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707" r:id="rId3"/>
    <p:sldId id="711" r:id="rId4"/>
    <p:sldId id="661" r:id="rId5"/>
    <p:sldId id="663" r:id="rId6"/>
    <p:sldId id="664" r:id="rId8"/>
    <p:sldId id="665" r:id="rId9"/>
    <p:sldId id="666" r:id="rId10"/>
    <p:sldId id="668" r:id="rId11"/>
    <p:sldId id="669" r:id="rId12"/>
    <p:sldId id="667" r:id="rId13"/>
    <p:sldId id="670" r:id="rId14"/>
    <p:sldId id="671" r:id="rId15"/>
    <p:sldId id="672" r:id="rId16"/>
    <p:sldId id="674" r:id="rId17"/>
    <p:sldId id="675" r:id="rId18"/>
    <p:sldId id="709" r:id="rId19"/>
    <p:sldId id="673" r:id="rId20"/>
    <p:sldId id="690" r:id="rId21"/>
    <p:sldId id="594" r:id="rId22"/>
    <p:sldId id="595" r:id="rId23"/>
    <p:sldId id="597" r:id="rId24"/>
    <p:sldId id="598" r:id="rId25"/>
    <p:sldId id="599" r:id="rId26"/>
    <p:sldId id="600" r:id="rId27"/>
    <p:sldId id="601" r:id="rId28"/>
    <p:sldId id="602" r:id="rId29"/>
    <p:sldId id="603" r:id="rId30"/>
    <p:sldId id="604" r:id="rId31"/>
    <p:sldId id="605" r:id="rId32"/>
    <p:sldId id="721" r:id="rId33"/>
    <p:sldId id="722" r:id="rId34"/>
    <p:sldId id="723" r:id="rId35"/>
    <p:sldId id="715" r:id="rId36"/>
    <p:sldId id="717" r:id="rId37"/>
    <p:sldId id="718" r:id="rId38"/>
    <p:sldId id="719" r:id="rId39"/>
    <p:sldId id="691" r:id="rId40"/>
    <p:sldId id="693" r:id="rId41"/>
    <p:sldId id="694" r:id="rId42"/>
    <p:sldId id="695" r:id="rId43"/>
    <p:sldId id="705" r:id="rId44"/>
    <p:sldId id="699" r:id="rId45"/>
    <p:sldId id="700" r:id="rId46"/>
    <p:sldId id="701" r:id="rId47"/>
    <p:sldId id="702" r:id="rId48"/>
    <p:sldId id="706" r:id="rId49"/>
    <p:sldId id="704"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e BENHADID" initials="A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60F278"/>
    <a:srgbClr val="79B172"/>
    <a:srgbClr val="66FF33"/>
    <a:srgbClr val="CC0000"/>
    <a:srgbClr val="FF9F9F"/>
    <a:srgbClr val="70AD47"/>
    <a:srgbClr val="FFFFFF"/>
    <a:srgbClr val="FF4BEA"/>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83745" autoAdjust="0"/>
  </p:normalViewPr>
  <p:slideViewPr>
    <p:cSldViewPr snapToGrid="0">
      <p:cViewPr varScale="1">
        <p:scale>
          <a:sx n="73" d="100"/>
          <a:sy n="73" d="100"/>
        </p:scale>
        <p:origin x="1176" y="78"/>
      </p:cViewPr>
      <p:guideLst>
        <p:guide orient="horz" pos="2160"/>
        <p:guide pos="3840"/>
      </p:guideLst>
    </p:cSldViewPr>
  </p:slideViewPr>
  <p:outlineViewPr>
    <p:cViewPr>
      <p:scale>
        <a:sx n="33" d="100"/>
        <a:sy n="33" d="100"/>
      </p:scale>
      <p:origin x="0" y="-313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98AF2-F27D-41E0-849F-07D98276E79A}" type="datetimeFigureOut">
              <a:rPr lang="fr-FR" smtClean="0"/>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76020-2AA9-46D0-90F9-766823EFAC1C}"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Accumulator: one register (http://en.wikipedia.org/wiki/Electronic_Delay_Storage_Automatic_Calculator )</a:t>
            </a:r>
            <a:endParaRPr lang="en-US" dirty="0" smtClean="0"/>
          </a:p>
          <a:p>
            <a:r>
              <a:rPr lang="en-US" dirty="0" smtClean="0"/>
              <a:t>The accumulator is both the source operand and the destination for the operation.  The second operand comes from memory.</a:t>
            </a:r>
            <a:endParaRPr lang="en-US" dirty="0" smtClean="0"/>
          </a:p>
          <a:p>
            <a:endParaRPr lang="en-US" dirty="0" smtClean="0"/>
          </a:p>
          <a:p>
            <a:r>
              <a:rPr lang="en-US" dirty="0" smtClean="0"/>
              <a:t>EDSAC (Electronic Delay Storage Automatic Calculator) in 1949.  EDSAC was the </a:t>
            </a:r>
            <a:r>
              <a:rPr lang="en-US" b="1" i="1" dirty="0" smtClean="0"/>
              <a:t>second</a:t>
            </a:r>
            <a:r>
              <a:rPr lang="en-US" dirty="0" smtClean="0"/>
              <a:t> electronic digital </a:t>
            </a:r>
            <a:r>
              <a:rPr lang="en-US" b="1" i="1" dirty="0" smtClean="0"/>
              <a:t>stored-program computer</a:t>
            </a:r>
            <a:r>
              <a:rPr lang="en-US" dirty="0" smtClean="0"/>
              <a:t> to go into regular service. The first being the EDVAC (Electronic Discrete Variable Automatic Computer), which, unlike its predecessor the ENIAC, it was binary rather than decimal, and was a </a:t>
            </a:r>
            <a:r>
              <a:rPr lang="en-US" b="1" i="1" dirty="0" smtClean="0"/>
              <a:t>stored program computer</a:t>
            </a:r>
            <a:r>
              <a:rPr lang="en-US" dirty="0" smtClean="0"/>
              <a:t>.  The EDVAC had a memory capacity of 1000 44-byte words (i.e. 5.5 kB today).  EDVAC's addition time was 864 microseconds (about 1.16 kHz) and its multiplication time was 2900 microseconds (about 0.38 kHz).  The computer had almost 6,000 vacuum tubes and 12,000 diodes, and consumed 56 kW of power. It covered 490 ft² (45.5 m²) of floor space and weighed 17,300 </a:t>
            </a:r>
            <a:r>
              <a:rPr lang="en-US" dirty="0" err="1" smtClean="0"/>
              <a:t>lb</a:t>
            </a:r>
            <a:r>
              <a:rPr lang="en-US" dirty="0" smtClean="0"/>
              <a:t> (7,850 kg). The full complement of operating personnel was thirty people per eight-hour shift.</a:t>
            </a:r>
            <a:endParaRPr lang="en-US" dirty="0" smtClean="0"/>
          </a:p>
          <a:p>
            <a:r>
              <a:rPr lang="en-US" dirty="0" smtClean="0"/>
              <a:t> </a:t>
            </a:r>
            <a:endParaRPr lang="en-US" dirty="0" smtClean="0"/>
          </a:p>
          <a:p>
            <a:r>
              <a:rPr lang="en-US" dirty="0" smtClean="0"/>
              <a:t>EDSAC details: The instructions available were: add, subtract, multiply, collate,[10] shift left, shift right, load multiplier register, store (and optionally clear) accumulator, conditional skip, read input tape, print character, round accumulator, no-op and stop. There was no division instruction (though a number of division subroutines were available) and no way to directly load a number into the accumulator (a “store and zero accumulator” instruction followed by an “add” instruction were necessary for this).</a:t>
            </a:r>
            <a:endParaRPr lang="en-US" dirty="0" smtClean="0"/>
          </a:p>
          <a:p>
            <a:endParaRPr lang="en-US"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 processus de conversion</a:t>
            </a:r>
            <a:r>
              <a:rPr lang="fr-FR" baseline="0" dirty="0" smtClean="0"/>
              <a:t> est appelé « assemblage »</a:t>
            </a:r>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dirty="0" smtClean="0"/>
              <a:t>C.-à-d. L’informaticien écrivait sont code directement en mémoire en tant que chiffre (le plus souvent en </a:t>
            </a:r>
            <a:r>
              <a:rPr lang="fr-FR" dirty="0" err="1" smtClean="0"/>
              <a:t>héxadécimal</a:t>
            </a:r>
            <a:r>
              <a:rPr lang="fr-FR" dirty="0" smtClean="0"/>
              <a:t>) </a:t>
            </a:r>
            <a:endParaRPr lang="fr-FR" dirty="0" smtClean="0"/>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dirty="0" smtClean="0"/>
              <a:t>C.-à-d. L’informaticien écrivait sont code directement en mémoire en tant que chiffre (le plus souvent en </a:t>
            </a:r>
            <a:r>
              <a:rPr lang="fr-FR" dirty="0" err="1" smtClean="0"/>
              <a:t>héxadécimal</a:t>
            </a:r>
            <a:r>
              <a:rPr lang="fr-FR" dirty="0" smtClean="0"/>
              <a:t>) </a:t>
            </a:r>
            <a:endParaRPr lang="fr-FR" dirty="0" smtClean="0"/>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00000"/>
              </a:buClr>
              <a:buFont typeface="Wingdings" panose="05000000000000000000" pitchFamily="2" charset="2"/>
              <a:buChar char="§"/>
            </a:pPr>
            <a:r>
              <a:rPr lang="fr-FR" dirty="0" smtClean="0"/>
              <a:t>Mais les « bons » informaticiens, soucieux d’améliorer leur quotidien ont réalisé qu’écrire du code dans un texte intelligible par l’Homme serait moins fatiguant que de taper des milliers de nombres et ont ainsi inventé les langages assembleurs – une correspondance directe entre le code machine et des instructions intelligibles et facilement mémorisables.</a:t>
            </a:r>
            <a:endParaRPr lang="fr-FR" dirty="0" smtClean="0"/>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dirty="0" smtClean="0"/>
              <a:t>C.-à-d. L’informaticien écrivait sont code directement en mémoire en tant que chiffre (le plus souvent en </a:t>
            </a:r>
            <a:r>
              <a:rPr lang="fr-FR" dirty="0" err="1" smtClean="0"/>
              <a:t>héxadécimal</a:t>
            </a:r>
            <a:r>
              <a:rPr lang="fr-FR" smtClean="0"/>
              <a:t>) </a:t>
            </a:r>
            <a:endParaRPr lang="fr-FR" smtClean="0"/>
          </a:p>
          <a:p>
            <a:endParaRPr lang="fr-FR"/>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L’assemblage est une étape intermédiaire dans la conversion d’un programme écrit dans un langage évolué (comme le C/C++, Java, …) en code machine interprétable par le processeur</a:t>
            </a:r>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Instruction machine pour la multiplication d’opérandes en mémoire – en réalité plusieurs étapes</a:t>
            </a:r>
            <a:r>
              <a:rPr lang="fr-FR" baseline="0" dirty="0" smtClean="0"/>
              <a:t> se produisent : chargement des opérandes dans des registres dédiés, application de l’opération de multiplication par l’UAL, sauvegarde du résultat dans la mémoire destination</a:t>
            </a:r>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chemeClr val="accent5">
                    <a:lumMod val="60000"/>
                    <a:lumOff val="40000"/>
                  </a:schemeClr>
                </a:solidFill>
              </a:rPr>
              <a:t>Necessary to reduce the number of instructions required to fit a program into memory.</a:t>
            </a:r>
            <a:endParaRPr lang="en-US" dirty="0" smtClean="0">
              <a:solidFill>
                <a:schemeClr val="accent5">
                  <a:lumMod val="60000"/>
                  <a:lumOff val="40000"/>
                </a:schemeClr>
              </a:solidFill>
            </a:endParaRPr>
          </a:p>
          <a:p>
            <a:pPr lvl="1"/>
            <a:endParaRPr lang="en-US" dirty="0" smtClean="0">
              <a:solidFill>
                <a:schemeClr val="accent5">
                  <a:lumMod val="60000"/>
                  <a:lumOff val="40000"/>
                </a:schemeClr>
              </a:solidFill>
            </a:endParaRPr>
          </a:p>
          <a:p>
            <a:pPr lvl="1"/>
            <a:r>
              <a:rPr lang="en-US" dirty="0" smtClean="0">
                <a:solidFill>
                  <a:schemeClr val="accent5">
                    <a:lumMod val="60000"/>
                    <a:lumOff val="40000"/>
                  </a:schemeClr>
                </a:solidFill>
              </a:rPr>
              <a:t>However, also greatly increased the complexity of the ISA as well.</a:t>
            </a:r>
            <a:endParaRPr lang="en-US" dirty="0" smtClean="0">
              <a:solidFill>
                <a:schemeClr val="accent5">
                  <a:lumMod val="60000"/>
                  <a:lumOff val="40000"/>
                </a:schemeClr>
              </a:solidFill>
            </a:endParaRPr>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RISC:</a:t>
            </a:r>
            <a:endParaRPr lang="en-US" baseline="0" dirty="0" smtClean="0"/>
          </a:p>
          <a:p>
            <a:r>
              <a:rPr lang="en-US" baseline="0" dirty="0" smtClean="0"/>
              <a:t>regularity means no mem-to-mem, few addressing modes… thus load-store</a:t>
            </a:r>
            <a:endParaRPr lang="en-US" baseline="0" dirty="0" smtClean="0"/>
          </a:p>
          <a:p>
            <a:r>
              <a:rPr lang="en-US" dirty="0" smtClean="0"/>
              <a:t>regularity</a:t>
            </a:r>
            <a:r>
              <a:rPr lang="en-US" baseline="0" dirty="0" smtClean="0"/>
              <a:t> means uniform instruction size… </a:t>
            </a:r>
            <a:r>
              <a:rPr lang="en-US" baseline="0" dirty="0" err="1" smtClean="0"/>
              <a:t>sizeof</a:t>
            </a:r>
            <a:r>
              <a:rPr lang="en-US" baseline="0" dirty="0" smtClean="0"/>
              <a:t>(common) = </a:t>
            </a:r>
            <a:r>
              <a:rPr lang="en-US" baseline="0" dirty="0" err="1" smtClean="0"/>
              <a:t>sizeof</a:t>
            </a:r>
            <a:r>
              <a:rPr lang="en-US" baseline="0" dirty="0" smtClean="0"/>
              <a:t>(rare)</a:t>
            </a:r>
            <a:endParaRPr lang="en-US" baseline="0" dirty="0" smtClean="0"/>
          </a:p>
          <a:p>
            <a:r>
              <a:rPr lang="en-US" baseline="0" dirty="0" smtClean="0"/>
              <a:t>lean means fewer, more general instructions… thus bigger programs, more instructions</a:t>
            </a:r>
            <a:endParaRPr lang="en-US" baseline="0" dirty="0" smtClean="0"/>
          </a:p>
          <a:p>
            <a:pPr defTabSz="922655">
              <a:defRPr/>
            </a:pPr>
            <a:r>
              <a:rPr lang="en-US" dirty="0" smtClean="0"/>
              <a:t>common</a:t>
            </a:r>
            <a:r>
              <a:rPr lang="en-US" baseline="0" dirty="0" smtClean="0"/>
              <a:t> case means measurement</a:t>
            </a:r>
            <a:endParaRPr lang="en-US" dirty="0" smtClean="0"/>
          </a:p>
          <a:p>
            <a:r>
              <a:rPr lang="en-US" dirty="0" smtClean="0"/>
              <a:t>CISC:</a:t>
            </a:r>
            <a:endParaRPr lang="en-US" dirty="0" smtClean="0"/>
          </a:p>
          <a:p>
            <a:pPr marL="346075" indent="-346075" defTabSz="922655">
              <a:spcBef>
                <a:spcPct val="20000"/>
              </a:spcBef>
              <a:buSzPct val="80000"/>
              <a:defRPr/>
            </a:pPr>
            <a:r>
              <a:rPr lang="en-US" dirty="0" smtClean="0">
                <a:solidFill>
                  <a:schemeClr val="bg1"/>
                </a:solidFill>
                <a:latin typeface="Calibri" panose="020F0502020204030204" pitchFamily="34" charset="0"/>
                <a:cs typeface="Arial" panose="020B0604020202020204" pitchFamily="34" charset="0"/>
              </a:rPr>
              <a:t>Compilers can be smart</a:t>
            </a:r>
            <a:endParaRPr lang="en-US" dirty="0" smtClean="0">
              <a:solidFill>
                <a:schemeClr val="bg1"/>
              </a:solidFill>
              <a:latin typeface="Calibri" panose="020F0502020204030204" pitchFamily="34" charset="0"/>
              <a:cs typeface="Arial" panose="020B0604020202020204" pitchFamily="34" charset="0"/>
            </a:endParaRPr>
          </a:p>
          <a:p>
            <a:pPr marL="346075" indent="-346075" defTabSz="922655">
              <a:spcBef>
                <a:spcPct val="20000"/>
              </a:spcBef>
              <a:buSzPct val="80000"/>
              <a:defRPr/>
            </a:pPr>
            <a:r>
              <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rPr>
              <a:t>Transistors are plentiful</a:t>
            </a:r>
            <a:endPar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endParaRPr>
          </a:p>
          <a:p>
            <a:pPr marL="346075" indent="-346075" defTabSz="922655">
              <a:spcBef>
                <a:spcPct val="20000"/>
              </a:spcBef>
              <a:buSzPct val="80000"/>
              <a:defRPr/>
            </a:pPr>
            <a:r>
              <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rPr>
              <a:t>Legacy is important</a:t>
            </a:r>
            <a:endPar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endParaRPr>
          </a:p>
          <a:p>
            <a:pPr marL="346075" indent="-346075" defTabSz="922655">
              <a:spcBef>
                <a:spcPct val="20000"/>
              </a:spcBef>
              <a:buSzPct val="80000"/>
              <a:defRPr/>
            </a:pPr>
            <a:r>
              <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rPr>
              <a:t>Code size counts</a:t>
            </a:r>
            <a:endPar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endParaRPr>
          </a:p>
          <a:p>
            <a:pPr marL="346075" indent="-346075" defTabSz="922655">
              <a:spcBef>
                <a:spcPct val="20000"/>
              </a:spcBef>
              <a:buSzPct val="80000"/>
              <a:defRPr/>
            </a:pPr>
            <a:r>
              <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rPr>
              <a:t>Micro-code!</a:t>
            </a:r>
            <a:endParaRPr lang="en-US" dirty="0" smtClean="0">
              <a:solidFill>
                <a:schemeClr val="bg1"/>
              </a:solidFill>
              <a:latin typeface="Calibri" panose="020F0502020204030204" pitchFamily="34" charset="0"/>
              <a:cs typeface="Arial" panose="020B0604020202020204" pitchFamily="34" charset="0"/>
              <a:sym typeface="Wingdings" panose="05000000000000000000" pitchFamily="2" charset="2"/>
            </a:endParaRPr>
          </a:p>
          <a:p>
            <a:endParaRPr lang="en-US" dirty="0" smtClean="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22655">
              <a:defRPr/>
            </a:pPr>
            <a:r>
              <a:rPr lang="en-US" dirty="0" smtClean="0"/>
              <a:t>In 2005, about 98% of the more than one billion mobile phones sold each year used at least one ARM processor.[5] As of 2009, ARM processors account for approximately 90% of all embedded 32-bit RISC processors[6] and are used extensively in consumer electronics, including personal digital assistants (PDAs), tablets, mobile phones, digital media and music players, hand-held game consoles, calculators and computer peripherals such as hard drives and routers.</a:t>
            </a:r>
            <a:endParaRPr lang="en-US" dirty="0" smtClean="0"/>
          </a:p>
          <a:p>
            <a:endParaRPr lang="en-US"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Entreprise depuis ?</a:t>
            </a:r>
            <a:endParaRPr lang="fr-FR" dirty="0" smtClean="0"/>
          </a:p>
          <a:p>
            <a:r>
              <a:rPr lang="en-US" sz="1200" dirty="0" smtClean="0"/>
              <a:t>Company founded in 1984 as outgrowth of John Hennessey’s research at Stanford University</a:t>
            </a:r>
            <a:endParaRPr lang="en-US" sz="1200" dirty="0" smtClean="0"/>
          </a:p>
          <a:p>
            <a:endParaRPr lang="en-US" sz="1200" dirty="0" smtClean="0"/>
          </a:p>
          <a:p>
            <a:r>
              <a:rPr lang="en-US" sz="1200" dirty="0" smtClean="0"/>
              <a:t>MIPS RISC processors were used extensively in workstations produced by Silicon Graphics</a:t>
            </a:r>
            <a:endParaRPr lang="en-US" sz="1200" dirty="0" smtClean="0"/>
          </a:p>
          <a:p>
            <a:endParaRPr lang="en-US" sz="1200" dirty="0" smtClean="0"/>
          </a:p>
          <a:p>
            <a:r>
              <a:rPr lang="en-US" sz="1200" dirty="0" smtClean="0"/>
              <a:t>MIPS = Microprocessor without Interlocked Pipeline Stages</a:t>
            </a:r>
            <a:endParaRPr lang="en-US" b="1" i="1"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$0 ce registre est toujours à </a:t>
            </a:r>
            <a:r>
              <a:rPr lang="fr-FR" dirty="0" err="1"/>
              <a:t>zero</a:t>
            </a:r>
            <a:r>
              <a:rPr lang="fr-FR" dirty="0"/>
              <a:t> – pourquoi avoir un registre qui est toujours à </a:t>
            </a:r>
            <a:r>
              <a:rPr lang="fr-FR" dirty="0" err="1"/>
              <a:t>zero</a:t>
            </a:r>
            <a:r>
              <a:rPr lang="fr-FR" dirty="0"/>
              <a:t> ?.</a:t>
            </a:r>
            <a:endParaRPr lang="fr-FR" dirty="0"/>
          </a:p>
          <a:p>
            <a:r>
              <a:rPr lang="fr-FR" dirty="0"/>
              <a:t>Le $pc et le $</a:t>
            </a:r>
            <a:r>
              <a:rPr lang="fr-FR" dirty="0" err="1"/>
              <a:t>ir</a:t>
            </a:r>
            <a:r>
              <a:rPr lang="fr-FR" dirty="0"/>
              <a:t> sont les registres Program Count et</a:t>
            </a:r>
            <a:r>
              <a:rPr lang="fr-FR" baseline="0" dirty="0"/>
              <a:t> Instruction </a:t>
            </a:r>
            <a:r>
              <a:rPr lang="fr-FR" baseline="0" dirty="0" err="1"/>
              <a:t>Register</a:t>
            </a:r>
            <a:r>
              <a:rPr lang="fr-FR" baseline="0" dirty="0"/>
              <a:t> qu’on vient tout juste de voir.</a:t>
            </a:r>
            <a:endParaRPr lang="fr-FR" baseline="0" dirty="0"/>
          </a:p>
          <a:p>
            <a:r>
              <a:rPr lang="fr-FR" baseline="0" dirty="0"/>
              <a:t>Les registres hi et </a:t>
            </a:r>
            <a:r>
              <a:rPr lang="fr-FR" baseline="0" dirty="0" err="1"/>
              <a:t>lo</a:t>
            </a:r>
            <a:r>
              <a:rPr lang="fr-FR" baseline="0" dirty="0"/>
              <a:t> sont utilisés par les opérations de multiplication et de division du MIPS , hé oui</a:t>
            </a:r>
            <a:endParaRPr lang="fr-FR" baseline="0" dirty="0"/>
          </a:p>
          <a:p>
            <a:r>
              <a:rPr lang="fr-FR" baseline="0" dirty="0"/>
              <a:t>Le MIPS possède déjà des instructions pour la multiplication et la division – je vous ai bien eu, hein? </a:t>
            </a:r>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Différence entre move $5, $0  et li $5, 0 ?</a:t>
            </a:r>
            <a:endParaRPr lang="fr-FR" dirty="0"/>
          </a:p>
          <a:p>
            <a:r>
              <a:rPr lang="fr-FR" dirty="0"/>
              <a:t>Différence</a:t>
            </a:r>
            <a:r>
              <a:rPr lang="fr-FR" baseline="0" dirty="0"/>
              <a:t> entre li $4, 100   et  </a:t>
            </a:r>
            <a:r>
              <a:rPr lang="fr-FR" baseline="0" dirty="0" err="1"/>
              <a:t>addi</a:t>
            </a:r>
            <a:r>
              <a:rPr lang="fr-FR" baseline="0" dirty="0"/>
              <a:t> $4, $0, 100</a:t>
            </a:r>
            <a:endParaRPr lang="fr-FR" baseline="0" dirty="0"/>
          </a:p>
          <a:p>
            <a:endParaRPr lang="fr-FR" baseline="0" dirty="0"/>
          </a:p>
          <a:p>
            <a:r>
              <a:rPr lang="fr-FR" baseline="0" dirty="0"/>
              <a:t>li est une pseudo instruction (sorte de </a:t>
            </a:r>
            <a:r>
              <a:rPr lang="fr-FR" baseline="0" dirty="0" err="1"/>
              <a:t>function</a:t>
            </a:r>
            <a:r>
              <a:rPr lang="fr-FR" baseline="0" dirty="0"/>
              <a:t>/ou macro que le compilateur convertira en des instruction plus </a:t>
            </a:r>
            <a:r>
              <a:rPr lang="fr-FR" baseline="0" dirty="0" err="1"/>
              <a:t>elementaires</a:t>
            </a:r>
            <a:r>
              <a:rPr lang="fr-FR" baseline="0" dirty="0"/>
              <a:t>) utilisée pour stocker un immédiat sur 32bits dans un registre</a:t>
            </a:r>
            <a:endParaRPr lang="fr-FR" baseline="0" dirty="0"/>
          </a:p>
          <a:p>
            <a:endParaRPr lang="fr-FR" baseline="0" dirty="0"/>
          </a:p>
          <a:p>
            <a:r>
              <a:rPr lang="fr-FR" baseline="0" dirty="0"/>
              <a:t>li $t0 0xDEAD -&gt; </a:t>
            </a:r>
            <a:r>
              <a:rPr lang="fr-FR" baseline="0" dirty="0" err="1"/>
              <a:t>addi</a:t>
            </a:r>
            <a:r>
              <a:rPr lang="fr-FR" baseline="0" dirty="0"/>
              <a:t> $t0 $0 0xDEAD  # 16 bits</a:t>
            </a:r>
            <a:endParaRPr lang="fr-FR" baseline="0" dirty="0"/>
          </a:p>
          <a:p>
            <a:endParaRPr lang="fr-FR" baseline="0" dirty="0"/>
          </a:p>
          <a:p>
            <a:r>
              <a:rPr lang="fr-FR" baseline="0" dirty="0"/>
              <a:t>li $t0 0xDEADBEEF -&gt;  lui $t0 0xDEAD  </a:t>
            </a:r>
            <a:r>
              <a:rPr lang="fr-FR" baseline="0" dirty="0" err="1"/>
              <a:t>ori</a:t>
            </a:r>
            <a:r>
              <a:rPr lang="fr-FR" baseline="0" dirty="0"/>
              <a:t> $t0 $t0 0xBEED  #32 bits</a:t>
            </a:r>
            <a:endParaRPr lang="fr-FR" baseline="0" dirty="0"/>
          </a:p>
          <a:p>
            <a:endParaRPr lang="fr-FR" baseline="0" dirty="0"/>
          </a:p>
          <a:p>
            <a:endParaRPr lang="fr-FR" baseline="0" dirty="0"/>
          </a:p>
          <a:p>
            <a:endParaRPr lang="fr-FR" dirty="0"/>
          </a:p>
        </p:txBody>
      </p:sp>
      <p:sp>
        <p:nvSpPr>
          <p:cNvPr id="4" name="Slide Number Placeholder 3"/>
          <p:cNvSpPr>
            <a:spLocks noGrp="1"/>
          </p:cNvSpPr>
          <p:nvPr>
            <p:ph type="sldNum" sz="quarter" idx="10"/>
          </p:nvPr>
        </p:nvSpPr>
        <p:spPr/>
        <p:txBody>
          <a:bodyPr/>
          <a:lstStyle/>
          <a:p>
            <a:fld id="{14376020-2AA9-46D0-90F9-766823EFAC1C}" type="slidenum">
              <a:rPr lang="fr-FR" smtClean="0"/>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46050">
              <a:spcBef>
                <a:spcPts val="1200"/>
              </a:spcBef>
              <a:buClr>
                <a:schemeClr val="accent6">
                  <a:lumMod val="75000"/>
                </a:schemeClr>
              </a:buClr>
            </a:pPr>
            <a:r>
              <a:rPr lang="fr-FR" dirty="0">
                <a:solidFill>
                  <a:schemeClr val="tx1"/>
                </a:solidFill>
              </a:rPr>
              <a:t>Selon ses opérandes, une instruction MIPS appartient au :</a:t>
            </a:r>
            <a:endParaRPr lang="fr-FR" dirty="0">
              <a:solidFill>
                <a:schemeClr val="tx1"/>
              </a:solidFill>
            </a:endParaRPr>
          </a:p>
          <a:p>
            <a:pPr marL="431800" indent="-285750">
              <a:spcBef>
                <a:spcPts val="1200"/>
              </a:spcBef>
              <a:buClr>
                <a:schemeClr val="accent6">
                  <a:lumMod val="75000"/>
                </a:schemeClr>
              </a:buClr>
              <a:buFont typeface="Wingdings 3" panose="05040102010807070707" pitchFamily="18" charset="2"/>
              <a:buChar char=""/>
            </a:pPr>
            <a:r>
              <a:rPr lang="fr-FR" dirty="0">
                <a:solidFill>
                  <a:schemeClr val="tx1"/>
                </a:solidFill>
              </a:rPr>
              <a:t>Format R : opérations « registre – registre ». </a:t>
            </a:r>
            <a:endParaRPr lang="fr-FR" dirty="0">
              <a:solidFill>
                <a:schemeClr val="tx1"/>
              </a:solidFill>
            </a:endParaRPr>
          </a:p>
          <a:p>
            <a:pPr marL="889000" lvl="1" indent="-285750">
              <a:buClr>
                <a:schemeClr val="accent5">
                  <a:lumMod val="75000"/>
                </a:schemeClr>
              </a:buClr>
              <a:buFont typeface="Wingdings" panose="05000000000000000000" pitchFamily="2" charset="2"/>
              <a:buChar char="§"/>
            </a:pPr>
            <a:r>
              <a:rPr lang="fr-FR" dirty="0">
                <a:solidFill>
                  <a:schemeClr val="tx1"/>
                </a:solidFill>
              </a:rPr>
              <a:t>Manipulation de trois registres (opérations arithmétiques et logiques)</a:t>
            </a:r>
            <a:endParaRPr lang="fr-FR" dirty="0">
              <a:solidFill>
                <a:schemeClr val="tx1"/>
              </a:solidFill>
            </a:endParaRPr>
          </a:p>
          <a:p>
            <a:pPr marL="431800" indent="-285750">
              <a:spcBef>
                <a:spcPts val="1200"/>
              </a:spcBef>
              <a:buClr>
                <a:schemeClr val="accent6">
                  <a:lumMod val="75000"/>
                </a:schemeClr>
              </a:buClr>
              <a:buFont typeface="Wingdings 3" panose="05040102010807070707" pitchFamily="18" charset="2"/>
              <a:buChar char=""/>
            </a:pPr>
            <a:r>
              <a:rPr lang="fr-FR" dirty="0">
                <a:solidFill>
                  <a:schemeClr val="tx1"/>
                </a:solidFill>
              </a:rPr>
              <a:t>Format I : opérations « registre – immédiat ».</a:t>
            </a:r>
            <a:endParaRPr lang="fr-FR" dirty="0">
              <a:solidFill>
                <a:schemeClr val="tx1"/>
              </a:solidFill>
            </a:endParaRPr>
          </a:p>
          <a:p>
            <a:pPr marL="889000" lvl="1" indent="-285750">
              <a:buClr>
                <a:schemeClr val="accent5">
                  <a:lumMod val="75000"/>
                </a:schemeClr>
              </a:buClr>
              <a:buFont typeface="Wingdings" panose="05000000000000000000" pitchFamily="2" charset="2"/>
              <a:buChar char="§"/>
            </a:pPr>
            <a:r>
              <a:rPr lang="fr-FR" dirty="0">
                <a:solidFill>
                  <a:schemeClr val="tx1"/>
                </a:solidFill>
              </a:rPr>
              <a:t>Manipulation de constantes, transfert d’informations, branchements conditionnels</a:t>
            </a:r>
            <a:endParaRPr lang="fr-FR" dirty="0">
              <a:solidFill>
                <a:schemeClr val="tx1"/>
              </a:solidFill>
            </a:endParaRPr>
          </a:p>
          <a:p>
            <a:pPr marL="431800" indent="-285750">
              <a:spcBef>
                <a:spcPts val="1200"/>
              </a:spcBef>
              <a:buClr>
                <a:schemeClr val="accent6">
                  <a:lumMod val="75000"/>
                </a:schemeClr>
              </a:buClr>
              <a:buFont typeface="Wingdings 3" panose="05040102010807070707" pitchFamily="18" charset="2"/>
              <a:buChar char=""/>
            </a:pPr>
            <a:r>
              <a:rPr lang="fr-FR" dirty="0">
                <a:solidFill>
                  <a:schemeClr val="tx1"/>
                </a:solidFill>
              </a:rPr>
              <a:t>Format J : opérations de branchement inconditionnel (saut).</a:t>
            </a:r>
            <a:endParaRPr lang="fr-FR" dirty="0">
              <a:solidFill>
                <a:schemeClr val="tx1"/>
              </a:solidFill>
            </a:endParaRPr>
          </a:p>
          <a:p>
            <a:endParaRPr lang="fr-FR"/>
          </a:p>
        </p:txBody>
      </p:sp>
      <p:sp>
        <p:nvSpPr>
          <p:cNvPr id="4" name="Espace réservé du numéro de diapositive 3"/>
          <p:cNvSpPr>
            <a:spLocks noGrp="1"/>
          </p:cNvSpPr>
          <p:nvPr>
            <p:ph type="sldNum" sz="quarter" idx="5"/>
          </p:nvPr>
        </p:nvSpPr>
        <p:spPr/>
        <p:txBody>
          <a:bodyPr/>
          <a:lstStyle/>
          <a:p>
            <a:fld id="{14376020-2AA9-46D0-90F9-766823EFAC1C}" type="slidenum">
              <a:rPr lang="fr-FR" smtClean="0"/>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tx1"/>
                </a:solidFill>
              </a:defRPr>
            </a:lvl1pPr>
          </a:lstStyle>
          <a:p>
            <a:r>
              <a:rPr lang="en-US" dirty="0"/>
              <a:t>Click to edit Master title style</a:t>
            </a:r>
            <a:endParaRPr lang="fr-F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endParaRPr lang="fr-FR"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4" name="Date Placeholder 3"/>
          <p:cNvSpPr>
            <a:spLocks noGrp="1"/>
          </p:cNvSpPr>
          <p:nvPr>
            <p:ph type="dt" sz="half" idx="10"/>
          </p:nvPr>
        </p:nvSpPr>
        <p:spPr/>
        <p:txBody>
          <a:bodyPr/>
          <a:lstStyle/>
          <a:p>
            <a:fld id="{0CAFC0B6-430E-4511-9C5A-E7A7B53A5C13}"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rgbClr val="C00000"/>
                </a:solidFill>
              </a:defRPr>
            </a:lvl1pPr>
          </a:lstStyle>
          <a:p>
            <a:r>
              <a:rPr lang="en-US" dirty="0"/>
              <a:t>Click to edit Master title style</a:t>
            </a:r>
            <a:endParaRPr lang="fr-FR"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AFC0B6-430E-4511-9C5A-E7A7B53A5C13}"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endParaRPr lang="fr-FR"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5" name="Date Placeholder 4"/>
          <p:cNvSpPr>
            <a:spLocks noGrp="1"/>
          </p:cNvSpPr>
          <p:nvPr>
            <p:ph type="dt" sz="half" idx="10"/>
          </p:nvPr>
        </p:nvSpPr>
        <p:spPr/>
        <p:txBody>
          <a:bodyPr/>
          <a:lstStyle/>
          <a:p>
            <a:fld id="{0CAFC0B6-430E-4511-9C5A-E7A7B53A5C13}"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7" name="Date Placeholder 6"/>
          <p:cNvSpPr>
            <a:spLocks noGrp="1"/>
          </p:cNvSpPr>
          <p:nvPr>
            <p:ph type="dt" sz="half" idx="10"/>
          </p:nvPr>
        </p:nvSpPr>
        <p:spPr/>
        <p:txBody>
          <a:bodyPr/>
          <a:lstStyle/>
          <a:p>
            <a:fld id="{0CAFC0B6-430E-4511-9C5A-E7A7B53A5C13}" type="datetimeFigureOut">
              <a:rPr lang="fr-FR" smtClean="0"/>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0CAFC0B6-430E-4511-9C5A-E7A7B53A5C13}" type="datetimeFigureOut">
              <a:rPr lang="fr-FR" smtClean="0"/>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FC0B6-430E-4511-9C5A-E7A7B53A5C13}" type="datetimeFigureOut">
              <a:rPr lang="fr-FR" smtClean="0"/>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AFC0B6-430E-4511-9C5A-E7A7B53A5C13}"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AFC0B6-430E-4511-9C5A-E7A7B53A5C13}"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CD1086-0F12-40DA-BCA2-15A1436988BF}"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FC0B6-430E-4511-9C5A-E7A7B53A5C13}" type="datetimeFigureOut">
              <a:rPr lang="fr-FR" smtClean="0"/>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D1086-0F12-40DA-BCA2-15A1436988BF}"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6.xml"/><Relationship Id="rId7" Type="http://schemas.openxmlformats.org/officeDocument/2006/relationships/image" Target="../media/image26.jpe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endParaRPr lang="fr-FR" b="1" dirty="0">
              <a:solidFill>
                <a:srgbClr val="C00000"/>
              </a:solidFill>
            </a:endParaRPr>
          </a:p>
        </p:txBody>
      </p:sp>
      <p:sp>
        <p:nvSpPr>
          <p:cNvPr id="6" name="Rectangle 5"/>
          <p:cNvSpPr/>
          <p:nvPr/>
        </p:nvSpPr>
        <p:spPr>
          <a:xfrm>
            <a:off x="1531715" y="3736990"/>
            <a:ext cx="7774329" cy="1138773"/>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smtClean="0"/>
              <a:t>MIPS</a:t>
            </a:r>
            <a:endParaRPr lang="fr-FR" sz="4000" dirty="0"/>
          </a:p>
          <a:p>
            <a:pPr marL="572135">
              <a:buClr>
                <a:srgbClr val="C00000"/>
              </a:buClr>
            </a:pPr>
            <a:r>
              <a:rPr lang="fr-FR" sz="2800" dirty="0">
                <a:solidFill>
                  <a:schemeClr val="accent1">
                    <a:lumMod val="50000"/>
                  </a:schemeClr>
                </a:solidFill>
                <a:ea typeface="+mn-lt"/>
                <a:cs typeface="+mn-lt"/>
              </a:rPr>
              <a:t>P&amp;H : </a:t>
            </a:r>
            <a:r>
              <a:rPr lang="fr-FR" sz="2800" dirty="0" smtClean="0">
                <a:solidFill>
                  <a:schemeClr val="accent1">
                    <a:lumMod val="50000"/>
                  </a:schemeClr>
                </a:solidFill>
                <a:ea typeface="+mn-lt"/>
                <a:cs typeface="+mn-lt"/>
              </a:rPr>
              <a:t>2.12, 2.5-2.10, A.1-A.4</a:t>
            </a:r>
            <a:endParaRPr lang="fr-FR" sz="2800" dirty="0">
              <a:solidFill>
                <a:schemeClr val="accent1">
                  <a:lumMod val="50000"/>
                </a:schemeClr>
              </a:solidFill>
            </a:endParaRPr>
          </a:p>
        </p:txBody>
      </p:sp>
      <p:sp>
        <p:nvSpPr>
          <p:cNvPr id="8" name="Rectangle 7"/>
          <p:cNvSpPr/>
          <p:nvPr/>
        </p:nvSpPr>
        <p:spPr>
          <a:xfrm>
            <a:off x="1531715" y="1727050"/>
            <a:ext cx="7774329" cy="1138773"/>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smtClean="0"/>
              <a:t>Instruction Set Architecture (ISA)</a:t>
            </a:r>
            <a:endParaRPr lang="fr-FR" sz="4000" dirty="0"/>
          </a:p>
          <a:p>
            <a:pPr marL="572135">
              <a:buClr>
                <a:srgbClr val="C00000"/>
              </a:buClr>
            </a:pPr>
            <a:r>
              <a:rPr lang="fr-FR" sz="2800" dirty="0">
                <a:solidFill>
                  <a:schemeClr val="accent1">
                    <a:lumMod val="50000"/>
                  </a:schemeClr>
                </a:solidFill>
                <a:ea typeface="+mn-lt"/>
                <a:cs typeface="+mn-lt"/>
              </a:rPr>
              <a:t>P&amp;H : </a:t>
            </a:r>
            <a:r>
              <a:rPr lang="fr-FR" sz="2800" dirty="0" smtClean="0">
                <a:solidFill>
                  <a:schemeClr val="accent1">
                    <a:lumMod val="50000"/>
                  </a:schemeClr>
                </a:solidFill>
                <a:ea typeface="+mn-lt"/>
                <a:cs typeface="+mn-lt"/>
              </a:rPr>
              <a:t>2.16-2.18, et 2.21</a:t>
            </a:r>
            <a:endParaRPr lang="fr-FR" sz="2800" dirty="0">
              <a:solidFill>
                <a:schemeClr val="accent1">
                  <a:lumMod val="50000"/>
                </a:schemeClr>
              </a:solidFill>
            </a:endParaRPr>
          </a:p>
        </p:txBody>
      </p:sp>
      <p:sp>
        <p:nvSpPr>
          <p:cNvPr id="15" name="Rectangle 14"/>
          <p:cNvSpPr/>
          <p:nvPr/>
        </p:nvSpPr>
        <p:spPr>
          <a:xfrm>
            <a:off x="1531715" y="4967421"/>
            <a:ext cx="9976662" cy="707886"/>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smtClean="0"/>
              <a:t>Compilateur, assembleur et désassembleur</a:t>
            </a:r>
            <a:endParaRPr lang="fr-FR" sz="4000" dirty="0"/>
          </a:p>
        </p:txBody>
      </p:sp>
      <p:sp>
        <p:nvSpPr>
          <p:cNvPr id="17" name="Rectangle 16"/>
          <p:cNvSpPr/>
          <p:nvPr/>
        </p:nvSpPr>
        <p:spPr>
          <a:xfrm>
            <a:off x="2066080" y="2749893"/>
            <a:ext cx="7774329" cy="954107"/>
          </a:xfrm>
          <a:prstGeom prst="rect">
            <a:avLst/>
          </a:prstGeom>
        </p:spPr>
        <p:txBody>
          <a:bodyPr wrap="square">
            <a:spAutoFit/>
          </a:bodyPr>
          <a:lstStyle/>
          <a:p>
            <a:pPr marL="571500" indent="-571500">
              <a:buClr>
                <a:srgbClr val="C00000"/>
              </a:buClr>
              <a:buFont typeface="Courier New" panose="02070309020205020404" pitchFamily="49" charset="0"/>
              <a:buChar char="o"/>
            </a:pPr>
            <a:r>
              <a:rPr lang="fr-FR" sz="2800" dirty="0" smtClean="0"/>
              <a:t>Bref historique sur l’ISA</a:t>
            </a:r>
            <a:endParaRPr lang="fr-FR" sz="2800" dirty="0" smtClean="0"/>
          </a:p>
          <a:p>
            <a:pPr marL="571500" indent="-571500">
              <a:buClr>
                <a:srgbClr val="C00000"/>
              </a:buClr>
              <a:buFont typeface="Courier New" panose="02070309020205020404" pitchFamily="49" charset="0"/>
              <a:buChar char="o"/>
            </a:pPr>
            <a:r>
              <a:rPr lang="fr-FR" sz="2800" dirty="0" smtClean="0"/>
              <a:t>CISC et RISC</a:t>
            </a:r>
            <a:endParaRPr lang="fr-F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À savoir</a:t>
            </a:r>
            <a:endParaRPr lang="fr-FR" b="1" dirty="0">
              <a:solidFill>
                <a:srgbClr val="C00000"/>
              </a:solidFill>
            </a:endParaRPr>
          </a:p>
        </p:txBody>
      </p:sp>
      <p:sp>
        <p:nvSpPr>
          <p:cNvPr id="4" name="Content Placeholder 3"/>
          <p:cNvSpPr>
            <a:spLocks noGrp="1"/>
          </p:cNvSpPr>
          <p:nvPr>
            <p:ph sz="half" idx="1"/>
          </p:nvPr>
        </p:nvSpPr>
        <p:spPr>
          <a:xfrm>
            <a:off x="838200" y="1825625"/>
            <a:ext cx="4319954" cy="4351338"/>
          </a:xfrm>
        </p:spPr>
        <p:txBody>
          <a:bodyPr/>
          <a:lstStyle/>
          <a:p>
            <a:pPr marL="354330" indent="-354330">
              <a:buClr>
                <a:srgbClr val="C00000"/>
              </a:buClr>
              <a:buFont typeface="Wingdings" panose="05000000000000000000" pitchFamily="2" charset="2"/>
              <a:buChar char="F"/>
            </a:pPr>
            <a:r>
              <a:rPr lang="fr-FR" dirty="0" smtClean="0"/>
              <a:t>Le nombre de registres disponibles a fortement influencé l’architecture du jeu d’instructions (l’ISA)</a:t>
            </a:r>
            <a:endParaRPr lang="fr-FR" dirty="0" smtClean="0"/>
          </a:p>
          <a:p>
            <a:pPr marL="354330" indent="-354330">
              <a:buClr>
                <a:srgbClr val="C00000"/>
              </a:buClr>
              <a:buFont typeface="Wingdings" panose="05000000000000000000" pitchFamily="2" charset="2"/>
              <a:buChar char="F"/>
            </a:pPr>
            <a:r>
              <a:rPr lang="fr-FR" dirty="0" smtClean="0"/>
              <a:t>Emergence de machines possédant un ensemble d’instructions </a:t>
            </a:r>
            <a:r>
              <a:rPr lang="fr-FR" dirty="0"/>
              <a:t> </a:t>
            </a:r>
            <a:r>
              <a:rPr lang="fr-FR" dirty="0" smtClean="0"/>
              <a:t>complexes (</a:t>
            </a:r>
            <a:r>
              <a:rPr lang="fr-FR" b="1" dirty="0" err="1" smtClean="0"/>
              <a:t>Complex</a:t>
            </a:r>
            <a:r>
              <a:rPr lang="fr-FR" b="1" dirty="0" smtClean="0"/>
              <a:t> Instruction Set Computers </a:t>
            </a:r>
            <a:r>
              <a:rPr lang="fr-FR" b="1" dirty="0"/>
              <a:t>– </a:t>
            </a:r>
            <a:r>
              <a:rPr lang="fr-FR" b="1" dirty="0" smtClean="0"/>
              <a:t>CISC</a:t>
            </a:r>
            <a:r>
              <a:rPr lang="fr-FR" dirty="0" smtClean="0"/>
              <a:t>)</a:t>
            </a:r>
            <a:endParaRPr lang="fr-FR" dirty="0"/>
          </a:p>
        </p:txBody>
      </p:sp>
      <p:graphicFrame>
        <p:nvGraphicFramePr>
          <p:cNvPr id="5" name="Table 4"/>
          <p:cNvGraphicFramePr>
            <a:graphicFrameLocks noGrp="1"/>
          </p:cNvGraphicFramePr>
          <p:nvPr/>
        </p:nvGraphicFramePr>
        <p:xfrm>
          <a:off x="5263892" y="655393"/>
          <a:ext cx="6156000" cy="5791200"/>
        </p:xfrm>
        <a:graphic>
          <a:graphicData uri="http://schemas.openxmlformats.org/drawingml/2006/table">
            <a:tbl>
              <a:tblPr firstRow="1" bandRow="1">
                <a:tableStyleId>{5C22544A-7EE6-4342-B048-85BDC9FD1C3A}</a:tableStyleId>
              </a:tblPr>
              <a:tblGrid>
                <a:gridCol w="1224000"/>
                <a:gridCol w="1548000"/>
                <a:gridCol w="2664000"/>
                <a:gridCol w="720000"/>
              </a:tblGrid>
              <a:tr h="288000">
                <a:tc>
                  <a:txBody>
                    <a:bodyPr/>
                    <a:lstStyle/>
                    <a:p>
                      <a:r>
                        <a:rPr lang="en-US" sz="1400" dirty="0" smtClean="0">
                          <a:solidFill>
                            <a:schemeClr val="tx1"/>
                          </a:solidFill>
                        </a:rPr>
                        <a:t>Machine</a:t>
                      </a:r>
                      <a:endParaRPr lang="en-US" sz="1400" dirty="0">
                        <a:solidFill>
                          <a:schemeClr val="tx1"/>
                        </a:solidFill>
                      </a:endParaRPr>
                    </a:p>
                  </a:txBody>
                  <a:tcPr>
                    <a:noFill/>
                  </a:tcPr>
                </a:tc>
                <a:tc>
                  <a:txBody>
                    <a:bodyPr/>
                    <a:lstStyle/>
                    <a:p>
                      <a:pPr algn="ctr"/>
                      <a:r>
                        <a:rPr lang="en-US" sz="1400" dirty="0" err="1" smtClean="0">
                          <a:solidFill>
                            <a:schemeClr val="tx1"/>
                          </a:solidFill>
                        </a:rPr>
                        <a:t>Nbr</a:t>
                      </a:r>
                      <a:r>
                        <a:rPr lang="en-US" sz="1400" dirty="0" smtClean="0">
                          <a:solidFill>
                            <a:schemeClr val="tx1"/>
                          </a:solidFill>
                        </a:rPr>
                        <a:t>. </a:t>
                      </a:r>
                      <a:r>
                        <a:rPr lang="en-US" sz="1400" baseline="0" dirty="0" err="1" smtClean="0">
                          <a:solidFill>
                            <a:schemeClr val="tx1"/>
                          </a:solidFill>
                        </a:rPr>
                        <a:t>Registres</a:t>
                      </a:r>
                      <a:endParaRPr lang="en-US" sz="1400" dirty="0">
                        <a:solidFill>
                          <a:schemeClr val="tx1"/>
                        </a:solidFill>
                      </a:endParaRPr>
                    </a:p>
                  </a:txBody>
                  <a:tcPr>
                    <a:noFill/>
                  </a:tcPr>
                </a:tc>
                <a:tc>
                  <a:txBody>
                    <a:bodyPr/>
                    <a:lstStyle/>
                    <a:p>
                      <a:r>
                        <a:rPr lang="en-US" sz="1400" dirty="0" smtClean="0">
                          <a:solidFill>
                            <a:schemeClr val="tx1"/>
                          </a:solidFill>
                        </a:rPr>
                        <a:t>Style Architectural</a:t>
                      </a:r>
                      <a:endParaRPr lang="en-US" sz="1400" dirty="0">
                        <a:solidFill>
                          <a:schemeClr val="tx1"/>
                        </a:solidFill>
                      </a:endParaRPr>
                    </a:p>
                  </a:txBody>
                  <a:tcPr>
                    <a:noFill/>
                  </a:tcPr>
                </a:tc>
                <a:tc>
                  <a:txBody>
                    <a:bodyPr/>
                    <a:lstStyle/>
                    <a:p>
                      <a:r>
                        <a:rPr lang="en-US" sz="1400" dirty="0" err="1" smtClean="0">
                          <a:solidFill>
                            <a:schemeClr val="tx1"/>
                          </a:solidFill>
                        </a:rPr>
                        <a:t>Année</a:t>
                      </a:r>
                      <a:endParaRPr lang="en-US" sz="1400" dirty="0">
                        <a:solidFill>
                          <a:schemeClr val="tx1"/>
                        </a:solidFill>
                      </a:endParaRPr>
                    </a:p>
                  </a:txBody>
                  <a:tcPr>
                    <a:noFill/>
                  </a:tcPr>
                </a:tc>
              </a:tr>
              <a:tr h="269015">
                <a:tc>
                  <a:txBody>
                    <a:bodyPr/>
                    <a:lstStyle/>
                    <a:p>
                      <a:r>
                        <a:rPr lang="en-US" sz="1200" dirty="0" smtClean="0"/>
                        <a:t>EDSAC</a:t>
                      </a:r>
                      <a:endParaRPr lang="en-US" sz="1200" dirty="0"/>
                    </a:p>
                  </a:txBody>
                  <a:tcPr>
                    <a:noFill/>
                  </a:tcPr>
                </a:tc>
                <a:tc>
                  <a:txBody>
                    <a:bodyPr/>
                    <a:lstStyle/>
                    <a:p>
                      <a:pPr algn="ctr"/>
                      <a:r>
                        <a:rPr lang="en-US" sz="1200" dirty="0" smtClean="0"/>
                        <a:t>1</a:t>
                      </a:r>
                      <a:endParaRPr lang="en-US" sz="1200" dirty="0" smtClean="0"/>
                    </a:p>
                  </a:txBody>
                  <a:tcPr>
                    <a:noFill/>
                  </a:tcPr>
                </a:tc>
                <a:tc>
                  <a:txBody>
                    <a:bodyPr/>
                    <a:lstStyle/>
                    <a:p>
                      <a:r>
                        <a:rPr lang="en-US" sz="1200" dirty="0" err="1" smtClean="0"/>
                        <a:t>Accumulateur</a:t>
                      </a:r>
                      <a:endParaRPr lang="en-US" sz="1200" dirty="0"/>
                    </a:p>
                  </a:txBody>
                  <a:tcPr>
                    <a:noFill/>
                  </a:tcPr>
                </a:tc>
                <a:tc>
                  <a:txBody>
                    <a:bodyPr/>
                    <a:lstStyle/>
                    <a:p>
                      <a:r>
                        <a:rPr lang="en-US" sz="1200" dirty="0" smtClean="0"/>
                        <a:t>1949</a:t>
                      </a:r>
                      <a:endParaRPr lang="en-US" sz="1200" dirty="0"/>
                    </a:p>
                  </a:txBody>
                  <a:tcPr>
                    <a:noFill/>
                  </a:tcPr>
                </a:tc>
              </a:tr>
              <a:tr h="269015">
                <a:tc>
                  <a:txBody>
                    <a:bodyPr/>
                    <a:lstStyle/>
                    <a:p>
                      <a:r>
                        <a:rPr lang="en-US" sz="1200" dirty="0" smtClean="0"/>
                        <a:t>IBM 701</a:t>
                      </a:r>
                      <a:endParaRPr lang="en-US" sz="1200" dirty="0"/>
                    </a:p>
                  </a:txBody>
                  <a:tcPr>
                    <a:noFill/>
                  </a:tcPr>
                </a:tc>
                <a:tc>
                  <a:txBody>
                    <a:bodyPr/>
                    <a:lstStyle/>
                    <a:p>
                      <a:pPr algn="ctr"/>
                      <a:r>
                        <a:rPr lang="en-US" sz="1200" dirty="0" smtClean="0"/>
                        <a:t>1</a:t>
                      </a:r>
                      <a:endParaRPr lang="en-US" sz="1200" dirty="0"/>
                    </a:p>
                  </a:txBody>
                  <a:tcPr>
                    <a:noFill/>
                  </a:tcPr>
                </a:tc>
                <a:tc>
                  <a:txBody>
                    <a:bodyPr/>
                    <a:lstStyle/>
                    <a:p>
                      <a:r>
                        <a:rPr lang="en-US" sz="1200" dirty="0" err="1" smtClean="0"/>
                        <a:t>Accumulateur</a:t>
                      </a:r>
                      <a:endParaRPr lang="en-US" sz="1200" dirty="0"/>
                    </a:p>
                  </a:txBody>
                  <a:tcPr>
                    <a:noFill/>
                  </a:tcPr>
                </a:tc>
                <a:tc>
                  <a:txBody>
                    <a:bodyPr/>
                    <a:lstStyle/>
                    <a:p>
                      <a:r>
                        <a:rPr lang="en-US" sz="1200" dirty="0" smtClean="0"/>
                        <a:t>1953</a:t>
                      </a:r>
                      <a:endParaRPr lang="en-US" sz="1200" dirty="0"/>
                    </a:p>
                  </a:txBody>
                  <a:tcPr>
                    <a:noFill/>
                  </a:tcPr>
                </a:tc>
              </a:tr>
              <a:tr h="269015">
                <a:tc>
                  <a:txBody>
                    <a:bodyPr/>
                    <a:lstStyle/>
                    <a:p>
                      <a:r>
                        <a:rPr lang="en-US" sz="1200" dirty="0" smtClean="0"/>
                        <a:t>CDC 6600</a:t>
                      </a:r>
                      <a:endParaRPr lang="en-US" sz="1200" dirty="0"/>
                    </a:p>
                  </a:txBody>
                  <a:tcPr>
                    <a:noFill/>
                  </a:tcPr>
                </a:tc>
                <a:tc>
                  <a:txBody>
                    <a:bodyPr/>
                    <a:lstStyle/>
                    <a:p>
                      <a:pPr algn="ctr"/>
                      <a:r>
                        <a:rPr lang="en-US" sz="1200" dirty="0" smtClean="0"/>
                        <a:t>8</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1963</a:t>
                      </a:r>
                      <a:endParaRPr lang="en-US" sz="1200" dirty="0"/>
                    </a:p>
                  </a:txBody>
                  <a:tcPr>
                    <a:noFill/>
                  </a:tcPr>
                </a:tc>
              </a:tr>
              <a:tr h="269015">
                <a:tc>
                  <a:txBody>
                    <a:bodyPr/>
                    <a:lstStyle/>
                    <a:p>
                      <a:r>
                        <a:rPr lang="en-US" sz="1200" dirty="0" smtClean="0"/>
                        <a:t>IBM 360</a:t>
                      </a:r>
                      <a:endParaRPr lang="en-US" sz="1200" dirty="0"/>
                    </a:p>
                  </a:txBody>
                  <a:tcPr>
                    <a:noFill/>
                  </a:tcPr>
                </a:tc>
                <a:tc>
                  <a:txBody>
                    <a:bodyPr/>
                    <a:lstStyle/>
                    <a:p>
                      <a:pPr algn="ctr"/>
                      <a:r>
                        <a:rPr lang="en-US" sz="1200" dirty="0" smtClean="0"/>
                        <a:t>18</a:t>
                      </a:r>
                      <a:endParaRPr lang="en-US" sz="1200" dirty="0"/>
                    </a:p>
                  </a:txBody>
                  <a:tcPr>
                    <a:noFill/>
                  </a:tcPr>
                </a:tc>
                <a:tc>
                  <a:txBody>
                    <a:bodyPr/>
                    <a:lstStyle/>
                    <a:p>
                      <a:r>
                        <a:rPr lang="en-US" sz="1200" dirty="0" err="1" smtClean="0"/>
                        <a:t>Registre-Mémoire</a:t>
                      </a:r>
                      <a:endParaRPr lang="en-US" sz="1200" dirty="0"/>
                    </a:p>
                  </a:txBody>
                  <a:tcPr>
                    <a:noFill/>
                  </a:tcPr>
                </a:tc>
                <a:tc>
                  <a:txBody>
                    <a:bodyPr/>
                    <a:lstStyle/>
                    <a:p>
                      <a:r>
                        <a:rPr lang="en-US" sz="1200" dirty="0" smtClean="0"/>
                        <a:t>1964</a:t>
                      </a:r>
                      <a:endParaRPr lang="en-US" sz="1200" dirty="0"/>
                    </a:p>
                  </a:txBody>
                  <a:tcPr>
                    <a:noFill/>
                  </a:tcPr>
                </a:tc>
              </a:tr>
              <a:tr h="269015">
                <a:tc>
                  <a:txBody>
                    <a:bodyPr/>
                    <a:lstStyle/>
                    <a:p>
                      <a:r>
                        <a:rPr lang="en-US" sz="1200" dirty="0" smtClean="0"/>
                        <a:t>DEC PDP</a:t>
                      </a:r>
                      <a:r>
                        <a:rPr lang="en-US" sz="1200" baseline="0" dirty="0" smtClean="0"/>
                        <a:t>-8</a:t>
                      </a:r>
                      <a:endParaRPr lang="en-US" sz="1200" dirty="0"/>
                    </a:p>
                  </a:txBody>
                  <a:tcPr>
                    <a:noFill/>
                  </a:tcPr>
                </a:tc>
                <a:tc>
                  <a:txBody>
                    <a:bodyPr/>
                    <a:lstStyle/>
                    <a:p>
                      <a:pPr algn="ctr"/>
                      <a:r>
                        <a:rPr lang="en-US" sz="1200" dirty="0" smtClean="0"/>
                        <a:t>1</a:t>
                      </a:r>
                      <a:endParaRPr lang="en-US" sz="1200" dirty="0"/>
                    </a:p>
                  </a:txBody>
                  <a:tcPr>
                    <a:noFill/>
                  </a:tcPr>
                </a:tc>
                <a:tc>
                  <a:txBody>
                    <a:bodyPr/>
                    <a:lstStyle/>
                    <a:p>
                      <a:r>
                        <a:rPr lang="en-US" sz="1200" dirty="0" err="1" smtClean="0"/>
                        <a:t>Accumulateur</a:t>
                      </a:r>
                      <a:endParaRPr lang="en-US" sz="1200" dirty="0"/>
                    </a:p>
                  </a:txBody>
                  <a:tcPr>
                    <a:noFill/>
                  </a:tcPr>
                </a:tc>
                <a:tc>
                  <a:txBody>
                    <a:bodyPr/>
                    <a:lstStyle/>
                    <a:p>
                      <a:r>
                        <a:rPr lang="en-US" sz="1200" dirty="0" smtClean="0"/>
                        <a:t>1965</a:t>
                      </a:r>
                      <a:endParaRPr lang="en-US" sz="1200" dirty="0"/>
                    </a:p>
                  </a:txBody>
                  <a:tcPr>
                    <a:noFill/>
                  </a:tcPr>
                </a:tc>
              </a:tr>
              <a:tr h="269015">
                <a:tc>
                  <a:txBody>
                    <a:bodyPr/>
                    <a:lstStyle/>
                    <a:p>
                      <a:r>
                        <a:rPr lang="en-US" sz="1200" dirty="0" smtClean="0"/>
                        <a:t>DEC PDP</a:t>
                      </a:r>
                      <a:r>
                        <a:rPr lang="en-US" sz="1200" baseline="0" dirty="0" smtClean="0"/>
                        <a:t>-11</a:t>
                      </a:r>
                      <a:endParaRPr lang="en-US" sz="1200" dirty="0"/>
                    </a:p>
                  </a:txBody>
                  <a:tcPr>
                    <a:noFill/>
                  </a:tcPr>
                </a:tc>
                <a:tc>
                  <a:txBody>
                    <a:bodyPr/>
                    <a:lstStyle/>
                    <a:p>
                      <a:pPr algn="ctr"/>
                      <a:r>
                        <a:rPr lang="en-US" sz="1200" dirty="0" smtClean="0"/>
                        <a:t>8</a:t>
                      </a:r>
                      <a:endParaRPr lang="en-US" sz="1200" dirty="0"/>
                    </a:p>
                  </a:txBody>
                  <a:tcPr>
                    <a:noFill/>
                  </a:tcPr>
                </a:tc>
                <a:tc>
                  <a:txBody>
                    <a:bodyPr/>
                    <a:lstStyle/>
                    <a:p>
                      <a:r>
                        <a:rPr lang="en-US" sz="1200" dirty="0" err="1" smtClean="0"/>
                        <a:t>Registre</a:t>
                      </a:r>
                      <a:r>
                        <a:rPr lang="en-US" sz="1200" dirty="0" smtClean="0"/>
                        <a:t>-Memoire</a:t>
                      </a:r>
                      <a:endParaRPr lang="en-US" sz="1200" dirty="0"/>
                    </a:p>
                  </a:txBody>
                  <a:tcPr>
                    <a:noFill/>
                  </a:tcPr>
                </a:tc>
                <a:tc>
                  <a:txBody>
                    <a:bodyPr/>
                    <a:lstStyle/>
                    <a:p>
                      <a:r>
                        <a:rPr lang="en-US" sz="1200" dirty="0" smtClean="0"/>
                        <a:t>1970</a:t>
                      </a:r>
                      <a:endParaRPr lang="en-US" sz="1200" dirty="0"/>
                    </a:p>
                  </a:txBody>
                  <a:tcPr>
                    <a:noFill/>
                  </a:tcPr>
                </a:tc>
              </a:tr>
              <a:tr h="269015">
                <a:tc>
                  <a:txBody>
                    <a:bodyPr/>
                    <a:lstStyle/>
                    <a:p>
                      <a:r>
                        <a:rPr lang="en-US" sz="1200" dirty="0" smtClean="0"/>
                        <a:t>Intel 8008</a:t>
                      </a:r>
                      <a:endParaRPr lang="en-US" sz="1200" dirty="0"/>
                    </a:p>
                  </a:txBody>
                  <a:tcPr>
                    <a:noFill/>
                  </a:tcPr>
                </a:tc>
                <a:tc>
                  <a:txBody>
                    <a:bodyPr/>
                    <a:lstStyle/>
                    <a:p>
                      <a:pPr algn="ctr"/>
                      <a:r>
                        <a:rPr lang="en-US" sz="1200" dirty="0" smtClean="0"/>
                        <a:t>1</a:t>
                      </a:r>
                      <a:endParaRPr lang="en-US" sz="1200" dirty="0"/>
                    </a:p>
                  </a:txBody>
                  <a:tcPr>
                    <a:noFill/>
                  </a:tcPr>
                </a:tc>
                <a:tc>
                  <a:txBody>
                    <a:bodyPr/>
                    <a:lstStyle/>
                    <a:p>
                      <a:r>
                        <a:rPr lang="en-US" sz="1200" dirty="0" err="1" smtClean="0"/>
                        <a:t>Accumulateur</a:t>
                      </a:r>
                      <a:endParaRPr lang="en-US" sz="1200" dirty="0"/>
                    </a:p>
                  </a:txBody>
                  <a:tcPr>
                    <a:noFill/>
                  </a:tcPr>
                </a:tc>
                <a:tc>
                  <a:txBody>
                    <a:bodyPr/>
                    <a:lstStyle/>
                    <a:p>
                      <a:r>
                        <a:rPr lang="en-US" sz="1200" dirty="0" smtClean="0"/>
                        <a:t>1972</a:t>
                      </a:r>
                      <a:endParaRPr lang="en-US" sz="1200" dirty="0"/>
                    </a:p>
                  </a:txBody>
                  <a:tcPr>
                    <a:noFill/>
                  </a:tcPr>
                </a:tc>
              </a:tr>
              <a:tr h="269015">
                <a:tc>
                  <a:txBody>
                    <a:bodyPr/>
                    <a:lstStyle/>
                    <a:p>
                      <a:r>
                        <a:rPr lang="en-US" sz="1200" dirty="0" smtClean="0"/>
                        <a:t>Motorola 6800</a:t>
                      </a:r>
                      <a:endParaRPr lang="en-US" sz="1200" dirty="0"/>
                    </a:p>
                  </a:txBody>
                  <a:tcPr>
                    <a:noFill/>
                  </a:tcPr>
                </a:tc>
                <a:tc>
                  <a:txBody>
                    <a:bodyPr/>
                    <a:lstStyle/>
                    <a:p>
                      <a:pPr algn="ctr"/>
                      <a:r>
                        <a:rPr lang="en-US" sz="1200" dirty="0" smtClean="0"/>
                        <a:t>2</a:t>
                      </a:r>
                      <a:endParaRPr lang="en-US" sz="1200" dirty="0"/>
                    </a:p>
                  </a:txBody>
                  <a:tcPr>
                    <a:noFill/>
                  </a:tcPr>
                </a:tc>
                <a:tc>
                  <a:txBody>
                    <a:bodyPr/>
                    <a:lstStyle/>
                    <a:p>
                      <a:r>
                        <a:rPr lang="en-US" sz="1200" dirty="0" err="1" smtClean="0"/>
                        <a:t>Accumulateur</a:t>
                      </a:r>
                      <a:endParaRPr lang="en-US" sz="1200" dirty="0"/>
                    </a:p>
                  </a:txBody>
                  <a:tcPr>
                    <a:noFill/>
                  </a:tcPr>
                </a:tc>
                <a:tc>
                  <a:txBody>
                    <a:bodyPr/>
                    <a:lstStyle/>
                    <a:p>
                      <a:r>
                        <a:rPr lang="en-US" sz="1200" dirty="0" smtClean="0"/>
                        <a:t>1974</a:t>
                      </a:r>
                      <a:endParaRPr lang="en-US" sz="1200" dirty="0"/>
                    </a:p>
                  </a:txBody>
                  <a:tcPr>
                    <a:noFill/>
                  </a:tcPr>
                </a:tc>
              </a:tr>
              <a:tr h="269015">
                <a:tc>
                  <a:txBody>
                    <a:bodyPr/>
                    <a:lstStyle/>
                    <a:p>
                      <a:r>
                        <a:rPr lang="en-US" sz="1200" dirty="0" smtClean="0"/>
                        <a:t>DEC</a:t>
                      </a:r>
                      <a:r>
                        <a:rPr lang="en-US" sz="1200" baseline="0" dirty="0" smtClean="0"/>
                        <a:t> VAX</a:t>
                      </a:r>
                      <a:endParaRPr lang="en-US" sz="1200" dirty="0"/>
                    </a:p>
                  </a:txBody>
                  <a:tcPr>
                    <a:noFill/>
                  </a:tcPr>
                </a:tc>
                <a:tc>
                  <a:txBody>
                    <a:bodyPr/>
                    <a:lstStyle/>
                    <a:p>
                      <a:pPr algn="ctr"/>
                      <a:r>
                        <a:rPr lang="en-US" sz="1200" dirty="0" smtClean="0"/>
                        <a:t>16</a:t>
                      </a:r>
                      <a:endParaRPr lang="en-US" sz="1200" dirty="0"/>
                    </a:p>
                  </a:txBody>
                  <a:tcPr>
                    <a:noFill/>
                  </a:tcPr>
                </a:tc>
                <a:tc>
                  <a:txBody>
                    <a:bodyPr/>
                    <a:lstStyle/>
                    <a:p>
                      <a:r>
                        <a:rPr lang="en-US" sz="1200" dirty="0" err="1" smtClean="0"/>
                        <a:t>Registre-Mémoire</a:t>
                      </a:r>
                      <a:r>
                        <a:rPr lang="en-US" sz="1200" dirty="0" smtClean="0"/>
                        <a:t>, </a:t>
                      </a:r>
                      <a:r>
                        <a:rPr lang="en-US" sz="1200" dirty="0" err="1" smtClean="0"/>
                        <a:t>Mémoire-Mémoire</a:t>
                      </a:r>
                      <a:endParaRPr lang="en-US" sz="1200" dirty="0"/>
                    </a:p>
                  </a:txBody>
                  <a:tcPr>
                    <a:noFill/>
                  </a:tcPr>
                </a:tc>
                <a:tc>
                  <a:txBody>
                    <a:bodyPr/>
                    <a:lstStyle/>
                    <a:p>
                      <a:r>
                        <a:rPr lang="en-US" sz="1200" dirty="0" smtClean="0"/>
                        <a:t>1977</a:t>
                      </a:r>
                      <a:endParaRPr lang="en-US" sz="1200" dirty="0"/>
                    </a:p>
                  </a:txBody>
                  <a:tcPr>
                    <a:noFill/>
                  </a:tcPr>
                </a:tc>
              </a:tr>
              <a:tr h="269015">
                <a:tc>
                  <a:txBody>
                    <a:bodyPr/>
                    <a:lstStyle/>
                    <a:p>
                      <a:r>
                        <a:rPr lang="en-US" sz="1200" dirty="0" smtClean="0"/>
                        <a:t>Intel 8086</a:t>
                      </a:r>
                      <a:endParaRPr lang="en-US" sz="1200" dirty="0"/>
                    </a:p>
                  </a:txBody>
                  <a:tcPr>
                    <a:noFill/>
                  </a:tcPr>
                </a:tc>
                <a:tc>
                  <a:txBody>
                    <a:bodyPr/>
                    <a:lstStyle/>
                    <a:p>
                      <a:pPr algn="ctr"/>
                      <a:r>
                        <a:rPr lang="en-US" sz="1200" dirty="0" smtClean="0"/>
                        <a:t>1</a:t>
                      </a:r>
                      <a:endParaRPr lang="en-US" sz="1200" dirty="0"/>
                    </a:p>
                  </a:txBody>
                  <a:tcPr>
                    <a:noFill/>
                  </a:tcPr>
                </a:tc>
                <a:tc>
                  <a:txBody>
                    <a:bodyPr/>
                    <a:lstStyle/>
                    <a:p>
                      <a:r>
                        <a:rPr lang="en-US" sz="1200" dirty="0" err="1" smtClean="0"/>
                        <a:t>Accumulateur</a:t>
                      </a:r>
                      <a:r>
                        <a:rPr lang="en-US" sz="1200" dirty="0" smtClean="0"/>
                        <a:t> </a:t>
                      </a:r>
                      <a:r>
                        <a:rPr lang="en-US" sz="1200" dirty="0" err="1" smtClean="0"/>
                        <a:t>Etendu</a:t>
                      </a:r>
                      <a:endParaRPr lang="en-US" sz="1200" dirty="0"/>
                    </a:p>
                  </a:txBody>
                  <a:tcPr>
                    <a:noFill/>
                  </a:tcPr>
                </a:tc>
                <a:tc>
                  <a:txBody>
                    <a:bodyPr/>
                    <a:lstStyle/>
                    <a:p>
                      <a:r>
                        <a:rPr lang="en-US" sz="1200" dirty="0" smtClean="0"/>
                        <a:t>1978</a:t>
                      </a:r>
                      <a:endParaRPr lang="en-US" sz="1200" dirty="0"/>
                    </a:p>
                  </a:txBody>
                  <a:tcPr>
                    <a:noFill/>
                  </a:tcPr>
                </a:tc>
              </a:tr>
              <a:tr h="269015">
                <a:tc>
                  <a:txBody>
                    <a:bodyPr/>
                    <a:lstStyle/>
                    <a:p>
                      <a:r>
                        <a:rPr lang="en-US" sz="1200" dirty="0" smtClean="0"/>
                        <a:t>Motorola 6800</a:t>
                      </a:r>
                      <a:endParaRPr lang="en-US" sz="1200" dirty="0"/>
                    </a:p>
                  </a:txBody>
                  <a:tcPr>
                    <a:noFill/>
                  </a:tcPr>
                </a:tc>
                <a:tc>
                  <a:txBody>
                    <a:bodyPr/>
                    <a:lstStyle/>
                    <a:p>
                      <a:pPr algn="ctr"/>
                      <a:r>
                        <a:rPr lang="en-US" sz="1200" dirty="0" smtClean="0"/>
                        <a:t>16</a:t>
                      </a:r>
                      <a:endParaRPr lang="en-US" sz="1200" dirty="0"/>
                    </a:p>
                  </a:txBody>
                  <a:tcPr>
                    <a:noFill/>
                  </a:tcPr>
                </a:tc>
                <a:tc>
                  <a:txBody>
                    <a:bodyPr/>
                    <a:lstStyle/>
                    <a:p>
                      <a:r>
                        <a:rPr lang="en-US" sz="1200" dirty="0" err="1" smtClean="0"/>
                        <a:t>Registre-Mémoire</a:t>
                      </a:r>
                      <a:endParaRPr lang="en-US" sz="1200" dirty="0"/>
                    </a:p>
                  </a:txBody>
                  <a:tcPr>
                    <a:noFill/>
                  </a:tcPr>
                </a:tc>
                <a:tc>
                  <a:txBody>
                    <a:bodyPr/>
                    <a:lstStyle/>
                    <a:p>
                      <a:r>
                        <a:rPr lang="en-US" sz="1200" dirty="0" smtClean="0"/>
                        <a:t>1980</a:t>
                      </a:r>
                      <a:endParaRPr lang="en-US" sz="1200" dirty="0"/>
                    </a:p>
                  </a:txBody>
                  <a:tcPr>
                    <a:noFill/>
                  </a:tcPr>
                </a:tc>
              </a:tr>
              <a:tr h="269015">
                <a:tc>
                  <a:txBody>
                    <a:bodyPr/>
                    <a:lstStyle/>
                    <a:p>
                      <a:r>
                        <a:rPr lang="en-US" sz="1200" dirty="0" smtClean="0"/>
                        <a:t>Intel 80386</a:t>
                      </a:r>
                      <a:endParaRPr lang="en-US" sz="1200" dirty="0"/>
                    </a:p>
                  </a:txBody>
                  <a:tcPr>
                    <a:noFill/>
                  </a:tcPr>
                </a:tc>
                <a:tc>
                  <a:txBody>
                    <a:bodyPr/>
                    <a:lstStyle/>
                    <a:p>
                      <a:pPr algn="ctr"/>
                      <a:r>
                        <a:rPr lang="en-US" sz="1200" dirty="0" smtClean="0"/>
                        <a:t>8</a:t>
                      </a:r>
                      <a:endParaRPr lang="en-US" sz="1200" dirty="0"/>
                    </a:p>
                  </a:txBody>
                  <a:tcPr>
                    <a:noFill/>
                  </a:tcPr>
                </a:tc>
                <a:tc>
                  <a:txBody>
                    <a:bodyPr/>
                    <a:lstStyle/>
                    <a:p>
                      <a:r>
                        <a:rPr lang="en-US" sz="1200" dirty="0" err="1" smtClean="0"/>
                        <a:t>Registre-Mémoire</a:t>
                      </a:r>
                      <a:endParaRPr lang="en-US" sz="1200" dirty="0"/>
                    </a:p>
                  </a:txBody>
                  <a:tcPr>
                    <a:noFill/>
                  </a:tcPr>
                </a:tc>
                <a:tc>
                  <a:txBody>
                    <a:bodyPr/>
                    <a:lstStyle/>
                    <a:p>
                      <a:r>
                        <a:rPr lang="en-US" sz="1200" dirty="0" smtClean="0"/>
                        <a:t>1985</a:t>
                      </a:r>
                      <a:endParaRPr lang="en-US" sz="1200" dirty="0"/>
                    </a:p>
                  </a:txBody>
                  <a:tcPr>
                    <a:noFill/>
                  </a:tcPr>
                </a:tc>
              </a:tr>
              <a:tr h="269015">
                <a:tc>
                  <a:txBody>
                    <a:bodyPr/>
                    <a:lstStyle/>
                    <a:p>
                      <a:r>
                        <a:rPr lang="en-US" sz="1200" dirty="0" smtClean="0"/>
                        <a:t>ARM</a:t>
                      </a:r>
                      <a:endParaRPr lang="en-US" sz="1200" dirty="0"/>
                    </a:p>
                  </a:txBody>
                  <a:tcPr>
                    <a:noFill/>
                  </a:tcPr>
                </a:tc>
                <a:tc>
                  <a:txBody>
                    <a:bodyPr/>
                    <a:lstStyle/>
                    <a:p>
                      <a:pPr algn="ctr"/>
                      <a:r>
                        <a:rPr lang="en-US" sz="1200" dirty="0" smtClean="0"/>
                        <a:t>16</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1985</a:t>
                      </a:r>
                      <a:endParaRPr lang="en-US" sz="1200" dirty="0"/>
                    </a:p>
                  </a:txBody>
                  <a:tcPr>
                    <a:noFill/>
                  </a:tcPr>
                </a:tc>
              </a:tr>
              <a:tr h="269015">
                <a:tc>
                  <a:txBody>
                    <a:bodyPr/>
                    <a:lstStyle/>
                    <a:p>
                      <a:r>
                        <a:rPr lang="en-US" sz="1200" dirty="0" smtClean="0"/>
                        <a:t>MIPS</a:t>
                      </a:r>
                      <a:endParaRPr lang="en-US" sz="1200" dirty="0"/>
                    </a:p>
                  </a:txBody>
                  <a:tcPr>
                    <a:noFill/>
                  </a:tcPr>
                </a:tc>
                <a:tc>
                  <a:txBody>
                    <a:bodyPr/>
                    <a:lstStyle/>
                    <a:p>
                      <a:pPr algn="ctr"/>
                      <a:r>
                        <a:rPr lang="en-US" sz="1200" dirty="0" smtClean="0"/>
                        <a:t>32</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1985</a:t>
                      </a:r>
                      <a:endParaRPr lang="en-US" sz="1200" dirty="0"/>
                    </a:p>
                  </a:txBody>
                  <a:tcPr>
                    <a:noFill/>
                  </a:tcPr>
                </a:tc>
              </a:tr>
              <a:tr h="269015">
                <a:tc>
                  <a:txBody>
                    <a:bodyPr/>
                    <a:lstStyle/>
                    <a:p>
                      <a:r>
                        <a:rPr lang="en-US" sz="1200" dirty="0" smtClean="0"/>
                        <a:t>HP PA-RISC</a:t>
                      </a:r>
                      <a:endParaRPr lang="en-US" sz="1200" dirty="0"/>
                    </a:p>
                  </a:txBody>
                  <a:tcPr>
                    <a:noFill/>
                  </a:tcPr>
                </a:tc>
                <a:tc>
                  <a:txBody>
                    <a:bodyPr/>
                    <a:lstStyle/>
                    <a:p>
                      <a:pPr algn="ctr"/>
                      <a:r>
                        <a:rPr lang="en-US" sz="1200" dirty="0" smtClean="0"/>
                        <a:t>32</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1986</a:t>
                      </a:r>
                      <a:endParaRPr lang="en-US" sz="1200" dirty="0"/>
                    </a:p>
                  </a:txBody>
                  <a:tcPr>
                    <a:noFill/>
                  </a:tcPr>
                </a:tc>
              </a:tr>
              <a:tr h="269015">
                <a:tc>
                  <a:txBody>
                    <a:bodyPr/>
                    <a:lstStyle/>
                    <a:p>
                      <a:r>
                        <a:rPr lang="en-US" sz="1200" dirty="0" smtClean="0"/>
                        <a:t>SPARC</a:t>
                      </a:r>
                      <a:endParaRPr lang="en-US" sz="1200" dirty="0"/>
                    </a:p>
                  </a:txBody>
                  <a:tcPr>
                    <a:noFill/>
                  </a:tcPr>
                </a:tc>
                <a:tc>
                  <a:txBody>
                    <a:bodyPr/>
                    <a:lstStyle/>
                    <a:p>
                      <a:pPr algn="ctr"/>
                      <a:r>
                        <a:rPr lang="en-US" sz="1200" dirty="0" smtClean="0"/>
                        <a:t>32</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1987</a:t>
                      </a:r>
                      <a:endParaRPr lang="en-US" sz="1200" dirty="0"/>
                    </a:p>
                  </a:txBody>
                  <a:tcPr>
                    <a:noFill/>
                  </a:tcPr>
                </a:tc>
              </a:tr>
              <a:tr h="269015">
                <a:tc>
                  <a:txBody>
                    <a:bodyPr/>
                    <a:lstStyle/>
                    <a:p>
                      <a:r>
                        <a:rPr lang="en-US" sz="1200" dirty="0" smtClean="0"/>
                        <a:t>PowerPC</a:t>
                      </a:r>
                      <a:endParaRPr lang="en-US" sz="1200" dirty="0"/>
                    </a:p>
                  </a:txBody>
                  <a:tcPr>
                    <a:noFill/>
                  </a:tcPr>
                </a:tc>
                <a:tc>
                  <a:txBody>
                    <a:bodyPr/>
                    <a:lstStyle/>
                    <a:p>
                      <a:pPr algn="ctr"/>
                      <a:r>
                        <a:rPr lang="en-US" sz="1200" dirty="0" smtClean="0"/>
                        <a:t>32</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1992</a:t>
                      </a:r>
                      <a:endParaRPr lang="en-US" sz="1200" dirty="0"/>
                    </a:p>
                  </a:txBody>
                  <a:tcPr>
                    <a:noFill/>
                  </a:tcPr>
                </a:tc>
              </a:tr>
              <a:tr h="269015">
                <a:tc>
                  <a:txBody>
                    <a:bodyPr/>
                    <a:lstStyle/>
                    <a:p>
                      <a:r>
                        <a:rPr lang="en-US" sz="1200" dirty="0" smtClean="0"/>
                        <a:t>DEC Alpha</a:t>
                      </a:r>
                      <a:endParaRPr lang="en-US" sz="1200" dirty="0"/>
                    </a:p>
                  </a:txBody>
                  <a:tcPr>
                    <a:noFill/>
                  </a:tcPr>
                </a:tc>
                <a:tc>
                  <a:txBody>
                    <a:bodyPr/>
                    <a:lstStyle/>
                    <a:p>
                      <a:pPr algn="ctr"/>
                      <a:r>
                        <a:rPr lang="en-US" sz="1200" dirty="0" smtClean="0"/>
                        <a:t>32</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1992</a:t>
                      </a:r>
                      <a:endParaRPr lang="en-US" sz="1200" dirty="0"/>
                    </a:p>
                  </a:txBody>
                  <a:tcPr>
                    <a:noFill/>
                  </a:tcPr>
                </a:tc>
              </a:tr>
              <a:tr h="269015">
                <a:tc>
                  <a:txBody>
                    <a:bodyPr/>
                    <a:lstStyle/>
                    <a:p>
                      <a:r>
                        <a:rPr lang="en-US" sz="1200" dirty="0" smtClean="0"/>
                        <a:t>HP/Intel</a:t>
                      </a:r>
                      <a:r>
                        <a:rPr lang="en-US" sz="1200" baseline="0" dirty="0" smtClean="0"/>
                        <a:t> IA-64</a:t>
                      </a:r>
                      <a:endParaRPr lang="en-US" sz="1200" dirty="0"/>
                    </a:p>
                  </a:txBody>
                  <a:tcPr>
                    <a:noFill/>
                  </a:tcPr>
                </a:tc>
                <a:tc>
                  <a:txBody>
                    <a:bodyPr/>
                    <a:lstStyle/>
                    <a:p>
                      <a:pPr algn="ctr"/>
                      <a:r>
                        <a:rPr lang="en-US" sz="1200" dirty="0" smtClean="0"/>
                        <a:t>128</a:t>
                      </a:r>
                      <a:endParaRPr lang="en-US" sz="1200" dirty="0"/>
                    </a:p>
                  </a:txBody>
                  <a:tcPr>
                    <a:noFill/>
                  </a:tcPr>
                </a:tc>
                <a:tc>
                  <a:txBody>
                    <a:bodyPr/>
                    <a:lstStyle/>
                    <a:p>
                      <a:r>
                        <a:rPr lang="en-US" sz="1200" dirty="0" smtClean="0"/>
                        <a:t>Load-Store</a:t>
                      </a:r>
                      <a:endParaRPr lang="en-US" sz="1200" dirty="0"/>
                    </a:p>
                  </a:txBody>
                  <a:tcPr>
                    <a:noFill/>
                  </a:tcPr>
                </a:tc>
                <a:tc>
                  <a:txBody>
                    <a:bodyPr/>
                    <a:lstStyle/>
                    <a:p>
                      <a:r>
                        <a:rPr lang="en-US" sz="1200" dirty="0" smtClean="0"/>
                        <a:t>2001</a:t>
                      </a:r>
                      <a:endParaRPr lang="en-US" sz="1200" dirty="0"/>
                    </a:p>
                  </a:txBody>
                  <a:tcPr>
                    <a:noFill/>
                  </a:tcPr>
                </a:tc>
              </a:tr>
              <a:tr h="269015">
                <a:tc>
                  <a:txBody>
                    <a:bodyPr/>
                    <a:lstStyle/>
                    <a:p>
                      <a:r>
                        <a:rPr lang="en-US" sz="1200" dirty="0" smtClean="0"/>
                        <a:t>AMD64 (EMT64)</a:t>
                      </a:r>
                      <a:endParaRPr lang="en-US" sz="1200" dirty="0"/>
                    </a:p>
                  </a:txBody>
                  <a:tcPr>
                    <a:noFill/>
                  </a:tcPr>
                </a:tc>
                <a:tc>
                  <a:txBody>
                    <a:bodyPr/>
                    <a:lstStyle/>
                    <a:p>
                      <a:pPr algn="ctr"/>
                      <a:r>
                        <a:rPr lang="en-US" sz="1200" dirty="0" smtClean="0"/>
                        <a:t>16</a:t>
                      </a:r>
                      <a:endParaRPr lang="en-US" sz="1200" dirty="0"/>
                    </a:p>
                  </a:txBody>
                  <a:tcPr>
                    <a:noFill/>
                  </a:tcPr>
                </a:tc>
                <a:tc>
                  <a:txBody>
                    <a:bodyPr/>
                    <a:lstStyle/>
                    <a:p>
                      <a:r>
                        <a:rPr lang="en-US" sz="1200" dirty="0" err="1" smtClean="0"/>
                        <a:t>Registre-Mémoire</a:t>
                      </a:r>
                      <a:endParaRPr lang="en-US" sz="1200" dirty="0"/>
                    </a:p>
                  </a:txBody>
                  <a:tcPr>
                    <a:noFill/>
                  </a:tcPr>
                </a:tc>
                <a:tc>
                  <a:txBody>
                    <a:bodyPr/>
                    <a:lstStyle/>
                    <a:p>
                      <a:r>
                        <a:rPr lang="en-US" sz="1200" dirty="0" smtClean="0"/>
                        <a:t>2003</a:t>
                      </a:r>
                      <a:endParaRPr lang="en-US" sz="1200" dirty="0"/>
                    </a:p>
                  </a:txBody>
                  <a:tcP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Design de </a:t>
            </a:r>
            <a:r>
              <a:rPr lang="fr-FR" dirty="0"/>
              <a:t>l’ISA – comment programmer avec des ressources limitées ?</a:t>
            </a:r>
            <a:endParaRPr lang="fr-FR" dirty="0"/>
          </a:p>
        </p:txBody>
      </p:sp>
      <p:sp>
        <p:nvSpPr>
          <p:cNvPr id="6" name="Content Placeholder 5"/>
          <p:cNvSpPr>
            <a:spLocks noGrp="1"/>
          </p:cNvSpPr>
          <p:nvPr>
            <p:ph idx="1"/>
          </p:nvPr>
        </p:nvSpPr>
        <p:spPr/>
        <p:txBody>
          <a:bodyPr/>
          <a:lstStyle/>
          <a:p>
            <a:pPr marL="0" indent="0">
              <a:buNone/>
            </a:pPr>
            <a:endParaRPr lang="fr-FR" b="1" dirty="0" smtClean="0"/>
          </a:p>
          <a:p>
            <a:pPr marL="0" indent="0">
              <a:buNone/>
            </a:pPr>
            <a:r>
              <a:rPr lang="fr-FR" b="1" dirty="0" smtClean="0"/>
              <a:t>Objectif :</a:t>
            </a:r>
            <a:endParaRPr lang="fr-FR" b="1" dirty="0" smtClean="0"/>
          </a:p>
          <a:p>
            <a:pPr>
              <a:buClr>
                <a:srgbClr val="C00000"/>
              </a:buClr>
              <a:buFont typeface="Wingdings" panose="05000000000000000000" pitchFamily="2" charset="2"/>
              <a:buChar char="§"/>
            </a:pPr>
            <a:r>
              <a:rPr lang="fr-FR" altLang="fr-FR" dirty="0">
                <a:latin typeface="Arial Unicode MS" panose="020B0604020202020204" pitchFamily="34" charset="-128"/>
              </a:rPr>
              <a:t>Comment réduire la complexité de l'ISA tout en maintenant ou en augmentant les </a:t>
            </a:r>
            <a:r>
              <a:rPr lang="fr-FR" altLang="fr-FR" dirty="0" smtClean="0">
                <a:latin typeface="Arial Unicode MS" panose="020B0604020202020204" pitchFamily="34" charset="-128"/>
              </a:rPr>
              <a:t>performances ?</a:t>
            </a:r>
            <a:endParaRPr lang="fr-FR" altLang="fr-FR" dirty="0" smtClean="0">
              <a:latin typeface="Arial Unicode MS" panose="020B0604020202020204" pitchFamily="34" charset="-128"/>
            </a:endParaRPr>
          </a:p>
          <a:p>
            <a:pPr>
              <a:buClr>
                <a:srgbClr val="C00000"/>
              </a:buClr>
              <a:buFont typeface="Wingdings" panose="05000000000000000000" pitchFamily="2" charset="2"/>
              <a:buChar char="§"/>
            </a:pPr>
            <a:endParaRPr lang="fr-FR" altLang="fr-FR" dirty="0" smtClean="0">
              <a:latin typeface="Arial Unicode MS" panose="020B0604020202020204" pitchFamily="34" charset="-128"/>
            </a:endParaRPr>
          </a:p>
          <a:p>
            <a:pPr marL="354330" indent="-354330">
              <a:buClr>
                <a:srgbClr val="C00000"/>
              </a:buClr>
              <a:buFont typeface="Wingdings" panose="05000000000000000000" pitchFamily="2" charset="2"/>
              <a:buChar char="F"/>
            </a:pPr>
            <a:r>
              <a:rPr lang="fr-FR" dirty="0" smtClean="0"/>
              <a:t>Naissance d’ « </a:t>
            </a:r>
            <a:r>
              <a:rPr lang="fr-FR" b="1" dirty="0" smtClean="0"/>
              <a:t>Ordinateur à jeu d’instructions réduit</a:t>
            </a:r>
            <a:r>
              <a:rPr lang="fr-FR" dirty="0" smtClean="0"/>
              <a:t> » (</a:t>
            </a:r>
            <a:r>
              <a:rPr lang="fr-FR" b="1" dirty="0" err="1" smtClean="0"/>
              <a:t>Reduced</a:t>
            </a:r>
            <a:r>
              <a:rPr lang="fr-FR" b="1" dirty="0" smtClean="0"/>
              <a:t> Instruction Set Computer – RISC </a:t>
            </a:r>
            <a:r>
              <a:rPr lang="fr-FR" dirty="0" smtClean="0"/>
              <a:t>)</a:t>
            </a:r>
            <a:endParaRPr lang="fr-FR" dirty="0"/>
          </a:p>
          <a:p>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Reduced</a:t>
            </a:r>
            <a:r>
              <a:rPr lang="fr-FR" dirty="0" smtClean="0"/>
              <a:t> Instruction Set Computer (RISC)</a:t>
            </a:r>
            <a:endParaRPr lang="fr-FR" dirty="0"/>
          </a:p>
        </p:txBody>
      </p:sp>
      <p:sp>
        <p:nvSpPr>
          <p:cNvPr id="3" name="Content Placeholder 2"/>
          <p:cNvSpPr>
            <a:spLocks noGrp="1"/>
          </p:cNvSpPr>
          <p:nvPr>
            <p:ph sz="half" idx="1"/>
          </p:nvPr>
        </p:nvSpPr>
        <p:spPr/>
        <p:txBody>
          <a:bodyPr>
            <a:normAutofit lnSpcReduction="10000"/>
          </a:bodyPr>
          <a:lstStyle/>
          <a:p>
            <a:pPr marL="0" indent="0">
              <a:buNone/>
            </a:pPr>
            <a:r>
              <a:rPr lang="fr-FR" b="1" dirty="0" smtClean="0"/>
              <a:t>John </a:t>
            </a:r>
            <a:r>
              <a:rPr lang="fr-FR" b="1" dirty="0" err="1" smtClean="0"/>
              <a:t>Cock</a:t>
            </a:r>
            <a:endParaRPr lang="fr-FR" b="1" dirty="0" smtClean="0"/>
          </a:p>
          <a:p>
            <a:pPr>
              <a:buClr>
                <a:srgbClr val="C00000"/>
              </a:buClr>
              <a:buFont typeface="Wingdings" panose="05000000000000000000" pitchFamily="2" charset="2"/>
              <a:buChar char="§"/>
            </a:pPr>
            <a:r>
              <a:rPr lang="fr-FR" dirty="0" smtClean="0"/>
              <a:t>Connu comme étant le « père de l’architecture RISC »</a:t>
            </a:r>
            <a:endParaRPr lang="fr-FR" dirty="0" smtClean="0"/>
          </a:p>
          <a:p>
            <a:pPr>
              <a:buClr>
                <a:srgbClr val="C00000"/>
              </a:buClr>
              <a:buFont typeface="Wingdings" panose="05000000000000000000" pitchFamily="2" charset="2"/>
              <a:buChar char="§"/>
            </a:pPr>
            <a:r>
              <a:rPr lang="fr-FR" dirty="0" smtClean="0"/>
              <a:t>Attributaire du prix de Turing et la « National Medal of Science »</a:t>
            </a:r>
            <a:endParaRPr lang="fr-FR" dirty="0" smtClean="0"/>
          </a:p>
          <a:p>
            <a:pPr>
              <a:buClr>
                <a:srgbClr val="C00000"/>
              </a:buClr>
              <a:buFont typeface="Wingdings" panose="05000000000000000000" pitchFamily="2" charset="2"/>
              <a:buChar char="§"/>
            </a:pPr>
            <a:r>
              <a:rPr lang="fr-FR" dirty="0" smtClean="0"/>
              <a:t>Projet « IBM 801 », publié en 1980 (commencé en 1975)</a:t>
            </a:r>
            <a:endParaRPr lang="fr-FR" dirty="0" smtClean="0"/>
          </a:p>
          <a:p>
            <a:pPr>
              <a:buClr>
                <a:srgbClr val="C00000"/>
              </a:buClr>
              <a:buFont typeface="Wingdings" panose="05000000000000000000" pitchFamily="2" charset="2"/>
              <a:buChar char="§"/>
            </a:pPr>
            <a:r>
              <a:rPr lang="fr-FR" dirty="0" smtClean="0"/>
              <a:t>L’idée était de « concevoir un noyau d’instructions machines très petit et très rapide »</a:t>
            </a:r>
            <a:endParaRPr lang="fr-FR" dirty="0" smtClean="0"/>
          </a:p>
          <a:p>
            <a:endParaRPr lang="fr-FR" dirty="0"/>
          </a:p>
        </p:txBody>
      </p:sp>
      <p:pic>
        <p:nvPicPr>
          <p:cNvPr id="5" name="Picture 2" descr="https://encrypted-tbn0.gstatic.com/images?q=tbn:ANd9GcQF1uoo7W6P23YDJ5Ai4hpwE1dankKKv9yOPF5ZGpAi8s8kxf0J"/>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096000" y="2391569"/>
            <a:ext cx="5695950" cy="32194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Reduced</a:t>
            </a:r>
            <a:r>
              <a:rPr lang="fr-FR" dirty="0" smtClean="0"/>
              <a:t> Instruction Set Computer (RISC)</a:t>
            </a:r>
            <a:endParaRPr lang="fr-FR" dirty="0"/>
          </a:p>
        </p:txBody>
      </p:sp>
      <p:sp>
        <p:nvSpPr>
          <p:cNvPr id="3" name="Content Placeholder 2"/>
          <p:cNvSpPr>
            <a:spLocks noGrp="1"/>
          </p:cNvSpPr>
          <p:nvPr>
            <p:ph sz="half" idx="1"/>
          </p:nvPr>
        </p:nvSpPr>
        <p:spPr/>
        <p:txBody>
          <a:bodyPr>
            <a:normAutofit/>
          </a:bodyPr>
          <a:lstStyle/>
          <a:p>
            <a:pPr marL="0" indent="0">
              <a:buNone/>
            </a:pPr>
            <a:r>
              <a:rPr lang="fr-FR" b="1" dirty="0" smtClean="0"/>
              <a:t>Dave Patterson</a:t>
            </a:r>
            <a:endParaRPr lang="fr-FR" b="1" dirty="0" smtClean="0"/>
          </a:p>
          <a:p>
            <a:pPr marL="0" indent="0">
              <a:buNone/>
            </a:pPr>
            <a:r>
              <a:rPr lang="fr-FR" dirty="0"/>
              <a:t>UC Berkeley</a:t>
            </a:r>
            <a:endParaRPr lang="fr-FR" dirty="0"/>
          </a:p>
          <a:p>
            <a:pPr marL="0" indent="0">
              <a:buNone/>
            </a:pPr>
            <a:endParaRPr lang="fr-FR" b="1" dirty="0" smtClean="0"/>
          </a:p>
          <a:p>
            <a:pPr marL="0" indent="0">
              <a:buNone/>
            </a:pPr>
            <a:endParaRPr lang="fr-FR" b="1" dirty="0" smtClean="0"/>
          </a:p>
          <a:p>
            <a:pPr>
              <a:buClr>
                <a:srgbClr val="C00000"/>
              </a:buClr>
              <a:buFont typeface="Wingdings" panose="05000000000000000000" pitchFamily="2" charset="2"/>
              <a:buChar char="§"/>
            </a:pPr>
            <a:r>
              <a:rPr lang="fr-FR" dirty="0" smtClean="0"/>
              <a:t>Projet RISC, 1982</a:t>
            </a:r>
            <a:endParaRPr lang="fr-FR" dirty="0" smtClean="0"/>
          </a:p>
          <a:p>
            <a:pPr>
              <a:buClr>
                <a:srgbClr val="C00000"/>
              </a:buClr>
              <a:buFont typeface="Wingdings" panose="05000000000000000000" pitchFamily="2" charset="2"/>
              <a:buChar char="§"/>
            </a:pPr>
            <a:r>
              <a:rPr lang="fr-FR" dirty="0" smtClean="0"/>
              <a:t>RISC-I : </a:t>
            </a:r>
            <a:r>
              <a:rPr lang="en-US" dirty="0"/>
              <a:t>½ transistors &amp; 3x </a:t>
            </a:r>
            <a:r>
              <a:rPr lang="en-US" dirty="0" err="1" smtClean="0"/>
              <a:t>rapide</a:t>
            </a:r>
            <a:endParaRPr lang="en-US" dirty="0" smtClean="0"/>
          </a:p>
          <a:p>
            <a:pPr>
              <a:buClr>
                <a:srgbClr val="C00000"/>
              </a:buClr>
              <a:buFont typeface="Wingdings" panose="05000000000000000000" pitchFamily="2" charset="2"/>
              <a:buChar char="§"/>
            </a:pPr>
            <a:r>
              <a:rPr lang="en-US" dirty="0" smtClean="0"/>
              <a:t>Influence : Sun SPARC, leader </a:t>
            </a:r>
            <a:r>
              <a:rPr lang="en-US" dirty="0" err="1" smtClean="0"/>
              <a:t>dans</a:t>
            </a:r>
            <a:r>
              <a:rPr lang="en-US" dirty="0" smtClean="0"/>
              <a:t> </a:t>
            </a:r>
            <a:r>
              <a:rPr lang="en-US" dirty="0" err="1" smtClean="0"/>
              <a:t>l’industrie</a:t>
            </a:r>
            <a:endParaRPr lang="fr-FR" dirty="0" smtClean="0"/>
          </a:p>
        </p:txBody>
      </p:sp>
      <p:sp>
        <p:nvSpPr>
          <p:cNvPr id="4" name="Content Placeholder 3"/>
          <p:cNvSpPr>
            <a:spLocks noGrp="1"/>
          </p:cNvSpPr>
          <p:nvPr>
            <p:ph sz="half" idx="2"/>
          </p:nvPr>
        </p:nvSpPr>
        <p:spPr/>
        <p:txBody>
          <a:bodyPr>
            <a:normAutofit/>
          </a:bodyPr>
          <a:lstStyle/>
          <a:p>
            <a:pPr marL="0" indent="0">
              <a:buNone/>
            </a:pPr>
            <a:r>
              <a:rPr lang="fr-FR" b="1" dirty="0" smtClean="0"/>
              <a:t>John L. Hennessy</a:t>
            </a:r>
            <a:endParaRPr lang="fr-FR" b="1" dirty="0"/>
          </a:p>
          <a:p>
            <a:pPr marL="0" indent="0">
              <a:buClr>
                <a:srgbClr val="C00000"/>
              </a:buClr>
              <a:buNone/>
            </a:pPr>
            <a:r>
              <a:rPr lang="fr-FR" dirty="0"/>
              <a:t>Stanford</a:t>
            </a:r>
            <a:endParaRPr lang="fr-FR" dirty="0" smtClean="0"/>
          </a:p>
          <a:p>
            <a:pPr>
              <a:buClr>
                <a:srgbClr val="C00000"/>
              </a:buClr>
              <a:buFont typeface="Wingdings" panose="05000000000000000000" pitchFamily="2" charset="2"/>
              <a:buChar char="§"/>
            </a:pPr>
            <a:endParaRPr lang="fr-FR" dirty="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t>Projet MIPS, 1981</a:t>
            </a:r>
            <a:endParaRPr lang="fr-FR" dirty="0"/>
          </a:p>
          <a:p>
            <a:pPr>
              <a:buClr>
                <a:srgbClr val="C00000"/>
              </a:buClr>
              <a:buFont typeface="Wingdings" panose="05000000000000000000" pitchFamily="2" charset="2"/>
              <a:buChar char="§"/>
            </a:pPr>
            <a:r>
              <a:rPr lang="fr-FR" dirty="0" smtClean="0"/>
              <a:t>Pipeline simple (</a:t>
            </a:r>
            <a:r>
              <a:rPr lang="fr-FR" dirty="0" err="1" smtClean="0"/>
              <a:t>parallélisation</a:t>
            </a:r>
            <a:r>
              <a:rPr lang="fr-FR" dirty="0" smtClean="0"/>
              <a:t>), </a:t>
            </a:r>
            <a:endParaRPr lang="en-US" dirty="0" smtClean="0"/>
          </a:p>
          <a:p>
            <a:pPr>
              <a:buClr>
                <a:srgbClr val="C00000"/>
              </a:buClr>
              <a:buFont typeface="Wingdings" panose="05000000000000000000" pitchFamily="2" charset="2"/>
              <a:buChar char="§"/>
            </a:pPr>
            <a:r>
              <a:rPr lang="en-US" dirty="0" smtClean="0"/>
              <a:t>Influence : </a:t>
            </a:r>
            <a:r>
              <a:rPr lang="en-US" dirty="0" err="1" smtClean="0"/>
              <a:t>ordinateurs</a:t>
            </a:r>
            <a:r>
              <a:rPr lang="en-US" dirty="0" smtClean="0"/>
              <a:t> </a:t>
            </a:r>
            <a:r>
              <a:rPr lang="en-US" dirty="0" err="1" smtClean="0"/>
              <a:t>basés</a:t>
            </a:r>
            <a:r>
              <a:rPr lang="en-US" dirty="0" smtClean="0"/>
              <a:t> MIPS, PlayStation, Nintendo</a:t>
            </a:r>
            <a:endParaRPr lang="fr-FR" dirty="0" smtClean="0"/>
          </a:p>
          <a:p>
            <a:pPr marL="0" indent="0">
              <a:buNone/>
            </a:pPr>
            <a:endParaRPr lang="fr-FR"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15400" y="1824800"/>
            <a:ext cx="2438400" cy="18764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6800" r="6665"/>
          <a:stretch>
            <a:fillRect/>
          </a:stretch>
        </p:blipFill>
        <p:spPr>
          <a:xfrm>
            <a:off x="3310890" y="1825625"/>
            <a:ext cx="2434590" cy="18756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t>RISC vs CISC</a:t>
            </a:r>
            <a:endParaRPr lang="fr-FR" dirty="0"/>
          </a:p>
        </p:txBody>
      </p:sp>
      <p:graphicFrame>
        <p:nvGraphicFramePr>
          <p:cNvPr id="5" name="Content Placeholder 4"/>
          <p:cNvGraphicFramePr>
            <a:graphicFrameLocks noGrp="1"/>
          </p:cNvGraphicFramePr>
          <p:nvPr>
            <p:ph idx="1"/>
          </p:nvPr>
        </p:nvGraphicFramePr>
        <p:xfrm>
          <a:off x="838200" y="1825625"/>
          <a:ext cx="10515600" cy="2736000"/>
        </p:xfrm>
        <a:graphic>
          <a:graphicData uri="http://schemas.openxmlformats.org/drawingml/2006/table">
            <a:tbl>
              <a:tblPr firstRow="1" bandRow="1">
                <a:tableStyleId>{073A0DAA-6AF3-43AB-8588-CEC1D06C72B9}</a:tableStyleId>
              </a:tblPr>
              <a:tblGrid>
                <a:gridCol w="5257800"/>
                <a:gridCol w="5257800"/>
              </a:tblGrid>
              <a:tr h="540000">
                <a:tc>
                  <a:txBody>
                    <a:bodyPr/>
                    <a:lstStyle/>
                    <a:p>
                      <a:pPr algn="ctr"/>
                      <a:r>
                        <a:rPr lang="fr-FR" dirty="0" smtClean="0"/>
                        <a:t>Philosophie RISC</a:t>
                      </a:r>
                      <a:endParaRPr lang="fr-FR" dirty="0"/>
                    </a:p>
                  </a:txBody>
                  <a:tcPr anchor="ctr"/>
                </a:tc>
                <a:tc>
                  <a:txBody>
                    <a:bodyPr/>
                    <a:lstStyle/>
                    <a:p>
                      <a:pPr algn="ctr"/>
                      <a:r>
                        <a:rPr lang="fr-FR" dirty="0" smtClean="0"/>
                        <a:t>Contre argument CISC</a:t>
                      </a:r>
                      <a:endParaRPr lang="fr-FR" dirty="0"/>
                    </a:p>
                  </a:txBody>
                  <a:tcPr anchor="ctr"/>
                </a:tc>
              </a:tr>
              <a:tr h="540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Régularité et simplicité</a:t>
                      </a:r>
                      <a:endParaRPr lang="fr-FR" dirty="0" smtClean="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Possibilité</a:t>
                      </a:r>
                      <a:r>
                        <a:rPr lang="fr-FR" baseline="0" dirty="0" smtClean="0"/>
                        <a:t> d’u</a:t>
                      </a:r>
                      <a:r>
                        <a:rPr lang="fr-FR" dirty="0" smtClean="0"/>
                        <a:t>tiliser des compilateurs efficaces</a:t>
                      </a:r>
                      <a:endParaRPr lang="fr-FR" dirty="0" smtClean="0"/>
                    </a:p>
                  </a:txBody>
                  <a:tcPr anchor="ctr"/>
                </a:tc>
              </a:tr>
              <a:tr h="540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Légèreté signifie rapidité</a:t>
                      </a:r>
                      <a:endParaRPr lang="fr-FR" dirty="0" smtClean="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Abondance de transistors</a:t>
                      </a:r>
                      <a:endParaRPr lang="fr-FR" dirty="0" smtClean="0"/>
                    </a:p>
                  </a:txBody>
                  <a:tcPr anchor="ctr"/>
                </a:tc>
              </a:tr>
              <a:tr h="1116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Optimisation des instructions les plus communes</a:t>
                      </a:r>
                      <a:endParaRPr lang="fr-FR" dirty="0" smtClean="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Compatibilité arrière est importante</a:t>
                      </a:r>
                      <a:endParaRPr lang="fr-FR"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Une taille réduite du code est importante</a:t>
                      </a:r>
                      <a:endParaRPr lang="fr-FR"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fr-FR" dirty="0" smtClean="0"/>
                        <a:t>Programmation en microcode !</a:t>
                      </a:r>
                      <a:endParaRPr lang="fr-FR" dirty="0" smtClean="0"/>
                    </a:p>
                  </a:txBody>
                  <a:tcPr anchor="ctr"/>
                </a:tc>
              </a:tr>
            </a:tbl>
          </a:graphicData>
        </a:graphic>
      </p:graphicFrame>
      <p:sp>
        <p:nvSpPr>
          <p:cNvPr id="6" name="TextBox 5"/>
          <p:cNvSpPr txBox="1"/>
          <p:nvPr/>
        </p:nvSpPr>
        <p:spPr>
          <a:xfrm>
            <a:off x="1570267" y="4930782"/>
            <a:ext cx="3341913" cy="1200329"/>
          </a:xfrm>
          <a:prstGeom prst="rect">
            <a:avLst/>
          </a:prstGeom>
          <a:noFill/>
        </p:spPr>
        <p:txBody>
          <a:bodyPr wrap="square" rtlCol="0">
            <a:spAutoFit/>
          </a:bodyPr>
          <a:lstStyle/>
          <a:p>
            <a:pPr algn="ctr"/>
            <a:r>
              <a:rPr lang="fr-FR" sz="2400" b="1" dirty="0" smtClean="0"/>
              <a:t>Efficacité énergétique</a:t>
            </a:r>
            <a:endParaRPr lang="fr-FR" sz="2400" b="1" dirty="0" smtClean="0"/>
          </a:p>
          <a:p>
            <a:pPr algn="ctr"/>
            <a:r>
              <a:rPr lang="fr-FR" sz="2400" b="1" dirty="0" smtClean="0"/>
              <a:t>Systèmes embarqués</a:t>
            </a:r>
            <a:endParaRPr lang="fr-FR" sz="2400" b="1" dirty="0" smtClean="0"/>
          </a:p>
          <a:p>
            <a:pPr algn="ctr"/>
            <a:r>
              <a:rPr lang="fr-FR" sz="2400" b="1" dirty="0" smtClean="0"/>
              <a:t>Smartphones/Tablettes</a:t>
            </a:r>
            <a:endParaRPr lang="fr-FR" sz="2400" b="1" dirty="0"/>
          </a:p>
        </p:txBody>
      </p:sp>
      <p:sp>
        <p:nvSpPr>
          <p:cNvPr id="8" name="TextBox 7"/>
          <p:cNvSpPr txBox="1"/>
          <p:nvPr/>
        </p:nvSpPr>
        <p:spPr>
          <a:xfrm>
            <a:off x="7070272" y="5115449"/>
            <a:ext cx="3309257" cy="830997"/>
          </a:xfrm>
          <a:prstGeom prst="rect">
            <a:avLst/>
          </a:prstGeom>
          <a:noFill/>
        </p:spPr>
        <p:txBody>
          <a:bodyPr wrap="square" rtlCol="0">
            <a:spAutoFit/>
          </a:bodyPr>
          <a:lstStyle/>
          <a:p>
            <a:pPr algn="ctr"/>
            <a:r>
              <a:rPr lang="fr-FR" sz="2400" b="1" dirty="0" smtClean="0"/>
              <a:t>Ordinateurs de Bureau </a:t>
            </a:r>
            <a:endParaRPr lang="fr-FR" sz="2400" b="1" dirty="0" smtClean="0"/>
          </a:p>
          <a:p>
            <a:pPr algn="ctr"/>
            <a:r>
              <a:rPr lang="fr-FR" sz="2400" b="1" dirty="0" smtClean="0"/>
              <a:t>Serveurs</a:t>
            </a:r>
            <a:endParaRPr lang="fr-FR" sz="2400" b="1" dirty="0" smtClean="0"/>
          </a:p>
        </p:txBody>
      </p:sp>
      <p:cxnSp>
        <p:nvCxnSpPr>
          <p:cNvPr id="10" name="Straight Connector 9"/>
          <p:cNvCxnSpPr/>
          <p:nvPr/>
        </p:nvCxnSpPr>
        <p:spPr>
          <a:xfrm>
            <a:off x="6096000" y="4561625"/>
            <a:ext cx="0" cy="1773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fr-FR" dirty="0"/>
              <a:t>RISC vs CISC</a:t>
            </a:r>
            <a:endParaRPr lang="fr-FR" dirty="0"/>
          </a:p>
        </p:txBody>
      </p:sp>
      <p:sp>
        <p:nvSpPr>
          <p:cNvPr id="6" name="Content Placeholder 5"/>
          <p:cNvSpPr>
            <a:spLocks noGrp="1"/>
          </p:cNvSpPr>
          <p:nvPr>
            <p:ph idx="1"/>
          </p:nvPr>
        </p:nvSpPr>
        <p:spPr/>
        <p:txBody>
          <a:bodyPr>
            <a:normAutofit lnSpcReduction="10000"/>
          </a:bodyPr>
          <a:lstStyle/>
          <a:p>
            <a:pPr>
              <a:buClr>
                <a:srgbClr val="C00000"/>
              </a:buClr>
              <a:buFont typeface="Wingdings" panose="05000000000000000000" pitchFamily="2" charset="2"/>
              <a:buChar char="§"/>
            </a:pPr>
            <a:r>
              <a:rPr lang="fr-FR" dirty="0" smtClean="0"/>
              <a:t>Les machines CISC utilisent des instructions très complexes </a:t>
            </a:r>
            <a:endParaRPr lang="fr-FR" dirty="0" smtClean="0"/>
          </a:p>
          <a:p>
            <a:pPr lvl="1"/>
            <a:r>
              <a:rPr lang="fr-FR" dirty="0" smtClean="0"/>
              <a:t>Nécessaire pour réduire la taille des programmes afin de tenir dans des mémoires limitées.</a:t>
            </a:r>
            <a:endParaRPr lang="fr-FR" dirty="0" smtClean="0"/>
          </a:p>
          <a:p>
            <a:pPr lvl="1"/>
            <a:r>
              <a:rPr lang="fr-FR" dirty="0" smtClean="0"/>
              <a:t>Mais cela a considérablement accru la complexité de l’ISA (et par transition le cout de fabrication des processeurs)</a:t>
            </a:r>
            <a:endParaRPr lang="fr-FR" dirty="0" smtClean="0"/>
          </a:p>
          <a:p>
            <a:pPr>
              <a:buClr>
                <a:srgbClr val="C00000"/>
              </a:buClr>
              <a:buFont typeface="Wingdings" panose="05000000000000000000" pitchFamily="2" charset="2"/>
              <a:buChar char="§"/>
            </a:pPr>
            <a:r>
              <a:rPr lang="fr-FR" dirty="0" smtClean="0"/>
              <a:t>À l’époque, l’architecture CISC </a:t>
            </a:r>
            <a:r>
              <a:rPr lang="fr-FR" dirty="0"/>
              <a:t>était nécessaire car tout le monde programmait en </a:t>
            </a:r>
            <a:r>
              <a:rPr lang="fr-FR" dirty="0" smtClean="0"/>
              <a:t>assembleur et/ou en code machine ! </a:t>
            </a:r>
            <a:endParaRPr lang="fr-FR" dirty="0" smtClean="0"/>
          </a:p>
          <a:p>
            <a:pPr>
              <a:buClr>
                <a:srgbClr val="C00000"/>
              </a:buClr>
              <a:buFont typeface="Wingdings" panose="05000000000000000000" pitchFamily="2" charset="2"/>
              <a:buChar char="§"/>
            </a:pPr>
            <a:r>
              <a:rPr lang="fr-FR" dirty="0" smtClean="0"/>
              <a:t>Aujourd’hui, </a:t>
            </a:r>
            <a:r>
              <a:rPr lang="fr-FR" dirty="0"/>
              <a:t>les ISA du CISC dominent toujours </a:t>
            </a:r>
            <a:r>
              <a:rPr lang="fr-FR" dirty="0" smtClean="0"/>
              <a:t>le marché en </a:t>
            </a:r>
            <a:r>
              <a:rPr lang="fr-FR" dirty="0"/>
              <a:t>raison de la prévalence des processeurs </a:t>
            </a:r>
            <a:r>
              <a:rPr lang="fr-FR" dirty="0" smtClean="0"/>
              <a:t>x86 (Intel et AMD). Cependant</a:t>
            </a:r>
            <a:r>
              <a:rPr lang="fr-FR" dirty="0"/>
              <a:t>, les </a:t>
            </a:r>
            <a:r>
              <a:rPr lang="fr-FR" dirty="0" smtClean="0"/>
              <a:t>processeurs RISC actuels</a:t>
            </a:r>
            <a:r>
              <a:rPr lang="fr-FR" dirty="0"/>
              <a:t>, </a:t>
            </a:r>
            <a:r>
              <a:rPr lang="fr-FR" dirty="0" smtClean="0"/>
              <a:t>tel </a:t>
            </a:r>
            <a:r>
              <a:rPr lang="fr-FR" dirty="0"/>
              <a:t>que </a:t>
            </a:r>
            <a:r>
              <a:rPr lang="fr-FR" dirty="0" smtClean="0"/>
              <a:t>ARM (basé sur le MIPS), </a:t>
            </a:r>
            <a:r>
              <a:rPr lang="fr-FR" dirty="0"/>
              <a:t>ont une part de marché croissante </a:t>
            </a:r>
            <a:r>
              <a:rPr lang="fr-FR" dirty="0" smtClean="0"/>
              <a:t>dans </a:t>
            </a:r>
            <a:r>
              <a:rPr lang="fr-FR" dirty="0"/>
              <a:t>notre vie </a:t>
            </a:r>
            <a:r>
              <a:rPr lang="fr-FR" dirty="0" smtClean="0"/>
              <a:t>quotidienne</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endParaRPr lang="fr-FR" b="1" dirty="0">
              <a:solidFill>
                <a:srgbClr val="C00000"/>
              </a:solidFill>
            </a:endParaRPr>
          </a:p>
        </p:txBody>
      </p:sp>
      <p:sp>
        <p:nvSpPr>
          <p:cNvPr id="6" name="Rectangle 5"/>
          <p:cNvSpPr/>
          <p:nvPr/>
        </p:nvSpPr>
        <p:spPr>
          <a:xfrm>
            <a:off x="1531715" y="3736990"/>
            <a:ext cx="7774329" cy="1138773"/>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smtClean="0"/>
              <a:t>MIPS</a:t>
            </a:r>
            <a:endParaRPr lang="fr-FR" sz="4000" dirty="0"/>
          </a:p>
          <a:p>
            <a:pPr marL="572135">
              <a:buClr>
                <a:srgbClr val="C00000"/>
              </a:buClr>
            </a:pPr>
            <a:r>
              <a:rPr lang="fr-FR" sz="2800" dirty="0">
                <a:solidFill>
                  <a:schemeClr val="accent1">
                    <a:lumMod val="50000"/>
                  </a:schemeClr>
                </a:solidFill>
                <a:ea typeface="+mn-lt"/>
                <a:cs typeface="+mn-lt"/>
              </a:rPr>
              <a:t>P&amp;H : </a:t>
            </a:r>
            <a:r>
              <a:rPr lang="fr-FR" sz="2800" dirty="0" smtClean="0">
                <a:solidFill>
                  <a:schemeClr val="accent1">
                    <a:lumMod val="50000"/>
                  </a:schemeClr>
                </a:solidFill>
                <a:ea typeface="+mn-lt"/>
                <a:cs typeface="+mn-lt"/>
              </a:rPr>
              <a:t>2.12, 2.5-2.10, A.1-A.4</a:t>
            </a:r>
            <a:endParaRPr lang="fr-FR" sz="2800" dirty="0">
              <a:solidFill>
                <a:schemeClr val="accent1">
                  <a:lumMod val="50000"/>
                </a:schemeClr>
              </a:solidFill>
            </a:endParaRPr>
          </a:p>
        </p:txBody>
      </p:sp>
      <p:sp>
        <p:nvSpPr>
          <p:cNvPr id="8" name="Rectangle 7"/>
          <p:cNvSpPr/>
          <p:nvPr/>
        </p:nvSpPr>
        <p:spPr>
          <a:xfrm>
            <a:off x="1531715" y="1727050"/>
            <a:ext cx="7774329" cy="1138773"/>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smtClean="0">
                <a:solidFill>
                  <a:schemeClr val="bg1">
                    <a:lumMod val="75000"/>
                  </a:schemeClr>
                </a:solidFill>
              </a:rPr>
              <a:t>Instruction Set Architecture (ISA)</a:t>
            </a:r>
            <a:endParaRPr lang="fr-FR" sz="4000" dirty="0">
              <a:solidFill>
                <a:schemeClr val="bg1">
                  <a:lumMod val="75000"/>
                </a:schemeClr>
              </a:solidFill>
            </a:endParaRPr>
          </a:p>
          <a:p>
            <a:pPr marL="572135">
              <a:buClr>
                <a:schemeClr val="bg1">
                  <a:lumMod val="75000"/>
                </a:schemeClr>
              </a:buClr>
            </a:pPr>
            <a:r>
              <a:rPr lang="fr-FR" sz="2800" dirty="0">
                <a:solidFill>
                  <a:schemeClr val="bg1">
                    <a:lumMod val="75000"/>
                  </a:schemeClr>
                </a:solidFill>
                <a:ea typeface="+mn-lt"/>
                <a:cs typeface="+mn-lt"/>
              </a:rPr>
              <a:t>P&amp;H : </a:t>
            </a:r>
            <a:r>
              <a:rPr lang="fr-FR" sz="2800" dirty="0" smtClean="0">
                <a:solidFill>
                  <a:schemeClr val="bg1">
                    <a:lumMod val="75000"/>
                  </a:schemeClr>
                </a:solidFill>
                <a:ea typeface="+mn-lt"/>
                <a:cs typeface="+mn-lt"/>
              </a:rPr>
              <a:t>2.16-2.18, et 2.21</a:t>
            </a:r>
            <a:endParaRPr lang="fr-FR" sz="2800" dirty="0">
              <a:solidFill>
                <a:schemeClr val="bg1">
                  <a:lumMod val="75000"/>
                </a:schemeClr>
              </a:solidFill>
            </a:endParaRPr>
          </a:p>
        </p:txBody>
      </p:sp>
      <p:sp>
        <p:nvSpPr>
          <p:cNvPr id="15" name="Rectangle 14"/>
          <p:cNvSpPr/>
          <p:nvPr/>
        </p:nvSpPr>
        <p:spPr>
          <a:xfrm>
            <a:off x="1531715" y="4967421"/>
            <a:ext cx="9976662" cy="707886"/>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smtClean="0">
                <a:solidFill>
                  <a:schemeClr val="bg1">
                    <a:lumMod val="75000"/>
                  </a:schemeClr>
                </a:solidFill>
              </a:rPr>
              <a:t>Compilateur, assembleur et désassembleur</a:t>
            </a:r>
            <a:endParaRPr lang="fr-FR" sz="4000" dirty="0">
              <a:solidFill>
                <a:schemeClr val="bg1">
                  <a:lumMod val="75000"/>
                </a:schemeClr>
              </a:solidFill>
            </a:endParaRPr>
          </a:p>
        </p:txBody>
      </p:sp>
      <p:sp>
        <p:nvSpPr>
          <p:cNvPr id="17" name="Rectangle 16"/>
          <p:cNvSpPr/>
          <p:nvPr/>
        </p:nvSpPr>
        <p:spPr>
          <a:xfrm>
            <a:off x="2066080" y="2749893"/>
            <a:ext cx="7774329" cy="954107"/>
          </a:xfrm>
          <a:prstGeom prst="rect">
            <a:avLst/>
          </a:prstGeom>
        </p:spPr>
        <p:txBody>
          <a:bodyPr wrap="square">
            <a:spAutoFit/>
          </a:bodyPr>
          <a:lstStyle/>
          <a:p>
            <a:pPr marL="571500" indent="-571500">
              <a:buClr>
                <a:schemeClr val="bg1">
                  <a:lumMod val="75000"/>
                </a:schemeClr>
              </a:buClr>
              <a:buFont typeface="Courier New" panose="02070309020205020404" pitchFamily="49" charset="0"/>
              <a:buChar char="o"/>
            </a:pPr>
            <a:r>
              <a:rPr lang="fr-FR" sz="2800" dirty="0" smtClean="0">
                <a:solidFill>
                  <a:schemeClr val="bg1">
                    <a:lumMod val="75000"/>
                  </a:schemeClr>
                </a:solidFill>
              </a:rPr>
              <a:t>Bref historique sur l’ISA</a:t>
            </a:r>
            <a:endParaRPr lang="fr-FR" sz="2800" dirty="0" smtClean="0">
              <a:solidFill>
                <a:schemeClr val="bg1">
                  <a:lumMod val="75000"/>
                </a:schemeClr>
              </a:solidFill>
            </a:endParaRPr>
          </a:p>
          <a:p>
            <a:pPr marL="571500" indent="-571500">
              <a:buClr>
                <a:schemeClr val="bg1">
                  <a:lumMod val="75000"/>
                </a:schemeClr>
              </a:buClr>
              <a:buFont typeface="Courier New" panose="02070309020205020404" pitchFamily="49" charset="0"/>
              <a:buChar char="o"/>
            </a:pPr>
            <a:r>
              <a:rPr lang="fr-FR" sz="2800" dirty="0" smtClean="0">
                <a:solidFill>
                  <a:schemeClr val="bg1">
                    <a:lumMod val="75000"/>
                  </a:schemeClr>
                </a:solidFill>
              </a:rPr>
              <a:t>CISC et RISC</a:t>
            </a:r>
            <a:endParaRPr lang="fr-FR" sz="2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MIPS </a:t>
            </a:r>
            <a:r>
              <a:rPr lang="fr-FR" dirty="0"/>
              <a:t>–</a:t>
            </a:r>
            <a:r>
              <a:rPr lang="fr-FR" dirty="0" smtClean="0"/>
              <a:t> un </a:t>
            </a:r>
            <a:r>
              <a:rPr lang="fr-FR" dirty="0"/>
              <a:t>ISA de type </a:t>
            </a:r>
            <a:r>
              <a:rPr lang="fr-FR" dirty="0" smtClean="0"/>
              <a:t>RISC</a:t>
            </a:r>
            <a:endParaRPr lang="fr-FR" dirty="0"/>
          </a:p>
        </p:txBody>
      </p:sp>
      <p:sp>
        <p:nvSpPr>
          <p:cNvPr id="7" name="Content Placeholder 6"/>
          <p:cNvSpPr>
            <a:spLocks noGrp="1"/>
          </p:cNvSpPr>
          <p:nvPr>
            <p:ph idx="1"/>
          </p:nvPr>
        </p:nvSpPr>
        <p:spPr/>
        <p:txBody>
          <a:bodyPr>
            <a:normAutofit lnSpcReduction="10000"/>
          </a:bodyPr>
          <a:lstStyle/>
          <a:p>
            <a:pPr marL="0" indent="0">
              <a:buNone/>
            </a:pPr>
            <a:r>
              <a:rPr lang="fr-FR" b="1" dirty="0" err="1" smtClean="0">
                <a:solidFill>
                  <a:srgbClr val="C00000"/>
                </a:solidFill>
              </a:rPr>
              <a:t>M</a:t>
            </a:r>
            <a:r>
              <a:rPr lang="fr-FR" b="1" dirty="0" err="1" smtClean="0"/>
              <a:t>icroprocessor</a:t>
            </a:r>
            <a:r>
              <a:rPr lang="fr-FR" b="1" dirty="0" smtClean="0"/>
              <a:t> </a:t>
            </a:r>
            <a:r>
              <a:rPr lang="fr-FR" b="1" dirty="0" err="1" smtClean="0"/>
              <a:t>without</a:t>
            </a:r>
            <a:r>
              <a:rPr lang="fr-FR" b="1" dirty="0" smtClean="0"/>
              <a:t> </a:t>
            </a:r>
            <a:r>
              <a:rPr lang="fr-FR" b="1" dirty="0" err="1" smtClean="0">
                <a:solidFill>
                  <a:srgbClr val="C00000"/>
                </a:solidFill>
              </a:rPr>
              <a:t>I</a:t>
            </a:r>
            <a:r>
              <a:rPr lang="fr-FR" b="1" dirty="0" err="1" smtClean="0"/>
              <a:t>nterlocked</a:t>
            </a:r>
            <a:r>
              <a:rPr lang="fr-FR" b="1" dirty="0" smtClean="0"/>
              <a:t> </a:t>
            </a:r>
            <a:r>
              <a:rPr lang="fr-FR" b="1" dirty="0" err="1" smtClean="0">
                <a:solidFill>
                  <a:srgbClr val="C00000"/>
                </a:solidFill>
              </a:rPr>
              <a:t>P</a:t>
            </a:r>
            <a:r>
              <a:rPr lang="fr-FR" b="1" dirty="0" err="1" smtClean="0"/>
              <a:t>ipelined</a:t>
            </a:r>
            <a:r>
              <a:rPr lang="fr-FR" b="1" dirty="0" smtClean="0"/>
              <a:t> </a:t>
            </a:r>
            <a:r>
              <a:rPr lang="fr-FR" b="1" dirty="0" smtClean="0">
                <a:solidFill>
                  <a:srgbClr val="C00000"/>
                </a:solidFill>
              </a:rPr>
              <a:t>S</a:t>
            </a:r>
            <a:r>
              <a:rPr lang="fr-FR" b="1" dirty="0" smtClean="0"/>
              <a:t>tages</a:t>
            </a:r>
            <a:endParaRPr lang="fr-FR" b="1" dirty="0" smtClean="0"/>
          </a:p>
          <a:p>
            <a:pPr>
              <a:buClr>
                <a:srgbClr val="C00000"/>
              </a:buClr>
              <a:buFont typeface="Wingdings" panose="05000000000000000000" pitchFamily="2" charset="2"/>
              <a:buChar char="§"/>
            </a:pPr>
            <a:r>
              <a:rPr lang="fr-FR" dirty="0" smtClean="0"/>
              <a:t>Simplicité et régularité </a:t>
            </a:r>
            <a:endParaRPr lang="fr-FR" dirty="0" smtClean="0"/>
          </a:p>
          <a:p>
            <a:pPr lvl="1"/>
            <a:r>
              <a:rPr lang="fr-FR" dirty="0" smtClean="0"/>
              <a:t>Toutes les instructions machines ont une taille fixe. </a:t>
            </a:r>
            <a:endParaRPr lang="fr-FR" dirty="0" smtClean="0"/>
          </a:p>
          <a:p>
            <a:pPr>
              <a:buClr>
                <a:srgbClr val="C00000"/>
              </a:buClr>
              <a:buFont typeface="Wingdings" panose="05000000000000000000" pitchFamily="2" charset="2"/>
              <a:buChar char="§"/>
            </a:pPr>
            <a:r>
              <a:rPr lang="fr-FR" dirty="0" smtClean="0"/>
              <a:t>Plus c’est petit et plus c’est rapide </a:t>
            </a:r>
            <a:endParaRPr lang="fr-FR" dirty="0" smtClean="0"/>
          </a:p>
          <a:p>
            <a:pPr lvl="1"/>
            <a:r>
              <a:rPr lang="fr-FR" dirty="0" smtClean="0"/>
              <a:t>Banc de registres réduit</a:t>
            </a:r>
            <a:endParaRPr lang="fr-FR" dirty="0" smtClean="0"/>
          </a:p>
          <a:p>
            <a:pPr>
              <a:buClr>
                <a:srgbClr val="C00000"/>
              </a:buClr>
              <a:buFont typeface="Wingdings" panose="05000000000000000000" pitchFamily="2" charset="2"/>
              <a:buChar char="§"/>
            </a:pPr>
            <a:r>
              <a:rPr lang="fr-FR" dirty="0" smtClean="0"/>
              <a:t>Accélérer les instructions les plus communes </a:t>
            </a:r>
            <a:endParaRPr lang="fr-FR" dirty="0" smtClean="0"/>
          </a:p>
          <a:p>
            <a:pPr lvl="1"/>
            <a:r>
              <a:rPr lang="fr-FR" dirty="0" smtClean="0"/>
              <a:t>Inclusion d’instructions machines pour des opérations sur les constantes</a:t>
            </a:r>
            <a:endParaRPr lang="fr-FR" dirty="0" smtClean="0"/>
          </a:p>
          <a:p>
            <a:pPr>
              <a:buClr>
                <a:srgbClr val="C00000"/>
              </a:buClr>
              <a:buFont typeface="Wingdings" panose="05000000000000000000" pitchFamily="2" charset="2"/>
              <a:buChar char="§"/>
            </a:pPr>
            <a:r>
              <a:rPr lang="fr-FR" dirty="0" smtClean="0"/>
              <a:t>Un bon design exige un bon compromis</a:t>
            </a:r>
            <a:endParaRPr lang="fr-FR" dirty="0" smtClean="0"/>
          </a:p>
          <a:p>
            <a:pPr lvl="1"/>
            <a:r>
              <a:rPr lang="fr-FR" dirty="0" smtClean="0"/>
              <a:t>Prise en charge de différents types d’interprétations/classes de données (octet </a:t>
            </a:r>
            <a:r>
              <a:rPr lang="fr-FR" dirty="0"/>
              <a:t>(</a:t>
            </a:r>
            <a:r>
              <a:rPr lang="fr-FR" dirty="0" smtClean="0"/>
              <a:t>non)signé, (demi) mot, </a:t>
            </a:r>
            <a:r>
              <a:rPr lang="fr-FR" dirty="0" err="1" smtClean="0"/>
              <a:t>float</a:t>
            </a:r>
            <a:r>
              <a:rPr lang="fr-FR" dirty="0" smtClean="0"/>
              <a:t>, …)</a:t>
            </a:r>
            <a:endParaRPr lang="fr-FR" dirty="0" smtClean="0"/>
          </a:p>
          <a:p>
            <a:endParaRPr lang="fr-FR" dirty="0" smtClean="0"/>
          </a:p>
          <a:p>
            <a:endParaRPr lang="fr-FR"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5814" y="1825625"/>
            <a:ext cx="2397986" cy="239798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Exemples de produits basés sur le </a:t>
            </a:r>
            <a:r>
              <a:rPr lang="fr-FR" b="1" dirty="0">
                <a:solidFill>
                  <a:srgbClr val="C00000"/>
                </a:solidFill>
              </a:rPr>
              <a:t>MIPS</a:t>
            </a:r>
            <a:endParaRPr lang="fr-FR" b="1" dirty="0">
              <a:solidFill>
                <a:srgbClr val="C00000"/>
              </a:solidFill>
            </a:endParaRPr>
          </a:p>
        </p:txBody>
      </p:sp>
      <p:grpSp>
        <p:nvGrpSpPr>
          <p:cNvPr id="4" name="Group 3"/>
          <p:cNvGrpSpPr/>
          <p:nvPr/>
        </p:nvGrpSpPr>
        <p:grpSpPr bwMode="auto">
          <a:xfrm>
            <a:off x="473009" y="1846964"/>
            <a:ext cx="2590800" cy="2684463"/>
            <a:chOff x="2688" y="864"/>
            <a:chExt cx="1632" cy="1691"/>
          </a:xfrm>
        </p:grpSpPr>
        <p:sp>
          <p:nvSpPr>
            <p:cNvPr id="5" name="Text Box 10"/>
            <p:cNvSpPr txBox="1">
              <a:spLocks noChangeArrowheads="1"/>
            </p:cNvSpPr>
            <p:nvPr/>
          </p:nvSpPr>
          <p:spPr bwMode="auto">
            <a:xfrm>
              <a:off x="2688" y="912"/>
              <a:ext cx="1632" cy="212"/>
            </a:xfrm>
            <a:prstGeom prst="rect">
              <a:avLst/>
            </a:prstGeom>
            <a:noFill/>
            <a:ln w="9525">
              <a:noFill/>
              <a:miter lim="800000"/>
            </a:ln>
            <a:effectLst/>
          </p:spPr>
          <p:txBody>
            <a:bodyPr>
              <a:spAutoFit/>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eaLnBrk="0" hangingPunct="0">
                <a:spcBef>
                  <a:spcPct val="50000"/>
                </a:spcBef>
              </a:pPr>
              <a:endParaRPr lang="en-US" sz="1600">
                <a:latin typeface="Times New Roman" panose="02020603050405020304" pitchFamily="18" charset="0"/>
              </a:endParaRPr>
            </a:p>
          </p:txBody>
        </p:sp>
        <p:pic>
          <p:nvPicPr>
            <p:cNvPr id="6" name="Picture 5" descr="aibo"/>
            <p:cNvPicPr>
              <a:picLocks noChangeAspect="1" noChangeArrowheads="1"/>
            </p:cNvPicPr>
            <p:nvPr/>
          </p:nvPicPr>
          <p:blipFill>
            <a:blip r:embed="rId1" cstate="print"/>
            <a:srcRect/>
            <a:stretch>
              <a:fillRect/>
            </a:stretch>
          </p:blipFill>
          <p:spPr bwMode="auto">
            <a:xfrm>
              <a:off x="2736" y="864"/>
              <a:ext cx="1392" cy="1237"/>
            </a:xfrm>
            <a:prstGeom prst="rect">
              <a:avLst/>
            </a:prstGeom>
            <a:noFill/>
          </p:spPr>
        </p:pic>
        <p:sp>
          <p:nvSpPr>
            <p:cNvPr id="7" name="Text Box 12"/>
            <p:cNvSpPr txBox="1">
              <a:spLocks noChangeArrowheads="1"/>
            </p:cNvSpPr>
            <p:nvPr/>
          </p:nvSpPr>
          <p:spPr bwMode="auto">
            <a:xfrm>
              <a:off x="2736" y="2112"/>
              <a:ext cx="1392" cy="443"/>
            </a:xfrm>
            <a:prstGeom prst="rect">
              <a:avLst/>
            </a:prstGeom>
            <a:noFill/>
            <a:ln w="9525">
              <a:noFill/>
              <a:miter lim="800000"/>
            </a:ln>
            <a:effectLst/>
          </p:spPr>
          <p:txBody>
            <a:bodyPr>
              <a:spAutoFit/>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algn="ctr" eaLnBrk="0" hangingPunct="0">
                <a:spcBef>
                  <a:spcPct val="50000"/>
                </a:spcBef>
              </a:pPr>
              <a:r>
                <a:rPr lang="en-US" sz="1600" b="1" dirty="0">
                  <a:latin typeface="Times New Roman" panose="02020603050405020304" pitchFamily="18" charset="0"/>
                </a:rPr>
                <a:t>Sony </a:t>
              </a:r>
              <a:r>
                <a:rPr lang="en-US" sz="1600" b="1" dirty="0" err="1">
                  <a:latin typeface="Times New Roman" panose="02020603050405020304" pitchFamily="18" charset="0"/>
                </a:rPr>
                <a:t>Aibo</a:t>
              </a:r>
              <a:r>
                <a:rPr lang="en-US" sz="1600" b="1" dirty="0">
                  <a:latin typeface="Times New Roman" panose="02020603050405020304" pitchFamily="18" charset="0"/>
                </a:rPr>
                <a:t> Robot Dog</a:t>
              </a:r>
              <a:endParaRPr lang="en-US" sz="1600" b="1" dirty="0">
                <a:latin typeface="Times New Roman" panose="02020603050405020304" pitchFamily="18" charset="0"/>
              </a:endParaRPr>
            </a:p>
            <a:p>
              <a:pPr algn="ctr" eaLnBrk="0" hangingPunct="0">
                <a:spcBef>
                  <a:spcPct val="50000"/>
                </a:spcBef>
              </a:pPr>
              <a:r>
                <a:rPr lang="en-US" sz="1600" dirty="0">
                  <a:latin typeface="Times New Roman" panose="02020603050405020304" pitchFamily="18" charset="0"/>
                </a:rPr>
                <a:t>200 MHz MIPS</a:t>
              </a:r>
              <a:endParaRPr lang="en-US" sz="1600" dirty="0">
                <a:latin typeface="Times New Roman" panose="02020603050405020304" pitchFamily="18" charset="0"/>
              </a:endParaRPr>
            </a:p>
          </p:txBody>
        </p:sp>
      </p:grpSp>
      <p:grpSp>
        <p:nvGrpSpPr>
          <p:cNvPr id="8" name="Group 7"/>
          <p:cNvGrpSpPr/>
          <p:nvPr/>
        </p:nvGrpSpPr>
        <p:grpSpPr bwMode="auto">
          <a:xfrm>
            <a:off x="5191455" y="3597943"/>
            <a:ext cx="3183184" cy="3262313"/>
            <a:chOff x="2976" y="2240"/>
            <a:chExt cx="1920" cy="2055"/>
          </a:xfrm>
        </p:grpSpPr>
        <p:sp>
          <p:nvSpPr>
            <p:cNvPr id="9" name="Text Box 22"/>
            <p:cNvSpPr txBox="1">
              <a:spLocks noChangeArrowheads="1"/>
            </p:cNvSpPr>
            <p:nvPr/>
          </p:nvSpPr>
          <p:spPr bwMode="auto">
            <a:xfrm>
              <a:off x="2976" y="3536"/>
              <a:ext cx="1920" cy="759"/>
            </a:xfrm>
            <a:prstGeom prst="rect">
              <a:avLst/>
            </a:prstGeom>
            <a:noFill/>
            <a:ln w="9525">
              <a:noFill/>
              <a:miter lim="800000"/>
            </a:ln>
            <a:effectLst/>
          </p:spPr>
          <p:txBody>
            <a:bodyPr>
              <a:spAutoFit/>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algn="ctr" eaLnBrk="0" hangingPunct="0">
                <a:spcBef>
                  <a:spcPts val="500"/>
                </a:spcBef>
                <a:spcAft>
                  <a:spcPts val="500"/>
                </a:spcAft>
              </a:pPr>
              <a:r>
                <a:rPr lang="en-US" sz="1600" b="1" dirty="0">
                  <a:latin typeface="Times" pitchFamily="18" charset="0"/>
                </a:rPr>
                <a:t>Sony PS2</a:t>
              </a:r>
              <a:endParaRPr lang="en-US" sz="1600" b="1" dirty="0">
                <a:latin typeface="Times" pitchFamily="18" charset="0"/>
              </a:endParaRPr>
            </a:p>
            <a:p>
              <a:pPr algn="ctr" eaLnBrk="0" hangingPunct="0">
                <a:spcBef>
                  <a:spcPts val="500"/>
                </a:spcBef>
                <a:spcAft>
                  <a:spcPts val="500"/>
                </a:spcAft>
              </a:pPr>
              <a:r>
                <a:rPr lang="en-US" sz="1600" b="1" dirty="0">
                  <a:latin typeface="Times" pitchFamily="18" charset="0"/>
                </a:rPr>
                <a:t>295 MHz MIPS R5900 and MIPS R3000 for </a:t>
              </a:r>
              <a:r>
                <a:rPr lang="en-US" sz="1600" b="1" dirty="0" err="1">
                  <a:latin typeface="Times" pitchFamily="18" charset="0"/>
                </a:rPr>
                <a:t>PsOne</a:t>
              </a:r>
              <a:r>
                <a:rPr lang="en-US" sz="1600" b="1" dirty="0">
                  <a:latin typeface="Times" pitchFamily="18" charset="0"/>
                </a:rPr>
                <a:t> compatibility</a:t>
              </a:r>
              <a:endParaRPr lang="en-US" sz="1600" b="1" dirty="0">
                <a:latin typeface="Times New Roman" panose="02020603050405020304" pitchFamily="18" charset="0"/>
              </a:endParaRPr>
            </a:p>
          </p:txBody>
        </p:sp>
        <p:pic>
          <p:nvPicPr>
            <p:cNvPr id="10" name="Picture 9" descr="PS2"/>
            <p:cNvPicPr>
              <a:picLocks noChangeAspect="1" noChangeArrowheads="1"/>
            </p:cNvPicPr>
            <p:nvPr/>
          </p:nvPicPr>
          <p:blipFill>
            <a:blip r:embed="rId2" cstate="print"/>
            <a:srcRect/>
            <a:stretch>
              <a:fillRect/>
            </a:stretch>
          </p:blipFill>
          <p:spPr bwMode="auto">
            <a:xfrm>
              <a:off x="3264" y="2240"/>
              <a:ext cx="1320" cy="1260"/>
            </a:xfrm>
            <a:prstGeom prst="rect">
              <a:avLst/>
            </a:prstGeom>
            <a:noFill/>
          </p:spPr>
        </p:pic>
      </p:grpSp>
      <p:grpSp>
        <p:nvGrpSpPr>
          <p:cNvPr id="14" name="Group 13"/>
          <p:cNvGrpSpPr/>
          <p:nvPr/>
        </p:nvGrpSpPr>
        <p:grpSpPr>
          <a:xfrm>
            <a:off x="8565190" y="1333881"/>
            <a:ext cx="3271217" cy="1851666"/>
            <a:chOff x="4610227" y="4685328"/>
            <a:chExt cx="3271217" cy="1851666"/>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227" y="4685328"/>
              <a:ext cx="3271217" cy="1483851"/>
            </a:xfrm>
            <a:prstGeom prst="rect">
              <a:avLst/>
            </a:prstGeom>
          </p:spPr>
        </p:pic>
        <p:sp>
          <p:nvSpPr>
            <p:cNvPr id="16" name="Text Box 22"/>
            <p:cNvSpPr txBox="1">
              <a:spLocks noChangeArrowheads="1"/>
            </p:cNvSpPr>
            <p:nvPr/>
          </p:nvSpPr>
          <p:spPr bwMode="auto">
            <a:xfrm>
              <a:off x="4660335" y="6198440"/>
              <a:ext cx="3048000" cy="338554"/>
            </a:xfrm>
            <a:prstGeom prst="rect">
              <a:avLst/>
            </a:prstGeom>
            <a:noFill/>
            <a:ln w="9525">
              <a:noFill/>
              <a:miter lim="800000"/>
            </a:ln>
            <a:effectLst/>
          </p:spPr>
          <p:txBody>
            <a:bodyPr>
              <a:spAutoFit/>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algn="ctr" eaLnBrk="0" hangingPunct="0">
                <a:spcBef>
                  <a:spcPts val="500"/>
                </a:spcBef>
                <a:spcAft>
                  <a:spcPts val="500"/>
                </a:spcAft>
              </a:pPr>
              <a:r>
                <a:rPr lang="en-US" sz="1600" b="1" dirty="0">
                  <a:latin typeface="Times" pitchFamily="18" charset="0"/>
                </a:rPr>
                <a:t>Nintendo 64 (MIPS R4300i)</a:t>
              </a:r>
              <a:endParaRPr lang="en-US" sz="1600" b="1" dirty="0">
                <a:latin typeface="Times" pitchFamily="18" charset="0"/>
              </a:endParaRPr>
            </a:p>
          </p:txBody>
        </p:sp>
      </p:grpSp>
      <p:grpSp>
        <p:nvGrpSpPr>
          <p:cNvPr id="17" name="Group 16"/>
          <p:cNvGrpSpPr/>
          <p:nvPr/>
        </p:nvGrpSpPr>
        <p:grpSpPr>
          <a:xfrm>
            <a:off x="8565190" y="3459163"/>
            <a:ext cx="3377999" cy="3271614"/>
            <a:chOff x="382230" y="3487892"/>
            <a:chExt cx="3377999" cy="3271614"/>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30" y="3487892"/>
              <a:ext cx="3377999" cy="2681287"/>
            </a:xfrm>
            <a:prstGeom prst="rect">
              <a:avLst/>
            </a:prstGeom>
          </p:spPr>
        </p:pic>
        <p:sp>
          <p:nvSpPr>
            <p:cNvPr id="19" name="Text Box 22"/>
            <p:cNvSpPr txBox="1">
              <a:spLocks noChangeArrowheads="1"/>
            </p:cNvSpPr>
            <p:nvPr/>
          </p:nvSpPr>
          <p:spPr bwMode="auto">
            <a:xfrm>
              <a:off x="382230" y="6174731"/>
              <a:ext cx="3048000" cy="584775"/>
            </a:xfrm>
            <a:prstGeom prst="rect">
              <a:avLst/>
            </a:prstGeom>
            <a:noFill/>
            <a:ln w="9525">
              <a:noFill/>
              <a:miter lim="800000"/>
            </a:ln>
            <a:effectLst/>
          </p:spPr>
          <p:txBody>
            <a:bodyPr>
              <a:spAutoFit/>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algn="ctr" eaLnBrk="0" hangingPunct="0">
                <a:spcBef>
                  <a:spcPts val="500"/>
                </a:spcBef>
                <a:spcAft>
                  <a:spcPts val="500"/>
                </a:spcAft>
              </a:pPr>
              <a:r>
                <a:rPr lang="en-US" sz="1600" b="1" dirty="0">
                  <a:latin typeface="Times" pitchFamily="18" charset="0"/>
                </a:rPr>
                <a:t>NEC-Cenju-4 supercomputer – 1,024 MIPS R10000</a:t>
              </a:r>
              <a:endParaRPr lang="en-US" sz="1600" b="1" dirty="0">
                <a:latin typeface="Times" pitchFamily="18" charset="0"/>
              </a:endParaRPr>
            </a:p>
          </p:txBody>
        </p:sp>
      </p:grpSp>
      <p:grpSp>
        <p:nvGrpSpPr>
          <p:cNvPr id="20" name="Group 19"/>
          <p:cNvGrpSpPr/>
          <p:nvPr/>
        </p:nvGrpSpPr>
        <p:grpSpPr>
          <a:xfrm>
            <a:off x="473009" y="4156195"/>
            <a:ext cx="3209876" cy="2332831"/>
            <a:chOff x="4498459" y="1984682"/>
            <a:chExt cx="3209876" cy="2332831"/>
          </a:xfrm>
        </p:grpSpPr>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8459" y="1984682"/>
              <a:ext cx="3209876" cy="1962037"/>
            </a:xfrm>
            <a:prstGeom prst="rect">
              <a:avLst/>
            </a:prstGeom>
          </p:spPr>
        </p:pic>
        <p:sp>
          <p:nvSpPr>
            <p:cNvPr id="22" name="Text Box 22"/>
            <p:cNvSpPr txBox="1">
              <a:spLocks noChangeArrowheads="1"/>
            </p:cNvSpPr>
            <p:nvPr/>
          </p:nvSpPr>
          <p:spPr bwMode="auto">
            <a:xfrm>
              <a:off x="4610227" y="3978959"/>
              <a:ext cx="3048000" cy="338554"/>
            </a:xfrm>
            <a:prstGeom prst="rect">
              <a:avLst/>
            </a:prstGeom>
            <a:noFill/>
            <a:ln w="9525">
              <a:noFill/>
              <a:miter lim="800000"/>
            </a:ln>
            <a:effectLst/>
          </p:spPr>
          <p:txBody>
            <a:bodyPr>
              <a:spAutoFit/>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algn="ctr" eaLnBrk="0" hangingPunct="0">
                <a:spcBef>
                  <a:spcPts val="500"/>
                </a:spcBef>
                <a:spcAft>
                  <a:spcPts val="500"/>
                </a:spcAft>
              </a:pPr>
              <a:r>
                <a:rPr lang="en-US" sz="1600" b="1" dirty="0">
                  <a:latin typeface="Times" pitchFamily="18" charset="0"/>
                </a:rPr>
                <a:t>Tesla model S (MIPS I-class)</a:t>
              </a:r>
              <a:endParaRPr lang="en-US" sz="1600" b="1" dirty="0">
                <a:latin typeface="Times" pitchFamily="18" charset="0"/>
              </a:endParaRPr>
            </a:p>
          </p:txBody>
        </p:sp>
      </p:grpSp>
      <p:grpSp>
        <p:nvGrpSpPr>
          <p:cNvPr id="11" name="Group 10"/>
          <p:cNvGrpSpPr/>
          <p:nvPr/>
        </p:nvGrpSpPr>
        <p:grpSpPr>
          <a:xfrm>
            <a:off x="3140009" y="1661262"/>
            <a:ext cx="3048000" cy="2710016"/>
            <a:chOff x="8938440" y="3875087"/>
            <a:chExt cx="3048000" cy="2710016"/>
          </a:xfrm>
        </p:grpSpPr>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14009" y="3875087"/>
              <a:ext cx="1770133" cy="2294092"/>
            </a:xfrm>
            <a:prstGeom prst="rect">
              <a:avLst/>
            </a:prstGeom>
          </p:spPr>
        </p:pic>
        <p:sp>
          <p:nvSpPr>
            <p:cNvPr id="13" name="Text Box 22"/>
            <p:cNvSpPr txBox="1">
              <a:spLocks noChangeArrowheads="1"/>
            </p:cNvSpPr>
            <p:nvPr/>
          </p:nvSpPr>
          <p:spPr bwMode="auto">
            <a:xfrm>
              <a:off x="8938440" y="6246549"/>
              <a:ext cx="3048000" cy="338554"/>
            </a:xfrm>
            <a:prstGeom prst="rect">
              <a:avLst/>
            </a:prstGeom>
            <a:noFill/>
            <a:ln w="9525">
              <a:noFill/>
              <a:miter lim="800000"/>
            </a:ln>
            <a:effectLst/>
          </p:spPr>
          <p:txBody>
            <a:bodyPr>
              <a:spAutoFit/>
            </a:bodyPr>
            <a:lstStyle>
              <a:defPPr>
                <a:defRPr lang="en-US"/>
              </a:defPPr>
              <a:lvl1pPr algn="l"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algn="ctr" eaLnBrk="0" hangingPunct="0">
                <a:spcBef>
                  <a:spcPts val="500"/>
                </a:spcBef>
                <a:spcAft>
                  <a:spcPts val="500"/>
                </a:spcAft>
              </a:pPr>
              <a:r>
                <a:rPr lang="en-US" sz="1600" b="1" dirty="0">
                  <a:latin typeface="Times" pitchFamily="18" charset="0"/>
                </a:rPr>
                <a:t>SGI Indigo – MIPS R3000A</a:t>
              </a:r>
              <a:endParaRPr lang="en-US" sz="1600" b="1" dirty="0">
                <a:latin typeface="Times" pitchFamily="18"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 MIPS R3000</a:t>
            </a:r>
            <a:endParaRPr lang="fr-FR" dirty="0"/>
          </a:p>
        </p:txBody>
      </p:sp>
      <p:sp>
        <p:nvSpPr>
          <p:cNvPr id="3" name="Content Placeholder 2"/>
          <p:cNvSpPr>
            <a:spLocks noGrp="1"/>
          </p:cNvSpPr>
          <p:nvPr>
            <p:ph sz="half" idx="1"/>
          </p:nvPr>
        </p:nvSpPr>
        <p:spPr/>
        <p:txBody>
          <a:bodyPr>
            <a:normAutofit/>
          </a:bodyPr>
          <a:lstStyle/>
          <a:p>
            <a:pPr>
              <a:spcBef>
                <a:spcPts val="1800"/>
              </a:spcBef>
              <a:buClr>
                <a:srgbClr val="C00000"/>
              </a:buClr>
              <a:buFont typeface="Wingdings" panose="05000000000000000000" pitchFamily="2" charset="2"/>
              <a:buChar char="§"/>
            </a:pPr>
            <a:r>
              <a:rPr lang="fr-FR" dirty="0"/>
              <a:t>32 registres au total</a:t>
            </a:r>
            <a:endParaRPr lang="fr-FR" dirty="0"/>
          </a:p>
          <a:p>
            <a:pPr>
              <a:spcBef>
                <a:spcPts val="1800"/>
              </a:spcBef>
              <a:buClr>
                <a:srgbClr val="C00000"/>
              </a:buClr>
              <a:buFont typeface="Wingdings" panose="05000000000000000000" pitchFamily="2" charset="2"/>
              <a:buChar char="§"/>
            </a:pPr>
            <a:r>
              <a:rPr lang="fr-FR" dirty="0"/>
              <a:t>Tous les registres du MIPS R3000 ont une taille de 32 bits.</a:t>
            </a:r>
            <a:endParaRPr lang="fr-FR" dirty="0"/>
          </a:p>
          <a:p>
            <a:pPr>
              <a:spcBef>
                <a:spcPts val="1800"/>
              </a:spcBef>
              <a:buClr>
                <a:srgbClr val="C00000"/>
              </a:buClr>
              <a:buFont typeface="Wingdings" panose="05000000000000000000" pitchFamily="2" charset="2"/>
              <a:buChar char="§"/>
            </a:pPr>
            <a:r>
              <a:rPr lang="fr-FR" dirty="0"/>
              <a:t>24 registres programmables</a:t>
            </a:r>
            <a:endParaRPr lang="fr-FR" dirty="0"/>
          </a:p>
          <a:p>
            <a:pPr>
              <a:spcBef>
                <a:spcPts val="1800"/>
              </a:spcBef>
              <a:buClr>
                <a:srgbClr val="C00000"/>
              </a:buClr>
              <a:buFont typeface="Wingdings" panose="05000000000000000000" pitchFamily="2" charset="2"/>
              <a:buChar char="§"/>
            </a:pPr>
            <a:r>
              <a:rPr lang="fr-FR" dirty="0"/>
              <a:t>8 registres </a:t>
            </a:r>
            <a:r>
              <a:rPr lang="fr-FR" dirty="0" smtClean="0"/>
              <a:t>dédiés</a:t>
            </a:r>
            <a:endParaRPr lang="fr-FR" dirty="0"/>
          </a:p>
          <a:p>
            <a:pPr>
              <a:spcBef>
                <a:spcPts val="1800"/>
              </a:spcBef>
              <a:buClr>
                <a:srgbClr val="C00000"/>
              </a:buClr>
              <a:buFont typeface="Wingdings" panose="05000000000000000000" pitchFamily="2" charset="2"/>
              <a:buChar char="§"/>
            </a:pPr>
            <a:r>
              <a:rPr lang="fr-FR" dirty="0"/>
              <a:t>Dans l’assembleur MIPS, un $ précède le nom du registre</a:t>
            </a:r>
            <a:endParaRPr lang="fr-FR" dirty="0"/>
          </a:p>
        </p:txBody>
      </p:sp>
      <p:pic>
        <p:nvPicPr>
          <p:cNvPr id="15" name="Content Placeholder 14"/>
          <p:cNvPicPr>
            <a:picLocks noGrp="1" noChangeAspect="1"/>
          </p:cNvPicPr>
          <p:nvPr>
            <p:ph sz="half" idx="2"/>
          </p:nvPr>
        </p:nvPicPr>
        <p:blipFill rotWithShape="1">
          <a:blip r:embed="rId1" cstate="print">
            <a:extLst>
              <a:ext uri="{28A0092B-C50C-407E-A947-70E740481C1C}">
                <a14:useLocalDpi xmlns:a14="http://schemas.microsoft.com/office/drawing/2010/main" val="0"/>
              </a:ext>
            </a:extLst>
          </a:blip>
          <a:srcRect l="47424" t="4548" r="3590" b="6083"/>
          <a:stretch>
            <a:fillRect/>
          </a:stretch>
        </p:blipFill>
        <p:spPr>
          <a:xfrm>
            <a:off x="7701126" y="1825625"/>
            <a:ext cx="3536595" cy="347677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endParaRPr lang="fr-FR" b="1" dirty="0">
              <a:solidFill>
                <a:srgbClr val="C00000"/>
              </a:solidFill>
            </a:endParaRPr>
          </a:p>
        </p:txBody>
      </p:sp>
      <p:sp>
        <p:nvSpPr>
          <p:cNvPr id="6" name="Rectangle 5"/>
          <p:cNvSpPr/>
          <p:nvPr/>
        </p:nvSpPr>
        <p:spPr>
          <a:xfrm>
            <a:off x="1531715" y="3736990"/>
            <a:ext cx="7774329" cy="1138773"/>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smtClean="0">
                <a:solidFill>
                  <a:schemeClr val="bg1">
                    <a:lumMod val="75000"/>
                  </a:schemeClr>
                </a:solidFill>
              </a:rPr>
              <a:t>MIPS</a:t>
            </a:r>
            <a:endParaRPr lang="fr-FR" sz="4000" dirty="0">
              <a:solidFill>
                <a:schemeClr val="bg1">
                  <a:lumMod val="75000"/>
                </a:schemeClr>
              </a:solidFill>
            </a:endParaRPr>
          </a:p>
          <a:p>
            <a:pPr marL="572135">
              <a:buClr>
                <a:schemeClr val="bg1">
                  <a:lumMod val="75000"/>
                </a:schemeClr>
              </a:buClr>
            </a:pPr>
            <a:r>
              <a:rPr lang="fr-FR" sz="2800" dirty="0">
                <a:solidFill>
                  <a:schemeClr val="bg1">
                    <a:lumMod val="75000"/>
                  </a:schemeClr>
                </a:solidFill>
                <a:ea typeface="+mn-lt"/>
                <a:cs typeface="+mn-lt"/>
              </a:rPr>
              <a:t>P&amp;H : </a:t>
            </a:r>
            <a:r>
              <a:rPr lang="fr-FR" sz="2800" dirty="0" smtClean="0">
                <a:solidFill>
                  <a:schemeClr val="bg1">
                    <a:lumMod val="75000"/>
                  </a:schemeClr>
                </a:solidFill>
                <a:ea typeface="+mn-lt"/>
                <a:cs typeface="+mn-lt"/>
              </a:rPr>
              <a:t>2.12, 2.5-2.10, A.1-A.4</a:t>
            </a:r>
            <a:endParaRPr lang="fr-FR" sz="2800" dirty="0">
              <a:solidFill>
                <a:schemeClr val="bg1">
                  <a:lumMod val="75000"/>
                </a:schemeClr>
              </a:solidFill>
            </a:endParaRPr>
          </a:p>
        </p:txBody>
      </p:sp>
      <p:sp>
        <p:nvSpPr>
          <p:cNvPr id="8" name="Rectangle 7"/>
          <p:cNvSpPr/>
          <p:nvPr/>
        </p:nvSpPr>
        <p:spPr>
          <a:xfrm>
            <a:off x="1531715" y="1727050"/>
            <a:ext cx="7774329" cy="1138773"/>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smtClean="0"/>
              <a:t>Instruction Set Architecture (ISA)</a:t>
            </a:r>
            <a:endParaRPr lang="fr-FR" sz="4000" dirty="0"/>
          </a:p>
          <a:p>
            <a:pPr marL="572135">
              <a:buClr>
                <a:srgbClr val="C00000"/>
              </a:buClr>
            </a:pPr>
            <a:r>
              <a:rPr lang="fr-FR" sz="2800" dirty="0">
                <a:solidFill>
                  <a:schemeClr val="accent1">
                    <a:lumMod val="50000"/>
                  </a:schemeClr>
                </a:solidFill>
                <a:ea typeface="+mn-lt"/>
                <a:cs typeface="+mn-lt"/>
              </a:rPr>
              <a:t>P&amp;H : </a:t>
            </a:r>
            <a:r>
              <a:rPr lang="fr-FR" sz="2800" dirty="0" smtClean="0">
                <a:solidFill>
                  <a:schemeClr val="accent1">
                    <a:lumMod val="50000"/>
                  </a:schemeClr>
                </a:solidFill>
                <a:ea typeface="+mn-lt"/>
                <a:cs typeface="+mn-lt"/>
              </a:rPr>
              <a:t>2.16-2.18, et 2.21</a:t>
            </a:r>
            <a:endParaRPr lang="fr-FR" sz="2800" dirty="0">
              <a:solidFill>
                <a:schemeClr val="accent1">
                  <a:lumMod val="50000"/>
                </a:schemeClr>
              </a:solidFill>
            </a:endParaRPr>
          </a:p>
        </p:txBody>
      </p:sp>
      <p:sp>
        <p:nvSpPr>
          <p:cNvPr id="15" name="Rectangle 14"/>
          <p:cNvSpPr/>
          <p:nvPr/>
        </p:nvSpPr>
        <p:spPr>
          <a:xfrm>
            <a:off x="1531715" y="4967421"/>
            <a:ext cx="9976662" cy="707886"/>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smtClean="0">
                <a:solidFill>
                  <a:schemeClr val="bg1">
                    <a:lumMod val="75000"/>
                  </a:schemeClr>
                </a:solidFill>
              </a:rPr>
              <a:t>Compilateur, assembleur et désassembleur</a:t>
            </a:r>
            <a:endParaRPr lang="fr-FR" sz="4000" dirty="0">
              <a:solidFill>
                <a:schemeClr val="bg1">
                  <a:lumMod val="75000"/>
                </a:schemeClr>
              </a:solidFill>
            </a:endParaRPr>
          </a:p>
        </p:txBody>
      </p:sp>
      <p:sp>
        <p:nvSpPr>
          <p:cNvPr id="17" name="Rectangle 16"/>
          <p:cNvSpPr/>
          <p:nvPr/>
        </p:nvSpPr>
        <p:spPr>
          <a:xfrm>
            <a:off x="2066080" y="2749893"/>
            <a:ext cx="7774329" cy="954107"/>
          </a:xfrm>
          <a:prstGeom prst="rect">
            <a:avLst/>
          </a:prstGeom>
        </p:spPr>
        <p:txBody>
          <a:bodyPr wrap="square">
            <a:spAutoFit/>
          </a:bodyPr>
          <a:lstStyle/>
          <a:p>
            <a:pPr marL="571500" indent="-571500">
              <a:buClr>
                <a:srgbClr val="C00000"/>
              </a:buClr>
              <a:buFont typeface="Courier New" panose="02070309020205020404" pitchFamily="49" charset="0"/>
              <a:buChar char="o"/>
            </a:pPr>
            <a:r>
              <a:rPr lang="fr-FR" sz="2800" dirty="0" smtClean="0"/>
              <a:t>Bref historique sur l’ISA</a:t>
            </a:r>
            <a:endParaRPr lang="fr-FR" sz="2800" dirty="0" smtClean="0"/>
          </a:p>
          <a:p>
            <a:pPr marL="571500" indent="-571500">
              <a:buClr>
                <a:srgbClr val="C00000"/>
              </a:buClr>
              <a:buFont typeface="Courier New" panose="02070309020205020404" pitchFamily="49" charset="0"/>
              <a:buChar char="o"/>
            </a:pPr>
            <a:r>
              <a:rPr lang="fr-FR" sz="2800" dirty="0" smtClean="0"/>
              <a:t>CISC et RISC</a:t>
            </a:r>
            <a:endParaRPr lang="fr-FR"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Les </a:t>
            </a:r>
            <a:r>
              <a:rPr lang="fr-FR" b="1" dirty="0" smtClean="0"/>
              <a:t>registres </a:t>
            </a:r>
            <a:r>
              <a:rPr lang="fr-FR" b="1" dirty="0"/>
              <a:t>du MIPS - Convention Logicielle</a:t>
            </a:r>
            <a:endParaRPr lang="fr-FR" b="1" dirty="0"/>
          </a:p>
        </p:txBody>
      </p:sp>
      <p:graphicFrame>
        <p:nvGraphicFramePr>
          <p:cNvPr id="5" name="Content Placeholder 4"/>
          <p:cNvGraphicFramePr>
            <a:graphicFrameLocks noGrp="1"/>
          </p:cNvGraphicFramePr>
          <p:nvPr>
            <p:ph idx="1"/>
          </p:nvPr>
        </p:nvGraphicFramePr>
        <p:xfrm>
          <a:off x="838200" y="1490345"/>
          <a:ext cx="10158962" cy="4988560"/>
        </p:xfrm>
        <a:graphic>
          <a:graphicData uri="http://schemas.openxmlformats.org/drawingml/2006/table">
            <a:tbl>
              <a:tblPr firstRow="1" bandRow="1">
                <a:tableStyleId>{073A0DAA-6AF3-43AB-8588-CEC1D06C72B9}</a:tableStyleId>
              </a:tblPr>
              <a:tblGrid>
                <a:gridCol w="2153349"/>
                <a:gridCol w="1324991"/>
                <a:gridCol w="6680622"/>
              </a:tblGrid>
              <a:tr h="370840">
                <a:tc>
                  <a:txBody>
                    <a:bodyPr/>
                    <a:lstStyle/>
                    <a:p>
                      <a:pPr algn="ctr"/>
                      <a:r>
                        <a:rPr lang="fr-FR" dirty="0"/>
                        <a:t>Numéro</a:t>
                      </a:r>
                      <a:endParaRPr lang="fr-FR" dirty="0"/>
                    </a:p>
                  </a:txBody>
                  <a:tcPr anchor="ctr"/>
                </a:tc>
                <a:tc>
                  <a:txBody>
                    <a:bodyPr/>
                    <a:lstStyle/>
                    <a:p>
                      <a:pPr algn="ctr"/>
                      <a:r>
                        <a:rPr lang="fr-FR" dirty="0"/>
                        <a:t>Nom</a:t>
                      </a:r>
                      <a:endParaRPr lang="fr-FR" dirty="0"/>
                    </a:p>
                  </a:txBody>
                  <a:tcPr anchor="ctr"/>
                </a:tc>
                <a:tc>
                  <a:txBody>
                    <a:bodyPr/>
                    <a:lstStyle/>
                    <a:p>
                      <a:pPr algn="ctr"/>
                      <a:r>
                        <a:rPr lang="fr-FR" dirty="0"/>
                        <a:t>remarque</a:t>
                      </a:r>
                      <a:endParaRPr lang="fr-FR" dirty="0"/>
                    </a:p>
                  </a:txBody>
                  <a:tcPr/>
                </a:tc>
              </a:tr>
              <a:tr h="370840">
                <a:tc>
                  <a:txBody>
                    <a:bodyPr/>
                    <a:lstStyle/>
                    <a:p>
                      <a:pPr algn="ctr"/>
                      <a:r>
                        <a:rPr lang="fr-FR" dirty="0"/>
                        <a:t>$0</a:t>
                      </a:r>
                      <a:endParaRPr lang="fr-FR" dirty="0"/>
                    </a:p>
                  </a:txBody>
                  <a:tcPr anchor="ctr"/>
                </a:tc>
                <a:tc>
                  <a:txBody>
                    <a:bodyPr/>
                    <a:lstStyle/>
                    <a:p>
                      <a:pPr algn="ctr"/>
                      <a:r>
                        <a:rPr lang="fr-FR" dirty="0"/>
                        <a:t>$0 ou $</a:t>
                      </a:r>
                      <a:r>
                        <a:rPr lang="fr-FR" dirty="0" err="1"/>
                        <a:t>zero</a:t>
                      </a:r>
                      <a:endParaRPr lang="fr-FR" dirty="0"/>
                    </a:p>
                  </a:txBody>
                  <a:tcPr anchor="ctr"/>
                </a:tc>
                <a:tc>
                  <a:txBody>
                    <a:bodyPr/>
                    <a:lstStyle/>
                    <a:p>
                      <a:r>
                        <a:rPr lang="fr-FR" dirty="0"/>
                        <a:t>Toujours égal à 0</a:t>
                      </a:r>
                      <a:endParaRPr lang="fr-FR" dirty="0"/>
                    </a:p>
                  </a:txBody>
                  <a:tcPr/>
                </a:tc>
              </a:tr>
              <a:tr h="370840">
                <a:tc>
                  <a:txBody>
                    <a:bodyPr/>
                    <a:lstStyle/>
                    <a:p>
                      <a:pPr algn="ctr"/>
                      <a:r>
                        <a:rPr lang="fr-FR" dirty="0"/>
                        <a:t>$1</a:t>
                      </a:r>
                      <a:endParaRPr lang="fr-FR" dirty="0"/>
                    </a:p>
                  </a:txBody>
                  <a:tcPr anchor="ctr"/>
                </a:tc>
                <a:tc>
                  <a:txBody>
                    <a:bodyPr/>
                    <a:lstStyle/>
                    <a:p>
                      <a:pPr algn="ctr"/>
                      <a:r>
                        <a:rPr lang="fr-FR" dirty="0"/>
                        <a:t>$at</a:t>
                      </a:r>
                      <a:endParaRPr lang="fr-FR" dirty="0"/>
                    </a:p>
                  </a:txBody>
                  <a:tcPr anchor="ctr"/>
                </a:tc>
                <a:tc>
                  <a:txBody>
                    <a:bodyPr/>
                    <a:lstStyle/>
                    <a:p>
                      <a:r>
                        <a:rPr lang="fr-FR" dirty="0"/>
                        <a:t>Réservé </a:t>
                      </a:r>
                      <a:r>
                        <a:rPr lang="fr-FR" dirty="0" smtClean="0"/>
                        <a:t>(utilisé par </a:t>
                      </a:r>
                      <a:r>
                        <a:rPr lang="fr-FR" dirty="0"/>
                        <a:t>l’Assembleur</a:t>
                      </a:r>
                      <a:r>
                        <a:rPr lang="fr-FR" dirty="0" smtClean="0"/>
                        <a:t>.) </a:t>
                      </a:r>
                      <a:endParaRPr lang="fr-FR" dirty="0"/>
                    </a:p>
                  </a:txBody>
                  <a:tcPr/>
                </a:tc>
              </a:tr>
              <a:tr h="370840">
                <a:tc>
                  <a:txBody>
                    <a:bodyPr/>
                    <a:lstStyle/>
                    <a:p>
                      <a:pPr algn="ctr"/>
                      <a:r>
                        <a:rPr lang="fr-FR" dirty="0"/>
                        <a:t>$2 - $3</a:t>
                      </a:r>
                      <a:endParaRPr lang="fr-FR" dirty="0"/>
                    </a:p>
                  </a:txBody>
                  <a:tcPr anchor="ctr"/>
                </a:tc>
                <a:tc>
                  <a:txBody>
                    <a:bodyPr/>
                    <a:lstStyle/>
                    <a:p>
                      <a:pPr algn="ctr"/>
                      <a:r>
                        <a:rPr lang="fr-FR" dirty="0"/>
                        <a:t>$v0 - $v1</a:t>
                      </a:r>
                      <a:endParaRPr lang="fr-FR" dirty="0"/>
                    </a:p>
                  </a:txBody>
                  <a:tcPr anchor="ctr"/>
                </a:tc>
                <a:tc>
                  <a:txBody>
                    <a:bodyPr/>
                    <a:lstStyle/>
                    <a:p>
                      <a:r>
                        <a:rPr lang="fr-FR" dirty="0"/>
                        <a:t>Arguments pours les </a:t>
                      </a:r>
                      <a:r>
                        <a:rPr lang="fr-FR" b="1" dirty="0" smtClean="0"/>
                        <a:t>appels </a:t>
                      </a:r>
                      <a:r>
                        <a:rPr lang="fr-FR" b="1" baseline="0" dirty="0" smtClean="0"/>
                        <a:t>systèmes</a:t>
                      </a:r>
                      <a:r>
                        <a:rPr lang="fr-FR" baseline="0" dirty="0" smtClean="0"/>
                        <a:t> </a:t>
                      </a:r>
                      <a:r>
                        <a:rPr lang="fr-FR" baseline="0" dirty="0"/>
                        <a:t>(</a:t>
                      </a:r>
                      <a:r>
                        <a:rPr lang="fr-FR" baseline="0" dirty="0" err="1"/>
                        <a:t>syscall</a:t>
                      </a:r>
                      <a:r>
                        <a:rPr lang="fr-FR" baseline="0" dirty="0"/>
                        <a:t>) ou résultats retournés par une fonction. </a:t>
                      </a:r>
                      <a:endParaRPr lang="fr-FR" dirty="0"/>
                    </a:p>
                  </a:txBody>
                  <a:tcPr/>
                </a:tc>
              </a:tr>
              <a:tr h="370840">
                <a:tc>
                  <a:txBody>
                    <a:bodyPr/>
                    <a:lstStyle/>
                    <a:p>
                      <a:pPr algn="ctr"/>
                      <a:r>
                        <a:rPr lang="fr-FR" dirty="0"/>
                        <a:t>$4 - $7</a:t>
                      </a:r>
                      <a:endParaRPr lang="fr-FR" dirty="0"/>
                    </a:p>
                  </a:txBody>
                  <a:tcPr anchor="ctr"/>
                </a:tc>
                <a:tc>
                  <a:txBody>
                    <a:bodyPr/>
                    <a:lstStyle/>
                    <a:p>
                      <a:pPr algn="ctr"/>
                      <a:r>
                        <a:rPr lang="fr-FR" dirty="0"/>
                        <a:t>$a0 - $a3</a:t>
                      </a:r>
                      <a:endParaRPr lang="fr-FR" dirty="0"/>
                    </a:p>
                  </a:txBody>
                  <a:tcPr anchor="ctr"/>
                </a:tc>
                <a:tc>
                  <a:txBody>
                    <a:bodyPr/>
                    <a:lstStyle/>
                    <a:p>
                      <a:r>
                        <a:rPr lang="fr-FR" dirty="0"/>
                        <a:t>Arguments</a:t>
                      </a:r>
                      <a:r>
                        <a:rPr lang="fr-FR" baseline="0" dirty="0"/>
                        <a:t> pour les </a:t>
                      </a:r>
                      <a:r>
                        <a:rPr lang="fr-FR" b="1" baseline="0" dirty="0"/>
                        <a:t>appels de </a:t>
                      </a:r>
                      <a:r>
                        <a:rPr lang="fr-FR" b="1" baseline="0" dirty="0" smtClean="0"/>
                        <a:t>fonctions</a:t>
                      </a:r>
                      <a:r>
                        <a:rPr lang="fr-FR" baseline="0" dirty="0" smtClean="0"/>
                        <a:t>.</a:t>
                      </a:r>
                      <a:endParaRPr lang="fr-FR" dirty="0"/>
                    </a:p>
                  </a:txBody>
                  <a:tcPr/>
                </a:tc>
              </a:tr>
              <a:tr h="370840">
                <a:tc>
                  <a:txBody>
                    <a:bodyPr/>
                    <a:lstStyle/>
                    <a:p>
                      <a:pPr algn="ctr"/>
                      <a:r>
                        <a:rPr lang="fr-FR" dirty="0"/>
                        <a:t>$8 - $15 et $24 - $25</a:t>
                      </a:r>
                      <a:endParaRPr lang="fr-FR" dirty="0"/>
                    </a:p>
                  </a:txBody>
                  <a:tcPr anchor="ctr"/>
                </a:tc>
                <a:tc>
                  <a:txBody>
                    <a:bodyPr/>
                    <a:lstStyle/>
                    <a:p>
                      <a:pPr algn="ctr"/>
                      <a:r>
                        <a:rPr lang="fr-FR" dirty="0"/>
                        <a:t>$t0 - $t9</a:t>
                      </a:r>
                      <a:endParaRPr lang="fr-FR" dirty="0"/>
                    </a:p>
                  </a:txBody>
                  <a:tcPr anchor="ctr"/>
                </a:tc>
                <a:tc>
                  <a:txBody>
                    <a:bodyPr/>
                    <a:lstStyle/>
                    <a:p>
                      <a:r>
                        <a:rPr lang="fr-FR" dirty="0"/>
                        <a:t>Registres temporaires.</a:t>
                      </a:r>
                      <a:endParaRPr lang="fr-FR" dirty="0"/>
                    </a:p>
                  </a:txBody>
                  <a:tcPr/>
                </a:tc>
              </a:tr>
              <a:tr h="370840">
                <a:tc>
                  <a:txBody>
                    <a:bodyPr/>
                    <a:lstStyle/>
                    <a:p>
                      <a:pPr algn="ctr"/>
                      <a:r>
                        <a:rPr lang="fr-FR" dirty="0"/>
                        <a:t>$16 - $23</a:t>
                      </a:r>
                      <a:endParaRPr lang="fr-FR" dirty="0"/>
                    </a:p>
                  </a:txBody>
                  <a:tcPr anchor="ctr"/>
                </a:tc>
                <a:tc>
                  <a:txBody>
                    <a:bodyPr/>
                    <a:lstStyle/>
                    <a:p>
                      <a:pPr algn="ctr"/>
                      <a:r>
                        <a:rPr lang="fr-FR" dirty="0"/>
                        <a:t>$s0 - $s7</a:t>
                      </a:r>
                      <a:endParaRPr lang="fr-FR" dirty="0"/>
                    </a:p>
                  </a:txBody>
                  <a:tcPr anchor="ctr"/>
                </a:tc>
                <a:tc>
                  <a:txBody>
                    <a:bodyPr/>
                    <a:lstStyle/>
                    <a:p>
                      <a:r>
                        <a:rPr lang="fr-FR" dirty="0"/>
                        <a:t>Registres pour</a:t>
                      </a:r>
                      <a:r>
                        <a:rPr lang="fr-FR" baseline="0" dirty="0"/>
                        <a:t> </a:t>
                      </a:r>
                      <a:r>
                        <a:rPr lang="fr-FR" dirty="0"/>
                        <a:t>variables locales - à </a:t>
                      </a:r>
                      <a:r>
                        <a:rPr lang="fr-FR" baseline="0" dirty="0"/>
                        <a:t>préserver </a:t>
                      </a:r>
                      <a:r>
                        <a:rPr lang="fr-FR" dirty="0"/>
                        <a:t>par la fonction appelée.</a:t>
                      </a:r>
                      <a:endParaRPr lang="fr-FR" dirty="0"/>
                    </a:p>
                  </a:txBody>
                  <a:tcPr/>
                </a:tc>
              </a:tr>
              <a:tr h="370840">
                <a:tc>
                  <a:txBody>
                    <a:bodyPr/>
                    <a:lstStyle/>
                    <a:p>
                      <a:pPr algn="ctr"/>
                      <a:r>
                        <a:rPr lang="fr-FR" dirty="0"/>
                        <a:t>$26 - $27</a:t>
                      </a:r>
                      <a:endParaRPr lang="fr-FR" dirty="0"/>
                    </a:p>
                  </a:txBody>
                  <a:tcPr anchor="ctr"/>
                </a:tc>
                <a:tc>
                  <a:txBody>
                    <a:bodyPr/>
                    <a:lstStyle/>
                    <a:p>
                      <a:pPr algn="ctr"/>
                      <a:r>
                        <a:rPr lang="fr-FR" dirty="0"/>
                        <a:t>$k0 - $k1</a:t>
                      </a:r>
                      <a:endParaRPr lang="fr-FR" dirty="0"/>
                    </a:p>
                  </a:txBody>
                  <a:tcPr anchor="ctr"/>
                </a:tc>
                <a:tc>
                  <a:txBody>
                    <a:bodyPr/>
                    <a:lstStyle/>
                    <a:p>
                      <a:r>
                        <a:rPr lang="fr-FR" dirty="0"/>
                        <a:t>Réservé</a:t>
                      </a:r>
                      <a:r>
                        <a:rPr lang="fr-FR" baseline="0" dirty="0"/>
                        <a:t> pour le Mode Superviseur (</a:t>
                      </a:r>
                      <a:r>
                        <a:rPr lang="fr-FR" baseline="0" dirty="0" err="1"/>
                        <a:t>Kernel</a:t>
                      </a:r>
                      <a:r>
                        <a:rPr lang="fr-FR" baseline="0" dirty="0"/>
                        <a:t> mode) du processeur.</a:t>
                      </a:r>
                      <a:endParaRPr lang="fr-FR" dirty="0"/>
                    </a:p>
                  </a:txBody>
                  <a:tcPr/>
                </a:tc>
              </a:tr>
              <a:tr h="370840">
                <a:tc>
                  <a:txBody>
                    <a:bodyPr/>
                    <a:lstStyle/>
                    <a:p>
                      <a:pPr algn="ctr"/>
                      <a:r>
                        <a:rPr lang="fr-FR" dirty="0"/>
                        <a:t>$28</a:t>
                      </a:r>
                      <a:endParaRPr lang="fr-FR" dirty="0"/>
                    </a:p>
                  </a:txBody>
                  <a:tcPr anchor="ctr"/>
                </a:tc>
                <a:tc>
                  <a:txBody>
                    <a:bodyPr/>
                    <a:lstStyle/>
                    <a:p>
                      <a:pPr algn="ctr"/>
                      <a:r>
                        <a:rPr lang="fr-FR" dirty="0"/>
                        <a:t>$gp</a:t>
                      </a:r>
                      <a:endParaRPr lang="fr-FR" dirty="0"/>
                    </a:p>
                  </a:txBody>
                  <a:tcPr anchor="ctr"/>
                </a:tc>
                <a:tc>
                  <a:txBody>
                    <a:bodyPr/>
                    <a:lstStyle/>
                    <a:p>
                      <a:r>
                        <a:rPr lang="fr-FR" dirty="0" err="1"/>
                        <a:t>Globals</a:t>
                      </a:r>
                      <a:r>
                        <a:rPr lang="fr-FR" dirty="0"/>
                        <a:t> Pointer – Pointeur</a:t>
                      </a:r>
                      <a:r>
                        <a:rPr lang="fr-FR" baseline="0" dirty="0"/>
                        <a:t> sur le segment data de la mémoire.</a:t>
                      </a:r>
                      <a:endParaRPr lang="fr-FR" dirty="0"/>
                    </a:p>
                  </a:txBody>
                  <a:tcPr/>
                </a:tc>
              </a:tr>
              <a:tr h="370840">
                <a:tc>
                  <a:txBody>
                    <a:bodyPr/>
                    <a:lstStyle/>
                    <a:p>
                      <a:pPr algn="ctr"/>
                      <a:r>
                        <a:rPr lang="fr-FR" dirty="0"/>
                        <a:t>$29</a:t>
                      </a:r>
                      <a:endParaRPr lang="fr-FR" dirty="0"/>
                    </a:p>
                  </a:txBody>
                  <a:tcPr anchor="ctr"/>
                </a:tc>
                <a:tc>
                  <a:txBody>
                    <a:bodyPr/>
                    <a:lstStyle/>
                    <a:p>
                      <a:pPr algn="ctr"/>
                      <a:r>
                        <a:rPr lang="fr-FR" dirty="0"/>
                        <a:t>$</a:t>
                      </a:r>
                      <a:r>
                        <a:rPr lang="fr-FR" dirty="0" err="1"/>
                        <a:t>sp</a:t>
                      </a:r>
                      <a:endParaRPr lang="fr-FR" dirty="0"/>
                    </a:p>
                  </a:txBody>
                  <a:tcPr anchor="ctr"/>
                </a:tc>
                <a:tc>
                  <a:txBody>
                    <a:bodyPr/>
                    <a:lstStyle/>
                    <a:p>
                      <a:r>
                        <a:rPr lang="fr-FR" dirty="0" err="1"/>
                        <a:t>Stack</a:t>
                      </a:r>
                      <a:r>
                        <a:rPr lang="fr-FR" dirty="0"/>
                        <a:t> Pointer – Pointeur de pile</a:t>
                      </a:r>
                      <a:endParaRPr lang="fr-FR" dirty="0"/>
                    </a:p>
                  </a:txBody>
                  <a:tcPr/>
                </a:tc>
              </a:tr>
              <a:tr h="370840">
                <a:tc>
                  <a:txBody>
                    <a:bodyPr/>
                    <a:lstStyle/>
                    <a:p>
                      <a:pPr algn="ctr"/>
                      <a:r>
                        <a:rPr lang="fr-FR" dirty="0"/>
                        <a:t>$30</a:t>
                      </a:r>
                      <a:endParaRPr lang="fr-FR" dirty="0"/>
                    </a:p>
                  </a:txBody>
                  <a:tcPr anchor="ctr"/>
                </a:tc>
                <a:tc>
                  <a:txBody>
                    <a:bodyPr/>
                    <a:lstStyle/>
                    <a:p>
                      <a:pPr algn="ctr"/>
                      <a:r>
                        <a:rPr lang="fr-FR" dirty="0"/>
                        <a:t>$</a:t>
                      </a:r>
                      <a:r>
                        <a:rPr lang="fr-FR" dirty="0" err="1"/>
                        <a:t>fp</a:t>
                      </a:r>
                      <a:r>
                        <a:rPr lang="fr-FR" baseline="0" dirty="0"/>
                        <a:t> ou $s8</a:t>
                      </a:r>
                      <a:endParaRPr lang="fr-FR" dirty="0"/>
                    </a:p>
                  </a:txBody>
                  <a:tcPr anchor="ctr"/>
                </a:tc>
                <a:tc>
                  <a:txBody>
                    <a:bodyPr/>
                    <a:lstStyle/>
                    <a:p>
                      <a:r>
                        <a:rPr lang="fr-FR" dirty="0"/>
                        <a:t>Frame Pointer (on va ignorer</a:t>
                      </a:r>
                      <a:r>
                        <a:rPr lang="fr-FR" baseline="0" dirty="0"/>
                        <a:t> ce registre dans ce cours</a:t>
                      </a:r>
                      <a:r>
                        <a:rPr lang="fr-FR" dirty="0"/>
                        <a:t>)</a:t>
                      </a:r>
                      <a:endParaRPr lang="fr-FR" dirty="0"/>
                    </a:p>
                  </a:txBody>
                  <a:tcPr/>
                </a:tc>
              </a:tr>
              <a:tr h="370840">
                <a:tc>
                  <a:txBody>
                    <a:bodyPr/>
                    <a:lstStyle/>
                    <a:p>
                      <a:pPr algn="ctr"/>
                      <a:r>
                        <a:rPr lang="fr-FR" dirty="0"/>
                        <a:t>$31</a:t>
                      </a:r>
                      <a:endParaRPr lang="fr-FR" dirty="0"/>
                    </a:p>
                  </a:txBody>
                  <a:tcPr anchor="ctr"/>
                </a:tc>
                <a:tc>
                  <a:txBody>
                    <a:bodyPr/>
                    <a:lstStyle/>
                    <a:p>
                      <a:pPr algn="ctr"/>
                      <a:r>
                        <a:rPr lang="fr-FR" dirty="0"/>
                        <a:t>$ra</a:t>
                      </a:r>
                      <a:endParaRPr lang="fr-FR" dirty="0"/>
                    </a:p>
                  </a:txBody>
                  <a:tcPr anchor="ctr"/>
                </a:tc>
                <a:tc>
                  <a:txBody>
                    <a:bodyPr/>
                    <a:lstStyle/>
                    <a:p>
                      <a:r>
                        <a:rPr lang="fr-FR" dirty="0"/>
                        <a:t>Utilisé implicitement par les instructions d’appel de </a:t>
                      </a:r>
                      <a:r>
                        <a:rPr lang="fr-FR" dirty="0" smtClean="0"/>
                        <a:t>fonctions </a:t>
                      </a:r>
                      <a:r>
                        <a:rPr lang="fr-FR" b="1" dirty="0" err="1"/>
                        <a:t>bgezal</a:t>
                      </a:r>
                      <a:r>
                        <a:rPr lang="fr-FR" dirty="0"/>
                        <a:t>, </a:t>
                      </a:r>
                      <a:r>
                        <a:rPr lang="fr-FR" b="1" dirty="0" err="1"/>
                        <a:t>bltzal</a:t>
                      </a:r>
                      <a:r>
                        <a:rPr lang="fr-FR" b="1" dirty="0"/>
                        <a:t> </a:t>
                      </a:r>
                      <a:r>
                        <a:rPr lang="fr-FR" dirty="0"/>
                        <a:t>et </a:t>
                      </a:r>
                      <a:r>
                        <a:rPr lang="fr-FR" b="1" dirty="0" err="1"/>
                        <a:t>jal</a:t>
                      </a:r>
                      <a:r>
                        <a:rPr lang="fr-FR" dirty="0"/>
                        <a:t> pour la sauvegarde de</a:t>
                      </a:r>
                      <a:r>
                        <a:rPr lang="fr-FR" baseline="0" dirty="0"/>
                        <a:t> l’adresse de retour</a:t>
                      </a:r>
                      <a:r>
                        <a:rPr lang="fr-FR" dirty="0"/>
                        <a:t>.</a:t>
                      </a:r>
                      <a:endParaRPr lang="fr-FR"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Le jeu d’instructions de l’architecture MIPS</a:t>
            </a:r>
            <a:endParaRPr lang="en-GB" dirty="0"/>
          </a:p>
        </p:txBody>
      </p:sp>
      <p:grpSp>
        <p:nvGrpSpPr>
          <p:cNvPr id="4" name="Group 9"/>
          <p:cNvGrpSpPr/>
          <p:nvPr/>
        </p:nvGrpSpPr>
        <p:grpSpPr>
          <a:xfrm>
            <a:off x="1220165" y="2004202"/>
            <a:ext cx="4437996" cy="3837412"/>
            <a:chOff x="6915804" y="1690688"/>
            <a:chExt cx="4437996" cy="3837412"/>
          </a:xfrm>
          <a:effectLst>
            <a:outerShdw blurRad="50800" dist="190500" dir="2700000" algn="tl" rotWithShape="0">
              <a:prstClr val="black">
                <a:alpha val="40000"/>
              </a:prstClr>
            </a:outerShdw>
          </a:effectLst>
        </p:grpSpPr>
        <p:sp>
          <p:nvSpPr>
            <p:cNvPr id="6" name="Round Same Side Corner Rectangle 7"/>
            <p:cNvSpPr/>
            <p:nvPr/>
          </p:nvSpPr>
          <p:spPr>
            <a:xfrm>
              <a:off x="6915804" y="1690688"/>
              <a:ext cx="4437996" cy="452774"/>
            </a:xfrm>
            <a:prstGeom prst="round2SameRect">
              <a:avLst/>
            </a:prstGeom>
            <a:solidFill>
              <a:schemeClr val="accent1">
                <a:lumMod val="5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ISA </a:t>
              </a:r>
              <a:r>
                <a:rPr lang="fr-FR" dirty="0" smtClean="0"/>
                <a:t>du MIPS R3000</a:t>
              </a:r>
              <a:endParaRPr lang="en-GB" dirty="0"/>
            </a:p>
          </p:txBody>
        </p:sp>
        <p:sp>
          <p:nvSpPr>
            <p:cNvPr id="7" name="Round Same Side Corner Rectangle 8"/>
            <p:cNvSpPr/>
            <p:nvPr/>
          </p:nvSpPr>
          <p:spPr>
            <a:xfrm>
              <a:off x="6915804" y="2143461"/>
              <a:ext cx="4437996" cy="3384639"/>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46050">
                <a:spcBef>
                  <a:spcPts val="1200"/>
                </a:spcBef>
                <a:buClr>
                  <a:schemeClr val="accent1">
                    <a:lumMod val="50000"/>
                  </a:schemeClr>
                </a:buClr>
              </a:pPr>
              <a:r>
                <a:rPr lang="fr-FR" dirty="0" smtClean="0">
                  <a:solidFill>
                    <a:schemeClr val="tx1"/>
                  </a:solidFill>
                </a:rPr>
                <a:t>Dispose </a:t>
              </a:r>
              <a:r>
                <a:rPr lang="fr-FR" dirty="0">
                  <a:solidFill>
                    <a:schemeClr val="tx1"/>
                  </a:solidFill>
                </a:rPr>
                <a:t>de 57 instructions :</a:t>
              </a:r>
              <a:endParaRPr lang="fr-FR" dirty="0">
                <a:solidFill>
                  <a:schemeClr val="tx1"/>
                </a:solidFill>
              </a:endParaRPr>
            </a:p>
            <a:p>
              <a:pPr marL="431800" indent="-285750">
                <a:spcBef>
                  <a:spcPts val="1200"/>
                </a:spcBef>
                <a:buClr>
                  <a:schemeClr val="accent1">
                    <a:lumMod val="50000"/>
                  </a:schemeClr>
                </a:buClr>
                <a:buFont typeface="Wingdings 3" panose="05040102010807070707" pitchFamily="18" charset="2"/>
                <a:buChar char=""/>
              </a:pPr>
              <a:r>
                <a:rPr lang="fr-FR" dirty="0">
                  <a:solidFill>
                    <a:schemeClr val="tx1"/>
                  </a:solidFill>
                </a:rPr>
                <a:t>Toutes les instructions </a:t>
              </a:r>
              <a:r>
                <a:rPr lang="fr-FR" dirty="0" smtClean="0">
                  <a:solidFill>
                    <a:schemeClr val="tx1"/>
                  </a:solidFill>
                </a:rPr>
                <a:t>sont </a:t>
              </a:r>
              <a:r>
                <a:rPr lang="fr-FR" dirty="0">
                  <a:solidFill>
                    <a:schemeClr val="tx1"/>
                  </a:solidFill>
                </a:rPr>
                <a:t>sur 32 bits</a:t>
              </a:r>
              <a:endParaRPr lang="fr-FR" dirty="0" smtClean="0">
                <a:solidFill>
                  <a:schemeClr val="tx1"/>
                </a:solidFill>
              </a:endParaRPr>
            </a:p>
            <a:p>
              <a:pPr marL="431800" indent="-285750">
                <a:spcBef>
                  <a:spcPts val="1200"/>
                </a:spcBef>
                <a:buClr>
                  <a:schemeClr val="accent1">
                    <a:lumMod val="50000"/>
                  </a:schemeClr>
                </a:buClr>
                <a:buFont typeface="Wingdings 3" panose="05040102010807070707" pitchFamily="18" charset="2"/>
                <a:buChar char=""/>
              </a:pPr>
              <a:r>
                <a:rPr lang="fr-FR" dirty="0" smtClean="0">
                  <a:solidFill>
                    <a:schemeClr val="tx1"/>
                  </a:solidFill>
                </a:rPr>
                <a:t>33 </a:t>
              </a:r>
              <a:r>
                <a:rPr lang="fr-FR" dirty="0">
                  <a:solidFill>
                    <a:schemeClr val="tx1"/>
                  </a:solidFill>
                </a:rPr>
                <a:t>instructions arithmétiques ou logiques entre registres ;</a:t>
              </a:r>
              <a:endParaRPr lang="fr-FR" dirty="0">
                <a:solidFill>
                  <a:schemeClr val="tx1"/>
                </a:solidFill>
              </a:endParaRPr>
            </a:p>
            <a:p>
              <a:pPr marL="431800" indent="-285750">
                <a:spcBef>
                  <a:spcPts val="1200"/>
                </a:spcBef>
                <a:buClr>
                  <a:schemeClr val="accent1">
                    <a:lumMod val="50000"/>
                  </a:schemeClr>
                </a:buClr>
                <a:buFont typeface="Wingdings 3" panose="05040102010807070707" pitchFamily="18" charset="2"/>
                <a:buChar char=""/>
              </a:pPr>
              <a:r>
                <a:rPr lang="fr-FR" dirty="0">
                  <a:solidFill>
                    <a:schemeClr val="tx1"/>
                  </a:solidFill>
                </a:rPr>
                <a:t>12 instructions de contrôle (branchement mémoire) ;</a:t>
              </a:r>
              <a:endParaRPr lang="fr-FR" dirty="0">
                <a:solidFill>
                  <a:schemeClr val="tx1"/>
                </a:solidFill>
              </a:endParaRPr>
            </a:p>
            <a:p>
              <a:pPr marL="431800" indent="-285750">
                <a:spcBef>
                  <a:spcPts val="1200"/>
                </a:spcBef>
                <a:buClr>
                  <a:schemeClr val="accent1">
                    <a:lumMod val="50000"/>
                  </a:schemeClr>
                </a:buClr>
                <a:buFont typeface="Wingdings 3" panose="05040102010807070707" pitchFamily="18" charset="2"/>
                <a:buChar char=""/>
              </a:pPr>
              <a:r>
                <a:rPr lang="fr-FR" dirty="0">
                  <a:solidFill>
                    <a:schemeClr val="tx1"/>
                  </a:solidFill>
                </a:rPr>
                <a:t>7 instructions de transfert de données ;</a:t>
              </a:r>
              <a:endParaRPr lang="fr-FR" dirty="0">
                <a:solidFill>
                  <a:schemeClr val="tx1"/>
                </a:solidFill>
              </a:endParaRPr>
            </a:p>
            <a:p>
              <a:pPr marL="431800" indent="-285750">
                <a:spcBef>
                  <a:spcPts val="1200"/>
                </a:spcBef>
                <a:buClr>
                  <a:schemeClr val="accent1">
                    <a:lumMod val="50000"/>
                  </a:schemeClr>
                </a:buClr>
                <a:buFont typeface="Wingdings 3" panose="05040102010807070707" pitchFamily="18" charset="2"/>
                <a:buChar char=""/>
              </a:pPr>
              <a:r>
                <a:rPr lang="fr-FR" dirty="0">
                  <a:solidFill>
                    <a:schemeClr val="tx1"/>
                  </a:solidFill>
                </a:rPr>
                <a:t>5 instructions d’appel systèmes.</a:t>
              </a:r>
              <a:endParaRPr lang="fr-FR" dirty="0">
                <a:solidFill>
                  <a:schemeClr val="tx1"/>
                </a:solidFill>
              </a:endParaRPr>
            </a:p>
          </p:txBody>
        </p:sp>
      </p:grpSp>
      <p:sp>
        <p:nvSpPr>
          <p:cNvPr id="9" name="object 38"/>
          <p:cNvSpPr/>
          <p:nvPr/>
        </p:nvSpPr>
        <p:spPr>
          <a:xfrm>
            <a:off x="6614382" y="1665275"/>
            <a:ext cx="4511930" cy="4515267"/>
          </a:xfrm>
          <a:prstGeom prst="rect">
            <a:avLst/>
          </a:prstGeom>
          <a:blipFill>
            <a:blip r:embed="rId1" cstate="print"/>
            <a:srcRect/>
            <a:stretch>
              <a:fillRect l="-1785" t="-1594" r="-1914" b="-1510"/>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173333" y="1690689"/>
            <a:ext cx="8559187" cy="4811712"/>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2" name="Title 1"/>
          <p:cNvSpPr>
            <a:spLocks noGrp="1"/>
          </p:cNvSpPr>
          <p:nvPr>
            <p:ph type="title"/>
          </p:nvPr>
        </p:nvSpPr>
        <p:spPr/>
        <p:txBody>
          <a:bodyPr/>
          <a:lstStyle/>
          <a:p>
            <a:r>
              <a:rPr lang="fr-FR" b="1" dirty="0"/>
              <a:t>Le jeu </a:t>
            </a:r>
            <a:r>
              <a:rPr lang="fr-FR" b="1" dirty="0" smtClean="0"/>
              <a:t>d’instructions </a:t>
            </a:r>
            <a:r>
              <a:rPr lang="fr-FR" b="1" dirty="0"/>
              <a:t>de l’architecture MIPS</a:t>
            </a:r>
            <a:endParaRPr lang="en-GB" b="1" dirty="0"/>
          </a:p>
        </p:txBody>
      </p:sp>
      <p:graphicFrame>
        <p:nvGraphicFramePr>
          <p:cNvPr id="4" name="Content Placeholder 3"/>
          <p:cNvGraphicFramePr>
            <a:graphicFrameLocks noGrp="1"/>
          </p:cNvGraphicFramePr>
          <p:nvPr>
            <p:ph idx="1"/>
          </p:nvPr>
        </p:nvGraphicFramePr>
        <p:xfrm>
          <a:off x="895930" y="3080823"/>
          <a:ext cx="7776000" cy="3337560"/>
        </p:xfrm>
        <a:graphic>
          <a:graphicData uri="http://schemas.openxmlformats.org/drawingml/2006/table">
            <a:tbl>
              <a:tblPr firstRow="1" bandRow="1">
                <a:tableStyleId>{5940675A-B579-460E-94D1-54222C63F5DA}</a:tableStyleId>
              </a:tblPr>
              <a:tblGrid>
                <a:gridCol w="864000"/>
                <a:gridCol w="864000"/>
                <a:gridCol w="864000"/>
                <a:gridCol w="864000"/>
                <a:gridCol w="864000"/>
                <a:gridCol w="864000"/>
                <a:gridCol w="864000"/>
                <a:gridCol w="864000"/>
                <a:gridCol w="864000"/>
              </a:tblGrid>
              <a:tr h="370840">
                <a:tc>
                  <a:txBody>
                    <a:bodyPr/>
                    <a:lstStyle/>
                    <a:p>
                      <a:pPr algn="ctr"/>
                      <a:endParaRPr lang="en-GB" sz="1600" dirty="0">
                        <a:solidFill>
                          <a:schemeClr val="bg1"/>
                        </a:solidFill>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ap="flat" cmpd="sng" algn="ctr">
                      <a:solidFill>
                        <a:schemeClr val="bg1"/>
                      </a:solidFill>
                      <a:prstDash val="solid"/>
                      <a:round/>
                      <a:headEnd type="none" w="med" len="med"/>
                      <a:tailEnd type="none" w="med" len="med"/>
                    </a:lnTlToBr>
                    <a:noFill/>
                  </a:tcPr>
                </a:tc>
                <a:tc>
                  <a:txBody>
                    <a:bodyPr/>
                    <a:lstStyle/>
                    <a:p>
                      <a:pPr algn="ctr"/>
                      <a:r>
                        <a:rPr lang="fr-FR" sz="1600" dirty="0">
                          <a:solidFill>
                            <a:schemeClr val="bg1"/>
                          </a:solidFill>
                        </a:rPr>
                        <a:t>000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001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010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011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100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101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110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111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fr-FR" sz="1600" dirty="0">
                          <a:solidFill>
                            <a:schemeClr val="bg1"/>
                          </a:solidFill>
                        </a:rPr>
                        <a:t>000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SPECIAL</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b="1" dirty="0">
                          <a:solidFill>
                            <a:srgbClr val="66FF33"/>
                          </a:solidFill>
                        </a:rPr>
                        <a:t>BCOND</a:t>
                      </a:r>
                      <a:endParaRPr lang="en-GB" sz="1600" b="1" dirty="0">
                        <a:solidFill>
                          <a:srgbClr val="66FF33"/>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J</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JAL</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BEQ</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BNE</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BLEZ</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BGTZ</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001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ADDI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ADDIU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SLTI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SLTIU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ANDI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ORI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XORI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LUI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010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b="1" dirty="0">
                          <a:solidFill>
                            <a:srgbClr val="FF9F9F"/>
                          </a:solidFill>
                        </a:rPr>
                        <a:t>COPRO</a:t>
                      </a:r>
                      <a:endParaRPr lang="en-GB" sz="1600" b="1" dirty="0">
                        <a:solidFill>
                          <a:srgbClr val="FF9F9F"/>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011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100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LB</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LH</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LW</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LBU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LHU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101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SB</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SH</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SW</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110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111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6" name="TextBox 5"/>
          <p:cNvSpPr txBox="1"/>
          <p:nvPr/>
        </p:nvSpPr>
        <p:spPr>
          <a:xfrm>
            <a:off x="173334" y="4754683"/>
            <a:ext cx="915635" cy="307777"/>
          </a:xfrm>
          <a:prstGeom prst="rect">
            <a:avLst/>
          </a:prstGeom>
          <a:noFill/>
        </p:spPr>
        <p:txBody>
          <a:bodyPr wrap="none" rtlCol="0">
            <a:spAutoFit/>
          </a:bodyPr>
          <a:lstStyle/>
          <a:p>
            <a:r>
              <a:rPr lang="fr-FR" sz="1400" b="1" dirty="0">
                <a:solidFill>
                  <a:srgbClr val="FFFF00"/>
                </a:solidFill>
              </a:rPr>
              <a:t>bits 31:29</a:t>
            </a:r>
            <a:endParaRPr lang="en-GB" sz="1400" b="1" dirty="0">
              <a:solidFill>
                <a:srgbClr val="FFFF00"/>
              </a:solidFill>
            </a:endParaRPr>
          </a:p>
        </p:txBody>
      </p:sp>
      <p:sp>
        <p:nvSpPr>
          <p:cNvPr id="7" name="TextBox 6"/>
          <p:cNvSpPr txBox="1"/>
          <p:nvPr/>
        </p:nvSpPr>
        <p:spPr>
          <a:xfrm>
            <a:off x="4783930" y="2775163"/>
            <a:ext cx="915635" cy="307777"/>
          </a:xfrm>
          <a:prstGeom prst="rect">
            <a:avLst/>
          </a:prstGeom>
          <a:noFill/>
        </p:spPr>
        <p:txBody>
          <a:bodyPr wrap="none" rtlCol="0">
            <a:spAutoFit/>
          </a:bodyPr>
          <a:lstStyle/>
          <a:p>
            <a:r>
              <a:rPr lang="fr-FR" sz="1400" b="1" dirty="0">
                <a:solidFill>
                  <a:srgbClr val="FFFF00"/>
                </a:solidFill>
              </a:rPr>
              <a:t>bits 28:26</a:t>
            </a:r>
            <a:endParaRPr lang="en-GB" sz="1400" b="1" dirty="0">
              <a:solidFill>
                <a:srgbClr val="FFFF00"/>
              </a:solidFill>
            </a:endParaRPr>
          </a:p>
        </p:txBody>
      </p:sp>
      <p:sp>
        <p:nvSpPr>
          <p:cNvPr id="8" name="Content Placeholder 2"/>
          <p:cNvSpPr txBox="1"/>
          <p:nvPr/>
        </p:nvSpPr>
        <p:spPr>
          <a:xfrm>
            <a:off x="9273170" y="2086431"/>
            <a:ext cx="2735700" cy="1839912"/>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graphicFrame>
        <p:nvGraphicFramePr>
          <p:cNvPr id="9" name="Table 8"/>
          <p:cNvGraphicFramePr>
            <a:graphicFrameLocks noGrp="1"/>
          </p:cNvGraphicFramePr>
          <p:nvPr/>
        </p:nvGraphicFramePr>
        <p:xfrm>
          <a:off x="9875685" y="2749174"/>
          <a:ext cx="2052000" cy="1112520"/>
        </p:xfrm>
        <a:graphic>
          <a:graphicData uri="http://schemas.openxmlformats.org/drawingml/2006/table">
            <a:tbl>
              <a:tblPr firstRow="1" bandRow="1">
                <a:tableStyleId>{5940675A-B579-460E-94D1-54222C63F5DA}</a:tableStyleId>
              </a:tblPr>
              <a:tblGrid>
                <a:gridCol w="684000"/>
                <a:gridCol w="684000"/>
                <a:gridCol w="684000"/>
              </a:tblGrid>
              <a:tr h="370840">
                <a:tc>
                  <a:txBody>
                    <a:bodyPr/>
                    <a:lstStyle/>
                    <a:p>
                      <a:pPr algn="ct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bg1"/>
                      </a:solidFill>
                      <a:prstDash val="solid"/>
                      <a:round/>
                      <a:headEnd type="none" w="med" len="med"/>
                      <a:tailEnd type="none" w="med" len="med"/>
                    </a:lnTlToBr>
                  </a:tcPr>
                </a:tc>
                <a:tc>
                  <a:txBody>
                    <a:bodyPr/>
                    <a:lstStyle/>
                    <a:p>
                      <a:pPr algn="ctr"/>
                      <a:r>
                        <a:rPr lang="fr-FR" sz="1600" dirty="0">
                          <a:solidFill>
                            <a:schemeClr val="bg1"/>
                          </a:solidFill>
                        </a:rPr>
                        <a:t>0</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sz="1600" dirty="0">
                          <a:solidFill>
                            <a:schemeClr val="bg1"/>
                          </a:solidFill>
                        </a:rPr>
                        <a:t>1</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fr-FR" sz="1600" dirty="0">
                          <a:solidFill>
                            <a:schemeClr val="bg1"/>
                          </a:solidFill>
                        </a:rPr>
                        <a:t>0</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fr-FR" sz="1600" dirty="0">
                          <a:solidFill>
                            <a:schemeClr val="bg1"/>
                          </a:solidFill>
                        </a:rPr>
                        <a:t>MFC0</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sz="1600" dirty="0">
                          <a:solidFill>
                            <a:schemeClr val="bg1"/>
                          </a:solidFill>
                        </a:rPr>
                        <a:t>MTC0</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fr-FR" sz="1600" dirty="0">
                          <a:solidFill>
                            <a:schemeClr val="bg1"/>
                          </a:solidFill>
                        </a:rPr>
                        <a:t>1</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fr-FR" sz="1600" dirty="0">
                          <a:solidFill>
                            <a:schemeClr val="bg1"/>
                          </a:solidFill>
                        </a:rPr>
                        <a:t>RFE</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tc>
              </a:tr>
            </a:tbl>
          </a:graphicData>
        </a:graphic>
      </p:graphicFrame>
      <p:sp>
        <p:nvSpPr>
          <p:cNvPr id="10" name="TextBox 9"/>
          <p:cNvSpPr txBox="1"/>
          <p:nvPr/>
        </p:nvSpPr>
        <p:spPr>
          <a:xfrm>
            <a:off x="9273169" y="3305434"/>
            <a:ext cx="611065" cy="307777"/>
          </a:xfrm>
          <a:prstGeom prst="rect">
            <a:avLst/>
          </a:prstGeom>
          <a:noFill/>
        </p:spPr>
        <p:txBody>
          <a:bodyPr wrap="none" rtlCol="0">
            <a:spAutoFit/>
          </a:bodyPr>
          <a:lstStyle/>
          <a:p>
            <a:r>
              <a:rPr lang="fr-FR" sz="1400" b="1" dirty="0">
                <a:solidFill>
                  <a:srgbClr val="FFFF00"/>
                </a:solidFill>
              </a:rPr>
              <a:t>bit 25</a:t>
            </a:r>
            <a:endParaRPr lang="en-GB" sz="1400" b="1" dirty="0">
              <a:solidFill>
                <a:srgbClr val="FFFF00"/>
              </a:solidFill>
            </a:endParaRPr>
          </a:p>
        </p:txBody>
      </p:sp>
      <p:sp>
        <p:nvSpPr>
          <p:cNvPr id="11" name="TextBox 10"/>
          <p:cNvSpPr txBox="1"/>
          <p:nvPr/>
        </p:nvSpPr>
        <p:spPr>
          <a:xfrm>
            <a:off x="11079535" y="2441397"/>
            <a:ext cx="611065" cy="307777"/>
          </a:xfrm>
          <a:prstGeom prst="rect">
            <a:avLst/>
          </a:prstGeom>
          <a:noFill/>
        </p:spPr>
        <p:txBody>
          <a:bodyPr wrap="none" rtlCol="0">
            <a:spAutoFit/>
          </a:bodyPr>
          <a:lstStyle/>
          <a:p>
            <a:r>
              <a:rPr lang="fr-FR" sz="1400" b="1" dirty="0">
                <a:solidFill>
                  <a:srgbClr val="FFFF00"/>
                </a:solidFill>
              </a:rPr>
              <a:t>bit 23</a:t>
            </a:r>
            <a:endParaRPr lang="en-GB" sz="1400" b="1" dirty="0">
              <a:solidFill>
                <a:srgbClr val="FFFF00"/>
              </a:solidFill>
            </a:endParaRPr>
          </a:p>
        </p:txBody>
      </p:sp>
      <p:sp>
        <p:nvSpPr>
          <p:cNvPr id="12" name="TextBox 11"/>
          <p:cNvSpPr txBox="1"/>
          <p:nvPr/>
        </p:nvSpPr>
        <p:spPr>
          <a:xfrm>
            <a:off x="9324325" y="2141934"/>
            <a:ext cx="866840" cy="369332"/>
          </a:xfrm>
          <a:prstGeom prst="rect">
            <a:avLst/>
          </a:prstGeom>
          <a:noFill/>
        </p:spPr>
        <p:txBody>
          <a:bodyPr wrap="none" rtlCol="0">
            <a:spAutoFit/>
          </a:bodyPr>
          <a:lstStyle/>
          <a:p>
            <a:r>
              <a:rPr lang="fr-FR" b="1" dirty="0">
                <a:solidFill>
                  <a:srgbClr val="FF9F9F"/>
                </a:solidFill>
              </a:rPr>
              <a:t>COPRO</a:t>
            </a:r>
            <a:endParaRPr lang="en-GB" b="1" dirty="0">
              <a:solidFill>
                <a:srgbClr val="FF9F9F"/>
              </a:solidFill>
            </a:endParaRPr>
          </a:p>
        </p:txBody>
      </p:sp>
      <p:sp>
        <p:nvSpPr>
          <p:cNvPr id="13" name="Content Placeholder 2"/>
          <p:cNvSpPr txBox="1"/>
          <p:nvPr/>
        </p:nvSpPr>
        <p:spPr>
          <a:xfrm>
            <a:off x="8906585" y="4324768"/>
            <a:ext cx="3140809" cy="1839912"/>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graphicFrame>
        <p:nvGraphicFramePr>
          <p:cNvPr id="14" name="Table 13"/>
          <p:cNvGraphicFramePr>
            <a:graphicFrameLocks noGrp="1"/>
          </p:cNvGraphicFramePr>
          <p:nvPr/>
        </p:nvGraphicFramePr>
        <p:xfrm>
          <a:off x="9509101" y="4987511"/>
          <a:ext cx="2484000" cy="1112520"/>
        </p:xfrm>
        <a:graphic>
          <a:graphicData uri="http://schemas.openxmlformats.org/drawingml/2006/table">
            <a:tbl>
              <a:tblPr firstRow="1" bandRow="1">
                <a:tableStyleId>{5940675A-B579-460E-94D1-54222C63F5DA}</a:tableStyleId>
              </a:tblPr>
              <a:tblGrid>
                <a:gridCol w="828000"/>
                <a:gridCol w="828000"/>
                <a:gridCol w="828000"/>
              </a:tblGrid>
              <a:tr h="370840">
                <a:tc>
                  <a:txBody>
                    <a:bodyPr/>
                    <a:lstStyle/>
                    <a:p>
                      <a:pPr algn="ct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bg1"/>
                      </a:solidFill>
                      <a:prstDash val="solid"/>
                      <a:round/>
                      <a:headEnd type="none" w="med" len="med"/>
                      <a:tailEnd type="none" w="med" len="med"/>
                    </a:lnTlToBr>
                  </a:tcPr>
                </a:tc>
                <a:tc>
                  <a:txBody>
                    <a:bodyPr/>
                    <a:lstStyle/>
                    <a:p>
                      <a:pPr algn="ctr"/>
                      <a:r>
                        <a:rPr lang="fr-FR" sz="1600" dirty="0">
                          <a:solidFill>
                            <a:schemeClr val="bg1"/>
                          </a:solidFill>
                        </a:rPr>
                        <a:t>0</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sz="1600" dirty="0">
                          <a:solidFill>
                            <a:schemeClr val="bg1"/>
                          </a:solidFill>
                        </a:rPr>
                        <a:t>1</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fr-FR" sz="1600" dirty="0">
                          <a:solidFill>
                            <a:schemeClr val="bg1"/>
                          </a:solidFill>
                        </a:rPr>
                        <a:t>0</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fr-FR" sz="1600" dirty="0">
                          <a:solidFill>
                            <a:schemeClr val="bg1"/>
                          </a:solidFill>
                        </a:rPr>
                        <a:t>BLTZ</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sz="1600" dirty="0">
                          <a:solidFill>
                            <a:schemeClr val="bg1"/>
                          </a:solidFill>
                        </a:rPr>
                        <a:t>BGEZ</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fr-FR" sz="1600" dirty="0">
                          <a:solidFill>
                            <a:schemeClr val="bg1"/>
                          </a:solidFill>
                        </a:rPr>
                        <a:t>1</a:t>
                      </a:r>
                      <a:endParaRPr lang="en-GB" sz="1600"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fr-FR" sz="1600" dirty="0">
                          <a:solidFill>
                            <a:schemeClr val="bg1"/>
                          </a:solidFill>
                        </a:rPr>
                        <a:t>BGTZAL</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sz="1600" dirty="0">
                          <a:solidFill>
                            <a:schemeClr val="bg1"/>
                          </a:solidFill>
                        </a:rPr>
                        <a:t>BGEZAL</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15" name="TextBox 14"/>
          <p:cNvSpPr txBox="1"/>
          <p:nvPr/>
        </p:nvSpPr>
        <p:spPr>
          <a:xfrm>
            <a:off x="8906585" y="5543771"/>
            <a:ext cx="611065" cy="307777"/>
          </a:xfrm>
          <a:prstGeom prst="rect">
            <a:avLst/>
          </a:prstGeom>
          <a:noFill/>
        </p:spPr>
        <p:txBody>
          <a:bodyPr wrap="none" rtlCol="0">
            <a:spAutoFit/>
          </a:bodyPr>
          <a:lstStyle/>
          <a:p>
            <a:r>
              <a:rPr lang="fr-FR" sz="1400" b="1" dirty="0">
                <a:solidFill>
                  <a:srgbClr val="FFFF00"/>
                </a:solidFill>
              </a:rPr>
              <a:t>bit 20</a:t>
            </a:r>
            <a:endParaRPr lang="en-GB" sz="1400" b="1" dirty="0">
              <a:solidFill>
                <a:srgbClr val="FFFF00"/>
              </a:solidFill>
            </a:endParaRPr>
          </a:p>
        </p:txBody>
      </p:sp>
      <p:sp>
        <p:nvSpPr>
          <p:cNvPr id="16" name="TextBox 15"/>
          <p:cNvSpPr txBox="1"/>
          <p:nvPr/>
        </p:nvSpPr>
        <p:spPr>
          <a:xfrm>
            <a:off x="10843576" y="4679734"/>
            <a:ext cx="611065" cy="307777"/>
          </a:xfrm>
          <a:prstGeom prst="rect">
            <a:avLst/>
          </a:prstGeom>
          <a:noFill/>
        </p:spPr>
        <p:txBody>
          <a:bodyPr wrap="none" rtlCol="0">
            <a:spAutoFit/>
          </a:bodyPr>
          <a:lstStyle/>
          <a:p>
            <a:r>
              <a:rPr lang="fr-FR" sz="1400" b="1" dirty="0">
                <a:solidFill>
                  <a:srgbClr val="FFFF00"/>
                </a:solidFill>
              </a:rPr>
              <a:t>bit 16</a:t>
            </a:r>
            <a:endParaRPr lang="en-GB" sz="1400" b="1" dirty="0">
              <a:solidFill>
                <a:srgbClr val="FFFF00"/>
              </a:solidFill>
            </a:endParaRPr>
          </a:p>
        </p:txBody>
      </p:sp>
      <p:sp>
        <p:nvSpPr>
          <p:cNvPr id="17" name="TextBox 16"/>
          <p:cNvSpPr txBox="1"/>
          <p:nvPr/>
        </p:nvSpPr>
        <p:spPr>
          <a:xfrm>
            <a:off x="8957741" y="4380271"/>
            <a:ext cx="888320" cy="369332"/>
          </a:xfrm>
          <a:prstGeom prst="rect">
            <a:avLst/>
          </a:prstGeom>
          <a:noFill/>
        </p:spPr>
        <p:txBody>
          <a:bodyPr wrap="none" rtlCol="0">
            <a:spAutoFit/>
          </a:bodyPr>
          <a:lstStyle/>
          <a:p>
            <a:r>
              <a:rPr lang="fr-FR" b="1" dirty="0">
                <a:solidFill>
                  <a:srgbClr val="66FF33"/>
                </a:solidFill>
              </a:rPr>
              <a:t>BCOND</a:t>
            </a:r>
            <a:endParaRPr lang="en-GB" b="1" dirty="0">
              <a:solidFill>
                <a:srgbClr val="66FF33"/>
              </a:solidFill>
            </a:endParaRPr>
          </a:p>
        </p:txBody>
      </p:sp>
      <p:graphicFrame>
        <p:nvGraphicFramePr>
          <p:cNvPr id="19" name="Table 18"/>
          <p:cNvGraphicFramePr>
            <a:graphicFrameLocks noGrp="1"/>
          </p:cNvGraphicFramePr>
          <p:nvPr/>
        </p:nvGraphicFramePr>
        <p:xfrm>
          <a:off x="1533526" y="1738314"/>
          <a:ext cx="7138404" cy="614680"/>
        </p:xfrm>
        <a:graphic>
          <a:graphicData uri="http://schemas.openxmlformats.org/drawingml/2006/table">
            <a:tbl>
              <a:tblPr firstRow="1" bandRow="1">
                <a:tableStyleId>{2D5ABB26-0587-4C30-8999-92F81FD0307C}</a:tableStyleId>
              </a:tblPr>
              <a:tblGrid>
                <a:gridCol w="2160000"/>
                <a:gridCol w="1244601"/>
                <a:gridCol w="1244601"/>
                <a:gridCol w="1244601"/>
                <a:gridCol w="1244601"/>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endParaRPr lang="fr-FR" sz="1000" dirty="0">
                        <a:solidFill>
                          <a:srgbClr val="FFFF00"/>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a:t>
                      </a:r>
                      <a:endParaRPr lang="fr-FR" sz="1000" dirty="0">
                        <a:solidFill>
                          <a:srgbClr val="FFFF00"/>
                        </a:solidFill>
                      </a:endParaRPr>
                    </a:p>
                  </a:txBody>
                  <a:tcPr marL="45720" marR="45720"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fr-FR" sz="1000" dirty="0">
                          <a:solidFill>
                            <a:srgbClr val="FFFF00"/>
                          </a:solidFill>
                        </a:rPr>
                        <a:t>0</a:t>
                      </a:r>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rtl="0"/>
                      <a:r>
                        <a:rPr lang="fr-FR" sz="1800" b="1" dirty="0">
                          <a:solidFill>
                            <a:schemeClr val="accent2"/>
                          </a:solidFill>
                        </a:rPr>
                        <a:t>Instruction</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r>
                        <a:rPr lang="fr-FR" sz="1800" dirty="0">
                          <a:solidFill>
                            <a:schemeClr val="bg1"/>
                          </a:solidFill>
                        </a:rPr>
                        <a:t>…</a:t>
                      </a:r>
                      <a:endParaRPr lang="fr-FR" sz="1800" dirty="0">
                        <a:solidFill>
                          <a:schemeClr val="bg1"/>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73333" y="1690689"/>
            <a:ext cx="8559187" cy="4811712"/>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2" name="Title 1"/>
          <p:cNvSpPr>
            <a:spLocks noGrp="1"/>
          </p:cNvSpPr>
          <p:nvPr>
            <p:ph type="title"/>
          </p:nvPr>
        </p:nvSpPr>
        <p:spPr/>
        <p:txBody>
          <a:bodyPr/>
          <a:lstStyle/>
          <a:p>
            <a:r>
              <a:rPr lang="fr-FR" b="1" dirty="0"/>
              <a:t>Le jeu </a:t>
            </a:r>
            <a:r>
              <a:rPr lang="fr-FR" b="1" dirty="0" smtClean="0"/>
              <a:t>d’instructions </a:t>
            </a:r>
            <a:r>
              <a:rPr lang="fr-FR" b="1" dirty="0"/>
              <a:t>de l’architecture MIPS</a:t>
            </a:r>
            <a:endParaRPr lang="en-GB" b="1" dirty="0"/>
          </a:p>
        </p:txBody>
      </p:sp>
      <p:graphicFrame>
        <p:nvGraphicFramePr>
          <p:cNvPr id="4" name="Content Placeholder 3"/>
          <p:cNvGraphicFramePr>
            <a:graphicFrameLocks noGrp="1"/>
          </p:cNvGraphicFramePr>
          <p:nvPr>
            <p:ph idx="1"/>
          </p:nvPr>
        </p:nvGraphicFramePr>
        <p:xfrm>
          <a:off x="895929" y="3081600"/>
          <a:ext cx="7776000" cy="3337560"/>
        </p:xfrm>
        <a:graphic>
          <a:graphicData uri="http://schemas.openxmlformats.org/drawingml/2006/table">
            <a:tbl>
              <a:tblPr firstRow="1" bandRow="1">
                <a:tableStyleId>{5940675A-B579-460E-94D1-54222C63F5DA}</a:tableStyleId>
              </a:tblPr>
              <a:tblGrid>
                <a:gridCol w="864000"/>
                <a:gridCol w="864000"/>
                <a:gridCol w="864000"/>
                <a:gridCol w="864000"/>
                <a:gridCol w="864000"/>
                <a:gridCol w="864000"/>
                <a:gridCol w="864000"/>
                <a:gridCol w="864000"/>
                <a:gridCol w="864000"/>
              </a:tblGrid>
              <a:tr h="370840">
                <a:tc>
                  <a:txBody>
                    <a:bodyPr/>
                    <a:lstStyle/>
                    <a:p>
                      <a:pPr algn="ctr"/>
                      <a:endParaRPr lang="en-GB" sz="1600" dirty="0">
                        <a:solidFill>
                          <a:schemeClr val="bg1"/>
                        </a:solidFill>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ap="flat" cmpd="sng" algn="ctr">
                      <a:solidFill>
                        <a:schemeClr val="bg1"/>
                      </a:solidFill>
                      <a:prstDash val="solid"/>
                      <a:round/>
                      <a:headEnd type="none" w="med" len="med"/>
                      <a:tailEnd type="none" w="med" len="med"/>
                    </a:lnTlToBr>
                    <a:noFill/>
                  </a:tcPr>
                </a:tc>
                <a:tc>
                  <a:txBody>
                    <a:bodyPr/>
                    <a:lstStyle/>
                    <a:p>
                      <a:pPr algn="ctr"/>
                      <a:r>
                        <a:rPr lang="fr-FR" sz="1600" dirty="0">
                          <a:solidFill>
                            <a:schemeClr val="bg1"/>
                          </a:solidFill>
                        </a:rPr>
                        <a:t>000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001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010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011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100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101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110</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600" dirty="0">
                          <a:solidFill>
                            <a:schemeClr val="bg1"/>
                          </a:solidFill>
                        </a:rPr>
                        <a:t>111</a:t>
                      </a:r>
                      <a:endParaRPr lang="en-GB" sz="1600" dirty="0">
                        <a:solidFill>
                          <a:schemeClr val="bg1"/>
                        </a:solidFill>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fr-FR" sz="1600" dirty="0">
                          <a:solidFill>
                            <a:schemeClr val="bg1"/>
                          </a:solidFill>
                        </a:rPr>
                        <a:t>000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SLL</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SRL</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SRA</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SLLV</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SRLV</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SRAV</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001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JR</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JALR</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SYSCALL</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BREAK</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010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MFHI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MTHI</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MFLO</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MTLO</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011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MULT</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MULTU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DIV</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DIVU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100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fr-FR" sz="1600" dirty="0">
                          <a:solidFill>
                            <a:schemeClr val="bg1"/>
                          </a:solidFill>
                        </a:rPr>
                        <a:t>ADD</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ADDU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SUB</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SUBU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AND</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OR</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XOR</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NOR</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101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SLT</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fr-FR" sz="1600" dirty="0">
                          <a:solidFill>
                            <a:schemeClr val="bg1"/>
                          </a:solidFill>
                        </a:rPr>
                        <a:t>SLTU</a:t>
                      </a: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110</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algn="ctr"/>
                      <a:r>
                        <a:rPr lang="fr-FR" sz="1600" dirty="0">
                          <a:solidFill>
                            <a:schemeClr val="bg1"/>
                          </a:solidFill>
                        </a:rPr>
                        <a:t>111</a:t>
                      </a:r>
                      <a:endParaRPr lang="en-GB" sz="1600" dirty="0">
                        <a:solidFill>
                          <a:schemeClr val="bg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GB" sz="16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6" name="TextBox 5"/>
          <p:cNvSpPr txBox="1"/>
          <p:nvPr/>
        </p:nvSpPr>
        <p:spPr>
          <a:xfrm>
            <a:off x="173333" y="4713489"/>
            <a:ext cx="732893" cy="307777"/>
          </a:xfrm>
          <a:prstGeom prst="rect">
            <a:avLst/>
          </a:prstGeom>
          <a:noFill/>
        </p:spPr>
        <p:txBody>
          <a:bodyPr wrap="none" rtlCol="0">
            <a:spAutoFit/>
          </a:bodyPr>
          <a:lstStyle/>
          <a:p>
            <a:r>
              <a:rPr lang="fr-FR" sz="1400" b="1" dirty="0">
                <a:solidFill>
                  <a:srgbClr val="FFFF00"/>
                </a:solidFill>
              </a:rPr>
              <a:t>bits 5:3</a:t>
            </a:r>
            <a:endParaRPr lang="en-GB" sz="1400" b="1" dirty="0">
              <a:solidFill>
                <a:srgbClr val="FFFF00"/>
              </a:solidFill>
            </a:endParaRPr>
          </a:p>
        </p:txBody>
      </p:sp>
      <p:sp>
        <p:nvSpPr>
          <p:cNvPr id="7" name="TextBox 6"/>
          <p:cNvSpPr txBox="1"/>
          <p:nvPr/>
        </p:nvSpPr>
        <p:spPr>
          <a:xfrm>
            <a:off x="4867427" y="2733489"/>
            <a:ext cx="732893" cy="307777"/>
          </a:xfrm>
          <a:prstGeom prst="rect">
            <a:avLst/>
          </a:prstGeom>
          <a:noFill/>
        </p:spPr>
        <p:txBody>
          <a:bodyPr wrap="none" rtlCol="0">
            <a:spAutoFit/>
          </a:bodyPr>
          <a:lstStyle/>
          <a:p>
            <a:r>
              <a:rPr lang="fr-FR" sz="1400" b="1" dirty="0">
                <a:solidFill>
                  <a:srgbClr val="FFFF00"/>
                </a:solidFill>
              </a:rPr>
              <a:t>bits 2:0</a:t>
            </a:r>
            <a:endParaRPr lang="en-GB" sz="1400" b="1" dirty="0">
              <a:solidFill>
                <a:srgbClr val="FFFF00"/>
              </a:solidFill>
            </a:endParaRPr>
          </a:p>
        </p:txBody>
      </p:sp>
      <p:grpSp>
        <p:nvGrpSpPr>
          <p:cNvPr id="21" name="Group 20"/>
          <p:cNvGrpSpPr/>
          <p:nvPr/>
        </p:nvGrpSpPr>
        <p:grpSpPr>
          <a:xfrm>
            <a:off x="9007617" y="1690688"/>
            <a:ext cx="2985654" cy="4686361"/>
            <a:chOff x="9007617" y="1690688"/>
            <a:chExt cx="2985654" cy="4686361"/>
          </a:xfrm>
          <a:effectLst>
            <a:outerShdw blurRad="50800" dist="190500" dir="2700000" algn="tl" rotWithShape="0">
              <a:prstClr val="black">
                <a:alpha val="40000"/>
              </a:prstClr>
            </a:outerShdw>
          </a:effectLst>
        </p:grpSpPr>
        <p:sp>
          <p:nvSpPr>
            <p:cNvPr id="20" name="Round Same Side Corner Rectangle 19"/>
            <p:cNvSpPr/>
            <p:nvPr/>
          </p:nvSpPr>
          <p:spPr>
            <a:xfrm>
              <a:off x="9007617" y="1690688"/>
              <a:ext cx="2985654" cy="404512"/>
            </a:xfrm>
            <a:prstGeom prst="round2Same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Remarques</a:t>
              </a:r>
              <a:endParaRPr lang="en-GB" dirty="0"/>
            </a:p>
          </p:txBody>
        </p:sp>
        <p:sp>
          <p:nvSpPr>
            <p:cNvPr id="19" name="Round Same Side Corner Rectangle 18"/>
            <p:cNvSpPr/>
            <p:nvPr/>
          </p:nvSpPr>
          <p:spPr>
            <a:xfrm>
              <a:off x="9007617" y="2095200"/>
              <a:ext cx="2985654" cy="4281849"/>
            </a:xfrm>
            <a:prstGeom prst="round2SameRect">
              <a:avLst>
                <a:gd name="adj1" fmla="val 0"/>
                <a:gd name="adj2" fmla="val 2552"/>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7995" indent="-285750">
                <a:buClr>
                  <a:srgbClr val="008000"/>
                </a:buClr>
                <a:buFont typeface="Wingdings 3" panose="05040102010807070707" pitchFamily="18" charset="2"/>
                <a:buChar char=""/>
              </a:pPr>
              <a:r>
                <a:rPr lang="fr-FR" dirty="0">
                  <a:solidFill>
                    <a:schemeClr val="tx1"/>
                  </a:solidFill>
                </a:rPr>
                <a:t>Pour les opérations arithmétiques, les valeurs immédiates sont signées.</a:t>
              </a:r>
              <a:endParaRPr lang="fr-FR" dirty="0">
                <a:solidFill>
                  <a:schemeClr val="tx1"/>
                </a:solidFill>
              </a:endParaRPr>
            </a:p>
            <a:p>
              <a:pPr marL="467995" indent="-285750">
                <a:buClr>
                  <a:srgbClr val="008000"/>
                </a:buClr>
                <a:buFont typeface="Wingdings 3" panose="05040102010807070707" pitchFamily="18" charset="2"/>
                <a:buChar char=""/>
              </a:pPr>
              <a:endParaRPr lang="fr-FR" dirty="0">
                <a:solidFill>
                  <a:schemeClr val="tx1"/>
                </a:solidFill>
              </a:endParaRPr>
            </a:p>
            <a:p>
              <a:pPr marL="467995" indent="-285750">
                <a:buClr>
                  <a:srgbClr val="008000"/>
                </a:buClr>
                <a:buFont typeface="Wingdings 3" panose="05040102010807070707" pitchFamily="18" charset="2"/>
                <a:buChar char=""/>
              </a:pPr>
              <a:r>
                <a:rPr lang="fr-FR" dirty="0">
                  <a:solidFill>
                    <a:schemeClr val="tx1"/>
                  </a:solidFill>
                </a:rPr>
                <a:t>Pour les opérations logiques, les valeurs immédiates sont non-signées.</a:t>
              </a:r>
              <a:endParaRPr lang="fr-FR" dirty="0">
                <a:solidFill>
                  <a:schemeClr val="tx1"/>
                </a:solidFill>
              </a:endParaRPr>
            </a:p>
            <a:p>
              <a:pPr marL="467995" indent="-285750">
                <a:buClr>
                  <a:srgbClr val="008000"/>
                </a:buClr>
                <a:buFont typeface="Wingdings 3" panose="05040102010807070707" pitchFamily="18" charset="2"/>
                <a:buChar char=""/>
              </a:pPr>
              <a:endParaRPr lang="fr-FR" dirty="0">
                <a:solidFill>
                  <a:schemeClr val="tx1"/>
                </a:solidFill>
              </a:endParaRPr>
            </a:p>
            <a:p>
              <a:pPr marL="467995" indent="-285750">
                <a:buClr>
                  <a:srgbClr val="008000"/>
                </a:buClr>
                <a:buFont typeface="Wingdings 3" panose="05040102010807070707" pitchFamily="18" charset="2"/>
                <a:buChar char=""/>
              </a:pPr>
              <a:r>
                <a:rPr lang="fr-FR" dirty="0">
                  <a:solidFill>
                    <a:schemeClr val="tx1"/>
                  </a:solidFill>
                </a:rPr>
                <a:t>Le champ destination est en dernier dans le format (</a:t>
              </a:r>
              <a:r>
                <a:rPr lang="fr-FR" dirty="0">
                  <a:solidFill>
                    <a:schemeClr val="tx1"/>
                  </a:solidFill>
                  <a:sym typeface="Symbol" panose="05050102010706020507" pitchFamily="18" charset="2"/>
                </a:rPr>
                <a:t>syntaxe assembleur).</a:t>
              </a:r>
              <a:endParaRPr lang="en-GB" dirty="0">
                <a:solidFill>
                  <a:schemeClr val="tx1"/>
                </a:solidFill>
              </a:endParaRPr>
            </a:p>
          </p:txBody>
        </p:sp>
      </p:grpSp>
      <p:graphicFrame>
        <p:nvGraphicFramePr>
          <p:cNvPr id="11" name="Table 10"/>
          <p:cNvGraphicFramePr>
            <a:graphicFrameLocks noGrp="1"/>
          </p:cNvGraphicFramePr>
          <p:nvPr/>
        </p:nvGraphicFramePr>
        <p:xfrm>
          <a:off x="1533526" y="1738314"/>
          <a:ext cx="7138404" cy="614680"/>
        </p:xfrm>
        <a:graphic>
          <a:graphicData uri="http://schemas.openxmlformats.org/drawingml/2006/table">
            <a:tbl>
              <a:tblPr firstRow="1" bandRow="1">
                <a:tableStyleId>{2D5ABB26-0587-4C30-8999-92F81FD0307C}</a:tableStyleId>
              </a:tblPr>
              <a:tblGrid>
                <a:gridCol w="2160000"/>
                <a:gridCol w="1244601"/>
                <a:gridCol w="1244601"/>
                <a:gridCol w="1244601"/>
                <a:gridCol w="1244601"/>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endParaRPr lang="fr-FR" sz="1000" dirty="0">
                        <a:solidFill>
                          <a:srgbClr val="FFFF00"/>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a:t>
                      </a:r>
                      <a:endParaRPr lang="fr-FR" sz="1000" dirty="0">
                        <a:solidFill>
                          <a:srgbClr val="FFFF00"/>
                        </a:solidFill>
                      </a:endParaRPr>
                    </a:p>
                  </a:txBody>
                  <a:tcPr marL="45720" marR="45720"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fr-FR" sz="1000" dirty="0">
                          <a:solidFill>
                            <a:srgbClr val="FFFF00"/>
                          </a:solidFill>
                        </a:rPr>
                        <a:t>6</a:t>
                      </a:r>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rtl="0"/>
                      <a:r>
                        <a:rPr lang="fr-FR" sz="1800" b="1" dirty="0">
                          <a:solidFill>
                            <a:schemeClr val="accent2"/>
                          </a:solidFill>
                        </a:rPr>
                        <a:t>Instruction</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000000</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endParaRPr lang="fr-FR" sz="1800" dirty="0">
                        <a:solidFill>
                          <a:schemeClr val="bg1"/>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68400" y="1690688"/>
            <a:ext cx="9906000" cy="4811714"/>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pPr algn="ctr"/>
            <a:r>
              <a:rPr lang="fr-FR" b="1" dirty="0" smtClean="0">
                <a:solidFill>
                  <a:srgbClr val="C00000"/>
                </a:solidFill>
              </a:rPr>
              <a:t>Formats d’instructions </a:t>
            </a:r>
            <a:r>
              <a:rPr lang="fr-FR" b="1" dirty="0">
                <a:solidFill>
                  <a:srgbClr val="C00000"/>
                </a:solidFill>
              </a:rPr>
              <a:t>du MIPS</a:t>
            </a:r>
            <a:endParaRPr lang="fr-FR" b="1" dirty="0">
              <a:solidFill>
                <a:srgbClr val="C00000"/>
              </a:solidFill>
            </a:endParaRPr>
          </a:p>
        </p:txBody>
      </p:sp>
      <p:graphicFrame>
        <p:nvGraphicFramePr>
          <p:cNvPr id="4" name="Table 3"/>
          <p:cNvGraphicFramePr>
            <a:graphicFrameLocks noGrp="1"/>
          </p:cNvGraphicFramePr>
          <p:nvPr/>
        </p:nvGraphicFramePr>
        <p:xfrm>
          <a:off x="1308094" y="1874044"/>
          <a:ext cx="9627606" cy="4495800"/>
        </p:xfrm>
        <a:graphic>
          <a:graphicData uri="http://schemas.openxmlformats.org/drawingml/2006/table">
            <a:tbl>
              <a:tblPr firstRow="1" bandRow="1">
                <a:tableStyleId>{2D5ABB26-0587-4C30-8999-92F81FD0307C}</a:tableStyleId>
              </a:tblPr>
              <a:tblGrid>
                <a:gridCol w="2160000"/>
                <a:gridCol w="1244601"/>
                <a:gridCol w="1244601"/>
                <a:gridCol w="1244601"/>
                <a:gridCol w="1244601"/>
                <a:gridCol w="1244601"/>
                <a:gridCol w="1244601"/>
              </a:tblGrid>
              <a:tr h="370840">
                <a:tc gridSpan="7">
                  <a:txBody>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r>
                        <a:rPr lang="fr-FR" sz="2800" dirty="0" smtClean="0">
                          <a:solidFill>
                            <a:schemeClr val="accent2"/>
                          </a:solidFill>
                        </a:rPr>
                        <a:t>Trois </a:t>
                      </a:r>
                      <a:r>
                        <a:rPr lang="fr-FR" sz="2800" dirty="0">
                          <a:solidFill>
                            <a:schemeClr val="accent2"/>
                          </a:solidFill>
                        </a:rPr>
                        <a:t>catégories (types) </a:t>
                      </a:r>
                      <a:r>
                        <a:rPr lang="fr-FR" sz="2800" dirty="0" smtClean="0">
                          <a:solidFill>
                            <a:schemeClr val="accent2"/>
                          </a:solidFill>
                        </a:rPr>
                        <a:t>d’instructions </a:t>
                      </a:r>
                      <a:r>
                        <a:rPr lang="fr-FR" sz="2800" dirty="0">
                          <a:solidFill>
                            <a:schemeClr val="accent2"/>
                          </a:solidFill>
                        </a:rPr>
                        <a:t>:</a:t>
                      </a:r>
                      <a:endParaRPr lang="fr-FR" sz="2800"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chemeClr val="bg1"/>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chemeClr val="bg1"/>
                        </a:solidFill>
                      </a:endParaRP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chemeClr val="bg1"/>
                        </a:solidFill>
                      </a:endParaRP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endParaRPr lang="fr-FR" sz="1000" dirty="0">
                        <a:solidFill>
                          <a:srgbClr val="FFFF00"/>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endParaRPr lang="fr-FR" sz="1000" dirty="0">
                        <a:solidFill>
                          <a:srgbClr val="FFFF00"/>
                        </a:solidFill>
                      </a:endParaRP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rtl="0"/>
                      <a:r>
                        <a:rPr lang="fr-FR" sz="1800" b="1" dirty="0">
                          <a:solidFill>
                            <a:schemeClr val="accent2"/>
                          </a:solidFill>
                        </a:rPr>
                        <a:t>R – type (</a:t>
                      </a:r>
                      <a:r>
                        <a:rPr lang="fr-FR" sz="1800" b="1" dirty="0" err="1">
                          <a:solidFill>
                            <a:schemeClr val="accent2"/>
                          </a:solidFill>
                        </a:rPr>
                        <a:t>Regular</a:t>
                      </a:r>
                      <a:r>
                        <a:rPr lang="fr-FR" sz="1800" b="1" dirty="0">
                          <a:solidFill>
                            <a:schemeClr val="accent2"/>
                          </a:solidFill>
                        </a:rPr>
                        <a:t>) :</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endParaRPr lang="fr-FR" sz="1800" b="1"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endParaRPr lang="fr-FR" sz="1800" b="1" dirty="0">
                        <a:solidFill>
                          <a:srgbClr val="53FFEB"/>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80000">
                <a:tc>
                  <a:txBody>
                    <a:bodyPr/>
                    <a:lstStyle/>
                    <a:p>
                      <a:pPr algn="l" rtl="0"/>
                      <a:endParaRPr lang="fr-FR" sz="8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endParaRPr lang="fr-FR" sz="800" dirty="0">
                        <a:solidFill>
                          <a:schemeClr val="bg1"/>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800" b="1" dirty="0">
                          <a:solidFill>
                            <a:schemeClr val="accent2"/>
                          </a:solidFill>
                        </a:rPr>
                        <a:t>I – type (</a:t>
                      </a:r>
                      <a:r>
                        <a:rPr lang="fr-FR" sz="1800" b="1" dirty="0" err="1">
                          <a:solidFill>
                            <a:schemeClr val="accent2"/>
                          </a:solidFill>
                        </a:rPr>
                        <a:t>Immediate</a:t>
                      </a:r>
                      <a:r>
                        <a:rPr lang="fr-FR" sz="1800" b="1" dirty="0">
                          <a:solidFill>
                            <a:schemeClr val="accent2"/>
                          </a:solidFill>
                        </a:rPr>
                        <a:t>) :</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r>
                        <a:rPr lang="fr-FR" sz="1800" dirty="0">
                          <a:solidFill>
                            <a:schemeClr val="bg1"/>
                          </a:solidFill>
                        </a:rPr>
                        <a:t>Valeur immédiate</a:t>
                      </a:r>
                      <a:endParaRPr lang="fr-FR" sz="1800"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80000">
                <a:tc>
                  <a:txBody>
                    <a:bodyPr/>
                    <a:lstStyle/>
                    <a:p>
                      <a:pPr algn="l" rtl="0"/>
                      <a:endParaRPr lang="fr-FR" sz="8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endParaRPr lang="fr-FR" sz="800" dirty="0">
                        <a:solidFill>
                          <a:schemeClr val="bg1"/>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rtl="0"/>
                      <a:r>
                        <a:rPr lang="fr-FR" sz="1800" b="1" dirty="0">
                          <a:solidFill>
                            <a:schemeClr val="accent2"/>
                          </a:solidFill>
                        </a:rPr>
                        <a:t>J – type (Jump) :</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5">
                  <a:txBody>
                    <a:bodyPr/>
                    <a:lstStyle/>
                    <a:p>
                      <a:r>
                        <a:rPr lang="fr-FR" sz="1800" dirty="0">
                          <a:solidFill>
                            <a:schemeClr val="bg1"/>
                          </a:solidFill>
                        </a:rPr>
                        <a:t>Destination</a:t>
                      </a:r>
                      <a:endParaRPr lang="fr-FR" sz="1800" dirty="0">
                        <a:solidFill>
                          <a:schemeClr val="bg1"/>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80000">
                <a:tc gridSpan="7">
                  <a:txBody>
                    <a:bodyPr/>
                    <a:lstStyle/>
                    <a:p>
                      <a:pPr algn="l" rtl="0"/>
                      <a:endParaRPr lang="fr-FR" sz="8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tc>
                <a:tc hMerge="1">
                  <a:tcPr/>
                </a:tc>
                <a:tc hMerge="1">
                  <a:tcPr/>
                </a:tc>
                <a:tc hMerge="1">
                  <a:tcPr/>
                </a:tc>
              </a:tr>
              <a:tr h="370800">
                <a:tc>
                  <a:txBody>
                    <a:bodyPr/>
                    <a:lstStyle/>
                    <a:p>
                      <a:pPr algn="r" rtl="0"/>
                      <a:r>
                        <a:rPr lang="fr-FR" sz="1800" b="1" dirty="0" err="1">
                          <a:solidFill>
                            <a:schemeClr val="accent6">
                              <a:lumMod val="60000"/>
                              <a:lumOff val="40000"/>
                            </a:schemeClr>
                          </a:solidFill>
                        </a:rPr>
                        <a:t>opcode</a:t>
                      </a:r>
                      <a:r>
                        <a:rPr lang="fr-FR" sz="1800" b="1" dirty="0">
                          <a:solidFill>
                            <a:schemeClr val="accent6">
                              <a:lumMod val="60000"/>
                              <a:lumOff val="40000"/>
                            </a:schemeClr>
                          </a:solidFill>
                        </a:rPr>
                        <a:t> (6 bits) :</a:t>
                      </a:r>
                      <a:endParaRPr lang="fr-FR" sz="1800" b="1" dirty="0">
                        <a:solidFill>
                          <a:schemeClr val="accent6">
                            <a:lumMod val="60000"/>
                            <a:lumOff val="40000"/>
                          </a:schemeClr>
                        </a:solidFill>
                      </a:endParaRPr>
                    </a:p>
                    <a:p>
                      <a:pPr algn="r" rtl="0"/>
                      <a:r>
                        <a:rPr lang="fr-FR" sz="1800" b="1" dirty="0" err="1">
                          <a:solidFill>
                            <a:schemeClr val="accent1">
                              <a:lumMod val="60000"/>
                              <a:lumOff val="40000"/>
                            </a:schemeClr>
                          </a:solidFill>
                        </a:rPr>
                        <a:t>rs</a:t>
                      </a:r>
                      <a:r>
                        <a:rPr lang="fr-FR" sz="1800" b="1" dirty="0">
                          <a:solidFill>
                            <a:schemeClr val="accent1">
                              <a:lumMod val="60000"/>
                              <a:lumOff val="40000"/>
                            </a:schemeClr>
                          </a:solidFill>
                        </a:rPr>
                        <a:t> (5 bits) : </a:t>
                      </a:r>
                      <a:endParaRPr lang="fr-FR" sz="1800" b="1" dirty="0">
                        <a:solidFill>
                          <a:schemeClr val="accent1">
                            <a:lumMod val="60000"/>
                            <a:lumOff val="40000"/>
                          </a:schemeClr>
                        </a:solidFill>
                      </a:endParaRPr>
                    </a:p>
                    <a:p>
                      <a:pPr algn="r" rtl="0"/>
                      <a:r>
                        <a:rPr lang="fr-FR" sz="1800" b="1" dirty="0" err="1">
                          <a:solidFill>
                            <a:srgbClr val="FF6D6D"/>
                          </a:solidFill>
                        </a:rPr>
                        <a:t>rt</a:t>
                      </a:r>
                      <a:r>
                        <a:rPr lang="fr-FR" sz="1800" b="1" dirty="0">
                          <a:solidFill>
                            <a:srgbClr val="FF6D6D"/>
                          </a:solidFill>
                        </a:rPr>
                        <a:t> (5 bits) :</a:t>
                      </a:r>
                      <a:endParaRPr lang="fr-FR" sz="1800" b="1" dirty="0">
                        <a:solidFill>
                          <a:srgbClr val="FF6D6D"/>
                        </a:solidFill>
                      </a:endParaRPr>
                    </a:p>
                    <a:p>
                      <a:pPr algn="r" rtl="0"/>
                      <a:r>
                        <a:rPr lang="fr-FR" sz="1800" b="1" dirty="0">
                          <a:solidFill>
                            <a:schemeClr val="bg1"/>
                          </a:solidFill>
                        </a:rPr>
                        <a:t>rd (5 bits) :</a:t>
                      </a:r>
                      <a:endParaRPr lang="fr-FR" sz="1800" b="1" dirty="0">
                        <a:solidFill>
                          <a:schemeClr val="bg1"/>
                        </a:solidFill>
                      </a:endParaRPr>
                    </a:p>
                    <a:p>
                      <a:pPr algn="r" rtl="0"/>
                      <a:r>
                        <a:rPr lang="fr-FR" sz="1800" b="1" dirty="0">
                          <a:solidFill>
                            <a:srgbClr val="53FFEB"/>
                          </a:solidFill>
                        </a:rPr>
                        <a:t>sh (5 bits) :</a:t>
                      </a:r>
                      <a:endParaRPr lang="fr-FR" sz="1800" b="1" dirty="0">
                        <a:solidFill>
                          <a:srgbClr val="53FFEB"/>
                        </a:solidFill>
                      </a:endParaRPr>
                    </a:p>
                    <a:p>
                      <a:pPr algn="r" rtl="0"/>
                      <a:r>
                        <a:rPr lang="fr-FR" sz="1800" b="1" dirty="0" err="1">
                          <a:solidFill>
                            <a:schemeClr val="accent4">
                              <a:lumMod val="40000"/>
                              <a:lumOff val="60000"/>
                            </a:schemeClr>
                          </a:solidFill>
                        </a:rPr>
                        <a:t>func</a:t>
                      </a:r>
                      <a:r>
                        <a:rPr lang="fr-FR" sz="1800" b="1" dirty="0">
                          <a:solidFill>
                            <a:schemeClr val="accent4">
                              <a:lumMod val="40000"/>
                              <a:lumOff val="60000"/>
                            </a:schemeClr>
                          </a:solidFill>
                        </a:rPr>
                        <a:t> (6</a:t>
                      </a:r>
                      <a:r>
                        <a:rPr lang="fr-FR" sz="1800" b="1" baseline="0" dirty="0">
                          <a:solidFill>
                            <a:schemeClr val="accent4">
                              <a:lumMod val="40000"/>
                              <a:lumOff val="60000"/>
                            </a:schemeClr>
                          </a:solidFill>
                        </a:rPr>
                        <a:t> bits) :</a:t>
                      </a:r>
                      <a:endParaRPr lang="fr-FR" sz="1800" b="1" dirty="0">
                        <a:solidFill>
                          <a:schemeClr val="accent4">
                            <a:lumMod val="40000"/>
                            <a:lumOff val="60000"/>
                          </a:schemeClr>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l" rtl="0"/>
                      <a:r>
                        <a:rPr lang="fr-FR" sz="1800" dirty="0">
                          <a:solidFill>
                            <a:schemeClr val="bg1"/>
                          </a:solidFill>
                        </a:rPr>
                        <a:t>Code</a:t>
                      </a:r>
                      <a:r>
                        <a:rPr lang="fr-FR" sz="1800" baseline="0" dirty="0">
                          <a:solidFill>
                            <a:schemeClr val="bg1"/>
                          </a:solidFill>
                        </a:rPr>
                        <a:t> de l’opération à exécuter </a:t>
                      </a:r>
                      <a:endParaRPr lang="fr-FR" sz="18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800" dirty="0">
                          <a:solidFill>
                            <a:schemeClr val="bg1"/>
                          </a:solidFill>
                        </a:rPr>
                        <a:t>1</a:t>
                      </a:r>
                      <a:r>
                        <a:rPr lang="fr-FR" sz="1800" baseline="30000" dirty="0">
                          <a:solidFill>
                            <a:schemeClr val="bg1"/>
                          </a:solidFill>
                        </a:rPr>
                        <a:t>er</a:t>
                      </a:r>
                      <a:r>
                        <a:rPr lang="fr-FR" sz="1800" dirty="0">
                          <a:solidFill>
                            <a:schemeClr val="bg1"/>
                          </a:solidFill>
                        </a:rPr>
                        <a:t> registre source  </a:t>
                      </a:r>
                      <a:endParaRPr lang="fr-FR" sz="18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800" dirty="0">
                          <a:solidFill>
                            <a:schemeClr val="bg1"/>
                          </a:solidFill>
                        </a:rPr>
                        <a:t>2</a:t>
                      </a:r>
                      <a:r>
                        <a:rPr lang="fr-FR" sz="1800" baseline="30000" dirty="0">
                          <a:solidFill>
                            <a:schemeClr val="bg1"/>
                          </a:solidFill>
                        </a:rPr>
                        <a:t>ème</a:t>
                      </a:r>
                      <a:r>
                        <a:rPr lang="fr-FR" sz="1800" dirty="0">
                          <a:solidFill>
                            <a:schemeClr val="bg1"/>
                          </a:solidFill>
                        </a:rPr>
                        <a:t> registre source</a:t>
                      </a:r>
                      <a:endParaRPr lang="fr-FR" sz="1800" dirty="0">
                        <a:solidFill>
                          <a:schemeClr val="bg1"/>
                        </a:solidFill>
                      </a:endParaRPr>
                    </a:p>
                    <a:p>
                      <a:pPr algn="l" rtl="0"/>
                      <a:r>
                        <a:rPr lang="fr-FR" sz="1800" dirty="0">
                          <a:solidFill>
                            <a:schemeClr val="bg1"/>
                          </a:solidFill>
                        </a:rPr>
                        <a:t> registre destination</a:t>
                      </a:r>
                      <a:endParaRPr lang="fr-FR" sz="1800" dirty="0">
                        <a:solidFill>
                          <a:schemeClr val="bg1"/>
                        </a:solidFill>
                      </a:endParaRPr>
                    </a:p>
                    <a:p>
                      <a:pPr algn="l" rtl="0"/>
                      <a:r>
                        <a:rPr lang="fr-FR" sz="1800" dirty="0">
                          <a:solidFill>
                            <a:schemeClr val="bg1"/>
                          </a:solidFill>
                        </a:rPr>
                        <a:t>quantité pour le décalage</a:t>
                      </a:r>
                      <a:endParaRPr lang="fr-FR" sz="1800" dirty="0">
                        <a:solidFill>
                          <a:schemeClr val="bg1"/>
                        </a:solidFill>
                      </a:endParaRPr>
                    </a:p>
                    <a:p>
                      <a:pPr algn="l" rtl="0"/>
                      <a:r>
                        <a:rPr lang="fr-FR" sz="1800" baseline="0" dirty="0">
                          <a:solidFill>
                            <a:schemeClr val="bg1"/>
                          </a:solidFill>
                        </a:rPr>
                        <a:t>choix de la variante de l’opération à exécuter</a:t>
                      </a:r>
                      <a:endParaRPr lang="fr-FR" sz="18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a:tc>
                <a:tc hMerge="1">
                  <a:tcPr/>
                </a:tc>
                <a:tc hMerge="1">
                  <a:tcPr/>
                </a:tc>
                <a:tc hMerge="1">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Format </a:t>
            </a:r>
            <a:r>
              <a:rPr lang="fr-FR" b="1" dirty="0" smtClean="0"/>
              <a:t>d’instructions </a:t>
            </a:r>
            <a:r>
              <a:rPr lang="fr-FR" b="1" dirty="0"/>
              <a:t>« R – type »</a:t>
            </a:r>
            <a:endParaRPr lang="fr-FR" b="1" dirty="0"/>
          </a:p>
        </p:txBody>
      </p:sp>
      <p:sp>
        <p:nvSpPr>
          <p:cNvPr id="3" name="Content Placeholder 2"/>
          <p:cNvSpPr>
            <a:spLocks noGrp="1"/>
          </p:cNvSpPr>
          <p:nvPr>
            <p:ph idx="1"/>
          </p:nvPr>
        </p:nvSpPr>
        <p:spPr>
          <a:xfrm>
            <a:off x="838200" y="2798153"/>
            <a:ext cx="10515600" cy="3600000"/>
          </a:xfr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a:normAutofit/>
          </a:bodyPr>
          <a:lstStyle/>
          <a:p>
            <a:pPr marL="0" indent="0">
              <a:buNone/>
            </a:pPr>
            <a:endParaRPr lang="fr-FR" dirty="0"/>
          </a:p>
          <a:p>
            <a:pPr marL="0" indent="0">
              <a:buNone/>
            </a:pPr>
            <a:endParaRPr lang="fr-FR" dirty="0"/>
          </a:p>
          <a:p>
            <a:pPr marL="0" indent="0">
              <a:buNone/>
            </a:pPr>
            <a:r>
              <a:rPr lang="fr-FR" dirty="0">
                <a:solidFill>
                  <a:schemeClr val="bg1"/>
                </a:solidFill>
              </a:rPr>
              <a:t> </a:t>
            </a:r>
            <a:r>
              <a:rPr lang="fr-FR" dirty="0" smtClean="0">
                <a:solidFill>
                  <a:schemeClr val="bg1"/>
                </a:solidFill>
              </a:rPr>
              <a:t> Exemples </a:t>
            </a:r>
            <a:r>
              <a:rPr lang="fr-FR" dirty="0">
                <a:solidFill>
                  <a:schemeClr val="bg1"/>
                </a:solidFill>
              </a:rPr>
              <a:t>: </a:t>
            </a:r>
            <a:endParaRPr lang="fr-FR" dirty="0">
              <a:solidFill>
                <a:schemeClr val="bg1"/>
              </a:solidFill>
            </a:endParaRPr>
          </a:p>
          <a:p>
            <a:pPr marL="0" indent="0">
              <a:buNone/>
            </a:pPr>
            <a:r>
              <a:rPr lang="fr-FR" dirty="0">
                <a:solidFill>
                  <a:schemeClr val="accent6">
                    <a:lumMod val="60000"/>
                    <a:lumOff val="40000"/>
                  </a:schemeClr>
                </a:solidFill>
              </a:rPr>
              <a:t>	</a:t>
            </a:r>
            <a:r>
              <a:rPr lang="fr-FR" dirty="0" err="1">
                <a:solidFill>
                  <a:schemeClr val="accent6">
                    <a:lumMod val="60000"/>
                    <a:lumOff val="40000"/>
                  </a:schemeClr>
                </a:solidFill>
              </a:rPr>
              <a:t>add</a:t>
            </a:r>
            <a:r>
              <a:rPr lang="fr-FR" dirty="0"/>
              <a:t> </a:t>
            </a:r>
            <a:r>
              <a:rPr lang="fr-FR" dirty="0">
                <a:solidFill>
                  <a:schemeClr val="bg1"/>
                </a:solidFill>
              </a:rPr>
              <a:t>$18,</a:t>
            </a:r>
            <a:r>
              <a:rPr lang="fr-FR" dirty="0">
                <a:solidFill>
                  <a:schemeClr val="accent1">
                    <a:lumMod val="60000"/>
                    <a:lumOff val="40000"/>
                  </a:schemeClr>
                </a:solidFill>
              </a:rPr>
              <a:t> $8</a:t>
            </a:r>
            <a:r>
              <a:rPr lang="fr-FR" dirty="0">
                <a:solidFill>
                  <a:schemeClr val="bg1"/>
                </a:solidFill>
              </a:rPr>
              <a:t>,</a:t>
            </a:r>
            <a:r>
              <a:rPr lang="fr-FR" dirty="0"/>
              <a:t> </a:t>
            </a:r>
            <a:r>
              <a:rPr lang="fr-FR" dirty="0">
                <a:solidFill>
                  <a:srgbClr val="FF6D6D"/>
                </a:solidFill>
              </a:rPr>
              <a:t>$17</a:t>
            </a:r>
            <a:r>
              <a:rPr lang="fr-FR" dirty="0"/>
              <a:t> 		</a:t>
            </a:r>
            <a:r>
              <a:rPr lang="fr-FR" dirty="0">
                <a:solidFill>
                  <a:schemeClr val="bg1">
                    <a:lumMod val="85000"/>
                  </a:schemeClr>
                </a:solidFill>
              </a:rPr>
              <a:t># $18 := $8 + $17</a:t>
            </a:r>
            <a:endParaRPr lang="fr-FR" dirty="0">
              <a:solidFill>
                <a:schemeClr val="bg1">
                  <a:lumMod val="85000"/>
                </a:schemeClr>
              </a:solidFill>
            </a:endParaRPr>
          </a:p>
          <a:p>
            <a:pPr marL="0" indent="0">
              <a:buNone/>
            </a:pPr>
            <a:endParaRPr lang="fr-FR" dirty="0">
              <a:solidFill>
                <a:schemeClr val="accent6">
                  <a:lumMod val="60000"/>
                  <a:lumOff val="40000"/>
                </a:schemeClr>
              </a:solidFill>
            </a:endParaRPr>
          </a:p>
          <a:p>
            <a:pPr marL="0" indent="0">
              <a:buNone/>
            </a:pPr>
            <a:r>
              <a:rPr lang="fr-FR" dirty="0">
                <a:solidFill>
                  <a:schemeClr val="accent6">
                    <a:lumMod val="60000"/>
                    <a:lumOff val="40000"/>
                  </a:schemeClr>
                </a:solidFill>
              </a:rPr>
              <a:t>	and</a:t>
            </a:r>
            <a:r>
              <a:rPr lang="fr-FR" dirty="0"/>
              <a:t> </a:t>
            </a:r>
            <a:r>
              <a:rPr lang="fr-FR" dirty="0">
                <a:solidFill>
                  <a:schemeClr val="bg1"/>
                </a:solidFill>
              </a:rPr>
              <a:t>$12,</a:t>
            </a:r>
            <a:r>
              <a:rPr lang="fr-FR" dirty="0"/>
              <a:t> </a:t>
            </a:r>
            <a:r>
              <a:rPr lang="fr-FR" dirty="0">
                <a:solidFill>
                  <a:schemeClr val="accent1">
                    <a:lumMod val="60000"/>
                    <a:lumOff val="40000"/>
                  </a:schemeClr>
                </a:solidFill>
              </a:rPr>
              <a:t>$10</a:t>
            </a:r>
            <a:r>
              <a:rPr lang="fr-FR" dirty="0">
                <a:solidFill>
                  <a:schemeClr val="bg1"/>
                </a:solidFill>
              </a:rPr>
              <a:t>,</a:t>
            </a:r>
            <a:r>
              <a:rPr lang="fr-FR" dirty="0"/>
              <a:t> </a:t>
            </a:r>
            <a:r>
              <a:rPr lang="fr-FR" dirty="0">
                <a:solidFill>
                  <a:srgbClr val="FF6D6D"/>
                </a:solidFill>
              </a:rPr>
              <a:t>$11</a:t>
            </a:r>
            <a:r>
              <a:rPr lang="fr-FR" dirty="0"/>
              <a:t>		</a:t>
            </a:r>
            <a:r>
              <a:rPr lang="fr-FR" dirty="0">
                <a:solidFill>
                  <a:schemeClr val="bg1">
                    <a:lumMod val="85000"/>
                  </a:schemeClr>
                </a:solidFill>
              </a:rPr>
              <a:t># $12 := $10 and $11</a:t>
            </a:r>
            <a:endParaRPr lang="fr-FR" dirty="0">
              <a:solidFill>
                <a:schemeClr val="bg1">
                  <a:lumMod val="85000"/>
                </a:schemeClr>
              </a:solidFill>
            </a:endParaRPr>
          </a:p>
          <a:p>
            <a:pPr marL="0" indent="0">
              <a:buNone/>
            </a:pPr>
            <a:endParaRPr lang="fr-FR" dirty="0"/>
          </a:p>
          <a:p>
            <a:pPr marL="0" indent="0">
              <a:buNone/>
            </a:pPr>
            <a:endParaRPr lang="fr-FR" dirty="0"/>
          </a:p>
        </p:txBody>
      </p:sp>
      <p:graphicFrame>
        <p:nvGraphicFramePr>
          <p:cNvPr id="5" name="Table 4"/>
          <p:cNvGraphicFramePr>
            <a:graphicFrameLocks noGrp="1"/>
          </p:cNvGraphicFramePr>
          <p:nvPr/>
        </p:nvGraphicFramePr>
        <p:xfrm>
          <a:off x="1066800" y="4771571"/>
          <a:ext cx="9627606" cy="370840"/>
        </p:xfrm>
        <a:graphic>
          <a:graphicData uri="http://schemas.openxmlformats.org/drawingml/2006/table">
            <a:tbl>
              <a:tblPr firstRow="1" bandRow="1">
                <a:tableStyleId>{2D5ABB26-0587-4C30-8999-92F81FD0307C}</a:tableStyleId>
              </a:tblPr>
              <a:tblGrid>
                <a:gridCol w="2160000"/>
                <a:gridCol w="1244601"/>
                <a:gridCol w="1244601"/>
                <a:gridCol w="1244601"/>
                <a:gridCol w="1244601"/>
                <a:gridCol w="1244601"/>
                <a:gridCol w="1244601"/>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000000</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01000</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10001</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10010</a:t>
                      </a:r>
                      <a:endParaRPr lang="fr-FR" sz="1800" b="1"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00000</a:t>
                      </a:r>
                      <a:endParaRPr lang="fr-FR" sz="1800" b="1" dirty="0">
                        <a:solidFill>
                          <a:srgbClr val="53FFEB"/>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4">
                              <a:lumMod val="40000"/>
                              <a:lumOff val="60000"/>
                            </a:schemeClr>
                          </a:solidFill>
                        </a:rPr>
                        <a:t>100000</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1066800" y="5796144"/>
          <a:ext cx="9627606" cy="370840"/>
        </p:xfrm>
        <a:graphic>
          <a:graphicData uri="http://schemas.openxmlformats.org/drawingml/2006/table">
            <a:tbl>
              <a:tblPr firstRow="1" bandRow="1">
                <a:tableStyleId>{2D5ABB26-0587-4C30-8999-92F81FD0307C}</a:tableStyleId>
              </a:tblPr>
              <a:tblGrid>
                <a:gridCol w="2160000"/>
                <a:gridCol w="1244601"/>
                <a:gridCol w="1244601"/>
                <a:gridCol w="1244601"/>
                <a:gridCol w="1244601"/>
                <a:gridCol w="1244601"/>
                <a:gridCol w="1244601"/>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000000</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01010</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01011</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01100</a:t>
                      </a:r>
                      <a:endParaRPr lang="fr-FR" sz="1800" b="1"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00000</a:t>
                      </a:r>
                      <a:endParaRPr lang="fr-FR" sz="1800" b="1" dirty="0">
                        <a:solidFill>
                          <a:srgbClr val="53FFEB"/>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4">
                              <a:lumMod val="40000"/>
                              <a:lumOff val="60000"/>
                            </a:schemeClr>
                          </a:solidFill>
                        </a:rPr>
                        <a:t>100100</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1066800" y="3022625"/>
          <a:ext cx="9627606" cy="614680"/>
        </p:xfrm>
        <a:graphic>
          <a:graphicData uri="http://schemas.openxmlformats.org/drawingml/2006/table">
            <a:tbl>
              <a:tblPr firstRow="1" bandRow="1">
                <a:tableStyleId>{2D5ABB26-0587-4C30-8999-92F81FD0307C}</a:tableStyleId>
              </a:tblPr>
              <a:tblGrid>
                <a:gridCol w="2160000"/>
                <a:gridCol w="1244601"/>
                <a:gridCol w="1244601"/>
                <a:gridCol w="1244601"/>
                <a:gridCol w="1244601"/>
                <a:gridCol w="1244601"/>
                <a:gridCol w="1244601"/>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endParaRPr lang="fr-FR" sz="1000" dirty="0">
                        <a:solidFill>
                          <a:srgbClr val="FFFF00"/>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endParaRPr lang="fr-FR" sz="1000" dirty="0">
                        <a:solidFill>
                          <a:srgbClr val="FFFF00"/>
                        </a:solidFill>
                      </a:endParaRP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15                            11</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10                              6</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5                                0</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rtl="0"/>
                      <a:r>
                        <a:rPr lang="fr-FR" sz="1800" b="1" dirty="0">
                          <a:solidFill>
                            <a:schemeClr val="accent2"/>
                          </a:solidFill>
                        </a:rPr>
                        <a:t>R – type (Regular) :</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rd</a:t>
                      </a:r>
                      <a:endParaRPr lang="fr-FR" sz="1800" b="1"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53FFEB"/>
                          </a:solidFill>
                        </a:rPr>
                        <a:t>sh</a:t>
                      </a:r>
                      <a:endParaRPr lang="fr-FR" sz="1800" b="1" dirty="0">
                        <a:solidFill>
                          <a:srgbClr val="53FFEB"/>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4">
                              <a:lumMod val="40000"/>
                              <a:lumOff val="60000"/>
                            </a:schemeClr>
                          </a:solidFill>
                        </a:rPr>
                        <a:t>func</a:t>
                      </a:r>
                      <a:endParaRPr lang="fr-FR" sz="1800" b="1" dirty="0">
                        <a:solidFill>
                          <a:schemeClr val="accent4">
                            <a:lumMod val="40000"/>
                            <a:lumOff val="60000"/>
                          </a:schemeClr>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pSp>
        <p:nvGrpSpPr>
          <p:cNvPr id="8" name="Group 7"/>
          <p:cNvGrpSpPr/>
          <p:nvPr/>
        </p:nvGrpSpPr>
        <p:grpSpPr>
          <a:xfrm>
            <a:off x="838200" y="1472590"/>
            <a:ext cx="10515600" cy="1041931"/>
            <a:chOff x="192620" y="1551871"/>
            <a:chExt cx="3169514" cy="364775"/>
          </a:xfrm>
          <a:effectLst>
            <a:outerShdw blurRad="50800" dist="190500" dir="2700000" algn="tl" rotWithShape="0">
              <a:prstClr val="black">
                <a:alpha val="40000"/>
              </a:prstClr>
            </a:outerShdw>
          </a:effectLst>
        </p:grpSpPr>
        <p:sp>
          <p:nvSpPr>
            <p:cNvPr id="9" name="Round Same Side Corner Rectangle 8"/>
            <p:cNvSpPr/>
            <p:nvPr/>
          </p:nvSpPr>
          <p:spPr>
            <a:xfrm>
              <a:off x="192620" y="1551871"/>
              <a:ext cx="3169514" cy="193253"/>
            </a:xfrm>
            <a:prstGeom prst="round2SameRect">
              <a:avLst/>
            </a:prstGeom>
            <a:solidFill>
              <a:schemeClr val="accent6">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bg1"/>
                  </a:solidFill>
                </a:rPr>
                <a:t>O</a:t>
              </a:r>
              <a:r>
                <a:rPr lang="fr-FR" dirty="0" smtClean="0">
                  <a:solidFill>
                    <a:schemeClr val="bg1"/>
                  </a:solidFill>
                </a:rPr>
                <a:t>pérations </a:t>
              </a:r>
              <a:r>
                <a:rPr lang="fr-FR" dirty="0">
                  <a:solidFill>
                    <a:schemeClr val="bg1"/>
                  </a:solidFill>
                </a:rPr>
                <a:t>« registre – registre </a:t>
              </a:r>
              <a:r>
                <a:rPr lang="fr-FR" dirty="0" smtClean="0">
                  <a:solidFill>
                    <a:schemeClr val="bg1"/>
                  </a:solidFill>
                </a:rPr>
                <a:t>»</a:t>
              </a:r>
              <a:endParaRPr lang="en-GB" dirty="0">
                <a:solidFill>
                  <a:schemeClr val="bg1"/>
                </a:solidFill>
              </a:endParaRPr>
            </a:p>
          </p:txBody>
        </p:sp>
        <p:sp>
          <p:nvSpPr>
            <p:cNvPr id="10" name="Round Same Side Corner Rectangle 9"/>
            <p:cNvSpPr/>
            <p:nvPr/>
          </p:nvSpPr>
          <p:spPr>
            <a:xfrm>
              <a:off x="192620" y="1745124"/>
              <a:ext cx="3169514" cy="171522"/>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31800" indent="-285750">
                <a:spcBef>
                  <a:spcPts val="1200"/>
                </a:spcBef>
                <a:buClr>
                  <a:schemeClr val="accent6">
                    <a:lumMod val="75000"/>
                  </a:schemeClr>
                </a:buClr>
                <a:buFont typeface="Wingdings 3" panose="05040102010807070707" pitchFamily="18" charset="2"/>
                <a:buChar char=""/>
              </a:pPr>
              <a:r>
                <a:rPr lang="fr-FR" dirty="0" smtClean="0">
                  <a:solidFill>
                    <a:schemeClr val="tx1"/>
                  </a:solidFill>
                </a:rPr>
                <a:t>Manipulation de trois registres (opérations arithmétiques et logiques)</a:t>
              </a:r>
              <a:endParaRPr lang="fr-FR" dirty="0">
                <a:solidFill>
                  <a:schemeClr val="tx1"/>
                </a:solidFill>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Format </a:t>
            </a:r>
            <a:r>
              <a:rPr lang="fr-FR" b="1" dirty="0" smtClean="0"/>
              <a:t>d’instructions </a:t>
            </a:r>
            <a:r>
              <a:rPr lang="fr-FR" b="1" dirty="0"/>
              <a:t>« I – type »</a:t>
            </a:r>
            <a:endParaRPr lang="fr-FR" b="1" dirty="0"/>
          </a:p>
        </p:txBody>
      </p:sp>
      <p:sp>
        <p:nvSpPr>
          <p:cNvPr id="3" name="Content Placeholder 2"/>
          <p:cNvSpPr>
            <a:spLocks noGrp="1"/>
          </p:cNvSpPr>
          <p:nvPr>
            <p:ph idx="1"/>
          </p:nvPr>
        </p:nvSpPr>
        <p:spPr>
          <a:xfrm>
            <a:off x="838200" y="2797200"/>
            <a:ext cx="10515600" cy="3600000"/>
          </a:xfr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a:normAutofit/>
          </a:bodyPr>
          <a:lstStyle/>
          <a:p>
            <a:pPr marL="0" indent="0">
              <a:buNone/>
            </a:pPr>
            <a:endParaRPr lang="fr-FR" dirty="0"/>
          </a:p>
          <a:p>
            <a:pPr marL="0" indent="0">
              <a:buNone/>
            </a:pPr>
            <a:endParaRPr lang="fr-FR" dirty="0"/>
          </a:p>
          <a:p>
            <a:pPr marL="0" indent="0">
              <a:buNone/>
            </a:pPr>
            <a:r>
              <a:rPr lang="fr-FR" dirty="0" smtClean="0"/>
              <a:t>  </a:t>
            </a:r>
            <a:r>
              <a:rPr lang="fr-FR" dirty="0" smtClean="0">
                <a:solidFill>
                  <a:schemeClr val="bg1"/>
                </a:solidFill>
              </a:rPr>
              <a:t>Exemples </a:t>
            </a:r>
            <a:r>
              <a:rPr lang="fr-FR" dirty="0">
                <a:solidFill>
                  <a:schemeClr val="bg1"/>
                </a:solidFill>
              </a:rPr>
              <a:t>: </a:t>
            </a:r>
            <a:endParaRPr lang="fr-FR" dirty="0">
              <a:solidFill>
                <a:schemeClr val="bg1"/>
              </a:solidFill>
            </a:endParaRPr>
          </a:p>
          <a:p>
            <a:pPr marL="0" indent="0">
              <a:buNone/>
            </a:pPr>
            <a:r>
              <a:rPr lang="fr-FR" dirty="0">
                <a:solidFill>
                  <a:schemeClr val="accent6">
                    <a:lumMod val="60000"/>
                    <a:lumOff val="40000"/>
                  </a:schemeClr>
                </a:solidFill>
              </a:rPr>
              <a:t>	</a:t>
            </a:r>
            <a:r>
              <a:rPr lang="fr-FR" dirty="0" err="1">
                <a:solidFill>
                  <a:schemeClr val="accent6">
                    <a:lumMod val="60000"/>
                    <a:lumOff val="40000"/>
                  </a:schemeClr>
                </a:solidFill>
              </a:rPr>
              <a:t>lw</a:t>
            </a:r>
            <a:r>
              <a:rPr lang="fr-FR" dirty="0"/>
              <a:t> </a:t>
            </a:r>
            <a:r>
              <a:rPr lang="fr-FR" dirty="0">
                <a:solidFill>
                  <a:srgbClr val="FF6D6D"/>
                </a:solidFill>
              </a:rPr>
              <a:t>$9</a:t>
            </a:r>
            <a:r>
              <a:rPr lang="fr-FR" dirty="0">
                <a:solidFill>
                  <a:schemeClr val="bg1"/>
                </a:solidFill>
              </a:rPr>
              <a:t>, 100(</a:t>
            </a:r>
            <a:r>
              <a:rPr lang="fr-FR" dirty="0">
                <a:solidFill>
                  <a:schemeClr val="accent1">
                    <a:lumMod val="60000"/>
                    <a:lumOff val="40000"/>
                  </a:schemeClr>
                </a:solidFill>
              </a:rPr>
              <a:t>$8</a:t>
            </a:r>
            <a:r>
              <a:rPr lang="fr-FR" dirty="0">
                <a:solidFill>
                  <a:schemeClr val="bg1"/>
                </a:solidFill>
              </a:rPr>
              <a:t>)</a:t>
            </a:r>
            <a:r>
              <a:rPr lang="fr-FR" dirty="0"/>
              <a:t>		</a:t>
            </a:r>
            <a:r>
              <a:rPr lang="fr-FR" dirty="0">
                <a:solidFill>
                  <a:schemeClr val="bg1">
                    <a:lumMod val="85000"/>
                  </a:schemeClr>
                </a:solidFill>
              </a:rPr>
              <a:t># $9 := mem</a:t>
            </a:r>
            <a:r>
              <a:rPr lang="fr-FR" baseline="-25000" dirty="0">
                <a:solidFill>
                  <a:schemeClr val="bg1">
                    <a:lumMod val="85000"/>
                  </a:schemeClr>
                </a:solidFill>
              </a:rPr>
              <a:t>4</a:t>
            </a:r>
            <a:r>
              <a:rPr lang="fr-FR" dirty="0">
                <a:solidFill>
                  <a:schemeClr val="bg1">
                    <a:lumMod val="85000"/>
                  </a:schemeClr>
                </a:solidFill>
              </a:rPr>
              <a:t>[100 + ($8)]</a:t>
            </a:r>
            <a:endParaRPr lang="fr-FR" dirty="0">
              <a:solidFill>
                <a:schemeClr val="bg1">
                  <a:lumMod val="85000"/>
                </a:schemeClr>
              </a:solidFill>
            </a:endParaRPr>
          </a:p>
          <a:p>
            <a:pPr marL="0" indent="0">
              <a:buNone/>
            </a:pPr>
            <a:endParaRPr lang="fr-FR" dirty="0">
              <a:solidFill>
                <a:schemeClr val="accent6">
                  <a:lumMod val="60000"/>
                  <a:lumOff val="40000"/>
                </a:schemeClr>
              </a:solidFill>
            </a:endParaRPr>
          </a:p>
          <a:p>
            <a:pPr marL="0" indent="0">
              <a:buNone/>
            </a:pPr>
            <a:r>
              <a:rPr lang="fr-FR" dirty="0">
                <a:solidFill>
                  <a:schemeClr val="accent6">
                    <a:lumMod val="60000"/>
                    <a:lumOff val="40000"/>
                  </a:schemeClr>
                </a:solidFill>
              </a:rPr>
              <a:t>	</a:t>
            </a:r>
            <a:r>
              <a:rPr lang="fr-FR" dirty="0" err="1">
                <a:solidFill>
                  <a:schemeClr val="accent6">
                    <a:lumMod val="60000"/>
                    <a:lumOff val="40000"/>
                  </a:schemeClr>
                </a:solidFill>
              </a:rPr>
              <a:t>addi</a:t>
            </a:r>
            <a:r>
              <a:rPr lang="fr-FR" dirty="0"/>
              <a:t> </a:t>
            </a:r>
            <a:r>
              <a:rPr lang="fr-FR" dirty="0">
                <a:solidFill>
                  <a:srgbClr val="FF6D6D"/>
                </a:solidFill>
              </a:rPr>
              <a:t>$11</a:t>
            </a:r>
            <a:r>
              <a:rPr lang="fr-FR" dirty="0">
                <a:solidFill>
                  <a:schemeClr val="bg1"/>
                </a:solidFill>
              </a:rPr>
              <a:t>,</a:t>
            </a:r>
            <a:r>
              <a:rPr lang="fr-FR" dirty="0"/>
              <a:t> </a:t>
            </a:r>
            <a:r>
              <a:rPr lang="fr-FR" dirty="0">
                <a:solidFill>
                  <a:schemeClr val="accent1">
                    <a:lumMod val="60000"/>
                    <a:lumOff val="40000"/>
                  </a:schemeClr>
                </a:solidFill>
              </a:rPr>
              <a:t>$10</a:t>
            </a:r>
            <a:r>
              <a:rPr lang="fr-FR" dirty="0">
                <a:solidFill>
                  <a:schemeClr val="bg1"/>
                </a:solidFill>
              </a:rPr>
              <a:t>, 2017</a:t>
            </a:r>
            <a:r>
              <a:rPr lang="fr-FR" dirty="0"/>
              <a:t>	</a:t>
            </a:r>
            <a:r>
              <a:rPr lang="fr-FR" dirty="0">
                <a:solidFill>
                  <a:schemeClr val="bg1">
                    <a:lumMod val="85000"/>
                  </a:schemeClr>
                </a:solidFill>
              </a:rPr>
              <a:t># $11 := $10 + 2017</a:t>
            </a:r>
            <a:endParaRPr lang="fr-FR" dirty="0">
              <a:solidFill>
                <a:schemeClr val="bg1">
                  <a:lumMod val="85000"/>
                </a:schemeClr>
              </a:solidFill>
            </a:endParaRPr>
          </a:p>
          <a:p>
            <a:pPr marL="0" indent="0">
              <a:buNone/>
            </a:pPr>
            <a:endParaRPr lang="fr-FR" dirty="0"/>
          </a:p>
          <a:p>
            <a:pPr marL="0" indent="0">
              <a:buNone/>
            </a:pPr>
            <a:endParaRPr lang="fr-FR" dirty="0"/>
          </a:p>
        </p:txBody>
      </p:sp>
      <p:graphicFrame>
        <p:nvGraphicFramePr>
          <p:cNvPr id="5" name="Table 4"/>
          <p:cNvGraphicFramePr>
            <a:graphicFrameLocks noGrp="1"/>
          </p:cNvGraphicFramePr>
          <p:nvPr/>
        </p:nvGraphicFramePr>
        <p:xfrm>
          <a:off x="1066800" y="4770000"/>
          <a:ext cx="9627606" cy="370840"/>
        </p:xfrm>
        <a:graphic>
          <a:graphicData uri="http://schemas.openxmlformats.org/drawingml/2006/table">
            <a:tbl>
              <a:tblPr firstRow="1" bandRow="1">
                <a:tableStyleId>{2D5ABB26-0587-4C30-8999-92F81FD0307C}</a:tableStyleId>
              </a:tblPr>
              <a:tblGrid>
                <a:gridCol w="2160000"/>
                <a:gridCol w="1244601"/>
                <a:gridCol w="1244601"/>
                <a:gridCol w="1244601"/>
                <a:gridCol w="3733803"/>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100011</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01000</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01001</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0000 0000 0110 0100</a:t>
                      </a:r>
                      <a:endParaRPr lang="fr-FR" sz="1800" b="1"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1066800" y="5796000"/>
          <a:ext cx="9627606" cy="370840"/>
        </p:xfrm>
        <a:graphic>
          <a:graphicData uri="http://schemas.openxmlformats.org/drawingml/2006/table">
            <a:tbl>
              <a:tblPr firstRow="1" bandRow="1">
                <a:tableStyleId>{2D5ABB26-0587-4C30-8999-92F81FD0307C}</a:tableStyleId>
              </a:tblPr>
              <a:tblGrid>
                <a:gridCol w="2160000"/>
                <a:gridCol w="1244601"/>
                <a:gridCol w="1244601"/>
                <a:gridCol w="1244601"/>
                <a:gridCol w="3733803"/>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001000</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accent1">
                              <a:lumMod val="60000"/>
                              <a:lumOff val="40000"/>
                            </a:schemeClr>
                          </a:solidFill>
                        </a:rPr>
                        <a:t>01010</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rgbClr val="FF6D6D"/>
                          </a:solidFill>
                        </a:rPr>
                        <a:t>01011</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0000 0111 1110 0001</a:t>
                      </a:r>
                      <a:endParaRPr lang="fr-FR" sz="1800" b="1"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1066800" y="3024000"/>
          <a:ext cx="9627606" cy="614680"/>
        </p:xfrm>
        <a:graphic>
          <a:graphicData uri="http://schemas.openxmlformats.org/drawingml/2006/table">
            <a:tbl>
              <a:tblPr firstRow="1" bandRow="1">
                <a:tableStyleId>{2D5ABB26-0587-4C30-8999-92F81FD0307C}</a:tableStyleId>
              </a:tblPr>
              <a:tblGrid>
                <a:gridCol w="2160000"/>
                <a:gridCol w="1244601"/>
                <a:gridCol w="1244601"/>
                <a:gridCol w="1244601"/>
                <a:gridCol w="1244601"/>
                <a:gridCol w="1244601"/>
                <a:gridCol w="1244601"/>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endParaRPr lang="fr-FR" sz="1000" dirty="0">
                        <a:solidFill>
                          <a:srgbClr val="FFFF00"/>
                        </a:solidFill>
                      </a:endParaRPr>
                    </a:p>
                  </a:txBody>
                  <a:tcPr marL="45720" marR="45720" anchor="ctr" anchorCtr="1">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25                               21</a:t>
                      </a:r>
                      <a:endParaRPr lang="fr-FR" sz="1000" dirty="0">
                        <a:solidFill>
                          <a:srgbClr val="FFFF00"/>
                        </a:solidFill>
                      </a:endParaRPr>
                    </a:p>
                  </a:txBody>
                  <a:tcPr marL="45720" marR="45720"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20                            16</a:t>
                      </a:r>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15 </a:t>
                      </a:r>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rgbClr val="FFFF00"/>
                        </a:solidFill>
                      </a:endParaRPr>
                    </a:p>
                  </a:txBody>
                  <a:tcPr anchor="ctr" anchorCtr="1">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fr-FR" sz="1000" dirty="0">
                          <a:solidFill>
                            <a:srgbClr val="FFFF00"/>
                          </a:solidFill>
                        </a:rPr>
                        <a:t>0</a:t>
                      </a:r>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800" b="1" dirty="0">
                          <a:solidFill>
                            <a:schemeClr val="accent2"/>
                          </a:solidFill>
                        </a:rPr>
                        <a:t>I – type (</a:t>
                      </a:r>
                      <a:r>
                        <a:rPr lang="fr-FR" sz="1800" b="1" dirty="0" err="1">
                          <a:solidFill>
                            <a:schemeClr val="accent2"/>
                          </a:solidFill>
                        </a:rPr>
                        <a:t>Immediate</a:t>
                      </a:r>
                      <a:r>
                        <a:rPr lang="fr-FR" sz="1800" b="1" dirty="0">
                          <a:solidFill>
                            <a:schemeClr val="accent2"/>
                          </a:solidFill>
                        </a:rPr>
                        <a:t>) :</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chemeClr val="accent1">
                              <a:lumMod val="60000"/>
                              <a:lumOff val="40000"/>
                            </a:schemeClr>
                          </a:solidFill>
                        </a:rPr>
                        <a:t>rs</a:t>
                      </a:r>
                      <a:endParaRPr lang="fr-FR" sz="1800" b="1" dirty="0">
                        <a:solidFill>
                          <a:schemeClr val="accent1">
                            <a:lumMod val="60000"/>
                            <a:lumOff val="40000"/>
                          </a:schemeClr>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err="1">
                          <a:solidFill>
                            <a:srgbClr val="FF6D6D"/>
                          </a:solidFill>
                        </a:rPr>
                        <a:t>rt</a:t>
                      </a:r>
                      <a:endParaRPr lang="fr-FR" sz="1800" b="1" dirty="0">
                        <a:solidFill>
                          <a:srgbClr val="FF6D6D"/>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3">
                  <a:txBody>
                    <a:bodyPr/>
                    <a:lstStyle/>
                    <a:p>
                      <a:r>
                        <a:rPr lang="fr-FR" sz="1800" dirty="0">
                          <a:solidFill>
                            <a:schemeClr val="bg1"/>
                          </a:solidFill>
                        </a:rPr>
                        <a:t>Valeur immédiate</a:t>
                      </a:r>
                      <a:endParaRPr lang="fr-FR" sz="1800" dirty="0">
                        <a:solidFill>
                          <a:schemeClr val="bg1"/>
                        </a:solidFill>
                      </a:endParaRPr>
                    </a:p>
                  </a:txBody>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pSp>
        <p:nvGrpSpPr>
          <p:cNvPr id="7" name="Group 6"/>
          <p:cNvGrpSpPr/>
          <p:nvPr/>
        </p:nvGrpSpPr>
        <p:grpSpPr>
          <a:xfrm>
            <a:off x="838200" y="1472590"/>
            <a:ext cx="10515600" cy="1041931"/>
            <a:chOff x="192620" y="1551871"/>
            <a:chExt cx="3169514" cy="364775"/>
          </a:xfrm>
          <a:effectLst>
            <a:outerShdw blurRad="50800" dist="190500" dir="2700000" algn="tl" rotWithShape="0">
              <a:prstClr val="black">
                <a:alpha val="40000"/>
              </a:prstClr>
            </a:outerShdw>
          </a:effectLst>
        </p:grpSpPr>
        <p:sp>
          <p:nvSpPr>
            <p:cNvPr id="9" name="Round Same Side Corner Rectangle 8"/>
            <p:cNvSpPr/>
            <p:nvPr/>
          </p:nvSpPr>
          <p:spPr>
            <a:xfrm>
              <a:off x="192620" y="1551871"/>
              <a:ext cx="3169514" cy="193253"/>
            </a:xfrm>
            <a:prstGeom prst="round2SameRect">
              <a:avLst/>
            </a:prstGeom>
            <a:solidFill>
              <a:schemeClr val="accent6">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bg1"/>
                  </a:solidFill>
                </a:rPr>
                <a:t>Opérations </a:t>
              </a:r>
              <a:r>
                <a:rPr lang="fr-FR" dirty="0">
                  <a:solidFill>
                    <a:schemeClr val="bg1"/>
                  </a:solidFill>
                </a:rPr>
                <a:t>« registre – immédiat </a:t>
              </a:r>
              <a:r>
                <a:rPr lang="fr-FR" dirty="0" smtClean="0">
                  <a:solidFill>
                    <a:schemeClr val="bg1"/>
                  </a:solidFill>
                </a:rPr>
                <a:t>»</a:t>
              </a:r>
              <a:endParaRPr lang="en-GB" dirty="0">
                <a:solidFill>
                  <a:schemeClr val="bg1"/>
                </a:solidFill>
              </a:endParaRPr>
            </a:p>
          </p:txBody>
        </p:sp>
        <p:sp>
          <p:nvSpPr>
            <p:cNvPr id="10" name="Round Same Side Corner Rectangle 9"/>
            <p:cNvSpPr/>
            <p:nvPr/>
          </p:nvSpPr>
          <p:spPr>
            <a:xfrm>
              <a:off x="192620" y="1745124"/>
              <a:ext cx="3169514" cy="171522"/>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31800" indent="-285750">
                <a:spcBef>
                  <a:spcPts val="1200"/>
                </a:spcBef>
                <a:buClr>
                  <a:schemeClr val="accent6">
                    <a:lumMod val="75000"/>
                  </a:schemeClr>
                </a:buClr>
                <a:buFont typeface="Wingdings 3" panose="05040102010807070707" pitchFamily="18" charset="2"/>
                <a:buChar char=""/>
              </a:pPr>
              <a:r>
                <a:rPr lang="fr-FR" dirty="0">
                  <a:solidFill>
                    <a:schemeClr val="tx1"/>
                  </a:solidFill>
                </a:rPr>
                <a:t>Manipulation de constantes, transfert d’informations, branchements conditionnels</a:t>
              </a:r>
              <a:endParaRPr lang="fr-FR" dirty="0">
                <a:solidFill>
                  <a:schemeClr val="tx1"/>
                </a:solidFill>
              </a:endParaRPr>
            </a:p>
            <a:p>
              <a:pPr marL="431800" indent="-285750">
                <a:spcBef>
                  <a:spcPts val="1200"/>
                </a:spcBef>
                <a:buClr>
                  <a:schemeClr val="accent6">
                    <a:lumMod val="75000"/>
                  </a:schemeClr>
                </a:buClr>
                <a:buFont typeface="Wingdings 3" panose="05040102010807070707" pitchFamily="18" charset="2"/>
                <a:buChar char=""/>
              </a:pPr>
              <a:endParaRPr lang="fr-FR" dirty="0">
                <a:solidFill>
                  <a:schemeClr val="tx1"/>
                </a:solidFill>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Format </a:t>
            </a:r>
            <a:r>
              <a:rPr lang="fr-FR" b="1" dirty="0" smtClean="0"/>
              <a:t>d’instructions </a:t>
            </a:r>
            <a:r>
              <a:rPr lang="fr-FR" b="1" dirty="0"/>
              <a:t>« J – type »</a:t>
            </a:r>
            <a:endParaRPr lang="fr-FR" b="1" dirty="0"/>
          </a:p>
        </p:txBody>
      </p:sp>
      <p:sp>
        <p:nvSpPr>
          <p:cNvPr id="3" name="Content Placeholder 2"/>
          <p:cNvSpPr>
            <a:spLocks noGrp="1"/>
          </p:cNvSpPr>
          <p:nvPr>
            <p:ph idx="1"/>
          </p:nvPr>
        </p:nvSpPr>
        <p:spPr>
          <a:xfrm>
            <a:off x="838200" y="2797200"/>
            <a:ext cx="10515600" cy="3600000"/>
          </a:xfr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a:normAutofit/>
          </a:bodyPr>
          <a:lstStyle/>
          <a:p>
            <a:pPr marL="0" indent="0">
              <a:buNone/>
            </a:pPr>
            <a:endParaRPr lang="fr-FR" dirty="0"/>
          </a:p>
          <a:p>
            <a:pPr marL="0" indent="0">
              <a:buNone/>
            </a:pPr>
            <a:endParaRPr lang="fr-FR" dirty="0"/>
          </a:p>
          <a:p>
            <a:pPr marL="0" indent="0">
              <a:buNone/>
            </a:pPr>
            <a:r>
              <a:rPr lang="fr-FR" dirty="0" smtClean="0">
                <a:solidFill>
                  <a:schemeClr val="bg1"/>
                </a:solidFill>
              </a:rPr>
              <a:t>  Exemples </a:t>
            </a:r>
            <a:r>
              <a:rPr lang="fr-FR" dirty="0">
                <a:solidFill>
                  <a:schemeClr val="bg1"/>
                </a:solidFill>
              </a:rPr>
              <a:t>: </a:t>
            </a:r>
            <a:endParaRPr lang="fr-FR" dirty="0">
              <a:solidFill>
                <a:schemeClr val="bg1"/>
              </a:solidFill>
            </a:endParaRPr>
          </a:p>
          <a:p>
            <a:pPr marL="0" indent="0">
              <a:buNone/>
            </a:pPr>
            <a:r>
              <a:rPr lang="fr-FR" dirty="0">
                <a:solidFill>
                  <a:schemeClr val="accent6">
                    <a:lumMod val="60000"/>
                    <a:lumOff val="40000"/>
                  </a:schemeClr>
                </a:solidFill>
              </a:rPr>
              <a:t>	j</a:t>
            </a:r>
            <a:r>
              <a:rPr lang="fr-FR" dirty="0"/>
              <a:t> </a:t>
            </a:r>
            <a:r>
              <a:rPr lang="fr-FR" dirty="0">
                <a:solidFill>
                  <a:schemeClr val="bg1"/>
                </a:solidFill>
              </a:rPr>
              <a:t>200</a:t>
            </a:r>
            <a:r>
              <a:rPr lang="fr-FR" dirty="0"/>
              <a:t>			</a:t>
            </a:r>
            <a:r>
              <a:rPr lang="fr-FR" dirty="0">
                <a:solidFill>
                  <a:schemeClr val="bg1">
                    <a:lumMod val="85000"/>
                  </a:schemeClr>
                </a:solidFill>
              </a:rPr>
              <a:t># $pc := $pc</a:t>
            </a:r>
            <a:r>
              <a:rPr lang="fr-FR" baseline="-25000" dirty="0">
                <a:solidFill>
                  <a:schemeClr val="bg1">
                    <a:lumMod val="85000"/>
                  </a:schemeClr>
                </a:solidFill>
              </a:rPr>
              <a:t>31..28</a:t>
            </a:r>
            <a:r>
              <a:rPr lang="fr-FR" dirty="0">
                <a:solidFill>
                  <a:schemeClr val="bg1">
                    <a:lumMod val="85000"/>
                  </a:schemeClr>
                </a:solidFill>
              </a:rPr>
              <a:t> | 200 x 4</a:t>
            </a:r>
            <a:endParaRPr lang="fr-FR" dirty="0">
              <a:solidFill>
                <a:schemeClr val="bg1">
                  <a:lumMod val="85000"/>
                </a:schemeClr>
              </a:solidFill>
            </a:endParaRPr>
          </a:p>
          <a:p>
            <a:pPr marL="0" indent="0">
              <a:buNone/>
            </a:pPr>
            <a:endParaRPr lang="fr-FR" dirty="0">
              <a:solidFill>
                <a:schemeClr val="accent6">
                  <a:lumMod val="60000"/>
                  <a:lumOff val="40000"/>
                </a:schemeClr>
              </a:solidFill>
            </a:endParaRPr>
          </a:p>
          <a:p>
            <a:pPr marL="0" indent="0">
              <a:buNone/>
            </a:pPr>
            <a:r>
              <a:rPr lang="fr-FR" dirty="0">
                <a:solidFill>
                  <a:schemeClr val="accent6">
                    <a:lumMod val="60000"/>
                    <a:lumOff val="40000"/>
                  </a:schemeClr>
                </a:solidFill>
              </a:rPr>
              <a:t>	</a:t>
            </a:r>
            <a:r>
              <a:rPr lang="fr-FR" dirty="0" err="1">
                <a:solidFill>
                  <a:schemeClr val="accent6">
                    <a:lumMod val="60000"/>
                    <a:lumOff val="40000"/>
                  </a:schemeClr>
                </a:solidFill>
              </a:rPr>
              <a:t>jal</a:t>
            </a:r>
            <a:r>
              <a:rPr lang="fr-FR" dirty="0">
                <a:solidFill>
                  <a:schemeClr val="accent6">
                    <a:lumMod val="60000"/>
                    <a:lumOff val="40000"/>
                  </a:schemeClr>
                </a:solidFill>
              </a:rPr>
              <a:t> </a:t>
            </a:r>
            <a:r>
              <a:rPr lang="fr-FR" dirty="0">
                <a:solidFill>
                  <a:schemeClr val="bg1"/>
                </a:solidFill>
              </a:rPr>
              <a:t>200</a:t>
            </a:r>
            <a:r>
              <a:rPr lang="fr-FR" dirty="0"/>
              <a:t>		</a:t>
            </a:r>
            <a:r>
              <a:rPr lang="fr-FR" dirty="0">
                <a:solidFill>
                  <a:schemeClr val="bg1">
                    <a:lumMod val="85000"/>
                  </a:schemeClr>
                </a:solidFill>
              </a:rPr>
              <a:t># $31 := $pc  ;  $pc := $pc</a:t>
            </a:r>
            <a:r>
              <a:rPr lang="fr-FR" baseline="-25000" dirty="0">
                <a:solidFill>
                  <a:schemeClr val="bg1">
                    <a:lumMod val="85000"/>
                  </a:schemeClr>
                </a:solidFill>
              </a:rPr>
              <a:t>31..28</a:t>
            </a:r>
            <a:r>
              <a:rPr lang="fr-FR" dirty="0">
                <a:solidFill>
                  <a:schemeClr val="bg1">
                    <a:lumMod val="85000"/>
                  </a:schemeClr>
                </a:solidFill>
              </a:rPr>
              <a:t> | 200 x 4</a:t>
            </a:r>
            <a:endParaRPr lang="fr-FR" dirty="0">
              <a:solidFill>
                <a:schemeClr val="bg1">
                  <a:lumMod val="85000"/>
                </a:schemeClr>
              </a:solidFill>
            </a:endParaRPr>
          </a:p>
          <a:p>
            <a:pPr marL="0" indent="0">
              <a:buNone/>
            </a:pPr>
            <a:endParaRPr lang="fr-FR" dirty="0"/>
          </a:p>
          <a:p>
            <a:pPr marL="0" indent="0">
              <a:buNone/>
            </a:pPr>
            <a:endParaRPr lang="fr-FR" dirty="0"/>
          </a:p>
        </p:txBody>
      </p:sp>
      <p:graphicFrame>
        <p:nvGraphicFramePr>
          <p:cNvPr id="5" name="Table 4"/>
          <p:cNvGraphicFramePr>
            <a:graphicFrameLocks noGrp="1"/>
          </p:cNvGraphicFramePr>
          <p:nvPr/>
        </p:nvGraphicFramePr>
        <p:xfrm>
          <a:off x="1066800" y="4770000"/>
          <a:ext cx="9627606" cy="370840"/>
        </p:xfrm>
        <a:graphic>
          <a:graphicData uri="http://schemas.openxmlformats.org/drawingml/2006/table">
            <a:tbl>
              <a:tblPr firstRow="1" bandRow="1">
                <a:tableStyleId>{2D5ABB26-0587-4C30-8999-92F81FD0307C}</a:tableStyleId>
              </a:tblPr>
              <a:tblGrid>
                <a:gridCol w="2160000"/>
                <a:gridCol w="1244601"/>
                <a:gridCol w="6223005"/>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000010</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fr-FR" sz="1800" b="1" dirty="0">
                          <a:solidFill>
                            <a:schemeClr val="bg1"/>
                          </a:solidFill>
                        </a:rPr>
                        <a:t>0000 0000 1100 1000</a:t>
                      </a:r>
                      <a:endParaRPr lang="fr-FR" sz="1800" b="1" dirty="0">
                        <a:solidFill>
                          <a:schemeClr val="bg1"/>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1066800" y="5796000"/>
          <a:ext cx="9627606" cy="370840"/>
        </p:xfrm>
        <a:graphic>
          <a:graphicData uri="http://schemas.openxmlformats.org/drawingml/2006/table">
            <a:tbl>
              <a:tblPr firstRow="1" bandRow="1">
                <a:tableStyleId>{2D5ABB26-0587-4C30-8999-92F81FD0307C}</a:tableStyleId>
              </a:tblPr>
              <a:tblGrid>
                <a:gridCol w="2160000"/>
                <a:gridCol w="1244601"/>
                <a:gridCol w="6223005"/>
              </a:tblGrid>
              <a:tr h="370840">
                <a:tc>
                  <a:txBody>
                    <a:bodyPr/>
                    <a:lstStyle/>
                    <a:p>
                      <a:pPr algn="l" rtl="0"/>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a:solidFill>
                            <a:schemeClr val="accent6">
                              <a:lumMod val="60000"/>
                              <a:lumOff val="40000"/>
                            </a:schemeClr>
                          </a:solidFill>
                        </a:rPr>
                        <a:t>000011</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800" b="1" dirty="0">
                          <a:solidFill>
                            <a:schemeClr val="bg1"/>
                          </a:solidFill>
                        </a:rPr>
                        <a:t>0000 0000 1100 1000</a:t>
                      </a:r>
                      <a:endParaRPr lang="fr-FR" sz="1800" b="1" dirty="0">
                        <a:solidFill>
                          <a:schemeClr val="bg1"/>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1066800" y="3024000"/>
          <a:ext cx="9627606" cy="614680"/>
        </p:xfrm>
        <a:graphic>
          <a:graphicData uri="http://schemas.openxmlformats.org/drawingml/2006/table">
            <a:tbl>
              <a:tblPr firstRow="1" bandRow="1">
                <a:tableStyleId>{2D5ABB26-0587-4C30-8999-92F81FD0307C}</a:tableStyleId>
              </a:tblPr>
              <a:tblGrid>
                <a:gridCol w="2160000"/>
                <a:gridCol w="1244601"/>
                <a:gridCol w="1244601"/>
                <a:gridCol w="1244601"/>
                <a:gridCol w="1244601"/>
                <a:gridCol w="1244601"/>
                <a:gridCol w="1244601"/>
              </a:tblGrid>
              <a:tr h="216000">
                <a:tc>
                  <a:txBody>
                    <a:bodyPr/>
                    <a:lstStyle/>
                    <a:p>
                      <a:pPr algn="l" rtl="0"/>
                      <a:endParaRPr lang="fr-FR" sz="1000" dirty="0">
                        <a:solidFill>
                          <a:schemeClr val="bg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31                               26</a:t>
                      </a:r>
                      <a:endParaRPr lang="fr-FR" sz="1000" dirty="0">
                        <a:solidFill>
                          <a:srgbClr val="FFFF00"/>
                        </a:solidFill>
                      </a:endParaRPr>
                    </a:p>
                  </a:txBody>
                  <a:tcPr marL="45720" marR="45720" anchor="ct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000" dirty="0">
                          <a:solidFill>
                            <a:srgbClr val="FFFF00"/>
                          </a:solidFill>
                        </a:rPr>
                        <a:t>25</a:t>
                      </a:r>
                      <a:endParaRPr lang="fr-FR" sz="1000" dirty="0">
                        <a:solidFill>
                          <a:srgbClr val="FFFF00"/>
                        </a:solidFill>
                      </a:endParaRPr>
                    </a:p>
                  </a:txBody>
                  <a:tcPr marL="45720" marR="45720"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fr-FR" sz="1000" dirty="0">
                          <a:solidFill>
                            <a:srgbClr val="FFFF00"/>
                          </a:solidFill>
                        </a:rPr>
                        <a:t>0</a:t>
                      </a:r>
                      <a:endParaRPr lang="fr-FR" sz="1000" dirty="0">
                        <a:solidFill>
                          <a:srgbClr val="FFFF00"/>
                        </a:solidFill>
                      </a:endParaRPr>
                    </a:p>
                  </a:txBody>
                  <a:tcPr anchor="ctr">
                    <a:lnL w="1270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rtl="0"/>
                      <a:r>
                        <a:rPr lang="fr-FR" sz="1800" b="1" dirty="0">
                          <a:solidFill>
                            <a:schemeClr val="accent2"/>
                          </a:solidFill>
                        </a:rPr>
                        <a:t>J – type (Jump) :</a:t>
                      </a:r>
                      <a:endParaRPr lang="fr-FR" sz="1800" b="1" dirty="0">
                        <a:solidFill>
                          <a:schemeClr val="accent2"/>
                        </a:solidFill>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b="1" dirty="0" err="1">
                          <a:solidFill>
                            <a:schemeClr val="accent6">
                              <a:lumMod val="60000"/>
                              <a:lumOff val="40000"/>
                            </a:schemeClr>
                          </a:solidFill>
                        </a:rPr>
                        <a:t>opcode</a:t>
                      </a:r>
                      <a:endParaRPr lang="fr-FR" sz="1800" b="1" dirty="0">
                        <a:solidFill>
                          <a:schemeClr val="accent6">
                            <a:lumMod val="60000"/>
                            <a:lumOff val="40000"/>
                          </a:schemeClr>
                        </a:solidFill>
                      </a:endParaRPr>
                    </a:p>
                  </a:txBody>
                  <a:tcPr marL="45720" marR="45720" anchor="ctr" anchorCtr="1">
                    <a:lnL w="12700" cap="flat" cmpd="sng" algn="ctr">
                      <a:solidFill>
                        <a:schemeClr val="bg1"/>
                      </a:solid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5">
                  <a:txBody>
                    <a:bodyPr/>
                    <a:lstStyle/>
                    <a:p>
                      <a:r>
                        <a:rPr lang="fr-FR" sz="1800" dirty="0">
                          <a:solidFill>
                            <a:schemeClr val="bg1"/>
                          </a:solidFill>
                        </a:rPr>
                        <a:t>Destination</a:t>
                      </a:r>
                      <a:endParaRPr lang="fr-FR" sz="1800" dirty="0">
                        <a:solidFill>
                          <a:schemeClr val="bg1"/>
                        </a:solidFill>
                      </a:endParaRPr>
                    </a:p>
                  </a:txBody>
                  <a:tcPr marL="45720" marR="45720"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nchor="ctr" anchorCtr="1">
                    <a:lnL w="12700" cap="flat" cmpd="sng" algn="ctr">
                      <a:solidFill>
                        <a:schemeClr val="bg1"/>
                      </a:solidFill>
                      <a:prstDash val="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pSp>
        <p:nvGrpSpPr>
          <p:cNvPr id="7" name="Group 6"/>
          <p:cNvGrpSpPr/>
          <p:nvPr/>
        </p:nvGrpSpPr>
        <p:grpSpPr>
          <a:xfrm>
            <a:off x="838200" y="1472590"/>
            <a:ext cx="10515600" cy="1041931"/>
            <a:chOff x="192620" y="1551871"/>
            <a:chExt cx="3169514" cy="364775"/>
          </a:xfrm>
          <a:effectLst>
            <a:outerShdw blurRad="50800" dist="190500" dir="2700000" algn="tl" rotWithShape="0">
              <a:prstClr val="black">
                <a:alpha val="40000"/>
              </a:prstClr>
            </a:outerShdw>
          </a:effectLst>
        </p:grpSpPr>
        <p:sp>
          <p:nvSpPr>
            <p:cNvPr id="9" name="Round Same Side Corner Rectangle 8"/>
            <p:cNvSpPr/>
            <p:nvPr/>
          </p:nvSpPr>
          <p:spPr>
            <a:xfrm>
              <a:off x="192620" y="1551871"/>
              <a:ext cx="3169514" cy="193253"/>
            </a:xfrm>
            <a:prstGeom prst="round2SameRect">
              <a:avLst/>
            </a:prstGeom>
            <a:solidFill>
              <a:schemeClr val="accent6">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bg1"/>
                  </a:solidFill>
                </a:rPr>
                <a:t>Opérations </a:t>
              </a:r>
              <a:r>
                <a:rPr lang="fr-FR" dirty="0">
                  <a:solidFill>
                    <a:schemeClr val="bg1"/>
                  </a:solidFill>
                </a:rPr>
                <a:t>« </a:t>
              </a:r>
              <a:r>
                <a:rPr lang="fr-FR" dirty="0" smtClean="0">
                  <a:solidFill>
                    <a:schemeClr val="bg1"/>
                  </a:solidFill>
                </a:rPr>
                <a:t>adresse ou offset de branchement</a:t>
              </a:r>
              <a:r>
                <a:rPr lang="fr-FR" dirty="0">
                  <a:solidFill>
                    <a:schemeClr val="bg1"/>
                  </a:solidFill>
                </a:rPr>
                <a:t> </a:t>
              </a:r>
              <a:r>
                <a:rPr lang="fr-FR" dirty="0" smtClean="0">
                  <a:solidFill>
                    <a:schemeClr val="bg1"/>
                  </a:solidFill>
                </a:rPr>
                <a:t>»</a:t>
              </a:r>
              <a:endParaRPr lang="en-GB" dirty="0">
                <a:solidFill>
                  <a:schemeClr val="bg1"/>
                </a:solidFill>
              </a:endParaRPr>
            </a:p>
          </p:txBody>
        </p:sp>
        <p:sp>
          <p:nvSpPr>
            <p:cNvPr id="10" name="Round Same Side Corner Rectangle 9"/>
            <p:cNvSpPr/>
            <p:nvPr/>
          </p:nvSpPr>
          <p:spPr>
            <a:xfrm>
              <a:off x="192620" y="1745124"/>
              <a:ext cx="3169514" cy="171522"/>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31800" indent="-285750">
                <a:spcBef>
                  <a:spcPts val="1200"/>
                </a:spcBef>
                <a:buClr>
                  <a:schemeClr val="accent6">
                    <a:lumMod val="75000"/>
                  </a:schemeClr>
                </a:buClr>
                <a:buFont typeface="Wingdings 3" panose="05040102010807070707" pitchFamily="18" charset="2"/>
                <a:buChar char=""/>
              </a:pPr>
              <a:r>
                <a:rPr lang="fr-FR" dirty="0" smtClean="0">
                  <a:solidFill>
                    <a:schemeClr val="tx1"/>
                  </a:solidFill>
                </a:rPr>
                <a:t>Branchement </a:t>
              </a:r>
              <a:r>
                <a:rPr lang="fr-FR" dirty="0">
                  <a:solidFill>
                    <a:schemeClr val="tx1"/>
                  </a:solidFill>
                </a:rPr>
                <a:t>inconditionnel</a:t>
              </a:r>
              <a:endParaRPr lang="fr-FR" dirty="0">
                <a:solidFill>
                  <a:schemeClr val="tx1"/>
                </a:solidFill>
              </a:endParaRPr>
            </a:p>
            <a:p>
              <a:pPr marL="431800" indent="-285750">
                <a:spcBef>
                  <a:spcPts val="1200"/>
                </a:spcBef>
                <a:buClr>
                  <a:schemeClr val="accent6">
                    <a:lumMod val="75000"/>
                  </a:schemeClr>
                </a:buClr>
                <a:buFont typeface="Wingdings 3" panose="05040102010807070707" pitchFamily="18" charset="2"/>
                <a:buChar char=""/>
              </a:pPr>
              <a:endParaRPr lang="fr-FR" dirty="0">
                <a:solidFill>
                  <a:schemeClr val="tx1"/>
                </a:solidFill>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p:cNvSpPr txBox="1"/>
          <p:nvPr/>
        </p:nvSpPr>
        <p:spPr>
          <a:xfrm>
            <a:off x="618185" y="1690688"/>
            <a:ext cx="10921351" cy="4486275"/>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2" name="Title 1"/>
          <p:cNvSpPr>
            <a:spLocks noGrp="1"/>
          </p:cNvSpPr>
          <p:nvPr>
            <p:ph type="title"/>
          </p:nvPr>
        </p:nvSpPr>
        <p:spPr/>
        <p:txBody>
          <a:bodyPr/>
          <a:lstStyle/>
          <a:p>
            <a:r>
              <a:rPr lang="fr-FR" b="1" dirty="0"/>
              <a:t>Assemblage </a:t>
            </a:r>
            <a:r>
              <a:rPr lang="fr-FR" b="1" dirty="0" smtClean="0"/>
              <a:t>d’instructions MIPS</a:t>
            </a:r>
            <a:endParaRPr lang="en-GB" b="1" dirty="0"/>
          </a:p>
        </p:txBody>
      </p:sp>
      <p:sp>
        <p:nvSpPr>
          <p:cNvPr id="3" name="Content Placeholder 2"/>
          <p:cNvSpPr>
            <a:spLocks noGrp="1"/>
          </p:cNvSpPr>
          <p:nvPr>
            <p:ph idx="1"/>
          </p:nvPr>
        </p:nvSpPr>
        <p:spPr/>
        <p:txBody>
          <a:bodyPr/>
          <a:lstStyle/>
          <a:p>
            <a:pPr marL="0" indent="0">
              <a:buNone/>
            </a:pPr>
            <a:r>
              <a:rPr lang="fr-FR" dirty="0">
                <a:solidFill>
                  <a:schemeClr val="bg1"/>
                </a:solidFill>
              </a:rPr>
              <a:t>À l’aide de votre fascicule, </a:t>
            </a:r>
            <a:r>
              <a:rPr lang="fr-FR" dirty="0" smtClean="0">
                <a:solidFill>
                  <a:schemeClr val="bg1"/>
                </a:solidFill>
              </a:rPr>
              <a:t>convertissez les </a:t>
            </a:r>
            <a:r>
              <a:rPr lang="fr-FR" dirty="0">
                <a:solidFill>
                  <a:schemeClr val="bg1"/>
                </a:solidFill>
              </a:rPr>
              <a:t>instructions </a:t>
            </a:r>
            <a:r>
              <a:rPr lang="fr-FR" dirty="0" smtClean="0">
                <a:solidFill>
                  <a:schemeClr val="bg1"/>
                </a:solidFill>
              </a:rPr>
              <a:t>assembleurs suivantes en code machine :</a:t>
            </a:r>
            <a:endParaRPr lang="en-GB" dirty="0">
              <a:solidFill>
                <a:schemeClr val="bg1"/>
              </a:solidFill>
            </a:endParaRPr>
          </a:p>
        </p:txBody>
      </p:sp>
      <p:sp>
        <p:nvSpPr>
          <p:cNvPr id="4" name="TextBox 3"/>
          <p:cNvSpPr txBox="1"/>
          <p:nvPr/>
        </p:nvSpPr>
        <p:spPr>
          <a:xfrm>
            <a:off x="1522684" y="2955434"/>
            <a:ext cx="2036135"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andi</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$14</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FFFF00"/>
                </a:solidFill>
                <a:latin typeface="Courier New" panose="02070309020205020404" pitchFamily="49" charset="0"/>
                <a:cs typeface="Courier New" panose="02070309020205020404" pitchFamily="49" charset="0"/>
              </a:rPr>
              <a:t>$9</a:t>
            </a:r>
            <a:r>
              <a:rPr lang="fr-FR" sz="1600" b="1" dirty="0">
                <a:solidFill>
                  <a:schemeClr val="bg1"/>
                </a:solidFill>
                <a:latin typeface="Courier New" panose="02070309020205020404" pitchFamily="49" charset="0"/>
                <a:cs typeface="Courier New" panose="02070309020205020404" pitchFamily="49" charset="0"/>
              </a:rPr>
              <a:t>, 2</a:t>
            </a:r>
            <a:endParaRPr lang="en-GB" sz="1600" b="1" dirty="0">
              <a:solidFill>
                <a:schemeClr val="bg1"/>
              </a:solidFill>
              <a:latin typeface="Courier New" panose="02070309020205020404" pitchFamily="49" charset="0"/>
              <a:cs typeface="Courier New" panose="02070309020205020404" pitchFamily="49" charset="0"/>
            </a:endParaRPr>
          </a:p>
        </p:txBody>
      </p:sp>
      <p:sp>
        <p:nvSpPr>
          <p:cNvPr id="5" name="TextBox 4"/>
          <p:cNvSpPr txBox="1"/>
          <p:nvPr/>
        </p:nvSpPr>
        <p:spPr>
          <a:xfrm>
            <a:off x="1522683" y="3832017"/>
            <a:ext cx="1789272"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lw</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$5</a:t>
            </a:r>
            <a:r>
              <a:rPr lang="fr-FR" sz="1600" b="1" dirty="0">
                <a:solidFill>
                  <a:schemeClr val="bg1"/>
                </a:solidFill>
                <a:latin typeface="Courier New" panose="02070309020205020404" pitchFamily="49" charset="0"/>
                <a:cs typeface="Courier New" panose="02070309020205020404" pitchFamily="49" charset="0"/>
              </a:rPr>
              <a:t>, 72(</a:t>
            </a:r>
            <a:r>
              <a:rPr lang="fr-FR" sz="1600" b="1" dirty="0">
                <a:solidFill>
                  <a:srgbClr val="FFFF00"/>
                </a:solidFill>
                <a:latin typeface="Courier New" panose="02070309020205020404" pitchFamily="49" charset="0"/>
                <a:cs typeface="Courier New" panose="02070309020205020404" pitchFamily="49" charset="0"/>
              </a:rPr>
              <a:t>$2</a:t>
            </a:r>
            <a:r>
              <a:rPr lang="fr-FR" sz="1600" b="1" dirty="0">
                <a:solidFill>
                  <a:schemeClr val="bg1"/>
                </a:solidFill>
                <a:latin typeface="Courier New" panose="02070309020205020404" pitchFamily="49" charset="0"/>
                <a:cs typeface="Courier New" panose="02070309020205020404" pitchFamily="49" charset="0"/>
              </a:rPr>
              <a:t>)</a:t>
            </a:r>
            <a:endParaRPr lang="en-GB" sz="1600"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1522683" y="4566198"/>
            <a:ext cx="2282997"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addu</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$10</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FFFF00"/>
                </a:solidFill>
                <a:latin typeface="Courier New" panose="02070309020205020404" pitchFamily="49" charset="0"/>
                <a:cs typeface="Courier New" panose="02070309020205020404" pitchFamily="49" charset="0"/>
              </a:rPr>
              <a:t>$2</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9DAAB8"/>
                </a:solidFill>
                <a:latin typeface="Courier New" panose="02070309020205020404" pitchFamily="49" charset="0"/>
                <a:cs typeface="Courier New" panose="02070309020205020404" pitchFamily="49" charset="0"/>
              </a:rPr>
              <a:t>$17</a:t>
            </a:r>
            <a:endParaRPr lang="en-GB" sz="1600" b="1" dirty="0">
              <a:solidFill>
                <a:srgbClr val="9DAAB8"/>
              </a:solidFill>
              <a:latin typeface="Courier New" panose="02070309020205020404" pitchFamily="49" charset="0"/>
              <a:cs typeface="Courier New" panose="02070309020205020404" pitchFamily="49" charset="0"/>
            </a:endParaRPr>
          </a:p>
        </p:txBody>
      </p:sp>
      <p:sp>
        <p:nvSpPr>
          <p:cNvPr id="7" name="TextBox 6"/>
          <p:cNvSpPr txBox="1"/>
          <p:nvPr/>
        </p:nvSpPr>
        <p:spPr>
          <a:xfrm>
            <a:off x="1522683" y="5420748"/>
            <a:ext cx="2036135"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sra</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$2</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FFFF00"/>
                </a:solidFill>
                <a:latin typeface="Courier New" panose="02070309020205020404" pitchFamily="49" charset="0"/>
                <a:cs typeface="Courier New" panose="02070309020205020404" pitchFamily="49" charset="0"/>
              </a:rPr>
              <a:t>$18</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9DAAB8"/>
                </a:solidFill>
                <a:latin typeface="Courier New" panose="02070309020205020404" pitchFamily="49" charset="0"/>
                <a:cs typeface="Courier New" panose="02070309020205020404" pitchFamily="49" charset="0"/>
              </a:rPr>
              <a:t>$4</a:t>
            </a:r>
            <a:endParaRPr lang="en-GB" sz="1600" b="1" dirty="0">
              <a:solidFill>
                <a:srgbClr val="9DAAB8"/>
              </a:solidFill>
              <a:latin typeface="Courier New" panose="02070309020205020404" pitchFamily="49" charset="0"/>
              <a:cs typeface="Courier New" panose="02070309020205020404" pitchFamily="49" charset="0"/>
            </a:endParaRPr>
          </a:p>
        </p:txBody>
      </p:sp>
      <p:grpSp>
        <p:nvGrpSpPr>
          <p:cNvPr id="47" name="Group 46"/>
          <p:cNvGrpSpPr/>
          <p:nvPr/>
        </p:nvGrpSpPr>
        <p:grpSpPr>
          <a:xfrm>
            <a:off x="4482349" y="2951695"/>
            <a:ext cx="6392845" cy="342293"/>
            <a:chOff x="4482349" y="2951695"/>
            <a:chExt cx="6392845" cy="342293"/>
          </a:xfrm>
        </p:grpSpPr>
        <p:sp>
          <p:nvSpPr>
            <p:cNvPr id="8" name="TextBox 7"/>
            <p:cNvSpPr txBox="1"/>
            <p:nvPr/>
          </p:nvSpPr>
          <p:spPr>
            <a:xfrm>
              <a:off x="5876710" y="2955434"/>
              <a:ext cx="4998484"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0011 00</a:t>
              </a:r>
              <a:r>
                <a:rPr lang="fr-FR" sz="1600" dirty="0">
                  <a:solidFill>
                    <a:srgbClr val="FFFF00"/>
                  </a:solidFill>
                  <a:latin typeface="Courier New" panose="02070309020205020404" pitchFamily="49" charset="0"/>
                  <a:cs typeface="Courier New" panose="02070309020205020404" pitchFamily="49" charset="0"/>
                </a:rPr>
                <a:t>01 001</a:t>
              </a:r>
              <a:r>
                <a:rPr lang="fr-FR" sz="1600" dirty="0">
                  <a:solidFill>
                    <a:srgbClr val="FF9F9F"/>
                  </a:solidFill>
                  <a:latin typeface="Courier New" panose="02070309020205020404" pitchFamily="49" charset="0"/>
                  <a:cs typeface="Courier New" panose="02070309020205020404" pitchFamily="49" charset="0"/>
                </a:rPr>
                <a:t>0 1110</a:t>
              </a:r>
              <a:r>
                <a:rPr lang="fr-FR" sz="1600" dirty="0">
                  <a:solidFill>
                    <a:schemeClr val="bg1"/>
                  </a:solidFill>
                  <a:latin typeface="Courier New" panose="02070309020205020404" pitchFamily="49" charset="0"/>
                  <a:cs typeface="Courier New" panose="02070309020205020404" pitchFamily="49" charset="0"/>
                </a:rPr>
                <a:t> 0000 0000 0000 0010</a:t>
              </a:r>
              <a:endParaRPr lang="en-GB" sz="1600" dirty="0">
                <a:solidFill>
                  <a:schemeClr val="bg1"/>
                </a:solidFill>
                <a:latin typeface="Courier New" panose="02070309020205020404" pitchFamily="49" charset="0"/>
                <a:cs typeface="Courier New" panose="02070309020205020404" pitchFamily="49" charset="0"/>
              </a:endParaRPr>
            </a:p>
          </p:txBody>
        </p:sp>
        <p:sp>
          <p:nvSpPr>
            <p:cNvPr id="12" name="Right Arrow 11"/>
            <p:cNvSpPr/>
            <p:nvPr/>
          </p:nvSpPr>
          <p:spPr>
            <a:xfrm>
              <a:off x="4482349" y="2955434"/>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24" name="Left Brace 23"/>
            <p:cNvSpPr/>
            <p:nvPr/>
          </p:nvSpPr>
          <p:spPr>
            <a:xfrm rot="5400000">
              <a:off x="6356655" y="2584715"/>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25" name="Left Brace 24"/>
            <p:cNvSpPr/>
            <p:nvPr/>
          </p:nvSpPr>
          <p:spPr>
            <a:xfrm rot="5400000">
              <a:off x="7136594" y="2633606"/>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26" name="Left Brace 25"/>
            <p:cNvSpPr/>
            <p:nvPr/>
          </p:nvSpPr>
          <p:spPr>
            <a:xfrm rot="5400000">
              <a:off x="7867639" y="2633604"/>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27" name="Left Brace 26"/>
            <p:cNvSpPr/>
            <p:nvPr/>
          </p:nvSpPr>
          <p:spPr>
            <a:xfrm rot="5400000">
              <a:off x="9454741" y="1773811"/>
              <a:ext cx="87392" cy="2443160"/>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Imm</a:t>
              </a:r>
              <a:endParaRPr lang="en-GB" sz="1600" i="1" dirty="0">
                <a:solidFill>
                  <a:schemeClr val="bg1"/>
                </a:solidFill>
              </a:endParaRPr>
            </a:p>
          </p:txBody>
        </p:sp>
      </p:grpSp>
      <p:grpSp>
        <p:nvGrpSpPr>
          <p:cNvPr id="48" name="Group 47"/>
          <p:cNvGrpSpPr/>
          <p:nvPr/>
        </p:nvGrpSpPr>
        <p:grpSpPr>
          <a:xfrm>
            <a:off x="4482348" y="3816152"/>
            <a:ext cx="6392845" cy="354419"/>
            <a:chOff x="4482348" y="3816152"/>
            <a:chExt cx="6392845" cy="354419"/>
          </a:xfrm>
        </p:grpSpPr>
        <p:sp>
          <p:nvSpPr>
            <p:cNvPr id="9" name="TextBox 8"/>
            <p:cNvSpPr txBox="1"/>
            <p:nvPr/>
          </p:nvSpPr>
          <p:spPr>
            <a:xfrm>
              <a:off x="5876709" y="3832017"/>
              <a:ext cx="4998484"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1000 11</a:t>
              </a:r>
              <a:r>
                <a:rPr lang="fr-FR" sz="1600" dirty="0">
                  <a:solidFill>
                    <a:srgbClr val="FFFF00"/>
                  </a:solidFill>
                  <a:latin typeface="Courier New" panose="02070309020205020404" pitchFamily="49" charset="0"/>
                  <a:cs typeface="Courier New" panose="02070309020205020404" pitchFamily="49" charset="0"/>
                </a:rPr>
                <a:t>00 010</a:t>
              </a:r>
              <a:r>
                <a:rPr lang="fr-FR" sz="1600" dirty="0">
                  <a:solidFill>
                    <a:srgbClr val="FF9F9F"/>
                  </a:solidFill>
                  <a:latin typeface="Courier New" panose="02070309020205020404" pitchFamily="49" charset="0"/>
                  <a:cs typeface="Courier New" panose="02070309020205020404" pitchFamily="49" charset="0"/>
                </a:rPr>
                <a:t>0 0101</a:t>
              </a:r>
              <a:r>
                <a:rPr lang="fr-FR" sz="1600" dirty="0">
                  <a:solidFill>
                    <a:schemeClr val="bg1"/>
                  </a:solidFill>
                  <a:latin typeface="Courier New" panose="02070309020205020404" pitchFamily="49" charset="0"/>
                  <a:cs typeface="Courier New" panose="02070309020205020404" pitchFamily="49" charset="0"/>
                </a:rPr>
                <a:t> 0000 0000 0100 1000</a:t>
              </a:r>
              <a:endParaRPr lang="en-GB" sz="1600" dirty="0">
                <a:solidFill>
                  <a:schemeClr val="bg1"/>
                </a:solidFill>
                <a:latin typeface="Courier New" panose="02070309020205020404" pitchFamily="49" charset="0"/>
                <a:cs typeface="Courier New" panose="02070309020205020404" pitchFamily="49" charset="0"/>
              </a:endParaRPr>
            </a:p>
          </p:txBody>
        </p:sp>
        <p:sp>
          <p:nvSpPr>
            <p:cNvPr id="13" name="Right Arrow 12"/>
            <p:cNvSpPr/>
            <p:nvPr/>
          </p:nvSpPr>
          <p:spPr>
            <a:xfrm>
              <a:off x="4482348" y="3832017"/>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28" name="Left Brace 27"/>
            <p:cNvSpPr/>
            <p:nvPr/>
          </p:nvSpPr>
          <p:spPr>
            <a:xfrm rot="5400000">
              <a:off x="6356655" y="3449172"/>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29" name="Left Brace 28"/>
            <p:cNvSpPr/>
            <p:nvPr/>
          </p:nvSpPr>
          <p:spPr>
            <a:xfrm rot="5400000">
              <a:off x="7136594" y="3498063"/>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30" name="Left Brace 29"/>
            <p:cNvSpPr/>
            <p:nvPr/>
          </p:nvSpPr>
          <p:spPr>
            <a:xfrm rot="5400000">
              <a:off x="7867639" y="3498061"/>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31" name="Left Brace 30"/>
            <p:cNvSpPr/>
            <p:nvPr/>
          </p:nvSpPr>
          <p:spPr>
            <a:xfrm rot="5400000">
              <a:off x="9454741" y="2638268"/>
              <a:ext cx="87392" cy="2443160"/>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Imm</a:t>
              </a:r>
              <a:endParaRPr lang="en-GB" sz="1600" i="1" dirty="0">
                <a:solidFill>
                  <a:schemeClr val="bg1"/>
                </a:solidFill>
              </a:endParaRPr>
            </a:p>
          </p:txBody>
        </p:sp>
      </p:grpSp>
      <p:grpSp>
        <p:nvGrpSpPr>
          <p:cNvPr id="49" name="Group 48"/>
          <p:cNvGrpSpPr/>
          <p:nvPr/>
        </p:nvGrpSpPr>
        <p:grpSpPr>
          <a:xfrm>
            <a:off x="4482348" y="4565203"/>
            <a:ext cx="6516276" cy="339549"/>
            <a:chOff x="4482348" y="4565203"/>
            <a:chExt cx="6516276" cy="339549"/>
          </a:xfrm>
        </p:grpSpPr>
        <p:sp>
          <p:nvSpPr>
            <p:cNvPr id="10" name="TextBox 9"/>
            <p:cNvSpPr txBox="1"/>
            <p:nvPr/>
          </p:nvSpPr>
          <p:spPr>
            <a:xfrm>
              <a:off x="5876709" y="4566198"/>
              <a:ext cx="5121915"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0000 00</a:t>
              </a:r>
              <a:r>
                <a:rPr lang="fr-FR" sz="1600" dirty="0">
                  <a:solidFill>
                    <a:srgbClr val="FFFF00"/>
                  </a:solidFill>
                  <a:latin typeface="Courier New" panose="02070309020205020404" pitchFamily="49" charset="0"/>
                  <a:cs typeface="Courier New" panose="02070309020205020404" pitchFamily="49" charset="0"/>
                </a:rPr>
                <a:t>00 010</a:t>
              </a:r>
              <a:r>
                <a:rPr lang="fr-FR" sz="1600" dirty="0">
                  <a:solidFill>
                    <a:srgbClr val="9DAAB8"/>
                  </a:solidFill>
                  <a:latin typeface="Courier New" panose="02070309020205020404" pitchFamily="49" charset="0"/>
                  <a:cs typeface="Courier New" panose="02070309020205020404" pitchFamily="49" charset="0"/>
                </a:rPr>
                <a:t>1 0001</a:t>
              </a:r>
              <a:r>
                <a:rPr lang="fr-FR" sz="1600" dirty="0">
                  <a:solidFill>
                    <a:srgbClr val="FF9F9F"/>
                  </a:solidFill>
                  <a:latin typeface="Courier New" panose="02070309020205020404" pitchFamily="49" charset="0"/>
                  <a:cs typeface="Courier New" panose="02070309020205020404" pitchFamily="49" charset="0"/>
                </a:rPr>
                <a:t> 0101 0</a:t>
              </a:r>
              <a:r>
                <a:rPr lang="fr-FR" sz="1600" dirty="0">
                  <a:solidFill>
                    <a:schemeClr val="bg1"/>
                  </a:solidFill>
                  <a:latin typeface="Courier New" panose="02070309020205020404" pitchFamily="49" charset="0"/>
                  <a:cs typeface="Courier New" panose="02070309020205020404" pitchFamily="49" charset="0"/>
                </a:rPr>
                <a:t>000 00</a:t>
              </a:r>
              <a:r>
                <a:rPr lang="fr-FR" sz="1600" dirty="0">
                  <a:solidFill>
                    <a:schemeClr val="accent2"/>
                  </a:solidFill>
                  <a:latin typeface="Courier New" panose="02070309020205020404" pitchFamily="49" charset="0"/>
                  <a:cs typeface="Courier New" panose="02070309020205020404" pitchFamily="49" charset="0"/>
                </a:rPr>
                <a:t>10 0001</a:t>
              </a:r>
              <a:endParaRPr lang="en-GB" sz="1600" dirty="0">
                <a:solidFill>
                  <a:schemeClr val="accent2"/>
                </a:solidFill>
                <a:latin typeface="Courier New" panose="02070309020205020404" pitchFamily="49" charset="0"/>
                <a:cs typeface="Courier New" panose="02070309020205020404" pitchFamily="49" charset="0"/>
              </a:endParaRPr>
            </a:p>
          </p:txBody>
        </p:sp>
        <p:sp>
          <p:nvSpPr>
            <p:cNvPr id="14" name="Right Arrow 13"/>
            <p:cNvSpPr/>
            <p:nvPr/>
          </p:nvSpPr>
          <p:spPr>
            <a:xfrm>
              <a:off x="4482348" y="4566198"/>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32" name="Left Brace 31"/>
            <p:cNvSpPr/>
            <p:nvPr/>
          </p:nvSpPr>
          <p:spPr>
            <a:xfrm rot="5400000">
              <a:off x="6356654" y="4194487"/>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33" name="Left Brace 32"/>
            <p:cNvSpPr/>
            <p:nvPr/>
          </p:nvSpPr>
          <p:spPr>
            <a:xfrm rot="5400000">
              <a:off x="7136593" y="4243378"/>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34" name="Left Brace 33"/>
            <p:cNvSpPr/>
            <p:nvPr/>
          </p:nvSpPr>
          <p:spPr>
            <a:xfrm rot="5400000">
              <a:off x="7867638" y="4243376"/>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36" name="Left Brace 35"/>
            <p:cNvSpPr/>
            <p:nvPr/>
          </p:nvSpPr>
          <p:spPr>
            <a:xfrm rot="5400000">
              <a:off x="8667737" y="4174324"/>
              <a:ext cx="87392" cy="86915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rd</a:t>
              </a:r>
              <a:endParaRPr lang="en-GB" sz="1600" i="1" dirty="0">
                <a:solidFill>
                  <a:schemeClr val="bg1"/>
                </a:solidFill>
              </a:endParaRPr>
            </a:p>
          </p:txBody>
        </p:sp>
        <p:sp>
          <p:nvSpPr>
            <p:cNvPr id="37" name="Left Brace 36"/>
            <p:cNvSpPr/>
            <p:nvPr/>
          </p:nvSpPr>
          <p:spPr>
            <a:xfrm rot="5400000">
              <a:off x="9467837" y="4243377"/>
              <a:ext cx="87392" cy="731046"/>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sh</a:t>
              </a:r>
              <a:endParaRPr lang="en-GB" sz="1600" i="1" dirty="0">
                <a:solidFill>
                  <a:schemeClr val="bg1"/>
                </a:solidFill>
              </a:endParaRPr>
            </a:p>
          </p:txBody>
        </p:sp>
        <p:sp>
          <p:nvSpPr>
            <p:cNvPr id="38" name="Left Brace 37"/>
            <p:cNvSpPr/>
            <p:nvPr/>
          </p:nvSpPr>
          <p:spPr>
            <a:xfrm rot="5400000">
              <a:off x="10254839" y="4187417"/>
              <a:ext cx="87392" cy="84296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func</a:t>
              </a:r>
              <a:endParaRPr lang="en-GB" sz="1600" i="1" dirty="0">
                <a:solidFill>
                  <a:schemeClr val="bg1"/>
                </a:solidFill>
              </a:endParaRPr>
            </a:p>
          </p:txBody>
        </p:sp>
      </p:grpSp>
      <p:grpSp>
        <p:nvGrpSpPr>
          <p:cNvPr id="50" name="Group 49"/>
          <p:cNvGrpSpPr/>
          <p:nvPr/>
        </p:nvGrpSpPr>
        <p:grpSpPr>
          <a:xfrm>
            <a:off x="4482348" y="5418281"/>
            <a:ext cx="6392845" cy="338554"/>
            <a:chOff x="4482348" y="5418281"/>
            <a:chExt cx="6392845" cy="338554"/>
          </a:xfrm>
        </p:grpSpPr>
        <p:sp>
          <p:nvSpPr>
            <p:cNvPr id="11" name="TextBox 10"/>
            <p:cNvSpPr txBox="1"/>
            <p:nvPr/>
          </p:nvSpPr>
          <p:spPr>
            <a:xfrm>
              <a:off x="5876709" y="5418281"/>
              <a:ext cx="4998484"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0000 00</a:t>
              </a:r>
              <a:r>
                <a:rPr lang="fr-FR" sz="1600" dirty="0">
                  <a:solidFill>
                    <a:schemeClr val="bg1"/>
                  </a:solidFill>
                  <a:latin typeface="Courier New" panose="02070309020205020404" pitchFamily="49" charset="0"/>
                  <a:cs typeface="Courier New" panose="02070309020205020404" pitchFamily="49" charset="0"/>
                </a:rPr>
                <a:t>00 000</a:t>
              </a:r>
              <a:r>
                <a:rPr lang="fr-FR" sz="1600" dirty="0">
                  <a:solidFill>
                    <a:srgbClr val="FFFF00"/>
                  </a:solidFill>
                  <a:latin typeface="Courier New" panose="02070309020205020404" pitchFamily="49" charset="0"/>
                  <a:cs typeface="Courier New" panose="02070309020205020404" pitchFamily="49" charset="0"/>
                </a:rPr>
                <a:t>1 0010</a:t>
              </a:r>
              <a:r>
                <a:rPr lang="fr-FR" sz="1600" dirty="0">
                  <a:solidFill>
                    <a:srgbClr val="FF9F9F"/>
                  </a:solidFill>
                  <a:latin typeface="Courier New" panose="02070309020205020404" pitchFamily="49" charset="0"/>
                  <a:cs typeface="Courier New" panose="02070309020205020404" pitchFamily="49" charset="0"/>
                </a:rPr>
                <a:t> 0001 0</a:t>
              </a:r>
              <a:r>
                <a:rPr lang="fr-FR" sz="1600" dirty="0">
                  <a:solidFill>
                    <a:srgbClr val="9DAAB8"/>
                  </a:solidFill>
                  <a:latin typeface="Courier New" panose="02070309020205020404" pitchFamily="49" charset="0"/>
                  <a:cs typeface="Courier New" panose="02070309020205020404" pitchFamily="49" charset="0"/>
                </a:rPr>
                <a:t>001 00</a:t>
              </a:r>
              <a:r>
                <a:rPr lang="fr-FR" sz="1600" dirty="0">
                  <a:solidFill>
                    <a:schemeClr val="accent2"/>
                  </a:solidFill>
                  <a:latin typeface="Courier New" panose="02070309020205020404" pitchFamily="49" charset="0"/>
                  <a:cs typeface="Courier New" panose="02070309020205020404" pitchFamily="49" charset="0"/>
                </a:rPr>
                <a:t>00 0011</a:t>
              </a:r>
              <a:endParaRPr lang="en-GB" sz="1600" dirty="0">
                <a:solidFill>
                  <a:schemeClr val="accent2"/>
                </a:solidFill>
                <a:latin typeface="Courier New" panose="02070309020205020404" pitchFamily="49" charset="0"/>
                <a:cs typeface="Courier New" panose="02070309020205020404" pitchFamily="49" charset="0"/>
              </a:endParaRPr>
            </a:p>
          </p:txBody>
        </p:sp>
        <p:sp>
          <p:nvSpPr>
            <p:cNvPr id="15" name="Right Arrow 14"/>
            <p:cNvSpPr/>
            <p:nvPr/>
          </p:nvSpPr>
          <p:spPr>
            <a:xfrm>
              <a:off x="4482348" y="5423216"/>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39" name="Left Brace 38"/>
            <p:cNvSpPr/>
            <p:nvPr/>
          </p:nvSpPr>
          <p:spPr>
            <a:xfrm rot="5400000">
              <a:off x="6356654" y="5047566"/>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40" name="Left Brace 39"/>
            <p:cNvSpPr/>
            <p:nvPr/>
          </p:nvSpPr>
          <p:spPr>
            <a:xfrm rot="5400000">
              <a:off x="7136593" y="5096457"/>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41" name="Left Brace 40"/>
            <p:cNvSpPr/>
            <p:nvPr/>
          </p:nvSpPr>
          <p:spPr>
            <a:xfrm rot="5400000">
              <a:off x="7867638" y="5096455"/>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42" name="Left Brace 41"/>
            <p:cNvSpPr/>
            <p:nvPr/>
          </p:nvSpPr>
          <p:spPr>
            <a:xfrm rot="5400000">
              <a:off x="8667737" y="5027403"/>
              <a:ext cx="87392" cy="86915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rd</a:t>
              </a:r>
              <a:endParaRPr lang="en-GB" sz="1600" i="1" dirty="0">
                <a:solidFill>
                  <a:schemeClr val="bg1"/>
                </a:solidFill>
              </a:endParaRPr>
            </a:p>
          </p:txBody>
        </p:sp>
        <p:sp>
          <p:nvSpPr>
            <p:cNvPr id="43" name="Left Brace 42"/>
            <p:cNvSpPr/>
            <p:nvPr/>
          </p:nvSpPr>
          <p:spPr>
            <a:xfrm rot="5400000">
              <a:off x="9467837" y="5096456"/>
              <a:ext cx="87392" cy="731046"/>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sh</a:t>
              </a:r>
              <a:endParaRPr lang="en-GB" sz="1600" i="1" dirty="0">
                <a:solidFill>
                  <a:schemeClr val="bg1"/>
                </a:solidFill>
              </a:endParaRPr>
            </a:p>
          </p:txBody>
        </p:sp>
        <p:sp>
          <p:nvSpPr>
            <p:cNvPr id="44" name="Left Brace 43"/>
            <p:cNvSpPr/>
            <p:nvPr/>
          </p:nvSpPr>
          <p:spPr>
            <a:xfrm rot="5400000">
              <a:off x="10254839" y="5040496"/>
              <a:ext cx="87392" cy="84296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func</a:t>
              </a:r>
              <a:endParaRPr lang="en-GB" sz="1600" i="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p:cNvSpPr txBox="1"/>
          <p:nvPr/>
        </p:nvSpPr>
        <p:spPr>
          <a:xfrm>
            <a:off x="618185" y="1690688"/>
            <a:ext cx="10921351" cy="4486275"/>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2" name="Title 1"/>
          <p:cNvSpPr>
            <a:spLocks noGrp="1"/>
          </p:cNvSpPr>
          <p:nvPr>
            <p:ph type="title"/>
          </p:nvPr>
        </p:nvSpPr>
        <p:spPr/>
        <p:txBody>
          <a:bodyPr/>
          <a:lstStyle/>
          <a:p>
            <a:r>
              <a:rPr lang="fr-FR" b="1" dirty="0"/>
              <a:t>Assemblage </a:t>
            </a:r>
            <a:r>
              <a:rPr lang="fr-FR" b="1" dirty="0" smtClean="0"/>
              <a:t>d’instructions MIPS</a:t>
            </a:r>
            <a:endParaRPr lang="en-GB" b="1" dirty="0"/>
          </a:p>
        </p:txBody>
      </p:sp>
      <p:sp>
        <p:nvSpPr>
          <p:cNvPr id="3" name="Content Placeholder 2"/>
          <p:cNvSpPr>
            <a:spLocks noGrp="1"/>
          </p:cNvSpPr>
          <p:nvPr>
            <p:ph idx="1"/>
          </p:nvPr>
        </p:nvSpPr>
        <p:spPr/>
        <p:txBody>
          <a:bodyPr/>
          <a:lstStyle/>
          <a:p>
            <a:pPr marL="0" indent="0">
              <a:buNone/>
            </a:pPr>
            <a:r>
              <a:rPr lang="fr-FR" dirty="0">
                <a:solidFill>
                  <a:schemeClr val="bg1"/>
                </a:solidFill>
              </a:rPr>
              <a:t>À l’aide de votre fascicule, convertissez les instructions assembleurs suivantes en code machine :</a:t>
            </a:r>
            <a:endParaRPr lang="en-GB" dirty="0">
              <a:solidFill>
                <a:schemeClr val="bg1"/>
              </a:solidFill>
            </a:endParaRPr>
          </a:p>
        </p:txBody>
      </p:sp>
      <p:sp>
        <p:nvSpPr>
          <p:cNvPr id="4" name="TextBox 3"/>
          <p:cNvSpPr txBox="1"/>
          <p:nvPr/>
        </p:nvSpPr>
        <p:spPr>
          <a:xfrm>
            <a:off x="1522684" y="2955434"/>
            <a:ext cx="2159566"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andi</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$t6</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FFFF00"/>
                </a:solidFill>
                <a:latin typeface="Courier New" panose="02070309020205020404" pitchFamily="49" charset="0"/>
                <a:cs typeface="Courier New" panose="02070309020205020404" pitchFamily="49" charset="0"/>
              </a:rPr>
              <a:t>$t1</a:t>
            </a:r>
            <a:r>
              <a:rPr lang="fr-FR" sz="1600" b="1" dirty="0">
                <a:solidFill>
                  <a:schemeClr val="bg1"/>
                </a:solidFill>
                <a:latin typeface="Courier New" panose="02070309020205020404" pitchFamily="49" charset="0"/>
                <a:cs typeface="Courier New" panose="02070309020205020404" pitchFamily="49" charset="0"/>
              </a:rPr>
              <a:t>, 2</a:t>
            </a:r>
            <a:endParaRPr lang="en-GB" sz="1600" b="1" dirty="0">
              <a:solidFill>
                <a:schemeClr val="bg1"/>
              </a:solidFill>
              <a:latin typeface="Courier New" panose="02070309020205020404" pitchFamily="49" charset="0"/>
              <a:cs typeface="Courier New" panose="02070309020205020404" pitchFamily="49" charset="0"/>
            </a:endParaRPr>
          </a:p>
        </p:txBody>
      </p:sp>
      <p:sp>
        <p:nvSpPr>
          <p:cNvPr id="5" name="TextBox 4"/>
          <p:cNvSpPr txBox="1"/>
          <p:nvPr/>
        </p:nvSpPr>
        <p:spPr>
          <a:xfrm>
            <a:off x="1522683" y="3832017"/>
            <a:ext cx="2036135"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lw</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$a1</a:t>
            </a:r>
            <a:r>
              <a:rPr lang="fr-FR" sz="1600" b="1" dirty="0">
                <a:solidFill>
                  <a:schemeClr val="bg1"/>
                </a:solidFill>
                <a:latin typeface="Courier New" panose="02070309020205020404" pitchFamily="49" charset="0"/>
                <a:cs typeface="Courier New" panose="02070309020205020404" pitchFamily="49" charset="0"/>
              </a:rPr>
              <a:t>, 72(</a:t>
            </a:r>
            <a:r>
              <a:rPr lang="fr-FR" sz="1600" b="1" dirty="0">
                <a:solidFill>
                  <a:srgbClr val="FFFF00"/>
                </a:solidFill>
                <a:latin typeface="Courier New" panose="02070309020205020404" pitchFamily="49" charset="0"/>
                <a:cs typeface="Courier New" panose="02070309020205020404" pitchFamily="49" charset="0"/>
              </a:rPr>
              <a:t>$v0</a:t>
            </a:r>
            <a:r>
              <a:rPr lang="fr-FR" sz="1600" b="1" dirty="0">
                <a:solidFill>
                  <a:schemeClr val="bg1"/>
                </a:solidFill>
                <a:latin typeface="Courier New" panose="02070309020205020404" pitchFamily="49" charset="0"/>
                <a:cs typeface="Courier New" panose="02070309020205020404" pitchFamily="49" charset="0"/>
              </a:rPr>
              <a:t>)</a:t>
            </a:r>
            <a:endParaRPr lang="en-GB" sz="1600"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1522683" y="4566198"/>
            <a:ext cx="2406428"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addu</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$t2</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FFFF00"/>
                </a:solidFill>
                <a:latin typeface="Courier New" panose="02070309020205020404" pitchFamily="49" charset="0"/>
                <a:cs typeface="Courier New" panose="02070309020205020404" pitchFamily="49" charset="0"/>
              </a:rPr>
              <a:t>$v0</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9DAAB8"/>
                </a:solidFill>
                <a:latin typeface="Courier New" panose="02070309020205020404" pitchFamily="49" charset="0"/>
                <a:cs typeface="Courier New" panose="02070309020205020404" pitchFamily="49" charset="0"/>
              </a:rPr>
              <a:t>$s1</a:t>
            </a:r>
            <a:endParaRPr lang="en-GB" sz="1600" b="1" dirty="0">
              <a:solidFill>
                <a:srgbClr val="9DAAB8"/>
              </a:solidFill>
              <a:latin typeface="Courier New" panose="02070309020205020404" pitchFamily="49" charset="0"/>
              <a:cs typeface="Courier New" panose="02070309020205020404" pitchFamily="49" charset="0"/>
            </a:endParaRPr>
          </a:p>
        </p:txBody>
      </p:sp>
      <p:sp>
        <p:nvSpPr>
          <p:cNvPr id="7" name="TextBox 6"/>
          <p:cNvSpPr txBox="1"/>
          <p:nvPr/>
        </p:nvSpPr>
        <p:spPr>
          <a:xfrm>
            <a:off x="1522683" y="5420748"/>
            <a:ext cx="2282997" cy="338554"/>
          </a:xfrm>
          <a:prstGeom prst="rect">
            <a:avLst/>
          </a:prstGeom>
          <a:noFill/>
        </p:spPr>
        <p:txBody>
          <a:bodyPr wrap="none" rtlCol="0">
            <a:spAutoFit/>
          </a:bodyPr>
          <a:lstStyle/>
          <a:p>
            <a:r>
              <a:rPr lang="fr-FR" sz="1600" b="1" dirty="0" err="1">
                <a:solidFill>
                  <a:schemeClr val="accent2"/>
                </a:solidFill>
                <a:latin typeface="Courier New" panose="02070309020205020404" pitchFamily="49" charset="0"/>
                <a:cs typeface="Courier New" panose="02070309020205020404" pitchFamily="49" charset="0"/>
              </a:rPr>
              <a:t>sra</a:t>
            </a:r>
            <a:r>
              <a:rPr lang="fr-FR" sz="1600" b="1" dirty="0">
                <a:solidFill>
                  <a:schemeClr val="accent2"/>
                </a:solidFill>
                <a:latin typeface="Courier New" panose="02070309020205020404" pitchFamily="49" charset="0"/>
                <a:cs typeface="Courier New" panose="02070309020205020404" pitchFamily="49" charset="0"/>
              </a:rPr>
              <a:t> </a:t>
            </a:r>
            <a:r>
              <a:rPr lang="fr-FR" sz="1600" b="1" dirty="0">
                <a:solidFill>
                  <a:srgbClr val="FF9F9F"/>
                </a:solidFill>
                <a:latin typeface="Courier New" panose="02070309020205020404" pitchFamily="49" charset="0"/>
                <a:cs typeface="Courier New" panose="02070309020205020404" pitchFamily="49" charset="0"/>
              </a:rPr>
              <a:t>$v0</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FFFF00"/>
                </a:solidFill>
                <a:latin typeface="Courier New" panose="02070309020205020404" pitchFamily="49" charset="0"/>
                <a:cs typeface="Courier New" panose="02070309020205020404" pitchFamily="49" charset="0"/>
              </a:rPr>
              <a:t>$s2</a:t>
            </a:r>
            <a:r>
              <a:rPr lang="fr-FR" sz="1600" b="1" dirty="0">
                <a:solidFill>
                  <a:schemeClr val="bg1"/>
                </a:solidFill>
                <a:latin typeface="Courier New" panose="02070309020205020404" pitchFamily="49" charset="0"/>
                <a:cs typeface="Courier New" panose="02070309020205020404" pitchFamily="49" charset="0"/>
              </a:rPr>
              <a:t>, </a:t>
            </a:r>
            <a:r>
              <a:rPr lang="fr-FR" sz="1600" b="1" dirty="0">
                <a:solidFill>
                  <a:srgbClr val="9DAAB8"/>
                </a:solidFill>
                <a:latin typeface="Courier New" panose="02070309020205020404" pitchFamily="49" charset="0"/>
                <a:cs typeface="Courier New" panose="02070309020205020404" pitchFamily="49" charset="0"/>
              </a:rPr>
              <a:t>$a0</a:t>
            </a:r>
            <a:endParaRPr lang="en-GB" sz="1600" b="1" dirty="0">
              <a:solidFill>
                <a:srgbClr val="9DAAB8"/>
              </a:solidFill>
              <a:latin typeface="Courier New" panose="02070309020205020404" pitchFamily="49" charset="0"/>
              <a:cs typeface="Courier New" panose="02070309020205020404" pitchFamily="49" charset="0"/>
            </a:endParaRPr>
          </a:p>
        </p:txBody>
      </p:sp>
      <p:grpSp>
        <p:nvGrpSpPr>
          <p:cNvPr id="47" name="Group 46"/>
          <p:cNvGrpSpPr/>
          <p:nvPr/>
        </p:nvGrpSpPr>
        <p:grpSpPr>
          <a:xfrm>
            <a:off x="4482349" y="2951695"/>
            <a:ext cx="6392845" cy="342293"/>
            <a:chOff x="4482349" y="2951695"/>
            <a:chExt cx="6392845" cy="342293"/>
          </a:xfrm>
        </p:grpSpPr>
        <p:sp>
          <p:nvSpPr>
            <p:cNvPr id="8" name="TextBox 7"/>
            <p:cNvSpPr txBox="1"/>
            <p:nvPr/>
          </p:nvSpPr>
          <p:spPr>
            <a:xfrm>
              <a:off x="5876710" y="2955434"/>
              <a:ext cx="4998484"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0011 00</a:t>
              </a:r>
              <a:r>
                <a:rPr lang="fr-FR" sz="1600" dirty="0">
                  <a:solidFill>
                    <a:srgbClr val="FFFF00"/>
                  </a:solidFill>
                  <a:latin typeface="Courier New" panose="02070309020205020404" pitchFamily="49" charset="0"/>
                  <a:cs typeface="Courier New" panose="02070309020205020404" pitchFamily="49" charset="0"/>
                </a:rPr>
                <a:t>01 001</a:t>
              </a:r>
              <a:r>
                <a:rPr lang="fr-FR" sz="1600" dirty="0">
                  <a:solidFill>
                    <a:srgbClr val="FF9F9F"/>
                  </a:solidFill>
                  <a:latin typeface="Courier New" panose="02070309020205020404" pitchFamily="49" charset="0"/>
                  <a:cs typeface="Courier New" panose="02070309020205020404" pitchFamily="49" charset="0"/>
                </a:rPr>
                <a:t>0 1110</a:t>
              </a:r>
              <a:r>
                <a:rPr lang="fr-FR" sz="1600" dirty="0">
                  <a:solidFill>
                    <a:schemeClr val="bg1"/>
                  </a:solidFill>
                  <a:latin typeface="Courier New" panose="02070309020205020404" pitchFamily="49" charset="0"/>
                  <a:cs typeface="Courier New" panose="02070309020205020404" pitchFamily="49" charset="0"/>
                </a:rPr>
                <a:t> 0000 0000 0000 0010</a:t>
              </a:r>
              <a:endParaRPr lang="en-GB" sz="1600" dirty="0">
                <a:solidFill>
                  <a:schemeClr val="bg1"/>
                </a:solidFill>
                <a:latin typeface="Courier New" panose="02070309020205020404" pitchFamily="49" charset="0"/>
                <a:cs typeface="Courier New" panose="02070309020205020404" pitchFamily="49" charset="0"/>
              </a:endParaRPr>
            </a:p>
          </p:txBody>
        </p:sp>
        <p:sp>
          <p:nvSpPr>
            <p:cNvPr id="12" name="Right Arrow 11"/>
            <p:cNvSpPr/>
            <p:nvPr/>
          </p:nvSpPr>
          <p:spPr>
            <a:xfrm>
              <a:off x="4482349" y="2955434"/>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24" name="Left Brace 23"/>
            <p:cNvSpPr/>
            <p:nvPr/>
          </p:nvSpPr>
          <p:spPr>
            <a:xfrm rot="5400000">
              <a:off x="6356655" y="2584715"/>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25" name="Left Brace 24"/>
            <p:cNvSpPr/>
            <p:nvPr/>
          </p:nvSpPr>
          <p:spPr>
            <a:xfrm rot="5400000">
              <a:off x="7136594" y="2633606"/>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26" name="Left Brace 25"/>
            <p:cNvSpPr/>
            <p:nvPr/>
          </p:nvSpPr>
          <p:spPr>
            <a:xfrm rot="5400000">
              <a:off x="7867639" y="2633604"/>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27" name="Left Brace 26"/>
            <p:cNvSpPr/>
            <p:nvPr/>
          </p:nvSpPr>
          <p:spPr>
            <a:xfrm rot="5400000">
              <a:off x="9454741" y="1773811"/>
              <a:ext cx="87392" cy="2443160"/>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Imm</a:t>
              </a:r>
              <a:endParaRPr lang="en-GB" sz="1600" i="1" dirty="0">
                <a:solidFill>
                  <a:schemeClr val="bg1"/>
                </a:solidFill>
              </a:endParaRPr>
            </a:p>
          </p:txBody>
        </p:sp>
      </p:grpSp>
      <p:grpSp>
        <p:nvGrpSpPr>
          <p:cNvPr id="48" name="Group 47"/>
          <p:cNvGrpSpPr/>
          <p:nvPr/>
        </p:nvGrpSpPr>
        <p:grpSpPr>
          <a:xfrm>
            <a:off x="4482348" y="3816152"/>
            <a:ext cx="6392845" cy="354419"/>
            <a:chOff x="4482348" y="3816152"/>
            <a:chExt cx="6392845" cy="354419"/>
          </a:xfrm>
        </p:grpSpPr>
        <p:sp>
          <p:nvSpPr>
            <p:cNvPr id="9" name="TextBox 8"/>
            <p:cNvSpPr txBox="1"/>
            <p:nvPr/>
          </p:nvSpPr>
          <p:spPr>
            <a:xfrm>
              <a:off x="5876709" y="3832017"/>
              <a:ext cx="4998484"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1000 11</a:t>
              </a:r>
              <a:r>
                <a:rPr lang="fr-FR" sz="1600" dirty="0">
                  <a:solidFill>
                    <a:srgbClr val="FFFF00"/>
                  </a:solidFill>
                  <a:latin typeface="Courier New" panose="02070309020205020404" pitchFamily="49" charset="0"/>
                  <a:cs typeface="Courier New" panose="02070309020205020404" pitchFamily="49" charset="0"/>
                </a:rPr>
                <a:t>00 010</a:t>
              </a:r>
              <a:r>
                <a:rPr lang="fr-FR" sz="1600" dirty="0">
                  <a:solidFill>
                    <a:srgbClr val="FF9F9F"/>
                  </a:solidFill>
                  <a:latin typeface="Courier New" panose="02070309020205020404" pitchFamily="49" charset="0"/>
                  <a:cs typeface="Courier New" panose="02070309020205020404" pitchFamily="49" charset="0"/>
                </a:rPr>
                <a:t>0 0101</a:t>
              </a:r>
              <a:r>
                <a:rPr lang="fr-FR" sz="1600" dirty="0">
                  <a:solidFill>
                    <a:schemeClr val="bg1"/>
                  </a:solidFill>
                  <a:latin typeface="Courier New" panose="02070309020205020404" pitchFamily="49" charset="0"/>
                  <a:cs typeface="Courier New" panose="02070309020205020404" pitchFamily="49" charset="0"/>
                </a:rPr>
                <a:t> 0000 0000 0100 1000</a:t>
              </a:r>
              <a:endParaRPr lang="en-GB" sz="1600" dirty="0">
                <a:solidFill>
                  <a:schemeClr val="bg1"/>
                </a:solidFill>
                <a:latin typeface="Courier New" panose="02070309020205020404" pitchFamily="49" charset="0"/>
                <a:cs typeface="Courier New" panose="02070309020205020404" pitchFamily="49" charset="0"/>
              </a:endParaRPr>
            </a:p>
          </p:txBody>
        </p:sp>
        <p:sp>
          <p:nvSpPr>
            <p:cNvPr id="13" name="Right Arrow 12"/>
            <p:cNvSpPr/>
            <p:nvPr/>
          </p:nvSpPr>
          <p:spPr>
            <a:xfrm>
              <a:off x="4482348" y="3832017"/>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28" name="Left Brace 27"/>
            <p:cNvSpPr/>
            <p:nvPr/>
          </p:nvSpPr>
          <p:spPr>
            <a:xfrm rot="5400000">
              <a:off x="6356655" y="3449172"/>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29" name="Left Brace 28"/>
            <p:cNvSpPr/>
            <p:nvPr/>
          </p:nvSpPr>
          <p:spPr>
            <a:xfrm rot="5400000">
              <a:off x="7136594" y="3498063"/>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30" name="Left Brace 29"/>
            <p:cNvSpPr/>
            <p:nvPr/>
          </p:nvSpPr>
          <p:spPr>
            <a:xfrm rot="5400000">
              <a:off x="7867639" y="3498061"/>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31" name="Left Brace 30"/>
            <p:cNvSpPr/>
            <p:nvPr/>
          </p:nvSpPr>
          <p:spPr>
            <a:xfrm rot="5400000">
              <a:off x="9454741" y="2638268"/>
              <a:ext cx="87392" cy="2443160"/>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Imm</a:t>
              </a:r>
              <a:endParaRPr lang="en-GB" sz="1600" i="1" dirty="0">
                <a:solidFill>
                  <a:schemeClr val="bg1"/>
                </a:solidFill>
              </a:endParaRPr>
            </a:p>
          </p:txBody>
        </p:sp>
      </p:grpSp>
      <p:grpSp>
        <p:nvGrpSpPr>
          <p:cNvPr id="49" name="Group 48"/>
          <p:cNvGrpSpPr/>
          <p:nvPr/>
        </p:nvGrpSpPr>
        <p:grpSpPr>
          <a:xfrm>
            <a:off x="4482348" y="4565203"/>
            <a:ext cx="6516276" cy="339549"/>
            <a:chOff x="4482348" y="4565203"/>
            <a:chExt cx="6516276" cy="339549"/>
          </a:xfrm>
        </p:grpSpPr>
        <p:sp>
          <p:nvSpPr>
            <p:cNvPr id="10" name="TextBox 9"/>
            <p:cNvSpPr txBox="1"/>
            <p:nvPr/>
          </p:nvSpPr>
          <p:spPr>
            <a:xfrm>
              <a:off x="5876709" y="4566198"/>
              <a:ext cx="5121915"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0000 00</a:t>
              </a:r>
              <a:r>
                <a:rPr lang="fr-FR" sz="1600" dirty="0">
                  <a:solidFill>
                    <a:srgbClr val="FFFF00"/>
                  </a:solidFill>
                  <a:latin typeface="Courier New" panose="02070309020205020404" pitchFamily="49" charset="0"/>
                  <a:cs typeface="Courier New" panose="02070309020205020404" pitchFamily="49" charset="0"/>
                </a:rPr>
                <a:t>00 010</a:t>
              </a:r>
              <a:r>
                <a:rPr lang="fr-FR" sz="1600" dirty="0">
                  <a:solidFill>
                    <a:srgbClr val="9DAAB8"/>
                  </a:solidFill>
                  <a:latin typeface="Courier New" panose="02070309020205020404" pitchFamily="49" charset="0"/>
                  <a:cs typeface="Courier New" panose="02070309020205020404" pitchFamily="49" charset="0"/>
                </a:rPr>
                <a:t>1 0001</a:t>
              </a:r>
              <a:r>
                <a:rPr lang="fr-FR" sz="1600" dirty="0">
                  <a:solidFill>
                    <a:srgbClr val="FF9F9F"/>
                  </a:solidFill>
                  <a:latin typeface="Courier New" panose="02070309020205020404" pitchFamily="49" charset="0"/>
                  <a:cs typeface="Courier New" panose="02070309020205020404" pitchFamily="49" charset="0"/>
                </a:rPr>
                <a:t> 0101 0</a:t>
              </a:r>
              <a:r>
                <a:rPr lang="fr-FR" sz="1600" dirty="0">
                  <a:solidFill>
                    <a:schemeClr val="bg1"/>
                  </a:solidFill>
                  <a:latin typeface="Courier New" panose="02070309020205020404" pitchFamily="49" charset="0"/>
                  <a:cs typeface="Courier New" panose="02070309020205020404" pitchFamily="49" charset="0"/>
                </a:rPr>
                <a:t>000 00</a:t>
              </a:r>
              <a:r>
                <a:rPr lang="fr-FR" sz="1600" dirty="0">
                  <a:solidFill>
                    <a:schemeClr val="accent2"/>
                  </a:solidFill>
                  <a:latin typeface="Courier New" panose="02070309020205020404" pitchFamily="49" charset="0"/>
                  <a:cs typeface="Courier New" panose="02070309020205020404" pitchFamily="49" charset="0"/>
                </a:rPr>
                <a:t>10 0001</a:t>
              </a:r>
              <a:endParaRPr lang="en-GB" sz="1600" dirty="0">
                <a:solidFill>
                  <a:schemeClr val="accent2"/>
                </a:solidFill>
                <a:latin typeface="Courier New" panose="02070309020205020404" pitchFamily="49" charset="0"/>
                <a:cs typeface="Courier New" panose="02070309020205020404" pitchFamily="49" charset="0"/>
              </a:endParaRPr>
            </a:p>
          </p:txBody>
        </p:sp>
        <p:sp>
          <p:nvSpPr>
            <p:cNvPr id="14" name="Right Arrow 13"/>
            <p:cNvSpPr/>
            <p:nvPr/>
          </p:nvSpPr>
          <p:spPr>
            <a:xfrm>
              <a:off x="4482348" y="4566198"/>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32" name="Left Brace 31"/>
            <p:cNvSpPr/>
            <p:nvPr/>
          </p:nvSpPr>
          <p:spPr>
            <a:xfrm rot="5400000">
              <a:off x="6356654" y="4194487"/>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33" name="Left Brace 32"/>
            <p:cNvSpPr/>
            <p:nvPr/>
          </p:nvSpPr>
          <p:spPr>
            <a:xfrm rot="5400000">
              <a:off x="7136593" y="4243378"/>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34" name="Left Brace 33"/>
            <p:cNvSpPr/>
            <p:nvPr/>
          </p:nvSpPr>
          <p:spPr>
            <a:xfrm rot="5400000">
              <a:off x="7867638" y="4243376"/>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36" name="Left Brace 35"/>
            <p:cNvSpPr/>
            <p:nvPr/>
          </p:nvSpPr>
          <p:spPr>
            <a:xfrm rot="5400000">
              <a:off x="8667737" y="4174324"/>
              <a:ext cx="87392" cy="86915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rd</a:t>
              </a:r>
              <a:endParaRPr lang="en-GB" sz="1600" i="1" dirty="0">
                <a:solidFill>
                  <a:schemeClr val="bg1"/>
                </a:solidFill>
              </a:endParaRPr>
            </a:p>
          </p:txBody>
        </p:sp>
        <p:sp>
          <p:nvSpPr>
            <p:cNvPr id="37" name="Left Brace 36"/>
            <p:cNvSpPr/>
            <p:nvPr/>
          </p:nvSpPr>
          <p:spPr>
            <a:xfrm rot="5400000">
              <a:off x="9467837" y="4243377"/>
              <a:ext cx="87392" cy="731046"/>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sh</a:t>
              </a:r>
              <a:endParaRPr lang="en-GB" sz="1600" i="1" dirty="0">
                <a:solidFill>
                  <a:schemeClr val="bg1"/>
                </a:solidFill>
              </a:endParaRPr>
            </a:p>
          </p:txBody>
        </p:sp>
        <p:sp>
          <p:nvSpPr>
            <p:cNvPr id="38" name="Left Brace 37"/>
            <p:cNvSpPr/>
            <p:nvPr/>
          </p:nvSpPr>
          <p:spPr>
            <a:xfrm rot="5400000">
              <a:off x="10254839" y="4187417"/>
              <a:ext cx="87392" cy="84296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func</a:t>
              </a:r>
              <a:endParaRPr lang="en-GB" sz="1600" i="1" dirty="0">
                <a:solidFill>
                  <a:schemeClr val="bg1"/>
                </a:solidFill>
              </a:endParaRPr>
            </a:p>
          </p:txBody>
        </p:sp>
      </p:grpSp>
      <p:grpSp>
        <p:nvGrpSpPr>
          <p:cNvPr id="50" name="Group 49"/>
          <p:cNvGrpSpPr/>
          <p:nvPr/>
        </p:nvGrpSpPr>
        <p:grpSpPr>
          <a:xfrm>
            <a:off x="4482348" y="5418281"/>
            <a:ext cx="6392845" cy="338554"/>
            <a:chOff x="4482348" y="5418281"/>
            <a:chExt cx="6392845" cy="338554"/>
          </a:xfrm>
        </p:grpSpPr>
        <p:sp>
          <p:nvSpPr>
            <p:cNvPr id="11" name="TextBox 10"/>
            <p:cNvSpPr txBox="1"/>
            <p:nvPr/>
          </p:nvSpPr>
          <p:spPr>
            <a:xfrm>
              <a:off x="5876709" y="5418281"/>
              <a:ext cx="4998484" cy="338554"/>
            </a:xfrm>
            <a:prstGeom prst="rect">
              <a:avLst/>
            </a:prstGeom>
            <a:noFill/>
          </p:spPr>
          <p:txBody>
            <a:bodyPr wrap="none" rtlCol="0">
              <a:spAutoFit/>
            </a:bodyPr>
            <a:lstStyle/>
            <a:p>
              <a:r>
                <a:rPr lang="fr-FR" sz="1600" dirty="0">
                  <a:solidFill>
                    <a:schemeClr val="accent2"/>
                  </a:solidFill>
                  <a:latin typeface="Courier New" panose="02070309020205020404" pitchFamily="49" charset="0"/>
                  <a:cs typeface="Courier New" panose="02070309020205020404" pitchFamily="49" charset="0"/>
                </a:rPr>
                <a:t>0000 00</a:t>
              </a:r>
              <a:r>
                <a:rPr lang="fr-FR" sz="1600" dirty="0">
                  <a:solidFill>
                    <a:schemeClr val="bg1"/>
                  </a:solidFill>
                  <a:latin typeface="Courier New" panose="02070309020205020404" pitchFamily="49" charset="0"/>
                  <a:cs typeface="Courier New" panose="02070309020205020404" pitchFamily="49" charset="0"/>
                </a:rPr>
                <a:t>00 000</a:t>
              </a:r>
              <a:r>
                <a:rPr lang="fr-FR" sz="1600" dirty="0">
                  <a:solidFill>
                    <a:srgbClr val="FFFF00"/>
                  </a:solidFill>
                  <a:latin typeface="Courier New" panose="02070309020205020404" pitchFamily="49" charset="0"/>
                  <a:cs typeface="Courier New" panose="02070309020205020404" pitchFamily="49" charset="0"/>
                </a:rPr>
                <a:t>1 0010</a:t>
              </a:r>
              <a:r>
                <a:rPr lang="fr-FR" sz="1600" dirty="0">
                  <a:solidFill>
                    <a:srgbClr val="FF9F9F"/>
                  </a:solidFill>
                  <a:latin typeface="Courier New" panose="02070309020205020404" pitchFamily="49" charset="0"/>
                  <a:cs typeface="Courier New" panose="02070309020205020404" pitchFamily="49" charset="0"/>
                </a:rPr>
                <a:t> 0001 0</a:t>
              </a:r>
              <a:r>
                <a:rPr lang="fr-FR" sz="1600" dirty="0">
                  <a:solidFill>
                    <a:srgbClr val="9DAAB8"/>
                  </a:solidFill>
                  <a:latin typeface="Courier New" panose="02070309020205020404" pitchFamily="49" charset="0"/>
                  <a:cs typeface="Courier New" panose="02070309020205020404" pitchFamily="49" charset="0"/>
                </a:rPr>
                <a:t>001 00</a:t>
              </a:r>
              <a:r>
                <a:rPr lang="fr-FR" sz="1600" dirty="0">
                  <a:solidFill>
                    <a:schemeClr val="accent2"/>
                  </a:solidFill>
                  <a:latin typeface="Courier New" panose="02070309020205020404" pitchFamily="49" charset="0"/>
                  <a:cs typeface="Courier New" panose="02070309020205020404" pitchFamily="49" charset="0"/>
                </a:rPr>
                <a:t>00 0011</a:t>
              </a:r>
              <a:endParaRPr lang="en-GB" sz="1600" dirty="0">
                <a:solidFill>
                  <a:schemeClr val="accent2"/>
                </a:solidFill>
                <a:latin typeface="Courier New" panose="02070309020205020404" pitchFamily="49" charset="0"/>
                <a:cs typeface="Courier New" panose="02070309020205020404" pitchFamily="49" charset="0"/>
              </a:endParaRPr>
            </a:p>
          </p:txBody>
        </p:sp>
        <p:sp>
          <p:nvSpPr>
            <p:cNvPr id="15" name="Right Arrow 14"/>
            <p:cNvSpPr/>
            <p:nvPr/>
          </p:nvSpPr>
          <p:spPr>
            <a:xfrm>
              <a:off x="4482348" y="5423216"/>
              <a:ext cx="653143" cy="252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bg1"/>
                </a:solidFill>
              </a:endParaRPr>
            </a:p>
          </p:txBody>
        </p:sp>
        <p:sp>
          <p:nvSpPr>
            <p:cNvPr id="39" name="Left Brace 38"/>
            <p:cNvSpPr/>
            <p:nvPr/>
          </p:nvSpPr>
          <p:spPr>
            <a:xfrm rot="5400000">
              <a:off x="6356654" y="5047566"/>
              <a:ext cx="87392" cy="828832"/>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tIns="46800" rIns="180000" rtlCol="0" anchor="b" anchorCtr="0"/>
            <a:lstStyle/>
            <a:p>
              <a:pPr algn="ctr"/>
              <a:r>
                <a:rPr lang="fr-FR" sz="1600" i="1" dirty="0" err="1">
                  <a:solidFill>
                    <a:schemeClr val="bg1"/>
                  </a:solidFill>
                </a:rPr>
                <a:t>opcode</a:t>
              </a:r>
              <a:endParaRPr lang="en-GB" sz="1600" i="1" dirty="0">
                <a:solidFill>
                  <a:schemeClr val="bg1"/>
                </a:solidFill>
              </a:endParaRPr>
            </a:p>
          </p:txBody>
        </p:sp>
        <p:sp>
          <p:nvSpPr>
            <p:cNvPr id="40" name="Left Brace 39"/>
            <p:cNvSpPr/>
            <p:nvPr/>
          </p:nvSpPr>
          <p:spPr>
            <a:xfrm rot="5400000">
              <a:off x="7136593" y="5096457"/>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rs</a:t>
              </a:r>
              <a:endParaRPr lang="en-GB" sz="1600" i="1" dirty="0">
                <a:solidFill>
                  <a:schemeClr val="bg1"/>
                </a:solidFill>
              </a:endParaRPr>
            </a:p>
          </p:txBody>
        </p:sp>
        <p:sp>
          <p:nvSpPr>
            <p:cNvPr id="41" name="Left Brace 40"/>
            <p:cNvSpPr/>
            <p:nvPr/>
          </p:nvSpPr>
          <p:spPr>
            <a:xfrm rot="5400000">
              <a:off x="7867638" y="5096455"/>
              <a:ext cx="87392" cy="731045"/>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rt</a:t>
              </a:r>
              <a:endParaRPr lang="en-GB" sz="1600" i="1" dirty="0">
                <a:solidFill>
                  <a:schemeClr val="bg1"/>
                </a:solidFill>
              </a:endParaRPr>
            </a:p>
          </p:txBody>
        </p:sp>
        <p:sp>
          <p:nvSpPr>
            <p:cNvPr id="42" name="Left Brace 41"/>
            <p:cNvSpPr/>
            <p:nvPr/>
          </p:nvSpPr>
          <p:spPr>
            <a:xfrm rot="5400000">
              <a:off x="8667737" y="5027403"/>
              <a:ext cx="87392" cy="86915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rd</a:t>
              </a:r>
              <a:endParaRPr lang="en-GB" sz="1600" i="1" dirty="0">
                <a:solidFill>
                  <a:schemeClr val="bg1"/>
                </a:solidFill>
              </a:endParaRPr>
            </a:p>
          </p:txBody>
        </p:sp>
        <p:sp>
          <p:nvSpPr>
            <p:cNvPr id="43" name="Left Brace 42"/>
            <p:cNvSpPr/>
            <p:nvPr/>
          </p:nvSpPr>
          <p:spPr>
            <a:xfrm rot="5400000">
              <a:off x="9467837" y="5096456"/>
              <a:ext cx="87392" cy="731046"/>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a:solidFill>
                    <a:schemeClr val="bg1"/>
                  </a:solidFill>
                </a:rPr>
                <a:t>sh</a:t>
              </a:r>
              <a:endParaRPr lang="en-GB" sz="1600" i="1" dirty="0">
                <a:solidFill>
                  <a:schemeClr val="bg1"/>
                </a:solidFill>
              </a:endParaRPr>
            </a:p>
          </p:txBody>
        </p:sp>
        <p:sp>
          <p:nvSpPr>
            <p:cNvPr id="44" name="Left Brace 43"/>
            <p:cNvSpPr/>
            <p:nvPr/>
          </p:nvSpPr>
          <p:spPr>
            <a:xfrm rot="5400000">
              <a:off x="10254839" y="5040496"/>
              <a:ext cx="87392" cy="842963"/>
            </a:xfrm>
            <a:prstGeom prst="leftBrace">
              <a:avLst>
                <a:gd name="adj1" fmla="val 48512"/>
                <a:gd name="adj2" fmla="val 50000"/>
              </a:avLst>
            </a:prstGeom>
            <a:ln>
              <a:solidFill>
                <a:srgbClr val="66FF33"/>
              </a:solidFill>
            </a:ln>
          </p:spPr>
          <p:style>
            <a:lnRef idx="1">
              <a:schemeClr val="accent1"/>
            </a:lnRef>
            <a:fillRef idx="0">
              <a:schemeClr val="accent1"/>
            </a:fillRef>
            <a:effectRef idx="0">
              <a:schemeClr val="accent1"/>
            </a:effectRef>
            <a:fontRef idx="minor">
              <a:schemeClr val="tx1"/>
            </a:fontRef>
          </p:style>
          <p:txBody>
            <a:bodyPr vert="vert270" lIns="0" rIns="180000" rtlCol="0" anchor="b" anchorCtr="0"/>
            <a:lstStyle/>
            <a:p>
              <a:pPr algn="ctr"/>
              <a:r>
                <a:rPr lang="fr-FR" sz="1600" i="1" dirty="0" err="1">
                  <a:solidFill>
                    <a:schemeClr val="bg1"/>
                  </a:solidFill>
                </a:rPr>
                <a:t>func</a:t>
              </a:r>
              <a:endParaRPr lang="en-GB" sz="1600" i="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Instruction Set Architecture (ISA)</a:t>
            </a:r>
            <a:endParaRPr lang="fr-FR" dirty="0"/>
          </a:p>
        </p:txBody>
      </p:sp>
      <p:sp>
        <p:nvSpPr>
          <p:cNvPr id="3" name="Content Placeholder 2"/>
          <p:cNvSpPr>
            <a:spLocks noGrp="1"/>
          </p:cNvSpPr>
          <p:nvPr>
            <p:ph idx="1"/>
          </p:nvPr>
        </p:nvSpPr>
        <p:spPr/>
        <p:txBody>
          <a:bodyPr>
            <a:normAutofit fontScale="92500"/>
          </a:bodyPr>
          <a:lstStyle/>
          <a:p>
            <a:pPr>
              <a:buClr>
                <a:srgbClr val="C00000"/>
              </a:buClr>
              <a:buFont typeface="Wingdings" panose="05000000000000000000" pitchFamily="2" charset="2"/>
              <a:buChar char="§"/>
            </a:pPr>
            <a:r>
              <a:rPr lang="fr-FR" dirty="0" smtClean="0"/>
              <a:t>L’ISA est la partie de conception d’un processeur qu’il est nécessaire de comprendre pour écrire le code machine/assembleur associé.</a:t>
            </a:r>
            <a:endParaRPr lang="fr-FR" dirty="0" smtClean="0"/>
          </a:p>
          <a:p>
            <a:pPr lvl="1">
              <a:buClr>
                <a:srgbClr val="C00000"/>
              </a:buClr>
              <a:buFont typeface="Wingdings" panose="05000000000000000000" pitchFamily="2" charset="2"/>
              <a:buChar char=""/>
            </a:pPr>
            <a:r>
              <a:rPr lang="fr-FR" b="1" dirty="0" smtClean="0">
                <a:solidFill>
                  <a:srgbClr val="C00000"/>
                </a:solidFill>
              </a:rPr>
              <a:t> Spécification</a:t>
            </a:r>
            <a:r>
              <a:rPr lang="fr-FR" dirty="0" smtClean="0"/>
              <a:t> du jeu d’instructions, registres, …</a:t>
            </a:r>
            <a:endParaRPr lang="fr-FR" dirty="0" smtClean="0"/>
          </a:p>
          <a:p>
            <a:pPr lvl="1">
              <a:buClr>
                <a:srgbClr val="C00000"/>
              </a:buClr>
              <a:buFont typeface="Wingdings" panose="05000000000000000000" pitchFamily="2" charset="2"/>
              <a:buChar char="Ü"/>
            </a:pPr>
            <a:r>
              <a:rPr lang="fr-FR" b="1" dirty="0" smtClean="0">
                <a:solidFill>
                  <a:srgbClr val="C00000"/>
                </a:solidFill>
              </a:rPr>
              <a:t> Code Machine :</a:t>
            </a:r>
            <a:r>
              <a:rPr lang="fr-FR" dirty="0" smtClean="0"/>
              <a:t> La forme binaire des instructions exécutées par le processeur</a:t>
            </a:r>
            <a:endParaRPr lang="fr-FR" dirty="0" smtClean="0"/>
          </a:p>
          <a:p>
            <a:pPr lvl="1">
              <a:buClr>
                <a:srgbClr val="C00000"/>
              </a:buClr>
              <a:buFont typeface="Wingdings" panose="05000000000000000000" pitchFamily="2" charset="2"/>
              <a:buChar char="Ü"/>
            </a:pPr>
            <a:r>
              <a:rPr lang="fr-FR" b="1" dirty="0" smtClean="0">
                <a:solidFill>
                  <a:srgbClr val="C00000"/>
                </a:solidFill>
              </a:rPr>
              <a:t> Code Assembleur :</a:t>
            </a:r>
            <a:r>
              <a:rPr lang="fr-FR" dirty="0" smtClean="0"/>
              <a:t> La représentation textuelle (</a:t>
            </a:r>
            <a:r>
              <a:rPr lang="fr-FR" i="1" dirty="0" smtClean="0"/>
              <a:t>i.e.</a:t>
            </a:r>
            <a:r>
              <a:rPr lang="fr-FR" dirty="0" smtClean="0"/>
              <a:t> intelligible) du code machine</a:t>
            </a:r>
            <a:endParaRPr lang="fr-FR" dirty="0" smtClean="0"/>
          </a:p>
          <a:p>
            <a:pPr>
              <a:buClr>
                <a:srgbClr val="C00000"/>
              </a:buClr>
              <a:buFont typeface="Wingdings" panose="05000000000000000000" pitchFamily="2" charset="2"/>
              <a:buChar char="§"/>
            </a:pPr>
            <a:r>
              <a:rPr lang="fr-FR" dirty="0" smtClean="0"/>
              <a:t>Exemples d’ISA :</a:t>
            </a:r>
            <a:endParaRPr lang="fr-FR" dirty="0" smtClean="0"/>
          </a:p>
          <a:p>
            <a:pPr lvl="1"/>
            <a:r>
              <a:rPr lang="fr-FR" b="1" dirty="0" smtClean="0"/>
              <a:t>VAX </a:t>
            </a:r>
            <a:r>
              <a:rPr lang="fr-FR" dirty="0" smtClean="0"/>
              <a:t>(opérations arithmétiques avec opérandes en mémoire ou registres</a:t>
            </a:r>
            <a:r>
              <a:rPr lang="en-US" dirty="0" smtClean="0"/>
              <a:t>, …</a:t>
            </a:r>
            <a:r>
              <a:rPr lang="fr-FR" dirty="0" smtClean="0"/>
              <a:t>)</a:t>
            </a:r>
            <a:endParaRPr lang="fr-FR" dirty="0" smtClean="0"/>
          </a:p>
          <a:p>
            <a:pPr lvl="1"/>
            <a:r>
              <a:rPr lang="fr-FR" b="1" dirty="0" err="1" smtClean="0"/>
              <a:t>Cray</a:t>
            </a:r>
            <a:r>
              <a:rPr lang="fr-FR" dirty="0" smtClean="0"/>
              <a:t> (opérations sur des vecteurs de données, …)</a:t>
            </a:r>
            <a:endParaRPr lang="fr-FR" dirty="0" smtClean="0"/>
          </a:p>
          <a:p>
            <a:pPr lvl="1"/>
            <a:r>
              <a:rPr lang="en-US" b="1" dirty="0" smtClean="0"/>
              <a:t>Intel</a:t>
            </a:r>
            <a:r>
              <a:rPr lang="en-US" dirty="0" smtClean="0"/>
              <a:t> (x86</a:t>
            </a:r>
            <a:r>
              <a:rPr lang="en-US" dirty="0"/>
              <a:t>, IA32, Itanium, </a:t>
            </a:r>
            <a:r>
              <a:rPr lang="en-US" dirty="0" smtClean="0"/>
              <a:t>x86-64)</a:t>
            </a:r>
            <a:endParaRPr lang="en-US" dirty="0"/>
          </a:p>
          <a:p>
            <a:pPr lvl="1"/>
            <a:r>
              <a:rPr lang="en-US" b="1" dirty="0" smtClean="0"/>
              <a:t>ARM</a:t>
            </a:r>
            <a:r>
              <a:rPr lang="en-US" dirty="0" smtClean="0"/>
              <a:t> (</a:t>
            </a:r>
            <a:r>
              <a:rPr lang="fr-FR" dirty="0" smtClean="0"/>
              <a:t>basé sur l’ISA </a:t>
            </a:r>
            <a:r>
              <a:rPr lang="fr-FR" b="1" dirty="0" smtClean="0"/>
              <a:t>MIPS</a:t>
            </a:r>
            <a:r>
              <a:rPr lang="fr-FR" dirty="0" smtClean="0"/>
              <a:t>, il est utilisé dans presque tous les téléphones mobiles</a:t>
            </a:r>
            <a:r>
              <a:rPr lang="en-US" dirty="0" smtClean="0"/>
              <a:t>)</a:t>
            </a:r>
            <a:endParaRPr lang="en-US" dirty="0"/>
          </a:p>
          <a:p>
            <a:pPr lvl="1"/>
            <a:r>
              <a:rPr lang="en-US" b="1" dirty="0" smtClean="0"/>
              <a:t>RISC-V</a:t>
            </a:r>
            <a:r>
              <a:rPr lang="en-US" dirty="0" smtClean="0"/>
              <a:t> (nouveau ISA open-source)</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solidFill>
                  <a:srgbClr val="C00000"/>
                </a:solidFill>
              </a:rPr>
              <a:t>Ce que nous allons voir aujourd’hui</a:t>
            </a:r>
            <a:endParaRPr lang="fr-FR" b="1" dirty="0">
              <a:solidFill>
                <a:srgbClr val="C00000"/>
              </a:solidFill>
            </a:endParaRPr>
          </a:p>
        </p:txBody>
      </p:sp>
      <p:sp>
        <p:nvSpPr>
          <p:cNvPr id="6" name="Rectangle 5"/>
          <p:cNvSpPr/>
          <p:nvPr/>
        </p:nvSpPr>
        <p:spPr>
          <a:xfrm>
            <a:off x="1531715" y="3736990"/>
            <a:ext cx="7774329" cy="1138773"/>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smtClean="0">
                <a:solidFill>
                  <a:schemeClr val="bg1">
                    <a:lumMod val="75000"/>
                  </a:schemeClr>
                </a:solidFill>
              </a:rPr>
              <a:t>MIPS</a:t>
            </a:r>
            <a:endParaRPr lang="fr-FR" sz="4000" dirty="0">
              <a:solidFill>
                <a:schemeClr val="bg1">
                  <a:lumMod val="75000"/>
                </a:schemeClr>
              </a:solidFill>
            </a:endParaRPr>
          </a:p>
          <a:p>
            <a:pPr marL="572135">
              <a:buClr>
                <a:schemeClr val="bg1">
                  <a:lumMod val="75000"/>
                </a:schemeClr>
              </a:buClr>
            </a:pPr>
            <a:r>
              <a:rPr lang="fr-FR" sz="2800" dirty="0">
                <a:solidFill>
                  <a:schemeClr val="bg1">
                    <a:lumMod val="75000"/>
                  </a:schemeClr>
                </a:solidFill>
                <a:ea typeface="+mn-lt"/>
                <a:cs typeface="+mn-lt"/>
              </a:rPr>
              <a:t>P&amp;H : </a:t>
            </a:r>
            <a:r>
              <a:rPr lang="fr-FR" sz="2800" dirty="0" smtClean="0">
                <a:solidFill>
                  <a:schemeClr val="bg1">
                    <a:lumMod val="75000"/>
                  </a:schemeClr>
                </a:solidFill>
                <a:ea typeface="+mn-lt"/>
                <a:cs typeface="+mn-lt"/>
              </a:rPr>
              <a:t>2.12, 2.5-2.10, A.1-A.4</a:t>
            </a:r>
            <a:endParaRPr lang="fr-FR" sz="2800" dirty="0">
              <a:solidFill>
                <a:schemeClr val="bg1">
                  <a:lumMod val="75000"/>
                </a:schemeClr>
              </a:solidFill>
            </a:endParaRPr>
          </a:p>
        </p:txBody>
      </p:sp>
      <p:sp>
        <p:nvSpPr>
          <p:cNvPr id="8" name="Rectangle 7"/>
          <p:cNvSpPr/>
          <p:nvPr/>
        </p:nvSpPr>
        <p:spPr>
          <a:xfrm>
            <a:off x="1531715" y="1727050"/>
            <a:ext cx="7774329" cy="1138773"/>
          </a:xfrm>
          <a:prstGeom prst="rect">
            <a:avLst/>
          </a:prstGeom>
        </p:spPr>
        <p:txBody>
          <a:bodyPr wrap="square">
            <a:spAutoFit/>
          </a:bodyPr>
          <a:lstStyle/>
          <a:p>
            <a:pPr marL="571500" indent="-571500">
              <a:buClr>
                <a:schemeClr val="bg1">
                  <a:lumMod val="75000"/>
                </a:schemeClr>
              </a:buClr>
              <a:buFont typeface="Wingdings" panose="05000000000000000000" pitchFamily="2" charset="2"/>
              <a:buChar char="§"/>
            </a:pPr>
            <a:r>
              <a:rPr lang="fr-FR" sz="4000" dirty="0" smtClean="0">
                <a:solidFill>
                  <a:schemeClr val="bg1">
                    <a:lumMod val="75000"/>
                  </a:schemeClr>
                </a:solidFill>
              </a:rPr>
              <a:t>Instruction Set Architecture (ISA)</a:t>
            </a:r>
            <a:endParaRPr lang="fr-FR" sz="4000" dirty="0">
              <a:solidFill>
                <a:schemeClr val="bg1">
                  <a:lumMod val="75000"/>
                </a:schemeClr>
              </a:solidFill>
            </a:endParaRPr>
          </a:p>
          <a:p>
            <a:pPr marL="572135">
              <a:buClr>
                <a:schemeClr val="bg1">
                  <a:lumMod val="75000"/>
                </a:schemeClr>
              </a:buClr>
            </a:pPr>
            <a:r>
              <a:rPr lang="fr-FR" sz="2800" dirty="0">
                <a:solidFill>
                  <a:schemeClr val="bg1">
                    <a:lumMod val="75000"/>
                  </a:schemeClr>
                </a:solidFill>
                <a:ea typeface="+mn-lt"/>
                <a:cs typeface="+mn-lt"/>
              </a:rPr>
              <a:t>P&amp;H : </a:t>
            </a:r>
            <a:r>
              <a:rPr lang="fr-FR" sz="2800" dirty="0" smtClean="0">
                <a:solidFill>
                  <a:schemeClr val="bg1">
                    <a:lumMod val="75000"/>
                  </a:schemeClr>
                </a:solidFill>
                <a:ea typeface="+mn-lt"/>
                <a:cs typeface="+mn-lt"/>
              </a:rPr>
              <a:t>2.16-2.18, et 2.21</a:t>
            </a:r>
            <a:endParaRPr lang="fr-FR" sz="2800" dirty="0">
              <a:solidFill>
                <a:schemeClr val="bg1">
                  <a:lumMod val="75000"/>
                </a:schemeClr>
              </a:solidFill>
            </a:endParaRPr>
          </a:p>
        </p:txBody>
      </p:sp>
      <p:sp>
        <p:nvSpPr>
          <p:cNvPr id="15" name="Rectangle 14"/>
          <p:cNvSpPr/>
          <p:nvPr/>
        </p:nvSpPr>
        <p:spPr>
          <a:xfrm>
            <a:off x="1531715" y="4967421"/>
            <a:ext cx="9976662" cy="707886"/>
          </a:xfrm>
          <a:prstGeom prst="rect">
            <a:avLst/>
          </a:prstGeom>
        </p:spPr>
        <p:txBody>
          <a:bodyPr wrap="square">
            <a:spAutoFit/>
          </a:bodyPr>
          <a:lstStyle/>
          <a:p>
            <a:pPr marL="571500" indent="-571500">
              <a:buClr>
                <a:srgbClr val="C00000"/>
              </a:buClr>
              <a:buFont typeface="Wingdings" panose="05000000000000000000" pitchFamily="2" charset="2"/>
              <a:buChar char="§"/>
            </a:pPr>
            <a:r>
              <a:rPr lang="fr-FR" sz="4000" dirty="0" smtClean="0"/>
              <a:t>Compilateur, assembleur et désassembleur</a:t>
            </a:r>
            <a:endParaRPr lang="fr-FR" sz="4000" dirty="0"/>
          </a:p>
        </p:txBody>
      </p:sp>
      <p:sp>
        <p:nvSpPr>
          <p:cNvPr id="17" name="Rectangle 16"/>
          <p:cNvSpPr/>
          <p:nvPr/>
        </p:nvSpPr>
        <p:spPr>
          <a:xfrm>
            <a:off x="2066080" y="2749893"/>
            <a:ext cx="7774329" cy="954107"/>
          </a:xfrm>
          <a:prstGeom prst="rect">
            <a:avLst/>
          </a:prstGeom>
        </p:spPr>
        <p:txBody>
          <a:bodyPr wrap="square">
            <a:spAutoFit/>
          </a:bodyPr>
          <a:lstStyle/>
          <a:p>
            <a:pPr marL="571500" indent="-571500">
              <a:buClr>
                <a:schemeClr val="bg1">
                  <a:lumMod val="75000"/>
                </a:schemeClr>
              </a:buClr>
              <a:buFont typeface="Courier New" panose="02070309020205020404" pitchFamily="49" charset="0"/>
              <a:buChar char="o"/>
            </a:pPr>
            <a:r>
              <a:rPr lang="fr-FR" sz="2800" dirty="0" smtClean="0">
                <a:solidFill>
                  <a:schemeClr val="bg1">
                    <a:lumMod val="75000"/>
                  </a:schemeClr>
                </a:solidFill>
              </a:rPr>
              <a:t>Bref historique sur l’ISA</a:t>
            </a:r>
            <a:endParaRPr lang="fr-FR" sz="2800" dirty="0" smtClean="0">
              <a:solidFill>
                <a:schemeClr val="bg1">
                  <a:lumMod val="75000"/>
                </a:schemeClr>
              </a:solidFill>
            </a:endParaRPr>
          </a:p>
          <a:p>
            <a:pPr marL="571500" indent="-571500">
              <a:buClr>
                <a:schemeClr val="bg1">
                  <a:lumMod val="75000"/>
                </a:schemeClr>
              </a:buClr>
              <a:buFont typeface="Courier New" panose="02070309020205020404" pitchFamily="49" charset="0"/>
              <a:buChar char="o"/>
            </a:pPr>
            <a:r>
              <a:rPr lang="fr-FR" sz="2800" dirty="0" smtClean="0">
                <a:solidFill>
                  <a:schemeClr val="bg1">
                    <a:lumMod val="75000"/>
                  </a:schemeClr>
                </a:solidFill>
              </a:rPr>
              <a:t>CISC et RISC</a:t>
            </a:r>
            <a:endParaRPr lang="fr-FR" sz="2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Du code machine aux langages de haut niveau</a:t>
            </a:r>
            <a:endParaRPr lang="fr-FR" dirty="0"/>
          </a:p>
        </p:txBody>
      </p:sp>
      <p:sp>
        <p:nvSpPr>
          <p:cNvPr id="3" name="Content Placeholder 2"/>
          <p:cNvSpPr>
            <a:spLocks noGrp="1"/>
          </p:cNvSpPr>
          <p:nvPr>
            <p:ph sz="half" idx="1"/>
          </p:nvPr>
        </p:nvSpPr>
        <p:spPr/>
        <p:txBody>
          <a:bodyPr>
            <a:normAutofit/>
          </a:bodyPr>
          <a:lstStyle/>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t>Au tout début, on programmait en code machine…</a:t>
            </a:r>
            <a:endParaRPr lang="fr-FR" dirty="0" smtClean="0"/>
          </a:p>
          <a:p>
            <a:pPr>
              <a:buClr>
                <a:srgbClr val="C00000"/>
              </a:buClr>
              <a:buFont typeface="Wingdings" panose="05000000000000000000" pitchFamily="2" charset="2"/>
              <a:buChar char="§"/>
            </a:pPr>
            <a:endParaRPr lang="fr-FR" dirty="0" smtClean="0"/>
          </a:p>
          <a:p>
            <a:pPr marL="182880" indent="0">
              <a:buClr>
                <a:srgbClr val="C00000"/>
              </a:buClr>
              <a:buNone/>
            </a:pPr>
            <a:r>
              <a:rPr lang="fr-FR" dirty="0" smtClean="0"/>
              <a:t>Quelle horreur !!</a:t>
            </a:r>
            <a:endParaRPr lang="fr-FR" dirty="0" smtClean="0"/>
          </a:p>
        </p:txBody>
      </p:sp>
      <p:pic>
        <p:nvPicPr>
          <p:cNvPr id="7" name="Content Placeholder 6"/>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1864509"/>
            <a:ext cx="5181600" cy="4273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Du code machine aux langages de haut niveau</a:t>
            </a:r>
            <a:endParaRPr lang="fr-FR" dirty="0"/>
          </a:p>
        </p:txBody>
      </p:sp>
      <p:sp>
        <p:nvSpPr>
          <p:cNvPr id="3" name="Content Placeholder 2"/>
          <p:cNvSpPr>
            <a:spLocks noGrp="1"/>
          </p:cNvSpPr>
          <p:nvPr>
            <p:ph sz="half" idx="1"/>
          </p:nvPr>
        </p:nvSpPr>
        <p:spPr/>
        <p:txBody>
          <a:bodyPr>
            <a:normAutofit/>
          </a:bodyPr>
          <a:lstStyle/>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t>Certains </a:t>
            </a:r>
            <a:r>
              <a:rPr lang="fr-FR" dirty="0"/>
              <a:t>« fous » continuent à le faire aujourd’hui en examinant des dumps de mémoire pour appliquer des patchs correctifs, ou pour craquer </a:t>
            </a:r>
            <a:r>
              <a:rPr lang="fr-FR" dirty="0" smtClean="0"/>
              <a:t>des applications </a:t>
            </a:r>
            <a:r>
              <a:rPr lang="fr-FR" dirty="0"/>
              <a:t>(c’est </a:t>
            </a:r>
            <a:r>
              <a:rPr lang="fr-FR" dirty="0" smtClean="0"/>
              <a:t>illégal !) </a:t>
            </a:r>
            <a:r>
              <a:rPr lang="fr-FR" dirty="0"/>
              <a:t>ou pour hacker des systèmes informatiques</a:t>
            </a:r>
            <a:endParaRPr lang="fr-FR" dirty="0" smtClean="0"/>
          </a:p>
        </p:txBody>
      </p:sp>
      <p:pic>
        <p:nvPicPr>
          <p:cNvPr id="7" name="Content Placeholder 6"/>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1864509"/>
            <a:ext cx="5181600" cy="427357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Du code machine aux langages de haut niveau</a:t>
            </a:r>
            <a:endParaRPr lang="fr-FR" dirty="0"/>
          </a:p>
        </p:txBody>
      </p:sp>
      <p:sp>
        <p:nvSpPr>
          <p:cNvPr id="3" name="Content Placeholder 2"/>
          <p:cNvSpPr>
            <a:spLocks noGrp="1"/>
          </p:cNvSpPr>
          <p:nvPr>
            <p:ph idx="1"/>
          </p:nvPr>
        </p:nvSpPr>
        <p:spPr/>
        <p:txBody>
          <a:bodyPr>
            <a:normAutofit/>
          </a:bodyPr>
          <a:lstStyle/>
          <a:p>
            <a:pPr>
              <a:buClr>
                <a:srgbClr val="C00000"/>
              </a:buClr>
              <a:buFont typeface="Wingdings" panose="05000000000000000000" pitchFamily="2" charset="2"/>
              <a:buChar char="§"/>
            </a:pPr>
            <a:r>
              <a:rPr lang="fr-FR" dirty="0" smtClean="0"/>
              <a:t>Les </a:t>
            </a:r>
            <a:r>
              <a:rPr lang="fr-FR" dirty="0"/>
              <a:t>langages assembleurs – une correspondance directe entre le code machine et des instructions intelligibles et </a:t>
            </a:r>
            <a:r>
              <a:rPr lang="fr-FR" dirty="0" smtClean="0"/>
              <a:t>(facilement) </a:t>
            </a:r>
            <a:r>
              <a:rPr lang="fr-FR" dirty="0"/>
              <a:t>mémorisables</a:t>
            </a:r>
            <a:r>
              <a:rPr lang="fr-FR" dirty="0" smtClean="0"/>
              <a:t>.</a:t>
            </a:r>
            <a:endParaRPr lang="fr-FR" dirty="0"/>
          </a:p>
        </p:txBody>
      </p:sp>
      <p:pic>
        <p:nvPicPr>
          <p:cNvPr id="12" name="Picture 11"/>
          <p:cNvPicPr>
            <a:picLocks noChangeAspect="1"/>
          </p:cNvPicPr>
          <p:nvPr/>
        </p:nvPicPr>
        <p:blipFill rotWithShape="1">
          <a:blip r:embed="rId1"/>
          <a:srcRect t="-163" b="25399"/>
          <a:stretch>
            <a:fillRect/>
          </a:stretch>
        </p:blipFill>
        <p:spPr>
          <a:xfrm>
            <a:off x="3229333" y="2758803"/>
            <a:ext cx="5733333" cy="355309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Du code machine aux langages de haut niveau</a:t>
            </a:r>
            <a:endParaRPr lang="fr-FR" dirty="0"/>
          </a:p>
        </p:txBody>
      </p:sp>
      <p:sp>
        <p:nvSpPr>
          <p:cNvPr id="3" name="Content Placeholder 2"/>
          <p:cNvSpPr>
            <a:spLocks noGrp="1"/>
          </p:cNvSpPr>
          <p:nvPr>
            <p:ph sz="half" idx="1"/>
          </p:nvPr>
        </p:nvSpPr>
        <p:spPr/>
        <p:txBody>
          <a:bodyPr>
            <a:normAutofit/>
          </a:bodyPr>
          <a:lstStyle/>
          <a:p>
            <a:endParaRPr lang="fr-FR" dirty="0" smtClean="0"/>
          </a:p>
          <a:p>
            <a:pPr>
              <a:buClr>
                <a:srgbClr val="C00000"/>
              </a:buClr>
              <a:buFont typeface="Wingdings" panose="05000000000000000000" pitchFamily="2" charset="2"/>
              <a:buChar char="§"/>
            </a:pPr>
            <a:r>
              <a:rPr lang="fr-FR" dirty="0" smtClean="0"/>
              <a:t>L’assembleur c’est bien, mais on peut faire mieux ! Laquelle des représentations à droite vous préférez le plus pour calculer la surface d’un triangle droit  ? </a:t>
            </a:r>
            <a:endParaRPr lang="fr-FR" dirty="0" smtClean="0"/>
          </a:p>
          <a:p>
            <a:pPr>
              <a:buClr>
                <a:srgbClr val="C00000"/>
              </a:buClr>
              <a:buFont typeface="Wingdings" panose="05000000000000000000" pitchFamily="2" charset="2"/>
              <a:buChar char="§"/>
            </a:pPr>
            <a:endParaRPr lang="fr-FR" dirty="0"/>
          </a:p>
          <a:p>
            <a:pPr>
              <a:buClr>
                <a:srgbClr val="C00000"/>
              </a:buClr>
              <a:buFont typeface="Wingdings" panose="05000000000000000000" pitchFamily="2" charset="2"/>
              <a:buChar char="§"/>
            </a:pPr>
            <a:r>
              <a:rPr lang="fr-FR" dirty="0" smtClean="0"/>
              <a:t>Clairement celle du dessus (à moins que vous soyez un hacker)</a:t>
            </a:r>
            <a:endParaRPr lang="fr-FR" dirty="0" smtClean="0"/>
          </a:p>
          <a:p>
            <a:pPr marL="0" indent="0">
              <a:buNone/>
            </a:pPr>
            <a:endParaRPr lang="fr-FR" dirty="0"/>
          </a:p>
        </p:txBody>
      </p:sp>
      <p:pic>
        <p:nvPicPr>
          <p:cNvPr id="14" name="Content Placeholder 13"/>
          <p:cNvPicPr>
            <a:picLocks noGrp="1" noChangeAspect="1"/>
          </p:cNvPicPr>
          <p:nvPr>
            <p:ph sz="half" idx="2"/>
          </p:nvPr>
        </p:nvPicPr>
        <p:blipFill>
          <a:blip r:embed="rId1"/>
          <a:stretch>
            <a:fillRect/>
          </a:stretch>
        </p:blipFill>
        <p:spPr>
          <a:xfrm>
            <a:off x="6515100" y="2129631"/>
            <a:ext cx="4495800" cy="3743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Invention des langages de haut niveau</a:t>
            </a:r>
            <a:endParaRPr lang="fr-FR" dirty="0"/>
          </a:p>
        </p:txBody>
      </p:sp>
      <p:pic>
        <p:nvPicPr>
          <p:cNvPr id="1032" name="Picture 8" descr="https://www.vironit.com/wp-content/uploads/2016/09/programming-languages-1400x670-e1473853525637.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53894" y="1825625"/>
            <a:ext cx="9084212"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Invention des langages de haut niveau</a:t>
            </a:r>
            <a:endParaRPr lang="fr-FR" dirty="0"/>
          </a:p>
        </p:txBody>
      </p:sp>
      <p:sp>
        <p:nvSpPr>
          <p:cNvPr id="3" name="Content Placeholder 2"/>
          <p:cNvSpPr>
            <a:spLocks noGrp="1"/>
          </p:cNvSpPr>
          <p:nvPr>
            <p:ph idx="1"/>
          </p:nvPr>
        </p:nvSpPr>
        <p:spPr/>
        <p:txBody>
          <a:bodyPr/>
          <a:lstStyle/>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t>Ça </a:t>
            </a:r>
            <a:r>
              <a:rPr lang="fr-FR" dirty="0"/>
              <a:t>pullule !!</a:t>
            </a:r>
            <a:endParaRPr lang="fr-FR" dirty="0"/>
          </a:p>
          <a:p>
            <a:pPr>
              <a:buClr>
                <a:srgbClr val="C00000"/>
              </a:buClr>
              <a:buFont typeface="Wingdings" panose="05000000000000000000" pitchFamily="2" charset="2"/>
              <a:buChar char="§"/>
            </a:pPr>
            <a:endParaRPr lang="fr-FR" dirty="0"/>
          </a:p>
          <a:p>
            <a:pPr>
              <a:buClr>
                <a:srgbClr val="C00000"/>
              </a:buClr>
              <a:buFont typeface="Wingdings" panose="05000000000000000000" pitchFamily="2" charset="2"/>
              <a:buChar char="§"/>
            </a:pPr>
            <a:r>
              <a:rPr lang="fr-FR" dirty="0"/>
              <a:t>Certains langages ont eu plus de succès que d’autres</a:t>
            </a:r>
            <a:endParaRPr lang="fr-FR" dirty="0"/>
          </a:p>
          <a:p>
            <a:pPr>
              <a:buClr>
                <a:srgbClr val="C00000"/>
              </a:buClr>
              <a:buFont typeface="Wingdings" panose="05000000000000000000" pitchFamily="2" charset="2"/>
              <a:buChar char="§"/>
            </a:pPr>
            <a:endParaRPr lang="fr-FR" dirty="0"/>
          </a:p>
          <a:p>
            <a:pPr marL="352425" indent="-352425">
              <a:buClr>
                <a:srgbClr val="C00000"/>
              </a:buClr>
              <a:buFont typeface="Wingdings" panose="05000000000000000000" pitchFamily="2" charset="2"/>
              <a:buChar char="F"/>
            </a:pPr>
            <a:r>
              <a:rPr lang="fr-FR" dirty="0"/>
              <a:t>I</a:t>
            </a:r>
            <a:r>
              <a:rPr lang="fr-FR" dirty="0" smtClean="0"/>
              <a:t>nvention d’outils </a:t>
            </a:r>
            <a:r>
              <a:rPr lang="fr-FR" dirty="0"/>
              <a:t>de compilation </a:t>
            </a:r>
            <a:r>
              <a:rPr lang="fr-FR" dirty="0" smtClean="0"/>
              <a:t>et d’interprétation </a:t>
            </a:r>
            <a:r>
              <a:rPr lang="fr-FR" dirty="0"/>
              <a:t>pour transformer un texte que l’Homme comprend en un code que la machine peut exécuter</a:t>
            </a:r>
            <a:endParaRPr lang="fr-FR" dirty="0"/>
          </a:p>
          <a:p>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p:nvPr/>
        </p:nvSpPr>
        <p:spPr>
          <a:xfrm>
            <a:off x="3541738" y="1422400"/>
            <a:ext cx="8345462" cy="5143500"/>
          </a:xfrm>
          <a:prstGeom prst="rect">
            <a:avLst/>
          </a:prstGeom>
          <a:solidFill>
            <a:schemeClr val="tx1">
              <a:lumMod val="75000"/>
              <a:lumOff val="25000"/>
            </a:schemeClr>
          </a:solidFill>
          <a:ln w="38100">
            <a:solidFill>
              <a:srgbClr val="C00000"/>
            </a:solidFill>
          </a:ln>
          <a:effectLst>
            <a:outerShdw blurRad="50800" dist="1778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2" name="Title 1"/>
          <p:cNvSpPr>
            <a:spLocks noGrp="1"/>
          </p:cNvSpPr>
          <p:nvPr>
            <p:ph type="title"/>
          </p:nvPr>
        </p:nvSpPr>
        <p:spPr/>
        <p:txBody>
          <a:bodyPr/>
          <a:lstStyle/>
          <a:p>
            <a:r>
              <a:rPr lang="fr-FR" b="1" dirty="0">
                <a:solidFill>
                  <a:srgbClr val="C00000"/>
                </a:solidFill>
              </a:rPr>
              <a:t>Compilation d’un </a:t>
            </a:r>
            <a:r>
              <a:rPr lang="fr-FR" b="1" dirty="0" smtClean="0">
                <a:solidFill>
                  <a:srgbClr val="C00000"/>
                </a:solidFill>
              </a:rPr>
              <a:t>programme </a:t>
            </a:r>
            <a:endParaRPr lang="en-GB" b="1" dirty="0">
              <a:solidFill>
                <a:srgbClr val="C00000"/>
              </a:solidFill>
            </a:endParaRPr>
          </a:p>
        </p:txBody>
      </p:sp>
      <p:sp>
        <p:nvSpPr>
          <p:cNvPr id="6" name="object 54"/>
          <p:cNvSpPr/>
          <p:nvPr/>
        </p:nvSpPr>
        <p:spPr>
          <a:xfrm>
            <a:off x="3761829" y="1597164"/>
            <a:ext cx="2343020" cy="1529570"/>
          </a:xfrm>
          <a:prstGeom prst="rect">
            <a:avLst/>
          </a:prstGeom>
          <a:blipFill>
            <a:blip r:embed="rId1" cstate="print"/>
            <a:stretch>
              <a:fillRect/>
            </a:stretch>
          </a:blipFill>
        </p:spPr>
        <p:txBody>
          <a:bodyPr wrap="square" lIns="0" tIns="0" rIns="0" bIns="0" rtlCol="0"/>
          <a:lstStyle/>
          <a:p/>
        </p:txBody>
      </p:sp>
      <p:sp>
        <p:nvSpPr>
          <p:cNvPr id="35" name="TextBox 34"/>
          <p:cNvSpPr txBox="1"/>
          <p:nvPr/>
        </p:nvSpPr>
        <p:spPr>
          <a:xfrm>
            <a:off x="3731151" y="3087283"/>
            <a:ext cx="2404376" cy="369332"/>
          </a:xfrm>
          <a:prstGeom prst="rect">
            <a:avLst/>
          </a:prstGeom>
          <a:noFill/>
        </p:spPr>
        <p:txBody>
          <a:bodyPr wrap="none" rtlCol="0">
            <a:spAutoFit/>
          </a:bodyPr>
          <a:lstStyle/>
          <a:p>
            <a:r>
              <a:rPr lang="fr-FR" dirty="0">
                <a:solidFill>
                  <a:schemeClr val="bg1"/>
                </a:solidFill>
              </a:rPr>
              <a:t>Langage de haut niveau</a:t>
            </a:r>
            <a:endParaRPr lang="en-GB" dirty="0">
              <a:solidFill>
                <a:schemeClr val="bg1"/>
              </a:solidFill>
            </a:endParaRPr>
          </a:p>
        </p:txBody>
      </p:sp>
      <p:sp>
        <p:nvSpPr>
          <p:cNvPr id="8" name="object 60"/>
          <p:cNvSpPr/>
          <p:nvPr/>
        </p:nvSpPr>
        <p:spPr>
          <a:xfrm>
            <a:off x="8113992" y="4567764"/>
            <a:ext cx="3581437" cy="1508546"/>
          </a:xfrm>
          <a:prstGeom prst="rect">
            <a:avLst/>
          </a:prstGeom>
          <a:blipFill>
            <a:blip r:embed="rId2" cstate="print"/>
            <a:stretch>
              <a:fillRect/>
            </a:stretch>
          </a:blipFill>
        </p:spPr>
        <p:txBody>
          <a:bodyPr wrap="square" lIns="0" tIns="0" rIns="0" bIns="0" rtlCol="0"/>
          <a:lstStyle/>
          <a:p/>
        </p:txBody>
      </p:sp>
      <p:sp>
        <p:nvSpPr>
          <p:cNvPr id="52" name="TextBox 51"/>
          <p:cNvSpPr txBox="1"/>
          <p:nvPr/>
        </p:nvSpPr>
        <p:spPr>
          <a:xfrm>
            <a:off x="8999558" y="6076310"/>
            <a:ext cx="1524776" cy="369332"/>
          </a:xfrm>
          <a:prstGeom prst="rect">
            <a:avLst/>
          </a:prstGeom>
          <a:noFill/>
        </p:spPr>
        <p:txBody>
          <a:bodyPr wrap="none" rtlCol="0">
            <a:spAutoFit/>
          </a:bodyPr>
          <a:lstStyle/>
          <a:p>
            <a:r>
              <a:rPr lang="fr-FR" dirty="0" smtClean="0">
                <a:solidFill>
                  <a:schemeClr val="bg1"/>
                </a:solidFill>
              </a:rPr>
              <a:t>Code machine</a:t>
            </a:r>
            <a:endParaRPr lang="en-GB" dirty="0">
              <a:solidFill>
                <a:schemeClr val="bg1"/>
              </a:solidFill>
            </a:endParaRPr>
          </a:p>
        </p:txBody>
      </p:sp>
      <p:grpSp>
        <p:nvGrpSpPr>
          <p:cNvPr id="45" name="Group 44"/>
          <p:cNvGrpSpPr/>
          <p:nvPr/>
        </p:nvGrpSpPr>
        <p:grpSpPr>
          <a:xfrm>
            <a:off x="4014972" y="3895053"/>
            <a:ext cx="1836733" cy="2500872"/>
            <a:chOff x="4014972" y="3895053"/>
            <a:chExt cx="1836733" cy="2500872"/>
          </a:xfrm>
        </p:grpSpPr>
        <p:grpSp>
          <p:nvGrpSpPr>
            <p:cNvPr id="34" name="Group 33"/>
            <p:cNvGrpSpPr/>
            <p:nvPr/>
          </p:nvGrpSpPr>
          <p:grpSpPr>
            <a:xfrm>
              <a:off x="4014972" y="3895053"/>
              <a:ext cx="1836733" cy="2181257"/>
              <a:chOff x="3190874" y="4376706"/>
              <a:chExt cx="1836733" cy="2181257"/>
            </a:xfrm>
          </p:grpSpPr>
          <p:sp>
            <p:nvSpPr>
              <p:cNvPr id="31" name="Rectangle 30"/>
              <p:cNvSpPr/>
              <p:nvPr/>
            </p:nvSpPr>
            <p:spPr>
              <a:xfrm>
                <a:off x="3190874" y="4376706"/>
                <a:ext cx="1836733" cy="21812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Picture 24" descr="Fichier:Windows logo â 2012 (dark blue).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7121" y="575337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0" descr="Image associÃ©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8042" y="5688574"/>
                <a:ext cx="849600" cy="849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associÃ©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9071" y="4376937"/>
                <a:ext cx="720000" cy="84913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Ã©sultat de recherche d'images pour &quot;Operating System logo&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8007" y="4376706"/>
                <a:ext cx="849600" cy="8496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3489192" y="4876377"/>
                <a:ext cx="1236372" cy="1236372"/>
                <a:chOff x="3205135" y="4954656"/>
                <a:chExt cx="1236372" cy="1236372"/>
              </a:xfrm>
            </p:grpSpPr>
            <p:sp>
              <p:nvSpPr>
                <p:cNvPr id="13" name="object 62"/>
                <p:cNvSpPr/>
                <p:nvPr/>
              </p:nvSpPr>
              <p:spPr>
                <a:xfrm>
                  <a:off x="3241575" y="4991095"/>
                  <a:ext cx="1163493" cy="1163494"/>
                </a:xfrm>
                <a:custGeom>
                  <a:avLst/>
                  <a:gdLst/>
                  <a:ahLst/>
                  <a:cxnLst/>
                  <a:rect l="l" t="t" r="r" b="b"/>
                  <a:pathLst>
                    <a:path w="737869" h="737869">
                      <a:moveTo>
                        <a:pt x="737492" y="368745"/>
                      </a:moveTo>
                      <a:lnTo>
                        <a:pt x="732666" y="428558"/>
                      </a:lnTo>
                      <a:lnTo>
                        <a:pt x="718694" y="485298"/>
                      </a:lnTo>
                      <a:lnTo>
                        <a:pt x="696334" y="538206"/>
                      </a:lnTo>
                      <a:lnTo>
                        <a:pt x="666346" y="586523"/>
                      </a:lnTo>
                      <a:lnTo>
                        <a:pt x="629490" y="629489"/>
                      </a:lnTo>
                      <a:lnTo>
                        <a:pt x="586524" y="666346"/>
                      </a:lnTo>
                      <a:lnTo>
                        <a:pt x="538207" y="696334"/>
                      </a:lnTo>
                      <a:lnTo>
                        <a:pt x="485299" y="718694"/>
                      </a:lnTo>
                      <a:lnTo>
                        <a:pt x="428560" y="732667"/>
                      </a:lnTo>
                      <a:lnTo>
                        <a:pt x="368747" y="737493"/>
                      </a:lnTo>
                      <a:lnTo>
                        <a:pt x="338504" y="736271"/>
                      </a:lnTo>
                      <a:lnTo>
                        <a:pt x="280132" y="726776"/>
                      </a:lnTo>
                      <a:lnTo>
                        <a:pt x="225214" y="708515"/>
                      </a:lnTo>
                      <a:lnTo>
                        <a:pt x="174506" y="682246"/>
                      </a:lnTo>
                      <a:lnTo>
                        <a:pt x="128770" y="648729"/>
                      </a:lnTo>
                      <a:lnTo>
                        <a:pt x="88763" y="608722"/>
                      </a:lnTo>
                      <a:lnTo>
                        <a:pt x="55246" y="562986"/>
                      </a:lnTo>
                      <a:lnTo>
                        <a:pt x="28977" y="512278"/>
                      </a:lnTo>
                      <a:lnTo>
                        <a:pt x="10716" y="457359"/>
                      </a:lnTo>
                      <a:lnTo>
                        <a:pt x="1222" y="398988"/>
                      </a:lnTo>
                      <a:lnTo>
                        <a:pt x="0" y="368745"/>
                      </a:lnTo>
                      <a:lnTo>
                        <a:pt x="1222" y="338502"/>
                      </a:lnTo>
                      <a:lnTo>
                        <a:pt x="10716" y="280131"/>
                      </a:lnTo>
                      <a:lnTo>
                        <a:pt x="28977" y="225213"/>
                      </a:lnTo>
                      <a:lnTo>
                        <a:pt x="55246" y="174506"/>
                      </a:lnTo>
                      <a:lnTo>
                        <a:pt x="88763" y="128770"/>
                      </a:lnTo>
                      <a:lnTo>
                        <a:pt x="128770" y="88763"/>
                      </a:lnTo>
                      <a:lnTo>
                        <a:pt x="174506" y="55246"/>
                      </a:lnTo>
                      <a:lnTo>
                        <a:pt x="225214" y="28977"/>
                      </a:lnTo>
                      <a:lnTo>
                        <a:pt x="280132" y="10716"/>
                      </a:lnTo>
                      <a:lnTo>
                        <a:pt x="338504" y="1222"/>
                      </a:lnTo>
                      <a:lnTo>
                        <a:pt x="368747" y="0"/>
                      </a:lnTo>
                      <a:lnTo>
                        <a:pt x="398990" y="1222"/>
                      </a:lnTo>
                      <a:lnTo>
                        <a:pt x="457361" y="10716"/>
                      </a:lnTo>
                      <a:lnTo>
                        <a:pt x="512280" y="28977"/>
                      </a:lnTo>
                      <a:lnTo>
                        <a:pt x="562987" y="55246"/>
                      </a:lnTo>
                      <a:lnTo>
                        <a:pt x="608723" y="88763"/>
                      </a:lnTo>
                      <a:lnTo>
                        <a:pt x="648729" y="128770"/>
                      </a:lnTo>
                      <a:lnTo>
                        <a:pt x="682246" y="174506"/>
                      </a:lnTo>
                      <a:lnTo>
                        <a:pt x="708515" y="225213"/>
                      </a:lnTo>
                      <a:lnTo>
                        <a:pt x="726776" y="280131"/>
                      </a:lnTo>
                      <a:lnTo>
                        <a:pt x="736270" y="338502"/>
                      </a:lnTo>
                      <a:lnTo>
                        <a:pt x="737492" y="368745"/>
                      </a:lnTo>
                      <a:close/>
                    </a:path>
                  </a:pathLst>
                </a:custGeom>
                <a:ln w="3657">
                  <a:solidFill>
                    <a:schemeClr val="tx1"/>
                  </a:solidFill>
                  <a:prstDash val="lgDash"/>
                </a:ln>
              </p:spPr>
              <p:txBody>
                <a:bodyPr wrap="square" lIns="0" tIns="0" rIns="0" bIns="0" rtlCol="0"/>
                <a:lstStyle/>
                <a:p/>
              </p:txBody>
            </p:sp>
            <p:sp>
              <p:nvSpPr>
                <p:cNvPr id="21" name="Rectangle 20"/>
                <p:cNvSpPr/>
                <p:nvPr/>
              </p:nvSpPr>
              <p:spPr>
                <a:xfrm>
                  <a:off x="3205135" y="4954656"/>
                  <a:ext cx="1236372" cy="1236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rPr>
                    <a:t>RAM</a:t>
                  </a:r>
                  <a:endParaRPr lang="en-GB" sz="4000" dirty="0">
                    <a:solidFill>
                      <a:schemeClr val="tx1"/>
                    </a:solidFill>
                  </a:endParaRPr>
                </a:p>
              </p:txBody>
            </p:sp>
          </p:grpSp>
        </p:grpSp>
        <p:sp>
          <p:nvSpPr>
            <p:cNvPr id="53" name="TextBox 52"/>
            <p:cNvSpPr txBox="1"/>
            <p:nvPr/>
          </p:nvSpPr>
          <p:spPr>
            <a:xfrm>
              <a:off x="4176141" y="6026593"/>
              <a:ext cx="1510670" cy="369332"/>
            </a:xfrm>
            <a:prstGeom prst="rect">
              <a:avLst/>
            </a:prstGeom>
            <a:noFill/>
          </p:spPr>
          <p:txBody>
            <a:bodyPr wrap="none" rtlCol="0">
              <a:spAutoFit/>
            </a:bodyPr>
            <a:lstStyle/>
            <a:p>
              <a:r>
                <a:rPr lang="fr-FR" dirty="0">
                  <a:solidFill>
                    <a:schemeClr val="bg1"/>
                  </a:solidFill>
                </a:rPr>
                <a:t>Exécution (SE)</a:t>
              </a:r>
              <a:endParaRPr lang="en-GB" dirty="0">
                <a:solidFill>
                  <a:schemeClr val="bg1"/>
                </a:solidFill>
              </a:endParaRPr>
            </a:p>
          </p:txBody>
        </p:sp>
      </p:grpSp>
      <p:sp>
        <p:nvSpPr>
          <p:cNvPr id="42" name="Right Arrow 41"/>
          <p:cNvSpPr/>
          <p:nvPr/>
        </p:nvSpPr>
        <p:spPr>
          <a:xfrm>
            <a:off x="6627048" y="2104370"/>
            <a:ext cx="1674555" cy="5151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lIns="90000" tIns="0" bIns="612000" rtlCol="0" anchor="ctr"/>
          <a:lstStyle/>
          <a:p>
            <a:pPr algn="ctr"/>
            <a:r>
              <a:rPr lang="fr-FR" dirty="0"/>
              <a:t>compilation</a:t>
            </a:r>
            <a:endParaRPr lang="en-GB" dirty="0"/>
          </a:p>
        </p:txBody>
      </p:sp>
      <p:sp>
        <p:nvSpPr>
          <p:cNvPr id="61" name="Right Arrow 60"/>
          <p:cNvSpPr/>
          <p:nvPr/>
        </p:nvSpPr>
        <p:spPr>
          <a:xfrm flipH="1">
            <a:off x="6259833" y="5064459"/>
            <a:ext cx="1674555" cy="5151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tIns="0" bIns="612000" rtlCol="0" anchor="ctr"/>
          <a:lstStyle/>
          <a:p>
            <a:pPr algn="ctr"/>
            <a:r>
              <a:rPr lang="fr-FR" dirty="0"/>
              <a:t>chargement</a:t>
            </a:r>
            <a:endParaRPr lang="en-GB" dirty="0"/>
          </a:p>
        </p:txBody>
      </p:sp>
      <p:grpSp>
        <p:nvGrpSpPr>
          <p:cNvPr id="41" name="Group 40"/>
          <p:cNvGrpSpPr/>
          <p:nvPr/>
        </p:nvGrpSpPr>
        <p:grpSpPr>
          <a:xfrm>
            <a:off x="8854480" y="1597164"/>
            <a:ext cx="2100460" cy="1859451"/>
            <a:chOff x="9594969" y="1944710"/>
            <a:chExt cx="2100460" cy="1859451"/>
          </a:xfrm>
        </p:grpSpPr>
        <p:sp>
          <p:nvSpPr>
            <p:cNvPr id="7" name="object 52"/>
            <p:cNvSpPr/>
            <p:nvPr/>
          </p:nvSpPr>
          <p:spPr>
            <a:xfrm>
              <a:off x="9594969" y="1944710"/>
              <a:ext cx="2100460" cy="1529569"/>
            </a:xfrm>
            <a:prstGeom prst="rect">
              <a:avLst/>
            </a:prstGeom>
            <a:blipFill>
              <a:blip r:embed="rId7" cstate="print"/>
              <a:stretch>
                <a:fillRect/>
              </a:stretch>
            </a:blipFill>
          </p:spPr>
          <p:txBody>
            <a:bodyPr wrap="square" lIns="0" tIns="0" rIns="0" bIns="0" rtlCol="0"/>
            <a:lstStyle/>
            <a:p/>
          </p:txBody>
        </p:sp>
        <p:sp>
          <p:nvSpPr>
            <p:cNvPr id="51" name="TextBox 50"/>
            <p:cNvSpPr txBox="1"/>
            <p:nvPr/>
          </p:nvSpPr>
          <p:spPr>
            <a:xfrm>
              <a:off x="9607806" y="3434829"/>
              <a:ext cx="2087623" cy="369332"/>
            </a:xfrm>
            <a:prstGeom prst="rect">
              <a:avLst/>
            </a:prstGeom>
            <a:noFill/>
          </p:spPr>
          <p:txBody>
            <a:bodyPr wrap="none" rtlCol="0">
              <a:spAutoFit/>
            </a:bodyPr>
            <a:lstStyle/>
            <a:p>
              <a:r>
                <a:rPr lang="fr-FR" dirty="0">
                  <a:solidFill>
                    <a:schemeClr val="bg1"/>
                  </a:solidFill>
                </a:rPr>
                <a:t>Langage assembleur</a:t>
              </a:r>
              <a:endParaRPr lang="en-GB" dirty="0">
                <a:solidFill>
                  <a:schemeClr val="bg1"/>
                </a:solidFill>
              </a:endParaRPr>
            </a:p>
          </p:txBody>
        </p:sp>
      </p:grpSp>
      <p:sp>
        <p:nvSpPr>
          <p:cNvPr id="62" name="Right Arrow 61"/>
          <p:cNvSpPr/>
          <p:nvPr/>
        </p:nvSpPr>
        <p:spPr>
          <a:xfrm rot="16200000" flipH="1">
            <a:off x="9572772" y="3713863"/>
            <a:ext cx="676712" cy="51515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vert="vert" wrap="none" lIns="0" tIns="2052000" rIns="0" bIns="0" rtlCol="0" anchor="ctr" anchorCtr="0"/>
          <a:lstStyle/>
          <a:p>
            <a:pPr algn="ctr"/>
            <a:r>
              <a:rPr lang="fr-FR" dirty="0"/>
              <a:t>Assemblage &amp; </a:t>
            </a:r>
            <a:endParaRPr lang="fr-FR" dirty="0"/>
          </a:p>
          <a:p>
            <a:pPr algn="ctr"/>
            <a:r>
              <a:rPr lang="fr-FR" dirty="0"/>
              <a:t>édition de liens</a:t>
            </a:r>
            <a:endParaRPr lang="en-GB" dirty="0"/>
          </a:p>
        </p:txBody>
      </p:sp>
      <p:grpSp>
        <p:nvGrpSpPr>
          <p:cNvPr id="46" name="Group 45"/>
          <p:cNvGrpSpPr/>
          <p:nvPr/>
        </p:nvGrpSpPr>
        <p:grpSpPr>
          <a:xfrm>
            <a:off x="192620" y="3467810"/>
            <a:ext cx="3169514" cy="1534230"/>
            <a:chOff x="192620" y="1551871"/>
            <a:chExt cx="3169514" cy="1534230"/>
          </a:xfrm>
          <a:effectLst>
            <a:outerShdw blurRad="50800" dist="190500" dir="2700000" algn="tl" rotWithShape="0">
              <a:prstClr val="black">
                <a:alpha val="40000"/>
              </a:prstClr>
            </a:outerShdw>
          </a:effectLst>
        </p:grpSpPr>
        <p:sp>
          <p:nvSpPr>
            <p:cNvPr id="69" name="Round Same Side Corner Rectangle 68"/>
            <p:cNvSpPr/>
            <p:nvPr/>
          </p:nvSpPr>
          <p:spPr>
            <a:xfrm>
              <a:off x="192620" y="1551871"/>
              <a:ext cx="3169514" cy="411481"/>
            </a:xfrm>
            <a:prstGeom prst="round2Same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Assemblage &amp; édition de liens</a:t>
              </a:r>
              <a:endParaRPr lang="en-GB" dirty="0"/>
            </a:p>
          </p:txBody>
        </p:sp>
        <p:sp>
          <p:nvSpPr>
            <p:cNvPr id="68" name="Round Same Side Corner Rectangle 67"/>
            <p:cNvSpPr/>
            <p:nvPr/>
          </p:nvSpPr>
          <p:spPr>
            <a:xfrm>
              <a:off x="192620" y="1963353"/>
              <a:ext cx="3169514" cy="1122748"/>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1800" indent="-285750">
                <a:buClr>
                  <a:srgbClr val="008000"/>
                </a:buClr>
                <a:buFont typeface="Wingdings 3" panose="05040102010807070707" pitchFamily="18" charset="2"/>
                <a:buChar char=""/>
              </a:pPr>
              <a:r>
                <a:rPr lang="fr-FR" dirty="0">
                  <a:solidFill>
                    <a:schemeClr val="tx1"/>
                  </a:solidFill>
                </a:rPr>
                <a:t>Insertion de code </a:t>
              </a:r>
              <a:r>
                <a:rPr lang="fr-FR" dirty="0" err="1">
                  <a:solidFill>
                    <a:schemeClr val="tx1"/>
                  </a:solidFill>
                </a:rPr>
                <a:t>assem-bleur</a:t>
              </a:r>
              <a:r>
                <a:rPr lang="fr-FR" dirty="0">
                  <a:solidFill>
                    <a:schemeClr val="tx1"/>
                  </a:solidFill>
                </a:rPr>
                <a:t>.</a:t>
              </a:r>
              <a:endParaRPr lang="fr-FR" dirty="0">
                <a:solidFill>
                  <a:schemeClr val="tx1"/>
                </a:solidFill>
              </a:endParaRPr>
            </a:p>
            <a:p>
              <a:pPr marL="431800" indent="-285750">
                <a:buClr>
                  <a:srgbClr val="008000"/>
                </a:buClr>
                <a:buFont typeface="Wingdings 3" panose="05040102010807070707" pitchFamily="18" charset="2"/>
                <a:buChar char=""/>
              </a:pPr>
              <a:r>
                <a:rPr lang="fr-FR" dirty="0">
                  <a:solidFill>
                    <a:schemeClr val="tx1"/>
                  </a:solidFill>
                </a:rPr>
                <a:t>Calcul des adresses.</a:t>
              </a:r>
              <a:endParaRPr lang="fr-FR" dirty="0">
                <a:solidFill>
                  <a:schemeClr val="tx1"/>
                </a:solidFill>
              </a:endParaRPr>
            </a:p>
            <a:p>
              <a:pPr marL="431800" indent="-285750">
                <a:buClr>
                  <a:srgbClr val="008000"/>
                </a:buClr>
                <a:buFont typeface="Wingdings 3" panose="05040102010807070707" pitchFamily="18" charset="2"/>
                <a:buChar char=""/>
              </a:pPr>
              <a:r>
                <a:rPr lang="fr-FR" dirty="0">
                  <a:solidFill>
                    <a:schemeClr val="tx1"/>
                  </a:solidFill>
                </a:rPr>
                <a:t>Traduction binaires.</a:t>
              </a:r>
              <a:endParaRPr lang="en-GB" dirty="0">
                <a:solidFill>
                  <a:schemeClr val="tx1"/>
                </a:solidFill>
              </a:endParaRPr>
            </a:p>
          </p:txBody>
        </p:sp>
      </p:grpSp>
      <p:grpSp>
        <p:nvGrpSpPr>
          <p:cNvPr id="50" name="Group 49"/>
          <p:cNvGrpSpPr/>
          <p:nvPr/>
        </p:nvGrpSpPr>
        <p:grpSpPr>
          <a:xfrm>
            <a:off x="192620" y="1551871"/>
            <a:ext cx="3169514" cy="1534230"/>
            <a:chOff x="192620" y="1551871"/>
            <a:chExt cx="3169514" cy="1534230"/>
          </a:xfrm>
          <a:effectLst>
            <a:outerShdw blurRad="50800" dist="190500" dir="2700000" algn="tl" rotWithShape="0">
              <a:prstClr val="black">
                <a:alpha val="40000"/>
              </a:prstClr>
            </a:outerShdw>
          </a:effectLst>
        </p:grpSpPr>
        <p:sp>
          <p:nvSpPr>
            <p:cNvPr id="74" name="Round Same Side Corner Rectangle 73"/>
            <p:cNvSpPr/>
            <p:nvPr/>
          </p:nvSpPr>
          <p:spPr>
            <a:xfrm>
              <a:off x="192620" y="1551871"/>
              <a:ext cx="3169514" cy="411481"/>
            </a:xfrm>
            <a:prstGeom prst="round2Same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Compilation</a:t>
              </a:r>
              <a:endParaRPr lang="en-GB" dirty="0"/>
            </a:p>
          </p:txBody>
        </p:sp>
        <p:sp>
          <p:nvSpPr>
            <p:cNvPr id="73" name="Round Same Side Corner Rectangle 72"/>
            <p:cNvSpPr/>
            <p:nvPr/>
          </p:nvSpPr>
          <p:spPr>
            <a:xfrm>
              <a:off x="192620" y="1963353"/>
              <a:ext cx="3169514" cy="1122748"/>
            </a:xfrm>
            <a:prstGeom prst="round2SameRect">
              <a:avLst>
                <a:gd name="adj1" fmla="val 0"/>
                <a:gd name="adj2" fmla="val 5515"/>
              </a:avLst>
            </a:prstGeom>
            <a:solidFill>
              <a:schemeClr val="tx2">
                <a:lumMod val="20000"/>
                <a:lumOff val="80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1800" indent="-285750">
                <a:buClr>
                  <a:schemeClr val="accent1">
                    <a:lumMod val="75000"/>
                  </a:schemeClr>
                </a:buClr>
                <a:buFont typeface="Wingdings 3" panose="05040102010807070707" pitchFamily="18" charset="2"/>
                <a:buChar char=""/>
              </a:pPr>
              <a:r>
                <a:rPr lang="fr-FR" dirty="0">
                  <a:solidFill>
                    <a:schemeClr val="tx1"/>
                  </a:solidFill>
                </a:rPr>
                <a:t>Traduction en code </a:t>
              </a:r>
              <a:r>
                <a:rPr lang="fr-FR" dirty="0" err="1">
                  <a:solidFill>
                    <a:schemeClr val="tx1"/>
                  </a:solidFill>
                </a:rPr>
                <a:t>assem-bleur</a:t>
              </a:r>
              <a:r>
                <a:rPr lang="fr-FR" dirty="0">
                  <a:solidFill>
                    <a:schemeClr val="tx1"/>
                  </a:solidFill>
                </a:rPr>
                <a:t>.</a:t>
              </a:r>
              <a:endParaRPr lang="fr-FR" dirty="0">
                <a:solidFill>
                  <a:schemeClr val="tx1"/>
                </a:solidFill>
              </a:endParaRPr>
            </a:p>
            <a:p>
              <a:pPr marL="431800" indent="-285750">
                <a:buClr>
                  <a:schemeClr val="accent1">
                    <a:lumMod val="75000"/>
                  </a:schemeClr>
                </a:buClr>
                <a:buFont typeface="Wingdings 3" panose="05040102010807070707" pitchFamily="18" charset="2"/>
                <a:buChar char=""/>
              </a:pPr>
              <a:r>
                <a:rPr lang="fr-FR" dirty="0">
                  <a:solidFill>
                    <a:schemeClr val="tx1"/>
                  </a:solidFill>
                </a:rPr>
                <a:t>Optimisations.</a:t>
              </a:r>
              <a:endParaRPr lang="en-GB" dirty="0">
                <a:solidFill>
                  <a:schemeClr val="tx1"/>
                </a:solidFill>
              </a:endParaRPr>
            </a:p>
          </p:txBody>
        </p:sp>
      </p:grpSp>
      <p:grpSp>
        <p:nvGrpSpPr>
          <p:cNvPr id="49" name="Group 48"/>
          <p:cNvGrpSpPr/>
          <p:nvPr/>
        </p:nvGrpSpPr>
        <p:grpSpPr>
          <a:xfrm>
            <a:off x="172712" y="5383749"/>
            <a:ext cx="3169514" cy="874206"/>
            <a:chOff x="172712" y="4985681"/>
            <a:chExt cx="3169514" cy="874206"/>
          </a:xfrm>
          <a:effectLst>
            <a:outerShdw blurRad="50800" dist="190500" dir="2700000" algn="tl" rotWithShape="0">
              <a:prstClr val="black">
                <a:alpha val="40000"/>
              </a:prstClr>
            </a:outerShdw>
          </a:effectLst>
        </p:grpSpPr>
        <p:sp>
          <p:nvSpPr>
            <p:cNvPr id="77" name="Round Same Side Corner Rectangle 76"/>
            <p:cNvSpPr/>
            <p:nvPr/>
          </p:nvSpPr>
          <p:spPr>
            <a:xfrm>
              <a:off x="172712" y="4985681"/>
              <a:ext cx="3169514" cy="411481"/>
            </a:xfrm>
            <a:prstGeom prst="round2Same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Chargement</a:t>
              </a:r>
              <a:endParaRPr lang="en-GB" dirty="0"/>
            </a:p>
          </p:txBody>
        </p:sp>
        <p:sp>
          <p:nvSpPr>
            <p:cNvPr id="76" name="Round Same Side Corner Rectangle 75"/>
            <p:cNvSpPr/>
            <p:nvPr/>
          </p:nvSpPr>
          <p:spPr>
            <a:xfrm>
              <a:off x="172712" y="5397163"/>
              <a:ext cx="3169514" cy="462724"/>
            </a:xfrm>
            <a:prstGeom prst="round2SameRect">
              <a:avLst>
                <a:gd name="adj1" fmla="val 0"/>
                <a:gd name="adj2" fmla="val 5515"/>
              </a:avLst>
            </a:prstGeom>
            <a:solidFill>
              <a:srgbClr val="F8E5E5"/>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31800" indent="-285750">
                <a:buClr>
                  <a:srgbClr val="C00000"/>
                </a:buClr>
                <a:buFont typeface="Wingdings 3" panose="05040102010807070707" pitchFamily="18" charset="2"/>
                <a:buChar char=""/>
              </a:pPr>
              <a:r>
                <a:rPr lang="fr-FR" dirty="0">
                  <a:solidFill>
                    <a:schemeClr val="tx1"/>
                  </a:solidFill>
                </a:rPr>
                <a:t>Calcul final des adresses.</a:t>
              </a:r>
              <a:endParaRPr lang="en-GB" dirty="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695505" y="2105527"/>
            <a:ext cx="7215480" cy="3826545"/>
            <a:chOff x="4695505" y="2105527"/>
            <a:chExt cx="7215480" cy="3826545"/>
          </a:xfrm>
        </p:grpSpPr>
        <p:sp>
          <p:nvSpPr>
            <p:cNvPr id="148482" name="Rectangle 2"/>
            <p:cNvSpPr>
              <a:spLocks noChangeArrowheads="1"/>
            </p:cNvSpPr>
            <p:nvPr/>
          </p:nvSpPr>
          <p:spPr bwMode="auto">
            <a:xfrm>
              <a:off x="10910860" y="2105527"/>
              <a:ext cx="727075" cy="366767"/>
            </a:xfrm>
            <a:prstGeom prst="rect">
              <a:avLst/>
            </a:prstGeom>
            <a:noFill/>
            <a:ln w="12700">
              <a:noFill/>
              <a:miter lim="800000"/>
            </a:ln>
            <a:effectLst/>
          </p:spPr>
          <p:txBody>
            <a:bodyPr lIns="90487" tIns="44450" rIns="90487" bIns="44450">
              <a:spAutoFit/>
            </a:bodyPr>
            <a:lstStyle/>
            <a:p>
              <a:pPr algn="r">
                <a:lnSpc>
                  <a:spcPct val="100000"/>
                </a:lnSpc>
              </a:pPr>
              <a:r>
                <a:rPr lang="en-US" i="1" dirty="0">
                  <a:latin typeface="Calibri" panose="020F0502020204030204" pitchFamily="34" charset="0"/>
                </a:rPr>
                <a:t>text</a:t>
              </a:r>
              <a:endParaRPr lang="en-US" i="1" dirty="0">
                <a:latin typeface="Calibri" panose="020F0502020204030204" pitchFamily="34" charset="0"/>
              </a:endParaRPr>
            </a:p>
          </p:txBody>
        </p:sp>
        <p:sp>
          <p:nvSpPr>
            <p:cNvPr id="148483" name="Rectangle 3"/>
            <p:cNvSpPr>
              <a:spLocks noChangeArrowheads="1"/>
            </p:cNvSpPr>
            <p:nvPr/>
          </p:nvSpPr>
          <p:spPr bwMode="auto">
            <a:xfrm>
              <a:off x="10936691" y="3246627"/>
              <a:ext cx="727075" cy="366767"/>
            </a:xfrm>
            <a:prstGeom prst="rect">
              <a:avLst/>
            </a:prstGeom>
            <a:noFill/>
            <a:ln w="12700">
              <a:noFill/>
              <a:miter lim="800000"/>
            </a:ln>
            <a:effectLst/>
          </p:spPr>
          <p:txBody>
            <a:bodyPr lIns="90487" tIns="44450" rIns="90487" bIns="44450">
              <a:spAutoFit/>
            </a:bodyPr>
            <a:lstStyle/>
            <a:p>
              <a:pPr algn="r">
                <a:lnSpc>
                  <a:spcPct val="100000"/>
                </a:lnSpc>
              </a:pPr>
              <a:r>
                <a:rPr lang="en-US" i="1" dirty="0">
                  <a:latin typeface="Calibri" panose="020F0502020204030204" pitchFamily="34" charset="0"/>
                </a:rPr>
                <a:t>text</a:t>
              </a:r>
              <a:endParaRPr lang="en-US" i="1" dirty="0">
                <a:latin typeface="Calibri" panose="020F0502020204030204" pitchFamily="34" charset="0"/>
              </a:endParaRPr>
            </a:p>
          </p:txBody>
        </p:sp>
        <p:sp>
          <p:nvSpPr>
            <p:cNvPr id="148484" name="Rectangle 4"/>
            <p:cNvSpPr>
              <a:spLocks noChangeArrowheads="1"/>
            </p:cNvSpPr>
            <p:nvPr/>
          </p:nvSpPr>
          <p:spPr bwMode="auto">
            <a:xfrm>
              <a:off x="10910860" y="4315327"/>
              <a:ext cx="1000125" cy="366767"/>
            </a:xfrm>
            <a:prstGeom prst="rect">
              <a:avLst/>
            </a:prstGeom>
            <a:noFill/>
            <a:ln w="12700">
              <a:noFill/>
              <a:miter lim="800000"/>
            </a:ln>
            <a:effectLst/>
          </p:spPr>
          <p:txBody>
            <a:bodyPr lIns="90487" tIns="44450" rIns="90487" bIns="44450">
              <a:spAutoFit/>
            </a:bodyPr>
            <a:lstStyle/>
            <a:p>
              <a:pPr algn="r">
                <a:lnSpc>
                  <a:spcPct val="100000"/>
                </a:lnSpc>
              </a:pPr>
              <a:r>
                <a:rPr lang="en-US" i="1" dirty="0" err="1" smtClean="0">
                  <a:latin typeface="Calibri" panose="020F0502020204030204" pitchFamily="34" charset="0"/>
                </a:rPr>
                <a:t>binaire</a:t>
              </a:r>
              <a:endParaRPr lang="en-US" i="1" dirty="0">
                <a:latin typeface="Calibri" panose="020F0502020204030204" pitchFamily="34" charset="0"/>
              </a:endParaRPr>
            </a:p>
          </p:txBody>
        </p:sp>
        <p:sp>
          <p:nvSpPr>
            <p:cNvPr id="148485" name="Rectangle 5"/>
            <p:cNvSpPr>
              <a:spLocks noChangeArrowheads="1"/>
            </p:cNvSpPr>
            <p:nvPr/>
          </p:nvSpPr>
          <p:spPr bwMode="auto">
            <a:xfrm>
              <a:off x="10910859" y="5458327"/>
              <a:ext cx="1000125" cy="366767"/>
            </a:xfrm>
            <a:prstGeom prst="rect">
              <a:avLst/>
            </a:prstGeom>
            <a:noFill/>
            <a:ln w="12700">
              <a:noFill/>
              <a:miter lim="800000"/>
            </a:ln>
            <a:effectLst/>
          </p:spPr>
          <p:txBody>
            <a:bodyPr lIns="90487" tIns="44450" rIns="90487" bIns="44450">
              <a:spAutoFit/>
            </a:bodyPr>
            <a:lstStyle/>
            <a:p>
              <a:pPr algn="r">
                <a:lnSpc>
                  <a:spcPct val="100000"/>
                </a:lnSpc>
              </a:pPr>
              <a:r>
                <a:rPr lang="en-US" i="1" dirty="0" err="1" smtClean="0">
                  <a:latin typeface="Calibri" panose="020F0502020204030204" pitchFamily="34" charset="0"/>
                </a:rPr>
                <a:t>binaire</a:t>
              </a:r>
              <a:endParaRPr lang="en-US" i="1" dirty="0">
                <a:latin typeface="Calibri" panose="020F0502020204030204" pitchFamily="34" charset="0"/>
              </a:endParaRPr>
            </a:p>
          </p:txBody>
        </p:sp>
        <p:sp>
          <p:nvSpPr>
            <p:cNvPr id="148486" name="Line 6"/>
            <p:cNvSpPr>
              <a:spLocks noChangeShapeType="1"/>
            </p:cNvSpPr>
            <p:nvPr/>
          </p:nvSpPr>
          <p:spPr bwMode="auto">
            <a:xfrm>
              <a:off x="9120341" y="2568160"/>
              <a:ext cx="0" cy="680367"/>
            </a:xfrm>
            <a:prstGeom prst="line">
              <a:avLst/>
            </a:prstGeom>
            <a:noFill/>
            <a:ln w="28575">
              <a:solidFill>
                <a:schemeClr val="tx1"/>
              </a:solidFill>
              <a:round/>
              <a:tailEnd type="triangle" w="med" len="med"/>
            </a:ln>
            <a:effectLst/>
          </p:spPr>
          <p:txBody>
            <a:bodyPr wrap="square" lIns="90487" tIns="44450" rIns="90487" bIns="44450">
              <a:spAutoFit/>
            </a:bodyPr>
            <a:lstStyle/>
            <a:p>
              <a:endParaRPr lang="en-US" dirty="0">
                <a:latin typeface="Calibri" panose="020F0502020204030204" pitchFamily="34" charset="0"/>
              </a:endParaRPr>
            </a:p>
          </p:txBody>
        </p:sp>
        <p:sp>
          <p:nvSpPr>
            <p:cNvPr id="148487" name="Rectangle 7"/>
            <p:cNvSpPr>
              <a:spLocks noChangeArrowheads="1"/>
            </p:cNvSpPr>
            <p:nvPr/>
          </p:nvSpPr>
          <p:spPr bwMode="auto">
            <a:xfrm>
              <a:off x="5947569" y="2712353"/>
              <a:ext cx="3245004" cy="397545"/>
            </a:xfrm>
            <a:prstGeom prst="rect">
              <a:avLst/>
            </a:prstGeom>
            <a:noFill/>
            <a:ln w="12700">
              <a:noFill/>
              <a:miter lim="800000"/>
            </a:ln>
            <a:effectLst/>
          </p:spPr>
          <p:txBody>
            <a:bodyPr wrap="square" lIns="90487" tIns="44450" rIns="90487" bIns="44450">
              <a:spAutoFit/>
            </a:bodyPr>
            <a:lstStyle/>
            <a:p>
              <a:pPr algn="l">
                <a:lnSpc>
                  <a:spcPct val="100000"/>
                </a:lnSpc>
              </a:pPr>
              <a:r>
                <a:rPr lang="en-US" sz="2000" dirty="0" err="1" smtClean="0">
                  <a:latin typeface="Calibri" panose="020F0502020204030204" pitchFamily="34" charset="0"/>
                </a:rPr>
                <a:t>Compilateur</a:t>
              </a:r>
              <a:r>
                <a:rPr lang="en-US" sz="2000" dirty="0" smtClean="0">
                  <a:latin typeface="Calibri" panose="020F0502020204030204" pitchFamily="34" charset="0"/>
                </a:rPr>
                <a:t> </a:t>
              </a:r>
              <a:r>
                <a:rPr lang="en-US" sz="2000" dirty="0">
                  <a:latin typeface="Calibri" panose="020F0502020204030204" pitchFamily="34" charset="0"/>
                </a:rPr>
                <a:t>(</a:t>
              </a:r>
              <a:r>
                <a:rPr lang="en-US" sz="2000" dirty="0" err="1">
                  <a:latin typeface="Courier New" panose="02070309020205020404" pitchFamily="49" charset="0"/>
                </a:rPr>
                <a:t>gcc</a:t>
              </a:r>
              <a:r>
                <a:rPr lang="en-US" sz="2000" dirty="0">
                  <a:latin typeface="Courier New" panose="02070309020205020404" pitchFamily="49" charset="0"/>
                </a:rPr>
                <a:t> –</a:t>
              </a:r>
              <a:r>
                <a:rPr lang="en-US" sz="2000" dirty="0" err="1">
                  <a:latin typeface="Courier New" panose="02070309020205020404" pitchFamily="49" charset="0"/>
                </a:rPr>
                <a:t>Og</a:t>
              </a:r>
              <a:r>
                <a:rPr lang="en-US" sz="2000" dirty="0">
                  <a:latin typeface="Courier New" panose="02070309020205020404" pitchFamily="49" charset="0"/>
                </a:rPr>
                <a:t> -S</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88" name="Rectangle 8"/>
            <p:cNvSpPr>
              <a:spLocks noChangeArrowheads="1"/>
            </p:cNvSpPr>
            <p:nvPr/>
          </p:nvSpPr>
          <p:spPr bwMode="auto">
            <a:xfrm>
              <a:off x="6392131" y="3781927"/>
              <a:ext cx="3048000" cy="397545"/>
            </a:xfrm>
            <a:prstGeom prst="rect">
              <a:avLst/>
            </a:prstGeom>
            <a:noFill/>
            <a:ln w="12700">
              <a:noFill/>
              <a:miter lim="800000"/>
            </a:ln>
            <a:effectLst/>
          </p:spPr>
          <p:txBody>
            <a:bodyPr lIns="90487" tIns="44450" rIns="90487" bIns="44450">
              <a:spAutoFit/>
            </a:bodyPr>
            <a:lstStyle/>
            <a:p>
              <a:pPr algn="l">
                <a:lnSpc>
                  <a:spcPct val="100000"/>
                </a:lnSpc>
              </a:pPr>
              <a:r>
                <a:rPr lang="en-US" sz="2000" dirty="0" err="1" smtClean="0">
                  <a:latin typeface="Calibri" panose="020F0502020204030204" pitchFamily="34" charset="0"/>
                </a:rPr>
                <a:t>Assembleur</a:t>
              </a:r>
              <a:r>
                <a:rPr lang="en-US" sz="2000" dirty="0" smtClean="0">
                  <a:latin typeface="Calibri" panose="020F0502020204030204" pitchFamily="34" charset="0"/>
                </a:rPr>
                <a:t> </a:t>
              </a:r>
              <a:r>
                <a:rPr lang="en-US" sz="2000" dirty="0">
                  <a:latin typeface="Calibri" panose="020F0502020204030204" pitchFamily="34" charset="0"/>
                </a:rPr>
                <a:t>(</a:t>
              </a:r>
              <a:r>
                <a:rPr lang="en-US" sz="2000" dirty="0" err="1">
                  <a:latin typeface="Courier New" panose="02070309020205020404" pitchFamily="49" charset="0"/>
                </a:rPr>
                <a:t>gcc</a:t>
              </a:r>
              <a:r>
                <a:rPr lang="en-US" sz="2000" dirty="0">
                  <a:latin typeface="Calibri" panose="020F0502020204030204" pitchFamily="34" charset="0"/>
                </a:rPr>
                <a:t> </a:t>
              </a:r>
              <a:r>
                <a:rPr lang="en-US" sz="2000" dirty="0" err="1" smtClean="0">
                  <a:latin typeface="Calibri" panose="020F0502020204030204" pitchFamily="34" charset="0"/>
                </a:rPr>
                <a:t>ou</a:t>
              </a:r>
              <a:r>
                <a:rPr lang="en-US" sz="2000" dirty="0" smtClean="0">
                  <a:latin typeface="Calibri" panose="020F0502020204030204" pitchFamily="34" charset="0"/>
                </a:rPr>
                <a:t> </a:t>
              </a:r>
              <a:r>
                <a:rPr lang="en-US" sz="2000" dirty="0">
                  <a:latin typeface="Courier New" panose="02070309020205020404" pitchFamily="49" charset="0"/>
                </a:rPr>
                <a:t>as</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89" name="Rectangle 9"/>
            <p:cNvSpPr>
              <a:spLocks noChangeArrowheads="1"/>
            </p:cNvSpPr>
            <p:nvPr/>
          </p:nvSpPr>
          <p:spPr bwMode="auto">
            <a:xfrm>
              <a:off x="6872044" y="4924927"/>
              <a:ext cx="2638425" cy="397545"/>
            </a:xfrm>
            <a:prstGeom prst="rect">
              <a:avLst/>
            </a:prstGeom>
            <a:noFill/>
            <a:ln w="12700">
              <a:noFill/>
              <a:miter lim="800000"/>
            </a:ln>
            <a:effectLst/>
          </p:spPr>
          <p:txBody>
            <a:bodyPr lIns="90487" tIns="44450" rIns="90487" bIns="44450">
              <a:spAutoFit/>
            </a:bodyPr>
            <a:lstStyle/>
            <a:p>
              <a:pPr algn="l">
                <a:lnSpc>
                  <a:spcPct val="100000"/>
                </a:lnSpc>
              </a:pPr>
              <a:r>
                <a:rPr lang="en-US" sz="2000" dirty="0">
                  <a:latin typeface="Calibri" panose="020F0502020204030204" pitchFamily="34" charset="0"/>
                </a:rPr>
                <a:t>Linker (</a:t>
              </a:r>
              <a:r>
                <a:rPr lang="en-US" sz="2000" dirty="0" err="1">
                  <a:latin typeface="Courier New" panose="02070309020205020404" pitchFamily="49" charset="0"/>
                </a:rPr>
                <a:t>gcc</a:t>
              </a:r>
              <a:r>
                <a:rPr lang="en-US" sz="2000" dirty="0">
                  <a:latin typeface="Calibri" panose="020F0502020204030204" pitchFamily="34" charset="0"/>
                </a:rPr>
                <a:t> </a:t>
              </a:r>
              <a:r>
                <a:rPr lang="en-US" sz="2000" dirty="0" err="1" smtClean="0">
                  <a:latin typeface="Calibri" panose="020F0502020204030204" pitchFamily="34" charset="0"/>
                </a:rPr>
                <a:t>ou</a:t>
              </a:r>
              <a:r>
                <a:rPr lang="en-US" sz="2000" dirty="0" smtClean="0">
                  <a:latin typeface="Courier" pitchFamily="49" charset="0"/>
                </a:rPr>
                <a:t> </a:t>
              </a:r>
              <a:r>
                <a:rPr lang="en-US" sz="2000" dirty="0" err="1" smtClean="0">
                  <a:latin typeface="Courier New" panose="02070309020205020404" pitchFamily="49" charset="0"/>
                </a:rPr>
                <a:t>ld</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90" name="Rectangle 10"/>
            <p:cNvSpPr>
              <a:spLocks noChangeArrowheads="1"/>
            </p:cNvSpPr>
            <p:nvPr/>
          </p:nvSpPr>
          <p:spPr bwMode="auto">
            <a:xfrm>
              <a:off x="7504266" y="2170615"/>
              <a:ext cx="3263900" cy="397545"/>
            </a:xfrm>
            <a:prstGeom prst="rect">
              <a:avLst/>
            </a:prstGeom>
            <a:solidFill>
              <a:srgbClr val="F6F5BD"/>
            </a:solidFill>
            <a:ln w="28575">
              <a:solidFill>
                <a:schemeClr val="tx1"/>
              </a:solidFill>
              <a:miter lim="800000"/>
            </a:ln>
            <a:effectLst/>
          </p:spPr>
          <p:txBody>
            <a:bodyPr lIns="90487" tIns="44450" rIns="90487" bIns="44450">
              <a:spAutoFit/>
            </a:bodyPr>
            <a:lstStyle/>
            <a:p>
              <a:pPr algn="ctr">
                <a:lnSpc>
                  <a:spcPct val="100000"/>
                </a:lnSpc>
              </a:pPr>
              <a:r>
                <a:rPr lang="en-US" sz="2000" dirty="0" err="1" smtClean="0">
                  <a:latin typeface="Calibri" panose="020F0502020204030204" pitchFamily="34" charset="0"/>
                </a:rPr>
                <a:t>Programme</a:t>
              </a:r>
              <a:r>
                <a:rPr lang="en-US" sz="2000" dirty="0" smtClean="0">
                  <a:latin typeface="Calibri" panose="020F0502020204030204" pitchFamily="34" charset="0"/>
                </a:rPr>
                <a:t> C </a:t>
              </a:r>
              <a:r>
                <a:rPr lang="en-US" sz="2000" dirty="0">
                  <a:latin typeface="Calibri" panose="020F0502020204030204" pitchFamily="34" charset="0"/>
                </a:rPr>
                <a:t>(</a:t>
              </a:r>
              <a:r>
                <a:rPr lang="en-US" sz="2000" dirty="0">
                  <a:latin typeface="Courier New" panose="02070309020205020404" pitchFamily="49" charset="0"/>
                </a:rPr>
                <a:t>p1.c p2.c</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91" name="Rectangle 11"/>
            <p:cNvSpPr>
              <a:spLocks noChangeArrowheads="1"/>
            </p:cNvSpPr>
            <p:nvPr/>
          </p:nvSpPr>
          <p:spPr bwMode="auto">
            <a:xfrm>
              <a:off x="7389966" y="3248527"/>
              <a:ext cx="3492500" cy="397545"/>
            </a:xfrm>
            <a:prstGeom prst="rect">
              <a:avLst/>
            </a:prstGeom>
            <a:solidFill>
              <a:srgbClr val="F6F5BD"/>
            </a:solidFill>
            <a:ln w="28575">
              <a:solidFill>
                <a:schemeClr val="tx1"/>
              </a:solidFill>
              <a:miter lim="800000"/>
            </a:ln>
            <a:effectLst/>
          </p:spPr>
          <p:txBody>
            <a:bodyPr lIns="90487" tIns="44450" rIns="90487" bIns="44450">
              <a:spAutoFit/>
            </a:bodyPr>
            <a:lstStyle/>
            <a:p>
              <a:pPr algn="ctr">
                <a:lnSpc>
                  <a:spcPct val="100000"/>
                </a:lnSpc>
              </a:pPr>
              <a:r>
                <a:rPr lang="en-US" sz="2000" dirty="0" smtClean="0">
                  <a:latin typeface="Calibri" panose="020F0502020204030204" pitchFamily="34" charset="0"/>
                </a:rPr>
                <a:t>Code </a:t>
              </a:r>
              <a:r>
                <a:rPr lang="en-US" sz="2000" dirty="0" err="1" smtClean="0">
                  <a:latin typeface="Calibri" panose="020F0502020204030204" pitchFamily="34" charset="0"/>
                </a:rPr>
                <a:t>Asm</a:t>
              </a:r>
              <a:r>
                <a:rPr lang="en-US" sz="2000" dirty="0" smtClean="0">
                  <a:latin typeface="Calibri" panose="020F0502020204030204" pitchFamily="34" charset="0"/>
                </a:rPr>
                <a:t> </a:t>
              </a:r>
              <a:r>
                <a:rPr lang="en-US" sz="2000" dirty="0">
                  <a:latin typeface="Calibri" panose="020F0502020204030204" pitchFamily="34" charset="0"/>
                </a:rPr>
                <a:t>(</a:t>
              </a:r>
              <a:r>
                <a:rPr lang="en-US" sz="2000" dirty="0">
                  <a:latin typeface="Courier New" panose="02070309020205020404" pitchFamily="49" charset="0"/>
                </a:rPr>
                <a:t>p1.s p2.s</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92" name="Rectangle 12"/>
            <p:cNvSpPr>
              <a:spLocks noChangeArrowheads="1"/>
            </p:cNvSpPr>
            <p:nvPr/>
          </p:nvSpPr>
          <p:spPr bwMode="auto">
            <a:xfrm>
              <a:off x="7275666" y="4391527"/>
              <a:ext cx="3721100" cy="397545"/>
            </a:xfrm>
            <a:prstGeom prst="rect">
              <a:avLst/>
            </a:prstGeom>
            <a:solidFill>
              <a:schemeClr val="accent2">
                <a:lumMod val="20000"/>
                <a:lumOff val="80000"/>
              </a:schemeClr>
            </a:solidFill>
            <a:ln w="28575">
              <a:solidFill>
                <a:schemeClr val="tx1"/>
              </a:solidFill>
              <a:miter lim="800000"/>
            </a:ln>
            <a:effectLst/>
          </p:spPr>
          <p:txBody>
            <a:bodyPr lIns="90487" tIns="44450" rIns="90487" bIns="44450">
              <a:spAutoFit/>
            </a:bodyPr>
            <a:lstStyle/>
            <a:p>
              <a:pPr algn="ctr">
                <a:lnSpc>
                  <a:spcPct val="100000"/>
                </a:lnSpc>
              </a:pPr>
              <a:r>
                <a:rPr lang="en-US" sz="2000" dirty="0" smtClean="0">
                  <a:latin typeface="Calibri" panose="020F0502020204030204" pitchFamily="34" charset="0"/>
                </a:rPr>
                <a:t>Code Object </a:t>
              </a:r>
              <a:r>
                <a:rPr lang="en-US" sz="2000" dirty="0">
                  <a:latin typeface="Calibri" panose="020F0502020204030204" pitchFamily="34" charset="0"/>
                </a:rPr>
                <a:t>(</a:t>
              </a:r>
              <a:r>
                <a:rPr lang="en-US" sz="2000" dirty="0">
                  <a:latin typeface="Courier New" panose="02070309020205020404" pitchFamily="49" charset="0"/>
                </a:rPr>
                <a:t>p1.o p2.o</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93" name="Rectangle 13"/>
            <p:cNvSpPr>
              <a:spLocks noChangeArrowheads="1"/>
            </p:cNvSpPr>
            <p:nvPr/>
          </p:nvSpPr>
          <p:spPr bwMode="auto">
            <a:xfrm>
              <a:off x="7262172" y="5534527"/>
              <a:ext cx="3748088" cy="397545"/>
            </a:xfrm>
            <a:prstGeom prst="rect">
              <a:avLst/>
            </a:prstGeom>
            <a:solidFill>
              <a:srgbClr val="FF9999"/>
            </a:solidFill>
            <a:ln w="28575">
              <a:solidFill>
                <a:schemeClr val="tx1"/>
              </a:solidFill>
              <a:miter lim="800000"/>
            </a:ln>
            <a:effectLst/>
          </p:spPr>
          <p:txBody>
            <a:bodyPr lIns="90487" tIns="44450" rIns="90487" bIns="44450">
              <a:spAutoFit/>
            </a:bodyPr>
            <a:lstStyle/>
            <a:p>
              <a:pPr algn="ctr">
                <a:lnSpc>
                  <a:spcPct val="100000"/>
                </a:lnSpc>
              </a:pPr>
              <a:r>
                <a:rPr lang="en-US" sz="2000" dirty="0" err="1" smtClean="0">
                  <a:latin typeface="Calibri" panose="020F0502020204030204" pitchFamily="34" charset="0"/>
                </a:rPr>
                <a:t>Programme</a:t>
              </a:r>
              <a:r>
                <a:rPr lang="en-US" sz="2000" dirty="0" smtClean="0">
                  <a:latin typeface="Calibri" panose="020F0502020204030204" pitchFamily="34" charset="0"/>
                </a:rPr>
                <a:t> Executable </a:t>
              </a:r>
              <a:r>
                <a:rPr lang="en-US" sz="2000" dirty="0">
                  <a:latin typeface="Calibri" panose="020F0502020204030204" pitchFamily="34" charset="0"/>
                </a:rPr>
                <a:t>(</a:t>
              </a:r>
              <a:r>
                <a:rPr lang="en-US" sz="2000" dirty="0">
                  <a:latin typeface="Courier New" panose="02070309020205020404" pitchFamily="49" charset="0"/>
                </a:rPr>
                <a:t>p</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94" name="Line 14"/>
            <p:cNvSpPr>
              <a:spLocks noChangeShapeType="1"/>
            </p:cNvSpPr>
            <p:nvPr/>
          </p:nvSpPr>
          <p:spPr bwMode="auto">
            <a:xfrm>
              <a:off x="9120341" y="3646072"/>
              <a:ext cx="0" cy="726405"/>
            </a:xfrm>
            <a:prstGeom prst="line">
              <a:avLst/>
            </a:prstGeom>
            <a:noFill/>
            <a:ln w="28575">
              <a:solidFill>
                <a:schemeClr val="tx1"/>
              </a:solidFill>
              <a:round/>
              <a:tailEnd type="triangle" w="med" len="med"/>
            </a:ln>
            <a:effectLst/>
          </p:spPr>
          <p:txBody>
            <a:bodyPr wrap="square" lIns="90487" tIns="44450" rIns="90487" bIns="44450">
              <a:spAutoFit/>
            </a:bodyPr>
            <a:lstStyle/>
            <a:p>
              <a:endParaRPr lang="en-US" dirty="0">
                <a:latin typeface="Calibri" panose="020F0502020204030204" pitchFamily="34" charset="0"/>
              </a:endParaRPr>
            </a:p>
          </p:txBody>
        </p:sp>
        <p:sp>
          <p:nvSpPr>
            <p:cNvPr id="148495" name="Line 15"/>
            <p:cNvSpPr>
              <a:spLocks noChangeShapeType="1"/>
            </p:cNvSpPr>
            <p:nvPr/>
          </p:nvSpPr>
          <p:spPr bwMode="auto">
            <a:xfrm>
              <a:off x="9120341" y="4789072"/>
              <a:ext cx="0" cy="726405"/>
            </a:xfrm>
            <a:prstGeom prst="line">
              <a:avLst/>
            </a:prstGeom>
            <a:noFill/>
            <a:ln w="28575">
              <a:solidFill>
                <a:schemeClr val="tx1"/>
              </a:solidFill>
              <a:round/>
              <a:tailEnd type="triangle" w="med" len="med"/>
            </a:ln>
            <a:effectLst/>
          </p:spPr>
          <p:txBody>
            <a:bodyPr wrap="square" lIns="90487" tIns="44450" rIns="90487" bIns="44450">
              <a:spAutoFit/>
            </a:bodyPr>
            <a:lstStyle/>
            <a:p>
              <a:endParaRPr lang="en-US" dirty="0">
                <a:latin typeface="Calibri" panose="020F0502020204030204" pitchFamily="34" charset="0"/>
              </a:endParaRPr>
            </a:p>
          </p:txBody>
        </p:sp>
        <p:sp>
          <p:nvSpPr>
            <p:cNvPr id="148496" name="Rectangle 16"/>
            <p:cNvSpPr>
              <a:spLocks noChangeArrowheads="1"/>
            </p:cNvSpPr>
            <p:nvPr/>
          </p:nvSpPr>
          <p:spPr bwMode="auto">
            <a:xfrm flipH="1">
              <a:off x="4695505" y="4935361"/>
              <a:ext cx="2044700" cy="705321"/>
            </a:xfrm>
            <a:prstGeom prst="rect">
              <a:avLst/>
            </a:prstGeom>
            <a:solidFill>
              <a:schemeClr val="accent2">
                <a:lumMod val="20000"/>
                <a:lumOff val="80000"/>
              </a:schemeClr>
            </a:solidFill>
            <a:ln w="28575">
              <a:solidFill>
                <a:schemeClr val="tx1"/>
              </a:solidFill>
              <a:miter lim="800000"/>
            </a:ln>
            <a:effectLst/>
          </p:spPr>
          <p:txBody>
            <a:bodyPr lIns="90487" tIns="44450" rIns="90487" bIns="44450">
              <a:spAutoFit/>
            </a:bodyPr>
            <a:lstStyle/>
            <a:p>
              <a:pPr algn="ctr">
                <a:lnSpc>
                  <a:spcPct val="100000"/>
                </a:lnSpc>
              </a:pPr>
              <a:r>
                <a:rPr lang="en-US" sz="2000" dirty="0">
                  <a:latin typeface="Calibri" panose="020F0502020204030204" pitchFamily="34" charset="0"/>
                </a:rPr>
                <a:t>Static libraries (</a:t>
              </a:r>
              <a:r>
                <a:rPr lang="en-US" sz="2000" dirty="0">
                  <a:latin typeface="Courier New" panose="02070309020205020404" pitchFamily="49" charset="0"/>
                </a:rPr>
                <a:t>.a</a:t>
              </a:r>
              <a:r>
                <a:rPr lang="en-US" sz="2000" dirty="0">
                  <a:latin typeface="Calibri" panose="020F0502020204030204" pitchFamily="34" charset="0"/>
                </a:rPr>
                <a:t>)</a:t>
              </a:r>
              <a:endParaRPr lang="en-US" sz="2000" dirty="0">
                <a:latin typeface="Calibri" panose="020F0502020204030204" pitchFamily="34" charset="0"/>
              </a:endParaRPr>
            </a:p>
          </p:txBody>
        </p:sp>
        <p:sp>
          <p:nvSpPr>
            <p:cNvPr id="148497" name="Line 17"/>
            <p:cNvSpPr>
              <a:spLocks noChangeShapeType="1"/>
            </p:cNvSpPr>
            <p:nvPr/>
          </p:nvSpPr>
          <p:spPr bwMode="auto">
            <a:xfrm>
              <a:off x="6740205" y="5322472"/>
              <a:ext cx="521967" cy="394516"/>
            </a:xfrm>
            <a:prstGeom prst="line">
              <a:avLst/>
            </a:prstGeom>
            <a:noFill/>
            <a:ln w="28575">
              <a:solidFill>
                <a:schemeClr val="tx1"/>
              </a:solidFill>
              <a:round/>
              <a:tailEnd type="triangle" w="med" len="med"/>
            </a:ln>
            <a:effectLst/>
          </p:spPr>
          <p:txBody>
            <a:bodyPr wrap="square" lIns="90487" tIns="44450" rIns="90487" bIns="44450">
              <a:spAutoFit/>
            </a:bodyPr>
            <a:lstStyle/>
            <a:p>
              <a:endParaRPr lang="en-US" dirty="0">
                <a:latin typeface="Calibri" panose="020F0502020204030204" pitchFamily="34" charset="0"/>
              </a:endParaRPr>
            </a:p>
          </p:txBody>
        </p:sp>
      </p:grpSp>
      <p:sp>
        <p:nvSpPr>
          <p:cNvPr id="148498" name="Rectangle 18"/>
          <p:cNvSpPr>
            <a:spLocks noGrp="1" noChangeArrowheads="1"/>
          </p:cNvSpPr>
          <p:nvPr>
            <p:ph type="title"/>
          </p:nvPr>
        </p:nvSpPr>
        <p:spPr/>
        <p:txBody>
          <a:bodyPr>
            <a:normAutofit/>
          </a:bodyPr>
          <a:lstStyle/>
          <a:p>
            <a:r>
              <a:rPr lang="en-US" b="1" dirty="0" err="1" smtClean="0">
                <a:solidFill>
                  <a:srgbClr val="C00000"/>
                </a:solidFill>
              </a:rPr>
              <a:t>Exemple</a:t>
            </a:r>
            <a:r>
              <a:rPr lang="en-US" b="1" dirty="0" smtClean="0">
                <a:solidFill>
                  <a:srgbClr val="C00000"/>
                </a:solidFill>
              </a:rPr>
              <a:t> : Du code C </a:t>
            </a:r>
            <a:r>
              <a:rPr lang="en-US" b="1" dirty="0" err="1" smtClean="0">
                <a:solidFill>
                  <a:srgbClr val="C00000"/>
                </a:solidFill>
              </a:rPr>
              <a:t>en</a:t>
            </a:r>
            <a:r>
              <a:rPr lang="en-US" b="1" dirty="0" smtClean="0">
                <a:solidFill>
                  <a:srgbClr val="C00000"/>
                </a:solidFill>
              </a:rPr>
              <a:t> Code Machine</a:t>
            </a:r>
            <a:endParaRPr lang="en-US" b="1" dirty="0">
              <a:solidFill>
                <a:srgbClr val="C00000"/>
              </a:solidFill>
            </a:endParaRPr>
          </a:p>
        </p:txBody>
      </p:sp>
      <p:sp>
        <p:nvSpPr>
          <p:cNvPr id="148499" name="Rectangle 19"/>
          <p:cNvSpPr>
            <a:spLocks noGrp="1" noChangeArrowheads="1"/>
          </p:cNvSpPr>
          <p:nvPr>
            <p:ph sz="half" idx="1"/>
          </p:nvPr>
        </p:nvSpPr>
        <p:spPr/>
        <p:txBody>
          <a:bodyPr>
            <a:normAutofit/>
          </a:bodyPr>
          <a:lstStyle/>
          <a:p>
            <a:pPr marL="338455" indent="-288290" defTabSz="895350">
              <a:buClr>
                <a:srgbClr val="C00000"/>
              </a:buClr>
              <a:buFont typeface="Wingdings" panose="05000000000000000000" pitchFamily="2" charset="2"/>
              <a:buChar char="§"/>
              <a:tabLst>
                <a:tab pos="2286000" algn="l"/>
                <a:tab pos="3543300" algn="l"/>
              </a:tabLst>
            </a:pPr>
            <a:r>
              <a:rPr lang="en-US" dirty="0" smtClean="0"/>
              <a:t>Sources </a:t>
            </a:r>
            <a:r>
              <a:rPr lang="en-US" dirty="0" err="1" smtClean="0"/>
              <a:t>dans</a:t>
            </a:r>
            <a:r>
              <a:rPr lang="en-US" dirty="0" smtClean="0"/>
              <a:t> </a:t>
            </a:r>
            <a:r>
              <a:rPr lang="en-US" b="1" dirty="0" smtClean="0">
                <a:latin typeface="Courier New" panose="02070309020205020404" pitchFamily="49" charset="0"/>
              </a:rPr>
              <a:t>p1.c </a:t>
            </a:r>
            <a:r>
              <a:rPr lang="en-US" b="1" dirty="0">
                <a:latin typeface="Courier New" panose="02070309020205020404" pitchFamily="49" charset="0"/>
              </a:rPr>
              <a:t>p2.c</a:t>
            </a:r>
            <a:endParaRPr lang="en-US" b="1" dirty="0">
              <a:latin typeface="Courier" pitchFamily="49" charset="0"/>
            </a:endParaRPr>
          </a:p>
          <a:p>
            <a:pPr marL="338455" indent="-288290" defTabSz="895350">
              <a:buClr>
                <a:srgbClr val="C00000"/>
              </a:buClr>
              <a:buFont typeface="Wingdings" panose="05000000000000000000" pitchFamily="2" charset="2"/>
              <a:buChar char="§"/>
              <a:tabLst>
                <a:tab pos="2286000" algn="l"/>
                <a:tab pos="3543300" algn="l"/>
              </a:tabLst>
            </a:pPr>
            <a:endParaRPr lang="en-US" dirty="0" smtClean="0"/>
          </a:p>
          <a:p>
            <a:pPr marL="338455" indent="-288290" defTabSz="895350">
              <a:buClr>
                <a:srgbClr val="C00000"/>
              </a:buClr>
              <a:buFont typeface="Wingdings" panose="05000000000000000000" pitchFamily="2" charset="2"/>
              <a:buChar char="§"/>
              <a:tabLst>
                <a:tab pos="2286000" algn="l"/>
                <a:tab pos="3543300" algn="l"/>
              </a:tabLst>
            </a:pPr>
            <a:r>
              <a:rPr lang="en-US" dirty="0" smtClean="0"/>
              <a:t>Compiler avec la </a:t>
            </a:r>
            <a:r>
              <a:rPr lang="en-US" dirty="0" err="1" smtClean="0"/>
              <a:t>commande</a:t>
            </a:r>
            <a:r>
              <a:rPr lang="en-US" dirty="0" smtClean="0"/>
              <a:t> :  </a:t>
            </a:r>
            <a:endParaRPr lang="en-US" dirty="0" smtClean="0"/>
          </a:p>
          <a:p>
            <a:pPr marL="357505" lvl="1" indent="0" defTabSz="895350">
              <a:buNone/>
              <a:tabLst>
                <a:tab pos="2286000" algn="l"/>
                <a:tab pos="3543300" algn="l"/>
              </a:tabLst>
            </a:pPr>
            <a:r>
              <a:rPr lang="en-US" b="1" dirty="0" err="1" smtClean="0">
                <a:latin typeface="Courier New" panose="02070309020205020404" pitchFamily="49" charset="0"/>
              </a:rPr>
              <a:t>gcc</a:t>
            </a:r>
            <a:r>
              <a:rPr lang="en-US" b="1" dirty="0" smtClean="0">
                <a:latin typeface="Courier New" panose="02070309020205020404" pitchFamily="49" charset="0"/>
              </a:rPr>
              <a:t> </a:t>
            </a:r>
            <a:r>
              <a:rPr lang="en-US" b="1" dirty="0">
                <a:latin typeface="Courier New" panose="02070309020205020404" pitchFamily="49" charset="0"/>
              </a:rPr>
              <a:t>–</a:t>
            </a:r>
            <a:r>
              <a:rPr lang="en-US" b="1" dirty="0" err="1">
                <a:latin typeface="Courier New" panose="02070309020205020404" pitchFamily="49" charset="0"/>
              </a:rPr>
              <a:t>Og</a:t>
            </a:r>
            <a:r>
              <a:rPr lang="en-US" b="1" dirty="0">
                <a:latin typeface="Courier New" panose="02070309020205020404" pitchFamily="49" charset="0"/>
              </a:rPr>
              <a:t> p1.c p2.c -o p</a:t>
            </a:r>
            <a:endParaRPr lang="en-US" b="1" dirty="0">
              <a:latin typeface="Courier" pitchFamily="49" charset="0"/>
            </a:endParaRPr>
          </a:p>
          <a:p>
            <a:pPr marL="713105" lvl="1" indent="-342900" defTabSz="895350">
              <a:buFont typeface="Calibri" panose="020F0502020204030204" pitchFamily="34" charset="0"/>
              <a:buChar char="⁻"/>
              <a:tabLst>
                <a:tab pos="2286000" algn="l"/>
                <a:tab pos="3543300" algn="l"/>
              </a:tabLst>
            </a:pPr>
            <a:r>
              <a:rPr lang="en-US" dirty="0" err="1" smtClean="0"/>
              <a:t>Optimisations</a:t>
            </a:r>
            <a:r>
              <a:rPr lang="en-US" dirty="0" smtClean="0"/>
              <a:t> </a:t>
            </a:r>
            <a:r>
              <a:rPr lang="en-US" dirty="0" err="1" smtClean="0"/>
              <a:t>basiques</a:t>
            </a:r>
            <a:r>
              <a:rPr lang="en-US" dirty="0" smtClean="0"/>
              <a:t>  (</a:t>
            </a:r>
            <a:r>
              <a:rPr lang="en-US" b="1" dirty="0" smtClean="0">
                <a:solidFill>
                  <a:schemeClr val="tx1"/>
                </a:solidFill>
                <a:latin typeface="Courier New" panose="02070309020205020404" pitchFamily="49" charset="0"/>
              </a:rPr>
              <a:t>-</a:t>
            </a:r>
            <a:r>
              <a:rPr lang="en-US" b="1" dirty="0" err="1">
                <a:solidFill>
                  <a:schemeClr val="tx1"/>
                </a:solidFill>
                <a:latin typeface="Courier New" panose="02070309020205020404" pitchFamily="49" charset="0"/>
              </a:rPr>
              <a:t>Og</a:t>
            </a:r>
            <a:r>
              <a:rPr lang="en-US" dirty="0"/>
              <a:t>) </a:t>
            </a:r>
            <a:r>
              <a:rPr lang="en-US" dirty="0" smtClean="0"/>
              <a:t>[Option </a:t>
            </a:r>
            <a:r>
              <a:rPr lang="en-US" dirty="0" err="1" smtClean="0"/>
              <a:t>récente</a:t>
            </a:r>
            <a:r>
              <a:rPr lang="en-US" dirty="0" smtClean="0"/>
              <a:t> </a:t>
            </a:r>
            <a:r>
              <a:rPr lang="en-US" dirty="0" err="1" smtClean="0"/>
              <a:t>dans</a:t>
            </a:r>
            <a:r>
              <a:rPr lang="en-US" dirty="0" smtClean="0"/>
              <a:t> GCC]</a:t>
            </a:r>
            <a:endParaRPr lang="en-US" dirty="0" smtClean="0"/>
          </a:p>
          <a:p>
            <a:pPr marL="713105" lvl="1" indent="-342900" defTabSz="895350">
              <a:buFont typeface="Calibri" panose="020F0502020204030204" pitchFamily="34" charset="0"/>
              <a:buChar char="⁻"/>
              <a:tabLst>
                <a:tab pos="2286000" algn="l"/>
                <a:tab pos="3543300" algn="l"/>
              </a:tabLst>
            </a:pPr>
            <a:r>
              <a:rPr lang="en-US" dirty="0" smtClean="0"/>
              <a:t>Code machine </a:t>
            </a:r>
            <a:r>
              <a:rPr lang="en-US" dirty="0" err="1" smtClean="0"/>
              <a:t>résultat</a:t>
            </a:r>
            <a:r>
              <a:rPr lang="en-US" dirty="0" smtClean="0"/>
              <a:t> sera </a:t>
            </a:r>
            <a:r>
              <a:rPr lang="en-US" dirty="0" err="1" smtClean="0"/>
              <a:t>stocké</a:t>
            </a:r>
            <a:r>
              <a:rPr lang="en-US" dirty="0" smtClean="0"/>
              <a:t> </a:t>
            </a:r>
            <a:r>
              <a:rPr lang="en-US" dirty="0" err="1" smtClean="0"/>
              <a:t>dans</a:t>
            </a:r>
            <a:r>
              <a:rPr lang="en-US" dirty="0" smtClean="0"/>
              <a:t> le </a:t>
            </a:r>
            <a:r>
              <a:rPr lang="en-US" dirty="0" err="1" smtClean="0"/>
              <a:t>fichier</a:t>
            </a:r>
            <a:r>
              <a:rPr lang="en-US" dirty="0" smtClean="0"/>
              <a:t> </a:t>
            </a:r>
            <a:r>
              <a:rPr lang="en-US" b="1" dirty="0" smtClean="0">
                <a:solidFill>
                  <a:schemeClr val="tx1"/>
                </a:solidFill>
                <a:latin typeface="Courier New" panose="02070309020205020404" pitchFamily="49" charset="0"/>
              </a:rPr>
              <a:t>p</a:t>
            </a:r>
            <a:endParaRPr lang="en-US" b="1"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noFill/>
          <a:effectLst/>
        </p:spPr>
        <p:txBody>
          <a:bodyPr>
            <a:normAutofit/>
          </a:bodyPr>
          <a:lstStyle/>
          <a:p>
            <a:r>
              <a:rPr lang="en-US" b="1" dirty="0" err="1" smtClean="0">
                <a:solidFill>
                  <a:srgbClr val="C00000"/>
                </a:solidFill>
              </a:rPr>
              <a:t>Exemple</a:t>
            </a:r>
            <a:r>
              <a:rPr lang="en-US" b="1" dirty="0" smtClean="0">
                <a:solidFill>
                  <a:srgbClr val="C00000"/>
                </a:solidFill>
              </a:rPr>
              <a:t> : Du code C </a:t>
            </a:r>
            <a:r>
              <a:rPr lang="en-US" b="1" dirty="0" err="1">
                <a:solidFill>
                  <a:srgbClr val="C00000"/>
                </a:solidFill>
              </a:rPr>
              <a:t>en</a:t>
            </a:r>
            <a:r>
              <a:rPr lang="en-US" b="1" dirty="0">
                <a:solidFill>
                  <a:srgbClr val="C00000"/>
                </a:solidFill>
              </a:rPr>
              <a:t> Code </a:t>
            </a:r>
            <a:r>
              <a:rPr lang="en-US" b="1" dirty="0" err="1" smtClean="0">
                <a:solidFill>
                  <a:srgbClr val="C00000"/>
                </a:solidFill>
              </a:rPr>
              <a:t>Assembleur</a:t>
            </a:r>
            <a:endParaRPr lang="en-US" b="1" dirty="0">
              <a:solidFill>
                <a:srgbClr val="C00000"/>
              </a:solidFill>
            </a:endParaRPr>
          </a:p>
        </p:txBody>
      </p:sp>
      <p:sp>
        <p:nvSpPr>
          <p:cNvPr id="10" name="Rectangle 4"/>
          <p:cNvSpPr>
            <a:spLocks noChangeArrowheads="1"/>
          </p:cNvSpPr>
          <p:nvPr/>
        </p:nvSpPr>
        <p:spPr bwMode="auto">
          <a:xfrm>
            <a:off x="949669" y="2140974"/>
            <a:ext cx="4343400" cy="2305760"/>
          </a:xfrm>
          <a:prstGeom prst="rect">
            <a:avLst/>
          </a:prstGeom>
          <a:solidFill>
            <a:srgbClr val="F6F5BD"/>
          </a:solidFill>
          <a:ln w="12700">
            <a:solidFill>
              <a:schemeClr val="tx1"/>
            </a:solidFill>
            <a:miter lim="800000"/>
          </a:ln>
          <a:effectLst/>
        </p:spPr>
        <p:txBody>
          <a:bodyPr wrap="square" lIns="90487" tIns="44450" rIns="90487" bIns="44450">
            <a:spAutoFit/>
          </a:bodyPr>
          <a:lstStyle/>
          <a:p>
            <a:pPr>
              <a:tabLst>
                <a:tab pos="457200" algn="l"/>
                <a:tab pos="1485900" algn="l"/>
              </a:tabLst>
            </a:pPr>
            <a:r>
              <a:rPr lang="en-US" dirty="0">
                <a:latin typeface="Courier New" panose="02070309020205020404" pitchFamily="49" charset="0"/>
              </a:rPr>
              <a:t>long plus(long x, long y); </a:t>
            </a:r>
            <a:endParaRPr lang="en-US" dirty="0">
              <a:latin typeface="Courier New" panose="02070309020205020404" pitchFamily="49" charset="0"/>
            </a:endParaRPr>
          </a:p>
          <a:p>
            <a:pPr>
              <a:tabLst>
                <a:tab pos="457200" algn="l"/>
                <a:tab pos="1485900" algn="l"/>
              </a:tabLst>
            </a:pP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void </a:t>
            </a:r>
            <a:r>
              <a:rPr lang="en-US" dirty="0" err="1">
                <a:latin typeface="Courier New" panose="02070309020205020404" pitchFamily="49" charset="0"/>
              </a:rPr>
              <a:t>sumstore</a:t>
            </a:r>
            <a:r>
              <a:rPr lang="en-US" dirty="0">
                <a:latin typeface="Courier New" panose="02070309020205020404" pitchFamily="49" charset="0"/>
              </a:rPr>
              <a:t>(long x, long y, </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long *</a:t>
            </a:r>
            <a:r>
              <a:rPr lang="en-US" dirty="0" err="1">
                <a:latin typeface="Courier New" panose="02070309020205020404" pitchFamily="49" charset="0"/>
              </a:rPr>
              <a:t>dest</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long t = plus(x, y);</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dest</a:t>
            </a:r>
            <a:r>
              <a:rPr lang="en-US" dirty="0">
                <a:latin typeface="Courier New" panose="02070309020205020404" pitchFamily="49" charset="0"/>
              </a:rPr>
              <a:t> = 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a:t>
            </a:r>
            <a:endParaRPr lang="en-US" dirty="0">
              <a:latin typeface="Courier New" panose="02070309020205020404" pitchFamily="49" charset="0"/>
            </a:endParaRPr>
          </a:p>
        </p:txBody>
      </p:sp>
      <p:sp>
        <p:nvSpPr>
          <p:cNvPr id="11" name="Rectangle 5"/>
          <p:cNvSpPr>
            <a:spLocks noChangeArrowheads="1"/>
          </p:cNvSpPr>
          <p:nvPr/>
        </p:nvSpPr>
        <p:spPr bwMode="auto">
          <a:xfrm>
            <a:off x="6008077" y="1844181"/>
            <a:ext cx="4478215" cy="412750"/>
          </a:xfrm>
          <a:prstGeom prst="rect">
            <a:avLst/>
          </a:prstGeom>
          <a:noFill/>
          <a:ln w="12700">
            <a:noFill/>
            <a:miter lim="800000"/>
          </a:ln>
          <a:effectLst/>
        </p:spPr>
        <p:txBody>
          <a:bodyPr lIns="90487" tIns="44450" rIns="90487" bIns="44450"/>
          <a:lstStyle/>
          <a:p>
            <a:pPr marL="224155" indent="-224155" defTabSz="895350">
              <a:spcBef>
                <a:spcPct val="30000"/>
              </a:spcBef>
            </a:pPr>
            <a:r>
              <a:rPr lang="en-US" sz="2400" dirty="0" smtClean="0">
                <a:solidFill>
                  <a:schemeClr val="tx2"/>
                </a:solidFill>
                <a:latin typeface="Calibri" panose="020F0502020204030204" pitchFamily="34" charset="0"/>
              </a:rPr>
              <a:t>Code </a:t>
            </a:r>
            <a:r>
              <a:rPr lang="en-US" sz="2400" dirty="0" err="1" smtClean="0">
                <a:solidFill>
                  <a:schemeClr val="tx2"/>
                </a:solidFill>
                <a:latin typeface="Calibri" panose="020F0502020204030204" pitchFamily="34" charset="0"/>
              </a:rPr>
              <a:t>Assembleur</a:t>
            </a:r>
            <a:r>
              <a:rPr lang="en-US" sz="2400" dirty="0" smtClean="0">
                <a:solidFill>
                  <a:schemeClr val="tx2"/>
                </a:solidFill>
                <a:latin typeface="Calibri" panose="020F0502020204030204" pitchFamily="34" charset="0"/>
              </a:rPr>
              <a:t> </a:t>
            </a:r>
            <a:r>
              <a:rPr lang="en-US" sz="2400" dirty="0" err="1" smtClean="0">
                <a:solidFill>
                  <a:schemeClr val="tx2"/>
                </a:solidFill>
                <a:latin typeface="Calibri" panose="020F0502020204030204" pitchFamily="34" charset="0"/>
              </a:rPr>
              <a:t>généré</a:t>
            </a:r>
            <a:r>
              <a:rPr lang="en-US" sz="2400" dirty="0" smtClean="0">
                <a:solidFill>
                  <a:schemeClr val="tx2"/>
                </a:solidFill>
                <a:latin typeface="Calibri" panose="020F0502020204030204" pitchFamily="34" charset="0"/>
              </a:rPr>
              <a:t> (x86-64)</a:t>
            </a:r>
            <a:endParaRPr lang="en-US" sz="2400" dirty="0">
              <a:solidFill>
                <a:schemeClr val="tx2"/>
              </a:solidFill>
              <a:latin typeface="Calibri" panose="020F0502020204030204" pitchFamily="34" charset="0"/>
            </a:endParaRPr>
          </a:p>
        </p:txBody>
      </p:sp>
      <p:sp>
        <p:nvSpPr>
          <p:cNvPr id="12" name="Rectangle 6"/>
          <p:cNvSpPr>
            <a:spLocks noChangeArrowheads="1"/>
          </p:cNvSpPr>
          <p:nvPr/>
        </p:nvSpPr>
        <p:spPr bwMode="auto">
          <a:xfrm>
            <a:off x="6102411" y="2279473"/>
            <a:ext cx="4195763" cy="2028761"/>
          </a:xfrm>
          <a:prstGeom prst="rect">
            <a:avLst/>
          </a:prstGeom>
          <a:solidFill>
            <a:srgbClr val="F6F5BD"/>
          </a:solidFill>
          <a:ln w="12700">
            <a:solidFill>
              <a:schemeClr val="tx1"/>
            </a:solidFill>
            <a:miter lim="800000"/>
          </a:ln>
          <a:effectLst/>
        </p:spPr>
        <p:txBody>
          <a:bodyPr lIns="90487" tIns="44450" rIns="90487" bIns="44450">
            <a:spAutoFit/>
          </a:bodyPr>
          <a:lstStyle/>
          <a:p>
            <a:pPr>
              <a:tabLst>
                <a:tab pos="457200" algn="l"/>
                <a:tab pos="1485900" algn="l"/>
              </a:tabLst>
            </a:pPr>
            <a:r>
              <a:rPr lang="en-US" dirty="0" err="1">
                <a:latin typeface="Courier New" panose="02070309020205020404" pitchFamily="49" charset="0"/>
              </a:rPr>
              <a:t>sumstore</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pushq</a:t>
            </a:r>
            <a:r>
              <a:rPr lang="en-US" dirty="0">
                <a:latin typeface="Courier New" panose="02070309020205020404" pitchFamily="49" charset="0"/>
              </a:rPr>
              <a:t>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movq</a:t>
            </a:r>
            <a:r>
              <a:rPr lang="en-US" dirty="0">
                <a:latin typeface="Courier New" panose="02070309020205020404" pitchFamily="49" charset="0"/>
              </a:rPr>
              <a:t>    %</a:t>
            </a:r>
            <a:r>
              <a:rPr lang="en-US" dirty="0" err="1">
                <a:latin typeface="Courier New" panose="02070309020205020404" pitchFamily="49" charset="0"/>
              </a:rPr>
              <a:t>rdx</a:t>
            </a:r>
            <a:r>
              <a:rPr lang="en-US" dirty="0">
                <a:latin typeface="Courier New" panose="02070309020205020404" pitchFamily="49" charset="0"/>
              </a:rPr>
              <a:t>,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call    plus</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movq</a:t>
            </a:r>
            <a:r>
              <a:rPr lang="en-US" dirty="0">
                <a:latin typeface="Courier New" panose="02070309020205020404" pitchFamily="49" charset="0"/>
              </a:rPr>
              <a:t>    %</a:t>
            </a:r>
            <a:r>
              <a:rPr lang="en-US" dirty="0" err="1">
                <a:latin typeface="Courier New" panose="02070309020205020404" pitchFamily="49" charset="0"/>
              </a:rPr>
              <a:t>rax</a:t>
            </a:r>
            <a:r>
              <a:rPr lang="en-US" dirty="0">
                <a:latin typeface="Courier New" panose="02070309020205020404" pitchFamily="49" charset="0"/>
              </a:rPr>
              <a:t>, (%</a:t>
            </a:r>
            <a:r>
              <a:rPr lang="en-US" dirty="0" err="1">
                <a:latin typeface="Courier New" panose="02070309020205020404" pitchFamily="49" charset="0"/>
              </a:rPr>
              <a:t>rbx</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popq</a:t>
            </a:r>
            <a:r>
              <a:rPr lang="en-US" dirty="0">
                <a:latin typeface="Courier New" panose="02070309020205020404" pitchFamily="49" charset="0"/>
              </a:rPr>
              <a:t>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ret</a:t>
            </a:r>
            <a:endParaRPr lang="en-US" dirty="0">
              <a:latin typeface="Courier New" panose="02070309020205020404" pitchFamily="49" charset="0"/>
            </a:endParaRPr>
          </a:p>
        </p:txBody>
      </p:sp>
      <p:sp>
        <p:nvSpPr>
          <p:cNvPr id="13" name="Rectangle 7"/>
          <p:cNvSpPr>
            <a:spLocks noChangeArrowheads="1"/>
          </p:cNvSpPr>
          <p:nvPr/>
        </p:nvSpPr>
        <p:spPr bwMode="auto">
          <a:xfrm>
            <a:off x="6102411" y="4446734"/>
            <a:ext cx="4195763" cy="1197764"/>
          </a:xfrm>
          <a:prstGeom prst="rect">
            <a:avLst/>
          </a:prstGeom>
          <a:noFill/>
          <a:ln w="25400">
            <a:noFill/>
            <a:miter lim="800000"/>
          </a:ln>
          <a:effectLst/>
        </p:spPr>
        <p:txBody>
          <a:bodyPr wrap="square" lIns="90487" tIns="44450" rIns="90487" bIns="44450">
            <a:spAutoFit/>
          </a:bodyPr>
          <a:lstStyle/>
          <a:p>
            <a:pPr algn="l">
              <a:lnSpc>
                <a:spcPct val="100000"/>
              </a:lnSpc>
              <a:spcBef>
                <a:spcPct val="50000"/>
              </a:spcBef>
            </a:pPr>
            <a:r>
              <a:rPr lang="en-US" dirty="0" err="1" smtClean="0">
                <a:latin typeface="Calibri" panose="020F0502020204030204" pitchFamily="34" charset="0"/>
              </a:rPr>
              <a:t>Obtenu</a:t>
            </a:r>
            <a:r>
              <a:rPr lang="en-US" dirty="0" smtClean="0">
                <a:latin typeface="Calibri" panose="020F0502020204030204" pitchFamily="34" charset="0"/>
              </a:rPr>
              <a:t> avec la </a:t>
            </a:r>
            <a:r>
              <a:rPr lang="en-US" dirty="0" err="1" smtClean="0">
                <a:latin typeface="Calibri" panose="020F0502020204030204" pitchFamily="34" charset="0"/>
              </a:rPr>
              <a:t>commande</a:t>
            </a:r>
            <a:r>
              <a:rPr lang="en-US" dirty="0" smtClean="0">
                <a:latin typeface="Calibri" panose="020F0502020204030204" pitchFamily="34" charset="0"/>
              </a:rPr>
              <a:t> </a:t>
            </a:r>
            <a:endParaRPr lang="en-US" dirty="0">
              <a:latin typeface="Calibri" panose="020F0502020204030204" pitchFamily="34" charset="0"/>
            </a:endParaRPr>
          </a:p>
          <a:p>
            <a:pPr lvl="1" algn="l">
              <a:lnSpc>
                <a:spcPct val="100000"/>
              </a:lnSpc>
              <a:spcBef>
                <a:spcPct val="50000"/>
              </a:spcBef>
            </a:pPr>
            <a:r>
              <a:rPr lang="en-US" b="1" dirty="0" err="1">
                <a:latin typeface="Courier New" panose="02070309020205020404" pitchFamily="49" charset="0"/>
              </a:rPr>
              <a:t>gcc</a:t>
            </a:r>
            <a:r>
              <a:rPr lang="en-US" b="1" dirty="0">
                <a:latin typeface="Courier New" panose="02070309020205020404" pitchFamily="49" charset="0"/>
              </a:rPr>
              <a:t> –</a:t>
            </a:r>
            <a:r>
              <a:rPr lang="en-US" b="1" dirty="0" err="1">
                <a:latin typeface="Courier New" panose="02070309020205020404" pitchFamily="49" charset="0"/>
              </a:rPr>
              <a:t>Og</a:t>
            </a:r>
            <a:r>
              <a:rPr lang="en-US" b="1" dirty="0">
                <a:latin typeface="Courier New" panose="02070309020205020404" pitchFamily="49" charset="0"/>
              </a:rPr>
              <a:t> –S </a:t>
            </a:r>
            <a:r>
              <a:rPr lang="en-US" b="1" dirty="0" err="1">
                <a:latin typeface="Courier New" panose="02070309020205020404" pitchFamily="49" charset="0"/>
              </a:rPr>
              <a:t>sum.c</a:t>
            </a:r>
            <a:endParaRPr lang="en-US" b="1" dirty="0">
              <a:latin typeface="Courier New" panose="02070309020205020404" pitchFamily="49" charset="0"/>
            </a:endParaRPr>
          </a:p>
          <a:p>
            <a:pPr algn="l">
              <a:lnSpc>
                <a:spcPct val="100000"/>
              </a:lnSpc>
              <a:spcBef>
                <a:spcPct val="50000"/>
              </a:spcBef>
            </a:pPr>
            <a:r>
              <a:rPr lang="en-US" dirty="0" err="1" smtClean="0">
                <a:latin typeface="Calibri" panose="020F0502020204030204" pitchFamily="34" charset="0"/>
              </a:rPr>
              <a:t>Fichier</a:t>
            </a:r>
            <a:r>
              <a:rPr lang="en-US" dirty="0" smtClean="0">
                <a:latin typeface="Calibri" panose="020F0502020204030204" pitchFamily="34" charset="0"/>
              </a:rPr>
              <a:t> </a:t>
            </a:r>
            <a:r>
              <a:rPr lang="en-US" dirty="0" err="1" smtClean="0">
                <a:latin typeface="Calibri" panose="020F0502020204030204" pitchFamily="34" charset="0"/>
              </a:rPr>
              <a:t>produit</a:t>
            </a:r>
            <a:r>
              <a:rPr lang="en-US" dirty="0" smtClean="0">
                <a:latin typeface="Calibri" panose="020F0502020204030204" pitchFamily="34" charset="0"/>
              </a:rPr>
              <a:t> : </a:t>
            </a:r>
            <a:r>
              <a:rPr lang="en-US" b="1" dirty="0" err="1" smtClean="0">
                <a:latin typeface="Courier New" panose="02070309020205020404" pitchFamily="49" charset="0"/>
              </a:rPr>
              <a:t>sum.s</a:t>
            </a:r>
            <a:endParaRPr lang="en-US" b="1" dirty="0">
              <a:latin typeface="Courier New" panose="02070309020205020404" pitchFamily="49" charset="0"/>
            </a:endParaRPr>
          </a:p>
        </p:txBody>
      </p:sp>
      <p:sp>
        <p:nvSpPr>
          <p:cNvPr id="14" name="Rectangle 5"/>
          <p:cNvSpPr>
            <a:spLocks noChangeArrowheads="1"/>
          </p:cNvSpPr>
          <p:nvPr/>
        </p:nvSpPr>
        <p:spPr bwMode="auto">
          <a:xfrm>
            <a:off x="1858903" y="1720675"/>
            <a:ext cx="2524933" cy="412750"/>
          </a:xfrm>
          <a:prstGeom prst="rect">
            <a:avLst/>
          </a:prstGeom>
          <a:noFill/>
          <a:ln w="12700">
            <a:noFill/>
            <a:miter lim="800000"/>
          </a:ln>
          <a:effectLst/>
        </p:spPr>
        <p:txBody>
          <a:bodyPr lIns="90487" tIns="44450" rIns="90487" bIns="44450"/>
          <a:lstStyle/>
          <a:p>
            <a:pPr marL="224155" indent="-224155" defTabSz="895350">
              <a:spcBef>
                <a:spcPct val="30000"/>
              </a:spcBef>
            </a:pPr>
            <a:r>
              <a:rPr lang="en-US" sz="2400" dirty="0" smtClean="0">
                <a:solidFill>
                  <a:schemeClr val="tx2"/>
                </a:solidFill>
                <a:latin typeface="Calibri" panose="020F0502020204030204" pitchFamily="34" charset="0"/>
              </a:rPr>
              <a:t>Source C (</a:t>
            </a:r>
            <a:r>
              <a:rPr lang="en-US" sz="2400" dirty="0" err="1" smtClean="0">
                <a:solidFill>
                  <a:schemeClr val="tx2"/>
                </a:solidFill>
                <a:latin typeface="Calibri" panose="020F0502020204030204" pitchFamily="34" charset="0"/>
              </a:rPr>
              <a:t>sum.c</a:t>
            </a:r>
            <a:r>
              <a:rPr lang="en-US" sz="2400" dirty="0" smtClean="0">
                <a:solidFill>
                  <a:schemeClr val="tx2"/>
                </a:solidFill>
                <a:latin typeface="Calibri" panose="020F0502020204030204" pitchFamily="34" charset="0"/>
              </a:rPr>
              <a:t>)</a:t>
            </a:r>
            <a:endParaRPr lang="en-US" sz="2400" dirty="0">
              <a:solidFill>
                <a:schemeClr val="tx2"/>
              </a:solidFill>
              <a:latin typeface="Calibri" panose="020F0502020204030204" pitchFamily="34" charset="0"/>
            </a:endParaRPr>
          </a:p>
          <a:p>
            <a:pPr marL="224155" indent="-224155" defTabSz="895350"/>
            <a:endParaRPr lang="en-US" sz="2400" dirty="0">
              <a:solidFill>
                <a:schemeClr val="tx2"/>
              </a:solidFill>
              <a:latin typeface="Calibri" panose="020F0502020204030204" pitchFamily="34" charset="0"/>
            </a:endParaRPr>
          </a:p>
        </p:txBody>
      </p:sp>
      <p:sp>
        <p:nvSpPr>
          <p:cNvPr id="4" name="Rectangle 3"/>
          <p:cNvSpPr/>
          <p:nvPr/>
        </p:nvSpPr>
        <p:spPr>
          <a:xfrm>
            <a:off x="1184030" y="5782998"/>
            <a:ext cx="8780585" cy="923330"/>
          </a:xfrm>
          <a:prstGeom prst="rect">
            <a:avLst/>
          </a:prstGeom>
        </p:spPr>
        <p:txBody>
          <a:bodyPr wrap="square">
            <a:spAutoFit/>
          </a:bodyPr>
          <a:lstStyle/>
          <a:p>
            <a:pPr algn="just"/>
            <a:r>
              <a:rPr lang="fr-FR" dirty="0" smtClean="0">
                <a:solidFill>
                  <a:srgbClr val="FF0000"/>
                </a:solidFill>
              </a:rPr>
              <a:t>Attention : En </a:t>
            </a:r>
            <a:r>
              <a:rPr lang="fr-FR" dirty="0">
                <a:solidFill>
                  <a:srgbClr val="FF0000"/>
                </a:solidFill>
              </a:rPr>
              <a:t>raison de versions différentes de </a:t>
            </a:r>
            <a:r>
              <a:rPr lang="fr-FR" dirty="0" err="1">
                <a:solidFill>
                  <a:srgbClr val="FF0000"/>
                </a:solidFill>
              </a:rPr>
              <a:t>gcc</a:t>
            </a:r>
            <a:r>
              <a:rPr lang="fr-FR" dirty="0">
                <a:solidFill>
                  <a:srgbClr val="FF0000"/>
                </a:solidFill>
              </a:rPr>
              <a:t> et de paramètres de compilateur </a:t>
            </a:r>
            <a:r>
              <a:rPr lang="fr-FR" dirty="0" smtClean="0">
                <a:solidFill>
                  <a:srgbClr val="FF0000"/>
                </a:solidFill>
              </a:rPr>
              <a:t>différents, vous obtiendrez </a:t>
            </a:r>
            <a:r>
              <a:rPr lang="fr-FR" dirty="0">
                <a:solidFill>
                  <a:srgbClr val="FF0000"/>
                </a:solidFill>
              </a:rPr>
              <a:t>des résultats </a:t>
            </a:r>
            <a:r>
              <a:rPr lang="fr-FR" dirty="0" smtClean="0">
                <a:solidFill>
                  <a:srgbClr val="FF0000"/>
                </a:solidFill>
              </a:rPr>
              <a:t>(très) </a:t>
            </a:r>
            <a:r>
              <a:rPr lang="fr-FR" dirty="0">
                <a:solidFill>
                  <a:srgbClr val="FF0000"/>
                </a:solidFill>
              </a:rPr>
              <a:t>différents sur </a:t>
            </a:r>
            <a:r>
              <a:rPr lang="fr-FR" dirty="0" smtClean="0">
                <a:solidFill>
                  <a:srgbClr val="FF0000"/>
                </a:solidFill>
              </a:rPr>
              <a:t>des </a:t>
            </a:r>
            <a:r>
              <a:rPr lang="fr-FR" dirty="0">
                <a:solidFill>
                  <a:srgbClr val="FF0000"/>
                </a:solidFill>
              </a:rPr>
              <a:t>machines </a:t>
            </a:r>
            <a:r>
              <a:rPr lang="fr-FR" dirty="0" smtClean="0">
                <a:solidFill>
                  <a:srgbClr val="FF0000"/>
                </a:solidFill>
              </a:rPr>
              <a:t>autres que les l???</a:t>
            </a:r>
            <a:r>
              <a:rPr lang="fr-FR" dirty="0" err="1" smtClean="0">
                <a:solidFill>
                  <a:srgbClr val="FF0000"/>
                </a:solidFill>
              </a:rPr>
              <a:t>ws</a:t>
            </a:r>
            <a:r>
              <a:rPr lang="fr-FR" dirty="0" smtClean="0">
                <a:solidFill>
                  <a:srgbClr val="FF0000"/>
                </a:solidFill>
              </a:rPr>
              <a:t> des salles TP (différent linux</a:t>
            </a:r>
            <a:r>
              <a:rPr lang="fr-FR" dirty="0">
                <a:solidFill>
                  <a:srgbClr val="FF0000"/>
                </a:solidFill>
              </a:rPr>
              <a:t>, Mac OS-X</a:t>
            </a:r>
            <a:r>
              <a:rPr lang="fr-FR" dirty="0" smtClean="0">
                <a:solidFill>
                  <a:srgbClr val="FF0000"/>
                </a:solidFill>
              </a:rPr>
              <a:t>, …).</a:t>
            </a:r>
            <a:endParaRPr lang="fr-FR" dirty="0">
              <a:solidFill>
                <a:srgbClr val="FF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Bref historique sur les ISA</a:t>
            </a:r>
            <a:endParaRPr lang="fr-FR" dirty="0"/>
          </a:p>
        </p:txBody>
      </p:sp>
      <p:sp>
        <p:nvSpPr>
          <p:cNvPr id="3" name="Content Placeholder 2"/>
          <p:cNvSpPr>
            <a:spLocks noGrp="1"/>
          </p:cNvSpPr>
          <p:nvPr>
            <p:ph idx="1"/>
          </p:nvPr>
        </p:nvSpPr>
        <p:spPr/>
        <p:txBody>
          <a:bodyPr>
            <a:normAutofit/>
          </a:bodyPr>
          <a:lstStyle/>
          <a:p>
            <a:pPr marL="0" indent="0">
              <a:buNone/>
            </a:pPr>
            <a:r>
              <a:rPr lang="fr-FR" b="1" dirty="0" smtClean="0"/>
              <a:t>Accumulateurs</a:t>
            </a:r>
            <a:endParaRPr lang="fr-FR" b="1" dirty="0" smtClean="0"/>
          </a:p>
          <a:p>
            <a:pPr>
              <a:buClr>
                <a:srgbClr val="C00000"/>
              </a:buClr>
              <a:buFont typeface="Wingdings" panose="05000000000000000000" pitchFamily="2" charset="2"/>
              <a:buChar char="§"/>
            </a:pPr>
            <a:r>
              <a:rPr lang="fr-FR" dirty="0" smtClean="0"/>
              <a:t>Les premiers ordinateurs à programme enregistré avaient </a:t>
            </a:r>
            <a:r>
              <a:rPr lang="fr-FR" b="1" dirty="0" smtClean="0"/>
              <a:t>un seul</a:t>
            </a:r>
            <a:r>
              <a:rPr lang="fr-FR" dirty="0" smtClean="0"/>
              <a:t> registre (un accumulateur) !</a:t>
            </a:r>
            <a:endParaRPr lang="fr-FR" dirty="0" smtClean="0"/>
          </a:p>
          <a:p>
            <a:pPr marL="0" indent="0">
              <a:buNone/>
            </a:pPr>
            <a:endParaRPr lang="fr-FR" dirty="0"/>
          </a:p>
        </p:txBody>
      </p:sp>
      <p:grpSp>
        <p:nvGrpSpPr>
          <p:cNvPr id="9" name="Group 8"/>
          <p:cNvGrpSpPr/>
          <p:nvPr/>
        </p:nvGrpSpPr>
        <p:grpSpPr>
          <a:xfrm>
            <a:off x="6401467" y="3205165"/>
            <a:ext cx="3238964" cy="3072973"/>
            <a:chOff x="2508739" y="3205165"/>
            <a:chExt cx="3238964" cy="3072973"/>
          </a:xfrm>
        </p:grpSpPr>
        <p:pic>
          <p:nvPicPr>
            <p:cNvPr id="4" name="Picture 2" descr="File:EDSAC (12).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19166" y="3205165"/>
              <a:ext cx="3018110" cy="24266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08739" y="5631807"/>
              <a:ext cx="3238964" cy="646331"/>
            </a:xfrm>
            <a:prstGeom prst="rect">
              <a:avLst/>
            </a:prstGeom>
            <a:noFill/>
          </p:spPr>
          <p:txBody>
            <a:bodyPr wrap="none" rtlCol="0">
              <a:spAutoFit/>
            </a:bodyPr>
            <a:lstStyle/>
            <a:p>
              <a:r>
                <a:rPr lang="en-US" dirty="0"/>
                <a:t>EDSAC (Electronic Delay Storage </a:t>
              </a:r>
              <a:endParaRPr lang="en-US" dirty="0" smtClean="0"/>
            </a:p>
            <a:p>
              <a:pPr algn="ctr"/>
              <a:r>
                <a:rPr lang="en-US" dirty="0" smtClean="0"/>
                <a:t>Automatic Calculator</a:t>
              </a:r>
              <a:r>
                <a:rPr lang="en-US" dirty="0"/>
                <a:t>) </a:t>
              </a:r>
              <a:r>
                <a:rPr lang="en-US" dirty="0" err="1" smtClean="0"/>
                <a:t>en</a:t>
              </a:r>
              <a:r>
                <a:rPr lang="en-US" dirty="0" smtClean="0"/>
                <a:t> </a:t>
              </a:r>
              <a:r>
                <a:rPr lang="en-US" dirty="0"/>
                <a:t>1949</a:t>
              </a:r>
              <a:endParaRPr lang="en-US" dirty="0"/>
            </a:p>
          </p:txBody>
        </p:sp>
      </p:grpSp>
      <p:grpSp>
        <p:nvGrpSpPr>
          <p:cNvPr id="8" name="Group 7"/>
          <p:cNvGrpSpPr/>
          <p:nvPr/>
        </p:nvGrpSpPr>
        <p:grpSpPr>
          <a:xfrm>
            <a:off x="2420816" y="3494560"/>
            <a:ext cx="2476500" cy="2494182"/>
            <a:chOff x="6805247" y="3443046"/>
            <a:chExt cx="2476500" cy="2494182"/>
          </a:xfrm>
        </p:grpSpPr>
        <p:pic>
          <p:nvPicPr>
            <p:cNvPr id="6" name="Picture 2" descr="https://encrypted-tbn3.gstatic.com/images?q=tbn:ANd9GcSUNSfDA4gR-DtkeZNX8sKFvkbSTFY7fwYyHmEJczgWjI7III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247" y="3443046"/>
              <a:ext cx="2476500" cy="18478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78275" y="5290897"/>
              <a:ext cx="2330446" cy="646331"/>
            </a:xfrm>
            <a:prstGeom prst="rect">
              <a:avLst/>
            </a:prstGeom>
            <a:noFill/>
          </p:spPr>
          <p:txBody>
            <a:bodyPr wrap="none" rtlCol="0">
              <a:spAutoFit/>
            </a:bodyPr>
            <a:lstStyle/>
            <a:p>
              <a:pPr algn="ctr"/>
              <a:r>
                <a:rPr lang="en-US" dirty="0" smtClean="0"/>
                <a:t>Intel 8008 </a:t>
              </a:r>
              <a:r>
                <a:rPr lang="en-US" dirty="0" err="1" smtClean="0"/>
                <a:t>en</a:t>
              </a:r>
              <a:r>
                <a:rPr lang="en-US" dirty="0" smtClean="0"/>
                <a:t> 1972</a:t>
              </a:r>
              <a:endParaRPr lang="en-US" dirty="0" smtClean="0"/>
            </a:p>
            <a:p>
              <a:r>
                <a:rPr lang="en-US" dirty="0" err="1" smtClean="0"/>
                <a:t>était</a:t>
              </a:r>
              <a:r>
                <a:rPr lang="en-US" dirty="0" smtClean="0"/>
                <a:t> un </a:t>
              </a:r>
              <a:r>
                <a:rPr lang="en-US" dirty="0" err="1" smtClean="0"/>
                <a:t>accumulateur</a:t>
              </a:r>
              <a:endParaRPr lang="en-US" dirty="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À quoi ressemble vraiment le fichier “</a:t>
            </a:r>
            <a:r>
              <a:rPr lang="fr-FR" dirty="0" err="1" smtClean="0"/>
              <a:t>sum.s</a:t>
            </a:r>
            <a:r>
              <a:rPr lang="fr-FR" dirty="0" smtClean="0"/>
              <a:t>” </a:t>
            </a:r>
            <a:endParaRPr lang="fr-FR" dirty="0"/>
          </a:p>
        </p:txBody>
      </p:sp>
      <p:sp>
        <p:nvSpPr>
          <p:cNvPr id="3" name="Content Placeholder 2"/>
          <p:cNvSpPr>
            <a:spLocks noGrp="1"/>
          </p:cNvSpPr>
          <p:nvPr>
            <p:ph idx="1"/>
          </p:nvPr>
        </p:nvSpPr>
        <p:spPr>
          <a:xfrm>
            <a:off x="838200" y="1549371"/>
            <a:ext cx="7896225" cy="5136447"/>
          </a:xfrm>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globl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sumstore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.type	</a:t>
            </a:r>
            <a:r>
              <a:rPr lang="en-US" sz="1600" dirty="0" err="1">
                <a:latin typeface="Courier New" panose="02070309020205020404" pitchFamily="49" charset="0"/>
                <a:cs typeface="Courier New" panose="02070309020205020404" pitchFamily="49" charset="0"/>
              </a:rPr>
              <a:t>sumstore</a:t>
            </a:r>
            <a:r>
              <a:rPr lang="en-US" sz="1600" dirty="0">
                <a:latin typeface="Courier New" panose="02070309020205020404" pitchFamily="49" charset="0"/>
                <a:cs typeface="Courier New" panose="02070309020205020404" pitchFamily="49" charset="0"/>
              </a:rPr>
              <a:t>, @function</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sumstore</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.LFB35:</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cfi_startproc</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pushq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cfi_def_cfa_offset</a:t>
            </a:r>
            <a:r>
              <a:rPr lang="en-US" sz="1600" dirty="0">
                <a:latin typeface="Courier New" panose="02070309020205020404" pitchFamily="49" charset="0"/>
                <a:cs typeface="Courier New" panose="02070309020205020404" pitchFamily="49" charset="0"/>
              </a:rPr>
              <a:t> 16</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cfi_offset</a:t>
            </a:r>
            <a:r>
              <a:rPr lang="en-US" sz="1600" dirty="0">
                <a:latin typeface="Courier New" panose="02070309020205020404" pitchFamily="49" charset="0"/>
                <a:cs typeface="Courier New" panose="02070309020205020404" pitchFamily="49" charset="0"/>
              </a:rPr>
              <a:t> 3, -16</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rdx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call	plus</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popq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cfi_def_cfa_offset</a:t>
            </a:r>
            <a:r>
              <a:rPr lang="en-US" sz="1600" dirty="0">
                <a:latin typeface="Courier New" panose="02070309020205020404" pitchFamily="49" charset="0"/>
                <a:cs typeface="Courier New" panose="02070309020205020404" pitchFamily="49" charset="0"/>
              </a:rPr>
              <a:t> 8</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cfi_endproc</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.LFE35:</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.size	</a:t>
            </a:r>
            <a:r>
              <a:rPr lang="en-US" sz="1600" dirty="0" err="1">
                <a:latin typeface="Courier New" panose="02070309020205020404" pitchFamily="49" charset="0"/>
                <a:cs typeface="Courier New" panose="02070309020205020404" pitchFamily="49" charset="0"/>
              </a:rPr>
              <a:t>sumstore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sumstore</a:t>
            </a:r>
            <a:endParaRPr lang="en-US" sz="16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À quoi </a:t>
            </a:r>
            <a:r>
              <a:rPr lang="en-US" dirty="0" err="1" smtClean="0"/>
              <a:t>ressemble</a:t>
            </a:r>
            <a:r>
              <a:rPr lang="en-US" dirty="0" smtClean="0"/>
              <a:t> </a:t>
            </a:r>
            <a:r>
              <a:rPr lang="en-US" dirty="0" err="1" smtClean="0"/>
              <a:t>vraiment</a:t>
            </a:r>
            <a:r>
              <a:rPr lang="en-US" dirty="0"/>
              <a:t> le </a:t>
            </a:r>
            <a:r>
              <a:rPr lang="en-US" dirty="0" err="1"/>
              <a:t>fichier</a:t>
            </a:r>
            <a:r>
              <a:rPr lang="en-US" dirty="0"/>
              <a:t> “</a:t>
            </a:r>
            <a:r>
              <a:rPr lang="en-US" dirty="0" err="1"/>
              <a:t>sum.s</a:t>
            </a:r>
            <a:r>
              <a:rPr lang="en-US" dirty="0"/>
              <a:t>” </a:t>
            </a:r>
            <a:endParaRPr lang="en-US" dirty="0"/>
          </a:p>
        </p:txBody>
      </p:sp>
      <p:sp>
        <p:nvSpPr>
          <p:cNvPr id="3" name="Content Placeholder 2"/>
          <p:cNvSpPr>
            <a:spLocks noGrp="1"/>
          </p:cNvSpPr>
          <p:nvPr>
            <p:ph idx="1"/>
          </p:nvPr>
        </p:nvSpPr>
        <p:spPr>
          <a:xfrm>
            <a:off x="838200" y="1549371"/>
            <a:ext cx="7896225" cy="5136447"/>
          </a:xfrm>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bg1">
                    <a:lumMod val="65000"/>
                  </a:schemeClr>
                </a:solidFill>
                <a:latin typeface="Courier New" panose="02070309020205020404" pitchFamily="49" charset="0"/>
                <a:cs typeface="Courier New" panose="02070309020205020404" pitchFamily="49" charset="0"/>
              </a:rPr>
              <a:t>.</a:t>
            </a:r>
            <a:r>
              <a:rPr lang="en-US" sz="1600" dirty="0" err="1">
                <a:solidFill>
                  <a:schemeClr val="bg1">
                    <a:lumMod val="65000"/>
                  </a:schemeClr>
                </a:solidFill>
                <a:latin typeface="Courier New" panose="02070309020205020404" pitchFamily="49" charset="0"/>
                <a:cs typeface="Courier New" panose="02070309020205020404" pitchFamily="49" charset="0"/>
              </a:rPr>
              <a:t>globl</a:t>
            </a:r>
            <a:r>
              <a:rPr lang="en-US" sz="1600" dirty="0">
                <a:solidFill>
                  <a:schemeClr val="bg1">
                    <a:lumMod val="65000"/>
                  </a:schemeClr>
                </a:solidFill>
                <a:latin typeface="Courier New" panose="02070309020205020404" pitchFamily="49" charset="0"/>
                <a:cs typeface="Courier New" panose="02070309020205020404" pitchFamily="49" charset="0"/>
              </a:rPr>
              <a:t>	</a:t>
            </a:r>
            <a:r>
              <a:rPr lang="en-US" sz="1600" dirty="0" err="1">
                <a:solidFill>
                  <a:schemeClr val="bg1">
                    <a:lumMod val="65000"/>
                  </a:schemeClr>
                </a:solidFill>
                <a:latin typeface="Courier New" panose="02070309020205020404" pitchFamily="49" charset="0"/>
                <a:cs typeface="Courier New" panose="02070309020205020404" pitchFamily="49" charset="0"/>
              </a:rPr>
              <a:t>sumstore</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	.type	</a:t>
            </a:r>
            <a:r>
              <a:rPr lang="en-US" sz="1600" dirty="0" err="1">
                <a:solidFill>
                  <a:schemeClr val="bg1">
                    <a:lumMod val="65000"/>
                  </a:schemeClr>
                </a:solidFill>
                <a:latin typeface="Courier New" panose="02070309020205020404" pitchFamily="49" charset="0"/>
                <a:cs typeface="Courier New" panose="02070309020205020404" pitchFamily="49" charset="0"/>
              </a:rPr>
              <a:t>sumstore</a:t>
            </a:r>
            <a:r>
              <a:rPr lang="en-US" sz="1600" dirty="0">
                <a:solidFill>
                  <a:schemeClr val="bg1">
                    <a:lumMod val="65000"/>
                  </a:schemeClr>
                </a:solidFill>
                <a:latin typeface="Courier New" panose="02070309020205020404" pitchFamily="49" charset="0"/>
                <a:cs typeface="Courier New" panose="02070309020205020404" pitchFamily="49" charset="0"/>
              </a:rPr>
              <a:t>, @function</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sumstore</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.LFB35:</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	.</a:t>
            </a:r>
            <a:r>
              <a:rPr lang="en-US" sz="1600" dirty="0" err="1">
                <a:solidFill>
                  <a:schemeClr val="bg1">
                    <a:lumMod val="65000"/>
                  </a:schemeClr>
                </a:solidFill>
                <a:latin typeface="Courier New" panose="02070309020205020404" pitchFamily="49" charset="0"/>
                <a:cs typeface="Courier New" panose="02070309020205020404" pitchFamily="49" charset="0"/>
              </a:rPr>
              <a:t>cfi_startproc</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pushq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	.</a:t>
            </a:r>
            <a:r>
              <a:rPr lang="en-US" sz="1600" dirty="0" err="1">
                <a:solidFill>
                  <a:schemeClr val="bg1">
                    <a:lumMod val="65000"/>
                  </a:schemeClr>
                </a:solidFill>
                <a:latin typeface="Courier New" panose="02070309020205020404" pitchFamily="49" charset="0"/>
                <a:cs typeface="Courier New" panose="02070309020205020404" pitchFamily="49" charset="0"/>
              </a:rPr>
              <a:t>cfi_def_cfa_offset</a:t>
            </a:r>
            <a:r>
              <a:rPr lang="en-US" sz="1600" dirty="0">
                <a:solidFill>
                  <a:schemeClr val="bg1">
                    <a:lumMod val="65000"/>
                  </a:schemeClr>
                </a:solidFill>
                <a:latin typeface="Courier New" panose="02070309020205020404" pitchFamily="49" charset="0"/>
                <a:cs typeface="Courier New" panose="02070309020205020404" pitchFamily="49" charset="0"/>
              </a:rPr>
              <a:t> 16</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	.</a:t>
            </a:r>
            <a:r>
              <a:rPr lang="en-US" sz="1600" dirty="0" err="1">
                <a:solidFill>
                  <a:schemeClr val="bg1">
                    <a:lumMod val="65000"/>
                  </a:schemeClr>
                </a:solidFill>
                <a:latin typeface="Courier New" panose="02070309020205020404" pitchFamily="49" charset="0"/>
                <a:cs typeface="Courier New" panose="02070309020205020404" pitchFamily="49" charset="0"/>
              </a:rPr>
              <a:t>cfi_offset</a:t>
            </a:r>
            <a:r>
              <a:rPr lang="en-US" sz="1600" dirty="0">
                <a:solidFill>
                  <a:schemeClr val="bg1">
                    <a:lumMod val="65000"/>
                  </a:schemeClr>
                </a:solidFill>
                <a:latin typeface="Courier New" panose="02070309020205020404" pitchFamily="49" charset="0"/>
                <a:cs typeface="Courier New" panose="02070309020205020404" pitchFamily="49" charset="0"/>
              </a:rPr>
              <a:t> 3, -16</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rdx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call	plus</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popq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rbx</a:t>
            </a: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	.</a:t>
            </a:r>
            <a:r>
              <a:rPr lang="en-US" sz="1600" dirty="0" err="1">
                <a:solidFill>
                  <a:schemeClr val="bg1">
                    <a:lumMod val="65000"/>
                  </a:schemeClr>
                </a:solidFill>
                <a:latin typeface="Courier New" panose="02070309020205020404" pitchFamily="49" charset="0"/>
                <a:cs typeface="Courier New" panose="02070309020205020404" pitchFamily="49" charset="0"/>
              </a:rPr>
              <a:t>cfi_def_cfa_offset</a:t>
            </a:r>
            <a:r>
              <a:rPr lang="en-US" sz="1600" dirty="0">
                <a:solidFill>
                  <a:schemeClr val="bg1">
                    <a:lumMod val="65000"/>
                  </a:schemeClr>
                </a:solidFill>
                <a:latin typeface="Courier New" panose="02070309020205020404" pitchFamily="49" charset="0"/>
                <a:cs typeface="Courier New" panose="02070309020205020404" pitchFamily="49" charset="0"/>
              </a:rPr>
              <a:t> 8</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a:t>
            </a: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	.</a:t>
            </a:r>
            <a:r>
              <a:rPr lang="en-US" sz="1600" dirty="0" err="1">
                <a:solidFill>
                  <a:schemeClr val="bg1">
                    <a:lumMod val="65000"/>
                  </a:schemeClr>
                </a:solidFill>
                <a:latin typeface="Courier New" panose="02070309020205020404" pitchFamily="49" charset="0"/>
                <a:cs typeface="Courier New" panose="02070309020205020404" pitchFamily="49" charset="0"/>
              </a:rPr>
              <a:t>cfi_endproc</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.LFE35:</a:t>
            </a:r>
            <a:endParaRPr lang="en-US" sz="1600"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bg1">
                    <a:lumMod val="65000"/>
                  </a:schemeClr>
                </a:solidFill>
                <a:latin typeface="Courier New" panose="02070309020205020404" pitchFamily="49" charset="0"/>
                <a:cs typeface="Courier New" panose="02070309020205020404" pitchFamily="49" charset="0"/>
              </a:rPr>
              <a:t>	.size	</a:t>
            </a:r>
            <a:r>
              <a:rPr lang="en-US" sz="1600" dirty="0" err="1">
                <a:solidFill>
                  <a:schemeClr val="bg1">
                    <a:lumMod val="65000"/>
                  </a:schemeClr>
                </a:solidFill>
                <a:latin typeface="Courier New" panose="02070309020205020404" pitchFamily="49" charset="0"/>
                <a:cs typeface="Courier New" panose="02070309020205020404" pitchFamily="49" charset="0"/>
              </a:rPr>
              <a:t>sumstore</a:t>
            </a:r>
            <a:r>
              <a:rPr lang="en-US" sz="1600" dirty="0">
                <a:solidFill>
                  <a:schemeClr val="bg1">
                    <a:lumMod val="65000"/>
                  </a:schemeClr>
                </a:solidFill>
                <a:latin typeface="Courier New" panose="02070309020205020404" pitchFamily="49" charset="0"/>
                <a:cs typeface="Courier New" panose="02070309020205020404" pitchFamily="49" charset="0"/>
              </a:rPr>
              <a:t>, .-</a:t>
            </a:r>
            <a:r>
              <a:rPr lang="en-US" sz="1600" dirty="0" err="1">
                <a:solidFill>
                  <a:schemeClr val="bg1">
                    <a:lumMod val="65000"/>
                  </a:schemeClr>
                </a:solidFill>
                <a:latin typeface="Courier New" panose="02070309020205020404" pitchFamily="49" charset="0"/>
                <a:cs typeface="Courier New" panose="02070309020205020404" pitchFamily="49" charset="0"/>
              </a:rPr>
              <a:t>sumstore</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TextBox 3"/>
          <p:cNvSpPr txBox="1"/>
          <p:nvPr/>
        </p:nvSpPr>
        <p:spPr>
          <a:xfrm>
            <a:off x="6183814" y="2150924"/>
            <a:ext cx="4195763" cy="922020"/>
          </a:xfrm>
          <a:prstGeom prst="rect">
            <a:avLst/>
          </a:prstGeom>
          <a:noFill/>
        </p:spPr>
        <p:txBody>
          <a:bodyPr wrap="square" rtlCol="0">
            <a:spAutoFit/>
          </a:bodyPr>
          <a:lstStyle/>
          <a:p>
            <a:r>
              <a:rPr lang="fr-FR" dirty="0"/>
              <a:t>Les choses qui ont l’air bizarre et sont précédées d’un «.» </a:t>
            </a:r>
            <a:r>
              <a:rPr lang="" altLang="fr-FR" dirty="0" smtClean="0"/>
              <a:t>s</a:t>
            </a:r>
            <a:r>
              <a:rPr lang="fr-FR" dirty="0" smtClean="0"/>
              <a:t>ont </a:t>
            </a:r>
            <a:r>
              <a:rPr lang="fr-FR" dirty="0"/>
              <a:t>généralement des </a:t>
            </a:r>
            <a:r>
              <a:rPr lang="fr-FR" dirty="0" smtClean="0"/>
              <a:t>directives pour l’outil assembleur.</a:t>
            </a:r>
            <a:endParaRPr lang="en-US" dirty="0">
              <a:latin typeface="Calibri" panose="020F0502020204030204" pitchFamily="34" charset="0"/>
            </a:endParaRPr>
          </a:p>
        </p:txBody>
      </p:sp>
      <p:sp>
        <p:nvSpPr>
          <p:cNvPr id="5" name="Rectangle 6"/>
          <p:cNvSpPr>
            <a:spLocks noChangeArrowheads="1"/>
          </p:cNvSpPr>
          <p:nvPr/>
        </p:nvSpPr>
        <p:spPr bwMode="auto">
          <a:xfrm>
            <a:off x="6183814" y="3204712"/>
            <a:ext cx="4195763" cy="2028761"/>
          </a:xfrm>
          <a:prstGeom prst="rect">
            <a:avLst/>
          </a:prstGeom>
          <a:solidFill>
            <a:srgbClr val="F6F5BD"/>
          </a:solidFill>
          <a:ln w="12700">
            <a:solidFill>
              <a:schemeClr val="tx1"/>
            </a:solidFill>
            <a:miter lim="800000"/>
          </a:ln>
          <a:effectLst/>
        </p:spPr>
        <p:txBody>
          <a:bodyPr lIns="90487" tIns="44450" rIns="90487" bIns="44450">
            <a:spAutoFit/>
          </a:bodyPr>
          <a:lstStyle/>
          <a:p>
            <a:pPr>
              <a:tabLst>
                <a:tab pos="457200" algn="l"/>
                <a:tab pos="1485900" algn="l"/>
              </a:tabLst>
            </a:pPr>
            <a:r>
              <a:rPr lang="en-US" dirty="0" err="1">
                <a:latin typeface="Courier New" panose="02070309020205020404" pitchFamily="49" charset="0"/>
              </a:rPr>
              <a:t>sumstore</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pushq</a:t>
            </a:r>
            <a:r>
              <a:rPr lang="en-US" dirty="0">
                <a:latin typeface="Courier New" panose="02070309020205020404" pitchFamily="49" charset="0"/>
              </a:rPr>
              <a:t>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movq</a:t>
            </a:r>
            <a:r>
              <a:rPr lang="en-US" dirty="0">
                <a:latin typeface="Courier New" panose="02070309020205020404" pitchFamily="49" charset="0"/>
              </a:rPr>
              <a:t>    %</a:t>
            </a:r>
            <a:r>
              <a:rPr lang="en-US" dirty="0" err="1">
                <a:latin typeface="Courier New" panose="02070309020205020404" pitchFamily="49" charset="0"/>
              </a:rPr>
              <a:t>rdx</a:t>
            </a:r>
            <a:r>
              <a:rPr lang="en-US" dirty="0">
                <a:latin typeface="Courier New" panose="02070309020205020404" pitchFamily="49" charset="0"/>
              </a:rPr>
              <a:t>,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call    plus</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movq</a:t>
            </a:r>
            <a:r>
              <a:rPr lang="en-US" dirty="0">
                <a:latin typeface="Courier New" panose="02070309020205020404" pitchFamily="49" charset="0"/>
              </a:rPr>
              <a:t>    %</a:t>
            </a:r>
            <a:r>
              <a:rPr lang="en-US" dirty="0" err="1">
                <a:latin typeface="Courier New" panose="02070309020205020404" pitchFamily="49" charset="0"/>
              </a:rPr>
              <a:t>rax</a:t>
            </a:r>
            <a:r>
              <a:rPr lang="en-US" dirty="0">
                <a:latin typeface="Courier New" panose="02070309020205020404" pitchFamily="49" charset="0"/>
              </a:rPr>
              <a:t>, (%</a:t>
            </a:r>
            <a:r>
              <a:rPr lang="en-US" dirty="0" err="1">
                <a:latin typeface="Courier New" panose="02070309020205020404" pitchFamily="49" charset="0"/>
              </a:rPr>
              <a:t>rbx</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popq</a:t>
            </a:r>
            <a:r>
              <a:rPr lang="en-US" dirty="0">
                <a:latin typeface="Courier New" panose="02070309020205020404" pitchFamily="49" charset="0"/>
              </a:rPr>
              <a:t>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ret</a:t>
            </a:r>
            <a:endParaRPr lang="en-US"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Grp="1" noChangeArrowheads="1"/>
          </p:cNvSpPr>
          <p:nvPr>
            <p:ph type="title"/>
          </p:nvPr>
        </p:nvSpPr>
        <p:spPr/>
        <p:txBody>
          <a:bodyPr>
            <a:normAutofit/>
          </a:bodyPr>
          <a:lstStyle/>
          <a:p>
            <a:r>
              <a:rPr lang="en-US" b="1" dirty="0" smtClean="0">
                <a:solidFill>
                  <a:srgbClr val="C00000"/>
                </a:solidFill>
              </a:rPr>
              <a:t>Code Machine</a:t>
            </a:r>
            <a:endParaRPr lang="en-US" b="1" dirty="0">
              <a:solidFill>
                <a:srgbClr val="C00000"/>
              </a:solidFill>
            </a:endParaRPr>
          </a:p>
        </p:txBody>
      </p:sp>
      <p:sp>
        <p:nvSpPr>
          <p:cNvPr id="8" name="Rectangle 2"/>
          <p:cNvSpPr>
            <a:spLocks noChangeArrowheads="1"/>
          </p:cNvSpPr>
          <p:nvPr/>
        </p:nvSpPr>
        <p:spPr bwMode="auto">
          <a:xfrm>
            <a:off x="1241180" y="1492251"/>
            <a:ext cx="4358055" cy="412750"/>
          </a:xfrm>
          <a:prstGeom prst="rect">
            <a:avLst/>
          </a:prstGeom>
          <a:noFill/>
          <a:ln w="12700">
            <a:noFill/>
            <a:miter lim="800000"/>
          </a:ln>
          <a:effectLst/>
        </p:spPr>
        <p:txBody>
          <a:bodyPr lIns="90487" tIns="44450" rIns="90487" bIns="44450"/>
          <a:lstStyle/>
          <a:p>
            <a:pPr marL="224155" indent="-224155" defTabSz="895350">
              <a:spcBef>
                <a:spcPct val="30000"/>
              </a:spcBef>
            </a:pPr>
            <a:r>
              <a:rPr lang="en-US" sz="2400" dirty="0">
                <a:solidFill>
                  <a:schemeClr val="tx2"/>
                </a:solidFill>
                <a:latin typeface="Calibri" panose="020F0502020204030204" pitchFamily="34" charset="0"/>
              </a:rPr>
              <a:t>Code </a:t>
            </a:r>
            <a:r>
              <a:rPr lang="en-US" sz="2400" dirty="0" smtClean="0">
                <a:solidFill>
                  <a:schemeClr val="tx2"/>
                </a:solidFill>
                <a:latin typeface="Calibri" panose="020F0502020204030204" pitchFamily="34" charset="0"/>
              </a:rPr>
              <a:t>machine pour </a:t>
            </a:r>
            <a:r>
              <a:rPr lang="en-US" sz="2400" dirty="0" err="1" smtClean="0">
                <a:latin typeface="Courier New" panose="02070309020205020404" pitchFamily="49" charset="0"/>
              </a:rPr>
              <a:t>sumstore</a:t>
            </a:r>
            <a:endParaRPr lang="en-US" sz="2400" dirty="0">
              <a:solidFill>
                <a:schemeClr val="tx2"/>
              </a:solidFill>
              <a:latin typeface="Calibri" panose="020F0502020204030204" pitchFamily="34" charset="0"/>
            </a:endParaRPr>
          </a:p>
          <a:p>
            <a:pPr marL="224155" indent="-224155" defTabSz="895350"/>
            <a:endParaRPr lang="en-US" sz="2400" dirty="0">
              <a:solidFill>
                <a:schemeClr val="tx2"/>
              </a:solidFill>
              <a:latin typeface="Calibri" panose="020F0502020204030204" pitchFamily="34" charset="0"/>
            </a:endParaRPr>
          </a:p>
        </p:txBody>
      </p:sp>
      <p:sp>
        <p:nvSpPr>
          <p:cNvPr id="9" name="Rectangle 3"/>
          <p:cNvSpPr>
            <a:spLocks noChangeArrowheads="1"/>
          </p:cNvSpPr>
          <p:nvPr/>
        </p:nvSpPr>
        <p:spPr bwMode="auto">
          <a:xfrm>
            <a:off x="1529191" y="1905001"/>
            <a:ext cx="2511425" cy="4244753"/>
          </a:xfrm>
          <a:prstGeom prst="rect">
            <a:avLst/>
          </a:prstGeom>
          <a:noFill/>
          <a:ln w="12700">
            <a:noFill/>
            <a:miter lim="800000"/>
          </a:ln>
          <a:effectLst/>
        </p:spPr>
        <p:txBody>
          <a:bodyPr lIns="90487" tIns="44450" rIns="90487" bIns="44450">
            <a:spAutoFit/>
          </a:bodyPr>
          <a:lstStyle/>
          <a:p>
            <a:pPr>
              <a:tabLst>
                <a:tab pos="457200" algn="l"/>
                <a:tab pos="1485900" algn="l"/>
              </a:tabLst>
            </a:pPr>
            <a:r>
              <a:rPr lang="en-US" dirty="0">
                <a:latin typeface="Courier New" panose="02070309020205020404" pitchFamily="49" charset="0"/>
              </a:rPr>
              <a:t>0x0400595: </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0x53</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0x48</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0x89</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0xd3</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0xe8</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0xf2</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0xff</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0xff</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0xff</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0x48</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0x89</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0x03</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0x5b</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0xc3</a:t>
            </a:r>
            <a:endParaRPr lang="en-US" dirty="0">
              <a:latin typeface="Courier New" panose="02070309020205020404" pitchFamily="49" charset="0"/>
            </a:endParaRPr>
          </a:p>
        </p:txBody>
      </p:sp>
      <p:sp>
        <p:nvSpPr>
          <p:cNvPr id="10" name="Rectangle 5"/>
          <p:cNvSpPr txBox="1">
            <a:spLocks noChangeArrowheads="1"/>
          </p:cNvSpPr>
          <p:nvPr/>
        </p:nvSpPr>
        <p:spPr>
          <a:xfrm>
            <a:off x="6002215" y="914400"/>
            <a:ext cx="5814647" cy="54864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
            </a:pPr>
            <a:r>
              <a:rPr lang="en-US" dirty="0" err="1" smtClean="0"/>
              <a:t>L’assembleur</a:t>
            </a:r>
            <a:endParaRPr lang="en-US" dirty="0" smtClean="0"/>
          </a:p>
          <a:p>
            <a:pPr lvl="1"/>
            <a:r>
              <a:rPr lang="en-US" dirty="0" err="1" smtClean="0"/>
              <a:t>Traduit</a:t>
            </a:r>
            <a:r>
              <a:rPr lang="en-US" dirty="0" smtClean="0"/>
              <a:t> </a:t>
            </a:r>
            <a:r>
              <a:rPr lang="en-US" dirty="0" smtClean="0">
                <a:latin typeface="Courier New" panose="02070309020205020404" pitchFamily="49" charset="0"/>
              </a:rPr>
              <a:t>.s</a:t>
            </a:r>
            <a:r>
              <a:rPr lang="en-US" dirty="0" smtClean="0"/>
              <a:t> </a:t>
            </a:r>
            <a:r>
              <a:rPr lang="en-US" dirty="0" err="1" smtClean="0"/>
              <a:t>en</a:t>
            </a:r>
            <a:r>
              <a:rPr lang="en-US" dirty="0" smtClean="0"/>
              <a:t> </a:t>
            </a:r>
            <a:r>
              <a:rPr lang="en-US" dirty="0" smtClean="0">
                <a:latin typeface="Courier New" panose="02070309020205020404" pitchFamily="49" charset="0"/>
              </a:rPr>
              <a:t>.o</a:t>
            </a:r>
            <a:endParaRPr lang="en-US" dirty="0" smtClean="0">
              <a:latin typeface="Courier New" panose="02070309020205020404" pitchFamily="49" charset="0"/>
            </a:endParaRPr>
          </a:p>
          <a:p>
            <a:pPr lvl="1"/>
            <a:r>
              <a:rPr lang="en-US" dirty="0" err="1" smtClean="0"/>
              <a:t>Encodage</a:t>
            </a:r>
            <a:r>
              <a:rPr lang="en-US" dirty="0" smtClean="0"/>
              <a:t> </a:t>
            </a:r>
            <a:r>
              <a:rPr lang="en-US" dirty="0" err="1" smtClean="0"/>
              <a:t>binaire</a:t>
            </a:r>
            <a:r>
              <a:rPr lang="en-US" dirty="0" smtClean="0"/>
              <a:t> de </a:t>
            </a:r>
            <a:r>
              <a:rPr lang="en-US" dirty="0" err="1" smtClean="0"/>
              <a:t>chaque</a:t>
            </a:r>
            <a:r>
              <a:rPr lang="en-US" dirty="0" smtClean="0"/>
              <a:t> instruction</a:t>
            </a:r>
            <a:endParaRPr lang="en-US" dirty="0" smtClean="0"/>
          </a:p>
          <a:p>
            <a:pPr lvl="1"/>
            <a:r>
              <a:rPr lang="en-US" dirty="0" smtClean="0"/>
              <a:t>Image </a:t>
            </a:r>
            <a:r>
              <a:rPr lang="en-US" dirty="0" err="1" smtClean="0"/>
              <a:t>presque</a:t>
            </a:r>
            <a:r>
              <a:rPr lang="en-US" dirty="0" smtClean="0"/>
              <a:t> </a:t>
            </a:r>
            <a:r>
              <a:rPr lang="en-US" dirty="0" err="1" smtClean="0"/>
              <a:t>complète</a:t>
            </a:r>
            <a:r>
              <a:rPr lang="en-US" dirty="0" smtClean="0"/>
              <a:t> du code executable (code machine)</a:t>
            </a:r>
            <a:endParaRPr lang="en-US" dirty="0" smtClean="0"/>
          </a:p>
          <a:p>
            <a:pPr lvl="1"/>
            <a:r>
              <a:rPr lang="en-US" dirty="0" smtClean="0"/>
              <a:t>Liens </a:t>
            </a:r>
            <a:r>
              <a:rPr lang="en-US" dirty="0" err="1" smtClean="0"/>
              <a:t>manquants</a:t>
            </a:r>
            <a:r>
              <a:rPr lang="en-US" dirty="0" smtClean="0"/>
              <a:t> entre le code </a:t>
            </a:r>
            <a:r>
              <a:rPr lang="en-US" dirty="0" err="1" smtClean="0"/>
              <a:t>dans</a:t>
            </a:r>
            <a:r>
              <a:rPr lang="en-US" dirty="0" smtClean="0"/>
              <a:t> </a:t>
            </a:r>
            <a:r>
              <a:rPr lang="en-US" dirty="0" err="1" smtClean="0"/>
              <a:t>différents</a:t>
            </a:r>
            <a:r>
              <a:rPr lang="en-US" dirty="0" smtClean="0"/>
              <a:t> </a:t>
            </a:r>
            <a:r>
              <a:rPr lang="en-US" dirty="0" err="1" smtClean="0"/>
              <a:t>fichiers</a:t>
            </a:r>
            <a:endParaRPr lang="en-US" dirty="0" smtClean="0"/>
          </a:p>
          <a:p>
            <a:pPr>
              <a:buClr>
                <a:srgbClr val="C00000"/>
              </a:buClr>
              <a:buFont typeface="Wingdings" panose="05000000000000000000" pitchFamily="2" charset="2"/>
              <a:buChar char="§"/>
            </a:pPr>
            <a:r>
              <a:rPr lang="en-US" dirty="0" err="1" smtClean="0"/>
              <a:t>L’éditeur</a:t>
            </a:r>
            <a:r>
              <a:rPr lang="en-US" dirty="0" smtClean="0"/>
              <a:t> de liens (</a:t>
            </a:r>
            <a:r>
              <a:rPr lang="en-US" i="1" dirty="0" smtClean="0"/>
              <a:t>alias</a:t>
            </a:r>
            <a:r>
              <a:rPr lang="en-US" dirty="0" smtClean="0"/>
              <a:t> linker)</a:t>
            </a:r>
            <a:endParaRPr lang="en-US" dirty="0" smtClean="0"/>
          </a:p>
          <a:p>
            <a:pPr lvl="1"/>
            <a:r>
              <a:rPr lang="en-US" dirty="0" err="1" smtClean="0"/>
              <a:t>Résout</a:t>
            </a:r>
            <a:r>
              <a:rPr lang="en-US" dirty="0" smtClean="0"/>
              <a:t> les </a:t>
            </a:r>
            <a:r>
              <a:rPr lang="en-US" dirty="0" err="1" smtClean="0"/>
              <a:t>références</a:t>
            </a:r>
            <a:r>
              <a:rPr lang="en-US" dirty="0" smtClean="0"/>
              <a:t> entre les </a:t>
            </a:r>
            <a:r>
              <a:rPr lang="en-US" dirty="0" err="1" smtClean="0"/>
              <a:t>fichiers</a:t>
            </a:r>
            <a:endParaRPr lang="en-US" dirty="0" smtClean="0"/>
          </a:p>
          <a:p>
            <a:pPr lvl="1"/>
            <a:r>
              <a:rPr lang="fr-FR" dirty="0" smtClean="0"/>
              <a:t>Lie et ajoute les bibliothèques statiques d'exécution </a:t>
            </a:r>
            <a:endParaRPr lang="en-US" dirty="0" smtClean="0"/>
          </a:p>
          <a:p>
            <a:pPr lvl="2">
              <a:buFont typeface="Calibri" panose="020F0502020204030204" pitchFamily="34" charset="0"/>
              <a:buChar char="⁻"/>
            </a:pPr>
            <a:r>
              <a:rPr lang="en-US" dirty="0" smtClean="0"/>
              <a:t>E.g., code pour </a:t>
            </a:r>
            <a:r>
              <a:rPr lang="en-US" b="1" dirty="0" err="1" smtClean="0">
                <a:latin typeface="Courier New" panose="02070309020205020404" pitchFamily="49" charset="0"/>
              </a:rPr>
              <a:t>malloc</a:t>
            </a:r>
            <a:r>
              <a:rPr lang="en-US" b="1" dirty="0" smtClean="0"/>
              <a:t>, </a:t>
            </a:r>
            <a:r>
              <a:rPr lang="en-US" b="1" dirty="0" err="1" smtClean="0">
                <a:latin typeface="Courier New" panose="02070309020205020404" pitchFamily="49" charset="0"/>
              </a:rPr>
              <a:t>printf</a:t>
            </a:r>
            <a:endParaRPr lang="en-US" b="1" dirty="0" smtClean="0">
              <a:latin typeface="Courier New" panose="02070309020205020404" pitchFamily="49" charset="0"/>
            </a:endParaRPr>
          </a:p>
          <a:p>
            <a:pPr lvl="1"/>
            <a:r>
              <a:rPr lang="fr-FR" dirty="0" smtClean="0"/>
              <a:t>Certaines bibliothèques sont </a:t>
            </a:r>
            <a:r>
              <a:rPr lang="fr-FR" i="1" dirty="0" smtClean="0"/>
              <a:t>liées dynamiquement</a:t>
            </a:r>
            <a:endParaRPr lang="en-US" i="1" dirty="0" smtClean="0"/>
          </a:p>
          <a:p>
            <a:pPr lvl="2">
              <a:buFont typeface="Calibri" panose="020F0502020204030204" pitchFamily="34" charset="0"/>
              <a:buChar char="⁻"/>
            </a:pPr>
            <a:r>
              <a:rPr lang="fr-FR" dirty="0" smtClean="0"/>
              <a:t>La liaison a lieu au début de l'exécution du programme</a:t>
            </a:r>
            <a:endParaRPr lang="en-US" dirty="0"/>
          </a:p>
        </p:txBody>
      </p:sp>
      <p:sp>
        <p:nvSpPr>
          <p:cNvPr id="11" name="Text Box 6"/>
          <p:cNvSpPr txBox="1">
            <a:spLocks noChangeArrowheads="1"/>
          </p:cNvSpPr>
          <p:nvPr/>
        </p:nvSpPr>
        <p:spPr bwMode="auto">
          <a:xfrm>
            <a:off x="2480101" y="3417277"/>
            <a:ext cx="2831124" cy="1905000"/>
          </a:xfrm>
          <a:prstGeom prst="rect">
            <a:avLst/>
          </a:prstGeom>
          <a:noFill/>
          <a:ln w="12700">
            <a:noFill/>
            <a:miter lim="800000"/>
          </a:ln>
          <a:effectLst/>
        </p:spPr>
        <p:txBody>
          <a:bodyPr lIns="90487" tIns="44450" rIns="90487" bIns="44450"/>
          <a:lstStyle/>
          <a:p>
            <a:pPr marL="560705" lvl="1" indent="-222250" defTabSz="895350">
              <a:spcBef>
                <a:spcPct val="30000"/>
              </a:spcBef>
              <a:buFontTx/>
              <a:buChar char="•"/>
            </a:pPr>
            <a:r>
              <a:rPr lang="en-US" dirty="0" smtClean="0">
                <a:solidFill>
                  <a:srgbClr val="C00000"/>
                </a:solidFill>
                <a:latin typeface="Calibri" panose="020F0502020204030204" pitchFamily="34" charset="0"/>
              </a:rPr>
              <a:t>14 octets au total</a:t>
            </a:r>
            <a:endParaRPr lang="en-US" dirty="0">
              <a:solidFill>
                <a:srgbClr val="C00000"/>
              </a:solidFill>
              <a:latin typeface="Calibri" panose="020F0502020204030204" pitchFamily="34" charset="0"/>
            </a:endParaRPr>
          </a:p>
          <a:p>
            <a:pPr marL="560705" lvl="1" indent="-222250" defTabSz="895350">
              <a:spcBef>
                <a:spcPct val="30000"/>
              </a:spcBef>
              <a:buFontTx/>
              <a:buChar char="•"/>
            </a:pPr>
            <a:r>
              <a:rPr lang="en-US" dirty="0" err="1" smtClean="0">
                <a:solidFill>
                  <a:srgbClr val="C00000"/>
                </a:solidFill>
                <a:latin typeface="Calibri" panose="020F0502020204030204" pitchFamily="34" charset="0"/>
              </a:rPr>
              <a:t>Chaque</a:t>
            </a:r>
            <a:r>
              <a:rPr lang="en-US" dirty="0" smtClean="0">
                <a:solidFill>
                  <a:srgbClr val="C00000"/>
                </a:solidFill>
                <a:latin typeface="Calibri" panose="020F0502020204030204" pitchFamily="34" charset="0"/>
              </a:rPr>
              <a:t> instruction   1</a:t>
            </a:r>
            <a:r>
              <a:rPr lang="en-US" dirty="0">
                <a:solidFill>
                  <a:srgbClr val="C00000"/>
                </a:solidFill>
                <a:latin typeface="Calibri" panose="020F0502020204030204" pitchFamily="34" charset="0"/>
              </a:rPr>
              <a:t>, 3, </a:t>
            </a:r>
            <a:r>
              <a:rPr lang="en-US" dirty="0" err="1" smtClean="0">
                <a:solidFill>
                  <a:srgbClr val="C00000"/>
                </a:solidFill>
                <a:latin typeface="Calibri" panose="020F0502020204030204" pitchFamily="34" charset="0"/>
              </a:rPr>
              <a:t>ou</a:t>
            </a:r>
            <a:r>
              <a:rPr lang="en-US" dirty="0" smtClean="0">
                <a:solidFill>
                  <a:srgbClr val="C00000"/>
                </a:solidFill>
                <a:latin typeface="Calibri" panose="020F0502020204030204" pitchFamily="34" charset="0"/>
              </a:rPr>
              <a:t> 5 octets</a:t>
            </a:r>
            <a:endParaRPr lang="en-US" dirty="0">
              <a:solidFill>
                <a:srgbClr val="C00000"/>
              </a:solidFill>
              <a:latin typeface="Calibri" panose="020F0502020204030204" pitchFamily="34" charset="0"/>
            </a:endParaRPr>
          </a:p>
          <a:p>
            <a:pPr marL="560705" lvl="1" indent="-222250" defTabSz="895350">
              <a:spcBef>
                <a:spcPct val="30000"/>
              </a:spcBef>
              <a:buFontTx/>
              <a:buChar char="•"/>
            </a:pPr>
            <a:r>
              <a:rPr lang="en-US" dirty="0" smtClean="0">
                <a:solidFill>
                  <a:srgbClr val="C00000"/>
                </a:solidFill>
                <a:latin typeface="Calibri" panose="020F0502020204030204" pitchFamily="34" charset="0"/>
              </a:rPr>
              <a:t>Commence à </a:t>
            </a:r>
            <a:r>
              <a:rPr lang="en-US" dirty="0" err="1" smtClean="0">
                <a:solidFill>
                  <a:srgbClr val="C00000"/>
                </a:solidFill>
                <a:latin typeface="Calibri" panose="020F0502020204030204" pitchFamily="34" charset="0"/>
              </a:rPr>
              <a:t>l’adresse</a:t>
            </a:r>
            <a:r>
              <a:rPr lang="en-US" dirty="0">
                <a:solidFill>
                  <a:srgbClr val="C00000"/>
                </a:solidFill>
                <a:latin typeface="Calibri" panose="020F0502020204030204" pitchFamily="34" charset="0"/>
              </a:rPr>
              <a:t> </a:t>
            </a:r>
            <a:r>
              <a:rPr lang="en-US" dirty="0" smtClean="0">
                <a:solidFill>
                  <a:srgbClr val="C00000"/>
                </a:solidFill>
                <a:latin typeface="Courier New" panose="02070309020205020404" pitchFamily="49" charset="0"/>
              </a:rPr>
              <a:t>0x0400595</a:t>
            </a:r>
            <a:endParaRPr lang="en-US" dirty="0">
              <a:solidFill>
                <a:srgbClr val="C00000"/>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r>
              <a:rPr lang="en-US" b="1" dirty="0" err="1" smtClean="0">
                <a:solidFill>
                  <a:srgbClr val="C00000"/>
                </a:solidFill>
              </a:rPr>
              <a:t>Exemple</a:t>
            </a:r>
            <a:r>
              <a:rPr lang="en-US" b="1" dirty="0" smtClean="0">
                <a:solidFill>
                  <a:srgbClr val="C00000"/>
                </a:solidFill>
              </a:rPr>
              <a:t> de Code Machine x86_64</a:t>
            </a:r>
            <a:endParaRPr lang="en-US" b="1" dirty="0">
              <a:solidFill>
                <a:srgbClr val="C00000"/>
              </a:solidFill>
            </a:endParaRPr>
          </a:p>
        </p:txBody>
      </p:sp>
      <p:sp>
        <p:nvSpPr>
          <p:cNvPr id="3" name="Content Placeholder 2"/>
          <p:cNvSpPr>
            <a:spLocks noGrp="1"/>
          </p:cNvSpPr>
          <p:nvPr>
            <p:ph sz="half" idx="2"/>
          </p:nvPr>
        </p:nvSpPr>
        <p:spPr/>
        <p:txBody>
          <a:bodyPr>
            <a:normAutofit fontScale="92500" lnSpcReduction="20000"/>
          </a:bodyPr>
          <a:lstStyle/>
          <a:p>
            <a:pPr marL="224155" indent="-224155" defTabSz="895350">
              <a:tabLst>
                <a:tab pos="1603375" algn="l"/>
                <a:tab pos="2514600" algn="l"/>
              </a:tabLst>
            </a:pPr>
            <a:r>
              <a:rPr lang="en-US" dirty="0" smtClean="0"/>
              <a:t>Code C</a:t>
            </a:r>
            <a:endParaRPr lang="en-US" dirty="0"/>
          </a:p>
          <a:p>
            <a:pPr marL="560705" lvl="1" indent="-222250" defTabSz="895350">
              <a:tabLst>
                <a:tab pos="1603375" algn="l"/>
                <a:tab pos="2514600" algn="l"/>
              </a:tabLst>
            </a:pPr>
            <a:r>
              <a:rPr lang="en-US" dirty="0" err="1" smtClean="0"/>
              <a:t>Sauvegarde</a:t>
            </a:r>
            <a:r>
              <a:rPr lang="en-US" dirty="0" smtClean="0"/>
              <a:t> de la </a:t>
            </a:r>
            <a:r>
              <a:rPr lang="en-US" dirty="0" err="1" smtClean="0"/>
              <a:t>valeur</a:t>
            </a:r>
            <a:r>
              <a:rPr lang="en-US" dirty="0" smtClean="0"/>
              <a:t> </a:t>
            </a:r>
            <a:r>
              <a:rPr lang="en-US" b="1" dirty="0" smtClean="0">
                <a:latin typeface="Courier New" panose="02070309020205020404"/>
                <a:cs typeface="Courier New" panose="02070309020205020404"/>
              </a:rPr>
              <a:t>t</a:t>
            </a:r>
            <a:r>
              <a:rPr lang="en-US" dirty="0" smtClean="0"/>
              <a:t> à </a:t>
            </a:r>
            <a:r>
              <a:rPr lang="en-US" dirty="0" err="1" smtClean="0"/>
              <a:t>l’adresse</a:t>
            </a:r>
            <a:r>
              <a:rPr lang="en-US" dirty="0" smtClean="0"/>
              <a:t> </a:t>
            </a:r>
            <a:r>
              <a:rPr lang="en-US" dirty="0" err="1" smtClean="0"/>
              <a:t>pointéé</a:t>
            </a:r>
            <a:r>
              <a:rPr lang="en-US" dirty="0" smtClean="0"/>
              <a:t> par </a:t>
            </a:r>
            <a:r>
              <a:rPr lang="en-US" b="1" dirty="0" err="1">
                <a:latin typeface="Courier New" panose="02070309020205020404"/>
                <a:cs typeface="Courier New" panose="02070309020205020404"/>
              </a:rPr>
              <a:t>dest</a:t>
            </a:r>
            <a:r>
              <a:rPr lang="en-US" dirty="0" smtClean="0"/>
              <a:t> </a:t>
            </a:r>
            <a:r>
              <a:rPr lang="en-US" dirty="0" err="1" smtClean="0"/>
              <a:t>en</a:t>
            </a:r>
            <a:r>
              <a:rPr lang="en-US" dirty="0" smtClean="0"/>
              <a:t> </a:t>
            </a:r>
            <a:r>
              <a:rPr lang="en-US" dirty="0" err="1" smtClean="0"/>
              <a:t>mémoire</a:t>
            </a:r>
            <a:endParaRPr lang="en-US" b="1" dirty="0">
              <a:latin typeface="Courier New" panose="02070309020205020404"/>
              <a:cs typeface="Courier New" panose="02070309020205020404"/>
            </a:endParaRPr>
          </a:p>
          <a:p>
            <a:pPr marL="224155" indent="-224155" defTabSz="895350">
              <a:tabLst>
                <a:tab pos="1603375" algn="l"/>
                <a:tab pos="2514600" algn="l"/>
              </a:tabLst>
            </a:pPr>
            <a:r>
              <a:rPr lang="en-US" dirty="0" err="1" smtClean="0"/>
              <a:t>Assembleur</a:t>
            </a:r>
            <a:endParaRPr lang="en-US" dirty="0"/>
          </a:p>
          <a:p>
            <a:pPr marL="560705" lvl="1" indent="-222250" defTabSz="895350">
              <a:tabLst>
                <a:tab pos="1603375" algn="l"/>
                <a:tab pos="2514600" algn="l"/>
              </a:tabLst>
            </a:pPr>
            <a:r>
              <a:rPr lang="en-US" dirty="0" err="1" smtClean="0"/>
              <a:t>Transférer</a:t>
            </a:r>
            <a:r>
              <a:rPr lang="en-US" dirty="0" smtClean="0"/>
              <a:t> la </a:t>
            </a:r>
            <a:r>
              <a:rPr lang="en-US" dirty="0" err="1" smtClean="0"/>
              <a:t>valeur</a:t>
            </a:r>
            <a:r>
              <a:rPr lang="en-US" dirty="0" smtClean="0"/>
              <a:t> sur 8-octets </a:t>
            </a:r>
            <a:r>
              <a:rPr lang="en-US" dirty="0" err="1" smtClean="0"/>
              <a:t>vers</a:t>
            </a:r>
            <a:r>
              <a:rPr lang="en-US" dirty="0" smtClean="0"/>
              <a:t> la </a:t>
            </a:r>
            <a:r>
              <a:rPr lang="en-US" dirty="0" err="1" smtClean="0"/>
              <a:t>mémoire</a:t>
            </a:r>
            <a:endParaRPr lang="en-US" dirty="0"/>
          </a:p>
          <a:p>
            <a:pPr marL="840105" lvl="2" indent="-165100" defTabSz="895350">
              <a:tabLst>
                <a:tab pos="1603375" algn="l"/>
                <a:tab pos="2514600" algn="l"/>
              </a:tabLst>
            </a:pPr>
            <a:r>
              <a:rPr lang="en-US" dirty="0" smtClean="0"/>
              <a:t>Un mot Quad </a:t>
            </a:r>
            <a:r>
              <a:rPr lang="en-US" dirty="0" err="1" smtClean="0"/>
              <a:t>dans</a:t>
            </a:r>
            <a:r>
              <a:rPr lang="en-US" dirty="0" smtClean="0"/>
              <a:t> la </a:t>
            </a:r>
            <a:r>
              <a:rPr lang="en-US" dirty="0"/>
              <a:t>parlance </a:t>
            </a:r>
            <a:r>
              <a:rPr lang="en-US" dirty="0" smtClean="0"/>
              <a:t>du x86-64</a:t>
            </a:r>
            <a:endParaRPr lang="en-US" dirty="0"/>
          </a:p>
          <a:p>
            <a:pPr marL="560705" lvl="1" indent="-222250" defTabSz="895350">
              <a:tabLst>
                <a:tab pos="1603375" algn="l"/>
                <a:tab pos="2514600" algn="l"/>
              </a:tabLst>
            </a:pPr>
            <a:r>
              <a:rPr lang="en-US" dirty="0" err="1" smtClean="0"/>
              <a:t>Opérandes</a:t>
            </a:r>
            <a:r>
              <a:rPr lang="en-US" dirty="0" smtClean="0"/>
              <a:t> :</a:t>
            </a:r>
            <a:endParaRPr lang="en-US" dirty="0"/>
          </a:p>
          <a:p>
            <a:pPr marL="840105" lvl="2" indent="-165100" defTabSz="895350">
              <a:buNone/>
              <a:tabLst>
                <a:tab pos="1603375" algn="l"/>
                <a:tab pos="2514600" algn="l"/>
              </a:tabLst>
            </a:pPr>
            <a:r>
              <a:rPr lang="en-US" b="1" dirty="0">
                <a:latin typeface="Courier New" panose="02070309020205020404" pitchFamily="49" charset="0"/>
              </a:rPr>
              <a:t>t</a:t>
            </a:r>
            <a:r>
              <a:rPr lang="en-US" b="1" dirty="0"/>
              <a:t>:	</a:t>
            </a:r>
            <a:r>
              <a:rPr lang="en-US" dirty="0" err="1" smtClean="0"/>
              <a:t>Registre</a:t>
            </a:r>
            <a:r>
              <a:rPr lang="en-US" dirty="0"/>
              <a:t>	</a:t>
            </a:r>
            <a:r>
              <a:rPr lang="en-US" dirty="0" smtClean="0"/>
              <a:t>	</a:t>
            </a:r>
            <a:r>
              <a:rPr lang="en-US" b="1" dirty="0" smtClean="0">
                <a:latin typeface="Courier New" panose="02070309020205020404" pitchFamily="49" charset="0"/>
              </a:rPr>
              <a:t>%</a:t>
            </a:r>
            <a:r>
              <a:rPr lang="en-US" b="1" dirty="0" err="1">
                <a:latin typeface="Courier New" panose="02070309020205020404" pitchFamily="49" charset="0"/>
              </a:rPr>
              <a:t>rax</a:t>
            </a:r>
            <a:endParaRPr lang="en-US" b="1" dirty="0">
              <a:latin typeface="Courier New" panose="02070309020205020404" pitchFamily="49" charset="0"/>
            </a:endParaRPr>
          </a:p>
          <a:p>
            <a:pPr marL="840105" lvl="2" indent="-165100" defTabSz="895350">
              <a:buNone/>
              <a:tabLst>
                <a:tab pos="1603375" algn="l"/>
                <a:tab pos="2514600" algn="l"/>
              </a:tabLst>
            </a:pPr>
            <a:r>
              <a:rPr lang="en-US" b="1" dirty="0" err="1">
                <a:latin typeface="Courier New" panose="02070309020205020404" pitchFamily="49" charset="0"/>
              </a:rPr>
              <a:t>dest</a:t>
            </a:r>
            <a:r>
              <a:rPr lang="en-US" b="1" dirty="0"/>
              <a:t>:</a:t>
            </a:r>
            <a:r>
              <a:rPr lang="en-US" dirty="0"/>
              <a:t>	</a:t>
            </a:r>
            <a:r>
              <a:rPr lang="en-US" dirty="0" err="1" smtClean="0"/>
              <a:t>Registre</a:t>
            </a:r>
            <a:r>
              <a:rPr lang="en-US" dirty="0"/>
              <a:t>	</a:t>
            </a:r>
            <a:r>
              <a:rPr lang="en-US" dirty="0" smtClean="0"/>
              <a:t>	</a:t>
            </a:r>
            <a:r>
              <a:rPr lang="en-US" b="1" dirty="0" smtClean="0">
                <a:latin typeface="Courier New" panose="02070309020205020404" pitchFamily="49" charset="0"/>
              </a:rPr>
              <a:t>%</a:t>
            </a:r>
            <a:r>
              <a:rPr lang="en-US" b="1" dirty="0" err="1">
                <a:latin typeface="Courier New" panose="02070309020205020404" pitchFamily="49" charset="0"/>
              </a:rPr>
              <a:t>rbx</a:t>
            </a:r>
            <a:endParaRPr lang="en-US" b="1" dirty="0">
              <a:latin typeface="Courier New" panose="02070309020205020404" pitchFamily="49" charset="0"/>
            </a:endParaRPr>
          </a:p>
          <a:p>
            <a:pPr marL="840105" lvl="2" indent="-165100" defTabSz="895350">
              <a:buNone/>
              <a:tabLst>
                <a:tab pos="1603375" algn="l"/>
                <a:tab pos="2514600" algn="l"/>
              </a:tabLst>
            </a:pPr>
            <a:r>
              <a:rPr lang="en-US" b="1" dirty="0">
                <a:latin typeface="Courier New" panose="02070309020205020404" pitchFamily="49" charset="0"/>
              </a:rPr>
              <a:t>*</a:t>
            </a:r>
            <a:r>
              <a:rPr lang="en-US" b="1" dirty="0" err="1">
                <a:latin typeface="Courier New" panose="02070309020205020404" pitchFamily="49" charset="0"/>
              </a:rPr>
              <a:t>dest</a:t>
            </a:r>
            <a:r>
              <a:rPr lang="en-US" b="1" dirty="0"/>
              <a:t>:</a:t>
            </a:r>
            <a:r>
              <a:rPr lang="en-US" dirty="0"/>
              <a:t> 	</a:t>
            </a:r>
            <a:r>
              <a:rPr lang="en-US" dirty="0" err="1" smtClean="0"/>
              <a:t>Mémoire</a:t>
            </a:r>
            <a:r>
              <a:rPr lang="en-US" dirty="0"/>
              <a:t>	</a:t>
            </a:r>
            <a:r>
              <a:rPr lang="en-US" dirty="0" smtClean="0"/>
              <a:t>	</a:t>
            </a:r>
            <a:r>
              <a:rPr lang="en-US" b="1" dirty="0" smtClean="0"/>
              <a:t>M</a:t>
            </a:r>
            <a:r>
              <a:rPr lang="en-US" b="1" dirty="0"/>
              <a:t>[</a:t>
            </a:r>
            <a:r>
              <a:rPr lang="en-US" b="1" dirty="0">
                <a:latin typeface="Courier New" panose="02070309020205020404" pitchFamily="49" charset="0"/>
              </a:rPr>
              <a:t>%</a:t>
            </a:r>
            <a:r>
              <a:rPr lang="en-US" b="1" dirty="0" err="1">
                <a:latin typeface="Courier New" panose="02070309020205020404" pitchFamily="49" charset="0"/>
              </a:rPr>
              <a:t>rbx</a:t>
            </a:r>
            <a:r>
              <a:rPr lang="en-US" b="1" dirty="0">
                <a:latin typeface="Courier New" panose="02070309020205020404" pitchFamily="49" charset="0"/>
              </a:rPr>
              <a:t>]</a:t>
            </a:r>
            <a:endParaRPr lang="en-US" b="1" dirty="0"/>
          </a:p>
          <a:p>
            <a:pPr marL="224155" indent="-224155" defTabSz="895350">
              <a:tabLst>
                <a:tab pos="1603375" algn="l"/>
                <a:tab pos="2514600" algn="l"/>
              </a:tabLst>
            </a:pPr>
            <a:r>
              <a:rPr lang="en-US" dirty="0" smtClean="0"/>
              <a:t>Code Machine</a:t>
            </a:r>
            <a:endParaRPr lang="en-US" dirty="0"/>
          </a:p>
          <a:p>
            <a:pPr marL="560705" lvl="1" indent="-222250" defTabSz="895350">
              <a:tabLst>
                <a:tab pos="1603375" algn="l"/>
                <a:tab pos="2514600" algn="l"/>
              </a:tabLst>
            </a:pPr>
            <a:r>
              <a:rPr lang="en-US" dirty="0" smtClean="0"/>
              <a:t>Instruction sur 3-octets</a:t>
            </a:r>
            <a:endParaRPr lang="en-US" dirty="0"/>
          </a:p>
          <a:p>
            <a:pPr marL="560705" lvl="1" indent="-222250" defTabSz="895350">
              <a:tabLst>
                <a:tab pos="1603375" algn="l"/>
                <a:tab pos="2514600" algn="l"/>
              </a:tabLst>
            </a:pPr>
            <a:r>
              <a:rPr lang="en-US" dirty="0" err="1" smtClean="0"/>
              <a:t>Stockée</a:t>
            </a:r>
            <a:r>
              <a:rPr lang="en-US" dirty="0" smtClean="0"/>
              <a:t> à </a:t>
            </a:r>
            <a:r>
              <a:rPr lang="en-US" dirty="0" err="1" smtClean="0"/>
              <a:t>l’adresse</a:t>
            </a:r>
            <a:r>
              <a:rPr lang="en-US" dirty="0" smtClean="0"/>
              <a:t> </a:t>
            </a:r>
            <a:r>
              <a:rPr lang="en-US" b="1" dirty="0" smtClean="0">
                <a:latin typeface="Courier New" panose="02070309020205020404" pitchFamily="49" charset="0"/>
              </a:rPr>
              <a:t>0x40059e</a:t>
            </a:r>
            <a:endParaRPr lang="en-US" b="1" dirty="0">
              <a:latin typeface="Courier New" panose="02070309020205020404" pitchFamily="49" charset="0"/>
            </a:endParaRPr>
          </a:p>
        </p:txBody>
      </p:sp>
      <p:sp>
        <p:nvSpPr>
          <p:cNvPr id="152580" name="Rectangle 4"/>
          <p:cNvSpPr>
            <a:spLocks noChangeArrowheads="1"/>
          </p:cNvSpPr>
          <p:nvPr/>
        </p:nvSpPr>
        <p:spPr bwMode="auto">
          <a:xfrm>
            <a:off x="2057401" y="1825625"/>
            <a:ext cx="3883025" cy="376238"/>
          </a:xfrm>
          <a:prstGeom prst="rect">
            <a:avLst/>
          </a:prstGeom>
          <a:solidFill>
            <a:srgbClr val="F6F5BD"/>
          </a:solidFill>
          <a:ln w="12700">
            <a:solidFill>
              <a:schemeClr val="tx1"/>
            </a:solidFill>
            <a:miter lim="800000"/>
          </a:ln>
          <a:effectLst/>
        </p:spPr>
        <p:txBody>
          <a:bodyPr lIns="90487" tIns="44450" rIns="90487" bIns="44450">
            <a:spAutoFit/>
          </a:bodyPr>
          <a:lstStyle/>
          <a:p>
            <a:pPr algn="l">
              <a:lnSpc>
                <a:spcPct val="100000"/>
              </a:lnSpc>
            </a:pPr>
            <a:r>
              <a:rPr lang="en-US" dirty="0">
                <a:latin typeface="Courier New" panose="02070309020205020404" pitchFamily="49" charset="0"/>
              </a:rPr>
              <a:t>*</a:t>
            </a:r>
            <a:r>
              <a:rPr lang="en-US" dirty="0" err="1">
                <a:latin typeface="Courier New" panose="02070309020205020404" pitchFamily="49" charset="0"/>
              </a:rPr>
              <a:t>dest</a:t>
            </a:r>
            <a:r>
              <a:rPr lang="en-US" dirty="0">
                <a:latin typeface="Courier New" panose="02070309020205020404" pitchFamily="49" charset="0"/>
              </a:rPr>
              <a:t> = t;</a:t>
            </a:r>
            <a:endParaRPr lang="en-US" dirty="0">
              <a:latin typeface="Courier New" panose="02070309020205020404" pitchFamily="49" charset="0"/>
            </a:endParaRPr>
          </a:p>
        </p:txBody>
      </p:sp>
      <p:sp>
        <p:nvSpPr>
          <p:cNvPr id="152581" name="Rectangle 5"/>
          <p:cNvSpPr>
            <a:spLocks noChangeArrowheads="1"/>
          </p:cNvSpPr>
          <p:nvPr/>
        </p:nvSpPr>
        <p:spPr bwMode="auto">
          <a:xfrm>
            <a:off x="2057400" y="2804715"/>
            <a:ext cx="3886200" cy="376238"/>
          </a:xfrm>
          <a:prstGeom prst="rect">
            <a:avLst/>
          </a:prstGeom>
          <a:solidFill>
            <a:srgbClr val="F6F5BD"/>
          </a:solidFill>
          <a:ln w="12700">
            <a:solidFill>
              <a:schemeClr val="tx1"/>
            </a:solidFill>
            <a:miter lim="800000"/>
          </a:ln>
          <a:effectLst/>
        </p:spPr>
        <p:txBody>
          <a:bodyPr lIns="90487" tIns="44450" rIns="90487" bIns="44450">
            <a:spAutoFit/>
          </a:bodyPr>
          <a:lstStyle/>
          <a:p>
            <a:pPr>
              <a:tabLst>
                <a:tab pos="457200" algn="l"/>
                <a:tab pos="1549400" algn="l"/>
              </a:tabLst>
            </a:pPr>
            <a:r>
              <a:rPr lang="en-US" dirty="0" err="1">
                <a:latin typeface="Courier New" panose="02070309020205020404" pitchFamily="49" charset="0"/>
              </a:rPr>
              <a:t>movq</a:t>
            </a:r>
            <a:r>
              <a:rPr lang="en-US" dirty="0">
                <a:latin typeface="Courier New" panose="02070309020205020404" pitchFamily="49" charset="0"/>
              </a:rPr>
              <a:t> %</a:t>
            </a:r>
            <a:r>
              <a:rPr lang="en-US" dirty="0" err="1">
                <a:latin typeface="Courier New" panose="02070309020205020404" pitchFamily="49" charset="0"/>
              </a:rPr>
              <a:t>rax</a:t>
            </a:r>
            <a:r>
              <a:rPr lang="en-US" dirty="0">
                <a:latin typeface="Courier New" panose="02070309020205020404" pitchFamily="49" charset="0"/>
              </a:rPr>
              <a:t>, (%</a:t>
            </a:r>
            <a:r>
              <a:rPr lang="en-US" dirty="0" err="1">
                <a:latin typeface="Courier New" panose="02070309020205020404" pitchFamily="49" charset="0"/>
              </a:rPr>
              <a:t>rbx</a:t>
            </a:r>
            <a:r>
              <a:rPr lang="en-US" dirty="0">
                <a:latin typeface="Courier New" panose="02070309020205020404" pitchFamily="49" charset="0"/>
              </a:rPr>
              <a:t>)</a:t>
            </a:r>
            <a:endParaRPr lang="en-US" dirty="0">
              <a:latin typeface="Courier New" panose="02070309020205020404" pitchFamily="49" charset="0"/>
            </a:endParaRPr>
          </a:p>
        </p:txBody>
      </p:sp>
      <p:sp>
        <p:nvSpPr>
          <p:cNvPr id="152582" name="Rectangle 6"/>
          <p:cNvSpPr>
            <a:spLocks noChangeArrowheads="1"/>
          </p:cNvSpPr>
          <p:nvPr/>
        </p:nvSpPr>
        <p:spPr bwMode="auto">
          <a:xfrm>
            <a:off x="2054225" y="5108463"/>
            <a:ext cx="3886200" cy="376238"/>
          </a:xfrm>
          <a:prstGeom prst="rect">
            <a:avLst/>
          </a:prstGeom>
          <a:solidFill>
            <a:srgbClr val="F6F5BD"/>
          </a:solidFill>
          <a:ln w="12700">
            <a:solidFill>
              <a:schemeClr val="tx1"/>
            </a:solidFill>
            <a:miter lim="800000"/>
          </a:ln>
          <a:effectLst/>
        </p:spPr>
        <p:txBody>
          <a:bodyPr lIns="90487" tIns="44450" rIns="90487" bIns="44450">
            <a:spAutoFit/>
          </a:bodyPr>
          <a:lstStyle/>
          <a:p>
            <a:pPr>
              <a:tabLst>
                <a:tab pos="292100" algn="l"/>
              </a:tabLst>
            </a:pPr>
            <a:r>
              <a:rPr lang="en-US" dirty="0">
                <a:latin typeface="Courier New" panose="02070309020205020404" pitchFamily="49" charset="0"/>
              </a:rPr>
              <a:t>0x40059e:  48 89 03</a:t>
            </a:r>
            <a:endParaRPr lang="en-US"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normAutofit/>
          </a:bodyPr>
          <a:lstStyle/>
          <a:p>
            <a:r>
              <a:rPr lang="en-US" b="1" dirty="0" err="1" smtClean="0">
                <a:solidFill>
                  <a:srgbClr val="C00000"/>
                </a:solidFill>
              </a:rPr>
              <a:t>Désassemblage</a:t>
            </a:r>
            <a:r>
              <a:rPr lang="en-US" b="1" dirty="0" smtClean="0">
                <a:solidFill>
                  <a:srgbClr val="C00000"/>
                </a:solidFill>
              </a:rPr>
              <a:t> de Code Machine</a:t>
            </a:r>
            <a:endParaRPr lang="en-US" b="1" dirty="0">
              <a:solidFill>
                <a:srgbClr val="C00000"/>
              </a:solidFill>
            </a:endParaRPr>
          </a:p>
        </p:txBody>
      </p:sp>
      <p:sp>
        <p:nvSpPr>
          <p:cNvPr id="153605" name="Rectangle 5"/>
          <p:cNvSpPr>
            <a:spLocks noGrp="1" noChangeArrowheads="1"/>
          </p:cNvSpPr>
          <p:nvPr>
            <p:ph sz="half" idx="4294967295"/>
          </p:nvPr>
        </p:nvSpPr>
        <p:spPr>
          <a:xfrm>
            <a:off x="1491342" y="4069825"/>
            <a:ext cx="9614263" cy="2550432"/>
          </a:xfrm>
        </p:spPr>
        <p:txBody>
          <a:bodyPr>
            <a:normAutofit/>
          </a:bodyPr>
          <a:lstStyle/>
          <a:p>
            <a:pPr>
              <a:buClr>
                <a:srgbClr val="C00000"/>
              </a:buClr>
              <a:buFont typeface="Wingdings" panose="05000000000000000000" pitchFamily="2" charset="2"/>
              <a:buChar char="§"/>
            </a:pPr>
            <a:r>
              <a:rPr lang="en-US" dirty="0" err="1" smtClean="0"/>
              <a:t>Outil</a:t>
            </a:r>
            <a:r>
              <a:rPr lang="en-US" dirty="0" smtClean="0"/>
              <a:t> de </a:t>
            </a:r>
            <a:r>
              <a:rPr lang="en-US" dirty="0" err="1" smtClean="0"/>
              <a:t>désassemblage</a:t>
            </a:r>
            <a:endParaRPr lang="en-US" dirty="0"/>
          </a:p>
          <a:p>
            <a:pPr lvl="1">
              <a:buFont typeface="Wingdings" panose="05000000000000000000" pitchFamily="2" charset="2"/>
              <a:buNone/>
            </a:pPr>
            <a:r>
              <a:rPr lang="en-US" b="1" dirty="0" err="1">
                <a:latin typeface="Courier New" panose="02070309020205020404" pitchFamily="49" charset="0"/>
              </a:rPr>
              <a:t>objdump</a:t>
            </a:r>
            <a:r>
              <a:rPr lang="en-US" b="1" dirty="0">
                <a:latin typeface="Courier New" panose="02070309020205020404" pitchFamily="49" charset="0"/>
              </a:rPr>
              <a:t> –d sum</a:t>
            </a:r>
            <a:endParaRPr lang="en-US" b="1" dirty="0">
              <a:latin typeface="Courier New" panose="02070309020205020404" pitchFamily="49" charset="0"/>
            </a:endParaRPr>
          </a:p>
          <a:p>
            <a:pPr lvl="1"/>
            <a:r>
              <a:rPr lang="en-US" dirty="0" smtClean="0"/>
              <a:t>Utile pour examiner le code machine</a:t>
            </a:r>
            <a:endParaRPr lang="en-US" dirty="0"/>
          </a:p>
          <a:p>
            <a:pPr lvl="1"/>
            <a:r>
              <a:rPr lang="en-US" dirty="0" err="1" smtClean="0"/>
              <a:t>Permet</a:t>
            </a:r>
            <a:r>
              <a:rPr lang="en-US" dirty="0" smtClean="0"/>
              <a:t> </a:t>
            </a:r>
            <a:r>
              <a:rPr lang="en-US" dirty="0" err="1" smtClean="0"/>
              <a:t>d’analyser</a:t>
            </a:r>
            <a:r>
              <a:rPr lang="en-US" dirty="0" smtClean="0"/>
              <a:t> des series de bits </a:t>
            </a:r>
            <a:r>
              <a:rPr lang="en-US" dirty="0" err="1" smtClean="0"/>
              <a:t>d’instructions</a:t>
            </a:r>
            <a:endParaRPr lang="en-US" dirty="0"/>
          </a:p>
          <a:p>
            <a:pPr lvl="1"/>
            <a:r>
              <a:rPr lang="en-US" dirty="0" err="1" smtClean="0"/>
              <a:t>Produit</a:t>
            </a:r>
            <a:r>
              <a:rPr lang="en-US" dirty="0" smtClean="0"/>
              <a:t> </a:t>
            </a:r>
            <a:r>
              <a:rPr lang="en-US" dirty="0" err="1" smtClean="0"/>
              <a:t>une</a:t>
            </a:r>
            <a:r>
              <a:rPr lang="en-US" dirty="0" smtClean="0"/>
              <a:t> interpretation </a:t>
            </a:r>
            <a:r>
              <a:rPr lang="en-US" dirty="0" err="1" smtClean="0"/>
              <a:t>approximative</a:t>
            </a:r>
            <a:r>
              <a:rPr lang="en-US" dirty="0" smtClean="0"/>
              <a:t> du Code </a:t>
            </a:r>
            <a:r>
              <a:rPr lang="en-US" dirty="0" err="1" smtClean="0"/>
              <a:t>Assembleur</a:t>
            </a:r>
            <a:endParaRPr lang="en-US" dirty="0"/>
          </a:p>
          <a:p>
            <a:pPr lvl="1"/>
            <a:r>
              <a:rPr lang="en-US" dirty="0" err="1" smtClean="0"/>
              <a:t>Peut</a:t>
            </a:r>
            <a:r>
              <a:rPr lang="en-US" dirty="0" smtClean="0"/>
              <a:t> </a:t>
            </a:r>
            <a:r>
              <a:rPr lang="en-US" dirty="0" err="1" smtClean="0"/>
              <a:t>être</a:t>
            </a:r>
            <a:r>
              <a:rPr lang="en-US" dirty="0" smtClean="0"/>
              <a:t> executer sur </a:t>
            </a:r>
            <a:r>
              <a:rPr lang="en-US" dirty="0" err="1">
                <a:latin typeface="Courier New" panose="02070309020205020404" pitchFamily="49" charset="0"/>
              </a:rPr>
              <a:t>a.out</a:t>
            </a:r>
            <a:r>
              <a:rPr lang="en-US" dirty="0"/>
              <a:t> </a:t>
            </a:r>
            <a:r>
              <a:rPr lang="en-US" dirty="0" smtClean="0"/>
              <a:t>(</a:t>
            </a:r>
            <a:r>
              <a:rPr lang="en-US" dirty="0" err="1" smtClean="0"/>
              <a:t>exécutable</a:t>
            </a:r>
            <a:r>
              <a:rPr lang="en-US" dirty="0"/>
              <a:t>) </a:t>
            </a:r>
            <a:r>
              <a:rPr lang="en-US" dirty="0" err="1" smtClean="0"/>
              <a:t>ou</a:t>
            </a:r>
            <a:r>
              <a:rPr lang="en-US" dirty="0" smtClean="0"/>
              <a:t> sur </a:t>
            </a:r>
            <a:r>
              <a:rPr lang="en-US" dirty="0" err="1" smtClean="0"/>
              <a:t>fichier</a:t>
            </a:r>
            <a:r>
              <a:rPr lang="en-US" dirty="0" smtClean="0"/>
              <a:t> objet </a:t>
            </a:r>
            <a:r>
              <a:rPr lang="en-US" dirty="0" smtClean="0">
                <a:latin typeface="Courier New" panose="02070309020205020404" pitchFamily="49" charset="0"/>
              </a:rPr>
              <a:t>.o</a:t>
            </a:r>
            <a:r>
              <a:rPr lang="en-US" dirty="0" smtClean="0"/>
              <a:t> </a:t>
            </a:r>
            <a:endParaRPr lang="en-US" dirty="0"/>
          </a:p>
        </p:txBody>
      </p:sp>
      <p:grpSp>
        <p:nvGrpSpPr>
          <p:cNvPr id="2" name="Group 1"/>
          <p:cNvGrpSpPr/>
          <p:nvPr/>
        </p:nvGrpSpPr>
        <p:grpSpPr>
          <a:xfrm>
            <a:off x="1491342" y="1377179"/>
            <a:ext cx="7554504" cy="2514309"/>
            <a:chOff x="2567396" y="1143292"/>
            <a:chExt cx="7554504" cy="2514309"/>
          </a:xfrm>
        </p:grpSpPr>
        <p:sp>
          <p:nvSpPr>
            <p:cNvPr id="153602" name="Rectangle 2"/>
            <p:cNvSpPr>
              <a:spLocks noChangeArrowheads="1"/>
            </p:cNvSpPr>
            <p:nvPr/>
          </p:nvSpPr>
          <p:spPr bwMode="auto">
            <a:xfrm>
              <a:off x="2567396" y="1143292"/>
              <a:ext cx="4131854" cy="412750"/>
            </a:xfrm>
            <a:prstGeom prst="rect">
              <a:avLst/>
            </a:prstGeom>
            <a:noFill/>
            <a:ln w="12700">
              <a:noFill/>
              <a:miter lim="800000"/>
            </a:ln>
            <a:effectLst/>
          </p:spPr>
          <p:txBody>
            <a:bodyPr lIns="90487" tIns="44450" rIns="90487" bIns="44450"/>
            <a:lstStyle/>
            <a:p>
              <a:pPr marL="224155" indent="-224155" defTabSz="895350">
                <a:spcBef>
                  <a:spcPct val="30000"/>
                </a:spcBef>
              </a:pPr>
              <a:r>
                <a:rPr lang="en-US" sz="2400" dirty="0" err="1" smtClean="0">
                  <a:solidFill>
                    <a:schemeClr val="tx2"/>
                  </a:solidFill>
                  <a:latin typeface="Calibri" panose="020F0502020204030204" pitchFamily="34" charset="0"/>
                </a:rPr>
                <a:t>Exemple</a:t>
              </a:r>
              <a:r>
                <a:rPr lang="en-US" sz="2400" dirty="0" smtClean="0">
                  <a:solidFill>
                    <a:schemeClr val="tx2"/>
                  </a:solidFill>
                  <a:latin typeface="Calibri" panose="020F0502020204030204" pitchFamily="34" charset="0"/>
                </a:rPr>
                <a:t> de code </a:t>
              </a:r>
              <a:r>
                <a:rPr lang="en-US" sz="2400" dirty="0" err="1" smtClean="0">
                  <a:solidFill>
                    <a:schemeClr val="tx2"/>
                  </a:solidFill>
                  <a:latin typeface="Calibri" panose="020F0502020204030204" pitchFamily="34" charset="0"/>
                </a:rPr>
                <a:t>désassemblé</a:t>
              </a:r>
              <a:endParaRPr lang="en-US" sz="2400" dirty="0">
                <a:solidFill>
                  <a:schemeClr val="tx2"/>
                </a:solidFill>
                <a:latin typeface="Calibri" panose="020F0502020204030204" pitchFamily="34" charset="0"/>
              </a:endParaRPr>
            </a:p>
            <a:p>
              <a:pPr marL="224155" indent="-224155" defTabSz="895350"/>
              <a:endParaRPr lang="en-US" sz="2400" dirty="0">
                <a:solidFill>
                  <a:schemeClr val="tx2"/>
                </a:solidFill>
                <a:latin typeface="Calibri" panose="020F0502020204030204" pitchFamily="34" charset="0"/>
              </a:endParaRPr>
            </a:p>
          </p:txBody>
        </p:sp>
        <p:sp>
          <p:nvSpPr>
            <p:cNvPr id="6" name="Rectangle 3"/>
            <p:cNvSpPr>
              <a:spLocks noChangeArrowheads="1"/>
            </p:cNvSpPr>
            <p:nvPr/>
          </p:nvSpPr>
          <p:spPr bwMode="auto">
            <a:xfrm>
              <a:off x="2628900" y="1628840"/>
              <a:ext cx="7493000" cy="2028761"/>
            </a:xfrm>
            <a:prstGeom prst="rect">
              <a:avLst/>
            </a:prstGeom>
            <a:solidFill>
              <a:srgbClr val="F6F5BD"/>
            </a:solidFill>
            <a:ln w="12700">
              <a:solidFill>
                <a:schemeClr val="tx1"/>
              </a:solidFill>
              <a:miter lim="800000"/>
            </a:ln>
            <a:effectLst/>
          </p:spPr>
          <p:txBody>
            <a:bodyPr wrap="square" lIns="90487" tIns="44450" rIns="90487" bIns="44450">
              <a:spAutoFit/>
            </a:bodyPr>
            <a:lstStyle/>
            <a:p>
              <a:pPr>
                <a:tabLst>
                  <a:tab pos="457200" algn="l"/>
                  <a:tab pos="1485900" algn="l"/>
                </a:tabLst>
              </a:pPr>
              <a:r>
                <a:rPr lang="en-US" dirty="0">
                  <a:latin typeface="Courier New" panose="02070309020205020404" pitchFamily="49" charset="0"/>
                </a:rPr>
                <a:t>0000000000400595 &lt;</a:t>
              </a:r>
              <a:r>
                <a:rPr lang="en-US" dirty="0" err="1">
                  <a:latin typeface="Courier New" panose="02070309020205020404" pitchFamily="49" charset="0"/>
                </a:rPr>
                <a:t>sumstore</a:t>
              </a:r>
              <a:r>
                <a:rPr lang="en-US" dirty="0">
                  <a:latin typeface="Courier New" panose="02070309020205020404" pitchFamily="49" charset="0"/>
                </a:rPr>
                <a:t>&gt;: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400595:  53               push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400596:  48 89 d3         </a:t>
              </a:r>
              <a:r>
                <a:rPr lang="en-US" dirty="0" err="1">
                  <a:latin typeface="Courier New" panose="02070309020205020404" pitchFamily="49" charset="0"/>
                </a:rPr>
                <a:t>mov</a:t>
              </a:r>
              <a:r>
                <a:rPr lang="en-US" dirty="0">
                  <a:latin typeface="Courier New" panose="02070309020205020404" pitchFamily="49" charset="0"/>
                </a:rPr>
                <a:t>    %</a:t>
              </a:r>
              <a:r>
                <a:rPr lang="en-US" dirty="0" err="1">
                  <a:latin typeface="Courier New" panose="02070309020205020404" pitchFamily="49" charset="0"/>
                </a:rPr>
                <a:t>rdx</a:t>
              </a:r>
              <a:r>
                <a:rPr lang="en-US" dirty="0">
                  <a:latin typeface="Courier New" panose="02070309020205020404" pitchFamily="49" charset="0"/>
                </a:rPr>
                <a:t>,%</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400599:  e8 f2 </a:t>
              </a:r>
              <a:r>
                <a:rPr lang="en-US" dirty="0" err="1">
                  <a:latin typeface="Courier New" panose="02070309020205020404" pitchFamily="49" charset="0"/>
                </a:rPr>
                <a:t>ff</a:t>
              </a:r>
              <a:r>
                <a:rPr lang="en-US" dirty="0">
                  <a:latin typeface="Courier New" panose="02070309020205020404" pitchFamily="49" charset="0"/>
                </a:rPr>
                <a:t> </a:t>
              </a:r>
              <a:r>
                <a:rPr lang="en-US" dirty="0" err="1">
                  <a:latin typeface="Courier New" panose="02070309020205020404" pitchFamily="49" charset="0"/>
                </a:rPr>
                <a:t>ff</a:t>
              </a:r>
              <a:r>
                <a:rPr lang="en-US" dirty="0">
                  <a:latin typeface="Courier New" panose="02070309020205020404" pitchFamily="49" charset="0"/>
                </a:rPr>
                <a:t> </a:t>
              </a:r>
              <a:r>
                <a:rPr lang="en-US" dirty="0" err="1">
                  <a:latin typeface="Courier New" panose="02070309020205020404" pitchFamily="49" charset="0"/>
                </a:rPr>
                <a:t>ff</a:t>
              </a:r>
              <a:r>
                <a:rPr lang="en-US" dirty="0">
                  <a:latin typeface="Courier New" panose="02070309020205020404" pitchFamily="49" charset="0"/>
                </a:rPr>
                <a:t>   </a:t>
              </a:r>
              <a:r>
                <a:rPr lang="en-US" dirty="0" err="1">
                  <a:latin typeface="Courier New" panose="02070309020205020404" pitchFamily="49" charset="0"/>
                </a:rPr>
                <a:t>callq</a:t>
              </a:r>
              <a:r>
                <a:rPr lang="en-US" dirty="0">
                  <a:latin typeface="Courier New" panose="02070309020205020404" pitchFamily="49" charset="0"/>
                </a:rPr>
                <a:t>  400590 &lt;plus&gt;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40059e:  48 89 03         </a:t>
              </a:r>
              <a:r>
                <a:rPr lang="en-US" dirty="0" err="1">
                  <a:latin typeface="Courier New" panose="02070309020205020404" pitchFamily="49" charset="0"/>
                </a:rPr>
                <a:t>mov</a:t>
              </a:r>
              <a:r>
                <a:rPr lang="en-US" dirty="0">
                  <a:latin typeface="Courier New" panose="02070309020205020404" pitchFamily="49" charset="0"/>
                </a:rPr>
                <a:t>    %</a:t>
              </a:r>
              <a:r>
                <a:rPr lang="en-US" dirty="0" err="1">
                  <a:latin typeface="Courier New" panose="02070309020205020404" pitchFamily="49" charset="0"/>
                </a:rPr>
                <a:t>rax</a:t>
              </a:r>
              <a:r>
                <a:rPr lang="en-US" dirty="0">
                  <a:latin typeface="Courier New" panose="02070309020205020404" pitchFamily="49" charset="0"/>
                </a:rPr>
                <a:t>,(%</a:t>
              </a:r>
              <a:r>
                <a:rPr lang="en-US" dirty="0" err="1">
                  <a:latin typeface="Courier New" panose="02070309020205020404" pitchFamily="49" charset="0"/>
                </a:rPr>
                <a:t>rbx</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4005a1:  5b               pop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4005a2:  c3               </a:t>
              </a:r>
              <a:r>
                <a:rPr lang="en-US" dirty="0" err="1">
                  <a:latin typeface="Courier New" panose="02070309020205020404" pitchFamily="49" charset="0"/>
                </a:rPr>
                <a:t>retq</a:t>
              </a:r>
              <a:endParaRPr lang="en-US" dirty="0">
                <a:latin typeface="Courier New" panose="02070309020205020404" pitchFamily="49" charset="0"/>
              </a:endParaRPr>
            </a:p>
          </p:txBody>
        </p:sp>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Grp="1" noChangeArrowheads="1"/>
          </p:cNvSpPr>
          <p:nvPr>
            <p:ph type="title"/>
          </p:nvPr>
        </p:nvSpPr>
        <p:spPr/>
        <p:txBody>
          <a:bodyPr>
            <a:normAutofit/>
          </a:bodyPr>
          <a:lstStyle/>
          <a:p>
            <a:r>
              <a:rPr lang="en-US" b="1" dirty="0" err="1" smtClean="0">
                <a:solidFill>
                  <a:srgbClr val="C00000"/>
                </a:solidFill>
              </a:rPr>
              <a:t>Outil</a:t>
            </a:r>
            <a:r>
              <a:rPr lang="en-US" b="1" dirty="0" smtClean="0">
                <a:solidFill>
                  <a:srgbClr val="C00000"/>
                </a:solidFill>
              </a:rPr>
              <a:t> </a:t>
            </a:r>
            <a:r>
              <a:rPr lang="en-US" b="1" dirty="0" err="1" smtClean="0">
                <a:solidFill>
                  <a:srgbClr val="C00000"/>
                </a:solidFill>
              </a:rPr>
              <a:t>alternatif</a:t>
            </a:r>
            <a:r>
              <a:rPr lang="en-US" b="1" dirty="0" smtClean="0">
                <a:solidFill>
                  <a:srgbClr val="C00000"/>
                </a:solidFill>
              </a:rPr>
              <a:t> de </a:t>
            </a:r>
            <a:r>
              <a:rPr lang="en-US" b="1" dirty="0" err="1" smtClean="0">
                <a:solidFill>
                  <a:srgbClr val="C00000"/>
                </a:solidFill>
              </a:rPr>
              <a:t>désassemblage</a:t>
            </a:r>
            <a:endParaRPr lang="en-US" b="1" dirty="0">
              <a:solidFill>
                <a:srgbClr val="C00000"/>
              </a:solidFill>
            </a:endParaRPr>
          </a:p>
        </p:txBody>
      </p:sp>
      <p:grpSp>
        <p:nvGrpSpPr>
          <p:cNvPr id="9" name="Group 8"/>
          <p:cNvGrpSpPr/>
          <p:nvPr/>
        </p:nvGrpSpPr>
        <p:grpSpPr>
          <a:xfrm>
            <a:off x="1491342" y="1377179"/>
            <a:ext cx="6908391" cy="2509633"/>
            <a:chOff x="2235609" y="1224167"/>
            <a:chExt cx="6908391" cy="2509633"/>
          </a:xfrm>
        </p:grpSpPr>
        <p:sp>
          <p:nvSpPr>
            <p:cNvPr id="10" name="Rectangle 2"/>
            <p:cNvSpPr>
              <a:spLocks noChangeArrowheads="1"/>
            </p:cNvSpPr>
            <p:nvPr/>
          </p:nvSpPr>
          <p:spPr bwMode="auto">
            <a:xfrm>
              <a:off x="2235609" y="1224167"/>
              <a:ext cx="4953000" cy="412750"/>
            </a:xfrm>
            <a:prstGeom prst="rect">
              <a:avLst/>
            </a:prstGeom>
            <a:noFill/>
            <a:ln w="12700">
              <a:noFill/>
              <a:miter lim="800000"/>
            </a:ln>
            <a:effectLst/>
          </p:spPr>
          <p:txBody>
            <a:bodyPr lIns="90487" tIns="44450" rIns="90487" bIns="44450"/>
            <a:lstStyle/>
            <a:p>
              <a:pPr marL="224155" indent="-224155" defTabSz="895350">
                <a:spcBef>
                  <a:spcPct val="30000"/>
                </a:spcBef>
              </a:pPr>
              <a:r>
                <a:rPr lang="en-US" sz="2400" dirty="0" err="1" smtClean="0">
                  <a:solidFill>
                    <a:schemeClr val="tx2"/>
                  </a:solidFill>
                  <a:latin typeface="Calibri" panose="020F0502020204030204" pitchFamily="34" charset="0"/>
                </a:rPr>
                <a:t>Exemple</a:t>
              </a:r>
              <a:r>
                <a:rPr lang="en-US" sz="2400" dirty="0" smtClean="0">
                  <a:solidFill>
                    <a:schemeClr val="tx2"/>
                  </a:solidFill>
                  <a:latin typeface="Calibri" panose="020F0502020204030204" pitchFamily="34" charset="0"/>
                </a:rPr>
                <a:t> de code </a:t>
              </a:r>
              <a:r>
                <a:rPr lang="en-US" sz="2400" dirty="0" err="1" smtClean="0">
                  <a:solidFill>
                    <a:schemeClr val="tx2"/>
                  </a:solidFill>
                  <a:latin typeface="Calibri" panose="020F0502020204030204" pitchFamily="34" charset="0"/>
                </a:rPr>
                <a:t>désassemblé</a:t>
              </a:r>
              <a:endParaRPr lang="en-US" sz="2400" dirty="0">
                <a:solidFill>
                  <a:schemeClr val="tx2"/>
                </a:solidFill>
                <a:latin typeface="Calibri" panose="020F0502020204030204" pitchFamily="34" charset="0"/>
              </a:endParaRPr>
            </a:p>
            <a:p>
              <a:pPr marL="224155" indent="-224155" defTabSz="895350"/>
              <a:endParaRPr lang="en-US" sz="2400" dirty="0">
                <a:solidFill>
                  <a:schemeClr val="tx2"/>
                </a:solidFill>
                <a:latin typeface="Calibri" panose="020F0502020204030204" pitchFamily="34" charset="0"/>
              </a:endParaRPr>
            </a:p>
          </p:txBody>
        </p:sp>
        <p:sp>
          <p:nvSpPr>
            <p:cNvPr id="11" name="Rectangle 3"/>
            <p:cNvSpPr>
              <a:spLocks noChangeArrowheads="1"/>
            </p:cNvSpPr>
            <p:nvPr/>
          </p:nvSpPr>
          <p:spPr bwMode="auto">
            <a:xfrm>
              <a:off x="2297113" y="1705039"/>
              <a:ext cx="6846887" cy="2028761"/>
            </a:xfrm>
            <a:prstGeom prst="rect">
              <a:avLst/>
            </a:prstGeom>
            <a:solidFill>
              <a:srgbClr val="F6F5BD"/>
            </a:solidFill>
            <a:ln w="12700">
              <a:solidFill>
                <a:schemeClr val="tx1"/>
              </a:solidFill>
              <a:miter lim="800000"/>
            </a:ln>
            <a:effectLst/>
          </p:spPr>
          <p:txBody>
            <a:bodyPr wrap="square" lIns="90487" tIns="44450" rIns="90487" bIns="44450">
              <a:spAutoFit/>
            </a:bodyPr>
            <a:lstStyle/>
            <a:p>
              <a:pPr>
                <a:tabLst>
                  <a:tab pos="457200" algn="l"/>
                  <a:tab pos="1485900" algn="l"/>
                </a:tabLst>
              </a:pPr>
              <a:r>
                <a:rPr lang="en-US" dirty="0">
                  <a:latin typeface="Courier New" panose="02070309020205020404" pitchFamily="49" charset="0"/>
                </a:rPr>
                <a:t>Dump of assembler code for function </a:t>
              </a:r>
              <a:r>
                <a:rPr lang="en-US" dirty="0" err="1">
                  <a:latin typeface="Courier New" panose="02070309020205020404" pitchFamily="49" charset="0"/>
                </a:rPr>
                <a:t>sumstore</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0x0000000000400595 &lt;+0&gt;: push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0x0000000000400596 &lt;+1&gt;: </a:t>
              </a:r>
              <a:r>
                <a:rPr lang="en-US" dirty="0" err="1">
                  <a:latin typeface="Courier New" panose="02070309020205020404" pitchFamily="49" charset="0"/>
                </a:rPr>
                <a:t>mov</a:t>
              </a:r>
              <a:r>
                <a:rPr lang="en-US" dirty="0">
                  <a:latin typeface="Courier New" panose="02070309020205020404" pitchFamily="49" charset="0"/>
                </a:rPr>
                <a:t>    %</a:t>
              </a:r>
              <a:r>
                <a:rPr lang="en-US" dirty="0" err="1">
                  <a:latin typeface="Courier New" panose="02070309020205020404" pitchFamily="49" charset="0"/>
                </a:rPr>
                <a:t>rdx</a:t>
              </a:r>
              <a:r>
                <a:rPr lang="en-US" dirty="0">
                  <a:latin typeface="Courier New" panose="02070309020205020404" pitchFamily="49" charset="0"/>
                </a:rPr>
                <a:t>,%</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0x0000000000400599 &lt;+4&gt;: </a:t>
              </a:r>
              <a:r>
                <a:rPr lang="en-US" dirty="0" err="1">
                  <a:latin typeface="Courier New" panose="02070309020205020404" pitchFamily="49" charset="0"/>
                </a:rPr>
                <a:t>callq</a:t>
              </a:r>
              <a:r>
                <a:rPr lang="en-US" dirty="0">
                  <a:latin typeface="Courier New" panose="02070309020205020404" pitchFamily="49" charset="0"/>
                </a:rPr>
                <a:t>  0x400590 &lt;plus&gt;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0x000000000040059e &lt;+9&gt;: </a:t>
              </a:r>
              <a:r>
                <a:rPr lang="en-US" dirty="0" err="1">
                  <a:latin typeface="Courier New" panose="02070309020205020404" pitchFamily="49" charset="0"/>
                </a:rPr>
                <a:t>mov</a:t>
              </a:r>
              <a:r>
                <a:rPr lang="en-US" dirty="0">
                  <a:latin typeface="Courier New" panose="02070309020205020404" pitchFamily="49" charset="0"/>
                </a:rPr>
                <a:t>    %</a:t>
              </a:r>
              <a:r>
                <a:rPr lang="en-US" dirty="0" err="1">
                  <a:latin typeface="Courier New" panose="02070309020205020404" pitchFamily="49" charset="0"/>
                </a:rPr>
                <a:t>rax</a:t>
              </a:r>
              <a:r>
                <a:rPr lang="en-US" dirty="0">
                  <a:latin typeface="Courier New" panose="02070309020205020404" pitchFamily="49" charset="0"/>
                </a:rPr>
                <a:t>,(%</a:t>
              </a:r>
              <a:r>
                <a:rPr lang="en-US" dirty="0" err="1">
                  <a:latin typeface="Courier New" panose="02070309020205020404" pitchFamily="49" charset="0"/>
                </a:rPr>
                <a:t>rbx</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0x00000000004005a1 &lt;+12&gt;:pop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0x00000000004005a2 &lt;+13&gt;:</a:t>
              </a:r>
              <a:r>
                <a:rPr lang="en-US" dirty="0" err="1">
                  <a:latin typeface="Courier New" panose="02070309020205020404" pitchFamily="49" charset="0"/>
                </a:rPr>
                <a:t>retq</a:t>
              </a:r>
              <a:r>
                <a:rPr lang="en-US" dirty="0">
                  <a:latin typeface="Courier New" panose="02070309020205020404" pitchFamily="49" charset="0"/>
                </a:rPr>
                <a:t> </a:t>
              </a:r>
              <a:endParaRPr lang="en-US" i="1" dirty="0">
                <a:latin typeface="Courier New" panose="02070309020205020404" pitchFamily="49" charset="0"/>
              </a:endParaRPr>
            </a:p>
          </p:txBody>
        </p:sp>
      </p:grpSp>
      <p:sp>
        <p:nvSpPr>
          <p:cNvPr id="13" name="Rectangle 5"/>
          <p:cNvSpPr txBox="1">
            <a:spLocks noChangeArrowheads="1"/>
          </p:cNvSpPr>
          <p:nvPr/>
        </p:nvSpPr>
        <p:spPr>
          <a:xfrm>
            <a:off x="1491342" y="4069825"/>
            <a:ext cx="9614263" cy="2550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
            </a:pPr>
            <a:r>
              <a:rPr lang="fr-FR" dirty="0" smtClean="0"/>
              <a:t>Avec l’outil de débogage </a:t>
            </a:r>
            <a:r>
              <a:rPr lang="fr-FR" b="1" dirty="0" smtClean="0"/>
              <a:t>gdb</a:t>
            </a:r>
            <a:endParaRPr lang="en-US" b="1" dirty="0" smtClean="0">
              <a:latin typeface="Courier New" panose="02070309020205020404" pitchFamily="49" charset="0"/>
            </a:endParaRPr>
          </a:p>
          <a:p>
            <a:pPr lvl="1"/>
            <a:r>
              <a:rPr lang="en-US" dirty="0" err="1" smtClean="0"/>
              <a:t>Procédure</a:t>
            </a:r>
            <a:r>
              <a:rPr lang="en-US" dirty="0" smtClean="0"/>
              <a:t> de </a:t>
            </a:r>
            <a:r>
              <a:rPr lang="en-US" dirty="0" err="1" smtClean="0"/>
              <a:t>désassemblage</a:t>
            </a:r>
            <a:endParaRPr lang="en-US" dirty="0" smtClean="0"/>
          </a:p>
          <a:p>
            <a:pPr lvl="1">
              <a:buFont typeface="Wingdings" panose="05000000000000000000" pitchFamily="2" charset="2"/>
              <a:buNone/>
            </a:pPr>
            <a:r>
              <a:rPr lang="en-US" b="1" dirty="0" err="1">
                <a:latin typeface="Courier New" panose="02070309020205020404" pitchFamily="49" charset="0"/>
              </a:rPr>
              <a:t>gdb</a:t>
            </a:r>
            <a:r>
              <a:rPr lang="en-US" b="1" dirty="0">
                <a:latin typeface="Courier New" panose="02070309020205020404" pitchFamily="49" charset="0"/>
              </a:rPr>
              <a:t> sum</a:t>
            </a:r>
            <a:endParaRPr lang="en-US" b="1" dirty="0">
              <a:latin typeface="Courier New" panose="02070309020205020404" pitchFamily="49" charset="0"/>
            </a:endParaRPr>
          </a:p>
          <a:p>
            <a:pPr lvl="1">
              <a:buFont typeface="Wingdings" panose="05000000000000000000" pitchFamily="2" charset="2"/>
              <a:buNone/>
            </a:pPr>
            <a:r>
              <a:rPr lang="en-US" b="1" dirty="0">
                <a:latin typeface="Courier New" panose="02070309020205020404" pitchFamily="49" charset="0"/>
              </a:rPr>
              <a:t>disassemble </a:t>
            </a:r>
            <a:r>
              <a:rPr lang="en-US" b="1" dirty="0" err="1">
                <a:latin typeface="Courier New" panose="02070309020205020404" pitchFamily="49" charset="0"/>
              </a:rPr>
              <a:t>sumstore</a:t>
            </a:r>
            <a:endParaRPr lang="en-US" b="1" dirty="0">
              <a:latin typeface="Courier New" panose="02070309020205020404" pitchFamily="49" charset="0"/>
            </a:endParaRPr>
          </a:p>
          <a:p>
            <a:pPr marL="457200" lvl="1" indent="0">
              <a:buNone/>
            </a:pP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Grp="1" noChangeArrowheads="1"/>
          </p:cNvSpPr>
          <p:nvPr>
            <p:ph type="title"/>
          </p:nvPr>
        </p:nvSpPr>
        <p:spPr/>
        <p:txBody>
          <a:bodyPr>
            <a:normAutofit/>
          </a:bodyPr>
          <a:lstStyle/>
          <a:p>
            <a:r>
              <a:rPr lang="en-US" b="1" dirty="0" err="1" smtClean="0">
                <a:solidFill>
                  <a:srgbClr val="C00000"/>
                </a:solidFill>
              </a:rPr>
              <a:t>Outil</a:t>
            </a:r>
            <a:r>
              <a:rPr lang="en-US" b="1" dirty="0" smtClean="0">
                <a:solidFill>
                  <a:srgbClr val="C00000"/>
                </a:solidFill>
              </a:rPr>
              <a:t> </a:t>
            </a:r>
            <a:r>
              <a:rPr lang="en-US" b="1" dirty="0" err="1" smtClean="0">
                <a:solidFill>
                  <a:srgbClr val="C00000"/>
                </a:solidFill>
              </a:rPr>
              <a:t>alternatif</a:t>
            </a:r>
            <a:r>
              <a:rPr lang="en-US" b="1" dirty="0" smtClean="0">
                <a:solidFill>
                  <a:srgbClr val="C00000"/>
                </a:solidFill>
              </a:rPr>
              <a:t> de </a:t>
            </a:r>
            <a:r>
              <a:rPr lang="en-US" b="1" dirty="0" err="1" smtClean="0">
                <a:solidFill>
                  <a:srgbClr val="C00000"/>
                </a:solidFill>
              </a:rPr>
              <a:t>désassemblage</a:t>
            </a:r>
            <a:endParaRPr lang="en-US" b="1" dirty="0">
              <a:solidFill>
                <a:srgbClr val="C00000"/>
              </a:solidFill>
            </a:endParaRPr>
          </a:p>
        </p:txBody>
      </p:sp>
      <p:grpSp>
        <p:nvGrpSpPr>
          <p:cNvPr id="9" name="Group 8"/>
          <p:cNvGrpSpPr/>
          <p:nvPr/>
        </p:nvGrpSpPr>
        <p:grpSpPr>
          <a:xfrm>
            <a:off x="1491342" y="1377179"/>
            <a:ext cx="6908391" cy="2509633"/>
            <a:chOff x="2235609" y="1224167"/>
            <a:chExt cx="6908391" cy="2509633"/>
          </a:xfrm>
        </p:grpSpPr>
        <p:sp>
          <p:nvSpPr>
            <p:cNvPr id="10" name="Rectangle 2"/>
            <p:cNvSpPr>
              <a:spLocks noChangeArrowheads="1"/>
            </p:cNvSpPr>
            <p:nvPr/>
          </p:nvSpPr>
          <p:spPr bwMode="auto">
            <a:xfrm>
              <a:off x="2235609" y="1224167"/>
              <a:ext cx="4953000" cy="412750"/>
            </a:xfrm>
            <a:prstGeom prst="rect">
              <a:avLst/>
            </a:prstGeom>
            <a:noFill/>
            <a:ln w="12700">
              <a:noFill/>
              <a:miter lim="800000"/>
            </a:ln>
            <a:effectLst/>
          </p:spPr>
          <p:txBody>
            <a:bodyPr lIns="90487" tIns="44450" rIns="90487" bIns="44450"/>
            <a:lstStyle/>
            <a:p>
              <a:pPr marL="224155" indent="-224155" defTabSz="895350">
                <a:spcBef>
                  <a:spcPct val="30000"/>
                </a:spcBef>
              </a:pPr>
              <a:r>
                <a:rPr lang="en-US" sz="2400" dirty="0" err="1" smtClean="0">
                  <a:solidFill>
                    <a:schemeClr val="tx2"/>
                  </a:solidFill>
                  <a:latin typeface="Calibri" panose="020F0502020204030204" pitchFamily="34" charset="0"/>
                </a:rPr>
                <a:t>Exemple</a:t>
              </a:r>
              <a:r>
                <a:rPr lang="en-US" sz="2400" dirty="0" smtClean="0">
                  <a:solidFill>
                    <a:schemeClr val="tx2"/>
                  </a:solidFill>
                  <a:latin typeface="Calibri" panose="020F0502020204030204" pitchFamily="34" charset="0"/>
                </a:rPr>
                <a:t> de code </a:t>
              </a:r>
              <a:r>
                <a:rPr lang="en-US" sz="2400" dirty="0" err="1" smtClean="0">
                  <a:solidFill>
                    <a:schemeClr val="tx2"/>
                  </a:solidFill>
                  <a:latin typeface="Calibri" panose="020F0502020204030204" pitchFamily="34" charset="0"/>
                </a:rPr>
                <a:t>désassemblé</a:t>
              </a:r>
              <a:endParaRPr lang="en-US" sz="2400" dirty="0">
                <a:solidFill>
                  <a:schemeClr val="tx2"/>
                </a:solidFill>
                <a:latin typeface="Calibri" panose="020F0502020204030204" pitchFamily="34" charset="0"/>
              </a:endParaRPr>
            </a:p>
            <a:p>
              <a:pPr marL="224155" indent="-224155" defTabSz="895350"/>
              <a:endParaRPr lang="en-US" sz="2400" dirty="0">
                <a:solidFill>
                  <a:schemeClr val="tx2"/>
                </a:solidFill>
                <a:latin typeface="Calibri" panose="020F0502020204030204" pitchFamily="34" charset="0"/>
              </a:endParaRPr>
            </a:p>
          </p:txBody>
        </p:sp>
        <p:sp>
          <p:nvSpPr>
            <p:cNvPr id="11" name="Rectangle 3"/>
            <p:cNvSpPr>
              <a:spLocks noChangeArrowheads="1"/>
            </p:cNvSpPr>
            <p:nvPr/>
          </p:nvSpPr>
          <p:spPr bwMode="auto">
            <a:xfrm>
              <a:off x="2297113" y="1705039"/>
              <a:ext cx="6846887" cy="2028761"/>
            </a:xfrm>
            <a:prstGeom prst="rect">
              <a:avLst/>
            </a:prstGeom>
            <a:solidFill>
              <a:srgbClr val="F6F5BD"/>
            </a:solidFill>
            <a:ln w="12700">
              <a:solidFill>
                <a:schemeClr val="tx1"/>
              </a:solidFill>
              <a:miter lim="800000"/>
            </a:ln>
            <a:effectLst/>
          </p:spPr>
          <p:txBody>
            <a:bodyPr wrap="square" lIns="90487" tIns="44450" rIns="90487" bIns="44450">
              <a:spAutoFit/>
            </a:bodyPr>
            <a:lstStyle/>
            <a:p>
              <a:pPr>
                <a:tabLst>
                  <a:tab pos="457200" algn="l"/>
                  <a:tab pos="1485900" algn="l"/>
                </a:tabLst>
              </a:pPr>
              <a:r>
                <a:rPr lang="en-US" dirty="0">
                  <a:latin typeface="Courier New" panose="02070309020205020404" pitchFamily="49" charset="0"/>
                </a:rPr>
                <a:t>Dump of assembler code for function </a:t>
              </a:r>
              <a:r>
                <a:rPr lang="en-US" dirty="0" err="1">
                  <a:latin typeface="Courier New" panose="02070309020205020404" pitchFamily="49" charset="0"/>
                </a:rPr>
                <a:t>sumstore</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0x0000000000400595 &lt;+0&gt;: push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0x0000000000400596 &lt;+1&gt;: </a:t>
              </a:r>
              <a:r>
                <a:rPr lang="en-US" dirty="0" err="1">
                  <a:latin typeface="Courier New" panose="02070309020205020404" pitchFamily="49" charset="0"/>
                </a:rPr>
                <a:t>mov</a:t>
              </a:r>
              <a:r>
                <a:rPr lang="en-US" dirty="0">
                  <a:latin typeface="Courier New" panose="02070309020205020404" pitchFamily="49" charset="0"/>
                </a:rPr>
                <a:t>    %</a:t>
              </a:r>
              <a:r>
                <a:rPr lang="en-US" dirty="0" err="1">
                  <a:latin typeface="Courier New" panose="02070309020205020404" pitchFamily="49" charset="0"/>
                </a:rPr>
                <a:t>rdx</a:t>
              </a:r>
              <a:r>
                <a:rPr lang="en-US" dirty="0">
                  <a:latin typeface="Courier New" panose="02070309020205020404" pitchFamily="49" charset="0"/>
                </a:rPr>
                <a:t>,%</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0x0000000000400599 &lt;+4&gt;: </a:t>
              </a:r>
              <a:r>
                <a:rPr lang="en-US" dirty="0" err="1">
                  <a:latin typeface="Courier New" panose="02070309020205020404" pitchFamily="49" charset="0"/>
                </a:rPr>
                <a:t>callq</a:t>
              </a:r>
              <a:r>
                <a:rPr lang="en-US" dirty="0">
                  <a:latin typeface="Courier New" panose="02070309020205020404" pitchFamily="49" charset="0"/>
                </a:rPr>
                <a:t>  0x400590 &lt;plus&gt;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0x000000000040059e &lt;+9&gt;: </a:t>
              </a:r>
              <a:r>
                <a:rPr lang="en-US" dirty="0" err="1">
                  <a:latin typeface="Courier New" panose="02070309020205020404" pitchFamily="49" charset="0"/>
                </a:rPr>
                <a:t>mov</a:t>
              </a:r>
              <a:r>
                <a:rPr lang="en-US" dirty="0">
                  <a:latin typeface="Courier New" panose="02070309020205020404" pitchFamily="49" charset="0"/>
                </a:rPr>
                <a:t>    %</a:t>
              </a:r>
              <a:r>
                <a:rPr lang="en-US" dirty="0" err="1">
                  <a:latin typeface="Courier New" panose="02070309020205020404" pitchFamily="49" charset="0"/>
                </a:rPr>
                <a:t>rax</a:t>
              </a:r>
              <a:r>
                <a:rPr lang="en-US" dirty="0">
                  <a:latin typeface="Courier New" panose="02070309020205020404" pitchFamily="49" charset="0"/>
                </a:rPr>
                <a:t>,(%</a:t>
              </a:r>
              <a:r>
                <a:rPr lang="en-US" dirty="0" err="1">
                  <a:latin typeface="Courier New" panose="02070309020205020404" pitchFamily="49" charset="0"/>
                </a:rPr>
                <a:t>rbx</a:t>
              </a:r>
              <a:r>
                <a:rPr lang="en-US" dirty="0">
                  <a:latin typeface="Courier New" panose="02070309020205020404" pitchFamily="49" charset="0"/>
                </a:rPr>
                <a: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0x00000000004005a1 &lt;+12&gt;:pop    %</a:t>
              </a:r>
              <a:r>
                <a:rPr lang="en-US" dirty="0" err="1">
                  <a:latin typeface="Courier New" panose="02070309020205020404" pitchFamily="49" charset="0"/>
                </a:rPr>
                <a:t>rbx</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0x00000000004005a2 &lt;+13&gt;:</a:t>
              </a:r>
              <a:r>
                <a:rPr lang="en-US" dirty="0" err="1">
                  <a:latin typeface="Courier New" panose="02070309020205020404" pitchFamily="49" charset="0"/>
                </a:rPr>
                <a:t>retq</a:t>
              </a:r>
              <a:r>
                <a:rPr lang="en-US" dirty="0">
                  <a:latin typeface="Courier New" panose="02070309020205020404" pitchFamily="49" charset="0"/>
                </a:rPr>
                <a:t> </a:t>
              </a:r>
              <a:endParaRPr lang="en-US" i="1" dirty="0">
                <a:latin typeface="Courier New" panose="02070309020205020404" pitchFamily="49" charset="0"/>
              </a:endParaRPr>
            </a:p>
          </p:txBody>
        </p:sp>
      </p:grpSp>
      <p:sp>
        <p:nvSpPr>
          <p:cNvPr id="13" name="Rectangle 5"/>
          <p:cNvSpPr txBox="1">
            <a:spLocks noChangeArrowheads="1"/>
          </p:cNvSpPr>
          <p:nvPr/>
        </p:nvSpPr>
        <p:spPr>
          <a:xfrm>
            <a:off x="1491342" y="4069825"/>
            <a:ext cx="9614263" cy="2550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
            </a:pPr>
            <a:r>
              <a:rPr lang="fr-FR" dirty="0" smtClean="0"/>
              <a:t>Avec l’outil de débogage </a:t>
            </a:r>
            <a:r>
              <a:rPr lang="fr-FR" b="1" dirty="0" smtClean="0"/>
              <a:t>gdb</a:t>
            </a:r>
            <a:endParaRPr lang="en-US" b="1" dirty="0" smtClean="0">
              <a:latin typeface="Courier New" panose="02070309020205020404" pitchFamily="49" charset="0"/>
            </a:endParaRPr>
          </a:p>
          <a:p>
            <a:pPr lvl="1"/>
            <a:r>
              <a:rPr lang="en-US" dirty="0" err="1" smtClean="0"/>
              <a:t>Procédure</a:t>
            </a:r>
            <a:r>
              <a:rPr lang="en-US" dirty="0" smtClean="0"/>
              <a:t> de </a:t>
            </a:r>
            <a:r>
              <a:rPr lang="en-US" dirty="0" err="1" smtClean="0"/>
              <a:t>désassemblage</a:t>
            </a:r>
            <a:endParaRPr lang="en-US" dirty="0" smtClean="0"/>
          </a:p>
          <a:p>
            <a:pPr lvl="1">
              <a:buFont typeface="Wingdings" panose="05000000000000000000" pitchFamily="2" charset="2"/>
              <a:buNone/>
            </a:pPr>
            <a:r>
              <a:rPr lang="en-US" b="1" dirty="0" err="1">
                <a:latin typeface="Courier New" panose="02070309020205020404" pitchFamily="49" charset="0"/>
              </a:rPr>
              <a:t>gdb</a:t>
            </a:r>
            <a:r>
              <a:rPr lang="en-US" b="1" dirty="0">
                <a:latin typeface="Courier New" panose="02070309020205020404" pitchFamily="49" charset="0"/>
              </a:rPr>
              <a:t> sum</a:t>
            </a:r>
            <a:endParaRPr lang="en-US" b="1" dirty="0">
              <a:latin typeface="Courier New" panose="02070309020205020404" pitchFamily="49" charset="0"/>
            </a:endParaRPr>
          </a:p>
          <a:p>
            <a:pPr lvl="1">
              <a:buFont typeface="Wingdings" panose="05000000000000000000" pitchFamily="2" charset="2"/>
              <a:buNone/>
            </a:pPr>
            <a:r>
              <a:rPr lang="en-US" b="1" dirty="0">
                <a:latin typeface="Courier New" panose="02070309020205020404" pitchFamily="49" charset="0"/>
              </a:rPr>
              <a:t>disassemble </a:t>
            </a:r>
            <a:r>
              <a:rPr lang="en-US" b="1" dirty="0" err="1" smtClean="0">
                <a:latin typeface="Courier New" panose="02070309020205020404" pitchFamily="49" charset="0"/>
              </a:rPr>
              <a:t>sumstore</a:t>
            </a:r>
            <a:endParaRPr lang="en-US" b="1" dirty="0" smtClean="0">
              <a:latin typeface="Courier New" panose="02070309020205020404" pitchFamily="49" charset="0"/>
            </a:endParaRPr>
          </a:p>
          <a:p>
            <a:pPr lvl="1"/>
            <a:r>
              <a:rPr lang="en-US" dirty="0" smtClean="0"/>
              <a:t>Examiner les </a:t>
            </a:r>
            <a:r>
              <a:rPr lang="en-US" dirty="0"/>
              <a:t>14 </a:t>
            </a:r>
            <a:r>
              <a:rPr lang="en-US" dirty="0" smtClean="0"/>
              <a:t>octets au début de </a:t>
            </a:r>
            <a:r>
              <a:rPr lang="en-US" dirty="0" err="1">
                <a:latin typeface="Courier New" panose="02070309020205020404" pitchFamily="49" charset="0"/>
              </a:rPr>
              <a:t>sumstore</a:t>
            </a:r>
            <a:endParaRPr lang="en-US" dirty="0">
              <a:latin typeface="Courier New" panose="02070309020205020404" pitchFamily="49" charset="0"/>
            </a:endParaRPr>
          </a:p>
          <a:p>
            <a:pPr lvl="1">
              <a:buFont typeface="Wingdings" panose="05000000000000000000" pitchFamily="2" charset="2"/>
              <a:buNone/>
            </a:pPr>
            <a:r>
              <a:rPr lang="en-US" b="1" dirty="0">
                <a:latin typeface="Courier New" panose="02070309020205020404" pitchFamily="49" charset="0"/>
              </a:rPr>
              <a:t>x/14xb </a:t>
            </a:r>
            <a:r>
              <a:rPr lang="en-US" b="1" dirty="0" err="1">
                <a:latin typeface="Courier New" panose="02070309020205020404" pitchFamily="49" charset="0"/>
              </a:rPr>
              <a:t>sumstore</a:t>
            </a:r>
            <a:endParaRPr lang="en-US" b="1" dirty="0">
              <a:latin typeface="Courier New" panose="02070309020205020404" pitchFamily="49" charset="0"/>
            </a:endParaRPr>
          </a:p>
          <a:p>
            <a:pPr lvl="1">
              <a:buFont typeface="Wingdings" panose="05000000000000000000" pitchFamily="2" charset="2"/>
              <a:buNone/>
            </a:pPr>
            <a:endParaRPr lang="en-US" b="1" dirty="0">
              <a:latin typeface="Courier New" panose="02070309020205020404" pitchFamily="49" charset="0"/>
            </a:endParaRPr>
          </a:p>
          <a:p>
            <a:pPr marL="457200" lvl="1" indent="0">
              <a:buNone/>
            </a:pPr>
            <a:endParaRPr lang="en-US" dirty="0"/>
          </a:p>
        </p:txBody>
      </p:sp>
      <p:grpSp>
        <p:nvGrpSpPr>
          <p:cNvPr id="7" name="Group 6"/>
          <p:cNvGrpSpPr/>
          <p:nvPr/>
        </p:nvGrpSpPr>
        <p:grpSpPr>
          <a:xfrm>
            <a:off x="9005747" y="1377179"/>
            <a:ext cx="2259874" cy="4719541"/>
            <a:chOff x="-28302" y="1447933"/>
            <a:chExt cx="2495005" cy="4719541"/>
          </a:xfrm>
        </p:grpSpPr>
        <p:sp>
          <p:nvSpPr>
            <p:cNvPr id="8" name="Rectangle 6"/>
            <p:cNvSpPr>
              <a:spLocks noChangeArrowheads="1"/>
            </p:cNvSpPr>
            <p:nvPr/>
          </p:nvSpPr>
          <p:spPr bwMode="auto">
            <a:xfrm>
              <a:off x="-28302" y="1447933"/>
              <a:ext cx="2495005" cy="513511"/>
            </a:xfrm>
            <a:prstGeom prst="rect">
              <a:avLst/>
            </a:prstGeom>
            <a:noFill/>
            <a:ln w="12700">
              <a:noFill/>
              <a:miter lim="800000"/>
            </a:ln>
            <a:effectLst/>
          </p:spPr>
          <p:txBody>
            <a:bodyPr lIns="90487" tIns="44450" rIns="90487" bIns="44450"/>
            <a:lstStyle/>
            <a:p>
              <a:pPr marL="224155" indent="-224155" algn="ctr" defTabSz="895350">
                <a:spcBef>
                  <a:spcPct val="30000"/>
                </a:spcBef>
              </a:pPr>
              <a:r>
                <a:rPr lang="en-US" sz="2400" dirty="0" smtClean="0">
                  <a:solidFill>
                    <a:schemeClr val="tx2"/>
                  </a:solidFill>
                  <a:latin typeface="Calibri" panose="020F0502020204030204" pitchFamily="34" charset="0"/>
                </a:rPr>
                <a:t>Code</a:t>
              </a:r>
              <a:r>
                <a:rPr lang="en-US" sz="2400" dirty="0">
                  <a:solidFill>
                    <a:schemeClr val="tx2"/>
                  </a:solidFill>
                  <a:latin typeface="Calibri" panose="020F0502020204030204" pitchFamily="34" charset="0"/>
                </a:rPr>
                <a:t> </a:t>
              </a:r>
              <a:r>
                <a:rPr lang="en-US" sz="2400" dirty="0" smtClean="0">
                  <a:solidFill>
                    <a:schemeClr val="tx2"/>
                  </a:solidFill>
                  <a:latin typeface="Calibri" panose="020F0502020204030204" pitchFamily="34" charset="0"/>
                </a:rPr>
                <a:t>Machine</a:t>
              </a:r>
              <a:endParaRPr lang="en-US" sz="2400" dirty="0">
                <a:solidFill>
                  <a:schemeClr val="tx2"/>
                </a:solidFill>
                <a:latin typeface="Calibri" panose="020F0502020204030204" pitchFamily="34" charset="0"/>
              </a:endParaRPr>
            </a:p>
          </p:txBody>
        </p:sp>
        <p:sp>
          <p:nvSpPr>
            <p:cNvPr id="12" name="Rectangle 7"/>
            <p:cNvSpPr>
              <a:spLocks noChangeArrowheads="1"/>
            </p:cNvSpPr>
            <p:nvPr/>
          </p:nvSpPr>
          <p:spPr bwMode="auto">
            <a:xfrm>
              <a:off x="304800" y="1922721"/>
              <a:ext cx="1828800" cy="4244753"/>
            </a:xfrm>
            <a:prstGeom prst="rect">
              <a:avLst/>
            </a:prstGeom>
            <a:solidFill>
              <a:schemeClr val="accent2">
                <a:lumMod val="20000"/>
                <a:lumOff val="80000"/>
              </a:schemeClr>
            </a:solidFill>
            <a:ln w="12700">
              <a:solidFill>
                <a:schemeClr val="tx1"/>
              </a:solidFill>
              <a:miter lim="800000"/>
            </a:ln>
            <a:effectLst/>
          </p:spPr>
          <p:txBody>
            <a:bodyPr wrap="square" lIns="90487" tIns="44450" rIns="90487" bIns="44450">
              <a:spAutoFit/>
            </a:bodyPr>
            <a:lstStyle/>
            <a:p>
              <a:pPr>
                <a:tabLst>
                  <a:tab pos="457200" algn="l"/>
                  <a:tab pos="1485900" algn="l"/>
                </a:tabLst>
              </a:pPr>
              <a:r>
                <a:rPr lang="en-US" dirty="0">
                  <a:latin typeface="Courier New" panose="02070309020205020404" pitchFamily="49" charset="0"/>
                </a:rPr>
                <a:t>0x0400595: </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0x53</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0x48</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0x89</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0xd3</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0xe8</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0xf2</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0xff</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0xff</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0xff</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0x48</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0x89</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0x03</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0x5b</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   0xc3</a:t>
              </a:r>
              <a:endParaRPr lang="en-US" dirty="0">
                <a:latin typeface="Courier New" panose="02070309020205020404" pitchFamily="49" charset="0"/>
              </a:endParaRPr>
            </a:p>
          </p:txBody>
        </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a:bodyPr>
          <a:lstStyle/>
          <a:p>
            <a:r>
              <a:rPr lang="en-US" b="1" dirty="0" smtClean="0">
                <a:solidFill>
                  <a:srgbClr val="C00000"/>
                </a:solidFill>
              </a:rPr>
              <a:t>Que </a:t>
            </a:r>
            <a:r>
              <a:rPr lang="en-US" b="1" dirty="0" err="1" smtClean="0">
                <a:solidFill>
                  <a:srgbClr val="C00000"/>
                </a:solidFill>
              </a:rPr>
              <a:t>peut</a:t>
            </a:r>
            <a:r>
              <a:rPr lang="en-US" b="1" dirty="0" smtClean="0">
                <a:solidFill>
                  <a:srgbClr val="C00000"/>
                </a:solidFill>
              </a:rPr>
              <a:t>-on </a:t>
            </a:r>
            <a:r>
              <a:rPr lang="en-US" b="1" dirty="0" err="1" smtClean="0">
                <a:solidFill>
                  <a:srgbClr val="C00000"/>
                </a:solidFill>
              </a:rPr>
              <a:t>désassembler</a:t>
            </a:r>
            <a:r>
              <a:rPr lang="en-US" b="1" dirty="0" smtClean="0">
                <a:solidFill>
                  <a:srgbClr val="C00000"/>
                </a:solidFill>
              </a:rPr>
              <a:t> ?</a:t>
            </a:r>
            <a:endParaRPr lang="en-US" b="1" dirty="0">
              <a:solidFill>
                <a:srgbClr val="C00000"/>
              </a:solidFill>
            </a:endParaRPr>
          </a:p>
        </p:txBody>
      </p:sp>
      <p:sp>
        <p:nvSpPr>
          <p:cNvPr id="155651" name="Rectangle 3"/>
          <p:cNvSpPr>
            <a:spLocks noGrp="1" noChangeArrowheads="1"/>
          </p:cNvSpPr>
          <p:nvPr>
            <p:ph type="body" idx="4294967295"/>
          </p:nvPr>
        </p:nvSpPr>
        <p:spPr>
          <a:xfrm>
            <a:off x="838200" y="5433922"/>
            <a:ext cx="10709366" cy="1306512"/>
          </a:xfrm>
        </p:spPr>
        <p:txBody>
          <a:bodyPr>
            <a:normAutofit lnSpcReduction="10000"/>
          </a:bodyPr>
          <a:lstStyle/>
          <a:p>
            <a:pPr>
              <a:buClr>
                <a:srgbClr val="C00000"/>
              </a:buClr>
              <a:buFont typeface="Wingdings" panose="05000000000000000000" pitchFamily="2" charset="2"/>
              <a:buChar char="§"/>
            </a:pPr>
            <a:r>
              <a:rPr lang="fr-FR" altLang="fr-FR" dirty="0">
                <a:latin typeface="Arial Unicode MS" panose="020B0604020202020204" pitchFamily="34" charset="-128"/>
              </a:rPr>
              <a:t>Tout ce qui peut être interprété comme un code </a:t>
            </a:r>
            <a:r>
              <a:rPr lang="fr-FR" altLang="fr-FR" dirty="0" smtClean="0">
                <a:latin typeface="Arial Unicode MS" panose="020B0604020202020204" pitchFamily="34" charset="-128"/>
              </a:rPr>
              <a:t>exécutable</a:t>
            </a:r>
            <a:endParaRPr lang="en-US" altLang="fr-FR" dirty="0"/>
          </a:p>
          <a:p>
            <a:pPr>
              <a:buClr>
                <a:srgbClr val="C00000"/>
              </a:buClr>
              <a:buFont typeface="Wingdings" panose="05000000000000000000" pitchFamily="2" charset="2"/>
              <a:buChar char="§"/>
            </a:pPr>
            <a:r>
              <a:rPr lang="en-US" altLang="fr-FR" dirty="0" smtClean="0">
                <a:latin typeface="Arial Unicode MS" panose="020B0604020202020204" pitchFamily="34" charset="-128"/>
              </a:rPr>
              <a:t>Le </a:t>
            </a:r>
            <a:r>
              <a:rPr lang="fr-FR" altLang="fr-FR" dirty="0" smtClean="0">
                <a:latin typeface="Arial Unicode MS" panose="020B0604020202020204" pitchFamily="34" charset="-128"/>
              </a:rPr>
              <a:t>désassembleur </a:t>
            </a:r>
            <a:r>
              <a:rPr lang="fr-FR" altLang="fr-FR" dirty="0">
                <a:latin typeface="Arial Unicode MS" panose="020B0604020202020204" pitchFamily="34" charset="-128"/>
              </a:rPr>
              <a:t>examine les octets </a:t>
            </a:r>
            <a:r>
              <a:rPr lang="fr-FR" altLang="fr-FR" dirty="0" smtClean="0">
                <a:latin typeface="Arial Unicode MS" panose="020B0604020202020204" pitchFamily="34" charset="-128"/>
              </a:rPr>
              <a:t>du fichier binaire et </a:t>
            </a:r>
            <a:r>
              <a:rPr lang="fr-FR" altLang="fr-FR" dirty="0">
                <a:latin typeface="Arial Unicode MS" panose="020B0604020202020204" pitchFamily="34" charset="-128"/>
              </a:rPr>
              <a:t>reconstruit </a:t>
            </a:r>
            <a:r>
              <a:rPr lang="fr-FR" altLang="fr-FR" dirty="0" smtClean="0">
                <a:latin typeface="Arial Unicode MS" panose="020B0604020202020204" pitchFamily="34" charset="-128"/>
              </a:rPr>
              <a:t>le source en assembleur</a:t>
            </a:r>
            <a:endParaRPr lang="fr-FR" altLang="fr-FR" sz="2400" dirty="0"/>
          </a:p>
        </p:txBody>
      </p:sp>
      <p:sp>
        <p:nvSpPr>
          <p:cNvPr id="155652" name="Rectangle 4"/>
          <p:cNvSpPr>
            <a:spLocks noChangeArrowheads="1"/>
          </p:cNvSpPr>
          <p:nvPr/>
        </p:nvSpPr>
        <p:spPr bwMode="auto">
          <a:xfrm>
            <a:off x="2057400" y="1585912"/>
            <a:ext cx="8153400" cy="3671888"/>
          </a:xfrm>
          <a:prstGeom prst="rect">
            <a:avLst/>
          </a:prstGeom>
          <a:solidFill>
            <a:srgbClr val="F6F5BD"/>
          </a:solidFill>
          <a:ln w="12700">
            <a:solidFill>
              <a:schemeClr val="tx1"/>
            </a:solidFill>
            <a:miter lim="800000"/>
          </a:ln>
          <a:effectLst/>
        </p:spPr>
        <p:txBody>
          <a:bodyPr lIns="90487" tIns="44450" rIns="90487" bIns="44450">
            <a:spAutoFit/>
          </a:bodyPr>
          <a:lstStyle/>
          <a:p>
            <a:pPr>
              <a:tabLst>
                <a:tab pos="457200" algn="l"/>
                <a:tab pos="1485900" algn="l"/>
              </a:tabLst>
            </a:pPr>
            <a:r>
              <a:rPr lang="en-US" dirty="0">
                <a:latin typeface="Courier New" panose="02070309020205020404" pitchFamily="49" charset="0"/>
              </a:rPr>
              <a:t>% </a:t>
            </a:r>
            <a:r>
              <a:rPr lang="en-US" dirty="0" err="1">
                <a:latin typeface="Courier New" panose="02070309020205020404" pitchFamily="49" charset="0"/>
              </a:rPr>
              <a:t>objdump</a:t>
            </a:r>
            <a:r>
              <a:rPr lang="en-US" dirty="0">
                <a:latin typeface="Courier New" panose="02070309020205020404" pitchFamily="49" charset="0"/>
              </a:rPr>
              <a:t> -</a:t>
            </a:r>
            <a:r>
              <a:rPr lang="en-US" dirty="0" err="1">
                <a:latin typeface="Courier New" panose="02070309020205020404" pitchFamily="49" charset="0"/>
              </a:rPr>
              <a:t>d</a:t>
            </a:r>
            <a:r>
              <a:rPr lang="en-US" dirty="0">
                <a:latin typeface="Courier New" panose="02070309020205020404" pitchFamily="49" charset="0"/>
              </a:rPr>
              <a:t> WINWORD.EXE</a:t>
            </a:r>
            <a:endParaRPr lang="en-US" dirty="0">
              <a:latin typeface="Courier New" panose="02070309020205020404" pitchFamily="49" charset="0"/>
            </a:endParaRPr>
          </a:p>
          <a:p>
            <a:pPr>
              <a:tabLst>
                <a:tab pos="457200" algn="l"/>
                <a:tab pos="1485900" algn="l"/>
              </a:tabLst>
            </a:pP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WINWORD.EXE:   file format pei-i386</a:t>
            </a:r>
            <a:endParaRPr lang="en-US" dirty="0">
              <a:latin typeface="Courier New" panose="02070309020205020404" pitchFamily="49" charset="0"/>
            </a:endParaRPr>
          </a:p>
          <a:p>
            <a:pPr>
              <a:tabLst>
                <a:tab pos="457200" algn="l"/>
                <a:tab pos="1485900" algn="l"/>
              </a:tabLst>
            </a:pP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No symbols in "WINWORD.EXE".</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Disassembly of section .text:</a:t>
            </a:r>
            <a:endParaRPr lang="en-US" dirty="0">
              <a:latin typeface="Courier New" panose="02070309020205020404" pitchFamily="49" charset="0"/>
            </a:endParaRPr>
          </a:p>
          <a:p>
            <a:pPr>
              <a:tabLst>
                <a:tab pos="457200" algn="l"/>
                <a:tab pos="1485900" algn="l"/>
              </a:tabLst>
            </a:pP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30001000 &lt;.text&gt;:</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30001000:  55             push   %</a:t>
            </a:r>
            <a:r>
              <a:rPr lang="en-US" dirty="0" err="1">
                <a:latin typeface="Courier New" panose="02070309020205020404" pitchFamily="49" charset="0"/>
              </a:rPr>
              <a:t>ebp</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30001001:  8b </a:t>
            </a:r>
            <a:r>
              <a:rPr lang="en-US" dirty="0" err="1">
                <a:latin typeface="Courier New" panose="02070309020205020404" pitchFamily="49" charset="0"/>
              </a:rPr>
              <a:t>ec</a:t>
            </a:r>
            <a:r>
              <a:rPr lang="en-US" dirty="0">
                <a:latin typeface="Courier New" panose="02070309020205020404" pitchFamily="49" charset="0"/>
              </a:rPr>
              <a:t>          </a:t>
            </a:r>
            <a:r>
              <a:rPr lang="en-US" dirty="0" err="1">
                <a:latin typeface="Courier New" panose="02070309020205020404" pitchFamily="49" charset="0"/>
              </a:rPr>
              <a:t>mov</a:t>
            </a:r>
            <a:r>
              <a:rPr lang="en-US" dirty="0">
                <a:latin typeface="Courier New" panose="02070309020205020404" pitchFamily="49" charset="0"/>
              </a:rPr>
              <a:t>    %</a:t>
            </a:r>
            <a:r>
              <a:rPr lang="en-US" dirty="0" err="1">
                <a:latin typeface="Courier New" panose="02070309020205020404" pitchFamily="49" charset="0"/>
              </a:rPr>
              <a:t>esp,%ebp</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30001003:  6a ff          push   $0xffffffff</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30001005:  68 90 10 00 30 push   $0x30001090</a:t>
            </a:r>
            <a:endParaRPr lang="en-US" dirty="0">
              <a:latin typeface="Courier New" panose="02070309020205020404" pitchFamily="49" charset="0"/>
            </a:endParaRPr>
          </a:p>
          <a:p>
            <a:pPr>
              <a:tabLst>
                <a:tab pos="457200" algn="l"/>
                <a:tab pos="1485900" algn="l"/>
              </a:tabLst>
            </a:pPr>
            <a:r>
              <a:rPr lang="en-US" dirty="0">
                <a:latin typeface="Courier New" panose="02070309020205020404" pitchFamily="49" charset="0"/>
              </a:rPr>
              <a:t>3000100a:  68 91 dc 4c 30 push   $0x304cdc91</a:t>
            </a:r>
            <a:endParaRPr lang="en-US" dirty="0">
              <a:latin typeface="Courier New" panose="02070309020205020404" pitchFamily="49" charset="0"/>
            </a:endParaRPr>
          </a:p>
        </p:txBody>
      </p:sp>
      <p:sp>
        <p:nvSpPr>
          <p:cNvPr id="2" name="Rectangle 1"/>
          <p:cNvSpPr/>
          <p:nvPr/>
        </p:nvSpPr>
        <p:spPr bwMode="auto">
          <a:xfrm>
            <a:off x="3657600" y="3858425"/>
            <a:ext cx="5334000" cy="13716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algn="ctr" eaLnBrk="0" fontAlgn="base" hangingPunct="0">
              <a:spcBef>
                <a:spcPct val="0"/>
              </a:spcBef>
              <a:spcAft>
                <a:spcPct val="0"/>
              </a:spcAft>
            </a:pPr>
            <a:r>
              <a:rPr lang="en-US" dirty="0">
                <a:solidFill>
                  <a:srgbClr val="FF0000"/>
                </a:solidFill>
                <a:latin typeface="Calibri" panose="020F0502020204030204" pitchFamily="34" charset="0"/>
              </a:rPr>
              <a:t>Microsoft  </a:t>
            </a:r>
            <a:r>
              <a:rPr lang="en-US" dirty="0" err="1">
                <a:solidFill>
                  <a:srgbClr val="FF0000"/>
                </a:solidFill>
                <a:latin typeface="Calibri" panose="020F0502020204030204" pitchFamily="34" charset="0"/>
              </a:rPr>
              <a:t>interdit</a:t>
            </a:r>
            <a:r>
              <a:rPr lang="en-US" dirty="0">
                <a:solidFill>
                  <a:srgbClr val="FF0000"/>
                </a:solidFill>
                <a:latin typeface="Calibri" panose="020F0502020204030204" pitchFamily="34" charset="0"/>
              </a:rPr>
              <a:t> </a:t>
            </a:r>
            <a:endParaRPr lang="en-US" dirty="0" smtClean="0">
              <a:solidFill>
                <a:srgbClr val="FF0000"/>
              </a:solidFill>
              <a:latin typeface="Calibri" panose="020F0502020204030204" pitchFamily="34" charset="0"/>
            </a:endParaRPr>
          </a:p>
          <a:p>
            <a:pPr algn="ctr" eaLnBrk="0" fontAlgn="base" hangingPunct="0">
              <a:spcBef>
                <a:spcPct val="0"/>
              </a:spcBef>
              <a:spcAft>
                <a:spcPct val="0"/>
              </a:spcAft>
            </a:pPr>
            <a:r>
              <a:rPr lang="en-US" dirty="0" err="1" smtClean="0">
                <a:solidFill>
                  <a:srgbClr val="FF0000"/>
                </a:solidFill>
                <a:latin typeface="Calibri" panose="020F0502020204030204" pitchFamily="34" charset="0"/>
              </a:rPr>
              <a:t>l’ingénierie</a:t>
            </a:r>
            <a:r>
              <a:rPr lang="en-US" dirty="0" smtClean="0">
                <a:solidFill>
                  <a:srgbClr val="FF0000"/>
                </a:solidFill>
                <a:latin typeface="Calibri" panose="020F0502020204030204" pitchFamily="34" charset="0"/>
              </a:rPr>
              <a:t> </a:t>
            </a:r>
            <a:r>
              <a:rPr lang="en-US" dirty="0">
                <a:solidFill>
                  <a:srgbClr val="FF0000"/>
                </a:solidFill>
                <a:latin typeface="Calibri" panose="020F0502020204030204" pitchFamily="34" charset="0"/>
              </a:rPr>
              <a:t>inverse </a:t>
            </a:r>
            <a:r>
              <a:rPr lang="en-US" dirty="0" smtClean="0">
                <a:solidFill>
                  <a:srgbClr val="FF0000"/>
                </a:solidFill>
                <a:latin typeface="Calibri" panose="020F0502020204030204" pitchFamily="34" charset="0"/>
              </a:rPr>
              <a:t>(</a:t>
            </a:r>
            <a:r>
              <a:rPr lang="en-US" i="1" dirty="0" smtClean="0">
                <a:solidFill>
                  <a:srgbClr val="FF0000"/>
                </a:solidFill>
                <a:latin typeface="Calibri" panose="020F0502020204030204" pitchFamily="34" charset="0"/>
              </a:rPr>
              <a:t>i.e.</a:t>
            </a:r>
            <a:r>
              <a:rPr lang="en-US" dirty="0" smtClean="0">
                <a:solidFill>
                  <a:srgbClr val="FF0000"/>
                </a:solidFill>
                <a:latin typeface="Calibri" panose="020F0502020204030204" pitchFamily="34" charset="0"/>
              </a:rPr>
              <a:t> reverse engineering) </a:t>
            </a:r>
            <a:endParaRPr lang="en-US" dirty="0" smtClean="0">
              <a:solidFill>
                <a:srgbClr val="FF0000"/>
              </a:solidFill>
              <a:latin typeface="Calibri" panose="020F0502020204030204" pitchFamily="34" charset="0"/>
            </a:endParaRPr>
          </a:p>
          <a:p>
            <a:pPr algn="ctr" eaLnBrk="0" fontAlgn="base" hangingPunct="0">
              <a:spcBef>
                <a:spcPct val="0"/>
              </a:spcBef>
              <a:spcAft>
                <a:spcPct val="0"/>
              </a:spcAft>
            </a:pPr>
            <a:r>
              <a:rPr lang="en-US" dirty="0" err="1" smtClean="0">
                <a:solidFill>
                  <a:srgbClr val="FF0000"/>
                </a:solidFill>
                <a:latin typeface="Calibri" panose="020F0502020204030204" pitchFamily="34" charset="0"/>
              </a:rPr>
              <a:t>dans</a:t>
            </a:r>
            <a:r>
              <a:rPr lang="en-US" dirty="0" smtClean="0">
                <a:solidFill>
                  <a:srgbClr val="FF0000"/>
                </a:solidFill>
                <a:latin typeface="Calibri" panose="020F0502020204030204" pitchFamily="34" charset="0"/>
              </a:rPr>
              <a:t> </a:t>
            </a:r>
            <a:endParaRPr lang="en-US" dirty="0" smtClean="0">
              <a:solidFill>
                <a:srgbClr val="FF0000"/>
              </a:solidFill>
              <a:latin typeface="Calibri" panose="020F0502020204030204" pitchFamily="34" charset="0"/>
            </a:endParaRPr>
          </a:p>
          <a:p>
            <a:pPr algn="ctr" eaLnBrk="0" fontAlgn="base" hangingPunct="0">
              <a:spcBef>
                <a:spcPct val="0"/>
              </a:spcBef>
              <a:spcAft>
                <a:spcPct val="0"/>
              </a:spcAft>
            </a:pPr>
            <a:r>
              <a:rPr lang="en-US" dirty="0" smtClean="0">
                <a:solidFill>
                  <a:srgbClr val="FF0000"/>
                </a:solidFill>
                <a:latin typeface="Calibri" panose="020F0502020204030204" pitchFamily="34" charset="0"/>
              </a:rPr>
              <a:t>le </a:t>
            </a:r>
            <a:r>
              <a:rPr lang="en-US" dirty="0" err="1" smtClean="0">
                <a:solidFill>
                  <a:srgbClr val="FF0000"/>
                </a:solidFill>
                <a:latin typeface="Calibri" panose="020F0502020204030204" pitchFamily="34" charset="0"/>
              </a:rPr>
              <a:t>contrat</a:t>
            </a:r>
            <a:r>
              <a:rPr lang="en-US" dirty="0" smtClean="0">
                <a:solidFill>
                  <a:srgbClr val="FF0000"/>
                </a:solidFill>
                <a:latin typeface="Calibri" panose="020F0502020204030204" pitchFamily="34" charset="0"/>
              </a:rPr>
              <a:t> de </a:t>
            </a:r>
            <a:r>
              <a:rPr lang="en-US" dirty="0" err="1" smtClean="0">
                <a:solidFill>
                  <a:srgbClr val="FF0000"/>
                </a:solidFill>
                <a:latin typeface="Calibri" panose="020F0502020204030204" pitchFamily="34" charset="0"/>
              </a:rPr>
              <a:t>licence</a:t>
            </a:r>
            <a:r>
              <a:rPr lang="en-US" dirty="0" smtClean="0">
                <a:solidFill>
                  <a:srgbClr val="FF0000"/>
                </a:solidFill>
                <a:latin typeface="Calibri" panose="020F0502020204030204" pitchFamily="34" charset="0"/>
              </a:rPr>
              <a:t> de </a:t>
            </a:r>
            <a:r>
              <a:rPr lang="en-US" dirty="0" err="1" smtClean="0">
                <a:solidFill>
                  <a:srgbClr val="FF0000"/>
                </a:solidFill>
                <a:latin typeface="Calibri" panose="020F0502020204030204" pitchFamily="34" charset="0"/>
              </a:rPr>
              <a:t>l’utilisateur</a:t>
            </a:r>
            <a:r>
              <a:rPr lang="en-US" dirty="0" smtClean="0">
                <a:solidFill>
                  <a:srgbClr val="FF0000"/>
                </a:solidFill>
                <a:latin typeface="Calibri" panose="020F0502020204030204" pitchFamily="34" charset="0"/>
              </a:rPr>
              <a:t> final (EULA)</a:t>
            </a:r>
            <a:endParaRPr lang="en-US" dirty="0" smtClean="0">
              <a:solidFill>
                <a:srgbClr val="FF000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Bref historique sur les ISA</a:t>
            </a:r>
            <a:endParaRPr lang="fr-FR" dirty="0"/>
          </a:p>
        </p:txBody>
      </p:sp>
      <p:sp>
        <p:nvSpPr>
          <p:cNvPr id="3" name="Content Placeholder 2"/>
          <p:cNvSpPr>
            <a:spLocks noGrp="1"/>
          </p:cNvSpPr>
          <p:nvPr>
            <p:ph idx="1"/>
          </p:nvPr>
        </p:nvSpPr>
        <p:spPr/>
        <p:txBody>
          <a:bodyPr>
            <a:normAutofit/>
          </a:bodyPr>
          <a:lstStyle/>
          <a:p>
            <a:pPr marL="0" indent="0">
              <a:buNone/>
            </a:pPr>
            <a:r>
              <a:rPr lang="fr-FR" b="1" dirty="0" smtClean="0"/>
              <a:t>Accumulateurs</a:t>
            </a:r>
            <a:endParaRPr lang="fr-FR" b="1" dirty="0" smtClean="0"/>
          </a:p>
          <a:p>
            <a:pPr>
              <a:buClr>
                <a:srgbClr val="C00000"/>
              </a:buClr>
              <a:buFont typeface="Wingdings" panose="05000000000000000000" pitchFamily="2" charset="2"/>
              <a:buChar char="§"/>
            </a:pPr>
            <a:r>
              <a:rPr lang="fr-FR" dirty="0" smtClean="0"/>
              <a:t>Les premiers ordinateurs à programme enregistré avaient </a:t>
            </a:r>
            <a:r>
              <a:rPr lang="fr-FR" b="1" dirty="0" smtClean="0"/>
              <a:t>un seul</a:t>
            </a:r>
            <a:r>
              <a:rPr lang="fr-FR" dirty="0" smtClean="0"/>
              <a:t> registre (</a:t>
            </a:r>
            <a:r>
              <a:rPr lang="fr-FR" dirty="0"/>
              <a:t>l’accumulateur) </a:t>
            </a:r>
            <a:r>
              <a:rPr lang="fr-FR" dirty="0" smtClean="0"/>
              <a:t>!</a:t>
            </a:r>
            <a:endParaRPr lang="fr-FR" dirty="0" smtClean="0"/>
          </a:p>
          <a:p>
            <a:pPr>
              <a:buClr>
                <a:srgbClr val="C00000"/>
              </a:buClr>
              <a:buFont typeface="Wingdings" panose="05000000000000000000" pitchFamily="2" charset="2"/>
              <a:buChar char="§"/>
            </a:pPr>
            <a:r>
              <a:rPr lang="fr-FR" dirty="0"/>
              <a:t>Nécessite un mode d’adressage d’opérande stocké en mémoire. Exemple d’instruction </a:t>
            </a:r>
            <a:r>
              <a:rPr lang="fr-FR" dirty="0" smtClean="0"/>
              <a:t>(processeur Intel 8008) : </a:t>
            </a:r>
            <a:r>
              <a:rPr lang="fr-FR" sz="2400" b="1" dirty="0" smtClean="0">
                <a:solidFill>
                  <a:srgbClr val="C00000"/>
                </a:solidFill>
                <a:latin typeface="Courier"/>
              </a:rPr>
              <a:t>add 300</a:t>
            </a:r>
            <a:endParaRPr lang="fr-FR" sz="2400" b="1" dirty="0">
              <a:solidFill>
                <a:srgbClr val="C00000"/>
              </a:solidFill>
              <a:latin typeface="Courier"/>
            </a:endParaRPr>
          </a:p>
          <a:p>
            <a:pPr lvl="1"/>
            <a:r>
              <a:rPr lang="fr-FR" dirty="0"/>
              <a:t>Additionne le contenu de l’accumulateur au mot de donnée stocké à l’</a:t>
            </a:r>
            <a:r>
              <a:rPr lang="fr-FR" b="1" dirty="0"/>
              <a:t>adresse</a:t>
            </a:r>
            <a:r>
              <a:rPr lang="fr-FR" dirty="0"/>
              <a:t> 300 en mémoire</a:t>
            </a:r>
            <a:endParaRPr lang="fr-FR" dirty="0"/>
          </a:p>
          <a:p>
            <a:pPr lvl="1"/>
            <a:r>
              <a:rPr lang="fr-FR" dirty="0"/>
              <a:t>Le résultat de l’addition est remit dans l’accumulateur</a:t>
            </a:r>
            <a:endParaRPr lang="fr-FR" dirty="0"/>
          </a:p>
          <a:p>
            <a:pPr marL="0" indent="0">
              <a:buNone/>
            </a:pPr>
            <a:endParaRPr lang="fr-FR" dirty="0" smtClean="0"/>
          </a:p>
          <a:p>
            <a:pPr marL="0" indent="0">
              <a:buNone/>
            </a:pP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Bref historique sur les ISA</a:t>
            </a:r>
            <a:endParaRPr lang="fr-FR" dirty="0"/>
          </a:p>
        </p:txBody>
      </p:sp>
      <p:sp>
        <p:nvSpPr>
          <p:cNvPr id="3" name="Content Placeholder 2"/>
          <p:cNvSpPr>
            <a:spLocks noGrp="1"/>
          </p:cNvSpPr>
          <p:nvPr>
            <p:ph idx="1"/>
          </p:nvPr>
        </p:nvSpPr>
        <p:spPr/>
        <p:txBody>
          <a:bodyPr>
            <a:normAutofit/>
          </a:bodyPr>
          <a:lstStyle/>
          <a:p>
            <a:pPr marL="0" indent="0">
              <a:buNone/>
            </a:pPr>
            <a:r>
              <a:rPr lang="fr-FR" b="1" dirty="0" smtClean="0"/>
              <a:t>L’étape suivante, plus de registres</a:t>
            </a:r>
            <a:endParaRPr lang="fr-FR" b="1" dirty="0" smtClean="0"/>
          </a:p>
          <a:p>
            <a:pPr>
              <a:buClr>
                <a:srgbClr val="C00000"/>
              </a:buClr>
              <a:buFont typeface="Wingdings" panose="05000000000000000000" pitchFamily="2" charset="2"/>
              <a:buChar char="§"/>
            </a:pPr>
            <a:r>
              <a:rPr lang="fr-FR" dirty="0" smtClean="0">
                <a:solidFill>
                  <a:srgbClr val="C00000"/>
                </a:solidFill>
              </a:rPr>
              <a:t>Accumulateur Etendu :</a:t>
            </a:r>
            <a:r>
              <a:rPr lang="fr-FR" dirty="0"/>
              <a:t> </a:t>
            </a:r>
            <a:r>
              <a:rPr lang="fr-FR" dirty="0" smtClean="0"/>
              <a:t>Un opérande stocké en mémoire (comme pour les accumulateurs précédents), ou tous les opérandes placés en registres</a:t>
            </a:r>
            <a:endParaRPr lang="fr-FR" dirty="0" smtClean="0"/>
          </a:p>
          <a:p>
            <a:pPr marL="0" indent="0">
              <a:buNone/>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solidFill>
                  <a:srgbClr val="C00000"/>
                </a:solidFill>
              </a:rPr>
              <a:t>Registres </a:t>
            </a:r>
            <a:r>
              <a:rPr lang="fr-FR" dirty="0">
                <a:solidFill>
                  <a:srgbClr val="C00000"/>
                </a:solidFill>
              </a:rPr>
              <a:t>dédiés :</a:t>
            </a:r>
            <a:r>
              <a:rPr lang="fr-FR" dirty="0"/>
              <a:t> </a:t>
            </a:r>
            <a:r>
              <a:rPr lang="fr-FR" dirty="0" smtClean="0"/>
              <a:t>registres distincts </a:t>
            </a:r>
            <a:r>
              <a:rPr lang="fr-FR" dirty="0"/>
              <a:t>pour les instructions de multiplication ou de division, pointeur de haut de pile, </a:t>
            </a:r>
            <a:r>
              <a:rPr lang="fr-FR" dirty="0" smtClean="0"/>
              <a:t>…</a:t>
            </a:r>
            <a:endParaRPr lang="fr-FR" dirty="0"/>
          </a:p>
        </p:txBody>
      </p:sp>
      <p:sp>
        <p:nvSpPr>
          <p:cNvPr id="4" name="TextBox 3"/>
          <p:cNvSpPr txBox="1"/>
          <p:nvPr/>
        </p:nvSpPr>
        <p:spPr>
          <a:xfrm>
            <a:off x="5510889" y="3853038"/>
            <a:ext cx="2565511" cy="923330"/>
          </a:xfrm>
          <a:prstGeom prst="rect">
            <a:avLst/>
          </a:prstGeom>
          <a:noFill/>
        </p:spPr>
        <p:txBody>
          <a:bodyPr wrap="none" rtlCol="0">
            <a:spAutoFit/>
          </a:bodyPr>
          <a:lstStyle/>
          <a:p>
            <a:pPr algn="ctr"/>
            <a:r>
              <a:rPr lang="en-US" b="1" dirty="0" smtClean="0"/>
              <a:t>Intel 8086</a:t>
            </a:r>
            <a:endParaRPr lang="en-US" b="1" dirty="0" smtClean="0"/>
          </a:p>
          <a:p>
            <a:pPr algn="ctr"/>
            <a:r>
              <a:rPr lang="en-US" b="1" dirty="0" smtClean="0"/>
              <a:t>“</a:t>
            </a:r>
            <a:r>
              <a:rPr lang="en-US" b="1" dirty="0" err="1" smtClean="0"/>
              <a:t>accumulateur</a:t>
            </a:r>
            <a:r>
              <a:rPr lang="en-US" b="1" dirty="0" smtClean="0"/>
              <a:t> </a:t>
            </a:r>
            <a:r>
              <a:rPr lang="en-US" b="1" dirty="0" err="1" smtClean="0"/>
              <a:t>étendu</a:t>
            </a:r>
            <a:r>
              <a:rPr lang="en-US" b="1" dirty="0" smtClean="0"/>
              <a:t>”</a:t>
            </a:r>
            <a:endParaRPr lang="en-US" b="1" dirty="0" smtClean="0"/>
          </a:p>
          <a:p>
            <a:pPr algn="ctr"/>
            <a:r>
              <a:rPr lang="en-US" b="1" dirty="0" err="1" smtClean="0"/>
              <a:t>Processeur</a:t>
            </a:r>
            <a:r>
              <a:rPr lang="en-US" b="1" dirty="0" smtClean="0"/>
              <a:t> pour IBM PCs</a:t>
            </a:r>
            <a:endParaRPr lang="en-US" b="1" dirty="0"/>
          </a:p>
        </p:txBody>
      </p:sp>
      <p:pic>
        <p:nvPicPr>
          <p:cNvPr id="5" name="Picture 4" descr="KL Intel D808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4421" y="3776540"/>
            <a:ext cx="2095500" cy="1076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Bref historique sur les ISA</a:t>
            </a:r>
            <a:endParaRPr lang="fr-FR" dirty="0"/>
          </a:p>
        </p:txBody>
      </p:sp>
      <p:sp>
        <p:nvSpPr>
          <p:cNvPr id="3" name="Content Placeholder 2"/>
          <p:cNvSpPr>
            <a:spLocks noGrp="1"/>
          </p:cNvSpPr>
          <p:nvPr>
            <p:ph idx="1"/>
          </p:nvPr>
        </p:nvSpPr>
        <p:spPr/>
        <p:txBody>
          <a:bodyPr>
            <a:normAutofit/>
          </a:bodyPr>
          <a:lstStyle/>
          <a:p>
            <a:pPr marL="0" indent="0">
              <a:buNone/>
            </a:pPr>
            <a:r>
              <a:rPr lang="fr-FR" b="1" dirty="0" smtClean="0"/>
              <a:t>L’étape suivante, plus de registres</a:t>
            </a:r>
            <a:endParaRPr lang="fr-FR" b="1" dirty="0" smtClean="0"/>
          </a:p>
          <a:p>
            <a:pPr>
              <a:buClr>
                <a:srgbClr val="C00000"/>
              </a:buClr>
              <a:buFont typeface="Wingdings" panose="05000000000000000000" pitchFamily="2" charset="2"/>
              <a:buChar char="§"/>
            </a:pPr>
            <a:r>
              <a:rPr lang="fr-FR" dirty="0" smtClean="0">
                <a:solidFill>
                  <a:srgbClr val="C00000"/>
                </a:solidFill>
              </a:rPr>
              <a:t>Registres à usage général :</a:t>
            </a:r>
            <a:r>
              <a:rPr lang="fr-FR" dirty="0" smtClean="0"/>
              <a:t> registres pouvant être utilisés à n’importe quelle fin. Exemple : MIPS, ARM, x86.</a:t>
            </a:r>
            <a:endParaRPr lang="fr-FR" dirty="0" smtClean="0"/>
          </a:p>
          <a:p>
            <a:pPr>
              <a:buClr>
                <a:srgbClr val="C00000"/>
              </a:buClr>
              <a:buFont typeface="Wingdings" panose="05000000000000000000" pitchFamily="2" charset="2"/>
              <a:buChar char="§"/>
            </a:pPr>
            <a:endParaRPr lang="fr-FR" dirty="0" smtClean="0">
              <a:solidFill>
                <a:srgbClr val="C00000"/>
              </a:solidFill>
            </a:endParaRPr>
          </a:p>
          <a:p>
            <a:pPr>
              <a:buClr>
                <a:srgbClr val="C00000"/>
              </a:buClr>
              <a:buFont typeface="Wingdings" panose="05000000000000000000" pitchFamily="2" charset="2"/>
              <a:buChar char="§"/>
            </a:pPr>
            <a:r>
              <a:rPr lang="fr-FR" dirty="0" smtClean="0">
                <a:solidFill>
                  <a:srgbClr val="C00000"/>
                </a:solidFill>
              </a:rPr>
              <a:t>Architectures registre-mémoire :</a:t>
            </a:r>
            <a:r>
              <a:rPr lang="fr-FR" dirty="0" smtClean="0"/>
              <a:t> Un opérande stocké en mémoire. Exemple : x86 (processeur 80386).</a:t>
            </a:r>
            <a:endParaRPr lang="fr-FR" dirty="0" smtClean="0"/>
          </a:p>
          <a:p>
            <a:pPr>
              <a:buClr>
                <a:srgbClr val="C00000"/>
              </a:buClr>
              <a:buFont typeface="Wingdings" panose="05000000000000000000" pitchFamily="2" charset="2"/>
              <a:buChar char="§"/>
            </a:pPr>
            <a:endParaRPr lang="fr-FR" dirty="0" smtClean="0">
              <a:solidFill>
                <a:srgbClr val="C00000"/>
              </a:solidFill>
            </a:endParaRPr>
          </a:p>
          <a:p>
            <a:pPr>
              <a:buClr>
                <a:srgbClr val="C00000"/>
              </a:buClr>
              <a:buFont typeface="Wingdings" panose="05000000000000000000" pitchFamily="2" charset="2"/>
              <a:buChar char="§"/>
            </a:pPr>
            <a:r>
              <a:rPr lang="fr-FR" dirty="0" smtClean="0">
                <a:solidFill>
                  <a:srgbClr val="C00000"/>
                </a:solidFill>
              </a:rPr>
              <a:t>Architectures registre-registre (alias </a:t>
            </a:r>
            <a:r>
              <a:rPr lang="fr-FR" dirty="0" err="1" smtClean="0">
                <a:solidFill>
                  <a:srgbClr val="C00000"/>
                </a:solidFill>
              </a:rPr>
              <a:t>load</a:t>
            </a:r>
            <a:r>
              <a:rPr lang="fr-FR" dirty="0" smtClean="0">
                <a:solidFill>
                  <a:srgbClr val="C00000"/>
                </a:solidFill>
              </a:rPr>
              <a:t>-store) :</a:t>
            </a:r>
            <a:r>
              <a:rPr lang="fr-FR" dirty="0" smtClean="0"/>
              <a:t> Tous les opérandes doivent être placés dans des registres. Exemple : MIPS, ARM.</a:t>
            </a:r>
            <a:endParaRPr lang="fr-FR" dirty="0" smtClean="0"/>
          </a:p>
          <a:p>
            <a:pPr>
              <a:buClr>
                <a:srgbClr val="C00000"/>
              </a:buClr>
              <a:buFont typeface="Wingdings" panose="05000000000000000000" pitchFamily="2" charset="2"/>
              <a:buChar char="§"/>
            </a:pP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Conception de l’ISA – comment programmer avec des ressources limitées ?</a:t>
            </a:r>
            <a:endParaRPr lang="fr-FR" dirty="0"/>
          </a:p>
        </p:txBody>
      </p:sp>
      <p:sp>
        <p:nvSpPr>
          <p:cNvPr id="6" name="Content Placeholder 5"/>
          <p:cNvSpPr>
            <a:spLocks noGrp="1"/>
          </p:cNvSpPr>
          <p:nvPr>
            <p:ph idx="1"/>
          </p:nvPr>
        </p:nvSpPr>
        <p:spPr/>
        <p:txBody>
          <a:bodyPr>
            <a:normAutofit fontScale="92500" lnSpcReduction="20000"/>
          </a:bodyPr>
          <a:lstStyle/>
          <a:p>
            <a:pPr>
              <a:buClr>
                <a:srgbClr val="C00000"/>
              </a:buClr>
              <a:buFont typeface="Wingdings" panose="05000000000000000000" pitchFamily="2" charset="2"/>
              <a:buChar char="§"/>
            </a:pPr>
            <a:r>
              <a:rPr lang="fr-FR" dirty="0" smtClean="0"/>
              <a:t>Initialement, on programmait en assembleur et en code machine !</a:t>
            </a:r>
            <a:endParaRPr lang="fr-FR" dirty="0" smtClean="0"/>
          </a:p>
          <a:p>
            <a:pPr lvl="1"/>
            <a:r>
              <a:rPr lang="fr-FR" dirty="0" smtClean="0"/>
              <a:t>Cela nécessitait plusieurs modes d’adressage ( méthodes d’accès aux données en mémoire)</a:t>
            </a:r>
            <a:endParaRPr lang="fr-FR" dirty="0" smtClean="0"/>
          </a:p>
          <a:p>
            <a:pPr lvl="1"/>
            <a:r>
              <a:rPr lang="fr-FR" dirty="0" smtClean="0"/>
              <a:t>L’accès aux données en mémoire était lent (et l’est toujours)</a:t>
            </a:r>
            <a:endParaRPr lang="fr-FR" dirty="0" smtClean="0"/>
          </a:p>
          <a:p>
            <a:pPr>
              <a:buClr>
                <a:srgbClr val="C00000"/>
              </a:buClr>
              <a:buFont typeface="Wingdings" panose="05000000000000000000" pitchFamily="2" charset="2"/>
              <a:buChar char="§"/>
            </a:pPr>
            <a:r>
              <a:rPr lang="fr-FR" dirty="0" smtClean="0"/>
              <a:t>Les processeurs possédaient très peu de registres</a:t>
            </a:r>
            <a:endParaRPr lang="fr-FR" dirty="0" smtClean="0"/>
          </a:p>
          <a:p>
            <a:pPr lvl="1"/>
            <a:r>
              <a:rPr lang="fr-FR" dirty="0" smtClean="0"/>
              <a:t>L’intégration de registres dans un processeur était très chère par comparaison à l’usage d’une mémoire externe</a:t>
            </a:r>
            <a:endParaRPr lang="fr-FR" dirty="0" smtClean="0"/>
          </a:p>
          <a:p>
            <a:pPr lvl="1"/>
            <a:r>
              <a:rPr lang="fr-FR" altLang="fr-FR" dirty="0" smtClean="0"/>
              <a:t>L’intégration d’un </a:t>
            </a:r>
            <a:r>
              <a:rPr lang="fr-FR" altLang="fr-FR" dirty="0"/>
              <a:t>grand nombre de registres </a:t>
            </a:r>
            <a:r>
              <a:rPr lang="fr-FR" altLang="fr-FR" dirty="0" smtClean="0"/>
              <a:t>dans un processeur nécessite </a:t>
            </a:r>
            <a:r>
              <a:rPr lang="fr-FR" altLang="fr-FR" dirty="0"/>
              <a:t>plusieurs bits pour </a:t>
            </a:r>
            <a:r>
              <a:rPr lang="fr-FR" altLang="fr-FR" dirty="0" smtClean="0"/>
              <a:t>leur indexation (et donc plus de circuits combinatoires)</a:t>
            </a:r>
            <a:endParaRPr lang="fr-FR" altLang="fr-FR" dirty="0" smtClean="0"/>
          </a:p>
          <a:p>
            <a:pPr>
              <a:buClr>
                <a:srgbClr val="C00000"/>
              </a:buClr>
              <a:buFont typeface="Wingdings" panose="05000000000000000000" pitchFamily="2" charset="2"/>
              <a:buChar char="§"/>
            </a:pPr>
            <a:r>
              <a:rPr lang="fr-FR" dirty="0" smtClean="0"/>
              <a:t>Les capacités des mémoires utilisées étaient très limitées</a:t>
            </a:r>
            <a:endParaRPr lang="fr-FR" dirty="0" smtClean="0"/>
          </a:p>
          <a:p>
            <a:pPr lvl="1"/>
            <a:r>
              <a:rPr lang="fr-FR" dirty="0" smtClean="0"/>
              <a:t>Cela a encouragé l’émergence de microcodes hautement optimisés en tant qu’instructions machines (ex : </a:t>
            </a:r>
            <a:r>
              <a:rPr lang="fr-FR" dirty="0" err="1" smtClean="0">
                <a:solidFill>
                  <a:srgbClr val="C00000"/>
                </a:solidFill>
                <a:latin typeface="Courier"/>
              </a:rPr>
              <a:t>mult</a:t>
            </a:r>
            <a:r>
              <a:rPr lang="fr-FR" dirty="0" smtClean="0">
                <a:solidFill>
                  <a:srgbClr val="C00000"/>
                </a:solidFill>
                <a:latin typeface="Courier"/>
              </a:rPr>
              <a:t> mem1, mem2</a:t>
            </a:r>
            <a:r>
              <a:rPr lang="fr-FR" dirty="0" smtClean="0"/>
              <a:t>).</a:t>
            </a:r>
            <a:endParaRPr lang="fr-FR" dirty="0" smtClean="0"/>
          </a:p>
          <a:p>
            <a:pPr lvl="1"/>
            <a:r>
              <a:rPr lang="fr-FR" dirty="0" smtClean="0"/>
              <a:t>Tailles variables des instructions machines, instructions de lecture/sauvegarde en mémoire, instructions de branchement conditionnel, etc.</a:t>
            </a:r>
            <a:endParaRPr lang="fr-FR"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Conception de l’ISA – comment programmer avec des ressources limitées ?</a:t>
            </a:r>
            <a:endParaRPr lang="fr-FR" dirty="0"/>
          </a:p>
        </p:txBody>
      </p:sp>
      <p:sp>
        <p:nvSpPr>
          <p:cNvPr id="6" name="Content Placeholder 5"/>
          <p:cNvSpPr>
            <a:spLocks noGrp="1"/>
          </p:cNvSpPr>
          <p:nvPr>
            <p:ph idx="1"/>
          </p:nvPr>
        </p:nvSpPr>
        <p:spPr/>
        <p:txBody>
          <a:bodyPr>
            <a:normAutofit/>
          </a:bodyPr>
          <a:lstStyle/>
          <a:p>
            <a:pPr>
              <a:buClr>
                <a:srgbClr val="C00000"/>
              </a:buClr>
              <a:buFont typeface="Wingdings" panose="05000000000000000000" pitchFamily="2" charset="2"/>
              <a:buChar char="§"/>
            </a:pPr>
            <a:r>
              <a:rPr lang="fr-FR" dirty="0" smtClean="0"/>
              <a:t>Exemple 1 : L’architecture x86</a:t>
            </a:r>
            <a:endParaRPr lang="fr-FR" dirty="0" smtClean="0"/>
          </a:p>
          <a:p>
            <a:pPr lvl="1">
              <a:buClr>
                <a:schemeClr val="tx1"/>
              </a:buClr>
            </a:pPr>
            <a:r>
              <a:rPr lang="fr-FR" dirty="0" smtClean="0"/>
              <a:t>Plus de 1000 instructions assembleurs</a:t>
            </a:r>
            <a:endParaRPr lang="fr-FR" dirty="0" smtClean="0"/>
          </a:p>
          <a:p>
            <a:pPr lvl="1">
              <a:buClr>
                <a:schemeClr val="tx1"/>
              </a:buClr>
            </a:pPr>
            <a:r>
              <a:rPr lang="fr-FR" dirty="0" smtClean="0"/>
              <a:t>Taille variable des instructions (de 1 à 15 octets)</a:t>
            </a:r>
            <a:endParaRPr lang="fr-FR" dirty="0" smtClean="0"/>
          </a:p>
          <a:p>
            <a:pPr lvl="1">
              <a:buClr>
                <a:schemeClr val="tx1"/>
              </a:buClr>
            </a:pPr>
            <a:r>
              <a:rPr lang="fr-FR" dirty="0" smtClean="0"/>
              <a:t>Opérandes placés dans des registres dédiés, ou dans des registres à usage général, ou en mémoire, ou dans une pile, …</a:t>
            </a:r>
            <a:endParaRPr lang="fr-FR" dirty="0" smtClean="0"/>
          </a:p>
          <a:p>
            <a:pPr lvl="1">
              <a:buClr>
                <a:schemeClr val="tx1"/>
              </a:buClr>
            </a:pPr>
            <a:r>
              <a:rPr lang="fr-FR" dirty="0" smtClean="0"/>
              <a:t>Taille variable des opérandes (1, 2, 4 ou 8 octets signés ou non-signés)</a:t>
            </a:r>
            <a:endParaRPr lang="fr-FR" dirty="0" smtClean="0"/>
          </a:p>
          <a:p>
            <a:pPr>
              <a:buClr>
                <a:srgbClr val="C00000"/>
              </a:buClr>
              <a:buFont typeface="Wingdings" panose="05000000000000000000" pitchFamily="2" charset="2"/>
              <a:buChar char="§"/>
            </a:pPr>
            <a:r>
              <a:rPr lang="fr-FR" dirty="0" smtClean="0"/>
              <a:t>Exemple 2 : L’architecture VAX</a:t>
            </a:r>
            <a:endParaRPr lang="fr-FR" dirty="0" smtClean="0"/>
          </a:p>
          <a:p>
            <a:pPr lvl="1"/>
            <a:r>
              <a:rPr lang="fr-FR" dirty="0" smtClean="0"/>
              <a:t>Similaire à l’architecture x86. Possède en plus des instructions pour des opérations arithmétiques avec des opérandes en mémoire ou en registres.</a:t>
            </a:r>
            <a:endParaRPr lang="fr-FR" dirty="0" smtClean="0"/>
          </a:p>
          <a:p>
            <a:pPr lvl="1"/>
            <a:r>
              <a:rPr lang="fr-FR" dirty="0" smtClean="0"/>
              <a:t>Possède aussi des instructions pour la manipulation de chaines de caractères, évaluation de polynômes, manipulation de liste/piles, …</a:t>
            </a:r>
            <a:endParaRPr lang="fr-FR"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20710</Words>
  <Application>WPS Presentation</Application>
  <PresentationFormat>Widescreen</PresentationFormat>
  <Paragraphs>1505</Paragraphs>
  <Slides>47</Slides>
  <Notes>23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47</vt:i4>
      </vt:variant>
    </vt:vector>
  </HeadingPairs>
  <TitlesOfParts>
    <vt:vector size="69" baseType="lpstr">
      <vt:lpstr>Arial</vt:lpstr>
      <vt:lpstr>SimSun</vt:lpstr>
      <vt:lpstr>Wingdings</vt:lpstr>
      <vt:lpstr>Courier New</vt:lpstr>
      <vt:lpstr>Courier</vt:lpstr>
      <vt:lpstr>Gubbi</vt:lpstr>
      <vt:lpstr>Arial Unicode MS</vt:lpstr>
      <vt:lpstr>Calibri</vt:lpstr>
      <vt:lpstr>Times New Roman</vt:lpstr>
      <vt:lpstr>Times</vt:lpstr>
      <vt:lpstr>DejaVu Sans</vt:lpstr>
      <vt:lpstr>Wingdings 3</vt:lpstr>
      <vt:lpstr>Symbol</vt:lpstr>
      <vt:lpstr>Courier</vt:lpstr>
      <vt:lpstr>Courier New</vt:lpstr>
      <vt:lpstr>Calibri Light</vt:lpstr>
      <vt:lpstr>微软雅黑</vt:lpstr>
      <vt:lpstr>Arial Unicode MS</vt:lpstr>
      <vt:lpstr>Courier New [Mono]</vt:lpstr>
      <vt:lpstr>Times New Roman [TMC ]</vt:lpstr>
      <vt:lpstr>Abyssinica SIL</vt:lpstr>
      <vt:lpstr>Custom Design</vt:lpstr>
      <vt:lpstr>Ce que nous allons voir aujourd’hui</vt:lpstr>
      <vt:lpstr>Ce que nous allons voir aujourd’hui</vt:lpstr>
      <vt:lpstr>Instruction Set Architecture (ISA)</vt:lpstr>
      <vt:lpstr>Bref historique sur les ISA</vt:lpstr>
      <vt:lpstr>Bref historique sur les ISA</vt:lpstr>
      <vt:lpstr>Bref historique sur les ISA</vt:lpstr>
      <vt:lpstr>Bref historique sur les ISA</vt:lpstr>
      <vt:lpstr>Conception de l’ISA – comment programmer avec des ressources limitées ?</vt:lpstr>
      <vt:lpstr>Conception de l’ISA – comment programmer avec des ressources limitées ?</vt:lpstr>
      <vt:lpstr>À savoir</vt:lpstr>
      <vt:lpstr>Design de l’ISA – comment programmer avec des ressources limitées ?</vt:lpstr>
      <vt:lpstr>Reduced Instruction Set Computer (RISC)</vt:lpstr>
      <vt:lpstr>Reduced Instruction Set Computer (RISC)</vt:lpstr>
      <vt:lpstr>RISC vs CISC</vt:lpstr>
      <vt:lpstr>RISC vs CISC</vt:lpstr>
      <vt:lpstr>Ce que nous allons voir aujourd’hui</vt:lpstr>
      <vt:lpstr>Le MIPS – un ISA de type RISC</vt:lpstr>
      <vt:lpstr>Exemples de produits basés sur le MIPS</vt:lpstr>
      <vt:lpstr>Le MIPS R3000</vt:lpstr>
      <vt:lpstr>Les registres du MIPS - Convention Logicielle</vt:lpstr>
      <vt:lpstr>Le jeu d’instructions de l’architecture MIPS</vt:lpstr>
      <vt:lpstr>Le jeu d’instructions de l’architecture MIPS</vt:lpstr>
      <vt:lpstr>Le jeu d’instructions de l’architecture MIPS</vt:lpstr>
      <vt:lpstr>Formats d’instructions du MIPS</vt:lpstr>
      <vt:lpstr>Format d’instructions « R – type »</vt:lpstr>
      <vt:lpstr>Format d’instructions « I – type »</vt:lpstr>
      <vt:lpstr>Format d’instructions « J – type »</vt:lpstr>
      <vt:lpstr>Assemblage d’instructions MIPS</vt:lpstr>
      <vt:lpstr>Assemblage d’instructions MIPS</vt:lpstr>
      <vt:lpstr>Ce que nous allons voir aujourd’hui</vt:lpstr>
      <vt:lpstr>Du code machine aux langages de haut niveau</vt:lpstr>
      <vt:lpstr>Du code machine aux langages de haut niveau</vt:lpstr>
      <vt:lpstr>Du code machine aux langages de haut niveau</vt:lpstr>
      <vt:lpstr>Du code machine aux langages de haut niveau</vt:lpstr>
      <vt:lpstr>Invention des langages de haut niveau</vt:lpstr>
      <vt:lpstr>Invention des langages de haut niveau</vt:lpstr>
      <vt:lpstr>Compilation d’un programme </vt:lpstr>
      <vt:lpstr>Exemple : Du code C en Code Machine</vt:lpstr>
      <vt:lpstr>Exemple : Du code C en Code Assembleur</vt:lpstr>
      <vt:lpstr>À quoi ressemble vraiment le fichier “sum.s” </vt:lpstr>
      <vt:lpstr>À quoi ressemble vraiment le fichier “sum.s” </vt:lpstr>
      <vt:lpstr>Code Machine</vt:lpstr>
      <vt:lpstr>Exemple de Code Machine x86_64</vt:lpstr>
      <vt:lpstr>Désassemblage de Code Machine</vt:lpstr>
      <vt:lpstr>Outil alternatif de désassemblage</vt:lpstr>
      <vt:lpstr>Outil alternatif de désassemblage</vt:lpstr>
      <vt:lpstr>Que peut-on désassembler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Adnane BENHADID</dc:creator>
  <cp:lastModifiedBy>adnane</cp:lastModifiedBy>
  <cp:revision>1931</cp:revision>
  <dcterms:created xsi:type="dcterms:W3CDTF">2019-11-26T08:27:13Z</dcterms:created>
  <dcterms:modified xsi:type="dcterms:W3CDTF">2019-11-26T08:27:13Z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