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707" r:id="rId2"/>
    <p:sldId id="813" r:id="rId3"/>
    <p:sldId id="814" r:id="rId4"/>
    <p:sldId id="815" r:id="rId5"/>
    <p:sldId id="826" r:id="rId6"/>
    <p:sldId id="820" r:id="rId7"/>
    <p:sldId id="817" r:id="rId8"/>
    <p:sldId id="818" r:id="rId9"/>
    <p:sldId id="819" r:id="rId10"/>
    <p:sldId id="822" r:id="rId11"/>
    <p:sldId id="855" r:id="rId12"/>
    <p:sldId id="856" r:id="rId13"/>
    <p:sldId id="858" r:id="rId14"/>
    <p:sldId id="898" r:id="rId15"/>
    <p:sldId id="900" r:id="rId16"/>
    <p:sldId id="899" r:id="rId17"/>
    <p:sldId id="876" r:id="rId18"/>
    <p:sldId id="845" r:id="rId19"/>
    <p:sldId id="844" r:id="rId20"/>
    <p:sldId id="846" r:id="rId21"/>
    <p:sldId id="848" r:id="rId22"/>
    <p:sldId id="849" r:id="rId23"/>
    <p:sldId id="877" r:id="rId24"/>
    <p:sldId id="833" r:id="rId25"/>
    <p:sldId id="832" r:id="rId26"/>
    <p:sldId id="879" r:id="rId27"/>
    <p:sldId id="883" r:id="rId28"/>
    <p:sldId id="825" r:id="rId29"/>
    <p:sldId id="884" r:id="rId30"/>
    <p:sldId id="885" r:id="rId31"/>
    <p:sldId id="886" r:id="rId32"/>
    <p:sldId id="887" r:id="rId33"/>
    <p:sldId id="888" r:id="rId34"/>
    <p:sldId id="889" r:id="rId35"/>
    <p:sldId id="890" r:id="rId36"/>
    <p:sldId id="891" r:id="rId37"/>
    <p:sldId id="892" r:id="rId38"/>
    <p:sldId id="897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nane BENHADID" initials="AB" lastIdx="2" clrIdx="0">
    <p:extLst>
      <p:ext uri="{19B8F6BF-5375-455C-9EA6-DF929625EA0E}">
        <p15:presenceInfo xmlns:p15="http://schemas.microsoft.com/office/powerpoint/2012/main" userId="3fcf2899ea83f4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F278"/>
    <a:srgbClr val="F2F2F2"/>
    <a:srgbClr val="CC3399"/>
    <a:srgbClr val="FDEFE6"/>
    <a:srgbClr val="4D4D4D"/>
    <a:srgbClr val="00CCFF"/>
    <a:srgbClr val="E203E7"/>
    <a:srgbClr val="FF5C00"/>
    <a:srgbClr val="FF9F9F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1443B-CFC9-4852-B9BE-0380150EE211}" v="608" dt="2019-09-16T08:28:45.836"/>
    <p1510:client id="{0BB2F2FB-B328-4E60-837F-8EF7476295EF}" v="178" dt="2019-11-27T10:01:24.812"/>
    <p1510:client id="{2D8E1A7D-F063-4DDA-A405-21D072F59DCE}" v="403" dt="2019-12-25T19:14:34.701"/>
    <p1510:client id="{3828B9CC-4B70-4F1A-B2BB-3CD167049928}" v="327" dt="2019-10-28T13:11:15.273"/>
    <p1510:client id="{630AFE9A-3672-494F-84BA-E6F541CB7556}" v="7" dt="2019-12-26T13:03:17.628"/>
    <p1510:client id="{A31A89E0-8356-4CE5-A301-DD42EC55F1BA}" v="8" dt="2019-12-04T19:02:49.644"/>
    <p1510:client id="{E4B076A4-CFFE-4E13-89BF-2CC3761913F3}" v="6" dt="2019-12-26T14:21:50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83309" autoAdjust="0"/>
  </p:normalViewPr>
  <p:slideViewPr>
    <p:cSldViewPr snapToGrid="0">
      <p:cViewPr varScale="1">
        <p:scale>
          <a:sx n="88" d="100"/>
          <a:sy n="88" d="100"/>
        </p:scale>
        <p:origin x="61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8AF2-F27D-41E0-849F-07D98276E79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76020-2AA9-46D0-90F9-766823EFA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1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C00000"/>
                </a:solidFill>
              </a:rPr>
              <a:t>Chemin de l’instruction est dirigé par des lignes de contrôle et</a:t>
            </a:r>
            <a:r>
              <a:rPr lang="fr-FR" b="0" baseline="0" dirty="0">
                <a:solidFill>
                  <a:srgbClr val="C00000"/>
                </a:solidFill>
              </a:rPr>
              <a:t> de commande</a:t>
            </a:r>
            <a:r>
              <a:rPr lang="fr-FR" b="0" dirty="0">
                <a:solidFill>
                  <a:srgbClr val="C00000"/>
                </a:solidFill>
              </a:rPr>
              <a:t> </a:t>
            </a:r>
            <a:endParaRPr lang="fr-F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91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C00000"/>
                </a:solidFill>
              </a:rPr>
              <a:t>Chemin de l’instruction est dirigé par des lignes de contrôle et</a:t>
            </a:r>
            <a:r>
              <a:rPr lang="fr-FR" b="0" baseline="0" dirty="0">
                <a:solidFill>
                  <a:srgbClr val="C00000"/>
                </a:solidFill>
              </a:rPr>
              <a:t> de commande</a:t>
            </a:r>
            <a:r>
              <a:rPr lang="fr-FR" b="0" dirty="0">
                <a:solidFill>
                  <a:srgbClr val="C00000"/>
                </a:solidFill>
              </a:rPr>
              <a:t> </a:t>
            </a:r>
            <a:endParaRPr lang="fr-F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21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C00000"/>
                </a:solidFill>
              </a:rPr>
              <a:t>Chemin de l’instruction est dirigé par des lignes de contrôle et</a:t>
            </a:r>
            <a:r>
              <a:rPr lang="fr-FR" b="0" baseline="0" dirty="0">
                <a:solidFill>
                  <a:srgbClr val="C00000"/>
                </a:solidFill>
              </a:rPr>
              <a:t> de commande</a:t>
            </a:r>
            <a:r>
              <a:rPr lang="fr-FR" b="0" dirty="0">
                <a:solidFill>
                  <a:srgbClr val="C00000"/>
                </a:solidFill>
              </a:rPr>
              <a:t> </a:t>
            </a:r>
            <a:endParaRPr lang="fr-F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27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9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3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5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9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81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9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8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9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C0B6-430E-4511-9C5A-E7A7B53A5C1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Ce que nous allons voir aujourd’hui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1715" y="2837393"/>
            <a:ext cx="94802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4000" dirty="0"/>
              <a:t>Pipelining (chaine de traitement)</a:t>
            </a:r>
          </a:p>
          <a:p>
            <a:pPr marL="572400">
              <a:buClr>
                <a:srgbClr val="C00000"/>
              </a:buClr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P&amp;H : 1.6</a:t>
            </a:r>
          </a:p>
        </p:txBody>
      </p:sp>
    </p:spTree>
    <p:extLst>
      <p:ext uri="{BB962C8B-B14F-4D97-AF65-F5344CB8AC3E}">
        <p14:creationId xmlns:p14="http://schemas.microsoft.com/office/powerpoint/2010/main" val="358264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0" y="2402878"/>
            <a:ext cx="6447079" cy="2519390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 $t4, 20($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Diagramme </a:t>
            </a:r>
            <a:r>
              <a:rPr lang="fr-FR" dirty="0"/>
              <a:t>d’exécution de « Pipeline » </a:t>
            </a: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07988" y="4816607"/>
            <a:ext cx="11376024" cy="19589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Les instructions dans une architecture en « Pipeline » se chevauchent. Ici par exemple, on peut noter qu’il y a trois instructions actives dans le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fr-FR" baseline="30000" dirty="0">
                <a:solidFill>
                  <a:schemeClr val="accent5">
                    <a:lumMod val="50000"/>
                  </a:schemeClr>
                </a:solidFill>
              </a:rPr>
              <a:t>ème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cycle</a:t>
            </a:r>
            <a:r>
              <a:rPr lang="fr-FR" dirty="0">
                <a:solidFill>
                  <a:schemeClr val="tx1"/>
                </a:solidFill>
              </a:rPr>
              <a:t> d’horloge 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La </a:t>
            </a:r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30000" dirty="0">
                <a:solidFill>
                  <a:schemeClr val="tx1"/>
                </a:solidFill>
              </a:rPr>
              <a:t>ère</a:t>
            </a:r>
            <a:r>
              <a:rPr lang="fr-FR" b="1" dirty="0">
                <a:solidFill>
                  <a:schemeClr val="tx1"/>
                </a:solidFill>
              </a:rPr>
              <a:t> instruction</a:t>
            </a:r>
            <a:r>
              <a:rPr lang="fr-FR" dirty="0">
                <a:solidFill>
                  <a:schemeClr val="tx1"/>
                </a:solidFill>
              </a:rPr>
              <a:t> est dans sa phase d’exécution </a:t>
            </a:r>
            <a:r>
              <a:rPr lang="fr-FR" b="1" dirty="0">
                <a:solidFill>
                  <a:schemeClr val="tx1"/>
                </a:solidFill>
              </a:rPr>
              <a:t>EX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Simultanément, la </a:t>
            </a:r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baseline="30000" dirty="0">
                <a:solidFill>
                  <a:srgbClr val="0070C0"/>
                </a:solidFill>
              </a:rPr>
              <a:t>ème</a:t>
            </a:r>
            <a:r>
              <a:rPr lang="fr-FR" b="1" dirty="0">
                <a:solidFill>
                  <a:srgbClr val="0070C0"/>
                </a:solidFill>
              </a:rPr>
              <a:t> instruction</a:t>
            </a:r>
            <a:r>
              <a:rPr lang="fr-FR" dirty="0">
                <a:solidFill>
                  <a:schemeClr val="tx1"/>
                </a:solidFill>
              </a:rPr>
              <a:t> est dans sa phase de décodage </a:t>
            </a:r>
            <a:r>
              <a:rPr lang="fr-FR" b="1" dirty="0">
                <a:solidFill>
                  <a:srgbClr val="0070C0"/>
                </a:solidFill>
              </a:rPr>
              <a:t>ID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Pareillement, la </a:t>
            </a:r>
            <a:r>
              <a:rPr lang="fr-FR" b="1" dirty="0">
                <a:solidFill>
                  <a:srgbClr val="C00000"/>
                </a:solidFill>
              </a:rPr>
              <a:t>3</a:t>
            </a:r>
            <a:r>
              <a:rPr lang="fr-FR" b="1" baseline="30000" dirty="0">
                <a:solidFill>
                  <a:srgbClr val="C00000"/>
                </a:solidFill>
              </a:rPr>
              <a:t>ème</a:t>
            </a:r>
            <a:r>
              <a:rPr lang="fr-FR" b="1" dirty="0">
                <a:solidFill>
                  <a:srgbClr val="C00000"/>
                </a:solidFill>
              </a:rPr>
              <a:t> instruction</a:t>
            </a:r>
            <a:r>
              <a:rPr lang="fr-FR" dirty="0">
                <a:solidFill>
                  <a:schemeClr val="tx1"/>
                </a:solidFill>
              </a:rPr>
              <a:t> est récupérée par l’unité </a:t>
            </a:r>
            <a:r>
              <a:rPr lang="fr-FR" b="1" dirty="0">
                <a:solidFill>
                  <a:srgbClr val="C00000"/>
                </a:solidFill>
              </a:rPr>
              <a:t>IF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14575" y="2436175"/>
            <a:ext cx="723900" cy="23804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 18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61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 $t4, 20($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Terminologie du diagramme de « Pipeline »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Le nombre d’étages dans le pipeline constitue sa </a:t>
            </a:r>
            <a:r>
              <a:rPr lang="fr-FR" b="1" dirty="0">
                <a:solidFill>
                  <a:srgbClr val="C00000"/>
                </a:solidFill>
              </a:rPr>
              <a:t>profondeur</a:t>
            </a:r>
            <a:r>
              <a:rPr lang="fr-FR" dirty="0">
                <a:solidFill>
                  <a:schemeClr val="tx1"/>
                </a:solidFill>
              </a:rPr>
              <a:t>, ici cinq. 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Dans les quatre premiers cycles, le pipeline est en phase de </a:t>
            </a:r>
            <a:r>
              <a:rPr lang="fr-FR" b="1" dirty="0">
                <a:solidFill>
                  <a:srgbClr val="C00000"/>
                </a:solidFill>
              </a:rPr>
              <a:t>remplissage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car il y a des unités fonctionnelles non utilisées.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Dans le cycle 5, le pipeline est </a:t>
            </a:r>
            <a:r>
              <a:rPr lang="fr-FR" b="1" dirty="0">
                <a:solidFill>
                  <a:srgbClr val="C00000"/>
                </a:solidFill>
              </a:rPr>
              <a:t>plein</a:t>
            </a:r>
            <a:r>
              <a:rPr lang="fr-FR" dirty="0">
                <a:solidFill>
                  <a:schemeClr val="tx1"/>
                </a:solidFill>
              </a:rPr>
              <a:t>. Cinq instructions sont exécutées simultanément.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Dans les cycles 6 à 9, le pipeline est en phase de </a:t>
            </a:r>
            <a:r>
              <a:rPr lang="fr-FR" b="1" dirty="0">
                <a:solidFill>
                  <a:srgbClr val="C00000"/>
                </a:solidFill>
              </a:rPr>
              <a:t>vidage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6353" y="4735520"/>
            <a:ext cx="14293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remplissage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55195" y="4735520"/>
            <a:ext cx="14293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vidage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44753" y="4735520"/>
            <a:ext cx="14293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plein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16577" y="2741634"/>
            <a:ext cx="0" cy="2295783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77441" y="2741634"/>
            <a:ext cx="0" cy="2295783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4860" y="2741634"/>
            <a:ext cx="0" cy="2263024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63790" y="2741634"/>
            <a:ext cx="0" cy="2295783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0" y="2402878"/>
            <a:ext cx="6447079" cy="2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$t4, 20($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Performance du « Pipeline »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Temps d’exécution dans un « pipeline » idéal 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70C0"/>
                </a:solidFill>
              </a:rPr>
              <a:t>Temps de remplissage du pipeline</a:t>
            </a:r>
            <a:r>
              <a:rPr lang="fr-FR" dirty="0">
                <a:solidFill>
                  <a:schemeClr val="tx1"/>
                </a:solidFill>
              </a:rPr>
              <a:t> + </a:t>
            </a:r>
            <a:r>
              <a:rPr lang="fr-FR" dirty="0">
                <a:solidFill>
                  <a:srgbClr val="00B050"/>
                </a:solidFill>
              </a:rPr>
              <a:t>un cycle par instruction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N instructions → </a:t>
            </a:r>
            <a:r>
              <a:rPr lang="fr-FR" dirty="0">
                <a:solidFill>
                  <a:srgbClr val="0070C0"/>
                </a:solidFill>
              </a:rPr>
              <a:t>4 cycles</a:t>
            </a:r>
            <a:r>
              <a:rPr lang="fr-FR" dirty="0">
                <a:solidFill>
                  <a:schemeClr val="tx1"/>
                </a:solidFill>
              </a:rPr>
              <a:t> + </a:t>
            </a:r>
            <a:r>
              <a:rPr lang="fr-FR" dirty="0">
                <a:solidFill>
                  <a:srgbClr val="00B050"/>
                </a:solidFill>
              </a:rPr>
              <a:t>N cycles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Comparer à la méthode séquentielle = N </a:t>
            </a:r>
            <a:r>
              <a:rPr lang="fr-FR" dirty="0">
                <a:solidFill>
                  <a:schemeClr val="tx1"/>
                </a:solidFill>
                <a:sym typeface="Symbol" panose="05050102010706020507" pitchFamily="18" charset="2"/>
              </a:rPr>
              <a:t> </a:t>
            </a:r>
            <a:r>
              <a:rPr lang="fr-FR" dirty="0">
                <a:solidFill>
                  <a:schemeClr val="tx1"/>
                </a:solidFill>
              </a:rPr>
              <a:t>5 cycles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99" y="2402878"/>
            <a:ext cx="6447079" cy="25193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56353" y="4735520"/>
            <a:ext cx="14293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remplissage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777441" y="2741634"/>
            <a:ext cx="0" cy="2295783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4860" y="2741634"/>
            <a:ext cx="0" cy="2263024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$t4, 20($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Implémentation du</a:t>
            </a:r>
            <a:r>
              <a:rPr lang="fr-FR" b="1" dirty="0">
                <a:solidFill>
                  <a:srgbClr val="C00000"/>
                </a:solidFill>
              </a:rPr>
              <a:t> « Pipeline »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407988" y="4816607"/>
            <a:ext cx="11376024" cy="19589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dirty="0">
                <a:solidFill>
                  <a:schemeClr val="tx1"/>
                </a:solidFill>
              </a:rPr>
              <a:t>Une architecture en pipeline </a:t>
            </a:r>
            <a:r>
              <a:rPr lang="fr-FR" b="1" dirty="0">
                <a:solidFill>
                  <a:schemeClr val="tx1"/>
                </a:solidFill>
              </a:rPr>
              <a:t>DOIT</a:t>
            </a:r>
            <a:r>
              <a:rPr lang="fr-FR" dirty="0">
                <a:solidFill>
                  <a:schemeClr val="tx1"/>
                </a:solidFill>
              </a:rPr>
              <a:t> dupliquer les éléments matériels requis simultanément dans un même cycle d’horloge : 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Ex 1 : Incrémenter le « PC » et additionner des registres simultanément (</a:t>
            </a:r>
            <a:r>
              <a:rPr lang="fr-FR" dirty="0">
                <a:solidFill>
                  <a:srgbClr val="C00000"/>
                </a:solidFill>
              </a:rPr>
              <a:t>besoin de dupliquer les additionneurs 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Ex 2 : Récupérer une instruction (IF) et accéder à la mémoire simultanément pour écriture/lecture (</a:t>
            </a:r>
            <a:r>
              <a:rPr lang="fr-FR" dirty="0">
                <a:solidFill>
                  <a:srgbClr val="00B050"/>
                </a:solidFill>
              </a:rPr>
              <a:t>besoin de gérer un accès exclusif au registre d’adresse mémoire MAR — ou d’utiliser un registre étendu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99" y="2402878"/>
            <a:ext cx="6447079" cy="2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9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64205" y="1239883"/>
            <a:ext cx="1603415" cy="2824824"/>
            <a:chOff x="1995984" y="2657892"/>
            <a:chExt cx="1603415" cy="2824824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99" b="5292"/>
            <a:stretch/>
          </p:blipFill>
          <p:spPr>
            <a:xfrm>
              <a:off x="1995984" y="2657892"/>
              <a:ext cx="1603415" cy="21600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2233274" y="4836385"/>
              <a:ext cx="1128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Lavage</a:t>
              </a:r>
            </a:p>
            <a:p>
              <a:pPr algn="ctr"/>
              <a:r>
                <a:rPr lang="fr-FR" b="1" dirty="0"/>
                <a:t>(3</a:t>
              </a:r>
              <a:r>
                <a:rPr lang="fr-FR" b="1" baseline="30000" dirty="0"/>
                <a:t>ème</a:t>
              </a:r>
              <a:r>
                <a:rPr lang="fr-FR" b="1" dirty="0"/>
                <a:t> pile)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33389" y="1239883"/>
            <a:ext cx="1559495" cy="2824824"/>
            <a:chOff x="4024690" y="2657892"/>
            <a:chExt cx="1559495" cy="282482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703" r="2221" b="6310"/>
            <a:stretch/>
          </p:blipFill>
          <p:spPr>
            <a:xfrm>
              <a:off x="4024690" y="2657892"/>
              <a:ext cx="1559495" cy="21600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240020" y="4836385"/>
              <a:ext cx="1128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Séchage</a:t>
              </a:r>
            </a:p>
            <a:p>
              <a:pPr algn="ctr"/>
              <a:r>
                <a:rPr lang="fr-FR" b="1" dirty="0"/>
                <a:t>(2</a:t>
              </a:r>
              <a:r>
                <a:rPr lang="fr-FR" b="1" baseline="30000" dirty="0"/>
                <a:t>ème</a:t>
              </a:r>
              <a:r>
                <a:rPr lang="fr-FR" b="1" dirty="0"/>
                <a:t> pile)</a:t>
              </a: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59" y="1567384"/>
            <a:ext cx="2776552" cy="185103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742861" y="3418419"/>
            <a:ext cx="11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Repassage</a:t>
            </a:r>
          </a:p>
          <a:p>
            <a:pPr algn="ctr"/>
            <a:r>
              <a:rPr lang="fr-FR" b="1" dirty="0"/>
              <a:t>(1</a:t>
            </a:r>
            <a:r>
              <a:rPr lang="fr-FR" b="1" baseline="30000" dirty="0"/>
              <a:t>ère</a:t>
            </a:r>
            <a:r>
              <a:rPr lang="fr-FR" b="1" dirty="0"/>
              <a:t> pile)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230734" y="4094476"/>
            <a:ext cx="2351991" cy="2615383"/>
            <a:chOff x="59227" y="3714142"/>
            <a:chExt cx="2351991" cy="261538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41" y="3714142"/>
              <a:ext cx="2188018" cy="196921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227" y="5683194"/>
              <a:ext cx="2351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Panier Lavage/séchage</a:t>
              </a:r>
            </a:p>
            <a:p>
              <a:pPr algn="ctr"/>
              <a:r>
                <a:rPr lang="fr-FR" b="1" dirty="0"/>
                <a:t>(vide)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83096" y="4157320"/>
            <a:ext cx="3021162" cy="2519451"/>
            <a:chOff x="8141940" y="3827031"/>
            <a:chExt cx="3021162" cy="251945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940" y="3827031"/>
              <a:ext cx="3021162" cy="18731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8343797" y="5700151"/>
              <a:ext cx="2658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Panier séchage/repassage</a:t>
              </a:r>
            </a:p>
            <a:p>
              <a:pPr algn="ctr"/>
              <a:r>
                <a:rPr lang="fr-FR" b="1" dirty="0"/>
                <a:t> (vide)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La lessive encore une fois !</a:t>
            </a:r>
            <a:br>
              <a:rPr lang="fr-FR" b="1" dirty="0">
                <a:solidFill>
                  <a:srgbClr val="C00000"/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005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64205" y="1239883"/>
            <a:ext cx="1603415" cy="2824824"/>
            <a:chOff x="1995984" y="2657892"/>
            <a:chExt cx="1603415" cy="2824824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99" b="5292"/>
            <a:stretch/>
          </p:blipFill>
          <p:spPr>
            <a:xfrm>
              <a:off x="1995984" y="2657892"/>
              <a:ext cx="1603415" cy="21600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2233274" y="4836385"/>
              <a:ext cx="1128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Lavage</a:t>
              </a:r>
            </a:p>
            <a:p>
              <a:pPr algn="ctr"/>
              <a:r>
                <a:rPr lang="fr-FR" b="1" dirty="0"/>
                <a:t>(3</a:t>
              </a:r>
              <a:r>
                <a:rPr lang="fr-FR" b="1" baseline="30000" dirty="0"/>
                <a:t>ème</a:t>
              </a:r>
              <a:r>
                <a:rPr lang="fr-FR" b="1" dirty="0"/>
                <a:t> pile)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33389" y="1239883"/>
            <a:ext cx="1559495" cy="2824824"/>
            <a:chOff x="4024690" y="2657892"/>
            <a:chExt cx="1559495" cy="282482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703" r="2221" b="6310"/>
            <a:stretch/>
          </p:blipFill>
          <p:spPr>
            <a:xfrm>
              <a:off x="4024690" y="2657892"/>
              <a:ext cx="1559495" cy="21600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240020" y="4836385"/>
              <a:ext cx="1128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Séchage</a:t>
              </a:r>
            </a:p>
            <a:p>
              <a:pPr algn="ctr"/>
              <a:r>
                <a:rPr lang="fr-FR" b="1" dirty="0"/>
                <a:t>(2</a:t>
              </a:r>
              <a:r>
                <a:rPr lang="fr-FR" b="1" baseline="30000" dirty="0"/>
                <a:t>ème</a:t>
              </a:r>
              <a:r>
                <a:rPr lang="fr-FR" b="1" dirty="0"/>
                <a:t> pile)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742861" y="3418419"/>
            <a:ext cx="11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Repassage</a:t>
            </a:r>
          </a:p>
          <a:p>
            <a:pPr algn="ctr"/>
            <a:r>
              <a:rPr lang="fr-FR" b="1" dirty="0"/>
              <a:t>(1</a:t>
            </a:r>
            <a:r>
              <a:rPr lang="fr-FR" b="1" baseline="30000" dirty="0"/>
              <a:t>ère</a:t>
            </a:r>
            <a:r>
              <a:rPr lang="fr-FR" b="1" dirty="0"/>
              <a:t> pile)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44266" y="4061389"/>
            <a:ext cx="2524925" cy="2648470"/>
            <a:chOff x="2903335" y="3714143"/>
            <a:chExt cx="2524925" cy="26484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335" y="3714143"/>
              <a:ext cx="2524925" cy="1986009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008878" y="5716282"/>
              <a:ext cx="2351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Panier Lavage/séchage</a:t>
              </a:r>
            </a:p>
            <a:p>
              <a:pPr algn="ctr"/>
              <a:r>
                <a:rPr lang="fr-FR" b="1" dirty="0"/>
                <a:t>(linge lavé)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83096" y="4028300"/>
            <a:ext cx="3021162" cy="2648471"/>
            <a:chOff x="5322635" y="3714142"/>
            <a:chExt cx="3021162" cy="26484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97"/>
            <a:stretch/>
          </p:blipFill>
          <p:spPr>
            <a:xfrm>
              <a:off x="5322635" y="3714142"/>
              <a:ext cx="3021162" cy="1986009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5524492" y="5716282"/>
              <a:ext cx="2658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Panier séchage/repassage</a:t>
              </a:r>
            </a:p>
            <a:p>
              <a:pPr algn="ctr"/>
              <a:r>
                <a:rPr lang="fr-FR" b="1" dirty="0"/>
                <a:t>(linge séché)</a:t>
              </a:r>
            </a:p>
          </p:txBody>
        </p:sp>
      </p:grpSp>
      <p:sp>
        <p:nvSpPr>
          <p:cNvPr id="86" name="Bent Arrow 85"/>
          <p:cNvSpPr/>
          <p:nvPr/>
        </p:nvSpPr>
        <p:spPr>
          <a:xfrm rot="5400000">
            <a:off x="2424640" y="2097882"/>
            <a:ext cx="1297858" cy="1385354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>
            <a:off x="6619186" y="2114012"/>
            <a:ext cx="1297858" cy="1385354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1709717" y="1971674"/>
            <a:ext cx="375922" cy="661989"/>
          </a:xfrm>
          <a:prstGeom prst="rightArrow">
            <a:avLst>
              <a:gd name="adj1" fmla="val 50000"/>
              <a:gd name="adj2" fmla="val 5856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La lessive… (3</a:t>
            </a:r>
            <a:r>
              <a:rPr lang="fr-FR" b="1" baseline="30000" dirty="0">
                <a:solidFill>
                  <a:srgbClr val="C00000"/>
                </a:solidFill>
              </a:rPr>
              <a:t>ème</a:t>
            </a:r>
            <a:r>
              <a:rPr lang="fr-FR" b="1" dirty="0">
                <a:solidFill>
                  <a:srgbClr val="C00000"/>
                </a:solidFill>
              </a:rPr>
              <a:t> cycle achevé)</a:t>
            </a:r>
            <a:br>
              <a:rPr lang="fr-FR" b="1" dirty="0">
                <a:solidFill>
                  <a:srgbClr val="C00000"/>
                </a:solidFill>
              </a:rPr>
            </a:b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59" y="1567384"/>
            <a:ext cx="2778625" cy="18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64205" y="1239883"/>
            <a:ext cx="1603415" cy="2824824"/>
            <a:chOff x="1995984" y="2657892"/>
            <a:chExt cx="1603415" cy="2824824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99" b="5292"/>
            <a:stretch/>
          </p:blipFill>
          <p:spPr>
            <a:xfrm>
              <a:off x="1995984" y="2657892"/>
              <a:ext cx="1603415" cy="21600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2233274" y="4836385"/>
              <a:ext cx="1128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Lavage</a:t>
              </a:r>
            </a:p>
            <a:p>
              <a:pPr algn="ctr"/>
              <a:r>
                <a:rPr lang="fr-FR" b="1" dirty="0"/>
                <a:t>(4</a:t>
              </a:r>
              <a:r>
                <a:rPr lang="fr-FR" b="1" baseline="30000" dirty="0"/>
                <a:t>ème</a:t>
              </a:r>
              <a:r>
                <a:rPr lang="fr-FR" b="1" dirty="0"/>
                <a:t> pile)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33389" y="1239883"/>
            <a:ext cx="1559495" cy="2824824"/>
            <a:chOff x="4024690" y="2657892"/>
            <a:chExt cx="1559495" cy="282482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703" r="2221" b="6310"/>
            <a:stretch/>
          </p:blipFill>
          <p:spPr>
            <a:xfrm>
              <a:off x="4024690" y="2657892"/>
              <a:ext cx="1559495" cy="21600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240020" y="4836385"/>
              <a:ext cx="1128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Séchage</a:t>
              </a:r>
            </a:p>
            <a:p>
              <a:pPr algn="ctr"/>
              <a:r>
                <a:rPr lang="fr-FR" b="1" dirty="0"/>
                <a:t>(3</a:t>
              </a:r>
              <a:r>
                <a:rPr lang="fr-FR" b="1" baseline="30000" dirty="0"/>
                <a:t>ème</a:t>
              </a:r>
              <a:r>
                <a:rPr lang="fr-FR" b="1" dirty="0"/>
                <a:t> pile)</a:t>
              </a: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59" y="1567384"/>
            <a:ext cx="2776552" cy="185103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742861" y="3418419"/>
            <a:ext cx="11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Repassage</a:t>
            </a:r>
          </a:p>
          <a:p>
            <a:pPr algn="ctr"/>
            <a:r>
              <a:rPr lang="fr-FR" b="1" dirty="0"/>
              <a:t>(2</a:t>
            </a:r>
            <a:r>
              <a:rPr lang="fr-FR" b="1" baseline="30000" dirty="0"/>
              <a:t>ère</a:t>
            </a:r>
            <a:r>
              <a:rPr lang="fr-FR" b="1" dirty="0"/>
              <a:t> pile)</a:t>
            </a:r>
          </a:p>
        </p:txBody>
      </p:sp>
      <p:sp>
        <p:nvSpPr>
          <p:cNvPr id="30" name="Bent Arrow 29"/>
          <p:cNvSpPr/>
          <p:nvPr/>
        </p:nvSpPr>
        <p:spPr>
          <a:xfrm>
            <a:off x="3280755" y="2097882"/>
            <a:ext cx="1297858" cy="1385354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/>
          <p:nvPr/>
        </p:nvSpPr>
        <p:spPr>
          <a:xfrm>
            <a:off x="7475301" y="2114012"/>
            <a:ext cx="1297858" cy="1385354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9406" y="1971674"/>
            <a:ext cx="375922" cy="661989"/>
          </a:xfrm>
          <a:prstGeom prst="rightArrow">
            <a:avLst>
              <a:gd name="adj1" fmla="val 50000"/>
              <a:gd name="adj2" fmla="val 5856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144266" y="4061389"/>
            <a:ext cx="2524925" cy="2648470"/>
            <a:chOff x="2903335" y="3714143"/>
            <a:chExt cx="2524925" cy="264847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335" y="3714143"/>
              <a:ext cx="2524925" cy="1986009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008878" y="5716282"/>
              <a:ext cx="2351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Panier Lavage/séchage</a:t>
              </a:r>
            </a:p>
            <a:p>
              <a:pPr algn="ctr"/>
              <a:r>
                <a:rPr lang="fr-FR" b="1" dirty="0"/>
                <a:t>(linge lavé)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83096" y="4028300"/>
            <a:ext cx="3021162" cy="2648471"/>
            <a:chOff x="5322635" y="3714142"/>
            <a:chExt cx="3021162" cy="264847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97"/>
            <a:stretch/>
          </p:blipFill>
          <p:spPr>
            <a:xfrm>
              <a:off x="5322635" y="3714142"/>
              <a:ext cx="3021162" cy="1986009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524492" y="5716282"/>
              <a:ext cx="2658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Panier séchage/repassage</a:t>
              </a:r>
            </a:p>
            <a:p>
              <a:pPr algn="ctr"/>
              <a:r>
                <a:rPr lang="fr-FR" b="1" dirty="0"/>
                <a:t>(linge séché)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La lessive… (4</a:t>
            </a:r>
            <a:r>
              <a:rPr lang="fr-FR" b="1" baseline="30000" dirty="0">
                <a:solidFill>
                  <a:srgbClr val="C00000"/>
                </a:solidFill>
              </a:rPr>
              <a:t>ème</a:t>
            </a:r>
            <a:r>
              <a:rPr lang="fr-FR" b="1" dirty="0">
                <a:solidFill>
                  <a:srgbClr val="C00000"/>
                </a:solidFill>
              </a:rPr>
              <a:t> cycle débuté)</a:t>
            </a:r>
            <a:br>
              <a:rPr lang="fr-FR" b="1" dirty="0">
                <a:solidFill>
                  <a:srgbClr val="C00000"/>
                </a:solidFill>
              </a:rPr>
            </a:br>
            <a:endParaRPr lang="fr-FR" dirty="0"/>
          </a:p>
        </p:txBody>
      </p:sp>
      <p:grpSp>
        <p:nvGrpSpPr>
          <p:cNvPr id="28" name="Group 27"/>
          <p:cNvGrpSpPr/>
          <p:nvPr/>
        </p:nvGrpSpPr>
        <p:grpSpPr>
          <a:xfrm>
            <a:off x="2230734" y="4094476"/>
            <a:ext cx="2351991" cy="2615383"/>
            <a:chOff x="59227" y="3714142"/>
            <a:chExt cx="2351991" cy="261538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41" y="3714142"/>
              <a:ext cx="2188018" cy="196921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9227" y="5683194"/>
              <a:ext cx="2351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Panier Lavage/séchage</a:t>
              </a:r>
            </a:p>
            <a:p>
              <a:pPr algn="ctr"/>
              <a:r>
                <a:rPr lang="fr-FR" b="1" dirty="0"/>
                <a:t>(vide)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83096" y="4157320"/>
            <a:ext cx="3021162" cy="2519451"/>
            <a:chOff x="8141940" y="3827031"/>
            <a:chExt cx="3021162" cy="251945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940" y="3827031"/>
              <a:ext cx="3021162" cy="187312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8343797" y="5700151"/>
              <a:ext cx="2658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Panier séchage/repassage</a:t>
              </a:r>
            </a:p>
            <a:p>
              <a:pPr algn="ctr"/>
              <a:r>
                <a:rPr lang="fr-FR" b="1" dirty="0"/>
                <a:t> (vide)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$t4, 20($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Implémentation du « Pipeline »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Dans une implémentation en pipeline, chacune des cinq étapes d’exécution traite une instruction spécifique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b="1" dirty="0">
                <a:solidFill>
                  <a:schemeClr val="tx1"/>
                </a:solidFill>
              </a:rPr>
              <a:t> besoin de mémoires locales pour différencier entre les instructions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99" y="2402878"/>
            <a:ext cx="6447079" cy="2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$t4, 20($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Implémentation du « Pipeline »</a:t>
            </a: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Dans une implémentation en pipeline, chacune des cinq étapes d’exécution traite une instruction spécifique</a:t>
            </a:r>
            <a:endParaRPr lang="fr-FR" b="1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rgbClr val="C00000"/>
                </a:solidFill>
              </a:rPr>
              <a:t>introduction de zones tampons (nos paniers) entre les différentes phases.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5" y="2402878"/>
            <a:ext cx="6447079" cy="2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7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$t4, 20($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Implémentation du « Pipeline »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Les mémoires tampons sont en fait des </a:t>
            </a:r>
            <a:r>
              <a:rPr lang="fr-FR" b="1" dirty="0">
                <a:solidFill>
                  <a:schemeClr val="tx1"/>
                </a:solidFill>
              </a:rPr>
              <a:t>registres internes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Symbol" panose="05050102010706020507" pitchFamily="18" charset="2"/>
              <a:buChar char=""/>
            </a:pPr>
            <a:r>
              <a:rPr lang="fr-FR" dirty="0">
                <a:solidFill>
                  <a:schemeClr val="tx1"/>
                </a:solidFill>
              </a:rPr>
              <a:t>Ecritures à chaque </a:t>
            </a:r>
            <a:r>
              <a:rPr lang="fr-FR" b="1" dirty="0">
                <a:solidFill>
                  <a:schemeClr val="tx1"/>
                </a:solidFill>
              </a:rPr>
              <a:t>front montant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rgbClr val="60F278"/>
                </a:solidFill>
                <a:sym typeface="Symbol" panose="05050102010706020507" pitchFamily="18" charset="2"/>
              </a:rPr>
              <a:t></a:t>
            </a:r>
            <a:r>
              <a:rPr lang="fr-FR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dans les zones tampons.</a:t>
            </a:r>
            <a:endParaRPr lang="fr-FR" dirty="0">
              <a:solidFill>
                <a:schemeClr val="tx1"/>
              </a:solidFill>
              <a:sym typeface="Wingdings 3" panose="05040102010807070707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Symbol" panose="05050102010706020507" pitchFamily="18" charset="2"/>
              <a:buChar char=""/>
            </a:pPr>
            <a:r>
              <a:rPr lang="fr-FR" dirty="0">
                <a:solidFill>
                  <a:schemeClr val="tx1"/>
                </a:solidFill>
                <a:sym typeface="Wingdings 3" panose="05040102010807070707" pitchFamily="18" charset="2"/>
              </a:rPr>
              <a:t>L</a:t>
            </a:r>
            <a:r>
              <a:rPr lang="fr-FR" dirty="0">
                <a:solidFill>
                  <a:schemeClr val="tx1"/>
                </a:solidFill>
              </a:rPr>
              <a:t>es lectures depuis ces zones se font à chaque </a:t>
            </a:r>
            <a:r>
              <a:rPr lang="fr-FR" b="1" dirty="0">
                <a:solidFill>
                  <a:schemeClr val="tx1"/>
                </a:solidFill>
              </a:rPr>
              <a:t>front descendant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</a:t>
            </a:r>
            <a:r>
              <a:rPr lang="fr-FR" dirty="0">
                <a:solidFill>
                  <a:schemeClr val="tx1"/>
                </a:solidFill>
                <a:sym typeface="Wingdings 3" panose="05040102010807070707" pitchFamily="18" charset="2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5" y="2402878"/>
            <a:ext cx="6447079" cy="25193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6" y="1885135"/>
            <a:ext cx="2391363" cy="3795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1315"/>
          <a:stretch/>
        </p:blipFill>
        <p:spPr>
          <a:xfrm>
            <a:off x="5252085" y="1885135"/>
            <a:ext cx="2120779" cy="3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62773"/>
              </p:ext>
            </p:extLst>
          </p:nvPr>
        </p:nvGraphicFramePr>
        <p:xfrm>
          <a:off x="838200" y="5243968"/>
          <a:ext cx="2630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38136"/>
              </p:ext>
            </p:extLst>
          </p:nvPr>
        </p:nvGraphicFramePr>
        <p:xfrm>
          <a:off x="3468689" y="5243968"/>
          <a:ext cx="2630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42339"/>
              </p:ext>
            </p:extLst>
          </p:nvPr>
        </p:nvGraphicFramePr>
        <p:xfrm>
          <a:off x="6099178" y="5243968"/>
          <a:ext cx="2630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95977"/>
              </p:ext>
            </p:extLst>
          </p:nvPr>
        </p:nvGraphicFramePr>
        <p:xfrm>
          <a:off x="8720133" y="5243968"/>
          <a:ext cx="2630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838200" y="5902953"/>
            <a:ext cx="10512421" cy="461665"/>
            <a:chOff x="2593802" y="5310291"/>
            <a:chExt cx="1749777" cy="46166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>
              <a:off x="3468691" y="4446694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593802" y="5310291"/>
              <a:ext cx="17497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temps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Exécution séquentielle (non-optimale)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115" y="1761681"/>
            <a:ext cx="5178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Dans  un processus séquentiel, l’exécution de programmes se fait instruction par instruction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Comment accélérer l’exécution  d’un ensemble d’instructions ?</a:t>
            </a:r>
            <a:endParaRPr lang="fr-FR" sz="36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98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add 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, 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, $t4 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sub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$v0, $a0, $a1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or $s0, $s1, $s2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Conflits d’accès sur le « Pipeline »</a:t>
            </a: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Les instructions (R-type) nécessitent quatre étapes seulement : IF, ID, EX, et WB.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Que se passe-t-il si on exécutait en pipeline des instructions de lecture depuis la mémoire (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lh</a:t>
            </a:r>
            <a:r>
              <a:rPr lang="fr-FR" dirty="0">
                <a:solidFill>
                  <a:schemeClr val="tx1"/>
                </a:solidFill>
              </a:rPr>
              <a:t> ou </a:t>
            </a:r>
            <a:r>
              <a:rPr lang="fr-FR" b="1" dirty="0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fr-FR" dirty="0">
                <a:solidFill>
                  <a:schemeClr val="tx1"/>
                </a:solidFill>
              </a:rPr>
              <a:t>) au même temps que des instructions (R-type) 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5" y="2402878"/>
            <a:ext cx="6447079" cy="2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add 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, 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, $t4 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sub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$v0, $a0, $a1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or $s0, $s1, $s2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Conflits d’accès sur le « Pipeline »</a:t>
            </a: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L’instruction n°3 « </a:t>
            </a:r>
            <a:r>
              <a:rPr lang="fr-F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fr-FR" dirty="0">
                <a:solidFill>
                  <a:schemeClr val="tx1"/>
                </a:solidFill>
              </a:rPr>
              <a:t> » accède au port (</a:t>
            </a:r>
            <a:r>
              <a:rPr lang="fr-FR" b="1" dirty="0">
                <a:solidFill>
                  <a:schemeClr val="tx1"/>
                </a:solidFill>
              </a:rPr>
              <a:t>Write Data</a:t>
            </a:r>
            <a:r>
              <a:rPr lang="fr-FR" dirty="0">
                <a:solidFill>
                  <a:schemeClr val="tx1"/>
                </a:solidFill>
              </a:rPr>
              <a:t>) du « Banc de registres » pendant sa phase finale (5</a:t>
            </a:r>
            <a:r>
              <a:rPr lang="fr-FR" baseline="30000" dirty="0">
                <a:solidFill>
                  <a:schemeClr val="tx1"/>
                </a:solidFill>
              </a:rPr>
              <a:t>ème</a:t>
            </a:r>
            <a:r>
              <a:rPr lang="fr-FR" dirty="0">
                <a:solidFill>
                  <a:schemeClr val="tx1"/>
                </a:solidFill>
              </a:rPr>
              <a:t> étape).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L’instruction n°4 « </a:t>
            </a: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</a:rPr>
              <a:t>or</a:t>
            </a:r>
            <a:r>
              <a:rPr lang="fr-FR" dirty="0">
                <a:solidFill>
                  <a:schemeClr val="tx1"/>
                </a:solidFill>
              </a:rPr>
              <a:t> » requiert l’accès à ce même port pendant sa 4</a:t>
            </a:r>
            <a:r>
              <a:rPr lang="fr-FR" baseline="30000" dirty="0">
                <a:solidFill>
                  <a:schemeClr val="tx1"/>
                </a:solidFill>
              </a:rPr>
              <a:t>ème</a:t>
            </a:r>
            <a:r>
              <a:rPr lang="fr-FR" dirty="0">
                <a:solidFill>
                  <a:schemeClr val="tx1"/>
                </a:solidFill>
              </a:rPr>
              <a:t> étape</a:t>
            </a:r>
          </a:p>
          <a:p>
            <a:pPr marL="5334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rgbClr val="C00000"/>
                </a:solidFill>
              </a:rPr>
              <a:t> nous avons un conflit d’accès 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5" y="2402878"/>
            <a:ext cx="6447079" cy="25193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58733" y="3493213"/>
            <a:ext cx="735251" cy="8842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6264" y="3425362"/>
            <a:ext cx="3166448" cy="897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4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add 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, 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, $t4 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sub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$v0, $a0, $a1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or $s0, $s1, $s2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solidFill>
                  <a:srgbClr val="CC3399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C33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Conflits d’accès sur le « Pipeline »</a:t>
            </a: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4860" y="1877640"/>
            <a:ext cx="6628930" cy="480481"/>
            <a:chOff x="834860" y="1553332"/>
            <a:chExt cx="6628930" cy="48048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4860" y="2033813"/>
              <a:ext cx="66289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51662" y="1553332"/>
              <a:ext cx="57625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Cycles d’horloge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97424" y="5191611"/>
            <a:ext cx="11086588" cy="158397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dirty="0">
                <a:solidFill>
                  <a:schemeClr val="tx1"/>
                </a:solidFill>
              </a:rPr>
              <a:t> Imposer l’uniformité 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Faire en sorte que toutes les instructions s’exécutent toujours en cinq étapes.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Et toujours dans le même ordre : IF, ID, EX, MEM et WB.</a:t>
            </a:r>
          </a:p>
          <a:p>
            <a:pPr marL="7191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chemeClr val="tx1"/>
                </a:solidFill>
              </a:rPr>
              <a:t>- certaines étapes vont rien faire (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Operation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- NOP</a:t>
            </a:r>
            <a:r>
              <a:rPr lang="fr-FR" dirty="0">
                <a:solidFill>
                  <a:schemeClr val="tx1"/>
                </a:solidFill>
              </a:rPr>
              <a:t>) pour certaines instructions.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58" y="2402878"/>
            <a:ext cx="6442506" cy="25193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58733" y="3493213"/>
            <a:ext cx="735251" cy="88423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3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Génération des signaux de contrôle (rappel)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000939" y="1878525"/>
            <a:ext cx="10190122" cy="4423320"/>
            <a:chOff x="838200" y="1653936"/>
            <a:chExt cx="10190122" cy="4423320"/>
          </a:xfrm>
        </p:grpSpPr>
        <p:sp>
          <p:nvSpPr>
            <p:cNvPr id="67" name="Oval 66"/>
            <p:cNvSpPr/>
            <p:nvPr/>
          </p:nvSpPr>
          <p:spPr>
            <a:xfrm>
              <a:off x="3850890" y="350955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Oval 70"/>
            <p:cNvSpPr/>
            <p:nvPr/>
          </p:nvSpPr>
          <p:spPr>
            <a:xfrm>
              <a:off x="3942544" y="300333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Oval 72"/>
            <p:cNvSpPr/>
            <p:nvPr/>
          </p:nvSpPr>
          <p:spPr>
            <a:xfrm>
              <a:off x="2570446" y="301258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/>
            <p:cNvSpPr/>
            <p:nvPr/>
          </p:nvSpPr>
          <p:spPr>
            <a:xfrm>
              <a:off x="9362543" y="462478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6" name="Elbow Connector 115"/>
            <p:cNvCxnSpPr>
              <a:stCxn id="34" idx="3"/>
              <a:endCxn id="7" idx="4"/>
            </p:cNvCxnSpPr>
            <p:nvPr/>
          </p:nvCxnSpPr>
          <p:spPr>
            <a:xfrm flipV="1">
              <a:off x="6371020" y="4716226"/>
              <a:ext cx="3037243" cy="83643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3844997" y="1653936"/>
              <a:ext cx="3201438" cy="442332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Elbow Connector 61"/>
            <p:cNvCxnSpPr>
              <a:stCxn id="48" idx="4"/>
              <a:endCxn id="67" idx="2"/>
            </p:cNvCxnSpPr>
            <p:nvPr/>
          </p:nvCxnSpPr>
          <p:spPr>
            <a:xfrm rot="16200000" flipH="1">
              <a:off x="3140675" y="2845060"/>
              <a:ext cx="430131" cy="990299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57584" y="2988680"/>
              <a:ext cx="836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RegDst</a:t>
              </a:r>
              <a:endParaRPr lang="fr-FR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94993" y="3385232"/>
              <a:ext cx="1051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RegWrite</a:t>
              </a:r>
              <a:endParaRPr lang="fr-F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08064" y="3781784"/>
              <a:ext cx="8383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ALUSrc</a:t>
              </a:r>
              <a:endParaRPr lang="fr-F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22695" y="4178336"/>
              <a:ext cx="1202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MemWrite</a:t>
              </a:r>
              <a:endParaRPr lang="fr-F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1300" y="4574888"/>
              <a:ext cx="11504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MemRead</a:t>
              </a:r>
              <a:endParaRPr lang="fr-FR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73391" y="4971440"/>
              <a:ext cx="1240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MemToReg</a:t>
              </a:r>
              <a:endParaRPr lang="fr-F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5970" y="5367993"/>
              <a:ext cx="885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r>
                <a:rPr lang="fr-FR" dirty="0" err="1"/>
                <a:t>ALUOp</a:t>
              </a:r>
              <a:endParaRPr lang="fr-F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00389" y="2592128"/>
              <a:ext cx="7164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isBEQ</a:t>
              </a:r>
              <a:endParaRPr lang="fr-FR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99614" y="3949955"/>
              <a:ext cx="14923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Décodeur </a:t>
              </a:r>
            </a:p>
            <a:p>
              <a:pPr algn="ctr"/>
              <a:r>
                <a:rPr lang="fr-FR" b="1" dirty="0"/>
                <a:t>d’instructions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090994" y="2221199"/>
              <a:ext cx="0" cy="5706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8200" y="2822160"/>
              <a:ext cx="1826661" cy="1410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FR" dirty="0"/>
            </a:p>
          </p:txBody>
        </p:sp>
        <p:sp>
          <p:nvSpPr>
            <p:cNvPr id="43" name="Read address"/>
            <p:cNvSpPr txBox="1"/>
            <p:nvPr/>
          </p:nvSpPr>
          <p:spPr>
            <a:xfrm>
              <a:off x="838200" y="2833166"/>
              <a:ext cx="9073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Read </a:t>
              </a:r>
              <a:r>
                <a:rPr lang="fr-FR" sz="1400" dirty="0" err="1"/>
                <a:t>address</a:t>
              </a:r>
              <a:endParaRPr lang="fr-FR" sz="1400" dirty="0"/>
            </a:p>
          </p:txBody>
        </p:sp>
        <p:sp>
          <p:nvSpPr>
            <p:cNvPr id="44" name="Instruction"/>
            <p:cNvSpPr txBox="1"/>
            <p:nvPr/>
          </p:nvSpPr>
          <p:spPr>
            <a:xfrm>
              <a:off x="1530660" y="2833166"/>
              <a:ext cx="113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/>
                <a:t>Instruction [31-0]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6728" y="3557900"/>
              <a:ext cx="1149197" cy="5056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Instruction</a:t>
              </a:r>
            </a:p>
            <a:p>
              <a:pPr algn="ctr"/>
              <a:r>
                <a:rPr lang="fr-FR" b="1" dirty="0"/>
                <a:t>memory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2797591" y="2999145"/>
              <a:ext cx="1260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I[25-21]"/>
            <p:cNvSpPr txBox="1"/>
            <p:nvPr/>
          </p:nvSpPr>
          <p:spPr>
            <a:xfrm>
              <a:off x="2857538" y="2777621"/>
              <a:ext cx="758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I[31-26]</a:t>
              </a:r>
            </a:p>
          </p:txBody>
        </p:sp>
        <p:sp>
          <p:nvSpPr>
            <p:cNvPr id="50" name="I[20-16]"/>
            <p:cNvSpPr txBox="1"/>
            <p:nvPr/>
          </p:nvSpPr>
          <p:spPr>
            <a:xfrm>
              <a:off x="2857538" y="3268854"/>
              <a:ext cx="57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I[5-0]</a:t>
              </a:r>
            </a:p>
          </p:txBody>
        </p:sp>
        <p:cxnSp>
          <p:nvCxnSpPr>
            <p:cNvPr id="79" name="Straight Arrow Connector 78"/>
            <p:cNvCxnSpPr>
              <a:stCxn id="73" idx="6"/>
              <a:endCxn id="71" idx="2"/>
            </p:cNvCxnSpPr>
            <p:nvPr/>
          </p:nvCxnSpPr>
          <p:spPr>
            <a:xfrm flipV="1">
              <a:off x="2661886" y="3049056"/>
              <a:ext cx="1280658" cy="924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836509" y="3368736"/>
              <a:ext cx="6319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Func</a:t>
              </a:r>
              <a:endParaRPr lang="fr-FR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92374" y="2859603"/>
              <a:ext cx="913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Opcode</a:t>
              </a:r>
              <a:endParaRPr lang="fr-FR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8198239" y="5408587"/>
              <a:ext cx="300251" cy="300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200558" y="514653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8476845" y="3660106"/>
              <a:ext cx="3771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476845" y="4691010"/>
              <a:ext cx="3771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9944153" y="4129929"/>
              <a:ext cx="3771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62"/>
            <p:cNvSpPr/>
            <p:nvPr/>
          </p:nvSpPr>
          <p:spPr>
            <a:xfrm>
              <a:off x="8853842" y="3398433"/>
              <a:ext cx="1082431" cy="1469292"/>
            </a:xfrm>
            <a:custGeom>
              <a:avLst/>
              <a:gdLst>
                <a:gd name="connsiteX0" fmla="*/ 0 w 1082431"/>
                <a:gd name="connsiteY0" fmla="*/ 0 h 1469292"/>
                <a:gd name="connsiteX1" fmla="*/ 1082431 w 1082431"/>
                <a:gd name="connsiteY1" fmla="*/ 296984 h 1469292"/>
                <a:gd name="connsiteX2" fmla="*/ 1082431 w 1082431"/>
                <a:gd name="connsiteY2" fmla="*/ 1172307 h 1469292"/>
                <a:gd name="connsiteX3" fmla="*/ 3908 w 1082431"/>
                <a:gd name="connsiteY3" fmla="*/ 1469292 h 1469292"/>
                <a:gd name="connsiteX4" fmla="*/ 0 w 1082431"/>
                <a:gd name="connsiteY4" fmla="*/ 918307 h 1469292"/>
                <a:gd name="connsiteX5" fmla="*/ 566616 w 1082431"/>
                <a:gd name="connsiteY5" fmla="*/ 746369 h 1469292"/>
                <a:gd name="connsiteX6" fmla="*/ 3908 w 1082431"/>
                <a:gd name="connsiteY6" fmla="*/ 578338 h 1469292"/>
                <a:gd name="connsiteX7" fmla="*/ 0 w 1082431"/>
                <a:gd name="connsiteY7" fmla="*/ 0 h 146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431" h="1469292">
                  <a:moveTo>
                    <a:pt x="0" y="0"/>
                  </a:moveTo>
                  <a:lnTo>
                    <a:pt x="1082431" y="296984"/>
                  </a:lnTo>
                  <a:lnTo>
                    <a:pt x="1082431" y="1172307"/>
                  </a:lnTo>
                  <a:lnTo>
                    <a:pt x="3908" y="1469292"/>
                  </a:lnTo>
                  <a:cubicBezTo>
                    <a:pt x="2605" y="1285630"/>
                    <a:pt x="1303" y="1101969"/>
                    <a:pt x="0" y="918307"/>
                  </a:cubicBezTo>
                  <a:lnTo>
                    <a:pt x="566616" y="746369"/>
                  </a:lnTo>
                  <a:lnTo>
                    <a:pt x="3908" y="578338"/>
                  </a:lnTo>
                  <a:cubicBezTo>
                    <a:pt x="2605" y="385559"/>
                    <a:pt x="1303" y="192779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ALU_label"/>
            <p:cNvSpPr txBox="1"/>
            <p:nvPr/>
          </p:nvSpPr>
          <p:spPr>
            <a:xfrm>
              <a:off x="9299678" y="3618678"/>
              <a:ext cx="589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C00000"/>
                  </a:solidFill>
                </a:rPr>
                <a:t>zero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65" name="ALU_label"/>
            <p:cNvSpPr txBox="1"/>
            <p:nvPr/>
          </p:nvSpPr>
          <p:spPr>
            <a:xfrm>
              <a:off x="9355434" y="4195396"/>
              <a:ext cx="5663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UAL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6994480" y="3182049"/>
              <a:ext cx="866316" cy="18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046435" y="3578601"/>
              <a:ext cx="814361" cy="18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046435" y="3964584"/>
              <a:ext cx="814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025653" y="4361136"/>
              <a:ext cx="8351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921743" y="4768257"/>
              <a:ext cx="939053" cy="18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13923" y="5154240"/>
              <a:ext cx="11468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82" idx="2"/>
            </p:cNvCxnSpPr>
            <p:nvPr/>
          </p:nvCxnSpPr>
          <p:spPr>
            <a:xfrm flipV="1">
              <a:off x="6816867" y="2770702"/>
              <a:ext cx="3127286" cy="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321269" y="2506533"/>
              <a:ext cx="707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PCSrc</a:t>
              </a:r>
              <a:endParaRPr lang="fr-FR" dirty="0"/>
            </a:p>
          </p:txBody>
        </p:sp>
        <p:cxnSp>
          <p:nvCxnSpPr>
            <p:cNvPr id="26" name="Elbow Connector 25"/>
            <p:cNvCxnSpPr>
              <a:stCxn id="64" idx="0"/>
              <a:endCxn id="81" idx="2"/>
            </p:cNvCxnSpPr>
            <p:nvPr/>
          </p:nvCxnSpPr>
          <p:spPr>
            <a:xfrm rot="5400000" flipH="1" flipV="1">
              <a:off x="9452655" y="3125891"/>
              <a:ext cx="634570" cy="351005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9945443" y="293838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Oval 81"/>
            <p:cNvSpPr/>
            <p:nvPr/>
          </p:nvSpPr>
          <p:spPr>
            <a:xfrm>
              <a:off x="9944153" y="272498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0363363" y="2859603"/>
              <a:ext cx="6649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Delay 31"/>
            <p:cNvSpPr/>
            <p:nvPr/>
          </p:nvSpPr>
          <p:spPr>
            <a:xfrm>
              <a:off x="9944153" y="2649998"/>
              <a:ext cx="419210" cy="419210"/>
            </a:xfrm>
            <a:prstGeom prst="flowChartDelay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3458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signaux de contrôle en « pipeline »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altLang="fr-FR" dirty="0">
                <a:latin typeface="Arial" panose="020B0604020202020204" pitchFamily="34" charset="0"/>
                <a:cs typeface="Arial" panose="020B0604020202020204" pitchFamily="34" charset="0"/>
              </a:rPr>
              <a:t>Les signaux de contrôle sont produits dans la phase de décodage d’instruction mais ne sont pas tous requis au même moment pendant une exécution en pipeline.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alt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altLang="fr-FR" dirty="0">
                <a:latin typeface="Arial" panose="020B0604020202020204" pitchFamily="34" charset="0"/>
                <a:cs typeface="Arial" panose="020B0604020202020204" pitchFamily="34" charset="0"/>
              </a:rPr>
              <a:t>Ces signaux seront donc propagés dans le pipeline (via les zones tampons) jusqu'à ce qu'ils atteignent l'étape appropriée.</a:t>
            </a:r>
          </a:p>
          <a:p>
            <a:pPr marL="0" indent="0">
              <a:buNone/>
            </a:pPr>
            <a:endParaRPr lang="fr-FR" altLang="fr-FR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816491"/>
              </p:ext>
            </p:extLst>
          </p:nvPr>
        </p:nvGraphicFramePr>
        <p:xfrm>
          <a:off x="6506737" y="2378142"/>
          <a:ext cx="4487416" cy="2448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Etape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Les signaux de contrôle requis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070C0"/>
                          </a:solidFill>
                        </a:rPr>
                        <a:t>EX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ALUSrc</a:t>
                      </a:r>
                      <a:endParaRPr lang="fr-FR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ALUOp</a:t>
                      </a:r>
                      <a:endParaRPr lang="fr-FR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RegDst</a:t>
                      </a:r>
                      <a:endParaRPr lang="fr-FR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MEM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MemRead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MemWrite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isBEQ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WB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RegWrite</a:t>
                      </a:r>
                      <a:endParaRPr lang="fr-FR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MemToReg</a:t>
                      </a:r>
                      <a:endParaRPr lang="fr-FR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506737" y="4949709"/>
            <a:ext cx="44874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signaux de contrôle peuvent être catégorisés par l'étape d’exécution comme illustré ci-dessus</a:t>
            </a:r>
            <a:endParaRPr lang="fr-F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1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Arrow Connector 130"/>
          <p:cNvCxnSpPr/>
          <p:nvPr/>
        </p:nvCxnSpPr>
        <p:spPr>
          <a:xfrm>
            <a:off x="1934686" y="2294444"/>
            <a:ext cx="54228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1293385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81235" y="5002997"/>
            <a:ext cx="13951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flipH="1" flipV="1">
            <a:off x="1812140" y="856489"/>
            <a:ext cx="6266095" cy="1788911"/>
          </a:xfrm>
          <a:prstGeom prst="bentConnector3">
            <a:avLst>
              <a:gd name="adj1" fmla="val -157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142146" y="1383585"/>
            <a:ext cx="516021" cy="439224"/>
            <a:chOff x="4142146" y="1383585"/>
            <a:chExt cx="501076" cy="439224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Oval 116"/>
          <p:cNvSpPr/>
          <p:nvPr/>
        </p:nvSpPr>
        <p:spPr>
          <a:xfrm>
            <a:off x="9184078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125128" y="3519152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133369" y="4223575"/>
            <a:ext cx="583342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2" idx="3"/>
            <a:endCxn id="19" idx="1"/>
          </p:cNvCxnSpPr>
          <p:nvPr/>
        </p:nvCxnSpPr>
        <p:spPr>
          <a:xfrm flipH="1" flipV="1">
            <a:off x="3411876" y="4221673"/>
            <a:ext cx="4533660" cy="1799439"/>
          </a:xfrm>
          <a:prstGeom prst="bentConnector5">
            <a:avLst>
              <a:gd name="adj1" fmla="val -82521"/>
              <a:gd name="adj2" fmla="val -27695"/>
              <a:gd name="adj3" fmla="val 10848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7" idx="6"/>
            <a:endCxn id="88" idx="2"/>
          </p:cNvCxnSpPr>
          <p:nvPr/>
        </p:nvCxnSpPr>
        <p:spPr>
          <a:xfrm flipV="1">
            <a:off x="5132222" y="3003638"/>
            <a:ext cx="1259815" cy="2391558"/>
          </a:xfrm>
          <a:prstGeom prst="bentConnector3">
            <a:avLst>
              <a:gd name="adj1" fmla="val 6593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465146" y="4634386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598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56363" y="5845022"/>
            <a:ext cx="45874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0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94818" y="6189659"/>
            <a:ext cx="464898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 flipV="1">
            <a:off x="2109837" y="3722568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124738" y="3970027"/>
            <a:ext cx="10593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87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2285662" y="81984"/>
            <a:ext cx="762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Notre chemin de données à cycle unique réarrangé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654801" y="1217093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WB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654801" y="1453256"/>
            <a:ext cx="3385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654801" y="1662004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EX</a:t>
            </a:r>
          </a:p>
        </p:txBody>
      </p: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Decoder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endCxn id="117" idx="2"/>
          </p:cNvCxnSpPr>
          <p:nvPr/>
        </p:nvCxnSpPr>
        <p:spPr>
          <a:xfrm rot="16200000" flipH="1">
            <a:off x="7133915" y="2950370"/>
            <a:ext cx="704959" cy="33953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129" name="Elbow Connector 128"/>
          <p:cNvCxnSpPr>
            <a:endCxn id="130" idx="1"/>
          </p:cNvCxnSpPr>
          <p:nvPr/>
        </p:nvCxnSpPr>
        <p:spPr>
          <a:xfrm rot="16200000" flipH="1">
            <a:off x="9275052" y="3615351"/>
            <a:ext cx="1590348" cy="244631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2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Straight Arrow Connector 272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/>
          <p:cNvGrpSpPr/>
          <p:nvPr/>
        </p:nvGrpSpPr>
        <p:grpSpPr>
          <a:xfrm>
            <a:off x="4142146" y="1383585"/>
            <a:ext cx="516021" cy="439224"/>
            <a:chOff x="4142146" y="1383585"/>
            <a:chExt cx="501076" cy="439224"/>
          </a:xfrm>
        </p:grpSpPr>
        <p:cxnSp>
          <p:nvCxnSpPr>
            <p:cNvPr id="267" name="Straight Arrow Connector 266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TextBox 269"/>
          <p:cNvSpPr txBox="1"/>
          <p:nvPr/>
        </p:nvSpPr>
        <p:spPr>
          <a:xfrm>
            <a:off x="4654801" y="1217093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WB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4654801" y="1453256"/>
            <a:ext cx="3385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4654801" y="1662004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EX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465146" y="4634386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598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0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87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666745" y="81984"/>
            <a:ext cx="485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Introduction des zones tampons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Decoder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7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465146" y="4634386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598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0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87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96401" y="81984"/>
            <a:ext cx="6199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Notre chemin de données en « pipeline »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Decoder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1233271" y="853504"/>
            <a:ext cx="86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85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Séquence d’exécution – un exemple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39678" cy="435133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Quelques hypothèses afin de pouvoir montrer des valeurs réelles.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̶"/>
            </a:pPr>
            <a:r>
              <a:rPr lang="fr-FR" dirty="0"/>
              <a:t>chaque registre contient son numéro plus 100 (ex : le registre $8 contient 108, le registre $29 contient 129, …).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̶"/>
            </a:pPr>
            <a:r>
              <a:rPr lang="fr-FR" dirty="0"/>
              <a:t>chaque emplacement de mémoire de données contient 99.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Les schémas de pipeline adopteront les conventions suivantes :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̶"/>
            </a:pPr>
            <a:r>
              <a:rPr lang="fr-FR" dirty="0"/>
              <a:t>Un X indique une valeur qui n’est pas importante.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̶"/>
            </a:pPr>
            <a:r>
              <a:rPr lang="fr-FR" dirty="0"/>
              <a:t>Un ??? indique une valeur que nous ne connaissons pas, généralement résultant d'instructions venant avant et après les instructions de notre exemple.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21540" y="2300728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1000:	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$8, 4($29)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  <a:latin typeface="Consolas" panose="020B0609020204030204" pitchFamily="49" charset="0"/>
              </a:rPr>
              <a:t>1004:	</a:t>
            </a:r>
            <a:r>
              <a:rPr lang="fr-F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sub</a:t>
            </a:r>
            <a:r>
              <a:rPr lang="fr-FR" sz="2400" dirty="0">
                <a:solidFill>
                  <a:srgbClr val="C00000"/>
                </a:solidFill>
                <a:latin typeface="Consolas" panose="020B0609020204030204" pitchFamily="49" charset="0"/>
              </a:rPr>
              <a:t> $2, $4, $5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1008:	and $9, $10,$11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1012:	or $16, $17, $18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CC3399"/>
                </a:solidFill>
                <a:latin typeface="Consolas" panose="020B0609020204030204" pitchFamily="49" charset="0"/>
              </a:rPr>
              <a:t>1016:	add $13, $14, $0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endParaRPr lang="fr-FR" sz="2400" b="1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0615" y="2601470"/>
            <a:ext cx="461665" cy="2799646"/>
            <a:chOff x="2211388" y="2381956"/>
            <a:chExt cx="461665" cy="174977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447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465146" y="4634386"/>
            <a:ext cx="9353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10358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= ???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9398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9573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 = ???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10358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 = ???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9391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12114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r>
              <a:rPr lang="fr-FR" sz="1400" dirty="0">
                <a:solidFill>
                  <a:srgbClr val="C00000"/>
                </a:solidFill>
              </a:rPr>
              <a:t> (?)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11689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r>
              <a:rPr lang="fr-FR" sz="1400" dirty="0">
                <a:solidFill>
                  <a:srgbClr val="C00000"/>
                </a:solidFill>
              </a:rPr>
              <a:t> (?)</a:t>
            </a: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2549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(?)</a:t>
            </a: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11110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(?)</a:t>
            </a: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</a:t>
            </a:r>
            <a:r>
              <a:rPr lang="fr-FR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8312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Decoder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604052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5539619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8570886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10852653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69440" y="31165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01446" y="234448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1004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98646" y="84126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1004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41997" y="3071927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49088" y="369189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955573" y="395711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025349" y="442696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63998" y="394101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061869" y="322357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034456" y="324873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955633" y="393734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666146" y="54038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54132" y="45520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51049" y="401558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34439" y="601055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66146" y="581520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55137" y="6180992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822416" y="500527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813744" y="469473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97179" y="3661373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364343" y="467835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16343" y="470519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910484" y="5329252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159391" y="564058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13128" y="600472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35804" y="603577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676528" y="502147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03944" y="5669222"/>
            <a:ext cx="2137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Cycle 1</a:t>
            </a:r>
          </a:p>
          <a:p>
            <a:pPr algn="ctr"/>
            <a:r>
              <a:rPr lang="fr-FR" sz="2800" dirty="0">
                <a:solidFill>
                  <a:srgbClr val="C00000"/>
                </a:solidFill>
              </a:rPr>
              <a:t>(remplissage)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041990" y="230174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716711" y="230662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8076522" y="23331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6921603" y="271819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9048037" y="202347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929125" y="58059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11117661" y="853504"/>
            <a:ext cx="1102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(?)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72713" y="733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Consolas" panose="020B0609020204030204" pitchFamily="49" charset="0"/>
              </a:rPr>
              <a:t>IF: </a:t>
            </a:r>
            <a:r>
              <a:rPr lang="fr-F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1200" dirty="0">
                <a:solidFill>
                  <a:srgbClr val="0070C0"/>
                </a:solidFill>
                <a:latin typeface="Consolas" panose="020B0609020204030204" pitchFamily="49" charset="0"/>
              </a:rPr>
              <a:t> $8,4($29)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222448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ID: ???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6242155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EX: ???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8775067" y="733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MEM: ???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944244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WB: ???</a:t>
            </a:r>
          </a:p>
        </p:txBody>
      </p:sp>
    </p:spTree>
    <p:extLst>
      <p:ext uri="{BB962C8B-B14F-4D97-AF65-F5344CB8AC3E}">
        <p14:creationId xmlns:p14="http://schemas.microsoft.com/office/powerpoint/2010/main" val="55169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Question de linge !!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Supposons que :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600" dirty="0"/>
              <a:t>Une machine à laver mets </a:t>
            </a:r>
            <a:r>
              <a:rPr lang="fr-FR" sz="2600" dirty="0">
                <a:solidFill>
                  <a:srgbClr val="C00000"/>
                </a:solidFill>
              </a:rPr>
              <a:t>30 minutes</a:t>
            </a:r>
            <a:r>
              <a:rPr lang="fr-FR" sz="2600" dirty="0"/>
              <a:t> pour laver le linge.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600" dirty="0"/>
              <a:t>Une machine à sécher mets</a:t>
            </a:r>
            <a:r>
              <a:rPr lang="fr-FR" sz="2600" dirty="0">
                <a:solidFill>
                  <a:srgbClr val="C00000"/>
                </a:solidFill>
              </a:rPr>
              <a:t> 40 minutes </a:t>
            </a:r>
            <a:r>
              <a:rPr lang="fr-FR" sz="2600" dirty="0"/>
              <a:t>pour sécher le linge lavé.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600" dirty="0"/>
              <a:t>Une personne mets</a:t>
            </a:r>
            <a:r>
              <a:rPr lang="fr-FR" sz="2600" dirty="0">
                <a:solidFill>
                  <a:srgbClr val="C00000"/>
                </a:solidFill>
              </a:rPr>
              <a:t> 20 minutes </a:t>
            </a:r>
            <a:r>
              <a:rPr lang="fr-FR" sz="2600" dirty="0"/>
              <a:t>pour repasser le linge séché.</a:t>
            </a:r>
          </a:p>
          <a:p>
            <a:endParaRPr lang="fr-FR" sz="2600" dirty="0"/>
          </a:p>
          <a:p>
            <a:pPr lvl="1" indent="-360000">
              <a:buFont typeface="Wingdings" panose="05000000000000000000" pitchFamily="2" charset="2"/>
              <a:buChar char="ð"/>
            </a:pPr>
            <a:r>
              <a:rPr lang="fr-FR" sz="2600" dirty="0">
                <a:solidFill>
                  <a:srgbClr val="C00000"/>
                </a:solidFill>
              </a:rPr>
              <a:t>90 minutes </a:t>
            </a:r>
            <a:r>
              <a:rPr lang="fr-FR" sz="2600" dirty="0"/>
              <a:t>pour laver, sécher et repasser une pile de linge.</a:t>
            </a:r>
          </a:p>
          <a:p>
            <a:pPr marL="0" indent="0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Combien de temps cela prendra pour faire </a:t>
            </a:r>
            <a:r>
              <a:rPr lang="fr-FR" b="1" dirty="0">
                <a:solidFill>
                  <a:srgbClr val="0070C0"/>
                </a:solidFill>
              </a:rPr>
              <a:t>4 piles</a:t>
            </a:r>
            <a:r>
              <a:rPr lang="fr-FR" dirty="0"/>
              <a:t> de linge 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498805" y="1413783"/>
            <a:ext cx="1875835" cy="2547825"/>
            <a:chOff x="3950814" y="2657892"/>
            <a:chExt cx="1875835" cy="254782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703" r="2221" b="6310"/>
            <a:stretch/>
          </p:blipFill>
          <p:spPr>
            <a:xfrm>
              <a:off x="4098565" y="2657892"/>
              <a:ext cx="1559495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TextBox 18"/>
            <p:cNvSpPr txBox="1"/>
            <p:nvPr/>
          </p:nvSpPr>
          <p:spPr>
            <a:xfrm>
              <a:off x="3950814" y="4836385"/>
              <a:ext cx="1875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Machine à sécher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74933" y="4169611"/>
            <a:ext cx="3240000" cy="2529332"/>
            <a:chOff x="6480521" y="2657892"/>
            <a:chExt cx="3240000" cy="25293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521" y="2657892"/>
              <a:ext cx="3240000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0" name="TextBox 29"/>
            <p:cNvSpPr txBox="1"/>
            <p:nvPr/>
          </p:nvSpPr>
          <p:spPr>
            <a:xfrm>
              <a:off x="7517444" y="4817892"/>
              <a:ext cx="11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Repassage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42223" y="1413783"/>
            <a:ext cx="1747017" cy="2547825"/>
            <a:chOff x="1966671" y="2657892"/>
            <a:chExt cx="1747017" cy="254782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99" b="5292"/>
            <a:stretch/>
          </p:blipFill>
          <p:spPr>
            <a:xfrm>
              <a:off x="2025296" y="2657892"/>
              <a:ext cx="1603415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3" name="TextBox 32"/>
            <p:cNvSpPr txBox="1"/>
            <p:nvPr/>
          </p:nvSpPr>
          <p:spPr>
            <a:xfrm>
              <a:off x="1966671" y="4836385"/>
              <a:ext cx="17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Machine à laver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6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465146" y="4634386"/>
            <a:ext cx="9353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= </a:t>
            </a:r>
            <a:r>
              <a:rPr lang="fr-FR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9398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8242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 = </a:t>
            </a:r>
            <a:r>
              <a:rPr lang="fr-FR" sz="1200" dirty="0">
                <a:solidFill>
                  <a:srgbClr val="0070C0"/>
                </a:solidFill>
              </a:rPr>
              <a:t>4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 = </a:t>
            </a:r>
            <a:r>
              <a:rPr lang="fr-FR" sz="1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9391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12114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r>
              <a:rPr lang="fr-FR" sz="1400" dirty="0">
                <a:solidFill>
                  <a:srgbClr val="C00000"/>
                </a:solidFill>
              </a:rPr>
              <a:t> (?)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11689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r>
              <a:rPr lang="fr-FR" sz="1400" dirty="0">
                <a:solidFill>
                  <a:srgbClr val="C00000"/>
                </a:solidFill>
              </a:rPr>
              <a:t> (?)</a:t>
            </a: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2549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(?)</a:t>
            </a: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11110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</a:t>
            </a:r>
            <a:r>
              <a:rPr lang="fr-FR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8312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Contrôles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pour </a:t>
            </a:r>
            <a:r>
              <a:rPr lang="fr-FR" dirty="0" err="1">
                <a:solidFill>
                  <a:srgbClr val="0070C0"/>
                </a:solidFill>
              </a:rPr>
              <a:t>lw</a:t>
            </a:r>
            <a:endParaRPr lang="fr-FR" dirty="0">
              <a:solidFill>
                <a:srgbClr val="0070C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604052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5539619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8570886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10852653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69440" y="31165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1004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01446" y="234448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1008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98646" y="84126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1008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41997" y="30719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29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49088" y="369189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955573" y="395711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025349" y="442696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63998" y="394101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 X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061869" y="322357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129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034456" y="324873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955633" y="393734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666146" y="54038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54132" y="455200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51049" y="401558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34439" y="601055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66146" y="581520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55137" y="6180992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822416" y="500527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813744" y="469473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97179" y="3661373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364343" y="467835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16343" y="470519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910484" y="5329252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159391" y="564058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13128" y="600472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35804" y="603577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676528" y="502147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68045" y="5669222"/>
            <a:ext cx="120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Cycle 2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041990" y="230174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1004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716711" y="230662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076522" y="23331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921603" y="271819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9048037" y="202347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929125" y="58059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1117661" y="853504"/>
            <a:ext cx="1102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372713" y="733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IF: </a:t>
            </a:r>
            <a:r>
              <a:rPr lang="fr-FR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sub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$2,$4,$5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222448" y="733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Consolas" panose="020B0609020204030204" pitchFamily="49" charset="0"/>
              </a:rPr>
              <a:t>ID: </a:t>
            </a:r>
            <a:r>
              <a:rPr lang="fr-F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1200" dirty="0">
                <a:solidFill>
                  <a:srgbClr val="0070C0"/>
                </a:solidFill>
                <a:latin typeface="Consolas" panose="020B0609020204030204" pitchFamily="49" charset="0"/>
              </a:rPr>
              <a:t> $8,4($29)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242155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EX: ???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8775067" y="733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MEM: ???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0944244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WB: ???</a:t>
            </a:r>
          </a:p>
        </p:txBody>
      </p:sp>
    </p:spTree>
    <p:extLst>
      <p:ext uri="{BB962C8B-B14F-4D97-AF65-F5344CB8AC3E}">
        <p14:creationId xmlns:p14="http://schemas.microsoft.com/office/powerpoint/2010/main" val="385758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6" name="ALUOp"/>
          <p:cNvSpPr txBox="1"/>
          <p:nvPr/>
        </p:nvSpPr>
        <p:spPr>
          <a:xfrm>
            <a:off x="7328516" y="4634386"/>
            <a:ext cx="11324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r>
              <a:rPr lang="fr-FR" sz="1400" dirty="0">
                <a:solidFill>
                  <a:srgbClr val="0070C0"/>
                </a:solidFill>
              </a:rPr>
              <a:t> (add)</a:t>
            </a: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= </a:t>
            </a:r>
            <a:r>
              <a:rPr lang="fr-FR" sz="12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</a:t>
            </a:r>
            <a:r>
              <a:rPr lang="fr-FR" sz="12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9398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r>
              <a:rPr lang="fr-FR" sz="1400" dirty="0">
                <a:solidFill>
                  <a:srgbClr val="0070C0"/>
                </a:solidFill>
              </a:rPr>
              <a:t> (0)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11400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 = </a:t>
            </a:r>
            <a:r>
              <a:rPr lang="fr-FR" sz="1200" dirty="0">
                <a:solidFill>
                  <a:srgbClr val="C00000"/>
                </a:solidFill>
              </a:rPr>
              <a:t>1022h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 = </a:t>
            </a:r>
            <a:r>
              <a:rPr lang="fr-FR" sz="1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9391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r>
              <a:rPr lang="fr-FR" sz="1400" dirty="0">
                <a:solidFill>
                  <a:srgbClr val="0070C0"/>
                </a:solidFill>
              </a:rPr>
              <a:t> (0)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12114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r>
              <a:rPr lang="fr-FR" sz="1400" dirty="0">
                <a:solidFill>
                  <a:srgbClr val="C00000"/>
                </a:solidFill>
              </a:rPr>
              <a:t> (?)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11689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r>
              <a:rPr lang="fr-FR" sz="1400" dirty="0">
                <a:solidFill>
                  <a:srgbClr val="C00000"/>
                </a:solidFill>
              </a:rPr>
              <a:t> (?)</a:t>
            </a: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2549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(?)</a:t>
            </a: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</a:t>
            </a:r>
            <a:r>
              <a:rPr lang="fr-FR" sz="1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11110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</a:t>
            </a:r>
            <a:r>
              <a:rPr lang="fr-FR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8312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Contrôles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pour </a:t>
            </a:r>
            <a:r>
              <a:rPr lang="fr-FR" dirty="0" err="1">
                <a:solidFill>
                  <a:srgbClr val="C00000"/>
                </a:solidFill>
              </a:rPr>
              <a:t>sub</a:t>
            </a:r>
            <a:endParaRPr lang="fr-FR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1117661" y="853504"/>
            <a:ext cx="1102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604052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5539619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8570886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10852653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69440" y="31165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1008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01446" y="234448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1012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98646" y="84126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1012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41997" y="30719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49088" y="36918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955573" y="395711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025349" y="442696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63998" y="39410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061869" y="322357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034456" y="32487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129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955633" y="393734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666146" y="5403834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54132" y="455200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51049" y="40155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133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34439" y="6010555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66146" y="581520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55137" y="6180992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822416" y="500527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813744" y="469473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97179" y="3661373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364343" y="467835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16343" y="470519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910484" y="5329252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159391" y="564058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13128" y="600472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35804" y="603577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676528" y="502147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041990" y="230174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1008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716711" y="230662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1004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921603" y="271819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 16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048037" y="202347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929125" y="58059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568045" y="5669222"/>
            <a:ext cx="120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Cycle 3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8076522" y="233313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1020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72713" y="733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  <a:latin typeface="Consolas" panose="020B0609020204030204" pitchFamily="49" charset="0"/>
              </a:rPr>
              <a:t>IF: and $9,$10,$11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222448" y="733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ID: </a:t>
            </a:r>
            <a:r>
              <a:rPr lang="fr-FR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sub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$2,$4,$5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6242155" y="733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  <a:latin typeface="Consolas" panose="020B0609020204030204" pitchFamily="49" charset="0"/>
              </a:rPr>
              <a:t>EX: </a:t>
            </a:r>
            <a:r>
              <a:rPr lang="fr-F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1200" dirty="0">
                <a:solidFill>
                  <a:srgbClr val="0070C0"/>
                </a:solidFill>
                <a:latin typeface="Consolas" panose="020B0609020204030204" pitchFamily="49" charset="0"/>
              </a:rPr>
              <a:t> $8,4($29)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8775067" y="733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MEM: ???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944244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WB: ???</a:t>
            </a:r>
          </a:p>
        </p:txBody>
      </p:sp>
    </p:spTree>
    <p:extLst>
      <p:ext uri="{BB962C8B-B14F-4D97-AF65-F5344CB8AC3E}">
        <p14:creationId xmlns:p14="http://schemas.microsoft.com/office/powerpoint/2010/main" val="3277012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10166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=  </a:t>
            </a:r>
            <a:r>
              <a:rPr lang="fr-FR" sz="12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1</a:t>
            </a:r>
            <a:r>
              <a:rPr lang="fr-FR" sz="1200" b="1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9398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r>
              <a:rPr lang="fr-FR" sz="1400" dirty="0">
                <a:solidFill>
                  <a:srgbClr val="0070C0"/>
                </a:solidFill>
              </a:rPr>
              <a:t> 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1175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 = </a:t>
            </a:r>
            <a:r>
              <a:rPr lang="fr-FR" sz="1200" dirty="0">
                <a:solidFill>
                  <a:srgbClr val="00B050"/>
                </a:solidFill>
              </a:rPr>
              <a:t>4824h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 = </a:t>
            </a:r>
            <a:r>
              <a:rPr lang="fr-FR" sz="1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9391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r>
              <a:rPr lang="fr-FR" sz="1400" dirty="0">
                <a:solidFill>
                  <a:srgbClr val="0070C0"/>
                </a:solidFill>
              </a:rPr>
              <a:t> (1)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12114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11689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r>
              <a:rPr lang="fr-FR" sz="1400" dirty="0">
                <a:solidFill>
                  <a:srgbClr val="C00000"/>
                </a:solidFill>
              </a:rPr>
              <a:t> (1)</a:t>
            </a: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2549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(?)</a:t>
            </a: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0</a:t>
            </a:r>
            <a:r>
              <a:rPr lang="fr-FR" sz="1400" b="1" dirty="0">
                <a:solidFill>
                  <a:schemeClr val="tx1"/>
                </a:solidFill>
              </a:rPr>
              <a:t>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11110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</a:t>
            </a:r>
            <a:r>
              <a:rPr lang="fr-FR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8312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Contrôles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pour </a:t>
            </a:r>
            <a:r>
              <a:rPr lang="fr-FR" dirty="0">
                <a:solidFill>
                  <a:srgbClr val="00B050"/>
                </a:solidFill>
              </a:rPr>
              <a:t>and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604052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5539619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8570886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10852653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69440" y="31165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1012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01446" y="234448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1016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98646" y="84126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1016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41997" y="30719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49088" y="36918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955573" y="395711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025349" y="442696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63998" y="39410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061869" y="322357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110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034456" y="32487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955633" y="39373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666146" y="5403834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1022h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54132" y="45520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51049" y="401558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-1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34439" y="6010555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2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66146" y="5815206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2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55137" y="61809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5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822416" y="500527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813744" y="4694730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 </a:t>
            </a:r>
            <a:r>
              <a:rPr lang="fr-FR" sz="12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97179" y="366137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133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364343" y="467835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99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16343" y="470519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910484" y="5329252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159391" y="564058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133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13128" y="60047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35804" y="6035770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676528" y="502147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041990" y="230174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1012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716711" y="230662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1008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8011206" y="233313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4438h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888945" y="2718198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4048h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048037" y="202347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1020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929125" y="58059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1020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568045" y="5669222"/>
            <a:ext cx="120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Cycle 4</a:t>
            </a:r>
          </a:p>
        </p:txBody>
      </p:sp>
      <p:sp>
        <p:nvSpPr>
          <p:cNvPr id="255" name="ALUOp"/>
          <p:cNvSpPr txBox="1"/>
          <p:nvPr/>
        </p:nvSpPr>
        <p:spPr>
          <a:xfrm>
            <a:off x="7328516" y="4634386"/>
            <a:ext cx="11116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r>
              <a:rPr lang="fr-FR" sz="1400" dirty="0">
                <a:solidFill>
                  <a:srgbClr val="0070C0"/>
                </a:solidFill>
              </a:rPr>
              <a:t> (</a:t>
            </a:r>
            <a:r>
              <a:rPr lang="fr-FR" sz="1400" dirty="0" err="1">
                <a:solidFill>
                  <a:srgbClr val="0070C0"/>
                </a:solidFill>
              </a:rPr>
              <a:t>sub</a:t>
            </a:r>
            <a:r>
              <a:rPr lang="fr-F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1117661" y="853504"/>
            <a:ext cx="1102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72713" y="733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IF: or $16,$17,$18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222448" y="733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ID: </a:t>
            </a:r>
            <a:r>
              <a:rPr lang="fr-FR" sz="1200" dirty="0">
                <a:solidFill>
                  <a:srgbClr val="00B050"/>
                </a:solidFill>
                <a:latin typeface="Consolas" panose="020B0609020204030204" pitchFamily="49" charset="0"/>
              </a:rPr>
              <a:t>and $9,$10,$11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6242155" y="733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EX: </a:t>
            </a:r>
            <a:r>
              <a:rPr lang="fr-FR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sub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$2,$4,$5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8775067" y="7333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MEM: </a:t>
            </a:r>
            <a:r>
              <a:rPr lang="fr-F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1200" dirty="0">
                <a:solidFill>
                  <a:srgbClr val="0070C0"/>
                </a:solidFill>
                <a:latin typeface="Consolas" panose="020B0609020204030204" pitchFamily="49" charset="0"/>
              </a:rPr>
              <a:t> $8,4($29)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0944244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WB: ???</a:t>
            </a:r>
          </a:p>
        </p:txBody>
      </p:sp>
    </p:spTree>
    <p:extLst>
      <p:ext uri="{BB962C8B-B14F-4D97-AF65-F5344CB8AC3E}">
        <p14:creationId xmlns:p14="http://schemas.microsoft.com/office/powerpoint/2010/main" val="1593865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10166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=  18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1</a:t>
            </a:r>
            <a:r>
              <a:rPr lang="fr-FR" sz="1200" b="1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9398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r>
              <a:rPr lang="fr-FR" sz="1400" dirty="0">
                <a:solidFill>
                  <a:srgbClr val="0070C0"/>
                </a:solidFill>
              </a:rPr>
              <a:t> 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1175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 =  8025h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98135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 = 16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9391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r>
              <a:rPr lang="fr-FR" sz="1400" dirty="0">
                <a:solidFill>
                  <a:srgbClr val="0070C0"/>
                </a:solidFill>
              </a:rPr>
              <a:t> (1)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12114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11689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2549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0</a:t>
            </a:r>
            <a:r>
              <a:rPr lang="fr-FR" sz="1400" b="1" dirty="0">
                <a:solidFill>
                  <a:schemeClr val="tx1"/>
                </a:solidFill>
              </a:rPr>
              <a:t>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lnSpcReduction="10000"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1</a:t>
            </a:r>
            <a:r>
              <a:rPr lang="fr-FR" sz="1600" b="1" dirty="0">
                <a:solidFill>
                  <a:schemeClr val="tx1"/>
                </a:solidFill>
              </a:rPr>
              <a:t> 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11110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</a:t>
            </a:r>
            <a:r>
              <a:rPr lang="fr-FR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8312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Contrôles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pour or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604052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5539619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8570886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10852653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69440" y="31165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1016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01446" y="234448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1020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98646" y="84126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1020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41997" y="30719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17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49088" y="36918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18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955573" y="3957114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 8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025349" y="442696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 99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63998" y="39410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118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061869" y="322357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117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034456" y="32487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110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955633" y="39373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111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666146" y="5403834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 4824h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54132" y="45520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111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51049" y="40155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110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34439" y="6010555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 9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66146" y="5815206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 9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55137" y="618099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 11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822416" y="500527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111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813744" y="469473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97179" y="366137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-1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364343" y="467835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 X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16343" y="470519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 99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910484" y="532925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 133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159391" y="5640585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-1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13128" y="60047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35804" y="60357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676528" y="50214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99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041990" y="230174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1016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716711" y="230662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1012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881222" y="233456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 12484h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921603" y="271819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12090h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048037" y="202347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4438h</a:t>
            </a:r>
            <a:endParaRPr lang="fr-FR" sz="1200" dirty="0">
              <a:solidFill>
                <a:srgbClr val="CC3399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929125" y="58059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4438h</a:t>
            </a:r>
            <a:endParaRPr lang="fr-FR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11117661" y="853504"/>
            <a:ext cx="1102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72713" y="733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  <a:latin typeface="Consolas" panose="020B0609020204030204" pitchFamily="49" charset="0"/>
              </a:rPr>
              <a:t>IF: add $13,$14,$0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222448" y="733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ID: or $16,$17,$18</a:t>
            </a:r>
            <a:endParaRPr lang="fr-FR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242155" y="733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EX: </a:t>
            </a:r>
            <a:r>
              <a:rPr lang="fr-FR" sz="1200" dirty="0">
                <a:solidFill>
                  <a:srgbClr val="00B050"/>
                </a:solidFill>
                <a:latin typeface="Consolas" panose="020B0609020204030204" pitchFamily="49" charset="0"/>
              </a:rPr>
              <a:t>and $9,$10,$11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8775067" y="7333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MEM: </a:t>
            </a:r>
            <a:r>
              <a:rPr lang="fr-FR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sub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$2,$4,$5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0944244" y="733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WB:</a:t>
            </a:r>
          </a:p>
          <a:p>
            <a:r>
              <a:rPr lang="fr-F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1200" dirty="0">
                <a:solidFill>
                  <a:srgbClr val="0070C0"/>
                </a:solidFill>
                <a:latin typeface="Consolas" panose="020B0609020204030204" pitchFamily="49" charset="0"/>
              </a:rPr>
              <a:t> $8,4($29)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68045" y="5669222"/>
            <a:ext cx="1209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Cycle 5</a:t>
            </a:r>
          </a:p>
          <a:p>
            <a:pPr algn="ctr"/>
            <a:r>
              <a:rPr lang="fr-FR" sz="2800" dirty="0">
                <a:solidFill>
                  <a:srgbClr val="C00000"/>
                </a:solidFill>
              </a:rPr>
              <a:t>(plein)</a:t>
            </a:r>
          </a:p>
        </p:txBody>
      </p:sp>
      <p:sp>
        <p:nvSpPr>
          <p:cNvPr id="263" name="ALUOp"/>
          <p:cNvSpPr txBox="1"/>
          <p:nvPr/>
        </p:nvSpPr>
        <p:spPr>
          <a:xfrm>
            <a:off x="7328516" y="4634386"/>
            <a:ext cx="11137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r>
              <a:rPr lang="fr-FR" sz="1400" dirty="0">
                <a:solidFill>
                  <a:srgbClr val="0070C0"/>
                </a:solidFill>
              </a:rPr>
              <a:t> (and)</a:t>
            </a:r>
          </a:p>
        </p:txBody>
      </p:sp>
    </p:spTree>
    <p:extLst>
      <p:ext uri="{BB962C8B-B14F-4D97-AF65-F5344CB8AC3E}">
        <p14:creationId xmlns:p14="http://schemas.microsoft.com/office/powerpoint/2010/main" val="2204040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93968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=  </a:t>
            </a:r>
            <a:r>
              <a:rPr lang="fr-FR" sz="1200" dirty="0">
                <a:solidFill>
                  <a:srgbClr val="CC3399"/>
                </a:solidFill>
              </a:rPr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1</a:t>
            </a:r>
            <a:r>
              <a:rPr lang="fr-FR" sz="1200" b="1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9398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r>
              <a:rPr lang="fr-FR" sz="1400" dirty="0">
                <a:solidFill>
                  <a:srgbClr val="0070C0"/>
                </a:solidFill>
              </a:rPr>
              <a:t> 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1175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 =  </a:t>
            </a:r>
            <a:r>
              <a:rPr lang="fr-FR" sz="1200" dirty="0">
                <a:solidFill>
                  <a:srgbClr val="CC3399"/>
                </a:solidFill>
              </a:rPr>
              <a:t>6820h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98135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 = </a:t>
            </a:r>
            <a:r>
              <a:rPr lang="fr-FR" sz="1200" dirty="0">
                <a:solidFill>
                  <a:srgbClr val="CC3399"/>
                </a:solidFill>
              </a:rPr>
              <a:t>13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9391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r>
              <a:rPr lang="fr-FR" sz="1400" dirty="0">
                <a:solidFill>
                  <a:srgbClr val="0070C0"/>
                </a:solidFill>
              </a:rPr>
              <a:t> (1)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12114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11689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2549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0</a:t>
            </a:r>
            <a:r>
              <a:rPr lang="fr-FR" sz="1400" b="1" dirty="0">
                <a:solidFill>
                  <a:schemeClr val="tx1"/>
                </a:solidFill>
              </a:rPr>
              <a:t>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92500"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</a:t>
            </a:r>
            <a:r>
              <a:rPr lang="fr-FR" sz="16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11110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</a:t>
            </a:r>
            <a:r>
              <a:rPr lang="fr-FR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8312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Contrôles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pour </a:t>
            </a:r>
            <a:r>
              <a:rPr lang="fr-FR" dirty="0">
                <a:solidFill>
                  <a:srgbClr val="CC3399"/>
                </a:solidFill>
              </a:rPr>
              <a:t>add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604052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5539619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8570886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10852653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69440" y="31165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01446" y="234448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1024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98646" y="84126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1024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41997" y="30719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49088" y="36918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0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955573" y="3957114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2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025349" y="442696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>
                <a:solidFill>
                  <a:srgbClr val="C00000"/>
                </a:solidFill>
              </a:rPr>
              <a:t>-1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63998" y="39410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0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061869" y="322357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114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034456" y="32487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117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955633" y="39373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118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666146" y="5403834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8025h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54132" y="45520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118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51049" y="40155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119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34439" y="601055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16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66146" y="581520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16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55137" y="618099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18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822416" y="500527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118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813744" y="469473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97179" y="366137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110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364343" y="467835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  X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16343" y="470519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X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910484" y="532925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 -1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159391" y="564058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110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13128" y="60047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35804" y="60357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676528" y="5021475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-1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041990" y="230174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1020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716711" y="230662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1016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891460" y="2333134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2048Ch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834515" y="271819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20094h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048037" y="2023471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12484h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929125" y="580591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12484h</a:t>
            </a:r>
            <a:endParaRPr lang="fr-FR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11117661" y="853504"/>
            <a:ext cx="1102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72713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IF: ???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222448" y="733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ID: </a:t>
            </a:r>
            <a:r>
              <a:rPr lang="fr-FR" sz="1200" dirty="0">
                <a:solidFill>
                  <a:srgbClr val="CC3399"/>
                </a:solidFill>
                <a:latin typeface="Consolas" panose="020B0609020204030204" pitchFamily="49" charset="0"/>
              </a:rPr>
              <a:t>add $13,$14,$0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242155" y="733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EX: or $16,$17,$18</a:t>
            </a:r>
            <a:endParaRPr lang="fr-FR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8775067" y="7333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MEM: </a:t>
            </a:r>
            <a:r>
              <a:rPr lang="fr-FR" sz="1200" dirty="0">
                <a:solidFill>
                  <a:srgbClr val="00B050"/>
                </a:solidFill>
                <a:latin typeface="Consolas" panose="020B0609020204030204" pitchFamily="49" charset="0"/>
              </a:rPr>
              <a:t>and $9,$10,$11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0944244" y="733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WB:</a:t>
            </a:r>
          </a:p>
          <a:p>
            <a:r>
              <a:rPr lang="fr-FR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sub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$2,$4,$5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97513" y="5669222"/>
            <a:ext cx="1350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Cycle 6</a:t>
            </a:r>
          </a:p>
          <a:p>
            <a:pPr algn="ctr"/>
            <a:r>
              <a:rPr lang="fr-FR" sz="2800" dirty="0">
                <a:solidFill>
                  <a:srgbClr val="C00000"/>
                </a:solidFill>
              </a:rPr>
              <a:t>(vidage)</a:t>
            </a:r>
          </a:p>
        </p:txBody>
      </p:sp>
      <p:sp>
        <p:nvSpPr>
          <p:cNvPr id="263" name="ALUOp"/>
          <p:cNvSpPr txBox="1"/>
          <p:nvPr/>
        </p:nvSpPr>
        <p:spPr>
          <a:xfrm>
            <a:off x="7328516" y="4634386"/>
            <a:ext cx="99514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r>
              <a:rPr lang="fr-FR" sz="1400" dirty="0">
                <a:solidFill>
                  <a:srgbClr val="0070C0"/>
                </a:solidFill>
              </a:rPr>
              <a:t> (or)</a:t>
            </a:r>
          </a:p>
        </p:txBody>
      </p:sp>
    </p:spTree>
    <p:extLst>
      <p:ext uri="{BB962C8B-B14F-4D97-AF65-F5344CB8AC3E}">
        <p14:creationId xmlns:p14="http://schemas.microsoft.com/office/powerpoint/2010/main" val="617932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10711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=  ???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1</a:t>
            </a:r>
            <a:r>
              <a:rPr lang="fr-FR" sz="1200" b="1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9398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r>
              <a:rPr lang="fr-FR" sz="1400" dirty="0">
                <a:solidFill>
                  <a:srgbClr val="0070C0"/>
                </a:solidFill>
              </a:rPr>
              <a:t> 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9925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 =  ???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10358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 = ???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9391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r>
              <a:rPr lang="fr-FR" sz="1400" dirty="0">
                <a:solidFill>
                  <a:srgbClr val="0070C0"/>
                </a:solidFill>
              </a:rPr>
              <a:t> (1)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12114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11689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2549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0</a:t>
            </a:r>
            <a:r>
              <a:rPr lang="fr-FR" sz="1400" b="1" dirty="0">
                <a:solidFill>
                  <a:schemeClr val="tx1"/>
                </a:solidFill>
              </a:rPr>
              <a:t>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92500"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</a:t>
            </a:r>
            <a:r>
              <a:rPr lang="fr-FR" sz="16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11110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</a:t>
            </a:r>
            <a:r>
              <a:rPr lang="fr-FR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8312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Decoder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604052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5539619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8570886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10852653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69440" y="31165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1024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01446" y="234448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1028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98646" y="84126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1028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41997" y="3071927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49088" y="369189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955573" y="3957114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</a:t>
            </a:r>
            <a:r>
              <a:rPr lang="fr-FR" sz="1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025349" y="44269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110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63998" y="394101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061869" y="322357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034456" y="32487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114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955633" y="39373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0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666146" y="5403834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CC3399"/>
                </a:solidFill>
              </a:rPr>
              <a:t>6820h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54132" y="455200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CC3399"/>
                </a:solidFill>
              </a:rPr>
              <a:t>0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51049" y="40155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114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34439" y="601055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CC3399"/>
                </a:solidFill>
              </a:rPr>
              <a:t>13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66146" y="581520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CC3399"/>
                </a:solidFill>
              </a:rPr>
              <a:t>13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55137" y="61809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CC3399"/>
                </a:solidFill>
              </a:rPr>
              <a:t>0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822416" y="50052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0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813744" y="469473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118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97179" y="366137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119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364343" y="467835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 X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16343" y="470519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</a:t>
            </a:r>
            <a:r>
              <a:rPr lang="fr-FR" sz="12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910484" y="532925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110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159391" y="564058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119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13128" y="60047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16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35804" y="60357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676528" y="502147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110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041990" y="230174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1024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716711" y="230662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1020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869688" y="2333134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CC3399"/>
                </a:solidFill>
              </a:rPr>
              <a:t>1A47Ch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834515" y="2718198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CC3399"/>
                </a:solidFill>
              </a:rPr>
              <a:t>1A080h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048037" y="202347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2048Ch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929125" y="58059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2048Ch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1117661" y="853504"/>
            <a:ext cx="1102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72713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IF: ???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222448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ID: ???</a:t>
            </a:r>
            <a:endParaRPr lang="fr-FR" sz="1200" dirty="0">
              <a:solidFill>
                <a:srgbClr val="CC3399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242155" y="733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EX: </a:t>
            </a:r>
            <a:r>
              <a:rPr lang="fr-FR" sz="1200" dirty="0">
                <a:solidFill>
                  <a:srgbClr val="CC3399"/>
                </a:solidFill>
                <a:latin typeface="Consolas" panose="020B0609020204030204" pitchFamily="49" charset="0"/>
              </a:rPr>
              <a:t>add $13,$14,$0</a:t>
            </a:r>
            <a:endParaRPr lang="fr-FR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8775067" y="7333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MEM: or $16,$17,$18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0944244" y="733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WB:</a:t>
            </a:r>
          </a:p>
          <a:p>
            <a:r>
              <a:rPr lang="fr-FR" sz="1200" dirty="0">
                <a:solidFill>
                  <a:srgbClr val="00B050"/>
                </a:solidFill>
                <a:latin typeface="Consolas" panose="020B0609020204030204" pitchFamily="49" charset="0"/>
              </a:rPr>
              <a:t>and $9,$10,$11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68045" y="5669222"/>
            <a:ext cx="1209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Cycle 7</a:t>
            </a:r>
          </a:p>
        </p:txBody>
      </p:sp>
      <p:sp>
        <p:nvSpPr>
          <p:cNvPr id="263" name="ALUOp"/>
          <p:cNvSpPr txBox="1"/>
          <p:nvPr/>
        </p:nvSpPr>
        <p:spPr>
          <a:xfrm>
            <a:off x="7328516" y="4634386"/>
            <a:ext cx="11137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r>
              <a:rPr lang="fr-FR" sz="1400" dirty="0">
                <a:solidFill>
                  <a:srgbClr val="0070C0"/>
                </a:solidFill>
              </a:rPr>
              <a:t> (add)</a:t>
            </a:r>
          </a:p>
        </p:txBody>
      </p:sp>
    </p:spTree>
    <p:extLst>
      <p:ext uri="{BB962C8B-B14F-4D97-AF65-F5344CB8AC3E}">
        <p14:creationId xmlns:p14="http://schemas.microsoft.com/office/powerpoint/2010/main" val="379365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10711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=  ???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9398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9925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 =  ???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10358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 = ???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9391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12114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11689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2549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92500"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</a:t>
            </a:r>
            <a:r>
              <a:rPr lang="fr-FR" sz="16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11110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</a:t>
            </a:r>
            <a:r>
              <a:rPr lang="fr-FR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8312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r>
              <a:rPr lang="fr-FR" sz="1400" dirty="0">
                <a:solidFill>
                  <a:srgbClr val="C00000"/>
                </a:solidFill>
              </a:rPr>
              <a:t> (0)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Decoder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604052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5539619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8570886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10852653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69440" y="31165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1028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01446" y="234448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1032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98646" y="84126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1032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41997" y="3071927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49088" y="369189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955573" y="395711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 </a:t>
            </a:r>
            <a:r>
              <a:rPr lang="fr-FR" sz="12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025349" y="44269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119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63998" y="394101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061869" y="322357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034456" y="324873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955633" y="393734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666146" y="54038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54132" y="455200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51049" y="401558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34439" y="601055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66146" y="581520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55137" y="618099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822416" y="500527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813744" y="469473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 0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97179" y="366137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114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364343" y="467835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  X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16343" y="470519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X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910484" y="532925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119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159391" y="564058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114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13128" y="60047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35804" y="60357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16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676528" y="502147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119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041990" y="230174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1028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716711" y="230662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1024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8076522" y="23331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921603" y="271819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048037" y="202347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1A47Ch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929125" y="58059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1A47Ch</a:t>
            </a:r>
            <a:endParaRPr lang="fr-FR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11117661" y="853504"/>
            <a:ext cx="1102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72713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IF: ???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222448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ID: ???</a:t>
            </a:r>
            <a:endParaRPr lang="fr-FR" sz="1200" dirty="0">
              <a:solidFill>
                <a:srgbClr val="CC3399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242155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EX: </a:t>
            </a:r>
            <a:r>
              <a:rPr lang="fr-FR" sz="1200" dirty="0">
                <a:solidFill>
                  <a:srgbClr val="CC3399"/>
                </a:solidFill>
                <a:latin typeface="Consolas" panose="020B0609020204030204" pitchFamily="49" charset="0"/>
              </a:rPr>
              <a:t>???</a:t>
            </a:r>
            <a:endParaRPr lang="fr-FR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8775067" y="7333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MEM: </a:t>
            </a:r>
            <a:r>
              <a:rPr lang="fr-FR" sz="1200" dirty="0">
                <a:solidFill>
                  <a:srgbClr val="CC3399"/>
                </a:solidFill>
                <a:latin typeface="Consolas" panose="020B0609020204030204" pitchFamily="49" charset="0"/>
              </a:rPr>
              <a:t>add $13,$14,$0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0944244" y="733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WB: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or $16,$17,$18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568045" y="5669222"/>
            <a:ext cx="1209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Cycle 8</a:t>
            </a:r>
          </a:p>
        </p:txBody>
      </p:sp>
      <p:sp>
        <p:nvSpPr>
          <p:cNvPr id="263" name="ALUOp"/>
          <p:cNvSpPr txBox="1"/>
          <p:nvPr/>
        </p:nvSpPr>
        <p:spPr>
          <a:xfrm>
            <a:off x="7328516" y="4634386"/>
            <a:ext cx="9214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2929300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/>
          <p:cNvCxnSpPr/>
          <p:nvPr/>
        </p:nvCxnSpPr>
        <p:spPr>
          <a:xfrm>
            <a:off x="5412081" y="2294098"/>
            <a:ext cx="19444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706034" y="2294098"/>
            <a:ext cx="2666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0686819" y="5589704"/>
            <a:ext cx="102870" cy="8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10852653" y="5633684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0835643" y="5002997"/>
            <a:ext cx="440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0901075" y="1429277"/>
            <a:ext cx="5519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1439033" y="1429279"/>
            <a:ext cx="0" cy="48319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747737" y="1357899"/>
            <a:ext cx="930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1677753" y="1116378"/>
            <a:ext cx="0" cy="24152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617574" y="1697383"/>
            <a:ext cx="240124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847067" y="1697387"/>
            <a:ext cx="0" cy="1419472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704155" y="1626838"/>
            <a:ext cx="1060870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9751043" y="1626840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8847067" y="3276611"/>
            <a:ext cx="0" cy="36923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847067" y="3279469"/>
            <a:ext cx="202668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838538" y="3116859"/>
            <a:ext cx="202668" cy="0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719087" y="1555460"/>
            <a:ext cx="1521469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236846" y="1555462"/>
            <a:ext cx="0" cy="142752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573431" y="1383001"/>
            <a:ext cx="21108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35206" y="2567148"/>
            <a:ext cx="70997" cy="15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8048439" y="2645400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900532" y="3970027"/>
            <a:ext cx="525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8429431" y="49285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99701" y="5889201"/>
            <a:ext cx="45719" cy="26191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756375" y="6020226"/>
            <a:ext cx="6691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624227" y="6020157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538596" y="5371168"/>
            <a:ext cx="54958" cy="5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stCxn id="93" idx="6"/>
            <a:endCxn id="88" idx="2"/>
          </p:cNvCxnSpPr>
          <p:nvPr/>
        </p:nvCxnSpPr>
        <p:spPr>
          <a:xfrm flipV="1">
            <a:off x="5593554" y="3003638"/>
            <a:ext cx="798483" cy="2395009"/>
          </a:xfrm>
          <a:prstGeom prst="bentConnector3">
            <a:avLst>
              <a:gd name="adj1" fmla="val 464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828587" y="5395196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75744" y="4221673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483857" y="3520004"/>
            <a:ext cx="189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I[25-21] BUS"/>
          <p:cNvCxnSpPr/>
          <p:nvPr/>
        </p:nvCxnSpPr>
        <p:spPr>
          <a:xfrm flipV="1">
            <a:off x="1729794" y="3725396"/>
            <a:ext cx="721981" cy="440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12614" y="2295745"/>
            <a:ext cx="5524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1504508" y="4601616"/>
            <a:ext cx="1" cy="3605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ALUOpConnector"/>
          <p:cNvCxnSpPr/>
          <p:nvPr/>
        </p:nvCxnSpPr>
        <p:spPr>
          <a:xfrm flipH="1" flipV="1">
            <a:off x="7821015" y="4337790"/>
            <a:ext cx="1" cy="337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gWriteConnector"/>
          <p:cNvCxnSpPr/>
          <p:nvPr/>
        </p:nvCxnSpPr>
        <p:spPr>
          <a:xfrm flipV="1">
            <a:off x="4325079" y="2688595"/>
            <a:ext cx="0" cy="3426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269290" y="1611390"/>
            <a:ext cx="776920" cy="1416361"/>
          </a:xfrm>
          <a:custGeom>
            <a:avLst/>
            <a:gdLst>
              <a:gd name="connsiteX0" fmla="*/ 9591 w 776920"/>
              <a:gd name="connsiteY0" fmla="*/ 0 h 1416361"/>
              <a:gd name="connsiteX1" fmla="*/ 6394 w 776920"/>
              <a:gd name="connsiteY1" fmla="*/ 594680 h 1416361"/>
              <a:gd name="connsiteX2" fmla="*/ 338903 w 776920"/>
              <a:gd name="connsiteY2" fmla="*/ 716174 h 1416361"/>
              <a:gd name="connsiteX3" fmla="*/ 3197 w 776920"/>
              <a:gd name="connsiteY3" fmla="*/ 840865 h 1416361"/>
              <a:gd name="connsiteX4" fmla="*/ 0 w 776920"/>
              <a:gd name="connsiteY4" fmla="*/ 1416361 h 1416361"/>
              <a:gd name="connsiteX5" fmla="*/ 776920 w 776920"/>
              <a:gd name="connsiteY5" fmla="*/ 1125416 h 1416361"/>
              <a:gd name="connsiteX6" fmla="*/ 773723 w 776920"/>
              <a:gd name="connsiteY6" fmla="*/ 278157 h 1416361"/>
              <a:gd name="connsiteX7" fmla="*/ 9591 w 776920"/>
              <a:gd name="connsiteY7" fmla="*/ 0 h 141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20" h="1416361">
                <a:moveTo>
                  <a:pt x="9591" y="0"/>
                </a:moveTo>
                <a:cubicBezTo>
                  <a:pt x="8525" y="198227"/>
                  <a:pt x="7460" y="396453"/>
                  <a:pt x="6394" y="594680"/>
                </a:cubicBezTo>
                <a:lnTo>
                  <a:pt x="338903" y="716174"/>
                </a:lnTo>
                <a:lnTo>
                  <a:pt x="3197" y="840865"/>
                </a:lnTo>
                <a:cubicBezTo>
                  <a:pt x="2131" y="1032697"/>
                  <a:pt x="1066" y="1224529"/>
                  <a:pt x="0" y="1416361"/>
                </a:cubicBezTo>
                <a:lnTo>
                  <a:pt x="776920" y="1125416"/>
                </a:lnTo>
                <a:cubicBezTo>
                  <a:pt x="775854" y="842996"/>
                  <a:pt x="774789" y="560577"/>
                  <a:pt x="773723" y="278157"/>
                </a:cubicBezTo>
                <a:lnTo>
                  <a:pt x="9591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reeform 108"/>
          <p:cNvSpPr/>
          <p:nvPr/>
        </p:nvSpPr>
        <p:spPr>
          <a:xfrm>
            <a:off x="7040033" y="3238500"/>
            <a:ext cx="1087967" cy="1468967"/>
          </a:xfrm>
          <a:custGeom>
            <a:avLst/>
            <a:gdLst>
              <a:gd name="connsiteX0" fmla="*/ 0 w 1087967"/>
              <a:gd name="connsiteY0" fmla="*/ 0 h 1468967"/>
              <a:gd name="connsiteX1" fmla="*/ 4234 w 1087967"/>
              <a:gd name="connsiteY1" fmla="*/ 579967 h 1468967"/>
              <a:gd name="connsiteX2" fmla="*/ 584200 w 1087967"/>
              <a:gd name="connsiteY2" fmla="*/ 745067 h 1468967"/>
              <a:gd name="connsiteX3" fmla="*/ 0 w 1087967"/>
              <a:gd name="connsiteY3" fmla="*/ 914400 h 1468967"/>
              <a:gd name="connsiteX4" fmla="*/ 0 w 1087967"/>
              <a:gd name="connsiteY4" fmla="*/ 1468967 h 1468967"/>
              <a:gd name="connsiteX5" fmla="*/ 1083734 w 1087967"/>
              <a:gd name="connsiteY5" fmla="*/ 1168400 h 1468967"/>
              <a:gd name="connsiteX6" fmla="*/ 1087967 w 1087967"/>
              <a:gd name="connsiteY6" fmla="*/ 292100 h 1468967"/>
              <a:gd name="connsiteX7" fmla="*/ 0 w 1087967"/>
              <a:gd name="connsiteY7" fmla="*/ 0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967" h="1468967">
                <a:moveTo>
                  <a:pt x="0" y="0"/>
                </a:moveTo>
                <a:cubicBezTo>
                  <a:pt x="1411" y="193322"/>
                  <a:pt x="2823" y="386645"/>
                  <a:pt x="4234" y="579967"/>
                </a:cubicBezTo>
                <a:lnTo>
                  <a:pt x="584200" y="745067"/>
                </a:lnTo>
                <a:lnTo>
                  <a:pt x="0" y="914400"/>
                </a:lnTo>
                <a:lnTo>
                  <a:pt x="0" y="1468967"/>
                </a:lnTo>
                <a:lnTo>
                  <a:pt x="1083734" y="1168400"/>
                </a:lnTo>
                <a:lnTo>
                  <a:pt x="1087967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reeform 106"/>
          <p:cNvSpPr/>
          <p:nvPr/>
        </p:nvSpPr>
        <p:spPr>
          <a:xfrm>
            <a:off x="7382933" y="2082800"/>
            <a:ext cx="715434" cy="1121833"/>
          </a:xfrm>
          <a:custGeom>
            <a:avLst/>
            <a:gdLst>
              <a:gd name="connsiteX0" fmla="*/ 16934 w 715434"/>
              <a:gd name="connsiteY0" fmla="*/ 0 h 1121833"/>
              <a:gd name="connsiteX1" fmla="*/ 715434 w 715434"/>
              <a:gd name="connsiteY1" fmla="*/ 224367 h 1121833"/>
              <a:gd name="connsiteX2" fmla="*/ 715434 w 715434"/>
              <a:gd name="connsiteY2" fmla="*/ 897467 h 1121833"/>
              <a:gd name="connsiteX3" fmla="*/ 12700 w 715434"/>
              <a:gd name="connsiteY3" fmla="*/ 1121833 h 1121833"/>
              <a:gd name="connsiteX4" fmla="*/ 0 w 715434"/>
              <a:gd name="connsiteY4" fmla="*/ 673100 h 1121833"/>
              <a:gd name="connsiteX5" fmla="*/ 287867 w 715434"/>
              <a:gd name="connsiteY5" fmla="*/ 571500 h 1121833"/>
              <a:gd name="connsiteX6" fmla="*/ 4234 w 715434"/>
              <a:gd name="connsiteY6" fmla="*/ 469900 h 1121833"/>
              <a:gd name="connsiteX7" fmla="*/ 16934 w 715434"/>
              <a:gd name="connsiteY7" fmla="*/ 0 h 112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434" h="1121833">
                <a:moveTo>
                  <a:pt x="16934" y="0"/>
                </a:moveTo>
                <a:lnTo>
                  <a:pt x="715434" y="224367"/>
                </a:lnTo>
                <a:lnTo>
                  <a:pt x="715434" y="897467"/>
                </a:lnTo>
                <a:lnTo>
                  <a:pt x="12700" y="1121833"/>
                </a:lnTo>
                <a:lnTo>
                  <a:pt x="0" y="673100"/>
                </a:lnTo>
                <a:lnTo>
                  <a:pt x="287867" y="571500"/>
                </a:lnTo>
                <a:lnTo>
                  <a:pt x="4234" y="469900"/>
                </a:lnTo>
                <a:lnTo>
                  <a:pt x="16934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22980" y="504041"/>
            <a:ext cx="1" cy="360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3780" y="3519152"/>
            <a:ext cx="1538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1" idx="2"/>
          </p:cNvCxnSpPr>
          <p:nvPr/>
        </p:nvCxnSpPr>
        <p:spPr>
          <a:xfrm>
            <a:off x="5483780" y="4223575"/>
            <a:ext cx="232931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8" idx="3"/>
            <a:endCxn id="19" idx="1"/>
          </p:cNvCxnSpPr>
          <p:nvPr/>
        </p:nvCxnSpPr>
        <p:spPr>
          <a:xfrm flipH="1" flipV="1">
            <a:off x="3411876" y="4221673"/>
            <a:ext cx="7533544" cy="1798484"/>
          </a:xfrm>
          <a:prstGeom prst="bentConnector5">
            <a:avLst>
              <a:gd name="adj1" fmla="val -9839"/>
              <a:gd name="adj2" fmla="val -27686"/>
              <a:gd name="adj3" fmla="val 1051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32065" y="3572196"/>
            <a:ext cx="0" cy="25090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805106" y="5106505"/>
            <a:ext cx="0" cy="2733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1636" y="4511959"/>
            <a:ext cx="590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I[25-21] BUS"/>
          <p:cNvCxnSpPr>
            <a:stCxn id="27" idx="6"/>
          </p:cNvCxnSpPr>
          <p:nvPr/>
        </p:nvCxnSpPr>
        <p:spPr>
          <a:xfrm>
            <a:off x="2957818" y="3722568"/>
            <a:ext cx="450233" cy="44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3"/>
          <p:cNvSpPr/>
          <p:nvPr/>
        </p:nvSpPr>
        <p:spPr>
          <a:xfrm>
            <a:off x="3431012" y="2898887"/>
            <a:ext cx="1688766" cy="2059597"/>
          </a:xfrm>
          <a:custGeom>
            <a:avLst/>
            <a:gdLst>
              <a:gd name="connsiteX0" fmla="*/ 0 w 2063907"/>
              <a:gd name="connsiteY0" fmla="*/ 0 h 2059597"/>
              <a:gd name="connsiteX1" fmla="*/ 2063907 w 2063907"/>
              <a:gd name="connsiteY1" fmla="*/ 0 h 2059597"/>
              <a:gd name="connsiteX2" fmla="*/ 2063907 w 2063907"/>
              <a:gd name="connsiteY2" fmla="*/ 2059597 h 2059597"/>
              <a:gd name="connsiteX3" fmla="*/ 0 w 2063907"/>
              <a:gd name="connsiteY3" fmla="*/ 2059597 h 2059597"/>
              <a:gd name="connsiteX4" fmla="*/ 0 w 2063907"/>
              <a:gd name="connsiteY4" fmla="*/ 0 h 2059597"/>
              <a:gd name="connsiteX0" fmla="*/ 4837 w 2068744"/>
              <a:gd name="connsiteY0" fmla="*/ 0 h 2059597"/>
              <a:gd name="connsiteX1" fmla="*/ 2068744 w 2068744"/>
              <a:gd name="connsiteY1" fmla="*/ 0 h 2059597"/>
              <a:gd name="connsiteX2" fmla="*/ 2068744 w 2068744"/>
              <a:gd name="connsiteY2" fmla="*/ 2059597 h 2059597"/>
              <a:gd name="connsiteX3" fmla="*/ 4837 w 2068744"/>
              <a:gd name="connsiteY3" fmla="*/ 2059597 h 2059597"/>
              <a:gd name="connsiteX4" fmla="*/ 0 w 2068744"/>
              <a:gd name="connsiteY4" fmla="*/ 182451 h 2059597"/>
              <a:gd name="connsiteX5" fmla="*/ 4837 w 2068744"/>
              <a:gd name="connsiteY5" fmla="*/ 0 h 20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44" h="2059597">
                <a:moveTo>
                  <a:pt x="4837" y="0"/>
                </a:moveTo>
                <a:lnTo>
                  <a:pt x="2068744" y="0"/>
                </a:lnTo>
                <a:lnTo>
                  <a:pt x="2068744" y="2059597"/>
                </a:lnTo>
                <a:lnTo>
                  <a:pt x="4837" y="2059597"/>
                </a:lnTo>
                <a:cubicBezTo>
                  <a:pt x="3225" y="1433882"/>
                  <a:pt x="1612" y="808166"/>
                  <a:pt x="0" y="182451"/>
                </a:cubicBezTo>
                <a:lnTo>
                  <a:pt x="48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ad register 1"/>
          <p:cNvSpPr txBox="1"/>
          <p:nvPr/>
        </p:nvSpPr>
        <p:spPr>
          <a:xfrm>
            <a:off x="3411875" y="2928944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1</a:t>
            </a:r>
          </a:p>
        </p:txBody>
      </p:sp>
      <p:sp>
        <p:nvSpPr>
          <p:cNvPr id="17" name="Read data 1"/>
          <p:cNvSpPr txBox="1"/>
          <p:nvPr/>
        </p:nvSpPr>
        <p:spPr>
          <a:xfrm>
            <a:off x="4393660" y="3248257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1</a:t>
            </a:r>
          </a:p>
        </p:txBody>
      </p:sp>
      <p:sp>
        <p:nvSpPr>
          <p:cNvPr id="18" name="Registers_label"/>
          <p:cNvSpPr txBox="1"/>
          <p:nvPr/>
        </p:nvSpPr>
        <p:spPr>
          <a:xfrm>
            <a:off x="4088778" y="4532449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9" name="Write register"/>
          <p:cNvSpPr txBox="1"/>
          <p:nvPr/>
        </p:nvSpPr>
        <p:spPr>
          <a:xfrm>
            <a:off x="3411876" y="3960063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0" name="Write data"/>
          <p:cNvSpPr txBox="1"/>
          <p:nvPr/>
        </p:nvSpPr>
        <p:spPr>
          <a:xfrm>
            <a:off x="3408051" y="446286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sp>
        <p:nvSpPr>
          <p:cNvPr id="21" name="Read data 2"/>
          <p:cNvSpPr txBox="1"/>
          <p:nvPr/>
        </p:nvSpPr>
        <p:spPr>
          <a:xfrm>
            <a:off x="4409320" y="3889650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sp>
        <p:nvSpPr>
          <p:cNvPr id="25" name="ALU_label"/>
          <p:cNvSpPr txBox="1"/>
          <p:nvPr/>
        </p:nvSpPr>
        <p:spPr>
          <a:xfrm>
            <a:off x="7489232" y="4017069"/>
            <a:ext cx="566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ALU</a:t>
            </a:r>
          </a:p>
        </p:txBody>
      </p:sp>
      <p:sp>
        <p:nvSpPr>
          <p:cNvPr id="27" name="Oval 26"/>
          <p:cNvSpPr/>
          <p:nvPr/>
        </p:nvSpPr>
        <p:spPr>
          <a:xfrm>
            <a:off x="2831818" y="365956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I[20-16]"/>
          <p:cNvSpPr txBox="1"/>
          <p:nvPr/>
        </p:nvSpPr>
        <p:spPr>
          <a:xfrm>
            <a:off x="3252946" y="5909826"/>
            <a:ext cx="10711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 =  ???</a:t>
            </a:r>
          </a:p>
        </p:txBody>
      </p:sp>
      <p:sp>
        <p:nvSpPr>
          <p:cNvPr id="29" name="Oval 28"/>
          <p:cNvSpPr/>
          <p:nvPr/>
        </p:nvSpPr>
        <p:spPr>
          <a:xfrm>
            <a:off x="2830364" y="533918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56375" y="5397794"/>
            <a:ext cx="1" cy="3605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67216" y="5611739"/>
            <a:ext cx="378320" cy="818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5656" y="5134126"/>
            <a:ext cx="9398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830" y="5124240"/>
            <a:ext cx="9925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I[15-0] =  ???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3780" y="5845022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2149" y="5542531"/>
            <a:ext cx="10358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I[15-11] = ???</a:t>
            </a:r>
          </a:p>
        </p:txBody>
      </p:sp>
      <p:sp>
        <p:nvSpPr>
          <p:cNvPr id="38" name="Oval 37"/>
          <p:cNvSpPr/>
          <p:nvPr/>
        </p:nvSpPr>
        <p:spPr>
          <a:xfrm>
            <a:off x="2830363" y="578190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512127" y="3868016"/>
            <a:ext cx="0" cy="2151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5749" y="3580288"/>
            <a:ext cx="9391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84079" y="3708440"/>
            <a:ext cx="1243514" cy="1523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ead address"/>
          <p:cNvSpPr txBox="1"/>
          <p:nvPr/>
        </p:nvSpPr>
        <p:spPr>
          <a:xfrm>
            <a:off x="9185617" y="3783492"/>
            <a:ext cx="792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43" name="Instruction"/>
          <p:cNvSpPr txBox="1"/>
          <p:nvPr/>
        </p:nvSpPr>
        <p:spPr>
          <a:xfrm>
            <a:off x="9912969" y="4692463"/>
            <a:ext cx="5528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8987" y="4066132"/>
            <a:ext cx="990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45" name="Read address"/>
          <p:cNvSpPr txBox="1"/>
          <p:nvPr/>
        </p:nvSpPr>
        <p:spPr>
          <a:xfrm>
            <a:off x="9185617" y="4670839"/>
            <a:ext cx="792513" cy="530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38987" y="3301602"/>
            <a:ext cx="12114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r>
              <a:rPr lang="fr-FR" sz="1400" dirty="0">
                <a:solidFill>
                  <a:srgbClr val="C00000"/>
                </a:solidFill>
              </a:rPr>
              <a:t> (?)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38987" y="5309571"/>
            <a:ext cx="11689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r>
              <a:rPr lang="fr-FR" sz="1400" dirty="0">
                <a:solidFill>
                  <a:srgbClr val="C00000"/>
                </a:solidFill>
              </a:rPr>
              <a:t> (?)</a:t>
            </a:r>
          </a:p>
        </p:txBody>
      </p:sp>
      <p:sp>
        <p:nvSpPr>
          <p:cNvPr id="48" name="Oval 47"/>
          <p:cNvSpPr/>
          <p:nvPr/>
        </p:nvSpPr>
        <p:spPr>
          <a:xfrm>
            <a:off x="8775067" y="389933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37820" y="4316346"/>
            <a:ext cx="12549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(0)</a:t>
            </a:r>
          </a:p>
        </p:txBody>
      </p:sp>
      <p:cxnSp>
        <p:nvCxnSpPr>
          <p:cNvPr id="50" name="Elbow Connector 49"/>
          <p:cNvCxnSpPr>
            <a:stCxn id="48" idx="4"/>
            <a:endCxn id="261" idx="1"/>
          </p:cNvCxnSpPr>
          <p:nvPr/>
        </p:nvCxnSpPr>
        <p:spPr>
          <a:xfrm rot="16200000" flipH="1">
            <a:off x="8971769" y="3918634"/>
            <a:ext cx="1590348" cy="183975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6711" y="41515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65" idx="3"/>
            <a:endCxn id="20" idx="1"/>
          </p:cNvCxnSpPr>
          <p:nvPr/>
        </p:nvCxnSpPr>
        <p:spPr>
          <a:xfrm flipH="1" flipV="1">
            <a:off x="3408051" y="4724478"/>
            <a:ext cx="8269702" cy="578192"/>
          </a:xfrm>
          <a:prstGeom prst="bentConnector5">
            <a:avLst>
              <a:gd name="adj1" fmla="val -2764"/>
              <a:gd name="adj2" fmla="val -241446"/>
              <a:gd name="adj3" fmla="val 1031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U_label"/>
          <p:cNvSpPr txBox="1"/>
          <p:nvPr/>
        </p:nvSpPr>
        <p:spPr>
          <a:xfrm>
            <a:off x="7604068" y="3421470"/>
            <a:ext cx="5895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zero</a:t>
            </a:r>
            <a:endParaRPr lang="fr-FR" dirty="0"/>
          </a:p>
        </p:txBody>
      </p:sp>
      <p:cxnSp>
        <p:nvCxnSpPr>
          <p:cNvPr id="55" name="Elbow Connector 54"/>
          <p:cNvCxnSpPr>
            <a:stCxn id="51" idx="4"/>
            <a:endCxn id="171" idx="2"/>
          </p:cNvCxnSpPr>
          <p:nvPr/>
        </p:nvCxnSpPr>
        <p:spPr>
          <a:xfrm rot="16200000" flipH="1">
            <a:off x="6756592" y="3327694"/>
            <a:ext cx="704959" cy="26407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</p:cNvCxnSpPr>
          <p:nvPr/>
        </p:nvCxnSpPr>
        <p:spPr>
          <a:xfrm>
            <a:off x="2956364" y="5402183"/>
            <a:ext cx="1654801" cy="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11165" y="5090693"/>
            <a:ext cx="521057" cy="6090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320604" y="4027264"/>
            <a:ext cx="378320" cy="901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0 1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8594" y="4750273"/>
            <a:ext cx="2953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299433" y="4780876"/>
            <a:ext cx="378320" cy="10435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 fontScale="92500" lnSpcReduction="10000"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 </a:t>
            </a:r>
            <a:r>
              <a:rPr lang="fr-FR" sz="16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129581" y="3634254"/>
            <a:ext cx="2959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83780" y="6189659"/>
            <a:ext cx="2060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ad register 2"/>
          <p:cNvSpPr txBox="1"/>
          <p:nvPr/>
        </p:nvSpPr>
        <p:spPr>
          <a:xfrm>
            <a:off x="3411876" y="3387352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94818" y="3081219"/>
            <a:ext cx="0" cy="310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8631" y="3081219"/>
            <a:ext cx="5010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123013" y="223050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1" idx="6"/>
          </p:cNvCxnSpPr>
          <p:nvPr/>
        </p:nvCxnSpPr>
        <p:spPr>
          <a:xfrm flipV="1">
            <a:off x="5860711" y="4223290"/>
            <a:ext cx="426605" cy="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I[25-21] BUS"/>
          <p:cNvCxnSpPr>
            <a:endCxn id="27" idx="2"/>
          </p:cNvCxnSpPr>
          <p:nvPr/>
        </p:nvCxnSpPr>
        <p:spPr>
          <a:xfrm>
            <a:off x="2487661" y="3722568"/>
            <a:ext cx="344157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3431" y="3970027"/>
            <a:ext cx="6106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27593" y="5002136"/>
            <a:ext cx="256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gWrite"/>
          <p:cNvSpPr txBox="1"/>
          <p:nvPr/>
        </p:nvSpPr>
        <p:spPr>
          <a:xfrm>
            <a:off x="3882419" y="2359535"/>
            <a:ext cx="11110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cxnSp>
        <p:nvCxnSpPr>
          <p:cNvPr id="80" name="Elbow Connector 79"/>
          <p:cNvCxnSpPr>
            <a:stCxn id="59" idx="3"/>
            <a:endCxn id="90" idx="3"/>
          </p:cNvCxnSpPr>
          <p:nvPr/>
        </p:nvCxnSpPr>
        <p:spPr>
          <a:xfrm flipH="1" flipV="1">
            <a:off x="1812140" y="856489"/>
            <a:ext cx="6894063" cy="1788911"/>
          </a:xfrm>
          <a:prstGeom prst="bentConnector3">
            <a:avLst>
              <a:gd name="adj1" fmla="val -51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4196" y="2871231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1402" y="3472192"/>
            <a:ext cx="1826661" cy="1410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98812" y="1940047"/>
            <a:ext cx="377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47" y="2233978"/>
            <a:ext cx="3080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  <a:p>
            <a:r>
              <a:rPr lang="fr-FR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877" y="1760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44196" y="2767282"/>
            <a:ext cx="728957" cy="3398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392037" y="2599305"/>
            <a:ext cx="566729" cy="808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741" y="2831131"/>
            <a:ext cx="5435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&lt;&lt; 2</a:t>
            </a:r>
          </a:p>
        </p:txBody>
      </p:sp>
      <p:sp>
        <p:nvSpPr>
          <p:cNvPr id="90" name="Rounded Rectangle 132"/>
          <p:cNvSpPr/>
          <p:nvPr/>
        </p:nvSpPr>
        <p:spPr>
          <a:xfrm>
            <a:off x="1428749" y="667329"/>
            <a:ext cx="383391" cy="905416"/>
          </a:xfrm>
          <a:custGeom>
            <a:avLst/>
            <a:gdLst>
              <a:gd name="connsiteX0" fmla="*/ 0 w 378320"/>
              <a:gd name="connsiteY0" fmla="*/ 189160 h 905416"/>
              <a:gd name="connsiteX1" fmla="*/ 189160 w 378320"/>
              <a:gd name="connsiteY1" fmla="*/ 0 h 905416"/>
              <a:gd name="connsiteX2" fmla="*/ 189160 w 378320"/>
              <a:gd name="connsiteY2" fmla="*/ 0 h 905416"/>
              <a:gd name="connsiteX3" fmla="*/ 378320 w 378320"/>
              <a:gd name="connsiteY3" fmla="*/ 189160 h 905416"/>
              <a:gd name="connsiteX4" fmla="*/ 378320 w 378320"/>
              <a:gd name="connsiteY4" fmla="*/ 716256 h 905416"/>
              <a:gd name="connsiteX5" fmla="*/ 189160 w 378320"/>
              <a:gd name="connsiteY5" fmla="*/ 905416 h 905416"/>
              <a:gd name="connsiteX6" fmla="*/ 189160 w 378320"/>
              <a:gd name="connsiteY6" fmla="*/ 905416 h 905416"/>
              <a:gd name="connsiteX7" fmla="*/ 0 w 378320"/>
              <a:gd name="connsiteY7" fmla="*/ 716256 h 905416"/>
              <a:gd name="connsiteX8" fmla="*/ 0 w 378320"/>
              <a:gd name="connsiteY8" fmla="*/ 189160 h 905416"/>
              <a:gd name="connsiteX0" fmla="*/ 5071 w 383391"/>
              <a:gd name="connsiteY0" fmla="*/ 189160 h 905416"/>
              <a:gd name="connsiteX1" fmla="*/ 194231 w 383391"/>
              <a:gd name="connsiteY1" fmla="*/ 0 h 905416"/>
              <a:gd name="connsiteX2" fmla="*/ 194231 w 383391"/>
              <a:gd name="connsiteY2" fmla="*/ 0 h 905416"/>
              <a:gd name="connsiteX3" fmla="*/ 383391 w 383391"/>
              <a:gd name="connsiteY3" fmla="*/ 189160 h 905416"/>
              <a:gd name="connsiteX4" fmla="*/ 383391 w 383391"/>
              <a:gd name="connsiteY4" fmla="*/ 716256 h 905416"/>
              <a:gd name="connsiteX5" fmla="*/ 194231 w 383391"/>
              <a:gd name="connsiteY5" fmla="*/ 905416 h 905416"/>
              <a:gd name="connsiteX6" fmla="*/ 194231 w 383391"/>
              <a:gd name="connsiteY6" fmla="*/ 905416 h 905416"/>
              <a:gd name="connsiteX7" fmla="*/ 5071 w 383391"/>
              <a:gd name="connsiteY7" fmla="*/ 716256 h 905416"/>
              <a:gd name="connsiteX8" fmla="*/ 0 w 383391"/>
              <a:gd name="connsiteY8" fmla="*/ 482600 h 905416"/>
              <a:gd name="connsiteX9" fmla="*/ 5071 w 383391"/>
              <a:gd name="connsiteY9" fmla="*/ 189160 h 9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391" h="905416">
                <a:moveTo>
                  <a:pt x="5071" y="189160"/>
                </a:moveTo>
                <a:cubicBezTo>
                  <a:pt x="5071" y="84690"/>
                  <a:pt x="89761" y="0"/>
                  <a:pt x="194231" y="0"/>
                </a:cubicBezTo>
                <a:lnTo>
                  <a:pt x="194231" y="0"/>
                </a:lnTo>
                <a:cubicBezTo>
                  <a:pt x="298701" y="0"/>
                  <a:pt x="383391" y="84690"/>
                  <a:pt x="383391" y="189160"/>
                </a:cubicBezTo>
                <a:lnTo>
                  <a:pt x="383391" y="716256"/>
                </a:lnTo>
                <a:cubicBezTo>
                  <a:pt x="383391" y="820726"/>
                  <a:pt x="298701" y="905416"/>
                  <a:pt x="194231" y="905416"/>
                </a:cubicBezTo>
                <a:lnTo>
                  <a:pt x="194231" y="905416"/>
                </a:lnTo>
                <a:cubicBezTo>
                  <a:pt x="89761" y="905416"/>
                  <a:pt x="5071" y="820726"/>
                  <a:pt x="5071" y="716256"/>
                </a:cubicBezTo>
                <a:lnTo>
                  <a:pt x="0" y="482600"/>
                </a:lnTo>
                <a:cubicBezTo>
                  <a:pt x="1690" y="384787"/>
                  <a:pt x="3381" y="286973"/>
                  <a:pt x="5071" y="189160"/>
                </a:cubicBezTo>
                <a:close/>
              </a:path>
            </a:pathLst>
          </a:cu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 anchorCtr="1">
            <a:norm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1 0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979395" y="2998482"/>
            <a:ext cx="3771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5" idx="0"/>
          </p:cNvCxnSpPr>
          <p:nvPr/>
        </p:nvCxnSpPr>
        <p:spPr>
          <a:xfrm rot="10800000" flipV="1">
            <a:off x="544196" y="1149552"/>
            <a:ext cx="858628" cy="1084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90" idx="4"/>
          </p:cNvCxnSpPr>
          <p:nvPr/>
        </p:nvCxnSpPr>
        <p:spPr>
          <a:xfrm rot="16200000" flipV="1">
            <a:off x="1539874" y="1655852"/>
            <a:ext cx="920513" cy="3759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ad address"/>
          <p:cNvSpPr txBox="1"/>
          <p:nvPr/>
        </p:nvSpPr>
        <p:spPr>
          <a:xfrm>
            <a:off x="291402" y="3483198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98" name="Instruction"/>
          <p:cNvSpPr txBox="1"/>
          <p:nvPr/>
        </p:nvSpPr>
        <p:spPr>
          <a:xfrm>
            <a:off x="983862" y="3483198"/>
            <a:ext cx="113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Instruction [31-0]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9930" y="4207932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57071" y="2362513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17171" y="26216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/>
              <a:t>Add</a:t>
            </a:r>
            <a:endParaRPr lang="fr-FR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163160" y="2465239"/>
            <a:ext cx="8312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r>
              <a:rPr lang="fr-FR" sz="1400" dirty="0">
                <a:solidFill>
                  <a:srgbClr val="C00000"/>
                </a:solidFill>
              </a:rPr>
              <a:t> (?)</a:t>
            </a:r>
          </a:p>
        </p:txBody>
      </p:sp>
      <p:cxnSp>
        <p:nvCxnSpPr>
          <p:cNvPr id="111" name="Elbow Connector 110"/>
          <p:cNvCxnSpPr>
            <a:endCxn id="103" idx="2"/>
          </p:cNvCxnSpPr>
          <p:nvPr/>
        </p:nvCxnSpPr>
        <p:spPr>
          <a:xfrm rot="5400000" flipH="1" flipV="1">
            <a:off x="2445729" y="2060164"/>
            <a:ext cx="1470147" cy="5719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30363" y="3018056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I[25-21]"/>
          <p:cNvSpPr txBox="1"/>
          <p:nvPr/>
        </p:nvSpPr>
        <p:spPr>
          <a:xfrm>
            <a:off x="2831818" y="2817536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I[25-21]</a:t>
            </a:r>
          </a:p>
        </p:txBody>
      </p:sp>
      <p:sp>
        <p:nvSpPr>
          <p:cNvPr id="115" name="I[20-16]"/>
          <p:cNvSpPr txBox="1"/>
          <p:nvPr/>
        </p:nvSpPr>
        <p:spPr>
          <a:xfrm>
            <a:off x="2842408" y="3447688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I[20-16]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2146" y="1383585"/>
            <a:ext cx="1229390" cy="439224"/>
            <a:chOff x="4142146" y="1383585"/>
            <a:chExt cx="501076" cy="439224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4142146" y="1383585"/>
              <a:ext cx="501076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4142146" y="1606798"/>
              <a:ext cx="50107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142146" y="1822809"/>
              <a:ext cx="50107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I[25-21]"/>
          <p:cNvSpPr txBox="1"/>
          <p:nvPr/>
        </p:nvSpPr>
        <p:spPr>
          <a:xfrm>
            <a:off x="2871061" y="1697112"/>
            <a:ext cx="6767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I[31-26]</a:t>
            </a:r>
          </a:p>
        </p:txBody>
      </p:sp>
      <p:sp>
        <p:nvSpPr>
          <p:cNvPr id="169" name="I[20-16]"/>
          <p:cNvSpPr txBox="1"/>
          <p:nvPr/>
        </p:nvSpPr>
        <p:spPr>
          <a:xfrm>
            <a:off x="2922458" y="13498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I[5-0]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894818" y="1951269"/>
            <a:ext cx="6286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839254" y="1882805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66786" y="1041260"/>
            <a:ext cx="824819" cy="1139625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norm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Decoder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58227" y="982133"/>
            <a:ext cx="497957" cy="5448352"/>
            <a:chOff x="2358227" y="982133"/>
            <a:chExt cx="497957" cy="5448352"/>
          </a:xfrm>
        </p:grpSpPr>
        <p:sp>
          <p:nvSpPr>
            <p:cNvPr id="108" name="Rectangle 107"/>
            <p:cNvSpPr/>
            <p:nvPr/>
          </p:nvSpPr>
          <p:spPr>
            <a:xfrm>
              <a:off x="246024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I[20-16]"/>
            <p:cNvSpPr txBox="1"/>
            <p:nvPr/>
          </p:nvSpPr>
          <p:spPr>
            <a:xfrm>
              <a:off x="2358227" y="982133"/>
              <a:ext cx="49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IF/ID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8962" y="982133"/>
            <a:ext cx="550151" cy="5448352"/>
            <a:chOff x="5297090" y="982133"/>
            <a:chExt cx="550151" cy="5448352"/>
          </a:xfrm>
        </p:grpSpPr>
        <p:sp>
          <p:nvSpPr>
            <p:cNvPr id="106" name="Rectangle 105"/>
            <p:cNvSpPr/>
            <p:nvPr/>
          </p:nvSpPr>
          <p:spPr>
            <a:xfrm>
              <a:off x="5425208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I[20-16]"/>
            <p:cNvSpPr txBox="1"/>
            <p:nvPr/>
          </p:nvSpPr>
          <p:spPr>
            <a:xfrm>
              <a:off x="5297090" y="982133"/>
              <a:ext cx="5501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ID/EX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94845" y="982133"/>
            <a:ext cx="755335" cy="5448352"/>
            <a:chOff x="8194845" y="982133"/>
            <a:chExt cx="755335" cy="5448352"/>
          </a:xfrm>
        </p:grpSpPr>
        <p:sp>
          <p:nvSpPr>
            <p:cNvPr id="110" name="Rectangle 109"/>
            <p:cNvSpPr/>
            <p:nvPr/>
          </p:nvSpPr>
          <p:spPr>
            <a:xfrm>
              <a:off x="8425555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I[20-16]"/>
            <p:cNvSpPr txBox="1"/>
            <p:nvPr/>
          </p:nvSpPr>
          <p:spPr>
            <a:xfrm>
              <a:off x="8194845" y="982133"/>
              <a:ext cx="75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EX/MEM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20675" y="982133"/>
            <a:ext cx="821059" cy="5448352"/>
            <a:chOff x="10487669" y="982133"/>
            <a:chExt cx="821059" cy="5448352"/>
          </a:xfrm>
        </p:grpSpPr>
        <p:sp>
          <p:nvSpPr>
            <p:cNvPr id="116" name="Rectangle 115"/>
            <p:cNvSpPr/>
            <p:nvPr/>
          </p:nvSpPr>
          <p:spPr>
            <a:xfrm>
              <a:off x="10751241" y="1217093"/>
              <a:ext cx="293914" cy="52133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I[20-16]"/>
            <p:cNvSpPr txBox="1"/>
            <p:nvPr/>
          </p:nvSpPr>
          <p:spPr>
            <a:xfrm>
              <a:off x="10487669" y="982133"/>
              <a:ext cx="8210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MEM/WB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483227" y="3043447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98811" y="467693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03364" y="6189843"/>
            <a:ext cx="24775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956363" y="5845022"/>
            <a:ext cx="24160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16786" y="5000676"/>
            <a:ext cx="466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80929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0522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78863" y="1732111"/>
            <a:ext cx="290065" cy="2319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EX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26261" y="1217093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425854" y="1501514"/>
            <a:ext cx="290065" cy="23197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fr-FR" b="1" dirty="0"/>
              <a:t>M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5648390" y="1940047"/>
            <a:ext cx="42562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647900" y="1858181"/>
            <a:ext cx="966993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50358" y="1766379"/>
            <a:ext cx="1578814" cy="0"/>
          </a:xfrm>
          <a:prstGeom prst="line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060034" y="1940049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614893" y="184611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685505" y="2005722"/>
            <a:ext cx="703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ALUSrc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2" name="ALUOp"/>
          <p:cNvSpPr txBox="1"/>
          <p:nvPr/>
        </p:nvSpPr>
        <p:spPr>
          <a:xfrm>
            <a:off x="6279716" y="1928037"/>
            <a:ext cx="699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71499" y="1802262"/>
            <a:ext cx="704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RegDst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7225695" y="1757684"/>
            <a:ext cx="0" cy="142751"/>
          </a:xfrm>
          <a:prstGeom prst="line">
            <a:avLst/>
          </a:prstGeom>
          <a:ln w="254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675716" y="1604960"/>
            <a:ext cx="2749839" cy="0"/>
          </a:xfrm>
          <a:prstGeom prst="straightConnector1">
            <a:avLst/>
          </a:prstGeom>
          <a:ln w="571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665021" y="1383001"/>
            <a:ext cx="276053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687449" y="1216275"/>
            <a:ext cx="290065" cy="28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10000"/>
          </a:bodyPr>
          <a:lstStyle/>
          <a:p>
            <a:pPr algn="ctr"/>
            <a:r>
              <a:rPr lang="fr-FR" b="1" dirty="0"/>
              <a:t>WB</a:t>
            </a:r>
          </a:p>
        </p:txBody>
      </p:sp>
      <p:sp>
        <p:nvSpPr>
          <p:cNvPr id="205" name="Flowchart: Delay 204"/>
          <p:cNvSpPr/>
          <p:nvPr/>
        </p:nvSpPr>
        <p:spPr>
          <a:xfrm>
            <a:off x="9064003" y="3058361"/>
            <a:ext cx="237684" cy="263393"/>
          </a:xfrm>
          <a:prstGeom prst="flowChartDelay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719162" y="3634254"/>
            <a:ext cx="12790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9470443" y="2055742"/>
            <a:ext cx="9789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788565" y="1617843"/>
            <a:ext cx="936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436405" y="2706858"/>
            <a:ext cx="0" cy="483199"/>
          </a:xfrm>
          <a:prstGeom prst="line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9301687" y="3190057"/>
            <a:ext cx="134718" cy="0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321811" y="227423"/>
            <a:ext cx="5908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PCSrc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991510" y="1858181"/>
            <a:ext cx="1007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MemToReg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604052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5539619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8570886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10852653" y="18074"/>
            <a:ext cx="3154" cy="9821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69440" y="31165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1032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01446" y="234448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1036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98646" y="84126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41997" y="3071927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49088" y="369189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955573" y="395711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 13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025349" y="44269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114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63998" y="394101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061869" y="322357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034456" y="324873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955633" y="393734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666146" y="54038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54132" y="455200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51049" y="401558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34439" y="601055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666146" y="581520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55137" y="618099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822416" y="500527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813744" y="469473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797179" y="3661373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364343" y="467835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16343" y="470519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 X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0910484" y="532925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114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159391" y="564058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613128" y="600472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35804" y="60357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13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676528" y="502147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C3399"/>
                </a:solidFill>
              </a:rPr>
              <a:t>114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041990" y="230174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1032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716711" y="230662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1028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8076522" y="23331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921603" y="271819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048037" y="202347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 ???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929125" y="58059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???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1117661" y="853504"/>
            <a:ext cx="1102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RegWrite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(1)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72713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IF: ???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222448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ID: ???</a:t>
            </a:r>
            <a:endParaRPr lang="fr-FR" sz="1200" dirty="0">
              <a:solidFill>
                <a:srgbClr val="CC3399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242155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EX: ???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8775067" y="73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MEM:???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0944244" y="733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WB:</a:t>
            </a:r>
          </a:p>
          <a:p>
            <a:r>
              <a:rPr lang="fr-FR" sz="1200" dirty="0">
                <a:solidFill>
                  <a:srgbClr val="CC3399"/>
                </a:solidFill>
                <a:latin typeface="Consolas" panose="020B0609020204030204" pitchFamily="49" charset="0"/>
              </a:rPr>
              <a:t>add $13,$14,$0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68045" y="5669222"/>
            <a:ext cx="1209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Cycle 9</a:t>
            </a:r>
          </a:p>
        </p:txBody>
      </p:sp>
      <p:sp>
        <p:nvSpPr>
          <p:cNvPr id="263" name="ALUOp"/>
          <p:cNvSpPr txBox="1"/>
          <p:nvPr/>
        </p:nvSpPr>
        <p:spPr>
          <a:xfrm>
            <a:off x="7328516" y="4634386"/>
            <a:ext cx="9214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70C0"/>
                </a:solidFill>
              </a:rPr>
              <a:t>ALUOp</a:t>
            </a:r>
            <a:r>
              <a:rPr lang="fr-FR" sz="1400" dirty="0">
                <a:solidFill>
                  <a:srgbClr val="0070C0"/>
                </a:solidFill>
              </a:rPr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2034758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AC79-3CD8-4056-9701-8309B451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Architecture « pipeline »  </a:t>
            </a:r>
            <a:r>
              <a:rPr lang="fr-FR" b="0" dirty="0">
                <a:latin typeface="Calibri"/>
                <a:cs typeface="Calibri"/>
              </a:rPr>
              <a:t>—</a:t>
            </a:r>
            <a:r>
              <a:rPr lang="en-US" dirty="0">
                <a:cs typeface="Calibri Light"/>
              </a:rPr>
              <a:t> résumé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1A6E-F943-4A35-986B-CAA03AF5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ea typeface="+mn-lt"/>
              <a:cs typeface="+mn-lt"/>
            </a:endParaRPr>
          </a:p>
          <a:p>
            <a:pPr>
              <a:buClr>
                <a:srgbClr val="C00000"/>
              </a:buClr>
              <a:buFont typeface="Wingdings" panose="020B0604020202020204" pitchFamily="34" charset="0"/>
              <a:buChar char="§"/>
            </a:pPr>
            <a:r>
              <a:rPr lang="fr-FR" dirty="0">
                <a:ea typeface="+mn-lt"/>
                <a:cs typeface="+mn-lt"/>
              </a:rPr>
              <a:t>Le chemin de données en « pipeline »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ea typeface="+mn-lt"/>
                <a:cs typeface="+mn-lt"/>
              </a:rPr>
              <a:t>utilise plusieurs mémoires et unités arithmétiques.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fr-FR" dirty="0">
                <a:ea typeface="+mn-lt"/>
                <a:cs typeface="+mn-lt"/>
              </a:rPr>
              <a:t>divise l’exécution des instructions en plusieurs  étapes (cinq pour le MIPS).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>
              <a:buClr>
                <a:srgbClr val="C00000"/>
              </a:buClr>
              <a:buFont typeface="Wingdings" panose="020B0604020202020204" pitchFamily="34" charset="0"/>
              <a:buChar char="§"/>
            </a:pPr>
            <a:r>
              <a:rPr lang="fr-FR" dirty="0">
                <a:ea typeface="+mn-lt"/>
                <a:cs typeface="+mn-lt"/>
              </a:rPr>
              <a:t>Les zones tampons propagent </a:t>
            </a:r>
            <a:r>
              <a:rPr lang="fr-FR" b="1" dirty="0">
                <a:ea typeface="+mn-lt"/>
                <a:cs typeface="+mn-lt"/>
              </a:rPr>
              <a:t>les données et les signaux de contrôle</a:t>
            </a:r>
            <a:r>
              <a:rPr lang="fr-FR" dirty="0">
                <a:ea typeface="+mn-lt"/>
                <a:cs typeface="+mn-lt"/>
              </a:rPr>
              <a:t> vers les différents étages du « pipeline ».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34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8" y="2252819"/>
            <a:ext cx="1072445" cy="10767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9822" y="2267662"/>
            <a:ext cx="1077210" cy="1047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2458350"/>
            <a:ext cx="781441" cy="665672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56372"/>
              </p:ext>
            </p:extLst>
          </p:nvPr>
        </p:nvGraphicFramePr>
        <p:xfrm>
          <a:off x="422400" y="1240426"/>
          <a:ext cx="11347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A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B1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61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A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B1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61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A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B1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61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A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B1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61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42" y="2252819"/>
            <a:ext cx="1072445" cy="10767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8976" y="2267662"/>
            <a:ext cx="1077210" cy="10470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21" y="2458350"/>
            <a:ext cx="781441" cy="6656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031" y="2252819"/>
            <a:ext cx="1072445" cy="10767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3365" y="2267662"/>
            <a:ext cx="1077210" cy="10470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10" y="2458350"/>
            <a:ext cx="781441" cy="6656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62" y="2252819"/>
            <a:ext cx="1072445" cy="10767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9696" y="2267662"/>
            <a:ext cx="1077210" cy="1047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141" y="2458350"/>
            <a:ext cx="781441" cy="66567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22400" y="802976"/>
            <a:ext cx="11347200" cy="338667"/>
            <a:chOff x="422400" y="830832"/>
            <a:chExt cx="11347200" cy="338667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22400" y="830832"/>
              <a:ext cx="0" cy="33866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22400" y="999107"/>
              <a:ext cx="1134720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44896"/>
              </p:ext>
            </p:extLst>
          </p:nvPr>
        </p:nvGraphicFramePr>
        <p:xfrm>
          <a:off x="214488" y="432941"/>
          <a:ext cx="119775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 pm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minuit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501180" y="2670360"/>
            <a:ext cx="429162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sz="4000" b="1" dirty="0">
                <a:solidFill>
                  <a:srgbClr val="C00000"/>
                </a:solidFill>
              </a:rPr>
              <a:t>Pipeline de lessives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1180" y="3670591"/>
            <a:ext cx="464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Avec la méthode du « pipeline »,</a:t>
            </a:r>
          </a:p>
          <a:p>
            <a:r>
              <a:rPr lang="fr-FR" sz="2400" dirty="0"/>
              <a:t>cela prendra 3h30m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4194" y="4195622"/>
            <a:ext cx="7601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Si chaque pile de linge est traitée séquentiellement, cela </a:t>
            </a:r>
          </a:p>
          <a:p>
            <a:r>
              <a:rPr lang="fr-FR" sz="2400" dirty="0"/>
              <a:t>prendra six heures pour faire quatre piles… </a:t>
            </a:r>
            <a:r>
              <a:rPr lang="fr-FR" sz="2400" i="1" dirty="0"/>
              <a:t>bon courage </a:t>
            </a:r>
            <a:r>
              <a:rPr lang="fr-FR" sz="2400" dirty="0"/>
              <a:t>!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22400" y="1551347"/>
            <a:ext cx="6599915" cy="662129"/>
            <a:chOff x="422400" y="1941339"/>
            <a:chExt cx="6599915" cy="662129"/>
          </a:xfrm>
        </p:grpSpPr>
        <p:grpSp>
          <p:nvGrpSpPr>
            <p:cNvPr id="47" name="Group 46"/>
            <p:cNvGrpSpPr/>
            <p:nvPr/>
          </p:nvGrpSpPr>
          <p:grpSpPr>
            <a:xfrm>
              <a:off x="422400" y="1941339"/>
              <a:ext cx="2805112" cy="0"/>
              <a:chOff x="445294" y="2545773"/>
              <a:chExt cx="2805112" cy="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445294" y="2545773"/>
                <a:ext cx="919162" cy="0"/>
              </a:xfrm>
              <a:prstGeom prst="line">
                <a:avLst/>
              </a:prstGeom>
              <a:ln w="190500" cmpd="sng">
                <a:solidFill>
                  <a:srgbClr val="9DAA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376361" y="2545773"/>
                <a:ext cx="1243014" cy="0"/>
              </a:xfrm>
              <a:prstGeom prst="line">
                <a:avLst/>
              </a:prstGeom>
              <a:ln w="190500" cmpd="sng">
                <a:solidFill>
                  <a:srgbClr val="79B1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33664" y="2545773"/>
                <a:ext cx="616742" cy="0"/>
              </a:xfrm>
              <a:prstGeom prst="line">
                <a:avLst/>
              </a:prstGeom>
              <a:ln w="190500" cmpd="sng">
                <a:solidFill>
                  <a:srgbClr val="EF61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1376361" y="2162049"/>
              <a:ext cx="3131348" cy="0"/>
              <a:chOff x="1376361" y="1807150"/>
              <a:chExt cx="3131348" cy="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376361" y="1807150"/>
                <a:ext cx="919162" cy="0"/>
              </a:xfrm>
              <a:prstGeom prst="line">
                <a:avLst/>
              </a:prstGeom>
              <a:ln w="190500">
                <a:solidFill>
                  <a:srgbClr val="9DAA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633664" y="1807150"/>
                <a:ext cx="1243014" cy="0"/>
              </a:xfrm>
              <a:prstGeom prst="line">
                <a:avLst/>
              </a:prstGeom>
              <a:ln w="190500">
                <a:solidFill>
                  <a:srgbClr val="79B1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90967" y="1807150"/>
                <a:ext cx="616742" cy="0"/>
              </a:xfrm>
              <a:prstGeom prst="line">
                <a:avLst/>
              </a:prstGeom>
              <a:ln w="190500">
                <a:solidFill>
                  <a:srgbClr val="EF61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33664" y="2382759"/>
              <a:ext cx="3131348" cy="0"/>
              <a:chOff x="2633664" y="2238518"/>
              <a:chExt cx="3131348" cy="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2633664" y="2238518"/>
                <a:ext cx="919162" cy="0"/>
              </a:xfrm>
              <a:prstGeom prst="line">
                <a:avLst/>
              </a:prstGeom>
              <a:ln w="190500">
                <a:solidFill>
                  <a:srgbClr val="9DAA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890967" y="2238518"/>
                <a:ext cx="1243014" cy="0"/>
              </a:xfrm>
              <a:prstGeom prst="line">
                <a:avLst/>
              </a:prstGeom>
              <a:ln w="190500">
                <a:solidFill>
                  <a:srgbClr val="79B1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148270" y="2238518"/>
                <a:ext cx="616742" cy="0"/>
              </a:xfrm>
              <a:prstGeom prst="line">
                <a:avLst/>
              </a:prstGeom>
              <a:ln w="190500">
                <a:solidFill>
                  <a:srgbClr val="EF61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3890967" y="2603468"/>
              <a:ext cx="3131348" cy="0"/>
              <a:chOff x="3890967" y="2615512"/>
              <a:chExt cx="3131348" cy="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3890967" y="2615512"/>
                <a:ext cx="919162" cy="0"/>
              </a:xfrm>
              <a:prstGeom prst="line">
                <a:avLst/>
              </a:prstGeom>
              <a:ln w="190500">
                <a:solidFill>
                  <a:srgbClr val="9DAA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148270" y="2615512"/>
                <a:ext cx="1243014" cy="0"/>
              </a:xfrm>
              <a:prstGeom prst="line">
                <a:avLst/>
              </a:prstGeom>
              <a:ln w="190500">
                <a:solidFill>
                  <a:srgbClr val="79B1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405573" y="2615512"/>
                <a:ext cx="616742" cy="0"/>
              </a:xfrm>
              <a:prstGeom prst="line">
                <a:avLst/>
              </a:prstGeom>
              <a:ln w="190500">
                <a:solidFill>
                  <a:srgbClr val="EF61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Straight Connector 62"/>
          <p:cNvCxnSpPr/>
          <p:nvPr/>
        </p:nvCxnSpPr>
        <p:spPr>
          <a:xfrm flipV="1">
            <a:off x="393825" y="807862"/>
            <a:ext cx="0" cy="33866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3825" y="976137"/>
            <a:ext cx="6620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26516"/>
              </p:ext>
            </p:extLst>
          </p:nvPr>
        </p:nvGraphicFramePr>
        <p:xfrm>
          <a:off x="214488" y="434624"/>
          <a:ext cx="72866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9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 pm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9h30 pm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 flipV="1">
            <a:off x="7008484" y="803587"/>
            <a:ext cx="0" cy="33866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7746"/>
              </p:ext>
            </p:extLst>
          </p:nvPr>
        </p:nvGraphicFramePr>
        <p:xfrm>
          <a:off x="398016" y="1157298"/>
          <a:ext cx="283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 flipV="1">
            <a:off x="11757442" y="805568"/>
            <a:ext cx="0" cy="33866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15090" y="5724558"/>
            <a:ext cx="4418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C00000"/>
                </a:solidFill>
              </a:rPr>
              <a:t>Lessives successives</a:t>
            </a:r>
          </a:p>
        </p:txBody>
      </p:sp>
    </p:spTree>
    <p:extLst>
      <p:ext uri="{BB962C8B-B14F-4D97-AF65-F5344CB8AC3E}">
        <p14:creationId xmlns:p14="http://schemas.microsoft.com/office/powerpoint/2010/main" val="29135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7 0.15139 L -0.07448 0.15139 C -0.04127 0.15139 -1.04167E-6 0.1095 -1.04167E-6 0.07547 L -1.04167E-6 -4.44444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5" y="-75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.15047 L -0.07149 0.15047 C -0.03972 0.15047 -0.00039 0.1088 -0.00039 0.07524 L -0.00039 -4.44444E-6 " pathEditMode="relative" rAng="0" ptsTypes="AAAA">
                                      <p:cBhvr>
                                        <p:cTn id="11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-75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05 0.15093 L -0.06016 0.15093 C -0.03333 0.15093 1.66667E-6 0.1088 1.66667E-6 0.075 L 1.66667E-6 -4.44444E-6 " pathEditMode="relative" rAng="0" ptsTypes="AAAA">
                                      <p:cBhvr>
                                        <p:cTn id="13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75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66 0.30278 L -0.14609 0.30278 C -0.08073 0.30278 -3.125E-6 0.21922 -3.125E-6 0.15139 L -3.125E-6 -4.44444E-6 " pathEditMode="relative" rAng="0" ptsTypes="AAAA">
                                      <p:cBhvr>
                                        <p:cTn id="15" dur="2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1513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12 0.3044 L -0.12982 0.3044 C -0.07188 0.3044 1.04167E-6 0.22014 1.04167E-6 0.15209 L 1.04167E-6 -4.44444E-6 " pathEditMode="relative" rAng="0" ptsTypes="AAAA">
                                      <p:cBhvr>
                                        <p:cTn id="17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-152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45 0.30255 L -0.12135 0.30255 C -0.06719 0.30255 -2.08333E-7 0.21899 -2.08333E-7 0.15093 L -2.08333E-7 -4.44444E-6 " pathEditMode="relative" rAng="0" ptsTypes="AAAA">
                                      <p:cBhvr>
                                        <p:cTn id="19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2" y="-1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27 0.46112 L -0.20964 0.46112 C -0.11602 0.46112 2.91667E-6 0.33334 2.91667E-6 0.23033 L 2.91667E-6 -4.44444E-6 " pathEditMode="relative" rAng="0" ptsTypes="AAAA">
                                      <p:cBhvr>
                                        <p:cTn id="21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4" y="-2305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4 0.46158 L -0.19583 0.46158 C -0.1082 0.46158 -2.91667E-6 0.33403 -2.91667E-6 0.23079 L -2.91667E-6 -4.44444E-6 " pathEditMode="relative" rAng="0" ptsTypes="AAAA">
                                      <p:cBhvr>
                                        <p:cTn id="23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70" y="-2307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62 0.46181 L -0.19687 0.46181 C -0.10885 0.46181 -4.375E-6 0.33426 -4.375E-6 0.23079 L -4.375E-6 -4.44444E-6 " pathEditMode="relative" rAng="0" ptsTypes="AAAA">
                                      <p:cBhvr>
                                        <p:cTn id="25" dur="2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74" y="-2310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62773"/>
              </p:ext>
            </p:extLst>
          </p:nvPr>
        </p:nvGraphicFramePr>
        <p:xfrm>
          <a:off x="838200" y="5243968"/>
          <a:ext cx="2630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38136"/>
              </p:ext>
            </p:extLst>
          </p:nvPr>
        </p:nvGraphicFramePr>
        <p:xfrm>
          <a:off x="3468689" y="5243968"/>
          <a:ext cx="2630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42339"/>
              </p:ext>
            </p:extLst>
          </p:nvPr>
        </p:nvGraphicFramePr>
        <p:xfrm>
          <a:off x="6099178" y="5243968"/>
          <a:ext cx="2630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95977"/>
              </p:ext>
            </p:extLst>
          </p:nvPr>
        </p:nvGraphicFramePr>
        <p:xfrm>
          <a:off x="8720133" y="5243968"/>
          <a:ext cx="2630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Exécution séquentielle (non-optimale)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115" y="1761681"/>
            <a:ext cx="5178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Dans  un processus séquentiel, l’exécution d’un programme se fait instruction par instruction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Comment accélérer l’exécution  d’un ensemble d’instructions ?</a:t>
            </a:r>
            <a:endParaRPr lang="fr-FR" sz="36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2714" y="6076005"/>
            <a:ext cx="10512421" cy="461665"/>
            <a:chOff x="2593802" y="5310291"/>
            <a:chExt cx="1749777" cy="461665"/>
          </a:xfrm>
        </p:grpSpPr>
        <p:cxnSp>
          <p:nvCxnSpPr>
            <p:cNvPr id="16" name="Straight Arrow Connector 15"/>
            <p:cNvCxnSpPr/>
            <p:nvPr/>
          </p:nvCxnSpPr>
          <p:spPr>
            <a:xfrm rot="16200000">
              <a:off x="3468691" y="4446694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93802" y="5310291"/>
              <a:ext cx="17497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temps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68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7321540" y="1603527"/>
            <a:ext cx="4029075" cy="34011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latin typeface="Consolas" panose="020B0609020204030204" pitchFamily="49" charset="0"/>
              </a:rPr>
              <a:t>lw</a:t>
            </a:r>
            <a:r>
              <a:rPr lang="fr-FR" sz="2400" b="1" dirty="0">
                <a:latin typeface="Consolas" panose="020B0609020204030204" pitchFamily="49" charset="0"/>
              </a:rPr>
              <a:t> $t0, 4($</a:t>
            </a:r>
            <a:r>
              <a:rPr lang="fr-FR" sz="2400" b="1" dirty="0" err="1">
                <a:latin typeface="Consolas" panose="020B0609020204030204" pitchFamily="49" charset="0"/>
              </a:rPr>
              <a:t>sp</a:t>
            </a:r>
            <a:r>
              <a:rPr lang="fr-FR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$t1, 8($</a:t>
            </a: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$t2, 12($</a:t>
            </a:r>
            <a:r>
              <a:rPr lang="fr-F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lw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$t3, 16($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fr-FR" sz="2400" b="1" dirty="0">
                <a:latin typeface="Consolas" panose="020B0609020204030204" pitchFamily="49" charset="0"/>
              </a:rPr>
              <a:t>	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Exécution en pipeline (optimale)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115" y="1761681"/>
            <a:ext cx="5178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Comment accélérer l’exécution  d’un ensemble d’instructions ?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fr-FR" sz="2800" dirty="0">
                <a:solidFill>
                  <a:srgbClr val="C00000"/>
                </a:solidFill>
              </a:rPr>
              <a:t>Par la méthode du « pipeline »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74101"/>
              </p:ext>
            </p:extLst>
          </p:nvPr>
        </p:nvGraphicFramePr>
        <p:xfrm>
          <a:off x="1351659" y="4306444"/>
          <a:ext cx="36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75122"/>
              </p:ext>
            </p:extLst>
          </p:nvPr>
        </p:nvGraphicFramePr>
        <p:xfrm>
          <a:off x="2072831" y="4679213"/>
          <a:ext cx="36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46953"/>
              </p:ext>
            </p:extLst>
          </p:nvPr>
        </p:nvGraphicFramePr>
        <p:xfrm>
          <a:off x="2793329" y="5052688"/>
          <a:ext cx="36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90833"/>
              </p:ext>
            </p:extLst>
          </p:nvPr>
        </p:nvGraphicFramePr>
        <p:xfrm>
          <a:off x="3514164" y="5425457"/>
          <a:ext cx="36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EX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MEM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WB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351659" y="6087296"/>
            <a:ext cx="5762502" cy="468660"/>
            <a:chOff x="2593802" y="5303296"/>
            <a:chExt cx="959160" cy="46866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593802" y="5303296"/>
              <a:ext cx="959160" cy="699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93802" y="5310291"/>
              <a:ext cx="9591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temps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134296" y="1882182"/>
            <a:ext cx="461665" cy="2799646"/>
            <a:chOff x="2211388" y="2381956"/>
            <a:chExt cx="461665" cy="174977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211389" y="2381956"/>
              <a:ext cx="0" cy="174977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5400000">
              <a:off x="1567333" y="3026013"/>
              <a:ext cx="1749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Exécution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4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Oval 235"/>
          <p:cNvSpPr/>
          <p:nvPr/>
        </p:nvSpPr>
        <p:spPr>
          <a:xfrm>
            <a:off x="9164655" y="4500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Oval 236"/>
          <p:cNvSpPr/>
          <p:nvPr/>
        </p:nvSpPr>
        <p:spPr>
          <a:xfrm>
            <a:off x="7535618" y="4551045"/>
            <a:ext cx="76537" cy="76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Freeform 237"/>
          <p:cNvSpPr/>
          <p:nvPr/>
        </p:nvSpPr>
        <p:spPr>
          <a:xfrm>
            <a:off x="7541846" y="3305908"/>
            <a:ext cx="1082431" cy="1469292"/>
          </a:xfrm>
          <a:custGeom>
            <a:avLst/>
            <a:gdLst>
              <a:gd name="connsiteX0" fmla="*/ 0 w 1082431"/>
              <a:gd name="connsiteY0" fmla="*/ 0 h 1469292"/>
              <a:gd name="connsiteX1" fmla="*/ 1082431 w 1082431"/>
              <a:gd name="connsiteY1" fmla="*/ 296984 h 1469292"/>
              <a:gd name="connsiteX2" fmla="*/ 1082431 w 1082431"/>
              <a:gd name="connsiteY2" fmla="*/ 1172307 h 1469292"/>
              <a:gd name="connsiteX3" fmla="*/ 3908 w 1082431"/>
              <a:gd name="connsiteY3" fmla="*/ 1469292 h 1469292"/>
              <a:gd name="connsiteX4" fmla="*/ 0 w 1082431"/>
              <a:gd name="connsiteY4" fmla="*/ 918307 h 1469292"/>
              <a:gd name="connsiteX5" fmla="*/ 566616 w 1082431"/>
              <a:gd name="connsiteY5" fmla="*/ 746369 h 1469292"/>
              <a:gd name="connsiteX6" fmla="*/ 3908 w 1082431"/>
              <a:gd name="connsiteY6" fmla="*/ 578338 h 1469292"/>
              <a:gd name="connsiteX7" fmla="*/ 0 w 1082431"/>
              <a:gd name="connsiteY7" fmla="*/ 0 h 146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2431" h="1469292">
                <a:moveTo>
                  <a:pt x="0" y="0"/>
                </a:moveTo>
                <a:lnTo>
                  <a:pt x="1082431" y="296984"/>
                </a:lnTo>
                <a:lnTo>
                  <a:pt x="1082431" y="1172307"/>
                </a:lnTo>
                <a:lnTo>
                  <a:pt x="3908" y="1469292"/>
                </a:lnTo>
                <a:cubicBezTo>
                  <a:pt x="2605" y="1285630"/>
                  <a:pt x="1303" y="1101969"/>
                  <a:pt x="0" y="918307"/>
                </a:cubicBezTo>
                <a:lnTo>
                  <a:pt x="566616" y="746369"/>
                </a:lnTo>
                <a:lnTo>
                  <a:pt x="3908" y="578338"/>
                </a:lnTo>
                <a:cubicBezTo>
                  <a:pt x="2605" y="385559"/>
                  <a:pt x="1303" y="192779"/>
                  <a:pt x="0" y="0"/>
                </a:cubicBez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5974442" y="3589763"/>
            <a:ext cx="15483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I[25-21] BUS"/>
          <p:cNvCxnSpPr/>
          <p:nvPr/>
        </p:nvCxnSpPr>
        <p:spPr>
          <a:xfrm>
            <a:off x="2047073" y="3589764"/>
            <a:ext cx="1859638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I[20-16] BUS"/>
          <p:cNvCxnSpPr/>
          <p:nvPr/>
        </p:nvCxnSpPr>
        <p:spPr>
          <a:xfrm>
            <a:off x="2301087" y="4103031"/>
            <a:ext cx="16056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3910535" y="3331448"/>
            <a:ext cx="2063907" cy="20595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3" name="Read register 1"/>
          <p:cNvSpPr txBox="1"/>
          <p:nvPr/>
        </p:nvSpPr>
        <p:spPr>
          <a:xfrm>
            <a:off x="3910535" y="3342455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Read</a:t>
            </a:r>
          </a:p>
          <a:p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244" name="Read data 1"/>
          <p:cNvSpPr txBox="1"/>
          <p:nvPr/>
        </p:nvSpPr>
        <p:spPr>
          <a:xfrm>
            <a:off x="5179920" y="3342455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Read data 1</a:t>
            </a:r>
          </a:p>
        </p:txBody>
      </p:sp>
      <p:sp>
        <p:nvSpPr>
          <p:cNvPr id="245" name="Registers_label"/>
          <p:cNvSpPr txBox="1"/>
          <p:nvPr/>
        </p:nvSpPr>
        <p:spPr>
          <a:xfrm>
            <a:off x="4789313" y="4945960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246" name="Read register 2"/>
          <p:cNvSpPr txBox="1"/>
          <p:nvPr/>
        </p:nvSpPr>
        <p:spPr>
          <a:xfrm>
            <a:off x="3910536" y="3858013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sp>
        <p:nvSpPr>
          <p:cNvPr id="247" name="Write register"/>
          <p:cNvSpPr txBox="1"/>
          <p:nvPr/>
        </p:nvSpPr>
        <p:spPr>
          <a:xfrm>
            <a:off x="3910536" y="4373574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248" name="RegWrite"/>
          <p:cNvSpPr txBox="1"/>
          <p:nvPr/>
        </p:nvSpPr>
        <p:spPr>
          <a:xfrm>
            <a:off x="4499829" y="2659744"/>
            <a:ext cx="86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RegWrite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49" name="Write data"/>
          <p:cNvSpPr txBox="1"/>
          <p:nvPr/>
        </p:nvSpPr>
        <p:spPr>
          <a:xfrm>
            <a:off x="3906711" y="4876379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cxnSp>
        <p:nvCxnSpPr>
          <p:cNvPr id="250" name="RegWriteConnector"/>
          <p:cNvCxnSpPr>
            <a:stCxn id="242" idx="0"/>
          </p:cNvCxnSpPr>
          <p:nvPr/>
        </p:nvCxnSpPr>
        <p:spPr>
          <a:xfrm flipH="1" flipV="1">
            <a:off x="4942488" y="2988801"/>
            <a:ext cx="1" cy="34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ad data 2"/>
          <p:cNvSpPr txBox="1"/>
          <p:nvPr/>
        </p:nvSpPr>
        <p:spPr>
          <a:xfrm>
            <a:off x="5195580" y="4353663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cxnSp>
        <p:nvCxnSpPr>
          <p:cNvPr id="252" name="ALUOpConnector"/>
          <p:cNvCxnSpPr/>
          <p:nvPr/>
        </p:nvCxnSpPr>
        <p:spPr>
          <a:xfrm flipH="1" flipV="1">
            <a:off x="8131025" y="4607196"/>
            <a:ext cx="1" cy="3378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ALU_label"/>
          <p:cNvSpPr txBox="1"/>
          <p:nvPr/>
        </p:nvSpPr>
        <p:spPr>
          <a:xfrm>
            <a:off x="7989742" y="4087680"/>
            <a:ext cx="5663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UAL</a:t>
            </a:r>
          </a:p>
        </p:txBody>
      </p:sp>
      <p:sp>
        <p:nvSpPr>
          <p:cNvPr id="254" name="ALUOp"/>
          <p:cNvSpPr txBox="1"/>
          <p:nvPr/>
        </p:nvSpPr>
        <p:spPr>
          <a:xfrm>
            <a:off x="7794967" y="4959598"/>
            <a:ext cx="6889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ALUOp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55" name="I[15-11]"/>
          <p:cNvSpPr txBox="1"/>
          <p:nvPr/>
        </p:nvSpPr>
        <p:spPr>
          <a:xfrm>
            <a:off x="2249784" y="4946191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I[15-11]</a:t>
            </a:r>
          </a:p>
        </p:txBody>
      </p:sp>
      <p:cxnSp>
        <p:nvCxnSpPr>
          <p:cNvPr id="256" name="Straight Arrow Connector 255"/>
          <p:cNvCxnSpPr/>
          <p:nvPr/>
        </p:nvCxnSpPr>
        <p:spPr>
          <a:xfrm>
            <a:off x="3397740" y="4649915"/>
            <a:ext cx="50897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2180434" y="404256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2178349" y="5183879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2179803" y="3522359"/>
            <a:ext cx="126000" cy="12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0" name="I[25-21]"/>
          <p:cNvSpPr txBox="1"/>
          <p:nvPr/>
        </p:nvSpPr>
        <p:spPr>
          <a:xfrm>
            <a:off x="2239750" y="3300835"/>
            <a:ext cx="7681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I[25-21]</a:t>
            </a:r>
          </a:p>
        </p:txBody>
      </p:sp>
      <p:sp>
        <p:nvSpPr>
          <p:cNvPr id="261" name="I[20-16]"/>
          <p:cNvSpPr txBox="1"/>
          <p:nvPr/>
        </p:nvSpPr>
        <p:spPr>
          <a:xfrm>
            <a:off x="2239750" y="3792068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I[20-16]</a:t>
            </a:r>
          </a:p>
        </p:txBody>
      </p:sp>
      <p:sp>
        <p:nvSpPr>
          <p:cNvPr id="262" name="Oval 261"/>
          <p:cNvSpPr/>
          <p:nvPr/>
        </p:nvSpPr>
        <p:spPr>
          <a:xfrm>
            <a:off x="2076749" y="1102694"/>
            <a:ext cx="101600" cy="10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3" name="Group 262"/>
          <p:cNvGrpSpPr/>
          <p:nvPr/>
        </p:nvGrpSpPr>
        <p:grpSpPr>
          <a:xfrm>
            <a:off x="115644" y="3210726"/>
            <a:ext cx="1961105" cy="1803400"/>
            <a:chOff x="9576574" y="850900"/>
            <a:chExt cx="1961105" cy="1803400"/>
          </a:xfrm>
        </p:grpSpPr>
        <p:sp>
          <p:nvSpPr>
            <p:cNvPr id="264" name="Rectangle 263"/>
            <p:cNvSpPr/>
            <p:nvPr/>
          </p:nvSpPr>
          <p:spPr>
            <a:xfrm>
              <a:off x="9576574" y="850900"/>
              <a:ext cx="1943100" cy="180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FR" dirty="0"/>
            </a:p>
          </p:txBody>
        </p:sp>
        <p:sp>
          <p:nvSpPr>
            <p:cNvPr id="265" name="Read address"/>
            <p:cNvSpPr txBox="1"/>
            <p:nvPr/>
          </p:nvSpPr>
          <p:spPr>
            <a:xfrm>
              <a:off x="9594579" y="864969"/>
              <a:ext cx="965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Read </a:t>
              </a:r>
              <a:r>
                <a:rPr lang="fr-FR" dirty="0" err="1"/>
                <a:t>address</a:t>
              </a:r>
              <a:endParaRPr lang="fr-FR" dirty="0"/>
            </a:p>
          </p:txBody>
        </p:sp>
        <p:sp>
          <p:nvSpPr>
            <p:cNvPr id="266" name="Instruction"/>
            <p:cNvSpPr txBox="1"/>
            <p:nvPr/>
          </p:nvSpPr>
          <p:spPr>
            <a:xfrm>
              <a:off x="10331179" y="864969"/>
              <a:ext cx="12065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/>
                <a:t>Instruction [31-0]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9936898" y="1791384"/>
              <a:ext cx="12224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Instruction</a:t>
              </a:r>
            </a:p>
            <a:p>
              <a:pPr algn="ctr"/>
              <a:r>
                <a:rPr lang="fr-FR" b="1" dirty="0"/>
                <a:t>memory</a:t>
              </a:r>
            </a:p>
          </p:txBody>
        </p:sp>
      </p:grpSp>
      <p:cxnSp>
        <p:nvCxnSpPr>
          <p:cNvPr id="268" name="Straight Arrow Connector 267"/>
          <p:cNvCxnSpPr/>
          <p:nvPr/>
        </p:nvCxnSpPr>
        <p:spPr>
          <a:xfrm>
            <a:off x="475968" y="2640058"/>
            <a:ext cx="0" cy="570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ounded Rectangle 268"/>
          <p:cNvSpPr/>
          <p:nvPr/>
        </p:nvSpPr>
        <p:spPr>
          <a:xfrm>
            <a:off x="3013575" y="4165424"/>
            <a:ext cx="378320" cy="13158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0mux1</a:t>
            </a:r>
          </a:p>
        </p:txBody>
      </p:sp>
      <p:cxnSp>
        <p:nvCxnSpPr>
          <p:cNvPr id="270" name="I[15-11] BUS"/>
          <p:cNvCxnSpPr/>
          <p:nvPr/>
        </p:nvCxnSpPr>
        <p:spPr>
          <a:xfrm>
            <a:off x="2249784" y="5257155"/>
            <a:ext cx="75854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546406" y="4128621"/>
            <a:ext cx="0" cy="2616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2541446" y="4390231"/>
            <a:ext cx="4411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/>
          <p:cNvSpPr/>
          <p:nvPr/>
        </p:nvSpPr>
        <p:spPr>
          <a:xfrm>
            <a:off x="2480839" y="405029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3202734" y="5481234"/>
            <a:ext cx="1" cy="3605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2855683" y="5798613"/>
            <a:ext cx="69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RegDst</a:t>
            </a:r>
            <a:endParaRPr lang="fr-FR" sz="1400" dirty="0">
              <a:solidFill>
                <a:srgbClr val="C00000"/>
              </a:solidFill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5390604" y="5793121"/>
            <a:ext cx="624403" cy="784114"/>
            <a:chOff x="5147576" y="5528551"/>
            <a:chExt cx="713404" cy="895880"/>
          </a:xfrm>
        </p:grpSpPr>
        <p:sp>
          <p:nvSpPr>
            <p:cNvPr id="277" name="Oval 276"/>
            <p:cNvSpPr/>
            <p:nvPr/>
          </p:nvSpPr>
          <p:spPr>
            <a:xfrm>
              <a:off x="5181954" y="5528551"/>
              <a:ext cx="627851" cy="8958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  <a:effectLst>
              <a:glow rad="127000">
                <a:schemeClr val="accent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147576" y="5666854"/>
              <a:ext cx="713404" cy="527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accent1">
                      <a:lumMod val="75000"/>
                    </a:schemeClr>
                  </a:solidFill>
                </a:rPr>
                <a:t>sign</a:t>
              </a:r>
              <a:endParaRPr lang="fr-FR" sz="1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fr-FR" sz="1200" dirty="0" err="1">
                  <a:solidFill>
                    <a:schemeClr val="accent1">
                      <a:lumMod val="75000"/>
                    </a:schemeClr>
                  </a:solidFill>
                </a:rPr>
                <a:t>extend</a:t>
              </a:r>
              <a:endParaRPr lang="fr-FR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79" name="Elbow Connector 278"/>
          <p:cNvCxnSpPr/>
          <p:nvPr/>
        </p:nvCxnSpPr>
        <p:spPr>
          <a:xfrm rot="16200000" flipH="1">
            <a:off x="9811848" y="3025729"/>
            <a:ext cx="504179" cy="2425254"/>
          </a:xfrm>
          <a:prstGeom prst="bentConnector4">
            <a:avLst>
              <a:gd name="adj1" fmla="val 397329"/>
              <a:gd name="adj2" fmla="val 862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293" idx="0"/>
            <a:endCxn id="282" idx="1"/>
          </p:cNvCxnSpPr>
          <p:nvPr/>
        </p:nvCxnSpPr>
        <p:spPr>
          <a:xfrm rot="5400000" flipH="1" flipV="1">
            <a:off x="8784062" y="3583894"/>
            <a:ext cx="447320" cy="31282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9164134" y="3239746"/>
            <a:ext cx="1595454" cy="165577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/>
          </a:p>
        </p:txBody>
      </p:sp>
      <p:sp>
        <p:nvSpPr>
          <p:cNvPr id="282" name="Read address"/>
          <p:cNvSpPr txBox="1"/>
          <p:nvPr/>
        </p:nvSpPr>
        <p:spPr>
          <a:xfrm>
            <a:off x="9164134" y="3251298"/>
            <a:ext cx="792513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283" name="Instruction"/>
          <p:cNvSpPr txBox="1"/>
          <p:nvPr/>
        </p:nvSpPr>
        <p:spPr>
          <a:xfrm>
            <a:off x="9854323" y="3251298"/>
            <a:ext cx="905264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854325" y="4267446"/>
            <a:ext cx="813204" cy="530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cxnSp>
        <p:nvCxnSpPr>
          <p:cNvPr id="285" name="Straight Arrow Connector 284"/>
          <p:cNvCxnSpPr/>
          <p:nvPr/>
        </p:nvCxnSpPr>
        <p:spPr>
          <a:xfrm>
            <a:off x="10759587" y="3604874"/>
            <a:ext cx="5169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ad address"/>
          <p:cNvSpPr txBox="1"/>
          <p:nvPr/>
        </p:nvSpPr>
        <p:spPr>
          <a:xfrm>
            <a:off x="9164134" y="3792420"/>
            <a:ext cx="792513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Write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287" name="Read address"/>
          <p:cNvSpPr txBox="1"/>
          <p:nvPr/>
        </p:nvSpPr>
        <p:spPr>
          <a:xfrm>
            <a:off x="9164134" y="4333541"/>
            <a:ext cx="792513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cxnSp>
        <p:nvCxnSpPr>
          <p:cNvPr id="288" name="Straight Arrow Connector 287"/>
          <p:cNvCxnSpPr/>
          <p:nvPr/>
        </p:nvCxnSpPr>
        <p:spPr>
          <a:xfrm>
            <a:off x="8624278" y="4034657"/>
            <a:ext cx="536515" cy="8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81" idx="0"/>
          </p:cNvCxnSpPr>
          <p:nvPr/>
        </p:nvCxnSpPr>
        <p:spPr>
          <a:xfrm flipV="1">
            <a:off x="9961861" y="2988839"/>
            <a:ext cx="0" cy="25090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967176" y="4895520"/>
            <a:ext cx="0" cy="27336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9468783" y="2718245"/>
            <a:ext cx="978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501057" y="5121540"/>
            <a:ext cx="93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93" name="Oval 292"/>
          <p:cNvSpPr/>
          <p:nvPr/>
        </p:nvSpPr>
        <p:spPr>
          <a:xfrm>
            <a:off x="8779311" y="39639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4" name="Straight Connector 293"/>
          <p:cNvCxnSpPr/>
          <p:nvPr/>
        </p:nvCxnSpPr>
        <p:spPr>
          <a:xfrm flipV="1">
            <a:off x="11496009" y="2993097"/>
            <a:ext cx="1" cy="3605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11029321" y="2697136"/>
            <a:ext cx="1007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MemToReg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11307443" y="3368043"/>
            <a:ext cx="378320" cy="13158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1mux0</a:t>
            </a:r>
          </a:p>
        </p:txBody>
      </p:sp>
      <p:cxnSp>
        <p:nvCxnSpPr>
          <p:cNvPr id="297" name="Elbow Connector 296"/>
          <p:cNvCxnSpPr>
            <a:stCxn id="296" idx="3"/>
            <a:endCxn id="249" idx="1"/>
          </p:cNvCxnSpPr>
          <p:nvPr/>
        </p:nvCxnSpPr>
        <p:spPr>
          <a:xfrm flipH="1">
            <a:off x="3906711" y="4025948"/>
            <a:ext cx="7779052" cy="1112041"/>
          </a:xfrm>
          <a:prstGeom prst="bentConnector5">
            <a:avLst>
              <a:gd name="adj1" fmla="val -2939"/>
              <a:gd name="adj2" fmla="val 244365"/>
              <a:gd name="adj3" fmla="val 10458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6713083" y="5431496"/>
            <a:ext cx="71091" cy="7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5974442" y="4579118"/>
            <a:ext cx="7386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ounded Rectangle 299"/>
          <p:cNvSpPr/>
          <p:nvPr/>
        </p:nvSpPr>
        <p:spPr>
          <a:xfrm>
            <a:off x="6721513" y="4347285"/>
            <a:ext cx="378320" cy="13158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0mux1</a:t>
            </a:r>
          </a:p>
        </p:txBody>
      </p:sp>
      <p:cxnSp>
        <p:nvCxnSpPr>
          <p:cNvPr id="301" name="Straight Connector 300"/>
          <p:cNvCxnSpPr>
            <a:stCxn id="300" idx="0"/>
          </p:cNvCxnSpPr>
          <p:nvPr/>
        </p:nvCxnSpPr>
        <p:spPr>
          <a:xfrm flipV="1">
            <a:off x="6910673" y="4084453"/>
            <a:ext cx="0" cy="2628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6563621" y="3823669"/>
            <a:ext cx="69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ALUSrc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303" name="Elbow Connector 302"/>
          <p:cNvCxnSpPr>
            <a:endCxn id="298" idx="2"/>
          </p:cNvCxnSpPr>
          <p:nvPr/>
        </p:nvCxnSpPr>
        <p:spPr>
          <a:xfrm flipV="1">
            <a:off x="5970216" y="5467042"/>
            <a:ext cx="742867" cy="7181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/>
          <p:cNvCxnSpPr>
            <a:stCxn id="300" idx="3"/>
            <a:endCxn id="237" idx="2"/>
          </p:cNvCxnSpPr>
          <p:nvPr/>
        </p:nvCxnSpPr>
        <p:spPr>
          <a:xfrm flipV="1">
            <a:off x="7099833" y="4589314"/>
            <a:ext cx="435785" cy="415876"/>
          </a:xfrm>
          <a:prstGeom prst="bentConnector3">
            <a:avLst>
              <a:gd name="adj1" fmla="val 327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stCxn id="306" idx="4"/>
            <a:endCxn id="236" idx="2"/>
          </p:cNvCxnSpPr>
          <p:nvPr/>
        </p:nvCxnSpPr>
        <p:spPr>
          <a:xfrm rot="5400000" flipH="1" flipV="1">
            <a:off x="7623434" y="3103687"/>
            <a:ext cx="72000" cy="3010441"/>
          </a:xfrm>
          <a:prstGeom prst="bentConnector4">
            <a:avLst>
              <a:gd name="adj1" fmla="val -1870810"/>
              <a:gd name="adj2" fmla="val 8180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305"/>
          <p:cNvSpPr/>
          <p:nvPr/>
        </p:nvSpPr>
        <p:spPr>
          <a:xfrm>
            <a:off x="6082214" y="4500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2242851" y="3589763"/>
            <a:ext cx="0" cy="2605691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I[15-11] BUS"/>
          <p:cNvCxnSpPr/>
          <p:nvPr/>
        </p:nvCxnSpPr>
        <p:spPr>
          <a:xfrm>
            <a:off x="2249784" y="6195454"/>
            <a:ext cx="314082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2240404" y="6154830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I[15-0]</a:t>
            </a:r>
          </a:p>
        </p:txBody>
      </p:sp>
      <p:sp>
        <p:nvSpPr>
          <p:cNvPr id="3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Mettant les unités oisives au travail !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731354" y="1724331"/>
            <a:ext cx="788999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Inactif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2809002" y="1738331"/>
            <a:ext cx="2597722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Décodage (ID)</a:t>
            </a:r>
          </a:p>
        </p:txBody>
      </p:sp>
      <p:sp>
        <p:nvSpPr>
          <p:cNvPr id="313" name="Left Brace 312"/>
          <p:cNvSpPr/>
          <p:nvPr/>
        </p:nvSpPr>
        <p:spPr>
          <a:xfrm rot="5400000">
            <a:off x="1007661" y="1478733"/>
            <a:ext cx="236387" cy="1984413"/>
          </a:xfrm>
          <a:prstGeom prst="leftBrace">
            <a:avLst>
              <a:gd name="adj1" fmla="val 99230"/>
              <a:gd name="adj2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b" anchorCtr="0"/>
          <a:lstStyle/>
          <a:p>
            <a:pPr algn="ctr"/>
            <a:endParaRPr lang="fr-FR" dirty="0"/>
          </a:p>
        </p:txBody>
      </p:sp>
      <p:sp>
        <p:nvSpPr>
          <p:cNvPr id="314" name="Left Brace 313"/>
          <p:cNvSpPr/>
          <p:nvPr/>
        </p:nvSpPr>
        <p:spPr>
          <a:xfrm rot="5400000">
            <a:off x="3980040" y="523835"/>
            <a:ext cx="236387" cy="3894394"/>
          </a:xfrm>
          <a:prstGeom prst="leftBrace">
            <a:avLst>
              <a:gd name="adj1" fmla="val 99230"/>
              <a:gd name="adj2" fmla="val 50000"/>
            </a:avLst>
          </a:prstGeom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b" anchorCtr="0"/>
          <a:lstStyle/>
          <a:p>
            <a:pPr algn="ctr"/>
            <a:endParaRPr lang="fr-FR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5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al 129"/>
          <p:cNvSpPr/>
          <p:nvPr/>
        </p:nvSpPr>
        <p:spPr>
          <a:xfrm>
            <a:off x="9164655" y="4500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val 119"/>
          <p:cNvSpPr/>
          <p:nvPr/>
        </p:nvSpPr>
        <p:spPr>
          <a:xfrm>
            <a:off x="7535618" y="4551045"/>
            <a:ext cx="76537" cy="76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Freeform 166"/>
          <p:cNvSpPr/>
          <p:nvPr/>
        </p:nvSpPr>
        <p:spPr>
          <a:xfrm>
            <a:off x="7541846" y="3305908"/>
            <a:ext cx="1082431" cy="1469292"/>
          </a:xfrm>
          <a:custGeom>
            <a:avLst/>
            <a:gdLst>
              <a:gd name="connsiteX0" fmla="*/ 0 w 1082431"/>
              <a:gd name="connsiteY0" fmla="*/ 0 h 1469292"/>
              <a:gd name="connsiteX1" fmla="*/ 1082431 w 1082431"/>
              <a:gd name="connsiteY1" fmla="*/ 296984 h 1469292"/>
              <a:gd name="connsiteX2" fmla="*/ 1082431 w 1082431"/>
              <a:gd name="connsiteY2" fmla="*/ 1172307 h 1469292"/>
              <a:gd name="connsiteX3" fmla="*/ 3908 w 1082431"/>
              <a:gd name="connsiteY3" fmla="*/ 1469292 h 1469292"/>
              <a:gd name="connsiteX4" fmla="*/ 0 w 1082431"/>
              <a:gd name="connsiteY4" fmla="*/ 918307 h 1469292"/>
              <a:gd name="connsiteX5" fmla="*/ 566616 w 1082431"/>
              <a:gd name="connsiteY5" fmla="*/ 746369 h 1469292"/>
              <a:gd name="connsiteX6" fmla="*/ 3908 w 1082431"/>
              <a:gd name="connsiteY6" fmla="*/ 578338 h 1469292"/>
              <a:gd name="connsiteX7" fmla="*/ 0 w 1082431"/>
              <a:gd name="connsiteY7" fmla="*/ 0 h 146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2431" h="1469292">
                <a:moveTo>
                  <a:pt x="0" y="0"/>
                </a:moveTo>
                <a:lnTo>
                  <a:pt x="1082431" y="296984"/>
                </a:lnTo>
                <a:lnTo>
                  <a:pt x="1082431" y="1172307"/>
                </a:lnTo>
                <a:lnTo>
                  <a:pt x="3908" y="1469292"/>
                </a:lnTo>
                <a:cubicBezTo>
                  <a:pt x="2605" y="1285630"/>
                  <a:pt x="1303" y="1101969"/>
                  <a:pt x="0" y="918307"/>
                </a:cubicBezTo>
                <a:lnTo>
                  <a:pt x="566616" y="746369"/>
                </a:lnTo>
                <a:lnTo>
                  <a:pt x="3908" y="578338"/>
                </a:lnTo>
                <a:cubicBezTo>
                  <a:pt x="2605" y="385559"/>
                  <a:pt x="1303" y="192779"/>
                  <a:pt x="0" y="0"/>
                </a:cubicBez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5974442" y="3589763"/>
            <a:ext cx="15483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I[25-21] BUS"/>
          <p:cNvCxnSpPr/>
          <p:nvPr/>
        </p:nvCxnSpPr>
        <p:spPr>
          <a:xfrm>
            <a:off x="2047073" y="3589764"/>
            <a:ext cx="1859638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I[20-16] BUS"/>
          <p:cNvCxnSpPr/>
          <p:nvPr/>
        </p:nvCxnSpPr>
        <p:spPr>
          <a:xfrm>
            <a:off x="2301087" y="4103031"/>
            <a:ext cx="16056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910535" y="3331448"/>
            <a:ext cx="2063907" cy="20595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Read register 1"/>
          <p:cNvSpPr txBox="1"/>
          <p:nvPr/>
        </p:nvSpPr>
        <p:spPr>
          <a:xfrm>
            <a:off x="3910535" y="3342455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Read</a:t>
            </a:r>
          </a:p>
          <a:p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184" name="Read data 1"/>
          <p:cNvSpPr txBox="1"/>
          <p:nvPr/>
        </p:nvSpPr>
        <p:spPr>
          <a:xfrm>
            <a:off x="5179920" y="3342455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Read data 1</a:t>
            </a:r>
          </a:p>
        </p:txBody>
      </p:sp>
      <p:sp>
        <p:nvSpPr>
          <p:cNvPr id="185" name="Registers_label"/>
          <p:cNvSpPr txBox="1"/>
          <p:nvPr/>
        </p:nvSpPr>
        <p:spPr>
          <a:xfrm>
            <a:off x="4789313" y="4945960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86" name="Read register 2"/>
          <p:cNvSpPr txBox="1"/>
          <p:nvPr/>
        </p:nvSpPr>
        <p:spPr>
          <a:xfrm>
            <a:off x="3910536" y="3858013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sp>
        <p:nvSpPr>
          <p:cNvPr id="187" name="Write register"/>
          <p:cNvSpPr txBox="1"/>
          <p:nvPr/>
        </p:nvSpPr>
        <p:spPr>
          <a:xfrm>
            <a:off x="3910536" y="4373574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188" name="RegWrite"/>
          <p:cNvSpPr txBox="1"/>
          <p:nvPr/>
        </p:nvSpPr>
        <p:spPr>
          <a:xfrm>
            <a:off x="4499829" y="2659744"/>
            <a:ext cx="86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RegWrite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89" name="Write data"/>
          <p:cNvSpPr txBox="1"/>
          <p:nvPr/>
        </p:nvSpPr>
        <p:spPr>
          <a:xfrm>
            <a:off x="3906711" y="4876379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cxnSp>
        <p:nvCxnSpPr>
          <p:cNvPr id="190" name="RegWriteConnector"/>
          <p:cNvCxnSpPr>
            <a:stCxn id="182" idx="0"/>
          </p:cNvCxnSpPr>
          <p:nvPr/>
        </p:nvCxnSpPr>
        <p:spPr>
          <a:xfrm flipH="1" flipV="1">
            <a:off x="4942488" y="2988801"/>
            <a:ext cx="1" cy="34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ad data 2"/>
          <p:cNvSpPr txBox="1"/>
          <p:nvPr/>
        </p:nvSpPr>
        <p:spPr>
          <a:xfrm>
            <a:off x="5195580" y="4353663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cxnSp>
        <p:nvCxnSpPr>
          <p:cNvPr id="192" name="ALUOpConnector"/>
          <p:cNvCxnSpPr/>
          <p:nvPr/>
        </p:nvCxnSpPr>
        <p:spPr>
          <a:xfrm flipH="1" flipV="1">
            <a:off x="8131025" y="4607196"/>
            <a:ext cx="1" cy="3378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ALU_label"/>
          <p:cNvSpPr txBox="1"/>
          <p:nvPr/>
        </p:nvSpPr>
        <p:spPr>
          <a:xfrm>
            <a:off x="7989742" y="4087680"/>
            <a:ext cx="5663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UAL</a:t>
            </a:r>
          </a:p>
        </p:txBody>
      </p:sp>
      <p:sp>
        <p:nvSpPr>
          <p:cNvPr id="194" name="ALUOp"/>
          <p:cNvSpPr txBox="1"/>
          <p:nvPr/>
        </p:nvSpPr>
        <p:spPr>
          <a:xfrm>
            <a:off x="7794967" y="4959598"/>
            <a:ext cx="6889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ALUOp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97" name="I[15-11]"/>
          <p:cNvSpPr txBox="1"/>
          <p:nvPr/>
        </p:nvSpPr>
        <p:spPr>
          <a:xfrm>
            <a:off x="2249784" y="4946191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I[15-11]</a:t>
            </a:r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3397740" y="4649915"/>
            <a:ext cx="50897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2180434" y="404256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2178349" y="5183879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2179803" y="3522359"/>
            <a:ext cx="126000" cy="12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2" name="I[25-21]"/>
          <p:cNvSpPr txBox="1"/>
          <p:nvPr/>
        </p:nvSpPr>
        <p:spPr>
          <a:xfrm>
            <a:off x="2239750" y="3300835"/>
            <a:ext cx="7681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I[25-21]</a:t>
            </a:r>
          </a:p>
        </p:txBody>
      </p:sp>
      <p:sp>
        <p:nvSpPr>
          <p:cNvPr id="203" name="I[20-16]"/>
          <p:cNvSpPr txBox="1"/>
          <p:nvPr/>
        </p:nvSpPr>
        <p:spPr>
          <a:xfrm>
            <a:off x="2239750" y="3792068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I[20-16]</a:t>
            </a:r>
          </a:p>
        </p:txBody>
      </p:sp>
      <p:sp>
        <p:nvSpPr>
          <p:cNvPr id="208" name="Oval 207"/>
          <p:cNvSpPr/>
          <p:nvPr/>
        </p:nvSpPr>
        <p:spPr>
          <a:xfrm>
            <a:off x="2076749" y="1102694"/>
            <a:ext cx="101600" cy="10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9" name="Group 208"/>
          <p:cNvGrpSpPr/>
          <p:nvPr/>
        </p:nvGrpSpPr>
        <p:grpSpPr>
          <a:xfrm>
            <a:off x="115644" y="3210726"/>
            <a:ext cx="1961105" cy="1803400"/>
            <a:chOff x="9576574" y="850900"/>
            <a:chExt cx="1961105" cy="1803400"/>
          </a:xfrm>
          <a:effectLst>
            <a:glow rad="127000">
              <a:srgbClr val="C00000"/>
            </a:glow>
          </a:effectLst>
        </p:grpSpPr>
        <p:sp>
          <p:nvSpPr>
            <p:cNvPr id="210" name="Rectangle 209"/>
            <p:cNvSpPr/>
            <p:nvPr/>
          </p:nvSpPr>
          <p:spPr>
            <a:xfrm>
              <a:off x="9576574" y="850900"/>
              <a:ext cx="1943100" cy="180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FR" dirty="0"/>
            </a:p>
          </p:txBody>
        </p:sp>
        <p:sp>
          <p:nvSpPr>
            <p:cNvPr id="211" name="Read address"/>
            <p:cNvSpPr txBox="1"/>
            <p:nvPr/>
          </p:nvSpPr>
          <p:spPr>
            <a:xfrm>
              <a:off x="9594579" y="864969"/>
              <a:ext cx="965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Read </a:t>
              </a:r>
              <a:r>
                <a:rPr lang="fr-FR" dirty="0" err="1"/>
                <a:t>address</a:t>
              </a:r>
              <a:endParaRPr lang="fr-FR" dirty="0"/>
            </a:p>
          </p:txBody>
        </p:sp>
        <p:sp>
          <p:nvSpPr>
            <p:cNvPr id="212" name="Instruction"/>
            <p:cNvSpPr txBox="1"/>
            <p:nvPr/>
          </p:nvSpPr>
          <p:spPr>
            <a:xfrm>
              <a:off x="10331179" y="864969"/>
              <a:ext cx="12065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/>
                <a:t>Instruction [31-0]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936898" y="1791384"/>
              <a:ext cx="12224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Instruction</a:t>
              </a:r>
            </a:p>
            <a:p>
              <a:pPr algn="ctr"/>
              <a:r>
                <a:rPr lang="fr-FR" b="1" dirty="0"/>
                <a:t>memory</a:t>
              </a:r>
            </a:p>
          </p:txBody>
        </p:sp>
      </p:grpSp>
      <p:cxnSp>
        <p:nvCxnSpPr>
          <p:cNvPr id="218" name="Straight Arrow Connector 217"/>
          <p:cNvCxnSpPr/>
          <p:nvPr/>
        </p:nvCxnSpPr>
        <p:spPr>
          <a:xfrm>
            <a:off x="475968" y="2640058"/>
            <a:ext cx="0" cy="5706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glow rad="127000">
              <a:srgbClr val="C00000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013575" y="4165424"/>
            <a:ext cx="378320" cy="13158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0mux1</a:t>
            </a:r>
          </a:p>
        </p:txBody>
      </p:sp>
      <p:cxnSp>
        <p:nvCxnSpPr>
          <p:cNvPr id="196" name="I[15-11] BUS"/>
          <p:cNvCxnSpPr/>
          <p:nvPr/>
        </p:nvCxnSpPr>
        <p:spPr>
          <a:xfrm>
            <a:off x="2249784" y="5257155"/>
            <a:ext cx="75854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46406" y="4128621"/>
            <a:ext cx="0" cy="2616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41446" y="4390231"/>
            <a:ext cx="4411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480839" y="405029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202734" y="5481234"/>
            <a:ext cx="1" cy="3605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55683" y="5798613"/>
            <a:ext cx="69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RegDst</a:t>
            </a:r>
            <a:endParaRPr lang="fr-FR" sz="1400" dirty="0">
              <a:solidFill>
                <a:srgbClr val="C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390604" y="5793121"/>
            <a:ext cx="624403" cy="784114"/>
            <a:chOff x="5147576" y="5528551"/>
            <a:chExt cx="713404" cy="895880"/>
          </a:xfrm>
        </p:grpSpPr>
        <p:sp>
          <p:nvSpPr>
            <p:cNvPr id="80" name="Oval 79"/>
            <p:cNvSpPr/>
            <p:nvPr/>
          </p:nvSpPr>
          <p:spPr>
            <a:xfrm>
              <a:off x="5181954" y="5528551"/>
              <a:ext cx="627851" cy="8958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  <a:effectLst>
              <a:glow rad="127000">
                <a:schemeClr val="accent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47576" y="5666854"/>
              <a:ext cx="713404" cy="527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accent1">
                      <a:lumMod val="75000"/>
                    </a:schemeClr>
                  </a:solidFill>
                </a:rPr>
                <a:t>sign</a:t>
              </a:r>
              <a:endParaRPr lang="fr-FR" sz="1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fr-FR" sz="1200" dirty="0" err="1">
                  <a:solidFill>
                    <a:schemeClr val="accent1">
                      <a:lumMod val="75000"/>
                    </a:schemeClr>
                  </a:solidFill>
                </a:rPr>
                <a:t>extend</a:t>
              </a:r>
              <a:endParaRPr lang="fr-FR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H="1">
            <a:off x="9811848" y="3025729"/>
            <a:ext cx="504179" cy="2425254"/>
          </a:xfrm>
          <a:prstGeom prst="bentConnector4">
            <a:avLst>
              <a:gd name="adj1" fmla="val 397329"/>
              <a:gd name="adj2" fmla="val 862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4" idx="0"/>
            <a:endCxn id="103" idx="1"/>
          </p:cNvCxnSpPr>
          <p:nvPr/>
        </p:nvCxnSpPr>
        <p:spPr>
          <a:xfrm rot="5400000" flipH="1" flipV="1">
            <a:off x="8784062" y="3583894"/>
            <a:ext cx="447320" cy="31282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164134" y="3239746"/>
            <a:ext cx="1595454" cy="165577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/>
          </a:p>
        </p:txBody>
      </p:sp>
      <p:sp>
        <p:nvSpPr>
          <p:cNvPr id="103" name="Read address"/>
          <p:cNvSpPr txBox="1"/>
          <p:nvPr/>
        </p:nvSpPr>
        <p:spPr>
          <a:xfrm>
            <a:off x="9164134" y="3251298"/>
            <a:ext cx="792513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04" name="Instruction"/>
          <p:cNvSpPr txBox="1"/>
          <p:nvPr/>
        </p:nvSpPr>
        <p:spPr>
          <a:xfrm>
            <a:off x="9854323" y="3251298"/>
            <a:ext cx="905264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854325" y="4267446"/>
            <a:ext cx="813204" cy="530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0759587" y="3604874"/>
            <a:ext cx="5169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ad address"/>
          <p:cNvSpPr txBox="1"/>
          <p:nvPr/>
        </p:nvSpPr>
        <p:spPr>
          <a:xfrm>
            <a:off x="9164134" y="3792420"/>
            <a:ext cx="792513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Write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08" name="Read address"/>
          <p:cNvSpPr txBox="1"/>
          <p:nvPr/>
        </p:nvSpPr>
        <p:spPr>
          <a:xfrm>
            <a:off x="9164134" y="4333541"/>
            <a:ext cx="792513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8624278" y="4034657"/>
            <a:ext cx="536515" cy="8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2" idx="0"/>
          </p:cNvCxnSpPr>
          <p:nvPr/>
        </p:nvCxnSpPr>
        <p:spPr>
          <a:xfrm flipV="1">
            <a:off x="9961861" y="2988839"/>
            <a:ext cx="0" cy="25090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9967176" y="4895520"/>
            <a:ext cx="0" cy="27336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468783" y="2718245"/>
            <a:ext cx="978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501057" y="5121540"/>
            <a:ext cx="93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8779311" y="39639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11496009" y="2993097"/>
            <a:ext cx="1" cy="3605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029321" y="2697136"/>
            <a:ext cx="1007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MemToReg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1307443" y="3368043"/>
            <a:ext cx="378320" cy="13158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1mux0</a:t>
            </a:r>
          </a:p>
        </p:txBody>
      </p:sp>
      <p:cxnSp>
        <p:nvCxnSpPr>
          <p:cNvPr id="4" name="Elbow Connector 3"/>
          <p:cNvCxnSpPr>
            <a:stCxn id="119" idx="3"/>
            <a:endCxn id="189" idx="1"/>
          </p:cNvCxnSpPr>
          <p:nvPr/>
        </p:nvCxnSpPr>
        <p:spPr>
          <a:xfrm flipH="1">
            <a:off x="3906711" y="4025948"/>
            <a:ext cx="7779052" cy="1112041"/>
          </a:xfrm>
          <a:prstGeom prst="bentConnector5">
            <a:avLst>
              <a:gd name="adj1" fmla="val -2939"/>
              <a:gd name="adj2" fmla="val 244365"/>
              <a:gd name="adj3" fmla="val 10458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713083" y="5431496"/>
            <a:ext cx="71091" cy="7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974442" y="4579118"/>
            <a:ext cx="7386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6721513" y="4347285"/>
            <a:ext cx="378320" cy="13158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0mux1</a:t>
            </a:r>
          </a:p>
        </p:txBody>
      </p:sp>
      <p:cxnSp>
        <p:nvCxnSpPr>
          <p:cNvPr id="124" name="Straight Connector 123"/>
          <p:cNvCxnSpPr>
            <a:stCxn id="123" idx="0"/>
          </p:cNvCxnSpPr>
          <p:nvPr/>
        </p:nvCxnSpPr>
        <p:spPr>
          <a:xfrm flipV="1">
            <a:off x="6910673" y="4084453"/>
            <a:ext cx="0" cy="2628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63621" y="3823669"/>
            <a:ext cx="69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ALUSrc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126" name="Elbow Connector 125"/>
          <p:cNvCxnSpPr>
            <a:endCxn id="121" idx="2"/>
          </p:cNvCxnSpPr>
          <p:nvPr/>
        </p:nvCxnSpPr>
        <p:spPr>
          <a:xfrm flipV="1">
            <a:off x="5970216" y="5467042"/>
            <a:ext cx="742867" cy="7181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23" idx="3"/>
            <a:endCxn id="120" idx="2"/>
          </p:cNvCxnSpPr>
          <p:nvPr/>
        </p:nvCxnSpPr>
        <p:spPr>
          <a:xfrm flipV="1">
            <a:off x="7099833" y="4589314"/>
            <a:ext cx="435785" cy="415876"/>
          </a:xfrm>
          <a:prstGeom prst="bentConnector3">
            <a:avLst>
              <a:gd name="adj1" fmla="val 327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29" idx="4"/>
            <a:endCxn id="130" idx="2"/>
          </p:cNvCxnSpPr>
          <p:nvPr/>
        </p:nvCxnSpPr>
        <p:spPr>
          <a:xfrm rot="5400000" flipH="1" flipV="1">
            <a:off x="7623434" y="3103687"/>
            <a:ext cx="72000" cy="3010441"/>
          </a:xfrm>
          <a:prstGeom prst="bentConnector4">
            <a:avLst>
              <a:gd name="adj1" fmla="val -1870810"/>
              <a:gd name="adj2" fmla="val 8180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082214" y="4500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Straight Connector 85"/>
          <p:cNvCxnSpPr/>
          <p:nvPr/>
        </p:nvCxnSpPr>
        <p:spPr>
          <a:xfrm>
            <a:off x="2242851" y="3589763"/>
            <a:ext cx="0" cy="2605691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I[15-11] BUS"/>
          <p:cNvCxnSpPr/>
          <p:nvPr/>
        </p:nvCxnSpPr>
        <p:spPr>
          <a:xfrm>
            <a:off x="2249784" y="6195454"/>
            <a:ext cx="314082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240404" y="6154830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I[15-0]</a:t>
            </a:r>
          </a:p>
        </p:txBody>
      </p:sp>
      <p:sp>
        <p:nvSpPr>
          <p:cNvPr id="1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Décodage et </a:t>
            </a:r>
            <a:r>
              <a:rPr lang="fr-FR" b="1" dirty="0" err="1">
                <a:solidFill>
                  <a:srgbClr val="C00000"/>
                </a:solidFill>
              </a:rPr>
              <a:t>Fetch</a:t>
            </a:r>
            <a:r>
              <a:rPr lang="fr-FR" b="1" dirty="0">
                <a:solidFill>
                  <a:srgbClr val="C00000"/>
                </a:solidFill>
              </a:rPr>
              <a:t> au MÊME temps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269" y="1724331"/>
            <a:ext cx="1613583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Fetch</a:t>
            </a:r>
            <a:r>
              <a:rPr lang="fr-FR" b="1" dirty="0">
                <a:solidFill>
                  <a:srgbClr val="C00000"/>
                </a:solidFill>
              </a:rPr>
              <a:t> 2</a:t>
            </a:r>
            <a:r>
              <a:rPr lang="fr-FR" b="1" baseline="30000" dirty="0">
                <a:solidFill>
                  <a:srgbClr val="C00000"/>
                </a:solidFill>
              </a:rPr>
              <a:t>ème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inst</a:t>
            </a:r>
            <a:r>
              <a:rPr lang="fr-FR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09002" y="1738331"/>
            <a:ext cx="2597722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Décodage 1</a:t>
            </a:r>
            <a:r>
              <a:rPr lang="fr-FR" b="1" baseline="30000" dirty="0">
                <a:solidFill>
                  <a:schemeClr val="accent1">
                    <a:lumMod val="75000"/>
                  </a:schemeClr>
                </a:solidFill>
              </a:rPr>
              <a:t>ère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8" name="Left Brace 87"/>
          <p:cNvSpPr/>
          <p:nvPr/>
        </p:nvSpPr>
        <p:spPr>
          <a:xfrm rot="5400000">
            <a:off x="1007661" y="1478733"/>
            <a:ext cx="236387" cy="1984413"/>
          </a:xfrm>
          <a:prstGeom prst="leftBrace">
            <a:avLst>
              <a:gd name="adj1" fmla="val 99230"/>
              <a:gd name="adj2" fmla="val 50000"/>
            </a:avLst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b" anchorCtr="0"/>
          <a:lstStyle/>
          <a:p>
            <a:pPr algn="ctr"/>
            <a:endParaRPr lang="fr-FR" dirty="0">
              <a:solidFill>
                <a:srgbClr val="FF5C00"/>
              </a:solidFill>
            </a:endParaRPr>
          </a:p>
        </p:txBody>
      </p:sp>
      <p:sp>
        <p:nvSpPr>
          <p:cNvPr id="89" name="Left Brace 88"/>
          <p:cNvSpPr/>
          <p:nvPr/>
        </p:nvSpPr>
        <p:spPr>
          <a:xfrm rot="5400000">
            <a:off x="3980040" y="523835"/>
            <a:ext cx="236387" cy="3894394"/>
          </a:xfrm>
          <a:prstGeom prst="leftBrace">
            <a:avLst>
              <a:gd name="adj1" fmla="val 99230"/>
              <a:gd name="adj2" fmla="val 50000"/>
            </a:avLst>
          </a:prstGeom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b" anchorCtr="0"/>
          <a:lstStyle/>
          <a:p>
            <a:pPr algn="ctr"/>
            <a:endParaRPr lang="fr-FR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al 129"/>
          <p:cNvSpPr/>
          <p:nvPr/>
        </p:nvSpPr>
        <p:spPr>
          <a:xfrm>
            <a:off x="9164655" y="4500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val 119"/>
          <p:cNvSpPr/>
          <p:nvPr/>
        </p:nvSpPr>
        <p:spPr>
          <a:xfrm>
            <a:off x="7535618" y="4551045"/>
            <a:ext cx="76537" cy="76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Freeform 166"/>
          <p:cNvSpPr/>
          <p:nvPr/>
        </p:nvSpPr>
        <p:spPr>
          <a:xfrm>
            <a:off x="7541846" y="3305908"/>
            <a:ext cx="1082431" cy="1469292"/>
          </a:xfrm>
          <a:custGeom>
            <a:avLst/>
            <a:gdLst>
              <a:gd name="connsiteX0" fmla="*/ 0 w 1082431"/>
              <a:gd name="connsiteY0" fmla="*/ 0 h 1469292"/>
              <a:gd name="connsiteX1" fmla="*/ 1082431 w 1082431"/>
              <a:gd name="connsiteY1" fmla="*/ 296984 h 1469292"/>
              <a:gd name="connsiteX2" fmla="*/ 1082431 w 1082431"/>
              <a:gd name="connsiteY2" fmla="*/ 1172307 h 1469292"/>
              <a:gd name="connsiteX3" fmla="*/ 3908 w 1082431"/>
              <a:gd name="connsiteY3" fmla="*/ 1469292 h 1469292"/>
              <a:gd name="connsiteX4" fmla="*/ 0 w 1082431"/>
              <a:gd name="connsiteY4" fmla="*/ 918307 h 1469292"/>
              <a:gd name="connsiteX5" fmla="*/ 566616 w 1082431"/>
              <a:gd name="connsiteY5" fmla="*/ 746369 h 1469292"/>
              <a:gd name="connsiteX6" fmla="*/ 3908 w 1082431"/>
              <a:gd name="connsiteY6" fmla="*/ 578338 h 1469292"/>
              <a:gd name="connsiteX7" fmla="*/ 0 w 1082431"/>
              <a:gd name="connsiteY7" fmla="*/ 0 h 146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2431" h="1469292">
                <a:moveTo>
                  <a:pt x="0" y="0"/>
                </a:moveTo>
                <a:lnTo>
                  <a:pt x="1082431" y="296984"/>
                </a:lnTo>
                <a:lnTo>
                  <a:pt x="1082431" y="1172307"/>
                </a:lnTo>
                <a:lnTo>
                  <a:pt x="3908" y="1469292"/>
                </a:lnTo>
                <a:cubicBezTo>
                  <a:pt x="2605" y="1285630"/>
                  <a:pt x="1303" y="1101969"/>
                  <a:pt x="0" y="918307"/>
                </a:cubicBezTo>
                <a:lnTo>
                  <a:pt x="566616" y="746369"/>
                </a:lnTo>
                <a:lnTo>
                  <a:pt x="3908" y="578338"/>
                </a:lnTo>
                <a:cubicBezTo>
                  <a:pt x="2605" y="385559"/>
                  <a:pt x="1303" y="192779"/>
                  <a:pt x="0" y="0"/>
                </a:cubicBezTo>
                <a:close/>
              </a:path>
            </a:pathLst>
          </a:custGeom>
          <a:solidFill>
            <a:srgbClr val="F2F2F2"/>
          </a:solidFill>
          <a:ln w="28575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5974442" y="3589763"/>
            <a:ext cx="154837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I[25-21] BUS"/>
          <p:cNvCxnSpPr/>
          <p:nvPr/>
        </p:nvCxnSpPr>
        <p:spPr>
          <a:xfrm>
            <a:off x="2047073" y="3589764"/>
            <a:ext cx="1859638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  <a:effectLst>
            <a:glow rad="127000">
              <a:srgbClr val="C00000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I[20-16] BUS"/>
          <p:cNvCxnSpPr/>
          <p:nvPr/>
        </p:nvCxnSpPr>
        <p:spPr>
          <a:xfrm>
            <a:off x="2301087" y="4103031"/>
            <a:ext cx="16056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910535" y="3331448"/>
            <a:ext cx="2063907" cy="20595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  <a:effectLst>
            <a:glow rad="1270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Read register 1"/>
          <p:cNvSpPr txBox="1"/>
          <p:nvPr/>
        </p:nvSpPr>
        <p:spPr>
          <a:xfrm>
            <a:off x="3910535" y="3342455"/>
            <a:ext cx="10504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Read</a:t>
            </a:r>
          </a:p>
          <a:p>
            <a:r>
              <a:rPr lang="fr-FR" sz="1400" dirty="0" err="1">
                <a:solidFill>
                  <a:srgbClr val="C00000"/>
                </a:solidFill>
              </a:rPr>
              <a:t>register</a:t>
            </a:r>
            <a:r>
              <a:rPr lang="fr-FR" sz="1400" dirty="0">
                <a:solidFill>
                  <a:srgbClr val="C00000"/>
                </a:solidFill>
              </a:rPr>
              <a:t> 1</a:t>
            </a:r>
          </a:p>
        </p:txBody>
      </p:sp>
      <p:sp>
        <p:nvSpPr>
          <p:cNvPr id="184" name="Read data 1"/>
          <p:cNvSpPr txBox="1"/>
          <p:nvPr/>
        </p:nvSpPr>
        <p:spPr>
          <a:xfrm>
            <a:off x="5179920" y="3342455"/>
            <a:ext cx="7397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rgbClr val="C00000"/>
                </a:solidFill>
              </a:rPr>
              <a:t>Read data 1</a:t>
            </a:r>
          </a:p>
        </p:txBody>
      </p:sp>
      <p:sp>
        <p:nvSpPr>
          <p:cNvPr id="185" name="Registers_label"/>
          <p:cNvSpPr txBox="1"/>
          <p:nvPr/>
        </p:nvSpPr>
        <p:spPr>
          <a:xfrm>
            <a:off x="4789313" y="4945960"/>
            <a:ext cx="10434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Registers</a:t>
            </a:r>
          </a:p>
        </p:txBody>
      </p:sp>
      <p:sp>
        <p:nvSpPr>
          <p:cNvPr id="186" name="Read register 2"/>
          <p:cNvSpPr txBox="1"/>
          <p:nvPr/>
        </p:nvSpPr>
        <p:spPr>
          <a:xfrm>
            <a:off x="3910536" y="3858013"/>
            <a:ext cx="10504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Read</a:t>
            </a:r>
          </a:p>
          <a:p>
            <a:r>
              <a:rPr lang="fr-FR" sz="1400" dirty="0" err="1"/>
              <a:t>register</a:t>
            </a:r>
            <a:r>
              <a:rPr lang="fr-FR" sz="1400" dirty="0"/>
              <a:t> 2</a:t>
            </a:r>
          </a:p>
        </p:txBody>
      </p:sp>
      <p:sp>
        <p:nvSpPr>
          <p:cNvPr id="187" name="Write register"/>
          <p:cNvSpPr txBox="1"/>
          <p:nvPr/>
        </p:nvSpPr>
        <p:spPr>
          <a:xfrm>
            <a:off x="3910536" y="4373574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 err="1"/>
              <a:t>register</a:t>
            </a:r>
            <a:endParaRPr lang="fr-FR" sz="1400" dirty="0"/>
          </a:p>
        </p:txBody>
      </p:sp>
      <p:sp>
        <p:nvSpPr>
          <p:cNvPr id="188" name="RegWrite"/>
          <p:cNvSpPr txBox="1"/>
          <p:nvPr/>
        </p:nvSpPr>
        <p:spPr>
          <a:xfrm>
            <a:off x="4499829" y="2659744"/>
            <a:ext cx="86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RegWrite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89" name="Write data"/>
          <p:cNvSpPr txBox="1"/>
          <p:nvPr/>
        </p:nvSpPr>
        <p:spPr>
          <a:xfrm>
            <a:off x="3906711" y="4876379"/>
            <a:ext cx="9073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Write</a:t>
            </a:r>
          </a:p>
          <a:p>
            <a:r>
              <a:rPr lang="fr-FR" sz="1400" dirty="0"/>
              <a:t>data</a:t>
            </a:r>
          </a:p>
        </p:txBody>
      </p:sp>
      <p:cxnSp>
        <p:nvCxnSpPr>
          <p:cNvPr id="190" name="RegWriteConnector"/>
          <p:cNvCxnSpPr>
            <a:stCxn id="182" idx="0"/>
          </p:cNvCxnSpPr>
          <p:nvPr/>
        </p:nvCxnSpPr>
        <p:spPr>
          <a:xfrm flipH="1" flipV="1">
            <a:off x="4942488" y="2988801"/>
            <a:ext cx="1" cy="34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ad data 2"/>
          <p:cNvSpPr txBox="1"/>
          <p:nvPr/>
        </p:nvSpPr>
        <p:spPr>
          <a:xfrm>
            <a:off x="5195580" y="4353663"/>
            <a:ext cx="7240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 2</a:t>
            </a:r>
          </a:p>
        </p:txBody>
      </p:sp>
      <p:cxnSp>
        <p:nvCxnSpPr>
          <p:cNvPr id="192" name="ALUOpConnector"/>
          <p:cNvCxnSpPr/>
          <p:nvPr/>
        </p:nvCxnSpPr>
        <p:spPr>
          <a:xfrm flipH="1" flipV="1">
            <a:off x="8131025" y="4607196"/>
            <a:ext cx="1" cy="3378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ALU_label"/>
          <p:cNvSpPr txBox="1"/>
          <p:nvPr/>
        </p:nvSpPr>
        <p:spPr>
          <a:xfrm>
            <a:off x="7989742" y="4087680"/>
            <a:ext cx="5663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UAL</a:t>
            </a:r>
          </a:p>
        </p:txBody>
      </p:sp>
      <p:sp>
        <p:nvSpPr>
          <p:cNvPr id="194" name="ALUOp"/>
          <p:cNvSpPr txBox="1"/>
          <p:nvPr/>
        </p:nvSpPr>
        <p:spPr>
          <a:xfrm>
            <a:off x="7794967" y="4959598"/>
            <a:ext cx="6889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ALUOp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97" name="I[15-11]"/>
          <p:cNvSpPr txBox="1"/>
          <p:nvPr/>
        </p:nvSpPr>
        <p:spPr>
          <a:xfrm>
            <a:off x="2249784" y="4946191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I[15-11]</a:t>
            </a:r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3397740" y="4649915"/>
            <a:ext cx="50897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2180434" y="404256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2178349" y="5183879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2179803" y="3522359"/>
            <a:ext cx="126000" cy="12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127000">
              <a:srgbClr val="C00000">
                <a:alpha val="3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2" name="I[25-21]"/>
          <p:cNvSpPr txBox="1"/>
          <p:nvPr/>
        </p:nvSpPr>
        <p:spPr>
          <a:xfrm>
            <a:off x="2239750" y="3300835"/>
            <a:ext cx="7681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I[25-21]</a:t>
            </a:r>
          </a:p>
        </p:txBody>
      </p:sp>
      <p:sp>
        <p:nvSpPr>
          <p:cNvPr id="203" name="I[20-16]"/>
          <p:cNvSpPr txBox="1"/>
          <p:nvPr/>
        </p:nvSpPr>
        <p:spPr>
          <a:xfrm>
            <a:off x="2239750" y="3792068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I[20-16]</a:t>
            </a:r>
          </a:p>
        </p:txBody>
      </p:sp>
      <p:sp>
        <p:nvSpPr>
          <p:cNvPr id="208" name="Oval 207"/>
          <p:cNvSpPr/>
          <p:nvPr/>
        </p:nvSpPr>
        <p:spPr>
          <a:xfrm>
            <a:off x="2076749" y="1102694"/>
            <a:ext cx="101600" cy="10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Rectangle 209"/>
          <p:cNvSpPr/>
          <p:nvPr/>
        </p:nvSpPr>
        <p:spPr>
          <a:xfrm>
            <a:off x="115644" y="3210726"/>
            <a:ext cx="1943100" cy="180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  <a:effectLst>
            <a:glow rad="127000">
              <a:srgbClr val="00B05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/>
          </a:p>
        </p:txBody>
      </p:sp>
      <p:sp>
        <p:nvSpPr>
          <p:cNvPr id="211" name="Read address"/>
          <p:cNvSpPr txBox="1"/>
          <p:nvPr/>
        </p:nvSpPr>
        <p:spPr>
          <a:xfrm>
            <a:off x="133649" y="3224795"/>
            <a:ext cx="965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Read </a:t>
            </a:r>
            <a:r>
              <a:rPr lang="fr-FR" dirty="0" err="1"/>
              <a:t>address</a:t>
            </a:r>
            <a:endParaRPr lang="fr-FR" dirty="0"/>
          </a:p>
        </p:txBody>
      </p:sp>
      <p:sp>
        <p:nvSpPr>
          <p:cNvPr id="212" name="Instruction"/>
          <p:cNvSpPr txBox="1"/>
          <p:nvPr/>
        </p:nvSpPr>
        <p:spPr>
          <a:xfrm>
            <a:off x="870249" y="3224795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Instruction [31-0]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75968" y="4151210"/>
            <a:ext cx="12224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Instruction</a:t>
            </a:r>
          </a:p>
          <a:p>
            <a:pPr algn="ctr"/>
            <a:r>
              <a:rPr lang="fr-FR" b="1" dirty="0"/>
              <a:t>memory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475968" y="2640058"/>
            <a:ext cx="0" cy="5706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glow rad="127000">
              <a:srgbClr val="00B050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013575" y="4165424"/>
            <a:ext cx="378320" cy="13158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0mux1</a:t>
            </a:r>
          </a:p>
        </p:txBody>
      </p:sp>
      <p:cxnSp>
        <p:nvCxnSpPr>
          <p:cNvPr id="196" name="I[15-11] BUS"/>
          <p:cNvCxnSpPr/>
          <p:nvPr/>
        </p:nvCxnSpPr>
        <p:spPr>
          <a:xfrm>
            <a:off x="2249784" y="5257155"/>
            <a:ext cx="75854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46406" y="4128621"/>
            <a:ext cx="0" cy="2616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41446" y="4390231"/>
            <a:ext cx="4411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480839" y="405029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202734" y="5481234"/>
            <a:ext cx="1" cy="3605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55683" y="5798613"/>
            <a:ext cx="69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RegDst</a:t>
            </a:r>
            <a:endParaRPr lang="fr-FR" sz="1400" dirty="0">
              <a:solidFill>
                <a:srgbClr val="C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390604" y="5793121"/>
            <a:ext cx="624403" cy="784114"/>
            <a:chOff x="5147576" y="5528551"/>
            <a:chExt cx="713404" cy="895880"/>
          </a:xfrm>
        </p:grpSpPr>
        <p:sp>
          <p:nvSpPr>
            <p:cNvPr id="80" name="Oval 79"/>
            <p:cNvSpPr/>
            <p:nvPr/>
          </p:nvSpPr>
          <p:spPr>
            <a:xfrm>
              <a:off x="5181954" y="5528551"/>
              <a:ext cx="627851" cy="8958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00000"/>
              </a:solidFill>
            </a:ln>
            <a:effectLst>
              <a:glow rad="127000">
                <a:srgbClr val="C0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47576" y="5666854"/>
              <a:ext cx="713404" cy="527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rgbClr val="C00000"/>
                  </a:solidFill>
                </a:rPr>
                <a:t>sign</a:t>
              </a:r>
              <a:endParaRPr lang="fr-FR" sz="1200" dirty="0">
                <a:solidFill>
                  <a:srgbClr val="C00000"/>
                </a:solidFill>
              </a:endParaRPr>
            </a:p>
            <a:p>
              <a:pPr algn="ctr"/>
              <a:r>
                <a:rPr lang="fr-FR" sz="1200" dirty="0" err="1">
                  <a:solidFill>
                    <a:srgbClr val="C00000"/>
                  </a:solidFill>
                </a:rPr>
                <a:t>extend</a:t>
              </a:r>
              <a:endParaRPr lang="fr-FR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H="1">
            <a:off x="9811848" y="3025729"/>
            <a:ext cx="504179" cy="2425254"/>
          </a:xfrm>
          <a:prstGeom prst="bentConnector4">
            <a:avLst>
              <a:gd name="adj1" fmla="val 397329"/>
              <a:gd name="adj2" fmla="val 862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4" idx="0"/>
            <a:endCxn id="103" idx="1"/>
          </p:cNvCxnSpPr>
          <p:nvPr/>
        </p:nvCxnSpPr>
        <p:spPr>
          <a:xfrm rot="5400000" flipH="1" flipV="1">
            <a:off x="8784062" y="3583894"/>
            <a:ext cx="447320" cy="31282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164134" y="3239746"/>
            <a:ext cx="1595454" cy="165577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dirty="0"/>
          </a:p>
        </p:txBody>
      </p:sp>
      <p:sp>
        <p:nvSpPr>
          <p:cNvPr id="103" name="Read address"/>
          <p:cNvSpPr txBox="1"/>
          <p:nvPr/>
        </p:nvSpPr>
        <p:spPr>
          <a:xfrm>
            <a:off x="9164134" y="3251298"/>
            <a:ext cx="792513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Read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04" name="Instruction"/>
          <p:cNvSpPr txBox="1"/>
          <p:nvPr/>
        </p:nvSpPr>
        <p:spPr>
          <a:xfrm>
            <a:off x="9854323" y="3251298"/>
            <a:ext cx="905264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Read data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854325" y="4267446"/>
            <a:ext cx="813204" cy="530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Data </a:t>
            </a:r>
          </a:p>
          <a:p>
            <a:pPr algn="ctr"/>
            <a:r>
              <a:rPr lang="fr-FR" b="1" dirty="0"/>
              <a:t>memory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0759587" y="3604874"/>
            <a:ext cx="5169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ad address"/>
          <p:cNvSpPr txBox="1"/>
          <p:nvPr/>
        </p:nvSpPr>
        <p:spPr>
          <a:xfrm>
            <a:off x="9164134" y="3792420"/>
            <a:ext cx="792513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Write </a:t>
            </a:r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08" name="Read address"/>
          <p:cNvSpPr txBox="1"/>
          <p:nvPr/>
        </p:nvSpPr>
        <p:spPr>
          <a:xfrm>
            <a:off x="9164134" y="4333541"/>
            <a:ext cx="792513" cy="5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Write data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8624278" y="4034657"/>
            <a:ext cx="536515" cy="8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2" idx="0"/>
          </p:cNvCxnSpPr>
          <p:nvPr/>
        </p:nvCxnSpPr>
        <p:spPr>
          <a:xfrm flipV="1">
            <a:off x="9961861" y="2988839"/>
            <a:ext cx="0" cy="25090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9967176" y="4895520"/>
            <a:ext cx="0" cy="27336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468783" y="2718245"/>
            <a:ext cx="978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MemWrite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501057" y="5121540"/>
            <a:ext cx="93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MemRead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8779311" y="39639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11496009" y="2993097"/>
            <a:ext cx="1" cy="3605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029321" y="2697136"/>
            <a:ext cx="1007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MemToReg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1307443" y="3368043"/>
            <a:ext cx="378320" cy="13158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1mux0</a:t>
            </a:r>
          </a:p>
        </p:txBody>
      </p:sp>
      <p:cxnSp>
        <p:nvCxnSpPr>
          <p:cNvPr id="4" name="Elbow Connector 3"/>
          <p:cNvCxnSpPr>
            <a:stCxn id="119" idx="3"/>
            <a:endCxn id="189" idx="1"/>
          </p:cNvCxnSpPr>
          <p:nvPr/>
        </p:nvCxnSpPr>
        <p:spPr>
          <a:xfrm flipH="1">
            <a:off x="3906711" y="4025948"/>
            <a:ext cx="7779052" cy="1112041"/>
          </a:xfrm>
          <a:prstGeom prst="bentConnector5">
            <a:avLst>
              <a:gd name="adj1" fmla="val -2939"/>
              <a:gd name="adj2" fmla="val 244365"/>
              <a:gd name="adj3" fmla="val 10458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713083" y="5431496"/>
            <a:ext cx="71091" cy="7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974442" y="4579118"/>
            <a:ext cx="7386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6721513" y="4347285"/>
            <a:ext cx="378320" cy="13158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0mux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24" name="Straight Connector 123"/>
          <p:cNvCxnSpPr>
            <a:stCxn id="123" idx="0"/>
          </p:cNvCxnSpPr>
          <p:nvPr/>
        </p:nvCxnSpPr>
        <p:spPr>
          <a:xfrm flipV="1">
            <a:off x="6910673" y="4084453"/>
            <a:ext cx="0" cy="2628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63621" y="3823669"/>
            <a:ext cx="69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C00000"/>
                </a:solidFill>
              </a:rPr>
              <a:t>ALUSrc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126" name="Elbow Connector 125"/>
          <p:cNvCxnSpPr>
            <a:endCxn id="121" idx="2"/>
          </p:cNvCxnSpPr>
          <p:nvPr/>
        </p:nvCxnSpPr>
        <p:spPr>
          <a:xfrm flipV="1">
            <a:off x="5970216" y="5467042"/>
            <a:ext cx="742867" cy="71813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23" idx="3"/>
            <a:endCxn id="120" idx="2"/>
          </p:cNvCxnSpPr>
          <p:nvPr/>
        </p:nvCxnSpPr>
        <p:spPr>
          <a:xfrm flipV="1">
            <a:off x="7099833" y="4589314"/>
            <a:ext cx="435785" cy="415876"/>
          </a:xfrm>
          <a:prstGeom prst="bentConnector3">
            <a:avLst>
              <a:gd name="adj1" fmla="val 3272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  <a:effectLst>
            <a:glow rad="127000">
              <a:schemeClr val="accent1">
                <a:lumMod val="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29" idx="4"/>
            <a:endCxn id="130" idx="2"/>
          </p:cNvCxnSpPr>
          <p:nvPr/>
        </p:nvCxnSpPr>
        <p:spPr>
          <a:xfrm rot="5400000" flipH="1" flipV="1">
            <a:off x="7623434" y="3103687"/>
            <a:ext cx="72000" cy="3010441"/>
          </a:xfrm>
          <a:prstGeom prst="bentConnector4">
            <a:avLst>
              <a:gd name="adj1" fmla="val -1870810"/>
              <a:gd name="adj2" fmla="val 8180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082214" y="4500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Straight Connector 85"/>
          <p:cNvCxnSpPr/>
          <p:nvPr/>
        </p:nvCxnSpPr>
        <p:spPr>
          <a:xfrm>
            <a:off x="2242851" y="3589763"/>
            <a:ext cx="0" cy="2605691"/>
          </a:xfrm>
          <a:prstGeom prst="line">
            <a:avLst/>
          </a:prstGeom>
          <a:ln w="31750">
            <a:solidFill>
              <a:srgbClr val="C00000"/>
            </a:solidFill>
          </a:ln>
          <a:effectLst>
            <a:glow rad="127000">
              <a:srgbClr val="C00000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I[15-11] BUS"/>
          <p:cNvCxnSpPr/>
          <p:nvPr/>
        </p:nvCxnSpPr>
        <p:spPr>
          <a:xfrm>
            <a:off x="2249784" y="6195454"/>
            <a:ext cx="314082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  <a:effectLst>
            <a:glow rad="127000">
              <a:srgbClr val="C00000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240404" y="6154830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I[15-0]</a:t>
            </a:r>
          </a:p>
        </p:txBody>
      </p:sp>
      <p:sp>
        <p:nvSpPr>
          <p:cNvPr id="1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Exécution, Décodage et </a:t>
            </a:r>
            <a:r>
              <a:rPr lang="fr-FR" b="1" dirty="0" err="1">
                <a:solidFill>
                  <a:srgbClr val="C00000"/>
                </a:solidFill>
              </a:rPr>
              <a:t>Fetch</a:t>
            </a:r>
            <a:r>
              <a:rPr lang="fr-FR" b="1" dirty="0">
                <a:solidFill>
                  <a:srgbClr val="C00000"/>
                </a:solidFill>
              </a:rPr>
              <a:t> au MÊME temps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269" y="1724331"/>
            <a:ext cx="1613583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Fetch</a:t>
            </a:r>
            <a:r>
              <a:rPr lang="fr-FR" b="1" dirty="0">
                <a:solidFill>
                  <a:srgbClr val="00B050"/>
                </a:solidFill>
              </a:rPr>
              <a:t> 3</a:t>
            </a:r>
            <a:r>
              <a:rPr lang="fr-FR" b="1" baseline="30000" dirty="0">
                <a:solidFill>
                  <a:srgbClr val="00B050"/>
                </a:solidFill>
              </a:rPr>
              <a:t>ème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inst</a:t>
            </a:r>
            <a:r>
              <a:rPr lang="fr-FR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09002" y="1738331"/>
            <a:ext cx="2597722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Décodage 2</a:t>
            </a:r>
            <a:r>
              <a:rPr lang="fr-FR" b="1" baseline="30000" dirty="0">
                <a:solidFill>
                  <a:srgbClr val="C00000"/>
                </a:solidFill>
              </a:rPr>
              <a:t>ère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inst</a:t>
            </a:r>
            <a:r>
              <a:rPr lang="fr-FR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8" name="Left Brace 87"/>
          <p:cNvSpPr/>
          <p:nvPr/>
        </p:nvSpPr>
        <p:spPr>
          <a:xfrm rot="5400000">
            <a:off x="1007661" y="1478733"/>
            <a:ext cx="236387" cy="1984413"/>
          </a:xfrm>
          <a:prstGeom prst="leftBrace">
            <a:avLst>
              <a:gd name="adj1" fmla="val 99230"/>
              <a:gd name="adj2" fmla="val 50000"/>
            </a:avLst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b" anchorCtr="0"/>
          <a:lstStyle/>
          <a:p>
            <a:pPr algn="ctr"/>
            <a:endParaRPr lang="fr-FR" dirty="0">
              <a:solidFill>
                <a:srgbClr val="FF5C00"/>
              </a:solidFill>
            </a:endParaRPr>
          </a:p>
        </p:txBody>
      </p:sp>
      <p:sp>
        <p:nvSpPr>
          <p:cNvPr id="89" name="Left Brace 88"/>
          <p:cNvSpPr/>
          <p:nvPr/>
        </p:nvSpPr>
        <p:spPr>
          <a:xfrm rot="5400000">
            <a:off x="3980040" y="523835"/>
            <a:ext cx="236387" cy="3894394"/>
          </a:xfrm>
          <a:prstGeom prst="leftBrace">
            <a:avLst>
              <a:gd name="adj1" fmla="val 99230"/>
              <a:gd name="adj2" fmla="val 50000"/>
            </a:avLst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b" anchorCtr="0"/>
          <a:lstStyle/>
          <a:p>
            <a:pPr algn="ctr"/>
            <a:endParaRPr lang="fr-FR" dirty="0">
              <a:solidFill>
                <a:srgbClr val="66FF33"/>
              </a:solidFill>
            </a:endParaRPr>
          </a:p>
        </p:txBody>
      </p:sp>
      <p:sp>
        <p:nvSpPr>
          <p:cNvPr id="83" name="Left Brace 82"/>
          <p:cNvSpPr/>
          <p:nvPr/>
        </p:nvSpPr>
        <p:spPr>
          <a:xfrm rot="5400000">
            <a:off x="7287439" y="1159293"/>
            <a:ext cx="236387" cy="2623293"/>
          </a:xfrm>
          <a:prstGeom prst="leftBrace">
            <a:avLst>
              <a:gd name="adj1" fmla="val 99230"/>
              <a:gd name="adj2" fmla="val 5000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b" anchorCtr="0"/>
          <a:lstStyle/>
          <a:p>
            <a:pPr algn="ctr"/>
            <a:endParaRPr lang="fr-FR" dirty="0"/>
          </a:p>
        </p:txBody>
      </p:sp>
      <p:sp>
        <p:nvSpPr>
          <p:cNvPr id="84" name="TextBox 83"/>
          <p:cNvSpPr txBox="1"/>
          <p:nvPr/>
        </p:nvSpPr>
        <p:spPr>
          <a:xfrm>
            <a:off x="6159500" y="1724331"/>
            <a:ext cx="2506955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Exécution de la 1</a:t>
            </a:r>
            <a:r>
              <a:rPr lang="fr-FR" b="1" baseline="30000" dirty="0">
                <a:solidFill>
                  <a:schemeClr val="accent1">
                    <a:lumMod val="75000"/>
                  </a:schemeClr>
                </a:solidFill>
              </a:rPr>
              <a:t>ère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07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A28D1F-B779-46F4-88BC-8B469132BEEF}">
  <we:reference id="wa104178141" version="3.10.0.5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26878</TotalTime>
  <Words>3242</Words>
  <Application>Microsoft Office PowerPoint</Application>
  <PresentationFormat>Widescreen</PresentationFormat>
  <Paragraphs>1649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Custom Design</vt:lpstr>
      <vt:lpstr>Ce que nous allons voir aujourd’hui</vt:lpstr>
      <vt:lpstr>Exécution séquentielle (non-optimale)</vt:lpstr>
      <vt:lpstr>Question de linge !!</vt:lpstr>
      <vt:lpstr>PowerPoint Presentation</vt:lpstr>
      <vt:lpstr>Exécution séquentielle (non-optimale)</vt:lpstr>
      <vt:lpstr>Exécution en pipeline (optimale)</vt:lpstr>
      <vt:lpstr>Mettant les unités oisives au travail !</vt:lpstr>
      <vt:lpstr>Décodage et Fetch au MÊME temps</vt:lpstr>
      <vt:lpstr>Exécution, Décodage et Fetch au MÊME temps</vt:lpstr>
      <vt:lpstr>Diagramme d’exécution de « Pipeline » </vt:lpstr>
      <vt:lpstr>Terminologie du diagramme de « Pipeline »</vt:lpstr>
      <vt:lpstr>Performance du « Pipeline »</vt:lpstr>
      <vt:lpstr>Implémentation du « Pipeline »</vt:lpstr>
      <vt:lpstr>La lessive encore une fois ! </vt:lpstr>
      <vt:lpstr>La lessive… (3ème cycle achevé) </vt:lpstr>
      <vt:lpstr>La lessive… (4ème cycle débuté) </vt:lpstr>
      <vt:lpstr>Implémentation du « Pipeline »</vt:lpstr>
      <vt:lpstr>Implémentation du « Pipeline »</vt:lpstr>
      <vt:lpstr>Implémentation du « Pipeline »</vt:lpstr>
      <vt:lpstr>Conflits d’accès sur le « Pipeline »</vt:lpstr>
      <vt:lpstr>Conflits d’accès sur le « Pipeline »</vt:lpstr>
      <vt:lpstr>Conflits d’accès sur le « Pipeline »</vt:lpstr>
      <vt:lpstr>Génération des signaux de contrôle (rappel)</vt:lpstr>
      <vt:lpstr>Les signaux de contrôle en « pipeline »</vt:lpstr>
      <vt:lpstr>PowerPoint Presentation</vt:lpstr>
      <vt:lpstr>PowerPoint Presentation</vt:lpstr>
      <vt:lpstr>PowerPoint Presentation</vt:lpstr>
      <vt:lpstr>Séquence d’exécution – un exemple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« pipeline »  — résumé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Adnane BENHADID</dc:creator>
  <cp:lastModifiedBy>Adnane BENHADID</cp:lastModifiedBy>
  <cp:revision>2256</cp:revision>
  <dcterms:created xsi:type="dcterms:W3CDTF">2017-11-08T09:15:45Z</dcterms:created>
  <dcterms:modified xsi:type="dcterms:W3CDTF">2020-01-20T14:54:52Z</dcterms:modified>
</cp:coreProperties>
</file>