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707" r:id="rId2"/>
    <p:sldId id="876" r:id="rId3"/>
    <p:sldId id="901" r:id="rId4"/>
    <p:sldId id="902" r:id="rId5"/>
    <p:sldId id="903" r:id="rId6"/>
    <p:sldId id="904" r:id="rId7"/>
    <p:sldId id="906" r:id="rId8"/>
    <p:sldId id="907" r:id="rId9"/>
    <p:sldId id="945" r:id="rId10"/>
    <p:sldId id="912" r:id="rId11"/>
    <p:sldId id="913" r:id="rId12"/>
    <p:sldId id="917" r:id="rId13"/>
    <p:sldId id="920" r:id="rId14"/>
    <p:sldId id="921" r:id="rId15"/>
    <p:sldId id="922" r:id="rId16"/>
    <p:sldId id="925" r:id="rId17"/>
    <p:sldId id="923" r:id="rId18"/>
    <p:sldId id="918" r:id="rId19"/>
    <p:sldId id="926" r:id="rId20"/>
    <p:sldId id="927" r:id="rId21"/>
    <p:sldId id="928" r:id="rId22"/>
    <p:sldId id="929" r:id="rId23"/>
    <p:sldId id="930" r:id="rId24"/>
    <p:sldId id="940" r:id="rId25"/>
    <p:sldId id="931" r:id="rId26"/>
    <p:sldId id="939" r:id="rId27"/>
    <p:sldId id="946" r:id="rId28"/>
    <p:sldId id="924" r:id="rId29"/>
    <p:sldId id="953" r:id="rId30"/>
    <p:sldId id="956" r:id="rId31"/>
    <p:sldId id="957" r:id="rId32"/>
    <p:sldId id="958" r:id="rId33"/>
    <p:sldId id="947" r:id="rId34"/>
    <p:sldId id="944" r:id="rId35"/>
    <p:sldId id="949" r:id="rId36"/>
    <p:sldId id="961" r:id="rId37"/>
    <p:sldId id="948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nane BENHADID" initials="AB" lastIdx="2" clrIdx="0">
    <p:extLst>
      <p:ext uri="{19B8F6BF-5375-455C-9EA6-DF929625EA0E}">
        <p15:presenceInfo xmlns:p15="http://schemas.microsoft.com/office/powerpoint/2012/main" userId="3fcf2899ea83f4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2F2F2"/>
    <a:srgbClr val="60F278"/>
    <a:srgbClr val="FDEFE6"/>
    <a:srgbClr val="4D4D4D"/>
    <a:srgbClr val="00CCFF"/>
    <a:srgbClr val="E203E7"/>
    <a:srgbClr val="FF5C00"/>
    <a:srgbClr val="FF9F9F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1443B-CFC9-4852-B9BE-0380150EE211}" v="608" dt="2019-09-16T08:28:45.836"/>
    <p1510:client id="{0BB2F2FB-B328-4E60-837F-8EF7476295EF}" v="178" dt="2019-11-27T10:01:24.812"/>
    <p1510:client id="{2D8E1A7D-F063-4DDA-A405-21D072F59DCE}" v="403" dt="2019-12-25T19:14:34.701"/>
    <p1510:client id="{3828B9CC-4B70-4F1A-B2BB-3CD167049928}" v="327" dt="2019-10-28T13:11:15.273"/>
    <p1510:client id="{630AFE9A-3672-494F-84BA-E6F541CB7556}" v="7" dt="2019-12-26T13:03:17.628"/>
    <p1510:client id="{A31A89E0-8356-4CE5-A301-DD42EC55F1BA}" v="8" dt="2019-12-04T19:02:49.644"/>
    <p1510:client id="{E4B076A4-CFFE-4E13-89BF-2CC3761913F3}" v="6" dt="2019-12-26T14:21:50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79826" autoAdjust="0"/>
  </p:normalViewPr>
  <p:slideViewPr>
    <p:cSldViewPr snapToGrid="0">
      <p:cViewPr varScale="1">
        <p:scale>
          <a:sx n="70" d="100"/>
          <a:sy n="70" d="100"/>
        </p:scale>
        <p:origin x="9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8AF2-F27D-41E0-849F-07D98276E79A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76020-2AA9-46D0-90F9-766823EFA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1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364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lorsqu’un registre est mis à jour deux fois de suite.</a:t>
            </a:r>
            <a:r>
              <a:rPr lang="fr-FR" dirty="0"/>
              <a:t>,</a:t>
            </a:r>
            <a:r>
              <a:rPr lang="fr-FR" baseline="0" dirty="0"/>
              <a:t> c’est </a:t>
            </a:r>
            <a:r>
              <a:rPr lang="fr-FR" dirty="0"/>
              <a:t>l’ancien mode EX/MEM -&gt; UAL</a:t>
            </a:r>
            <a:r>
              <a:rPr lang="fr-FR" baseline="0" dirty="0"/>
              <a:t> </a:t>
            </a:r>
            <a:r>
              <a:rPr lang="fr-FR" dirty="0"/>
              <a:t>qui sera appliqué deux fois de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36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Ré-implémentation du circuit de branchement</a:t>
            </a:r>
          </a:p>
          <a:p>
            <a:endParaRPr lang="fr-FR" dirty="0"/>
          </a:p>
          <a:p>
            <a:r>
              <a:rPr lang="fr-FR" dirty="0"/>
              <a:t>Pas besoin de passer par le registre EX/MEM pour effectuer le branchement, on peut le faire juste à la fin de l’étape</a:t>
            </a:r>
            <a:r>
              <a:rPr lang="fr-FR" baseline="0" dirty="0"/>
              <a:t> EX</a:t>
            </a:r>
          </a:p>
          <a:p>
            <a:r>
              <a:rPr lang="fr-FR" dirty="0"/>
              <a:t>Cela nous fera gagné un cycle d’horloge à chaque mauvaise prédiction et seulement deux instructions devront être virées du pipeline dans ce cas.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381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Ré-implémentation du circuit de branchement</a:t>
            </a:r>
          </a:p>
          <a:p>
            <a:r>
              <a:rPr lang="fr-FR" dirty="0"/>
              <a:t>Nous pourrons faire mieux !</a:t>
            </a:r>
            <a:r>
              <a:rPr lang="fr-FR" baseline="0" dirty="0"/>
              <a:t> Notons que </a:t>
            </a:r>
            <a:r>
              <a:rPr lang="fr-FR" dirty="0"/>
              <a:t>l’instruction de branchement est identifiée à l’étape ID…</a:t>
            </a:r>
            <a:r>
              <a:rPr lang="fr-FR" baseline="0" dirty="0"/>
              <a:t> </a:t>
            </a:r>
            <a:r>
              <a:rPr lang="fr-FR" dirty="0"/>
              <a:t>Si nous ajoutions donc un comparateur de registres à ce niveau, nous gagnerons un autre cycle d’horloge et dans </a:t>
            </a:r>
            <a:r>
              <a:rPr lang="fr-FR"/>
              <a:t>ce cas une </a:t>
            </a:r>
            <a:r>
              <a:rPr lang="fr-FR" dirty="0"/>
              <a:t>seule instruction devra être virée du pipeline si un saut est </a:t>
            </a:r>
            <a:r>
              <a:rPr lang="fr-FR"/>
              <a:t>effectué.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0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1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lorsqu’un registre est mis à jour deux fois de suite.</a:t>
            </a:r>
            <a:r>
              <a:rPr lang="fr-FR" dirty="0"/>
              <a:t>,</a:t>
            </a:r>
            <a:r>
              <a:rPr lang="fr-FR" baseline="0" dirty="0"/>
              <a:t> c’est </a:t>
            </a:r>
            <a:r>
              <a:rPr lang="fr-FR" dirty="0"/>
              <a:t>le mode (EX/MEM -&gt; UAL)</a:t>
            </a:r>
            <a:r>
              <a:rPr lang="fr-FR" baseline="0" dirty="0"/>
              <a:t> </a:t>
            </a:r>
            <a:r>
              <a:rPr lang="fr-FR" dirty="0"/>
              <a:t>qui sera appliqué deux fois de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81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lorsqu’un registre est mis à jour deux fois de suite.</a:t>
            </a:r>
            <a:r>
              <a:rPr lang="fr-FR" dirty="0"/>
              <a:t>,</a:t>
            </a:r>
            <a:r>
              <a:rPr lang="fr-FR" baseline="0" dirty="0"/>
              <a:t> c’est </a:t>
            </a:r>
            <a:r>
              <a:rPr lang="fr-FR" dirty="0"/>
              <a:t>l’ancien mode EX/MEM -&gt; UAL</a:t>
            </a:r>
            <a:r>
              <a:rPr lang="fr-FR" baseline="0" dirty="0"/>
              <a:t> </a:t>
            </a:r>
            <a:r>
              <a:rPr lang="fr-FR" dirty="0"/>
              <a:t>qui sera appliqué deux fois de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5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lorsqu’un registre est mis à jour deux fois de suite.</a:t>
            </a:r>
            <a:r>
              <a:rPr lang="fr-FR" dirty="0"/>
              <a:t>,</a:t>
            </a:r>
            <a:r>
              <a:rPr lang="fr-FR" baseline="0" dirty="0"/>
              <a:t> c’est </a:t>
            </a:r>
            <a:r>
              <a:rPr lang="fr-FR" dirty="0"/>
              <a:t>l’ancien mode EX/MEM -&gt; UAL</a:t>
            </a:r>
            <a:r>
              <a:rPr lang="fr-FR" baseline="0" dirty="0"/>
              <a:t> </a:t>
            </a:r>
            <a:r>
              <a:rPr lang="fr-FR" dirty="0"/>
              <a:t>qui sera appliqué deux fois de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1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lorsqu’un registre est mis à jour deux fois de suite.</a:t>
            </a:r>
            <a:r>
              <a:rPr lang="fr-FR" dirty="0"/>
              <a:t>,</a:t>
            </a:r>
            <a:r>
              <a:rPr lang="fr-FR" baseline="0" dirty="0"/>
              <a:t> c’est </a:t>
            </a:r>
            <a:r>
              <a:rPr lang="fr-FR" dirty="0"/>
              <a:t>l’ancien mode EX/MEM -&gt; UAL</a:t>
            </a:r>
            <a:r>
              <a:rPr lang="fr-FR" baseline="0" dirty="0"/>
              <a:t> </a:t>
            </a:r>
            <a:r>
              <a:rPr lang="fr-FR" dirty="0"/>
              <a:t>qui sera appliqué deux fois de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13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lorsqu’un registre est mis à jour deux fois de suite.</a:t>
            </a:r>
            <a:r>
              <a:rPr lang="fr-FR" dirty="0"/>
              <a:t>,</a:t>
            </a:r>
            <a:r>
              <a:rPr lang="fr-FR" baseline="0" dirty="0"/>
              <a:t> c’est </a:t>
            </a:r>
            <a:r>
              <a:rPr lang="fr-FR" dirty="0"/>
              <a:t>l’ancien mode EX/MEM -&gt; UAL</a:t>
            </a:r>
            <a:r>
              <a:rPr lang="fr-FR" baseline="0" dirty="0"/>
              <a:t> </a:t>
            </a:r>
            <a:r>
              <a:rPr lang="fr-FR" dirty="0"/>
              <a:t>qui sera appliqué deux fois de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60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lorsqu’un registre est mis à jour deux fois de suite.</a:t>
            </a:r>
            <a:r>
              <a:rPr lang="fr-FR" dirty="0"/>
              <a:t>,</a:t>
            </a:r>
            <a:r>
              <a:rPr lang="fr-FR" baseline="0" dirty="0"/>
              <a:t> c’est </a:t>
            </a:r>
            <a:r>
              <a:rPr lang="fr-FR" dirty="0"/>
              <a:t>l’ancien mode EX/MEM -&gt; UAL</a:t>
            </a:r>
            <a:r>
              <a:rPr lang="fr-FR" baseline="0" dirty="0"/>
              <a:t> </a:t>
            </a:r>
            <a:r>
              <a:rPr lang="fr-FR" dirty="0"/>
              <a:t>qui sera appliqué deux fois de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7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lorsqu’un registre est mis à jour deux fois de suite.</a:t>
            </a:r>
            <a:r>
              <a:rPr lang="fr-FR" dirty="0"/>
              <a:t>,</a:t>
            </a:r>
            <a:r>
              <a:rPr lang="fr-FR" baseline="0" dirty="0"/>
              <a:t> c’est </a:t>
            </a:r>
            <a:r>
              <a:rPr lang="fr-FR" dirty="0"/>
              <a:t>l’ancien mode EX/MEM -&gt; UAL</a:t>
            </a:r>
            <a:r>
              <a:rPr lang="fr-FR" baseline="0" dirty="0"/>
              <a:t> </a:t>
            </a:r>
            <a:r>
              <a:rPr lang="fr-FR" dirty="0"/>
              <a:t>qui sera appliqué deux fois de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9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3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5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81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9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8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9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C0B6-430E-4511-9C5A-E7A7B53A5C1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Ce que nous allons voir aujourd’hui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1715" y="2837393"/>
            <a:ext cx="94802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4000" dirty="0"/>
              <a:t>Aléas du Pipelining</a:t>
            </a:r>
          </a:p>
          <a:p>
            <a:pPr marL="572400">
              <a:buClr>
                <a:srgbClr val="C00000"/>
              </a:buClr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P&amp;H : 4.5 – 4.8</a:t>
            </a:r>
          </a:p>
        </p:txBody>
      </p:sp>
    </p:spTree>
    <p:extLst>
      <p:ext uri="{BB962C8B-B14F-4D97-AF65-F5344CB8AC3E}">
        <p14:creationId xmlns:p14="http://schemas.microsoft.com/office/powerpoint/2010/main" val="358264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Transfert de donnée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478216" y="1066925"/>
                <a:ext cx="11086588" cy="258542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fr-FR" dirty="0">
                    <a:solidFill>
                      <a:schemeClr val="tx1"/>
                    </a:solidFill>
                  </a:rPr>
                  <a:t>Comme les registres du « pipeline » contiennent déjà le résultat de l’UAL, nous pourrions simplement </a:t>
                </a:r>
                <a:r>
                  <a:rPr lang="fr-FR" b="1" dirty="0">
                    <a:solidFill>
                      <a:srgbClr val="C00000"/>
                    </a:solidFill>
                  </a:rPr>
                  <a:t>transférer</a:t>
                </a:r>
                <a:r>
                  <a:rPr lang="fr-FR" dirty="0">
                    <a:solidFill>
                      <a:schemeClr val="tx1"/>
                    </a:solidFill>
                  </a:rPr>
                  <a:t> cette valeur aux instructions suivantes :</a:t>
                </a:r>
              </a:p>
              <a:p>
                <a:pPr marL="800100" lvl="2" indent="-342900">
                  <a:lnSpc>
                    <a:spcPct val="120000"/>
                  </a:lnSpc>
                  <a:spcBef>
                    <a:spcPts val="0"/>
                  </a:spcBef>
                  <a:buClr>
                    <a:srgbClr val="C00000"/>
                  </a:buClr>
                  <a:buFont typeface="Symbol" panose="05050102010706020507" pitchFamily="18" charset="2"/>
                  <a:buChar char="-"/>
                </a:pPr>
                <a:r>
                  <a:rPr lang="fr-FR" dirty="0">
                    <a:solidFill>
                      <a:schemeClr val="tx1"/>
                    </a:solidFill>
                  </a:rPr>
                  <a:t>Au cycle 4, l’instruction </a:t>
                </a:r>
                <a:r>
                  <a:rPr lang="fr-F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and</a:t>
                </a:r>
                <a:r>
                  <a:rPr lang="fr-FR" dirty="0">
                    <a:solidFill>
                      <a:schemeClr val="tx1"/>
                    </a:solidFill>
                  </a:rPr>
                  <a:t> peut récupérer la valeur de l’opération </a:t>
                </a:r>
                <a14:m>
                  <m:oMath xmlns:m="http://schemas.openxmlformats.org/officeDocument/2006/math">
                    <m:r>
                      <a:rPr lang="fr-F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fr-F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−$</m:t>
                    </m:r>
                    <m:r>
                      <a:rPr lang="fr-F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du registre </a:t>
                </a:r>
                <a:r>
                  <a:rPr lang="fr-FR" b="1" dirty="0">
                    <a:solidFill>
                      <a:schemeClr val="accent1">
                        <a:lumMod val="75000"/>
                      </a:schemeClr>
                    </a:solidFill>
                  </a:rPr>
                  <a:t>EX/MEM</a:t>
                </a:r>
                <a:r>
                  <a:rPr lang="fr-FR" dirty="0">
                    <a:solidFill>
                      <a:schemeClr val="tx1"/>
                    </a:solidFill>
                  </a:rPr>
                  <a:t> du pipeline. </a:t>
                </a:r>
              </a:p>
              <a:p>
                <a:pPr marL="800100" lvl="2" indent="-342900">
                  <a:lnSpc>
                    <a:spcPct val="120000"/>
                  </a:lnSpc>
                  <a:spcBef>
                    <a:spcPts val="0"/>
                  </a:spcBef>
                  <a:buClr>
                    <a:srgbClr val="C00000"/>
                  </a:buClr>
                  <a:buFont typeface="Symbol" panose="05050102010706020507" pitchFamily="18" charset="2"/>
                  <a:buChar char="-"/>
                </a:pPr>
                <a:r>
                  <a:rPr lang="fr-FR" dirty="0">
                    <a:solidFill>
                      <a:schemeClr val="tx1"/>
                    </a:solidFill>
                  </a:rPr>
                  <a:t>Dans le cycle 5, l’instruction </a:t>
                </a:r>
                <a:r>
                  <a:rPr lang="fr-F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or</a:t>
                </a:r>
                <a:r>
                  <a:rPr lang="fr-FR" dirty="0">
                    <a:solidFill>
                      <a:schemeClr val="tx1"/>
                    </a:solidFill>
                  </a:rPr>
                  <a:t> peut récupérer ce même résultat du registre </a:t>
                </a:r>
                <a:r>
                  <a:rPr lang="fr-FR" b="1" dirty="0">
                    <a:solidFill>
                      <a:srgbClr val="00B050"/>
                    </a:solidFill>
                  </a:rPr>
                  <a:t>MEM/WB</a:t>
                </a:r>
                <a:r>
                  <a:rPr lang="fr-FR" dirty="0">
                    <a:solidFill>
                      <a:schemeClr val="tx1"/>
                    </a:solidFill>
                  </a:rPr>
                  <a:t> du pipeline.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6" y="1066925"/>
                <a:ext cx="11086588" cy="2585421"/>
              </a:xfrm>
              <a:prstGeom prst="rect">
                <a:avLst/>
              </a:prstGeom>
              <a:blipFill rotWithShape="0">
                <a:blip r:embed="rId2"/>
                <a:stretch>
                  <a:fillRect l="-659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31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7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0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4217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05745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5" name="Flowchart: Manual Operation 28"/>
          <p:cNvSpPr/>
          <p:nvPr/>
        </p:nvSpPr>
        <p:spPr>
          <a:xfrm rot="16200000">
            <a:off x="3640725" y="5326762"/>
            <a:ext cx="500635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83946" y="5515569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1"/>
          </p:cNvCxnSpPr>
          <p:nvPr/>
        </p:nvCxnSpPr>
        <p:spPr>
          <a:xfrm>
            <a:off x="4427774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3"/>
          </p:cNvCxnSpPr>
          <p:nvPr/>
        </p:nvCxnSpPr>
        <p:spPr>
          <a:xfrm>
            <a:off x="4981407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1"/>
          </p:cNvCxnSpPr>
          <p:nvPr/>
        </p:nvCxnSpPr>
        <p:spPr>
          <a:xfrm>
            <a:off x="5329300" y="5515570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22091" y="5354408"/>
            <a:ext cx="18550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2091" y="5683594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076979" y="5663019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18193" y="5515569"/>
            <a:ext cx="0" cy="32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76979" y="5663019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4253665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157849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509049" y="5836755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02636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04161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07699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09228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78" name="Flowchart: Manual Operation 28"/>
          <p:cNvSpPr/>
          <p:nvPr/>
        </p:nvSpPr>
        <p:spPr>
          <a:xfrm rot="16200000">
            <a:off x="4544209" y="6012720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4" idx="3"/>
          </p:cNvCxnSpPr>
          <p:nvPr/>
        </p:nvCxnSpPr>
        <p:spPr>
          <a:xfrm>
            <a:off x="317982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5" idx="1"/>
          </p:cNvCxnSpPr>
          <p:nvPr/>
        </p:nvCxnSpPr>
        <p:spPr>
          <a:xfrm>
            <a:off x="3527718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987428" y="6201527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6" idx="1"/>
          </p:cNvCxnSpPr>
          <p:nvPr/>
        </p:nvCxnSpPr>
        <p:spPr>
          <a:xfrm>
            <a:off x="533125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3"/>
          </p:cNvCxnSpPr>
          <p:nvPr/>
        </p:nvCxnSpPr>
        <p:spPr>
          <a:xfrm>
            <a:off x="5884890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7" idx="1"/>
          </p:cNvCxnSpPr>
          <p:nvPr/>
        </p:nvCxnSpPr>
        <p:spPr>
          <a:xfrm>
            <a:off x="6232782" y="6201527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425574" y="604036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425574" y="6369550"/>
            <a:ext cx="1855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80461" y="6348976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421676" y="6201527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80461" y="6348976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78904" y="604036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78904" y="6369550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53594" y="5920912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4255243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5157147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6061332" y="592091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5421676" y="6522712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6087" y="460396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and $12,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6087" y="597469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or $13, $6,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</a:p>
        </p:txBody>
      </p:sp>
      <p:sp>
        <p:nvSpPr>
          <p:cNvPr id="8" name="Oval 7"/>
          <p:cNvSpPr/>
          <p:nvPr/>
        </p:nvSpPr>
        <p:spPr>
          <a:xfrm>
            <a:off x="3421455" y="4813616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442886" y="4836476"/>
            <a:ext cx="164405" cy="5110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3674" y="4977226"/>
            <a:ext cx="168561" cy="13843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323264" y="495420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18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Unité de transfert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Une </a:t>
            </a:r>
            <a:r>
              <a:rPr lang="fr-FR" b="1" dirty="0">
                <a:solidFill>
                  <a:srgbClr val="C00000"/>
                </a:solidFill>
              </a:rPr>
              <a:t>unité de transfert</a:t>
            </a:r>
            <a:r>
              <a:rPr lang="fr-FR" dirty="0">
                <a:solidFill>
                  <a:schemeClr val="tx1"/>
                </a:solidFill>
              </a:rPr>
              <a:t> sélectionne les entrées correctes de l’UAL pour l’étape </a:t>
            </a:r>
            <a:r>
              <a:rPr lang="fr-FR" b="1" dirty="0">
                <a:solidFill>
                  <a:schemeClr val="tx1"/>
                </a:solidFill>
              </a:rPr>
              <a:t>EX</a:t>
            </a:r>
            <a:r>
              <a:rPr lang="fr-FR" dirty="0">
                <a:solidFill>
                  <a:schemeClr val="tx1"/>
                </a:solidFill>
              </a:rPr>
              <a:t> :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solidFill>
                  <a:schemeClr val="tx1"/>
                </a:solidFill>
              </a:rPr>
              <a:t>S’il n’y a pas d’aléa, les opérandes de l’UAL proviendront du « </a:t>
            </a:r>
            <a:r>
              <a:rPr lang="fr-FR" b="1" dirty="0">
                <a:solidFill>
                  <a:srgbClr val="CC3399"/>
                </a:solidFill>
              </a:rPr>
              <a:t>banc de registres</a:t>
            </a:r>
            <a:r>
              <a:rPr lang="fr-FR" dirty="0">
                <a:solidFill>
                  <a:schemeClr val="tx1"/>
                </a:solidFill>
              </a:rPr>
              <a:t> », comme avant.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solidFill>
                  <a:schemeClr val="tx1"/>
                </a:solidFill>
              </a:rPr>
              <a:t>Si un aléa est détecté, les opérandes proviendront, selon le cas, soit du registre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EX/MEM</a:t>
            </a:r>
            <a:r>
              <a:rPr lang="fr-FR" dirty="0">
                <a:solidFill>
                  <a:schemeClr val="tx1"/>
                </a:solidFill>
              </a:rPr>
              <a:t> soit du registre </a:t>
            </a:r>
            <a:r>
              <a:rPr lang="fr-FR" b="1" dirty="0">
                <a:solidFill>
                  <a:srgbClr val="00B050"/>
                </a:solidFill>
              </a:rPr>
              <a:t>MEM/WB</a:t>
            </a:r>
            <a:r>
              <a:rPr lang="fr-FR" dirty="0">
                <a:solidFill>
                  <a:schemeClr val="tx1"/>
                </a:solidFill>
              </a:rPr>
              <a:t> du « pipeline ».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Les sources de l’UAL sont donc sélectionnées grâce à deux nouveaux multiplexeurs en fonction de signaux de contrôle appelés </a:t>
            </a:r>
            <a:r>
              <a:rPr lang="fr-FR" dirty="0" err="1">
                <a:solidFill>
                  <a:srgbClr val="C00000"/>
                </a:solidFill>
              </a:rPr>
              <a:t>ForwardA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et </a:t>
            </a:r>
            <a:r>
              <a:rPr lang="fr-FR" dirty="0" err="1">
                <a:solidFill>
                  <a:srgbClr val="C00000"/>
                </a:solidFill>
              </a:rPr>
              <a:t>ForwardB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(cf.. voir le schéma suivant).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7799" y="4198646"/>
            <a:ext cx="5788619" cy="2490984"/>
            <a:chOff x="3220301" y="1996796"/>
            <a:chExt cx="5788619" cy="249098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465663" y="1996798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59659" y="1996798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61186" y="1996798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63196" y="1996798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64722" y="1996798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367189" y="1996798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00288" y="1996796"/>
              <a:ext cx="217213" cy="265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7500" lnSpcReduction="20000"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01839" y="1996796"/>
              <a:ext cx="217213" cy="265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7500" lnSpcReduction="20000"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3389" y="1996796"/>
              <a:ext cx="217213" cy="265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7500" lnSpcReduction="20000"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04939" y="1996796"/>
              <a:ext cx="217213" cy="265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7500" lnSpcReduction="20000"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06489" y="1996796"/>
              <a:ext cx="217213" cy="265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7500" lnSpcReduction="20000"/>
            </a:bodyPr>
            <a:lstStyle/>
            <a:p>
              <a:r>
                <a:rPr lang="fr-FR" dirty="0"/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08039" y="1996796"/>
              <a:ext cx="217213" cy="265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7500" lnSpcReduction="20000"/>
            </a:bodyPr>
            <a:lstStyle/>
            <a:p>
              <a:r>
                <a:rPr lang="fr-FR" dirty="0"/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09590" y="1996796"/>
              <a:ext cx="217213" cy="265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7500" lnSpcReduction="20000"/>
            </a:bodyPr>
            <a:lstStyle/>
            <a:p>
              <a:r>
                <a:rPr lang="fr-FR" dirty="0"/>
                <a:t>7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20301" y="2370587"/>
              <a:ext cx="377190" cy="51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IM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21827" y="2370587"/>
              <a:ext cx="377190" cy="514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25365" y="2370587"/>
              <a:ext cx="377190" cy="51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26893" y="2370587"/>
              <a:ext cx="377190" cy="51435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glow rad="635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rgbClr val="C00000"/>
                  </a:solidFill>
                </a:rPr>
                <a:t>Reg</a:t>
              </a:r>
            </a:p>
          </p:txBody>
        </p:sp>
        <p:sp>
          <p:nvSpPr>
            <p:cNvPr id="31" name="Flowchart: Manual Operation 28"/>
            <p:cNvSpPr/>
            <p:nvPr/>
          </p:nvSpPr>
          <p:spPr>
            <a:xfrm rot="16200000">
              <a:off x="4961873" y="2438956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27" idx="3"/>
            </p:cNvCxnSpPr>
            <p:nvPr/>
          </p:nvCxnSpPr>
          <p:spPr>
            <a:xfrm>
              <a:off x="3597491" y="2627763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28" idx="1"/>
            </p:cNvCxnSpPr>
            <p:nvPr/>
          </p:nvCxnSpPr>
          <p:spPr>
            <a:xfrm>
              <a:off x="3945384" y="2627763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05094" y="2627763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29" idx="1"/>
            </p:cNvCxnSpPr>
            <p:nvPr/>
          </p:nvCxnSpPr>
          <p:spPr>
            <a:xfrm>
              <a:off x="5748922" y="2627763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9" idx="3"/>
            </p:cNvCxnSpPr>
            <p:nvPr/>
          </p:nvCxnSpPr>
          <p:spPr>
            <a:xfrm>
              <a:off x="6302555" y="2627763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0" idx="1"/>
            </p:cNvCxnSpPr>
            <p:nvPr/>
          </p:nvCxnSpPr>
          <p:spPr>
            <a:xfrm>
              <a:off x="6650448" y="2627763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43239" y="2466602"/>
              <a:ext cx="18550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43239" y="2795786"/>
              <a:ext cx="18550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98127" y="2775212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39341" y="2627763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398127" y="2775212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96569" y="2466602"/>
              <a:ext cx="17521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6569" y="2795786"/>
              <a:ext cx="17521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771260" y="2347147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72909" y="2347147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74813" y="2347147"/>
              <a:ext cx="174486" cy="5612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78997" y="2347147"/>
              <a:ext cx="174486" cy="5612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5839342" y="2948948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121655" y="3056545"/>
              <a:ext cx="377190" cy="51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IM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3181" y="3056545"/>
              <a:ext cx="377190" cy="514350"/>
            </a:xfrm>
            <a:prstGeom prst="rect">
              <a:avLst/>
            </a:prstGeom>
            <a:noFill/>
            <a:ln>
              <a:solidFill>
                <a:srgbClr val="CC3399"/>
              </a:solidFill>
            </a:ln>
            <a:effectLst>
              <a:glow rad="63500">
                <a:srgbClr val="CC3399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rgbClr val="CC3399"/>
                  </a:solidFill>
                </a:rPr>
                <a:t>Reg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26719" y="3056545"/>
              <a:ext cx="377190" cy="51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28247" y="3056545"/>
              <a:ext cx="377190" cy="51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55" name="Flowchart: Manual Operation 28"/>
            <p:cNvSpPr/>
            <p:nvPr/>
          </p:nvSpPr>
          <p:spPr>
            <a:xfrm rot="16200000">
              <a:off x="5863227" y="3124912"/>
              <a:ext cx="500635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51" idx="3"/>
            </p:cNvCxnSpPr>
            <p:nvPr/>
          </p:nvCxnSpPr>
          <p:spPr>
            <a:xfrm>
              <a:off x="4498845" y="3313720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52" idx="1"/>
            </p:cNvCxnSpPr>
            <p:nvPr/>
          </p:nvCxnSpPr>
          <p:spPr>
            <a:xfrm>
              <a:off x="4846738" y="3313720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306448" y="3313719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3" idx="1"/>
            </p:cNvCxnSpPr>
            <p:nvPr/>
          </p:nvCxnSpPr>
          <p:spPr>
            <a:xfrm>
              <a:off x="6650276" y="3313720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3"/>
            </p:cNvCxnSpPr>
            <p:nvPr/>
          </p:nvCxnSpPr>
          <p:spPr>
            <a:xfrm>
              <a:off x="7203909" y="3313720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>
            <a:xfrm>
              <a:off x="7551802" y="3313720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44593" y="3152558"/>
              <a:ext cx="185506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44593" y="3481744"/>
              <a:ext cx="1855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299481" y="3461169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40695" y="3313719"/>
              <a:ext cx="0" cy="321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299481" y="3461169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397923" y="3152558"/>
              <a:ext cx="175219" cy="0"/>
            </a:xfrm>
            <a:prstGeom prst="line">
              <a:avLst/>
            </a:prstGeom>
            <a:ln>
              <a:solidFill>
                <a:srgbClr val="CC3399"/>
              </a:solidFill>
            </a:ln>
            <a:effectLst>
              <a:glow rad="63500">
                <a:srgbClr val="CC3399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397923" y="3481744"/>
              <a:ext cx="175219" cy="0"/>
            </a:xfrm>
            <a:prstGeom prst="line">
              <a:avLst/>
            </a:prstGeom>
            <a:ln>
              <a:solidFill>
                <a:srgbClr val="CC3399"/>
              </a:solidFill>
            </a:ln>
            <a:effectLst>
              <a:glow rad="63500">
                <a:srgbClr val="CC3399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672614" y="303310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74262" y="3033104"/>
              <a:ext cx="174486" cy="561232"/>
            </a:xfrm>
            <a:prstGeom prst="rect">
              <a:avLst/>
            </a:prstGeom>
            <a:noFill/>
            <a:ln>
              <a:solidFill>
                <a:srgbClr val="CC3399"/>
              </a:solidFill>
            </a:ln>
            <a:effectLst>
              <a:glow rad="63500">
                <a:srgbClr val="CC3399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C3399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6167" y="303310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80351" y="303310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H="1">
              <a:off x="6731551" y="3634905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025138" y="374250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IM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926663" y="3742502"/>
              <a:ext cx="377190" cy="514349"/>
            </a:xfrm>
            <a:prstGeom prst="rect">
              <a:avLst/>
            </a:prstGeom>
            <a:noFill/>
            <a:ln>
              <a:solidFill>
                <a:srgbClr val="CC3399"/>
              </a:solidFill>
            </a:ln>
            <a:effectLst>
              <a:glow rad="63500">
                <a:srgbClr val="CC3399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rgbClr val="CC3399"/>
                  </a:solidFill>
                </a:rPr>
                <a:t>Reg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30201" y="374250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31730" y="374250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78" name="Flowchart: Manual Operation 28"/>
            <p:cNvSpPr/>
            <p:nvPr/>
          </p:nvSpPr>
          <p:spPr>
            <a:xfrm rot="16200000">
              <a:off x="6766711" y="3810870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>
              <a:stCxn id="74" idx="3"/>
            </p:cNvCxnSpPr>
            <p:nvPr/>
          </p:nvCxnSpPr>
          <p:spPr>
            <a:xfrm>
              <a:off x="5402328" y="399967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5" idx="1"/>
            </p:cNvCxnSpPr>
            <p:nvPr/>
          </p:nvCxnSpPr>
          <p:spPr>
            <a:xfrm>
              <a:off x="5750220" y="399967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209930" y="3999677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76" idx="1"/>
            </p:cNvCxnSpPr>
            <p:nvPr/>
          </p:nvCxnSpPr>
          <p:spPr>
            <a:xfrm>
              <a:off x="7553758" y="399967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6" idx="3"/>
            </p:cNvCxnSpPr>
            <p:nvPr/>
          </p:nvCxnSpPr>
          <p:spPr>
            <a:xfrm>
              <a:off x="8107392" y="399967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7" idx="1"/>
            </p:cNvCxnSpPr>
            <p:nvPr/>
          </p:nvCxnSpPr>
          <p:spPr>
            <a:xfrm>
              <a:off x="8455284" y="3999677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648076" y="3838516"/>
              <a:ext cx="1855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648076" y="4167700"/>
              <a:ext cx="18550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8202963" y="4147126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644178" y="3999677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202963" y="4147126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301406" y="3838516"/>
              <a:ext cx="175219" cy="0"/>
            </a:xfrm>
            <a:prstGeom prst="line">
              <a:avLst/>
            </a:prstGeom>
            <a:ln>
              <a:solidFill>
                <a:srgbClr val="CC3399"/>
              </a:solidFill>
            </a:ln>
            <a:effectLst>
              <a:glow rad="63500">
                <a:srgbClr val="CC3399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01406" y="4167700"/>
              <a:ext cx="175219" cy="0"/>
            </a:xfrm>
            <a:prstGeom prst="line">
              <a:avLst/>
            </a:prstGeom>
            <a:ln>
              <a:solidFill>
                <a:srgbClr val="CC3399"/>
              </a:solidFill>
            </a:ln>
            <a:effectLst>
              <a:glow rad="63500">
                <a:srgbClr val="CC3399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5576096" y="3719062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77745" y="3719063"/>
              <a:ext cx="174486" cy="561231"/>
            </a:xfrm>
            <a:prstGeom prst="rect">
              <a:avLst/>
            </a:prstGeom>
            <a:noFill/>
            <a:ln>
              <a:solidFill>
                <a:srgbClr val="CC3399"/>
              </a:solidFill>
            </a:ln>
            <a:effectLst>
              <a:glow rad="63500">
                <a:srgbClr val="CC3399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C3399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379649" y="371906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283834" y="371906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7644178" y="4320862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846087" y="460396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and $12,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6087" y="597469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or $13, $6,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</a:p>
        </p:txBody>
      </p:sp>
      <p:sp>
        <p:nvSpPr>
          <p:cNvPr id="8" name="Oval 7"/>
          <p:cNvSpPr/>
          <p:nvPr/>
        </p:nvSpPr>
        <p:spPr>
          <a:xfrm>
            <a:off x="3421455" y="4813616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442886" y="4836476"/>
            <a:ext cx="164405" cy="5110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3674" y="4977226"/>
            <a:ext cx="168561" cy="13843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323264" y="495420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5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/>
          <p:nvPr/>
        </p:nvCxnSpPr>
        <p:spPr>
          <a:xfrm>
            <a:off x="10441241" y="3860785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9938313" y="2430845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9946079" y="3965154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9384465" y="2567089"/>
            <a:ext cx="1056776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5" name="Read address"/>
          <p:cNvSpPr txBox="1"/>
          <p:nvPr/>
        </p:nvSpPr>
        <p:spPr>
          <a:xfrm>
            <a:off x="9384465" y="2642141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66" name="Instruction"/>
          <p:cNvSpPr txBox="1"/>
          <p:nvPr/>
        </p:nvSpPr>
        <p:spPr>
          <a:xfrm>
            <a:off x="9926617" y="3551112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433660" y="2924781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68" name="Read address"/>
          <p:cNvSpPr txBox="1"/>
          <p:nvPr/>
        </p:nvSpPr>
        <p:spPr>
          <a:xfrm>
            <a:off x="9384465" y="3529488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445235" y="2160251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9479960" y="4168220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8587079" y="2828676"/>
            <a:ext cx="7880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8730434" y="3859326"/>
            <a:ext cx="6446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689533" y="2828146"/>
            <a:ext cx="202869" cy="130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[20-16]"/>
          <p:cNvSpPr txBox="1"/>
          <p:nvPr/>
        </p:nvSpPr>
        <p:spPr>
          <a:xfrm>
            <a:off x="2897890" y="4768475"/>
            <a:ext cx="943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</a:t>
            </a:r>
            <a:r>
              <a:rPr lang="fr-FR" sz="1200" dirty="0">
                <a:sym typeface="Symbol" panose="05050102010706020507" pitchFamily="18" charset="2"/>
              </a:rPr>
              <a:t> </a:t>
            </a:r>
            <a:r>
              <a:rPr lang="fr-FR" sz="1200" dirty="0" err="1">
                <a:sym typeface="Symbol" panose="05050102010706020507" pitchFamily="18" charset="2"/>
              </a:rPr>
              <a:t>rt</a:t>
            </a:r>
            <a:endParaRPr lang="fr-FR" sz="1200" dirty="0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5308094" y="2887147"/>
            <a:ext cx="478910" cy="0"/>
          </a:xfrm>
          <a:prstGeom prst="straightConnector1">
            <a:avLst/>
          </a:prstGeom>
          <a:ln w="571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5236781" y="2149365"/>
            <a:ext cx="1021495" cy="0"/>
          </a:xfrm>
          <a:prstGeom prst="straightConnector1">
            <a:avLst/>
          </a:prstGeom>
          <a:ln w="571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700467" y="4448353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66301" y="4492333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49291" y="3861646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14180" y="2828676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43079" y="3787183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913349" y="4747850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67027" y="4878875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37875" y="4878806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29136" y="4229817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</p:cNvCxnSpPr>
          <p:nvPr/>
        </p:nvCxnSpPr>
        <p:spPr>
          <a:xfrm flipV="1">
            <a:off x="4884094" y="3604049"/>
            <a:ext cx="1972214" cy="653247"/>
          </a:xfrm>
          <a:prstGeom prst="bentConnector3">
            <a:avLst>
              <a:gd name="adj1" fmla="val 8808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473531" y="42538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120149" y="2873065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120149" y="2147090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359690" y="2584045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18156" y="3460265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34663" y="3196439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3970023" y="1547244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7495847" y="2097149"/>
            <a:ext cx="645801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9569" y="2366915"/>
            <a:ext cx="11092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6003787" y="3082224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056820" y="3080322"/>
            <a:ext cx="7902248" cy="1798484"/>
          </a:xfrm>
          <a:prstGeom prst="bentConnector5">
            <a:avLst>
              <a:gd name="adj1" fmla="val -2893"/>
              <a:gd name="adj2" fmla="val -94019"/>
              <a:gd name="adj3" fmla="val 10496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03596" y="3357760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602762" y="2581217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075956" y="1757536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056819" y="1787593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038604" y="176556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3733722" y="3391098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056820" y="2818712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052995" y="3321517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054264" y="2748299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502880" y="2875718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78794" y="3493035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76762" y="251821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75308" y="4197832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67027" y="4256443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77868" y="4470388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36308" y="3992775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0774" y="3982889"/>
            <a:ext cx="598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07093" y="4401180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</a:t>
            </a:r>
          </a:p>
        </p:txBody>
      </p:sp>
      <p:sp>
        <p:nvSpPr>
          <p:cNvPr id="38" name="Oval 37"/>
          <p:cNvSpPr/>
          <p:nvPr/>
        </p:nvSpPr>
        <p:spPr>
          <a:xfrm>
            <a:off x="2475307" y="4640552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059963" y="2713817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13585" y="2426089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51468" y="3174995"/>
            <a:ext cx="10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85417" y="2777283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236718" y="301022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052995" y="3583127"/>
            <a:ext cx="8638406" cy="578192"/>
          </a:xfrm>
          <a:prstGeom prst="bentConnector5">
            <a:avLst>
              <a:gd name="adj1" fmla="val -2646"/>
              <a:gd name="adj2" fmla="val -440728"/>
              <a:gd name="adj3" fmla="val 1031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17716" y="2280119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7023419" y="2439522"/>
            <a:ext cx="704959" cy="213436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601308" y="4260832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256109" y="3949342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68440" y="2873065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1313081" y="3639525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236781" y="4703671"/>
            <a:ext cx="2308346" cy="344637"/>
            <a:chOff x="5223133" y="5845022"/>
            <a:chExt cx="2060020" cy="34463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223133" y="5845022"/>
              <a:ext cx="20600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223133" y="6189659"/>
              <a:ext cx="20600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ad register 2"/>
          <p:cNvSpPr txBox="1"/>
          <p:nvPr/>
        </p:nvSpPr>
        <p:spPr>
          <a:xfrm>
            <a:off x="3056820" y="2246001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539762" y="1939868"/>
            <a:ext cx="0" cy="31056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53575" y="1939868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904851" y="3082224"/>
            <a:ext cx="918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132605" y="2581217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527363" y="1218184"/>
            <a:ext cx="87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57844" y="1729880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05051" y="2330841"/>
            <a:ext cx="1534240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3795" y="1092627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97" name="Read address"/>
          <p:cNvSpPr txBox="1"/>
          <p:nvPr/>
        </p:nvSpPr>
        <p:spPr>
          <a:xfrm>
            <a:off x="305050" y="2341847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851072" y="2341847"/>
            <a:ext cx="10077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5885" y="3066581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14" name="I[25-21]"/>
          <p:cNvSpPr txBox="1"/>
          <p:nvPr/>
        </p:nvSpPr>
        <p:spPr>
          <a:xfrm>
            <a:off x="2476762" y="1676185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487352" y="2306337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974475" y="1464176"/>
            <a:ext cx="9267259" cy="3989890"/>
            <a:chOff x="1974475" y="896438"/>
            <a:chExt cx="9267259" cy="5534047"/>
          </a:xfrm>
        </p:grpSpPr>
        <p:grpSp>
          <p:nvGrpSpPr>
            <p:cNvPr id="33" name="Group 32"/>
            <p:cNvGrpSpPr/>
            <p:nvPr/>
          </p:nvGrpSpPr>
          <p:grpSpPr>
            <a:xfrm>
              <a:off x="1974475" y="896438"/>
              <a:ext cx="497957" cy="5534047"/>
              <a:chOff x="2358227" y="896438"/>
              <a:chExt cx="497957" cy="5534047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60248" y="1217093"/>
                <a:ext cx="293914" cy="521339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I[20-16]"/>
              <p:cNvSpPr txBox="1"/>
              <p:nvPr/>
            </p:nvSpPr>
            <p:spPr>
              <a:xfrm>
                <a:off x="2358227" y="896438"/>
                <a:ext cx="49795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/>
                  <a:t>IF/ID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94558" y="896438"/>
              <a:ext cx="550151" cy="5534047"/>
              <a:chOff x="5297090" y="896438"/>
              <a:chExt cx="550151" cy="553404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425208" y="1217093"/>
                <a:ext cx="293914" cy="5213392"/>
              </a:xfrm>
              <a:prstGeom prst="rect">
                <a:avLst/>
              </a:prstGeom>
              <a:pattFill prst="wdUpDiag">
                <a:fgClr>
                  <a:srgbClr val="CC3399"/>
                </a:fgClr>
                <a:bgClr>
                  <a:schemeClr val="bg1"/>
                </a:bgClr>
              </a:pattFill>
              <a:ln>
                <a:solidFill>
                  <a:srgbClr val="CC3399"/>
                </a:solidFill>
              </a:ln>
              <a:effectLst>
                <a:glow rad="63500">
                  <a:srgbClr val="CC3399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I[20-16]"/>
              <p:cNvSpPr txBox="1"/>
              <p:nvPr/>
            </p:nvSpPr>
            <p:spPr>
              <a:xfrm>
                <a:off x="5297090" y="896438"/>
                <a:ext cx="550151" cy="337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>
                    <a:solidFill>
                      <a:srgbClr val="C00000"/>
                    </a:solidFill>
                  </a:rPr>
                  <a:t>ID/EX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194845" y="896438"/>
              <a:ext cx="755335" cy="5534047"/>
              <a:chOff x="8194845" y="896438"/>
              <a:chExt cx="755335" cy="553404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8425555" y="1217093"/>
                <a:ext cx="293914" cy="5213392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glow rad="63500">
                  <a:schemeClr val="accent1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I[20-16]"/>
              <p:cNvSpPr txBox="1"/>
              <p:nvPr/>
            </p:nvSpPr>
            <p:spPr>
              <a:xfrm>
                <a:off x="8194845" y="896438"/>
                <a:ext cx="755335" cy="337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EX/MEM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420675" y="896438"/>
              <a:ext cx="821059" cy="5534047"/>
              <a:chOff x="10487669" y="896438"/>
              <a:chExt cx="821059" cy="5534047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0751241" y="1217093"/>
                <a:ext cx="293914" cy="5213392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I[20-16]"/>
              <p:cNvSpPr txBox="1"/>
              <p:nvPr/>
            </p:nvSpPr>
            <p:spPr>
              <a:xfrm>
                <a:off x="10487669" y="896438"/>
                <a:ext cx="821059" cy="337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>
                    <a:solidFill>
                      <a:srgbClr val="00B050"/>
                    </a:solidFill>
                  </a:rPr>
                  <a:t>MEM/WB</a:t>
                </a:r>
              </a:p>
            </p:txBody>
          </p:sp>
        </p:grpSp>
      </p:grpSp>
      <p:cxnSp>
        <p:nvCxnSpPr>
          <p:cNvPr id="148" name="Straight Arrow Connector 147"/>
          <p:cNvCxnSpPr/>
          <p:nvPr/>
        </p:nvCxnSpPr>
        <p:spPr>
          <a:xfrm>
            <a:off x="2548308" y="5048492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601307" y="4703671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/>
          <p:cNvSpPr/>
          <p:nvPr/>
        </p:nvSpPr>
        <p:spPr>
          <a:xfrm>
            <a:off x="5804471" y="2709311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012</a:t>
            </a:r>
          </a:p>
        </p:txBody>
      </p:sp>
      <p:sp>
        <p:nvSpPr>
          <p:cNvPr id="190" name="Rounded Rectangle 189"/>
          <p:cNvSpPr/>
          <p:nvPr/>
        </p:nvSpPr>
        <p:spPr>
          <a:xfrm>
            <a:off x="6270722" y="1946130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012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633478" y="5304234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7044568" y="5304234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8808265" y="4401180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Elbow Connector 94"/>
          <p:cNvCxnSpPr>
            <a:stCxn id="134" idx="2"/>
            <a:endCxn id="137" idx="1"/>
          </p:cNvCxnSpPr>
          <p:nvPr/>
        </p:nvCxnSpPr>
        <p:spPr>
          <a:xfrm rot="5400000" flipH="1">
            <a:off x="6598451" y="2248602"/>
            <a:ext cx="1923369" cy="2610730"/>
          </a:xfrm>
          <a:prstGeom prst="bentConnector4">
            <a:avLst>
              <a:gd name="adj1" fmla="val -94946"/>
              <a:gd name="adj2" fmla="val 127464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254771" y="2535046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555294" y="3341932"/>
            <a:ext cx="23171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330238" y="6685455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6259290" y="2317496"/>
            <a:ext cx="114471" cy="1144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396048" y="3142460"/>
            <a:ext cx="3909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5463928" y="3269441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333493" y="3070460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6053453" y="3324285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ForwardA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31258" y="3840532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ForwardB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02119" y="5272290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Oval 194"/>
          <p:cNvSpPr/>
          <p:nvPr/>
        </p:nvSpPr>
        <p:spPr>
          <a:xfrm>
            <a:off x="5321617" y="6628984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8790189" y="442066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459882" y="2757985"/>
            <a:ext cx="0" cy="2224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993631" y="3528373"/>
            <a:ext cx="0" cy="3438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6291950" y="5300425"/>
            <a:ext cx="1196954" cy="81642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72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63" name="Straight Connector 62"/>
          <p:cNvCxnSpPr>
            <a:stCxn id="48" idx="0"/>
          </p:cNvCxnSpPr>
          <p:nvPr/>
        </p:nvCxnSpPr>
        <p:spPr>
          <a:xfrm>
            <a:off x="8860715" y="2757985"/>
            <a:ext cx="0" cy="168560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788715" y="27579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7" name="Elbow Connector 186"/>
          <p:cNvCxnSpPr>
            <a:stCxn id="65" idx="3"/>
            <a:endCxn id="190" idx="1"/>
          </p:cNvCxnSpPr>
          <p:nvPr/>
        </p:nvCxnSpPr>
        <p:spPr>
          <a:xfrm flipH="1" flipV="1">
            <a:off x="6270722" y="2355503"/>
            <a:ext cx="5420679" cy="1805816"/>
          </a:xfrm>
          <a:prstGeom prst="bentConnector5">
            <a:avLst>
              <a:gd name="adj1" fmla="val -4217"/>
              <a:gd name="adj2" fmla="val -141003"/>
              <a:gd name="adj3" fmla="val 11613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le 9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« pipeline » abrégé avec des </a:t>
            </a:r>
            <a:r>
              <a:rPr lang="fr-FR" b="1" dirty="0" err="1">
                <a:solidFill>
                  <a:srgbClr val="C00000"/>
                </a:solidFill>
              </a:rPr>
              <a:t>mux</a:t>
            </a:r>
            <a:r>
              <a:rPr lang="fr-FR" b="1" dirty="0">
                <a:solidFill>
                  <a:srgbClr val="C00000"/>
                </a:solidFill>
              </a:rPr>
              <a:t> de transfert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6559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Un aléa </a:t>
            </a:r>
            <a:r>
              <a:rPr lang="fr-FR" b="1" dirty="0">
                <a:solidFill>
                  <a:schemeClr val="tx1"/>
                </a:solidFill>
              </a:rPr>
              <a:t>EX/MEM</a:t>
            </a:r>
            <a:r>
              <a:rPr lang="fr-FR" dirty="0">
                <a:solidFill>
                  <a:schemeClr val="tx1"/>
                </a:solidFill>
              </a:rPr>
              <a:t> se produit entre une instruction dans son étape </a:t>
            </a:r>
            <a:r>
              <a:rPr lang="fr-FR" b="1" dirty="0">
                <a:solidFill>
                  <a:schemeClr val="tx1"/>
                </a:solidFill>
              </a:rPr>
              <a:t>EX</a:t>
            </a:r>
            <a:r>
              <a:rPr lang="fr-FR" dirty="0">
                <a:solidFill>
                  <a:schemeClr val="tx1"/>
                </a:solidFill>
              </a:rPr>
              <a:t> et l’instruction précédente si les deux conditions suivantes sont vérifiées : </a:t>
            </a:r>
          </a:p>
          <a:p>
            <a:pPr marL="914400" lvl="2" indent="-4572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L’instruction précédente doit écrire dans le banc de registres, </a:t>
            </a:r>
            <a:r>
              <a:rPr lang="fr-FR" b="1" i="1" dirty="0">
                <a:solidFill>
                  <a:schemeClr val="tx1"/>
                </a:solidFill>
              </a:rPr>
              <a:t>et</a:t>
            </a:r>
          </a:p>
          <a:p>
            <a:pPr marL="914400" lvl="2" indent="-4572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Le registre de destination est l’un des registres source de l’UAL pour l’instruction en cours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Aléas de donnée provenant de EX/MEM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31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7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0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4217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05745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5" name="Flowchart: Manual Operation 28"/>
          <p:cNvSpPr/>
          <p:nvPr/>
        </p:nvSpPr>
        <p:spPr>
          <a:xfrm rot="16200000">
            <a:off x="3640725" y="5326762"/>
            <a:ext cx="500635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83946" y="5515569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1"/>
          </p:cNvCxnSpPr>
          <p:nvPr/>
        </p:nvCxnSpPr>
        <p:spPr>
          <a:xfrm>
            <a:off x="4427774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3"/>
          </p:cNvCxnSpPr>
          <p:nvPr/>
        </p:nvCxnSpPr>
        <p:spPr>
          <a:xfrm>
            <a:off x="4981407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1"/>
          </p:cNvCxnSpPr>
          <p:nvPr/>
        </p:nvCxnSpPr>
        <p:spPr>
          <a:xfrm>
            <a:off x="5329300" y="5515570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22091" y="5354408"/>
            <a:ext cx="18550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2091" y="5683594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076979" y="5663019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18193" y="5515569"/>
            <a:ext cx="0" cy="32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76979" y="5663019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3665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157849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509049" y="5836755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6087" y="460396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and $12,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8" name="Oval 7"/>
          <p:cNvSpPr/>
          <p:nvPr/>
        </p:nvSpPr>
        <p:spPr>
          <a:xfrm>
            <a:off x="3421455" y="4813616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442886" y="4836476"/>
            <a:ext cx="164405" cy="5110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5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En pseudo C, cela donne :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if( EX/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MEM.RegWrite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1 &amp;&amp; EX/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MEM.rd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ID/EX.rs ) 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ForwardA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2; // source 1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if( EX/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MEM.RegWrite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1 &amp;&amp; EX/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MEM.rd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ID/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) 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ForwardB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2; // source 2</a:t>
            </a:r>
          </a:p>
          <a:p>
            <a:pPr marL="3429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Une notation semblable aux structures dans le langage C est utilisé ci-dessus. Par exemple, 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dirty="0">
                <a:solidFill>
                  <a:schemeClr val="tx1"/>
                </a:solidFill>
              </a:rPr>
              <a:t> signifie le champ 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rt</a:t>
            </a:r>
            <a:r>
              <a:rPr lang="fr-FR" dirty="0">
                <a:solidFill>
                  <a:schemeClr val="tx1"/>
                </a:solidFill>
              </a:rPr>
              <a:t> du registre 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ID/EX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Aléas de donnée provenant de EX/MEM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31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7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0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4217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05745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5" name="Flowchart: Manual Operation 28"/>
          <p:cNvSpPr/>
          <p:nvPr/>
        </p:nvSpPr>
        <p:spPr>
          <a:xfrm rot="16200000">
            <a:off x="3640725" y="5326762"/>
            <a:ext cx="500635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83946" y="5515569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1"/>
          </p:cNvCxnSpPr>
          <p:nvPr/>
        </p:nvCxnSpPr>
        <p:spPr>
          <a:xfrm>
            <a:off x="4427774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3"/>
          </p:cNvCxnSpPr>
          <p:nvPr/>
        </p:nvCxnSpPr>
        <p:spPr>
          <a:xfrm>
            <a:off x="4981407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1"/>
          </p:cNvCxnSpPr>
          <p:nvPr/>
        </p:nvCxnSpPr>
        <p:spPr>
          <a:xfrm>
            <a:off x="5329300" y="5515570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22091" y="5354408"/>
            <a:ext cx="18550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2091" y="5683594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076979" y="5663019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18193" y="5515569"/>
            <a:ext cx="0" cy="32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76979" y="5663019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3665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157849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509049" y="5836755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6087" y="460396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and $12,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8" name="Oval 7"/>
          <p:cNvSpPr/>
          <p:nvPr/>
        </p:nvSpPr>
        <p:spPr>
          <a:xfrm>
            <a:off x="3421455" y="4813616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442886" y="4836476"/>
            <a:ext cx="164405" cy="5110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6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Un aléa </a:t>
            </a:r>
            <a:r>
              <a:rPr lang="fr-FR" b="1" dirty="0">
                <a:solidFill>
                  <a:schemeClr val="tx1"/>
                </a:solidFill>
              </a:rPr>
              <a:t>MEM/WB</a:t>
            </a:r>
            <a:r>
              <a:rPr lang="fr-FR" dirty="0">
                <a:solidFill>
                  <a:schemeClr val="tx1"/>
                </a:solidFill>
              </a:rPr>
              <a:t> se produit entre une instruction dans son étape </a:t>
            </a:r>
            <a:r>
              <a:rPr lang="fr-FR" b="1" dirty="0">
                <a:solidFill>
                  <a:schemeClr val="tx1"/>
                </a:solidFill>
              </a:rPr>
              <a:t>EX</a:t>
            </a:r>
            <a:r>
              <a:rPr lang="fr-FR" dirty="0">
                <a:solidFill>
                  <a:schemeClr val="tx1"/>
                </a:solidFill>
              </a:rPr>
              <a:t> et une autre instruction d’il y a </a:t>
            </a:r>
            <a:r>
              <a:rPr lang="fr-FR" b="1" i="1" dirty="0">
                <a:solidFill>
                  <a:schemeClr val="tx1"/>
                </a:solidFill>
              </a:rPr>
              <a:t>deux</a:t>
            </a:r>
            <a:r>
              <a:rPr lang="fr-FR" dirty="0">
                <a:solidFill>
                  <a:schemeClr val="tx1"/>
                </a:solidFill>
              </a:rPr>
              <a:t> cycles. 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En pseudo C, cela donne :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if( MEM/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WB.RegWrite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1 &amp;&amp; MEM/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WB.rd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ID/EX.rs ) 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ForwardA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1; // source 1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if( MEM/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WB.RegWrite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1 &amp;&amp; MEM/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WB.rd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ID/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) 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ForwardB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1; // source 2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Aléas de donnée provenant de MEM/WB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95" name="Straight Connector 194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212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>
            <a:stCxn id="208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09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10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0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endCxn id="211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4604217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5505745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35" name="Flowchart: Manual Operation 28"/>
          <p:cNvSpPr/>
          <p:nvPr/>
        </p:nvSpPr>
        <p:spPr>
          <a:xfrm rot="16200000">
            <a:off x="3640725" y="5326762"/>
            <a:ext cx="500635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>
            <a:stCxn id="23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23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083946" y="5515569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endCxn id="233" idx="1"/>
          </p:cNvCxnSpPr>
          <p:nvPr/>
        </p:nvCxnSpPr>
        <p:spPr>
          <a:xfrm>
            <a:off x="4427774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33" idx="3"/>
          </p:cNvCxnSpPr>
          <p:nvPr/>
        </p:nvCxnSpPr>
        <p:spPr>
          <a:xfrm>
            <a:off x="4981407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234" idx="1"/>
          </p:cNvCxnSpPr>
          <p:nvPr/>
        </p:nvCxnSpPr>
        <p:spPr>
          <a:xfrm>
            <a:off x="5329300" y="5515570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522091" y="5354408"/>
            <a:ext cx="1855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3522091" y="5683594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076979" y="5663019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4518193" y="5515569"/>
            <a:ext cx="0" cy="32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076979" y="5663019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Rectangle 250"/>
          <p:cNvSpPr/>
          <p:nvPr/>
        </p:nvSpPr>
        <p:spPr>
          <a:xfrm>
            <a:off x="4253665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 251"/>
          <p:cNvSpPr/>
          <p:nvPr/>
        </p:nvSpPr>
        <p:spPr>
          <a:xfrm>
            <a:off x="5157849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Straight Connector 252"/>
          <p:cNvCxnSpPr/>
          <p:nvPr/>
        </p:nvCxnSpPr>
        <p:spPr>
          <a:xfrm flipH="1">
            <a:off x="4509049" y="5836755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2802636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3704161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5507699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6409228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58" name="Flowchart: Manual Operation 28"/>
          <p:cNvSpPr/>
          <p:nvPr/>
        </p:nvSpPr>
        <p:spPr>
          <a:xfrm rot="16200000">
            <a:off x="4544209" y="6012720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9" name="Straight Connector 258"/>
          <p:cNvCxnSpPr>
            <a:stCxn id="254" idx="3"/>
          </p:cNvCxnSpPr>
          <p:nvPr/>
        </p:nvCxnSpPr>
        <p:spPr>
          <a:xfrm>
            <a:off x="317982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255" idx="1"/>
          </p:cNvCxnSpPr>
          <p:nvPr/>
        </p:nvCxnSpPr>
        <p:spPr>
          <a:xfrm>
            <a:off x="3527718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987428" y="6201527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endCxn id="256" idx="1"/>
          </p:cNvCxnSpPr>
          <p:nvPr/>
        </p:nvCxnSpPr>
        <p:spPr>
          <a:xfrm>
            <a:off x="533125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56" idx="3"/>
          </p:cNvCxnSpPr>
          <p:nvPr/>
        </p:nvCxnSpPr>
        <p:spPr>
          <a:xfrm>
            <a:off x="5884890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257" idx="1"/>
          </p:cNvCxnSpPr>
          <p:nvPr/>
        </p:nvCxnSpPr>
        <p:spPr>
          <a:xfrm>
            <a:off x="6232782" y="6201527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425574" y="604036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25574" y="6369550"/>
            <a:ext cx="1855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5980461" y="6348976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421676" y="6201527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5980461" y="6348976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078904" y="604036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4078904" y="6369550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3353594" y="5920912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3" name="Rectangle 272"/>
          <p:cNvSpPr/>
          <p:nvPr/>
        </p:nvSpPr>
        <p:spPr>
          <a:xfrm>
            <a:off x="4255243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4" name="Rectangle 273"/>
          <p:cNvSpPr/>
          <p:nvPr/>
        </p:nvSpPr>
        <p:spPr>
          <a:xfrm>
            <a:off x="5157147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274"/>
          <p:cNvSpPr/>
          <p:nvPr/>
        </p:nvSpPr>
        <p:spPr>
          <a:xfrm>
            <a:off x="6061332" y="592091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6" name="Straight Connector 275"/>
          <p:cNvCxnSpPr/>
          <p:nvPr/>
        </p:nvCxnSpPr>
        <p:spPr>
          <a:xfrm flipH="1">
            <a:off x="5421676" y="6522712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846087" y="460396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and $12,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7846087" y="597469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or $13, $6,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4343674" y="4977226"/>
            <a:ext cx="168561" cy="13843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323264" y="495420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49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Un aléa </a:t>
            </a:r>
            <a:r>
              <a:rPr lang="fr-FR" b="1" dirty="0">
                <a:solidFill>
                  <a:schemeClr val="tx1"/>
                </a:solidFill>
              </a:rPr>
              <a:t>MEM/WB</a:t>
            </a:r>
            <a:r>
              <a:rPr lang="fr-FR" dirty="0">
                <a:solidFill>
                  <a:schemeClr val="tx1"/>
                </a:solidFill>
              </a:rPr>
              <a:t> se produit entre une instruction dans son étape </a:t>
            </a:r>
            <a:r>
              <a:rPr lang="fr-FR" b="1" dirty="0">
                <a:solidFill>
                  <a:schemeClr val="tx1"/>
                </a:solidFill>
              </a:rPr>
              <a:t>EX</a:t>
            </a:r>
            <a:r>
              <a:rPr lang="fr-FR" dirty="0">
                <a:solidFill>
                  <a:schemeClr val="tx1"/>
                </a:solidFill>
              </a:rPr>
              <a:t> et une autre instruction d’il y a </a:t>
            </a:r>
            <a:r>
              <a:rPr lang="fr-FR" b="1" i="1" dirty="0">
                <a:solidFill>
                  <a:schemeClr val="tx1"/>
                </a:solidFill>
              </a:rPr>
              <a:t>deux</a:t>
            </a:r>
            <a:r>
              <a:rPr lang="fr-FR" dirty="0">
                <a:solidFill>
                  <a:schemeClr val="tx1"/>
                </a:solidFill>
              </a:rPr>
              <a:t> cycles. 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Un problème apparait ici lorsqu’un registre est mis à jour deux fois de suite. Dans l’exemple ci-dessous, le registre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$1</a:t>
            </a:r>
            <a:r>
              <a:rPr lang="fr-FR" dirty="0">
                <a:solidFill>
                  <a:schemeClr val="tx1"/>
                </a:solidFill>
              </a:rPr>
              <a:t> est modifié par les deux instructions précédentes mais seul le résultat le plus récent (à partir du second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) doit être transféré.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Aléas de donnée provenant de MEM/WB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31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7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0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4217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05745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5" name="Flowchart: Manual Operation 28"/>
          <p:cNvSpPr/>
          <p:nvPr/>
        </p:nvSpPr>
        <p:spPr>
          <a:xfrm rot="16200000">
            <a:off x="3640725" y="5326762"/>
            <a:ext cx="500635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83946" y="5515569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1"/>
          </p:cNvCxnSpPr>
          <p:nvPr/>
        </p:nvCxnSpPr>
        <p:spPr>
          <a:xfrm>
            <a:off x="4427774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3"/>
          </p:cNvCxnSpPr>
          <p:nvPr/>
        </p:nvCxnSpPr>
        <p:spPr>
          <a:xfrm>
            <a:off x="4981407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1"/>
          </p:cNvCxnSpPr>
          <p:nvPr/>
        </p:nvCxnSpPr>
        <p:spPr>
          <a:xfrm>
            <a:off x="5329300" y="5515570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22091" y="5354408"/>
            <a:ext cx="18550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2091" y="5683594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076979" y="5663019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18193" y="5515569"/>
            <a:ext cx="0" cy="32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76979" y="5663019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3665" y="5234954"/>
            <a:ext cx="174486" cy="56123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157849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509049" y="5836755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21455" y="4813616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442886" y="4836476"/>
            <a:ext cx="164405" cy="5110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46087" y="460396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$1</a:t>
            </a:r>
            <a:r>
              <a:rPr lang="fr-FR" sz="2400" b="1" dirty="0">
                <a:latin typeface="Consolas" panose="020B0609020204030204" pitchFamily="49" charset="0"/>
              </a:rPr>
              <a:t>, $2, $3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46087" y="528473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</a:t>
            </a: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</a:rPr>
              <a:t>$1</a:t>
            </a:r>
            <a:r>
              <a:rPr lang="fr-FR" sz="2400" b="1" dirty="0">
                <a:latin typeface="Consolas" panose="020B0609020204030204" pitchFamily="49" charset="0"/>
              </a:rPr>
              <a:t>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fr-FR" sz="2400" b="1" dirty="0">
                <a:latin typeface="Consolas" panose="020B0609020204030204" pitchFamily="49" charset="0"/>
              </a:rPr>
              <a:t>, $4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46087" y="597469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$5, $5,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802636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04161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07699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409228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81" name="Flowchart: Manual Operation 28"/>
          <p:cNvSpPr/>
          <p:nvPr/>
        </p:nvSpPr>
        <p:spPr>
          <a:xfrm rot="16200000">
            <a:off x="4544209" y="6012720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7" idx="3"/>
          </p:cNvCxnSpPr>
          <p:nvPr/>
        </p:nvCxnSpPr>
        <p:spPr>
          <a:xfrm>
            <a:off x="317982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78" idx="1"/>
          </p:cNvCxnSpPr>
          <p:nvPr/>
        </p:nvCxnSpPr>
        <p:spPr>
          <a:xfrm>
            <a:off x="3527718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987428" y="6201527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9" idx="1"/>
          </p:cNvCxnSpPr>
          <p:nvPr/>
        </p:nvCxnSpPr>
        <p:spPr>
          <a:xfrm>
            <a:off x="533125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3"/>
          </p:cNvCxnSpPr>
          <p:nvPr/>
        </p:nvCxnSpPr>
        <p:spPr>
          <a:xfrm>
            <a:off x="5884890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0" idx="1"/>
          </p:cNvCxnSpPr>
          <p:nvPr/>
        </p:nvCxnSpPr>
        <p:spPr>
          <a:xfrm>
            <a:off x="6232782" y="6201527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25574" y="604036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425574" y="6369550"/>
            <a:ext cx="1855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80461" y="6348976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421676" y="6201527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80461" y="6348976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904" y="604036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78904" y="6369550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353594" y="5920912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4255243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5157147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061332" y="592091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5421676" y="6522712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321074" y="5491461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342505" y="5514321"/>
            <a:ext cx="175688" cy="8552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79259" y="3652346"/>
            <a:ext cx="2536015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fr-FR" dirty="0">
                <a:solidFill>
                  <a:srgbClr val="C00000"/>
                </a:solidFill>
              </a:rPr>
              <a:t>Le résultat le plus récent </a:t>
            </a:r>
          </a:p>
          <a:p>
            <a:pPr algn="r"/>
            <a:r>
              <a:rPr lang="fr-FR" dirty="0">
                <a:solidFill>
                  <a:srgbClr val="C00000"/>
                </a:solidFill>
              </a:rPr>
              <a:t>doit être transféré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1454063" y="4331605"/>
            <a:ext cx="0" cy="160026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8795084" y="5931866"/>
            <a:ext cx="265897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795084" y="5683594"/>
            <a:ext cx="0" cy="2482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1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Ainsi, le pseudo C mis à jour donne :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if( MEM/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WB.RegWrite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1 &amp;&amp; MEM/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WB.rd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ID/EX.rs &amp;&amp;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(EX/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MEM.rd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!= ID/EX.rs || EX/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MEM.RegWrite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0) ) 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ForwardA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1; // source 1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fr-FR" sz="19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if( MEM/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WB.RegWrite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1 &amp;&amp; MEM/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WB.rd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ID/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&amp;&amp;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(EX/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MEM.rd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!= ID/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|| EX/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MEM.RegWrite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0) ) 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ForwardB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1; // source 2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Aléas de donnée provenant de MEM/WB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31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7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0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4217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05745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55" name="Flowchart: Manual Operation 28"/>
          <p:cNvSpPr/>
          <p:nvPr/>
        </p:nvSpPr>
        <p:spPr>
          <a:xfrm rot="16200000">
            <a:off x="3640725" y="5326762"/>
            <a:ext cx="500635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83946" y="5515569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1"/>
          </p:cNvCxnSpPr>
          <p:nvPr/>
        </p:nvCxnSpPr>
        <p:spPr>
          <a:xfrm>
            <a:off x="4427774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3"/>
          </p:cNvCxnSpPr>
          <p:nvPr/>
        </p:nvCxnSpPr>
        <p:spPr>
          <a:xfrm>
            <a:off x="4981407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1"/>
          </p:cNvCxnSpPr>
          <p:nvPr/>
        </p:nvCxnSpPr>
        <p:spPr>
          <a:xfrm>
            <a:off x="5329300" y="5515570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22091" y="5354408"/>
            <a:ext cx="18550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2091" y="5683594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076979" y="5663019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18193" y="5515569"/>
            <a:ext cx="0" cy="32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76979" y="5663019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3665" y="5234954"/>
            <a:ext cx="174486" cy="56123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157849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509049" y="5836755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21455" y="4813616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442886" y="4836476"/>
            <a:ext cx="164405" cy="5110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46087" y="460396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$1</a:t>
            </a:r>
            <a:r>
              <a:rPr lang="fr-FR" sz="2400" b="1" dirty="0">
                <a:latin typeface="Consolas" panose="020B0609020204030204" pitchFamily="49" charset="0"/>
              </a:rPr>
              <a:t>, $2, $3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46087" y="528473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</a:t>
            </a: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</a:rPr>
              <a:t>$1</a:t>
            </a:r>
            <a:r>
              <a:rPr lang="fr-FR" sz="2400" b="1" dirty="0">
                <a:latin typeface="Consolas" panose="020B0609020204030204" pitchFamily="49" charset="0"/>
              </a:rPr>
              <a:t>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fr-FR" sz="2400" b="1" dirty="0">
                <a:latin typeface="Consolas" panose="020B0609020204030204" pitchFamily="49" charset="0"/>
              </a:rPr>
              <a:t>, $4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46087" y="597469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$5, $5,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802636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04161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07699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409228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81" name="Flowchart: Manual Operation 28"/>
          <p:cNvSpPr/>
          <p:nvPr/>
        </p:nvSpPr>
        <p:spPr>
          <a:xfrm rot="16200000">
            <a:off x="4544209" y="6012720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7" idx="3"/>
          </p:cNvCxnSpPr>
          <p:nvPr/>
        </p:nvCxnSpPr>
        <p:spPr>
          <a:xfrm>
            <a:off x="317982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78" idx="1"/>
          </p:cNvCxnSpPr>
          <p:nvPr/>
        </p:nvCxnSpPr>
        <p:spPr>
          <a:xfrm>
            <a:off x="3527718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987428" y="6201527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9" idx="1"/>
          </p:cNvCxnSpPr>
          <p:nvPr/>
        </p:nvCxnSpPr>
        <p:spPr>
          <a:xfrm>
            <a:off x="533125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3"/>
          </p:cNvCxnSpPr>
          <p:nvPr/>
        </p:nvCxnSpPr>
        <p:spPr>
          <a:xfrm>
            <a:off x="5884890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0" idx="1"/>
          </p:cNvCxnSpPr>
          <p:nvPr/>
        </p:nvCxnSpPr>
        <p:spPr>
          <a:xfrm>
            <a:off x="6232782" y="6201527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25574" y="604036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425574" y="6369550"/>
            <a:ext cx="1855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80461" y="6348976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421676" y="6201527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80461" y="6348976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904" y="604036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78904" y="6369550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353594" y="5920912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4255243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5157147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061332" y="592091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5421676" y="6522712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321074" y="5491461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342505" y="5514321"/>
            <a:ext cx="175688" cy="8552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479259" y="3652346"/>
            <a:ext cx="2536015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fr-FR" dirty="0">
                <a:solidFill>
                  <a:srgbClr val="C00000"/>
                </a:solidFill>
              </a:rPr>
              <a:t>Le résultat le plus récent </a:t>
            </a:r>
          </a:p>
          <a:p>
            <a:pPr algn="r"/>
            <a:r>
              <a:rPr lang="fr-FR" dirty="0">
                <a:solidFill>
                  <a:srgbClr val="C00000"/>
                </a:solidFill>
              </a:rPr>
              <a:t>doit être transféré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1454063" y="4331605"/>
            <a:ext cx="0" cy="160026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8795084" y="5931866"/>
            <a:ext cx="265897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8795084" y="5683594"/>
            <a:ext cx="0" cy="2482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Elbow Connector 181"/>
          <p:cNvCxnSpPr>
            <a:stCxn id="166" idx="3"/>
            <a:endCxn id="180" idx="3"/>
          </p:cNvCxnSpPr>
          <p:nvPr/>
        </p:nvCxnSpPr>
        <p:spPr>
          <a:xfrm flipH="1">
            <a:off x="7491223" y="1842302"/>
            <a:ext cx="3486291" cy="3826248"/>
          </a:xfrm>
          <a:prstGeom prst="bentConnector3">
            <a:avLst>
              <a:gd name="adj1" fmla="val -2566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10786060" y="1840643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64" idx="3"/>
            <a:endCxn id="168" idx="3"/>
          </p:cNvCxnSpPr>
          <p:nvPr/>
        </p:nvCxnSpPr>
        <p:spPr>
          <a:xfrm flipH="1">
            <a:off x="7486816" y="1843120"/>
            <a:ext cx="1229510" cy="3684152"/>
          </a:xfrm>
          <a:prstGeom prst="bentConnector3">
            <a:avLst>
              <a:gd name="adj1" fmla="val -31527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8692521" y="1842164"/>
            <a:ext cx="199172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5308094" y="2887147"/>
            <a:ext cx="478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5236781" y="2149365"/>
            <a:ext cx="10214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700467" y="4448353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66301" y="4492333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49291" y="3861646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14180" y="2828676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43079" y="3787183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913349" y="4747850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67027" y="4878875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37875" y="4878806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29136" y="4229817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</p:cNvCxnSpPr>
          <p:nvPr/>
        </p:nvCxnSpPr>
        <p:spPr>
          <a:xfrm flipV="1">
            <a:off x="4884094" y="3604049"/>
            <a:ext cx="1972214" cy="653247"/>
          </a:xfrm>
          <a:prstGeom prst="bentConnector3">
            <a:avLst>
              <a:gd name="adj1" fmla="val 8808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473531" y="42538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120149" y="2873065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120149" y="2147090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359690" y="2584045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18156" y="3460265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34663" y="3196439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3970023" y="1547244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7495847" y="2097149"/>
            <a:ext cx="645801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9569" y="2366915"/>
            <a:ext cx="11092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6003787" y="3082224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056820" y="3080322"/>
            <a:ext cx="7902248" cy="1798484"/>
          </a:xfrm>
          <a:prstGeom prst="bentConnector5">
            <a:avLst>
              <a:gd name="adj1" fmla="val -2893"/>
              <a:gd name="adj2" fmla="val -94019"/>
              <a:gd name="adj3" fmla="val 10496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938313" y="2430845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946079" y="3965154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03596" y="3357760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602762" y="2581217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075956" y="1757536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056819" y="1787593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038604" y="176556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3733722" y="3391098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056820" y="2818712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052995" y="3321517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054264" y="2748299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502880" y="2875718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78794" y="3493035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76762" y="251821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2897890" y="4768475"/>
            <a:ext cx="9669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</a:t>
            </a:r>
            <a:r>
              <a:rPr lang="fr-FR" sz="1200" dirty="0">
                <a:sym typeface="Symbol" panose="05050102010706020507" pitchFamily="18" charset="2"/>
              </a:rPr>
              <a:t> </a:t>
            </a:r>
            <a:r>
              <a:rPr lang="fr-FR" sz="1200" dirty="0" err="1">
                <a:sym typeface="Symbol" panose="05050102010706020507" pitchFamily="18" charset="2"/>
              </a:rPr>
              <a:t>rt</a:t>
            </a:r>
            <a:endParaRPr lang="fr-FR" sz="1200" dirty="0"/>
          </a:p>
        </p:txBody>
      </p:sp>
      <p:sp>
        <p:nvSpPr>
          <p:cNvPr id="29" name="Oval 28"/>
          <p:cNvSpPr/>
          <p:nvPr/>
        </p:nvSpPr>
        <p:spPr>
          <a:xfrm>
            <a:off x="2475308" y="4197832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67027" y="4256443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77868" y="4470388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36308" y="3992775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0774" y="3982889"/>
            <a:ext cx="598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07093" y="4401180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</a:t>
            </a:r>
          </a:p>
        </p:txBody>
      </p:sp>
      <p:sp>
        <p:nvSpPr>
          <p:cNvPr id="38" name="Oval 37"/>
          <p:cNvSpPr/>
          <p:nvPr/>
        </p:nvSpPr>
        <p:spPr>
          <a:xfrm>
            <a:off x="2475307" y="4640552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059963" y="2713817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13585" y="2426089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84465" y="2567089"/>
            <a:ext cx="1056776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384465" y="2642141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26617" y="3551112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33660" y="2924781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384465" y="3529488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45235" y="2160251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79960" y="4168220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88715" y="275798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51468" y="3174995"/>
            <a:ext cx="10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85417" y="2777283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236718" y="301022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052995" y="3583127"/>
            <a:ext cx="8638406" cy="578192"/>
          </a:xfrm>
          <a:prstGeom prst="bentConnector5">
            <a:avLst>
              <a:gd name="adj1" fmla="val -2646"/>
              <a:gd name="adj2" fmla="val -440728"/>
              <a:gd name="adj3" fmla="val 1031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17716" y="2280119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7023419" y="2439522"/>
            <a:ext cx="704959" cy="213436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601308" y="4260832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256109" y="3949342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68440" y="2873065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1313081" y="3639525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236781" y="4703671"/>
            <a:ext cx="2308346" cy="344637"/>
            <a:chOff x="5223133" y="5845022"/>
            <a:chExt cx="2060020" cy="34463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223133" y="5845022"/>
              <a:ext cx="20600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223133" y="6189659"/>
              <a:ext cx="20600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ad register 2"/>
          <p:cNvSpPr txBox="1"/>
          <p:nvPr/>
        </p:nvSpPr>
        <p:spPr>
          <a:xfrm>
            <a:off x="3056820" y="2246001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539762" y="1939868"/>
            <a:ext cx="0" cy="31056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53575" y="1939868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904851" y="3082224"/>
            <a:ext cx="918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132605" y="2581217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87079" y="2828676"/>
            <a:ext cx="7880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41241" y="3860785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527363" y="1218184"/>
            <a:ext cx="87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57844" y="1729880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05051" y="2330841"/>
            <a:ext cx="1534240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3795" y="1092627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97" name="Read address"/>
          <p:cNvSpPr txBox="1"/>
          <p:nvPr/>
        </p:nvSpPr>
        <p:spPr>
          <a:xfrm>
            <a:off x="305050" y="2341847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851072" y="2341847"/>
            <a:ext cx="10077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5885" y="3066581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14" name="I[25-21]"/>
          <p:cNvSpPr txBox="1"/>
          <p:nvPr/>
        </p:nvSpPr>
        <p:spPr>
          <a:xfrm>
            <a:off x="2476762" y="1676185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487352" y="2306337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974475" y="1464176"/>
            <a:ext cx="9267259" cy="3989890"/>
            <a:chOff x="1974475" y="896438"/>
            <a:chExt cx="9267259" cy="5534047"/>
          </a:xfrm>
        </p:grpSpPr>
        <p:grpSp>
          <p:nvGrpSpPr>
            <p:cNvPr id="33" name="Group 32"/>
            <p:cNvGrpSpPr/>
            <p:nvPr/>
          </p:nvGrpSpPr>
          <p:grpSpPr>
            <a:xfrm>
              <a:off x="1974475" y="896438"/>
              <a:ext cx="497957" cy="5534047"/>
              <a:chOff x="2358227" y="896438"/>
              <a:chExt cx="497957" cy="5534047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60248" y="1217093"/>
                <a:ext cx="293914" cy="521339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I[20-16]"/>
              <p:cNvSpPr txBox="1"/>
              <p:nvPr/>
            </p:nvSpPr>
            <p:spPr>
              <a:xfrm>
                <a:off x="2358227" y="896438"/>
                <a:ext cx="49795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/>
                  <a:t>IF/ID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94558" y="896438"/>
              <a:ext cx="550151" cy="5534047"/>
              <a:chOff x="5297090" y="896438"/>
              <a:chExt cx="550151" cy="553404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425208" y="1217093"/>
                <a:ext cx="293914" cy="521339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I[20-16]"/>
              <p:cNvSpPr txBox="1"/>
              <p:nvPr/>
            </p:nvSpPr>
            <p:spPr>
              <a:xfrm>
                <a:off x="5297090" y="896438"/>
                <a:ext cx="55015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/>
                  <a:t>ID/EX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194845" y="896438"/>
              <a:ext cx="755335" cy="5534047"/>
              <a:chOff x="8194845" y="896438"/>
              <a:chExt cx="755335" cy="553404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8425555" y="1217093"/>
                <a:ext cx="293914" cy="521339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I[20-16]"/>
              <p:cNvSpPr txBox="1"/>
              <p:nvPr/>
            </p:nvSpPr>
            <p:spPr>
              <a:xfrm>
                <a:off x="8194845" y="896438"/>
                <a:ext cx="755335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/>
                  <a:t>EX/MEM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420675" y="896438"/>
              <a:ext cx="821059" cy="5534047"/>
              <a:chOff x="10487669" y="896438"/>
              <a:chExt cx="821059" cy="5534047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0751241" y="1217092"/>
                <a:ext cx="293914" cy="52133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I[20-16]"/>
              <p:cNvSpPr txBox="1"/>
              <p:nvPr/>
            </p:nvSpPr>
            <p:spPr>
              <a:xfrm>
                <a:off x="10487669" y="896438"/>
                <a:ext cx="821059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/>
                  <a:t>MEM/WB</a:t>
                </a:r>
              </a:p>
            </p:txBody>
          </p:sp>
        </p:grpSp>
      </p:grpSp>
      <p:cxnSp>
        <p:nvCxnSpPr>
          <p:cNvPr id="148" name="Straight Arrow Connector 147"/>
          <p:cNvCxnSpPr/>
          <p:nvPr/>
        </p:nvCxnSpPr>
        <p:spPr>
          <a:xfrm>
            <a:off x="2548308" y="5048492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601307" y="4703671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30434" y="3859326"/>
            <a:ext cx="6446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/>
          <p:cNvSpPr/>
          <p:nvPr/>
        </p:nvSpPr>
        <p:spPr>
          <a:xfrm>
            <a:off x="5804471" y="2709311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012</a:t>
            </a:r>
          </a:p>
        </p:txBody>
      </p:sp>
      <p:sp>
        <p:nvSpPr>
          <p:cNvPr id="190" name="Rounded Rectangle 189"/>
          <p:cNvSpPr/>
          <p:nvPr/>
        </p:nvSpPr>
        <p:spPr>
          <a:xfrm>
            <a:off x="6270722" y="1946130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012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291950" y="5300425"/>
            <a:ext cx="1196954" cy="8164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Unité de transfert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633478" y="5304234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7044568" y="5304234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Elbow Connector 63"/>
          <p:cNvCxnSpPr>
            <a:stCxn id="122" idx="0"/>
            <a:endCxn id="190" idx="2"/>
          </p:cNvCxnSpPr>
          <p:nvPr/>
        </p:nvCxnSpPr>
        <p:spPr>
          <a:xfrm rot="16200000" flipV="1">
            <a:off x="5511164" y="3713594"/>
            <a:ext cx="2539358" cy="64192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2" idx="0"/>
            <a:endCxn id="189" idx="2"/>
          </p:cNvCxnSpPr>
          <p:nvPr/>
        </p:nvCxnSpPr>
        <p:spPr>
          <a:xfrm rot="16200000" flipV="1">
            <a:off x="5454085" y="4067604"/>
            <a:ext cx="1776177" cy="697083"/>
          </a:xfrm>
          <a:prstGeom prst="bentConnector3">
            <a:avLst>
              <a:gd name="adj1" fmla="val 52145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8808265" y="4401180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Elbow Connector 94"/>
          <p:cNvCxnSpPr>
            <a:stCxn id="134" idx="2"/>
            <a:endCxn id="137" idx="1"/>
          </p:cNvCxnSpPr>
          <p:nvPr/>
        </p:nvCxnSpPr>
        <p:spPr>
          <a:xfrm rot="5400000" flipH="1">
            <a:off x="6598451" y="2248602"/>
            <a:ext cx="1923369" cy="2610730"/>
          </a:xfrm>
          <a:prstGeom prst="bentConnector4">
            <a:avLst>
              <a:gd name="adj1" fmla="val -94946"/>
              <a:gd name="adj2" fmla="val 12746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254771" y="2535046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555294" y="3341932"/>
            <a:ext cx="23171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330238" y="6685455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6259290" y="2317496"/>
            <a:ext cx="114471" cy="1144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396048" y="3142460"/>
            <a:ext cx="3909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5463928" y="326944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333493" y="307046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6816501" y="4157010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ForwardA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838518" y="4337053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ForwardB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2549244" y="5333556"/>
            <a:ext cx="2468083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I[25-21]"/>
          <p:cNvSpPr txBox="1"/>
          <p:nvPr/>
        </p:nvSpPr>
        <p:spPr>
          <a:xfrm>
            <a:off x="2910256" y="5327414"/>
            <a:ext cx="943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 </a:t>
            </a:r>
            <a:r>
              <a:rPr lang="fr-FR" sz="1200" dirty="0">
                <a:sym typeface="Symbol" panose="05050102010706020507" pitchFamily="18" charset="2"/>
              </a:rPr>
              <a:t> </a:t>
            </a:r>
            <a:r>
              <a:rPr lang="fr-FR" sz="1200" dirty="0" err="1">
                <a:sym typeface="Symbol" panose="05050102010706020507" pitchFamily="18" charset="2"/>
              </a:rPr>
              <a:t>rs</a:t>
            </a:r>
            <a:endParaRPr lang="fr-FR" sz="120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2539762" y="5045474"/>
            <a:ext cx="0" cy="285862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2473098" y="4980932"/>
            <a:ext cx="126000" cy="12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783666" y="4992972"/>
            <a:ext cx="126000" cy="12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5846666" y="5063912"/>
            <a:ext cx="0" cy="501032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846666" y="5564944"/>
            <a:ext cx="438705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285371" y="5886980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178"/>
          <p:cNvSpPr/>
          <p:nvPr/>
        </p:nvSpPr>
        <p:spPr>
          <a:xfrm>
            <a:off x="5202119" y="5272290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Elbow Connector 162"/>
          <p:cNvCxnSpPr>
            <a:stCxn id="179" idx="3"/>
            <a:endCxn id="178" idx="1"/>
          </p:cNvCxnSpPr>
          <p:nvPr/>
        </p:nvCxnSpPr>
        <p:spPr>
          <a:xfrm>
            <a:off x="5316590" y="5329526"/>
            <a:ext cx="968781" cy="614690"/>
          </a:xfrm>
          <a:prstGeom prst="bentConnector3">
            <a:avLst>
              <a:gd name="adj1" fmla="val 37219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7379072" y="5756741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Oval 183"/>
          <p:cNvSpPr/>
          <p:nvPr/>
        </p:nvSpPr>
        <p:spPr>
          <a:xfrm>
            <a:off x="9777913" y="4826681"/>
            <a:ext cx="126000" cy="12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7" name="Elbow Connector 186"/>
          <p:cNvCxnSpPr>
            <a:stCxn id="184" idx="4"/>
            <a:endCxn id="183" idx="3"/>
          </p:cNvCxnSpPr>
          <p:nvPr/>
        </p:nvCxnSpPr>
        <p:spPr>
          <a:xfrm rot="5400000">
            <a:off x="8236580" y="4209644"/>
            <a:ext cx="861296" cy="234737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1125068" y="5890061"/>
            <a:ext cx="126000" cy="12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7502880" y="5960218"/>
            <a:ext cx="3672621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5321617" y="662898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8790189" y="442066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3" name="I[20-16]"/>
          <p:cNvSpPr txBox="1"/>
          <p:nvPr/>
        </p:nvSpPr>
        <p:spPr>
          <a:xfrm>
            <a:off x="5821961" y="5043986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ID/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EX.rt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I[20-16]"/>
          <p:cNvSpPr txBox="1"/>
          <p:nvPr/>
        </p:nvSpPr>
        <p:spPr>
          <a:xfrm>
            <a:off x="5598581" y="5935420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ID/EX.rs</a:t>
            </a:r>
          </a:p>
        </p:txBody>
      </p:sp>
      <p:sp>
        <p:nvSpPr>
          <p:cNvPr id="147" name="I[20-16]"/>
          <p:cNvSpPr txBox="1"/>
          <p:nvPr/>
        </p:nvSpPr>
        <p:spPr>
          <a:xfrm>
            <a:off x="9825065" y="4936286"/>
            <a:ext cx="9330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EX/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MEM.rd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9" name="I[20-16]"/>
          <p:cNvSpPr txBox="1"/>
          <p:nvPr/>
        </p:nvSpPr>
        <p:spPr>
          <a:xfrm>
            <a:off x="10184879" y="5978354"/>
            <a:ext cx="9987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MEM/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WB.rd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0" name="Elbow Connector 149"/>
          <p:cNvCxnSpPr/>
          <p:nvPr/>
        </p:nvCxnSpPr>
        <p:spPr>
          <a:xfrm rot="5400000" flipH="1" flipV="1">
            <a:off x="3664122" y="4087430"/>
            <a:ext cx="4338527" cy="874674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« pipeline » abrégé avec une unité de transfert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b="1" dirty="0"/>
          </a:p>
        </p:txBody>
      </p:sp>
      <p:sp>
        <p:nvSpPr>
          <p:cNvPr id="164" name="Rectangle 163"/>
          <p:cNvSpPr/>
          <p:nvPr/>
        </p:nvSpPr>
        <p:spPr>
          <a:xfrm>
            <a:off x="8426261" y="1699908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0687449" y="1699090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372345" y="5470036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/>
          <p:cNvSpPr/>
          <p:nvPr/>
        </p:nvSpPr>
        <p:spPr>
          <a:xfrm>
            <a:off x="7376752" y="5611314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11716076" y="1599122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1271594" y="1336248"/>
            <a:ext cx="86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060725" y="1808663"/>
            <a:ext cx="81225" cy="81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1026917" y="1809667"/>
            <a:ext cx="81225" cy="81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9" name="I[20-16]"/>
          <p:cNvSpPr txBox="1"/>
          <p:nvPr/>
        </p:nvSpPr>
        <p:spPr>
          <a:xfrm rot="5400000">
            <a:off x="8537226" y="4486356"/>
            <a:ext cx="13882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EX/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MEM.RegWrite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0" name="I[20-16]"/>
          <p:cNvSpPr txBox="1"/>
          <p:nvPr/>
        </p:nvSpPr>
        <p:spPr>
          <a:xfrm rot="5400000">
            <a:off x="10508482" y="2397586"/>
            <a:ext cx="14539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MEM/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WB.RegWrite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376751" y="5897350"/>
            <a:ext cx="114471" cy="11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74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Examinons l’exemple suivant vis-à-vis l’instruction 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fr-FR" dirty="0">
                <a:solidFill>
                  <a:schemeClr val="tx1"/>
                </a:solidFill>
              </a:rPr>
              <a:t>, comment cela impacte-t-il d’éventuel aléas de données ?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Dans l’exemple, la donnée lue provient de la mémoire seulement à la fin du cycle 4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Mais l’instruction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besoin de cette valeur au début de ce cycle 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Il s’agit ici d’un </a:t>
            </a:r>
            <a:r>
              <a:rPr lang="fr-FR" i="1" dirty="0">
                <a:solidFill>
                  <a:schemeClr val="tx1"/>
                </a:solidFill>
              </a:rPr>
              <a:t>véritable</a:t>
            </a:r>
            <a:r>
              <a:rPr lang="fr-FR" dirty="0">
                <a:solidFill>
                  <a:schemeClr val="tx1"/>
                </a:solidFill>
              </a:rPr>
              <a:t> aléa de donnée car cette dernière n’est pas disponible quand elle est requise.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Qu’en est-il des instructions « </a:t>
            </a:r>
            <a:r>
              <a:rPr lang="fr-FR" sz="4000" dirty="0" err="1">
                <a:latin typeface="Consolas" panose="020B0609020204030204" pitchFamily="49" charset="0"/>
              </a:rPr>
              <a:t>lw</a:t>
            </a:r>
            <a:r>
              <a:rPr lang="fr-FR" dirty="0"/>
              <a:t> », « </a:t>
            </a:r>
            <a:r>
              <a:rPr lang="fr-FR" sz="4000" dirty="0" err="1">
                <a:latin typeface="Consolas" panose="020B0609020204030204" pitchFamily="49" charset="0"/>
              </a:rPr>
              <a:t>lh</a:t>
            </a:r>
            <a:r>
              <a:rPr lang="fr-FR" dirty="0"/>
              <a:t> » et « </a:t>
            </a:r>
            <a:r>
              <a:rPr lang="fr-FR" sz="4000" dirty="0">
                <a:latin typeface="Consolas" panose="020B0609020204030204" pitchFamily="49" charset="0"/>
              </a:rPr>
              <a:t>lb</a:t>
            </a:r>
            <a:r>
              <a:rPr lang="fr-FR" dirty="0"/>
              <a:t> »</a:t>
            </a:r>
            <a:br>
              <a:rPr lang="fr-FR" dirty="0"/>
            </a:br>
            <a:endParaRPr lang="fr-FR" dirty="0">
              <a:solidFill>
                <a:srgbClr val="C0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95" name="Straight Connector 194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212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>
            <a:stCxn id="208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09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10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0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endCxn id="211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4604217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5505745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35" name="Flowchart: Manual Operation 28"/>
          <p:cNvSpPr/>
          <p:nvPr/>
        </p:nvSpPr>
        <p:spPr>
          <a:xfrm rot="16200000">
            <a:off x="3640725" y="5326762"/>
            <a:ext cx="500635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>
            <a:stCxn id="23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23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083946" y="5515569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endCxn id="233" idx="1"/>
          </p:cNvCxnSpPr>
          <p:nvPr/>
        </p:nvCxnSpPr>
        <p:spPr>
          <a:xfrm>
            <a:off x="4427774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33" idx="3"/>
          </p:cNvCxnSpPr>
          <p:nvPr/>
        </p:nvCxnSpPr>
        <p:spPr>
          <a:xfrm>
            <a:off x="4981407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234" idx="1"/>
          </p:cNvCxnSpPr>
          <p:nvPr/>
        </p:nvCxnSpPr>
        <p:spPr>
          <a:xfrm>
            <a:off x="5329300" y="5515570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522091" y="5354408"/>
            <a:ext cx="1855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3522091" y="5683594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076979" y="5663019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4518193" y="5515569"/>
            <a:ext cx="0" cy="32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076979" y="5663019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Rectangle 250"/>
          <p:cNvSpPr/>
          <p:nvPr/>
        </p:nvSpPr>
        <p:spPr>
          <a:xfrm>
            <a:off x="4253665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 251"/>
          <p:cNvSpPr/>
          <p:nvPr/>
        </p:nvSpPr>
        <p:spPr>
          <a:xfrm>
            <a:off x="5157849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Straight Connector 252"/>
          <p:cNvCxnSpPr/>
          <p:nvPr/>
        </p:nvCxnSpPr>
        <p:spPr>
          <a:xfrm flipH="1">
            <a:off x="4509049" y="5836755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2802636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3704161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5507699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6409228" y="5944352"/>
            <a:ext cx="377190" cy="51434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58" name="Flowchart: Manual Operation 28"/>
          <p:cNvSpPr/>
          <p:nvPr/>
        </p:nvSpPr>
        <p:spPr>
          <a:xfrm rot="16200000">
            <a:off x="4544209" y="6012720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9" name="Straight Connector 258"/>
          <p:cNvCxnSpPr>
            <a:stCxn id="254" idx="3"/>
          </p:cNvCxnSpPr>
          <p:nvPr/>
        </p:nvCxnSpPr>
        <p:spPr>
          <a:xfrm>
            <a:off x="317982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255" idx="1"/>
          </p:cNvCxnSpPr>
          <p:nvPr/>
        </p:nvCxnSpPr>
        <p:spPr>
          <a:xfrm>
            <a:off x="3527718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987428" y="6201527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endCxn id="256" idx="1"/>
          </p:cNvCxnSpPr>
          <p:nvPr/>
        </p:nvCxnSpPr>
        <p:spPr>
          <a:xfrm>
            <a:off x="5331256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56" idx="3"/>
          </p:cNvCxnSpPr>
          <p:nvPr/>
        </p:nvCxnSpPr>
        <p:spPr>
          <a:xfrm>
            <a:off x="5884890" y="6201527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257" idx="1"/>
          </p:cNvCxnSpPr>
          <p:nvPr/>
        </p:nvCxnSpPr>
        <p:spPr>
          <a:xfrm>
            <a:off x="6232782" y="6201527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425574" y="604036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25574" y="6369550"/>
            <a:ext cx="1855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5980461" y="6348976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421676" y="6201527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5980461" y="6348976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078904" y="604036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4078904" y="6369550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3353594" y="5920912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3" name="Rectangle 272"/>
          <p:cNvSpPr/>
          <p:nvPr/>
        </p:nvSpPr>
        <p:spPr>
          <a:xfrm>
            <a:off x="4255243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4" name="Rectangle 273"/>
          <p:cNvSpPr/>
          <p:nvPr/>
        </p:nvSpPr>
        <p:spPr>
          <a:xfrm>
            <a:off x="5157147" y="5920913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274"/>
          <p:cNvSpPr/>
          <p:nvPr/>
        </p:nvSpPr>
        <p:spPr>
          <a:xfrm>
            <a:off x="6061332" y="592091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6" name="Straight Connector 275"/>
          <p:cNvCxnSpPr/>
          <p:nvPr/>
        </p:nvCxnSpPr>
        <p:spPr>
          <a:xfrm flipH="1">
            <a:off x="5421676" y="6522712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846087" y="460396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20($3)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$12,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7846087" y="597469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or $13, $12, $2</a:t>
            </a:r>
          </a:p>
        </p:txBody>
      </p:sp>
      <p:cxnSp>
        <p:nvCxnSpPr>
          <p:cNvPr id="282" name="Straight Arrow Connector 281"/>
          <p:cNvCxnSpPr/>
          <p:nvPr/>
        </p:nvCxnSpPr>
        <p:spPr>
          <a:xfrm flipH="1">
            <a:off x="3586440" y="4828351"/>
            <a:ext cx="751986" cy="49794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319566" y="480633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92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 $8, 4($29)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$2, $4, $5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and $9, 10, $11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or $16, $17, $18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and $13, $14, $0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Instructions indépendantes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Les instructions dans cet exemple sont </a:t>
            </a:r>
            <a:r>
              <a:rPr lang="fr-FR" dirty="0">
                <a:solidFill>
                  <a:srgbClr val="C00000"/>
                </a:solidFill>
              </a:rPr>
              <a:t>indépendantes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solidFill>
                  <a:schemeClr val="tx1"/>
                </a:solidFill>
              </a:rPr>
              <a:t>Chaque instruction accède (c.-à-d. lit/écrit) à des registres complètement différents. 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Dans la réalité, la plupart des séquences d’instructions ne le sont pas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5" y="2402878"/>
            <a:ext cx="6447079" cy="2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55243" y="5234956"/>
            <a:ext cx="2531175" cy="601799"/>
            <a:chOff x="4255243" y="5920913"/>
            <a:chExt cx="2531175" cy="601799"/>
          </a:xfrm>
        </p:grpSpPr>
        <p:sp>
          <p:nvSpPr>
            <p:cNvPr id="256" name="Rectangle 255"/>
            <p:cNvSpPr/>
            <p:nvPr/>
          </p:nvSpPr>
          <p:spPr>
            <a:xfrm>
              <a:off x="5507699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409228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258" name="Flowchart: Manual Operation 28"/>
            <p:cNvSpPr/>
            <p:nvPr/>
          </p:nvSpPr>
          <p:spPr>
            <a:xfrm rot="16200000">
              <a:off x="4544209" y="6012720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4987428" y="6201527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endCxn id="256" idx="1"/>
            </p:cNvCxnSpPr>
            <p:nvPr/>
          </p:nvCxnSpPr>
          <p:spPr>
            <a:xfrm>
              <a:off x="5331256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56" idx="3"/>
            </p:cNvCxnSpPr>
            <p:nvPr/>
          </p:nvCxnSpPr>
          <p:spPr>
            <a:xfrm>
              <a:off x="5884890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7" idx="1"/>
            </p:cNvCxnSpPr>
            <p:nvPr/>
          </p:nvCxnSpPr>
          <p:spPr>
            <a:xfrm>
              <a:off x="6232782" y="6201527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425574" y="6040366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425574" y="6369550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5980461" y="6348976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5421676" y="6201527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980461" y="6348976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4255243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157147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6061332" y="592091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H="1">
              <a:off x="5421676" y="6522712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La solution la plus simple à ce problème est de </a:t>
            </a:r>
            <a:r>
              <a:rPr lang="fr-FR" b="1" dirty="0">
                <a:solidFill>
                  <a:srgbClr val="C00000"/>
                </a:solidFill>
              </a:rPr>
              <a:t>suspendre</a:t>
            </a:r>
            <a:r>
              <a:rPr lang="fr-FR" dirty="0">
                <a:solidFill>
                  <a:schemeClr val="tx1"/>
                </a:solidFill>
              </a:rPr>
              <a:t> le pipeline :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L’instruction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serait retardée d’un cycle d’horloge en attente que la donnée lue par l’instruction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fr-FR" dirty="0">
                <a:solidFill>
                  <a:schemeClr val="tx1"/>
                </a:solidFill>
              </a:rPr>
              <a:t> soit disponible.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On parle alors d’introduction de bulle dans le pipeline.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Suspension du « pipeline »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95" name="Straight Connector 194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12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>
            <a:stCxn id="208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09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10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0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endCxn id="211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846087" y="460396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20($3)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$12,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cxnSp>
        <p:nvCxnSpPr>
          <p:cNvPr id="236" name="Straight Connector 235"/>
          <p:cNvCxnSpPr>
            <a:stCxn id="23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23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loud 9"/>
          <p:cNvSpPr/>
          <p:nvPr/>
        </p:nvSpPr>
        <p:spPr>
          <a:xfrm>
            <a:off x="3592241" y="5315919"/>
            <a:ext cx="567429" cy="43048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4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55243" y="5234956"/>
            <a:ext cx="2531175" cy="601799"/>
            <a:chOff x="4255243" y="5920913"/>
            <a:chExt cx="2531175" cy="601799"/>
          </a:xfrm>
        </p:grpSpPr>
        <p:sp>
          <p:nvSpPr>
            <p:cNvPr id="256" name="Rectangle 255"/>
            <p:cNvSpPr/>
            <p:nvPr/>
          </p:nvSpPr>
          <p:spPr>
            <a:xfrm>
              <a:off x="5507699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409228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258" name="Flowchart: Manual Operation 28"/>
            <p:cNvSpPr/>
            <p:nvPr/>
          </p:nvSpPr>
          <p:spPr>
            <a:xfrm rot="16200000">
              <a:off x="4544209" y="6012720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4987428" y="6201527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endCxn id="256" idx="1"/>
            </p:cNvCxnSpPr>
            <p:nvPr/>
          </p:nvCxnSpPr>
          <p:spPr>
            <a:xfrm>
              <a:off x="5331256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56" idx="3"/>
            </p:cNvCxnSpPr>
            <p:nvPr/>
          </p:nvCxnSpPr>
          <p:spPr>
            <a:xfrm>
              <a:off x="5884890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7" idx="1"/>
            </p:cNvCxnSpPr>
            <p:nvPr/>
          </p:nvCxnSpPr>
          <p:spPr>
            <a:xfrm>
              <a:off x="6232782" y="6201527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425574" y="6040366"/>
              <a:ext cx="18550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425574" y="6369550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5980461" y="6348976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5421676" y="6201527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980461" y="6348976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4255243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157147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6061332" y="592091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H="1">
              <a:off x="5421676" y="6522712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La solution la plus simple à ce problème est de </a:t>
            </a:r>
            <a:r>
              <a:rPr lang="fr-FR" b="1" dirty="0">
                <a:solidFill>
                  <a:srgbClr val="C00000"/>
                </a:solidFill>
              </a:rPr>
              <a:t>suspendre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le pipeline :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L’instruction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serait retardée d’un cycle d’horloge en attente que la donnée lue par l’instruction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fr-FR" dirty="0">
                <a:solidFill>
                  <a:schemeClr val="tx1"/>
                </a:solidFill>
              </a:rPr>
              <a:t> soit disponible.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On parle alors d’introduction de bulle dans le pipeline.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Avons-nous encore besoin de l’</a:t>
            </a:r>
            <a:r>
              <a:rPr lang="fr-FR" b="1" dirty="0">
                <a:solidFill>
                  <a:schemeClr val="tx1"/>
                </a:solidFill>
              </a:rPr>
              <a:t>unité de transfert</a:t>
            </a:r>
            <a:r>
              <a:rPr lang="fr-FR" dirty="0">
                <a:solidFill>
                  <a:schemeClr val="tx1"/>
                </a:solidFill>
              </a:rPr>
              <a:t> des données ? Oui !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Suspension du « pipeline »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95" name="Straight Connector 194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212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>
            <a:stCxn id="208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09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10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0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endCxn id="211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846087" y="460396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20($3)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$12,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4345344" y="4840418"/>
            <a:ext cx="168882" cy="5021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319810" y="481215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 23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cxnSp>
        <p:nvCxnSpPr>
          <p:cNvPr id="236" name="Straight Connector 235"/>
          <p:cNvCxnSpPr>
            <a:stCxn id="23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23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loud 9"/>
          <p:cNvSpPr/>
          <p:nvPr/>
        </p:nvSpPr>
        <p:spPr>
          <a:xfrm>
            <a:off x="3592241" y="5315919"/>
            <a:ext cx="567429" cy="43048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3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La solution la plus simple à ce problème est de </a:t>
            </a:r>
            <a:r>
              <a:rPr lang="fr-FR" b="1" dirty="0">
                <a:solidFill>
                  <a:srgbClr val="C00000"/>
                </a:solidFill>
              </a:rPr>
              <a:t>suspendre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le pipeline :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Sans l’</a:t>
            </a:r>
            <a:r>
              <a:rPr lang="fr-FR" b="1" dirty="0">
                <a:solidFill>
                  <a:schemeClr val="tx1"/>
                </a:solidFill>
              </a:rPr>
              <a:t>unité de transfert</a:t>
            </a:r>
            <a:r>
              <a:rPr lang="fr-FR" dirty="0">
                <a:solidFill>
                  <a:schemeClr val="tx1"/>
                </a:solidFill>
              </a:rPr>
              <a:t>, nous devrions suspendre pendant deux cycles d’horloge pour attendre la fin de l’étape </a:t>
            </a:r>
            <a:r>
              <a:rPr lang="fr-FR" b="1" dirty="0">
                <a:solidFill>
                  <a:schemeClr val="tx1"/>
                </a:solidFill>
              </a:rPr>
              <a:t>WB</a:t>
            </a:r>
            <a:r>
              <a:rPr lang="fr-FR" dirty="0">
                <a:solidFill>
                  <a:schemeClr val="tx1"/>
                </a:solidFill>
              </a:rPr>
              <a:t> de l’instruction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On général, il est toujours possible de suspendre un pipeline pour éviter des aléas, mais cela impactera négativement les performances du processeur.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Suspension du « pipeline »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95" name="Straight Connector 194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212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>
            <a:stCxn id="208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09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10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0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endCxn id="211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846087" y="460396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20($3)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$12,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4801350" y="4955490"/>
            <a:ext cx="0" cy="5051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775816" y="4927229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 23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cxnSp>
        <p:nvCxnSpPr>
          <p:cNvPr id="236" name="Straight Connector 235"/>
          <p:cNvCxnSpPr>
            <a:stCxn id="23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loud 9"/>
          <p:cNvSpPr/>
          <p:nvPr/>
        </p:nvSpPr>
        <p:spPr>
          <a:xfrm>
            <a:off x="2735473" y="5315919"/>
            <a:ext cx="1424198" cy="43048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4253210" y="5235112"/>
            <a:ext cx="3432824" cy="601800"/>
            <a:chOff x="3353594" y="5920912"/>
            <a:chExt cx="3432824" cy="601800"/>
          </a:xfrm>
        </p:grpSpPr>
        <p:sp>
          <p:nvSpPr>
            <p:cNvPr id="74" name="Rectangle 73"/>
            <p:cNvSpPr/>
            <p:nvPr/>
          </p:nvSpPr>
          <p:spPr>
            <a:xfrm>
              <a:off x="3704161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07699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09228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77" name="Flowchart: Manual Operation 28"/>
            <p:cNvSpPr/>
            <p:nvPr/>
          </p:nvSpPr>
          <p:spPr>
            <a:xfrm rot="16200000">
              <a:off x="4544209" y="6012720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>
              <a:endCxn id="74" idx="1"/>
            </p:cNvCxnSpPr>
            <p:nvPr/>
          </p:nvCxnSpPr>
          <p:spPr>
            <a:xfrm>
              <a:off x="3527718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87428" y="6201527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5331256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5" idx="3"/>
            </p:cNvCxnSpPr>
            <p:nvPr/>
          </p:nvCxnSpPr>
          <p:spPr>
            <a:xfrm>
              <a:off x="5884890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76" idx="1"/>
            </p:cNvCxnSpPr>
            <p:nvPr/>
          </p:nvCxnSpPr>
          <p:spPr>
            <a:xfrm>
              <a:off x="6232782" y="6201527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425574" y="6040366"/>
              <a:ext cx="1855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425574" y="6369550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980461" y="6348976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421676" y="6201527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980461" y="6348976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78904" y="6040366"/>
              <a:ext cx="175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78904" y="6369550"/>
              <a:ext cx="175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353594" y="5920912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255243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57147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061332" y="592091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5421676" y="6522712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7046213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88614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298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55243" y="5234956"/>
            <a:ext cx="2531175" cy="601799"/>
            <a:chOff x="4255243" y="5920913"/>
            <a:chExt cx="2531175" cy="601799"/>
          </a:xfrm>
        </p:grpSpPr>
        <p:sp>
          <p:nvSpPr>
            <p:cNvPr id="256" name="Rectangle 255"/>
            <p:cNvSpPr/>
            <p:nvPr/>
          </p:nvSpPr>
          <p:spPr>
            <a:xfrm>
              <a:off x="5507699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409228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258" name="Flowchart: Manual Operation 28"/>
            <p:cNvSpPr/>
            <p:nvPr/>
          </p:nvSpPr>
          <p:spPr>
            <a:xfrm rot="16200000">
              <a:off x="4544209" y="6012720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4987428" y="6201527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endCxn id="256" idx="1"/>
            </p:cNvCxnSpPr>
            <p:nvPr/>
          </p:nvCxnSpPr>
          <p:spPr>
            <a:xfrm>
              <a:off x="5331256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56" idx="3"/>
            </p:cNvCxnSpPr>
            <p:nvPr/>
          </p:nvCxnSpPr>
          <p:spPr>
            <a:xfrm>
              <a:off x="5884890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7" idx="1"/>
            </p:cNvCxnSpPr>
            <p:nvPr/>
          </p:nvCxnSpPr>
          <p:spPr>
            <a:xfrm>
              <a:off x="6232782" y="6201527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425574" y="6040366"/>
              <a:ext cx="18550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425574" y="6369550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5980461" y="6348976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5421676" y="6201527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980461" y="6348976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4255243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157147" y="5920913"/>
              <a:ext cx="174486" cy="5612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>
              <a:glow rad="63500">
                <a:srgbClr val="0070C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6061332" y="592091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H="1">
              <a:off x="5421676" y="6522712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Si nous retardons la deuxième instruction, nous devrons retarder également la troisième et toutes les instructions futures !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Ceci est nécessaire pour faire fonctionner le </a:t>
            </a:r>
            <a:r>
              <a:rPr lang="fr-FR" b="1" dirty="0">
                <a:solidFill>
                  <a:srgbClr val="0070C0"/>
                </a:solidFill>
              </a:rPr>
              <a:t>transfert</a:t>
            </a:r>
            <a:r>
              <a:rPr lang="fr-FR" dirty="0">
                <a:solidFill>
                  <a:schemeClr val="tx1"/>
                </a:solidFill>
              </a:rPr>
              <a:t> entre les instructions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Cela permet également d’éviter des problèmes tels que deux instructions essayant d’écrire dans le « banc de registres » dans le même cycle d’horloge.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Suspension du « pipeline »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95" name="Straight Connector 194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212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>
            <a:stCxn id="208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09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10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0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endCxn id="211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846087" y="460396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20($3)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$12</a:t>
            </a:r>
            <a:r>
              <a:rPr lang="fr-FR" sz="2400" b="1" dirty="0">
                <a:latin typeface="Consolas" panose="020B0609020204030204" pitchFamily="49" charset="0"/>
              </a:rPr>
              <a:t>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cxnSp>
        <p:nvCxnSpPr>
          <p:cNvPr id="236" name="Straight Connector 235"/>
          <p:cNvCxnSpPr>
            <a:stCxn id="23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23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175421" y="5354408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175421" y="5683594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/>
          <p:cNvSpPr/>
          <p:nvPr/>
        </p:nvSpPr>
        <p:spPr>
          <a:xfrm>
            <a:off x="3351760" y="5234954"/>
            <a:ext cx="174486" cy="56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loud 9"/>
          <p:cNvSpPr/>
          <p:nvPr/>
        </p:nvSpPr>
        <p:spPr>
          <a:xfrm>
            <a:off x="3592241" y="5315919"/>
            <a:ext cx="567429" cy="43048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4253210" y="5836755"/>
            <a:ext cx="3432824" cy="685957"/>
            <a:chOff x="3353594" y="5836755"/>
            <a:chExt cx="3432824" cy="685957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4509049" y="5836755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704161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699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09228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76" name="Flowchart: Manual Operation 28"/>
            <p:cNvSpPr/>
            <p:nvPr/>
          </p:nvSpPr>
          <p:spPr>
            <a:xfrm rot="16200000">
              <a:off x="4544209" y="6012720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endCxn id="73" idx="1"/>
            </p:cNvCxnSpPr>
            <p:nvPr/>
          </p:nvCxnSpPr>
          <p:spPr>
            <a:xfrm>
              <a:off x="3527718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87428" y="6201527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5331256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3"/>
            </p:cNvCxnSpPr>
            <p:nvPr/>
          </p:nvCxnSpPr>
          <p:spPr>
            <a:xfrm>
              <a:off x="5884890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75" idx="1"/>
            </p:cNvCxnSpPr>
            <p:nvPr/>
          </p:nvCxnSpPr>
          <p:spPr>
            <a:xfrm>
              <a:off x="6232782" y="6201527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425574" y="6040366"/>
              <a:ext cx="18550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425574" y="6369550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980461" y="6348976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421676" y="6201527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980461" y="6348976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78904" y="6040366"/>
              <a:ext cx="175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78904" y="6369550"/>
              <a:ext cx="175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353594" y="5920912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255243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57147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061332" y="592091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5421676" y="6522712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802636" y="5920912"/>
            <a:ext cx="725444" cy="561231"/>
            <a:chOff x="2802636" y="5920912"/>
            <a:chExt cx="725444" cy="561231"/>
          </a:xfrm>
        </p:grpSpPr>
        <p:sp>
          <p:nvSpPr>
            <p:cNvPr id="97" name="Rectangle 96"/>
            <p:cNvSpPr/>
            <p:nvPr/>
          </p:nvSpPr>
          <p:spPr>
            <a:xfrm>
              <a:off x="2802636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IM</a:t>
              </a:r>
            </a:p>
          </p:txBody>
        </p:sp>
        <p:cxnSp>
          <p:nvCxnSpPr>
            <p:cNvPr id="102" name="Straight Connector 101"/>
            <p:cNvCxnSpPr>
              <a:stCxn id="97" idx="3"/>
            </p:cNvCxnSpPr>
            <p:nvPr/>
          </p:nvCxnSpPr>
          <p:spPr>
            <a:xfrm>
              <a:off x="3179826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3353594" y="5920912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5" name="Cloud 144"/>
          <p:cNvSpPr/>
          <p:nvPr/>
        </p:nvSpPr>
        <p:spPr>
          <a:xfrm>
            <a:off x="3592240" y="5986285"/>
            <a:ext cx="567429" cy="43048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7046213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388614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7846087" y="597469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or $13, 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$12</a:t>
            </a:r>
            <a:r>
              <a:rPr lang="fr-FR" sz="2400" b="1" dirty="0">
                <a:latin typeface="Consolas" panose="020B0609020204030204" pitchFamily="49" charset="0"/>
              </a:rPr>
              <a:t>,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4801350" y="4955490"/>
            <a:ext cx="0" cy="11723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4775816" y="4927229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4345344" y="4840418"/>
            <a:ext cx="168882" cy="5021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319810" y="4812157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5240850" y="5521688"/>
            <a:ext cx="168882" cy="50211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5215316" y="5493427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52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Suspension du « pipeline »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La condition pour suspendre le pipeline est évaluée entre deux instructions dans leurs phases </a:t>
            </a:r>
            <a:r>
              <a:rPr lang="fr-FR" b="1" dirty="0"/>
              <a:t>ID</a:t>
            </a:r>
            <a:r>
              <a:rPr lang="fr-FR" dirty="0"/>
              <a:t> et </a:t>
            </a:r>
            <a:r>
              <a:rPr lang="fr-FR" b="1" dirty="0"/>
              <a:t>EX</a:t>
            </a:r>
            <a:r>
              <a:rPr lang="fr-FR" dirty="0"/>
              <a:t>, respectivement. Un aléa survient quand l’instruction précédente requiert une lecture depuis la mémoire (</a:t>
            </a:r>
            <a:r>
              <a:rPr lang="fr-FR" b="1" dirty="0" err="1">
                <a:latin typeface="Consolas" panose="020B0609020204030204" pitchFamily="49" charset="0"/>
              </a:rPr>
              <a:t>lw</a:t>
            </a:r>
            <a:r>
              <a:rPr lang="fr-FR" dirty="0"/>
              <a:t>, </a:t>
            </a:r>
            <a:r>
              <a:rPr lang="fr-FR" b="1" dirty="0" err="1">
                <a:latin typeface="Consolas" panose="020B0609020204030204" pitchFamily="49" charset="0"/>
              </a:rPr>
              <a:t>lh</a:t>
            </a:r>
            <a:r>
              <a:rPr lang="fr-FR" dirty="0"/>
              <a:t>, ou </a:t>
            </a:r>
            <a:r>
              <a:rPr lang="fr-FR" b="1" dirty="0">
                <a:latin typeface="Consolas" panose="020B0609020204030204" pitchFamily="49" charset="0"/>
              </a:rPr>
              <a:t>lb</a:t>
            </a:r>
            <a:r>
              <a:rPr lang="fr-FR" dirty="0"/>
              <a:t>), donc </a:t>
            </a:r>
          </a:p>
          <a:p>
            <a:pPr marL="0" lvl="1" indent="0" algn="ctr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EX.MemRead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1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… et la destination est l’un des registres source pour l’instruction actuelle : </a:t>
            </a:r>
          </a:p>
          <a:p>
            <a:pPr marL="0" lvl="1" indent="0" algn="ctr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IF/ID.rs</a:t>
            </a:r>
            <a:r>
              <a:rPr lang="fr-FR" dirty="0">
                <a:latin typeface="Consolas" panose="020B0609020204030204" pitchFamily="49" charset="0"/>
              </a:rPr>
              <a:t>   </a:t>
            </a:r>
            <a:r>
              <a:rPr lang="fr-FR" b="1" dirty="0">
                <a:latin typeface="Consolas" panose="020B0609020204030204" pitchFamily="49" charset="0"/>
              </a:rPr>
              <a:t>ou</a:t>
            </a:r>
            <a:r>
              <a:rPr lang="fr-FR" dirty="0"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IF/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ID.rt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En pseudo C, cela donne :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if( ID/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EX.MemRead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1 &amp;&amp; 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(ID/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IF/ID.rs || ID/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EX.rt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== IF/</a:t>
            </a:r>
            <a:r>
              <a:rPr lang="fr-FR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ID.rt</a:t>
            </a: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) )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{ /* alors on suspens le pipeline */ } </a:t>
            </a:r>
          </a:p>
        </p:txBody>
      </p:sp>
    </p:spTree>
    <p:extLst>
      <p:ext uri="{BB962C8B-B14F-4D97-AF65-F5344CB8AC3E}">
        <p14:creationId xmlns:p14="http://schemas.microsoft.com/office/powerpoint/2010/main" val="58428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55243" y="5234956"/>
            <a:ext cx="2531175" cy="601799"/>
            <a:chOff x="4255243" y="5920913"/>
            <a:chExt cx="2531175" cy="601799"/>
          </a:xfrm>
        </p:grpSpPr>
        <p:sp>
          <p:nvSpPr>
            <p:cNvPr id="256" name="Rectangle 255"/>
            <p:cNvSpPr/>
            <p:nvPr/>
          </p:nvSpPr>
          <p:spPr>
            <a:xfrm>
              <a:off x="5507699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409228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258" name="Flowchart: Manual Operation 28"/>
            <p:cNvSpPr/>
            <p:nvPr/>
          </p:nvSpPr>
          <p:spPr>
            <a:xfrm rot="16200000">
              <a:off x="4544209" y="6012720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4987428" y="6201527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endCxn id="256" idx="1"/>
            </p:cNvCxnSpPr>
            <p:nvPr/>
          </p:nvCxnSpPr>
          <p:spPr>
            <a:xfrm>
              <a:off x="5331256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56" idx="3"/>
            </p:cNvCxnSpPr>
            <p:nvPr/>
          </p:nvCxnSpPr>
          <p:spPr>
            <a:xfrm>
              <a:off x="5884890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7" idx="1"/>
            </p:cNvCxnSpPr>
            <p:nvPr/>
          </p:nvCxnSpPr>
          <p:spPr>
            <a:xfrm>
              <a:off x="6232782" y="6201527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425574" y="6040366"/>
              <a:ext cx="18550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425574" y="6369550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5980461" y="6348976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5421676" y="6201527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980461" y="6348976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4255243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157147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6061332" y="592091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H="1">
              <a:off x="5421676" y="6522712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Afin de suspendre le pipeline pendant un cycle d’horloge, il faut maintenir les deux instructions  succédant à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fr-FR" dirty="0">
                <a:solidFill>
                  <a:schemeClr val="tx1"/>
                </a:solidFill>
              </a:rPr>
              <a:t> (ou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lh</a:t>
            </a:r>
            <a:r>
              <a:rPr lang="fr-FR" dirty="0">
                <a:solidFill>
                  <a:schemeClr val="tx1"/>
                </a:solidFill>
              </a:rPr>
              <a:t> ou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fr-FR" dirty="0">
                <a:solidFill>
                  <a:schemeClr val="tx1"/>
                </a:solidFill>
              </a:rPr>
              <a:t>) dans leurs étapes </a:t>
            </a:r>
            <a:r>
              <a:rPr lang="fr-FR" b="1" dirty="0">
                <a:solidFill>
                  <a:schemeClr val="tx1"/>
                </a:solidFill>
              </a:rPr>
              <a:t>ID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b="1" dirty="0">
                <a:solidFill>
                  <a:schemeClr val="tx1"/>
                </a:solidFill>
              </a:rPr>
              <a:t>IF</a:t>
            </a:r>
            <a:r>
              <a:rPr lang="fr-FR" dirty="0">
                <a:solidFill>
                  <a:schemeClr val="tx1"/>
                </a:solidFill>
              </a:rPr>
              <a:t>, respectivement :</a:t>
            </a:r>
          </a:p>
          <a:p>
            <a:pPr marL="914400" lvl="2" indent="-4572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Désactiver la mise à jour du registre </a:t>
            </a:r>
            <a:r>
              <a:rPr lang="fr-FR" b="1" dirty="0">
                <a:solidFill>
                  <a:schemeClr val="tx1"/>
                </a:solidFill>
              </a:rPr>
              <a:t>IF/ID</a:t>
            </a:r>
            <a:r>
              <a:rPr lang="fr-FR" dirty="0">
                <a:solidFill>
                  <a:schemeClr val="tx1"/>
                </a:solidFill>
              </a:rPr>
              <a:t> afin que </a:t>
            </a:r>
            <a:r>
              <a:rPr lang="fr-FR" dirty="0">
                <a:solidFill>
                  <a:srgbClr val="0070C0"/>
                </a:solidFill>
              </a:rPr>
              <a:t>l’étape ID</a:t>
            </a:r>
            <a:r>
              <a:rPr lang="fr-FR" dirty="0">
                <a:solidFill>
                  <a:schemeClr val="tx1"/>
                </a:solidFill>
              </a:rPr>
              <a:t> soit répétée au prochain cycle d’horloge.</a:t>
            </a:r>
          </a:p>
          <a:p>
            <a:pPr marL="914400" lvl="2" indent="-4572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Désactiver la mise à jour du registre </a:t>
            </a:r>
            <a:r>
              <a:rPr lang="fr-FR" b="1" dirty="0">
                <a:solidFill>
                  <a:schemeClr val="tx1"/>
                </a:solidFill>
              </a:rPr>
              <a:t>PC</a:t>
            </a:r>
            <a:r>
              <a:rPr lang="fr-FR" dirty="0">
                <a:solidFill>
                  <a:schemeClr val="tx1"/>
                </a:solidFill>
              </a:rPr>
              <a:t> pour que </a:t>
            </a:r>
            <a:r>
              <a:rPr lang="fr-FR" dirty="0">
                <a:solidFill>
                  <a:srgbClr val="CC3399"/>
                </a:solidFill>
              </a:rPr>
              <a:t>l’étape IF</a:t>
            </a:r>
            <a:r>
              <a:rPr lang="fr-FR" dirty="0">
                <a:solidFill>
                  <a:schemeClr val="tx1"/>
                </a:solidFill>
              </a:rPr>
              <a:t> soit également répétée.</a:t>
            </a:r>
          </a:p>
          <a:p>
            <a:pPr marL="914400" lvl="2" indent="-4572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Forcer les signaux de contrôle des étapes </a:t>
            </a:r>
            <a:r>
              <a:rPr lang="fr-FR" b="1" dirty="0">
                <a:solidFill>
                  <a:schemeClr val="tx1"/>
                </a:solidFill>
              </a:rPr>
              <a:t>EX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MEM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b="1" dirty="0">
                <a:solidFill>
                  <a:schemeClr val="tx1"/>
                </a:solidFill>
              </a:rPr>
              <a:t>WB</a:t>
            </a:r>
            <a:r>
              <a:rPr lang="fr-FR" dirty="0">
                <a:solidFill>
                  <a:schemeClr val="tx1"/>
                </a:solidFill>
              </a:rPr>
              <a:t> à zéro pour le prochain cycle d’horloge.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Suspension du « pipeline »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38200" y="3550029"/>
            <a:ext cx="6628930" cy="480481"/>
            <a:chOff x="834860" y="1553332"/>
            <a:chExt cx="6628930" cy="480481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cxnSp>
        <p:nvCxnSpPr>
          <p:cNvPr id="195" name="Straight Connector 194"/>
          <p:cNvCxnSpPr/>
          <p:nvPr/>
        </p:nvCxnSpPr>
        <p:spPr>
          <a:xfrm>
            <a:off x="5243161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3715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53868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440694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342220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44687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77786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9793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08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824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8398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85537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87088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7799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99325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702863" y="457243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04391" y="457243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212" name="Flowchart: Manual Operation 28"/>
          <p:cNvSpPr/>
          <p:nvPr/>
        </p:nvSpPr>
        <p:spPr>
          <a:xfrm rot="16200000">
            <a:off x="2739371" y="464080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>
            <a:stCxn id="208" idx="3"/>
          </p:cNvCxnSpPr>
          <p:nvPr/>
        </p:nvCxnSpPr>
        <p:spPr>
          <a:xfrm>
            <a:off x="1374989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09" idx="1"/>
          </p:cNvCxnSpPr>
          <p:nvPr/>
        </p:nvCxnSpPr>
        <p:spPr>
          <a:xfrm>
            <a:off x="1722882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182592" y="482961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10" idx="1"/>
          </p:cNvCxnSpPr>
          <p:nvPr/>
        </p:nvCxnSpPr>
        <p:spPr>
          <a:xfrm>
            <a:off x="3526420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0" idx="3"/>
          </p:cNvCxnSpPr>
          <p:nvPr/>
        </p:nvCxnSpPr>
        <p:spPr>
          <a:xfrm>
            <a:off x="4080053" y="482961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endCxn id="211" idx="1"/>
          </p:cNvCxnSpPr>
          <p:nvPr/>
        </p:nvCxnSpPr>
        <p:spPr>
          <a:xfrm>
            <a:off x="4427946" y="482961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620737" y="466845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620737" y="499763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75625" y="497706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16839" y="482961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75625" y="497706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274067" y="466845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274067" y="499763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548758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/>
          <p:cNvSpPr/>
          <p:nvPr/>
        </p:nvSpPr>
        <p:spPr>
          <a:xfrm>
            <a:off x="2450407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/>
          <p:cNvSpPr/>
          <p:nvPr/>
        </p:nvSpPr>
        <p:spPr>
          <a:xfrm>
            <a:off x="3352311" y="454899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/>
          <p:cNvSpPr/>
          <p:nvPr/>
        </p:nvSpPr>
        <p:spPr>
          <a:xfrm>
            <a:off x="4256495" y="4548997"/>
            <a:ext cx="174486" cy="5612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616840" y="515079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846087" y="460396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20($3)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add $12,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899153" y="5258395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0070C0"/>
                </a:solidFill>
              </a:rPr>
              <a:t>Reg</a:t>
            </a:r>
          </a:p>
        </p:txBody>
      </p:sp>
      <p:cxnSp>
        <p:nvCxnSpPr>
          <p:cNvPr id="236" name="Straight Connector 235"/>
          <p:cNvCxnSpPr>
            <a:stCxn id="231" idx="3"/>
          </p:cNvCxnSpPr>
          <p:nvPr/>
        </p:nvCxnSpPr>
        <p:spPr>
          <a:xfrm>
            <a:off x="2276343" y="5515570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232" idx="1"/>
          </p:cNvCxnSpPr>
          <p:nvPr/>
        </p:nvCxnSpPr>
        <p:spPr>
          <a:xfrm>
            <a:off x="2624236" y="5515570"/>
            <a:ext cx="176443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450112" y="5234954"/>
            <a:ext cx="174486" cy="5612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4253210" y="5836755"/>
            <a:ext cx="3432824" cy="685957"/>
            <a:chOff x="3353594" y="5836755"/>
            <a:chExt cx="3432824" cy="685957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4509049" y="5836755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704161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699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DM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09228" y="5944352"/>
              <a:ext cx="377190" cy="51434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76" name="Flowchart: Manual Operation 28"/>
            <p:cNvSpPr/>
            <p:nvPr/>
          </p:nvSpPr>
          <p:spPr>
            <a:xfrm rot="16200000">
              <a:off x="4544209" y="6012720"/>
              <a:ext cx="500634" cy="37767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3 h 10013"/>
                <a:gd name="connsiteX1" fmla="*/ 6644 w 10000"/>
                <a:gd name="connsiteY1" fmla="*/ 0 h 10013"/>
                <a:gd name="connsiteX2" fmla="*/ 10000 w 10000"/>
                <a:gd name="connsiteY2" fmla="*/ 13 h 10013"/>
                <a:gd name="connsiteX3" fmla="*/ 8000 w 10000"/>
                <a:gd name="connsiteY3" fmla="*/ 10013 h 10013"/>
                <a:gd name="connsiteX4" fmla="*/ 2000 w 10000"/>
                <a:gd name="connsiteY4" fmla="*/ 10013 h 10013"/>
                <a:gd name="connsiteX5" fmla="*/ 0 w 10000"/>
                <a:gd name="connsiteY5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6644 w 10000"/>
                <a:gd name="connsiteY2" fmla="*/ 0 h 10013"/>
                <a:gd name="connsiteX3" fmla="*/ 10000 w 10000"/>
                <a:gd name="connsiteY3" fmla="*/ 13 h 10013"/>
                <a:gd name="connsiteX4" fmla="*/ 8000 w 10000"/>
                <a:gd name="connsiteY4" fmla="*/ 10013 h 10013"/>
                <a:gd name="connsiteX5" fmla="*/ 2000 w 10000"/>
                <a:gd name="connsiteY5" fmla="*/ 10013 h 10013"/>
                <a:gd name="connsiteX6" fmla="*/ 0 w 10000"/>
                <a:gd name="connsiteY6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4966 w 10000"/>
                <a:gd name="connsiteY2" fmla="*/ 0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  <a:gd name="connsiteX0" fmla="*/ 0 w 10000"/>
                <a:gd name="connsiteY0" fmla="*/ 13 h 10013"/>
                <a:gd name="connsiteX1" fmla="*/ 3357 w 10000"/>
                <a:gd name="connsiteY1" fmla="*/ 0 h 10013"/>
                <a:gd name="connsiteX2" fmla="*/ 5000 w 10000"/>
                <a:gd name="connsiteY2" fmla="*/ 6455 h 10013"/>
                <a:gd name="connsiteX3" fmla="*/ 6644 w 10000"/>
                <a:gd name="connsiteY3" fmla="*/ 0 h 10013"/>
                <a:gd name="connsiteX4" fmla="*/ 10000 w 10000"/>
                <a:gd name="connsiteY4" fmla="*/ 13 h 10013"/>
                <a:gd name="connsiteX5" fmla="*/ 8000 w 10000"/>
                <a:gd name="connsiteY5" fmla="*/ 10013 h 10013"/>
                <a:gd name="connsiteX6" fmla="*/ 2000 w 10000"/>
                <a:gd name="connsiteY6" fmla="*/ 10013 h 10013"/>
                <a:gd name="connsiteX7" fmla="*/ 0 w 10000"/>
                <a:gd name="connsiteY7" fmla="*/ 13 h 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3">
                  <a:moveTo>
                    <a:pt x="0" y="13"/>
                  </a:moveTo>
                  <a:lnTo>
                    <a:pt x="3357" y="0"/>
                  </a:lnTo>
                  <a:lnTo>
                    <a:pt x="5000" y="6455"/>
                  </a:lnTo>
                  <a:lnTo>
                    <a:pt x="6644" y="0"/>
                  </a:lnTo>
                  <a:lnTo>
                    <a:pt x="10000" y="13"/>
                  </a:lnTo>
                  <a:lnTo>
                    <a:pt x="8000" y="10013"/>
                  </a:lnTo>
                  <a:lnTo>
                    <a:pt x="2000" y="100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endCxn id="73" idx="1"/>
            </p:cNvCxnSpPr>
            <p:nvPr/>
          </p:nvCxnSpPr>
          <p:spPr>
            <a:xfrm>
              <a:off x="3527718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87428" y="6201527"/>
              <a:ext cx="172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5331256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3"/>
            </p:cNvCxnSpPr>
            <p:nvPr/>
          </p:nvCxnSpPr>
          <p:spPr>
            <a:xfrm>
              <a:off x="5884890" y="6201527"/>
              <a:ext cx="176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75" idx="1"/>
            </p:cNvCxnSpPr>
            <p:nvPr/>
          </p:nvCxnSpPr>
          <p:spPr>
            <a:xfrm>
              <a:off x="6232782" y="6201527"/>
              <a:ext cx="1764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425574" y="6040366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425574" y="6369550"/>
              <a:ext cx="185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980461" y="6348976"/>
              <a:ext cx="82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421676" y="6201527"/>
              <a:ext cx="0" cy="32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980461" y="6348976"/>
              <a:ext cx="0" cy="173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78904" y="6040366"/>
              <a:ext cx="175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78904" y="6369550"/>
              <a:ext cx="175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353594" y="5920912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255243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57147" y="5920913"/>
              <a:ext cx="174486" cy="561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061332" y="5920914"/>
              <a:ext cx="174486" cy="561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5421676" y="6522712"/>
              <a:ext cx="558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/>
          <p:cNvSpPr/>
          <p:nvPr/>
        </p:nvSpPr>
        <p:spPr>
          <a:xfrm>
            <a:off x="2802636" y="5944352"/>
            <a:ext cx="377190" cy="514349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C3399"/>
                </a:solidFill>
              </a:rPr>
              <a:t>IM</a:t>
            </a:r>
          </a:p>
        </p:txBody>
      </p:sp>
      <p:cxnSp>
        <p:nvCxnSpPr>
          <p:cNvPr id="102" name="Straight Connector 101"/>
          <p:cNvCxnSpPr>
            <a:stCxn id="97" idx="3"/>
          </p:cNvCxnSpPr>
          <p:nvPr/>
        </p:nvCxnSpPr>
        <p:spPr>
          <a:xfrm>
            <a:off x="3179826" y="6201527"/>
            <a:ext cx="176443" cy="0"/>
          </a:xfrm>
          <a:prstGeom prst="line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046213" y="4198648"/>
            <a:ext cx="0" cy="249098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388614" y="4198646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7846087" y="597469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or $13, $12, $2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4345344" y="4840418"/>
            <a:ext cx="168882" cy="5021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319810" y="4812157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4078904" y="5380750"/>
            <a:ext cx="175219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078904" y="5709934"/>
            <a:ext cx="175219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713961" y="5951179"/>
            <a:ext cx="377190" cy="514349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C3399"/>
                </a:solidFill>
              </a:rPr>
              <a:t>IM</a:t>
            </a:r>
          </a:p>
        </p:txBody>
      </p:sp>
      <p:cxnSp>
        <p:nvCxnSpPr>
          <p:cNvPr id="112" name="Straight Connector 111"/>
          <p:cNvCxnSpPr>
            <a:stCxn id="111" idx="3"/>
          </p:cNvCxnSpPr>
          <p:nvPr/>
        </p:nvCxnSpPr>
        <p:spPr>
          <a:xfrm>
            <a:off x="4091151" y="6208354"/>
            <a:ext cx="176443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697650" y="5257581"/>
            <a:ext cx="377190" cy="51435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0070C0"/>
                </a:solidFill>
              </a:rPr>
              <a:t>Reg</a:t>
            </a:r>
          </a:p>
        </p:txBody>
      </p:sp>
      <p:cxnSp>
        <p:nvCxnSpPr>
          <p:cNvPr id="114" name="Straight Connector 113"/>
          <p:cNvCxnSpPr>
            <a:endCxn id="113" idx="1"/>
          </p:cNvCxnSpPr>
          <p:nvPr/>
        </p:nvCxnSpPr>
        <p:spPr>
          <a:xfrm>
            <a:off x="3521207" y="5514756"/>
            <a:ext cx="176443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347083" y="5234140"/>
            <a:ext cx="174486" cy="5612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73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>
          <a:xfrm>
            <a:off x="478216" y="1066925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Forcer </a:t>
            </a:r>
            <a:r>
              <a:rPr lang="fr-FR" b="1" dirty="0">
                <a:solidFill>
                  <a:schemeClr val="tx1"/>
                </a:solidFill>
              </a:rPr>
              <a:t>EX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MEM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b="1" dirty="0">
                <a:solidFill>
                  <a:schemeClr val="tx1"/>
                </a:solidFill>
              </a:rPr>
              <a:t>WB</a:t>
            </a:r>
            <a:r>
              <a:rPr lang="fr-FR" dirty="0">
                <a:solidFill>
                  <a:schemeClr val="tx1"/>
                </a:solidFill>
              </a:rPr>
              <a:t> à zéro équivaut à exécuter une instruction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fr-FR" dirty="0">
                <a:solidFill>
                  <a:schemeClr val="tx1"/>
                </a:solidFill>
              </a:rPr>
              <a:t> dans notre jeu d’instructions (</a:t>
            </a:r>
            <a:r>
              <a:rPr lang="fr-FR" sz="2000" b="1" dirty="0" err="1">
                <a:solidFill>
                  <a:schemeClr val="tx1"/>
                </a:solidFill>
              </a:rPr>
              <a:t>ALUOp</a:t>
            </a:r>
            <a:r>
              <a:rPr lang="fr-FR" sz="2000" b="1" dirty="0">
                <a:solidFill>
                  <a:schemeClr val="tx1"/>
                </a:solidFill>
              </a:rPr>
              <a:t> = 000</a:t>
            </a:r>
            <a:r>
              <a:rPr lang="fr-FR" dirty="0">
                <a:solidFill>
                  <a:schemeClr val="tx1"/>
                </a:solidFill>
              </a:rPr>
              <a:t>), mais comme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RegWrite</a:t>
            </a:r>
            <a:r>
              <a:rPr lang="fr-FR" dirty="0">
                <a:solidFill>
                  <a:schemeClr val="tx1"/>
                </a:solidFill>
              </a:rPr>
              <a:t> est également réglé sur zéro le résultat de l’opération ne sera pas inscrit dans le « </a:t>
            </a:r>
            <a:r>
              <a:rPr lang="fr-FR" b="1" dirty="0">
                <a:solidFill>
                  <a:schemeClr val="tx1"/>
                </a:solidFill>
              </a:rPr>
              <a:t>banc de registres </a:t>
            </a:r>
            <a:r>
              <a:rPr lang="fr-FR" dirty="0">
                <a:solidFill>
                  <a:schemeClr val="tx1"/>
                </a:solidFill>
              </a:rPr>
              <a:t>».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Suspension du « pipeline »</a:t>
            </a:r>
            <a:br>
              <a:rPr lang="fr-FR" dirty="0"/>
            </a:b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38200" y="2836365"/>
            <a:ext cx="6628930" cy="480481"/>
            <a:chOff x="834860" y="1553332"/>
            <a:chExt cx="6628930" cy="480481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1077786" y="3496133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979337" y="3496133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0887" y="3496133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82437" y="3496133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83987" y="3496133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85537" y="3496133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87088" y="3496133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57" y="3496134"/>
            <a:ext cx="5409056" cy="3149993"/>
            <a:chOff x="1637157" y="3563041"/>
            <a:chExt cx="5409056" cy="2490982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5243161" y="3563041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637157" y="3563041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538684" y="3563041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3440694" y="3563041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342220" y="3563041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6144687" y="3563041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046213" y="3563041"/>
              <a:ext cx="0" cy="249098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7388614" y="3496133"/>
            <a:ext cx="217213" cy="265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507699" y="5258395"/>
            <a:ext cx="377190" cy="514349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0070C0"/>
                </a:solidFill>
              </a:rPr>
              <a:t>DM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409228" y="5258395"/>
            <a:ext cx="377190" cy="514349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0070C0"/>
                </a:solidFill>
              </a:rPr>
              <a:t>Reg</a:t>
            </a:r>
          </a:p>
        </p:txBody>
      </p:sp>
      <p:sp>
        <p:nvSpPr>
          <p:cNvPr id="120" name="Flowchart: Manual Operation 28"/>
          <p:cNvSpPr/>
          <p:nvPr/>
        </p:nvSpPr>
        <p:spPr>
          <a:xfrm rot="16200000">
            <a:off x="4544209" y="5326763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987428" y="5515570"/>
            <a:ext cx="172378" cy="1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18" idx="1"/>
          </p:cNvCxnSpPr>
          <p:nvPr/>
        </p:nvCxnSpPr>
        <p:spPr>
          <a:xfrm>
            <a:off x="5331256" y="5515570"/>
            <a:ext cx="176443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8" idx="3"/>
          </p:cNvCxnSpPr>
          <p:nvPr/>
        </p:nvCxnSpPr>
        <p:spPr>
          <a:xfrm>
            <a:off x="5884890" y="5515570"/>
            <a:ext cx="176443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19" idx="1"/>
          </p:cNvCxnSpPr>
          <p:nvPr/>
        </p:nvCxnSpPr>
        <p:spPr>
          <a:xfrm>
            <a:off x="6232782" y="5515570"/>
            <a:ext cx="176445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425574" y="5354409"/>
            <a:ext cx="185506" cy="0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425574" y="5683593"/>
            <a:ext cx="185506" cy="0"/>
          </a:xfrm>
          <a:prstGeom prst="line">
            <a:avLst/>
          </a:prstGeom>
          <a:ln w="6350"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980461" y="5663019"/>
            <a:ext cx="82098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21676" y="5515570"/>
            <a:ext cx="0" cy="321185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980461" y="5663019"/>
            <a:ext cx="0" cy="173736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255243" y="5234956"/>
            <a:ext cx="174486" cy="5612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>
            <a:off x="5157147" y="5234956"/>
            <a:ext cx="174486" cy="5612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6061332" y="5234957"/>
            <a:ext cx="174486" cy="5612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5421676" y="5836755"/>
            <a:ext cx="558785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997799" y="384761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899325" y="384761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702863" y="3847617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604391" y="3847617"/>
            <a:ext cx="377190" cy="5143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Reg</a:t>
            </a:r>
          </a:p>
        </p:txBody>
      </p:sp>
      <p:sp>
        <p:nvSpPr>
          <p:cNvPr id="138" name="Flowchart: Manual Operation 28"/>
          <p:cNvSpPr/>
          <p:nvPr/>
        </p:nvSpPr>
        <p:spPr>
          <a:xfrm rot="16200000">
            <a:off x="2739371" y="3915986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>
            <a:stCxn id="134" idx="3"/>
          </p:cNvCxnSpPr>
          <p:nvPr/>
        </p:nvCxnSpPr>
        <p:spPr>
          <a:xfrm>
            <a:off x="1374989" y="410479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5" idx="1"/>
          </p:cNvCxnSpPr>
          <p:nvPr/>
        </p:nvCxnSpPr>
        <p:spPr>
          <a:xfrm>
            <a:off x="1722882" y="410479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182592" y="4104793"/>
            <a:ext cx="1723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6" idx="1"/>
          </p:cNvCxnSpPr>
          <p:nvPr/>
        </p:nvCxnSpPr>
        <p:spPr>
          <a:xfrm>
            <a:off x="3526420" y="410479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6" idx="3"/>
          </p:cNvCxnSpPr>
          <p:nvPr/>
        </p:nvCxnSpPr>
        <p:spPr>
          <a:xfrm>
            <a:off x="4080053" y="4104793"/>
            <a:ext cx="17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37" idx="1"/>
          </p:cNvCxnSpPr>
          <p:nvPr/>
        </p:nvCxnSpPr>
        <p:spPr>
          <a:xfrm>
            <a:off x="4427946" y="4104793"/>
            <a:ext cx="17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620737" y="3943632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620737" y="4272816"/>
            <a:ext cx="185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175625" y="4252242"/>
            <a:ext cx="82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616839" y="4104793"/>
            <a:ext cx="0" cy="32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175625" y="4252242"/>
            <a:ext cx="0" cy="17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74067" y="3943632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274067" y="4272816"/>
            <a:ext cx="175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548758" y="382417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/>
          <p:nvPr/>
        </p:nvSpPr>
        <p:spPr>
          <a:xfrm>
            <a:off x="2450407" y="382417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/>
          <p:nvPr/>
        </p:nvSpPr>
        <p:spPr>
          <a:xfrm>
            <a:off x="3352311" y="3824177"/>
            <a:ext cx="174486" cy="561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/>
          <p:nvPr/>
        </p:nvSpPr>
        <p:spPr>
          <a:xfrm>
            <a:off x="4256495" y="3824177"/>
            <a:ext cx="174486" cy="5612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H="1">
            <a:off x="3616840" y="4425978"/>
            <a:ext cx="55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846087" y="387914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20($3)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846087" y="52847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fr-FR" sz="2400" b="1" dirty="0">
                <a:latin typeface="Consolas" panose="020B0609020204030204" pitchFamily="49" charset="0"/>
              </a:rPr>
              <a:t> $12,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800679" y="5258395"/>
            <a:ext cx="377190" cy="514350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C3399"/>
                </a:solidFill>
              </a:rPr>
              <a:t>IM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5408665" y="5836755"/>
            <a:ext cx="55878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603777" y="5944352"/>
            <a:ext cx="377190" cy="514349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C3399"/>
                </a:solidFill>
              </a:rPr>
              <a:t>Reg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6407315" y="5944352"/>
            <a:ext cx="377190" cy="514349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C3399"/>
                </a:solidFill>
              </a:rPr>
              <a:t>DM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308844" y="5944352"/>
            <a:ext cx="377190" cy="514349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C3399"/>
                </a:solidFill>
              </a:rPr>
              <a:t>Reg</a:t>
            </a:r>
          </a:p>
        </p:txBody>
      </p:sp>
      <p:sp>
        <p:nvSpPr>
          <p:cNvPr id="174" name="Flowchart: Manual Operation 28"/>
          <p:cNvSpPr/>
          <p:nvPr/>
        </p:nvSpPr>
        <p:spPr>
          <a:xfrm rot="16200000">
            <a:off x="5443825" y="6012720"/>
            <a:ext cx="500634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C3399"/>
              </a:solidFill>
            </a:endParaRPr>
          </a:p>
        </p:txBody>
      </p:sp>
      <p:cxnSp>
        <p:nvCxnSpPr>
          <p:cNvPr id="175" name="Straight Connector 174"/>
          <p:cNvCxnSpPr>
            <a:endCxn id="171" idx="1"/>
          </p:cNvCxnSpPr>
          <p:nvPr/>
        </p:nvCxnSpPr>
        <p:spPr>
          <a:xfrm>
            <a:off x="4427334" y="6201527"/>
            <a:ext cx="176443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887044" y="6201527"/>
            <a:ext cx="172378" cy="1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endCxn id="172" idx="1"/>
          </p:cNvCxnSpPr>
          <p:nvPr/>
        </p:nvCxnSpPr>
        <p:spPr>
          <a:xfrm>
            <a:off x="6230872" y="6201527"/>
            <a:ext cx="176443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2" idx="3"/>
          </p:cNvCxnSpPr>
          <p:nvPr/>
        </p:nvCxnSpPr>
        <p:spPr>
          <a:xfrm>
            <a:off x="6784506" y="6201527"/>
            <a:ext cx="176443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73" idx="1"/>
          </p:cNvCxnSpPr>
          <p:nvPr/>
        </p:nvCxnSpPr>
        <p:spPr>
          <a:xfrm>
            <a:off x="7132398" y="6201527"/>
            <a:ext cx="176445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5325190" y="6040366"/>
            <a:ext cx="185506" cy="0"/>
          </a:xfrm>
          <a:prstGeom prst="line">
            <a:avLst/>
          </a:prstGeom>
          <a:ln w="6350"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325190" y="6369550"/>
            <a:ext cx="185506" cy="0"/>
          </a:xfrm>
          <a:prstGeom prst="line">
            <a:avLst/>
          </a:prstGeom>
          <a:ln w="6350"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880077" y="6348976"/>
            <a:ext cx="82098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321292" y="6201527"/>
            <a:ext cx="0" cy="321185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880077" y="6348976"/>
            <a:ext cx="0" cy="173736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978520" y="6040366"/>
            <a:ext cx="175219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978520" y="6369550"/>
            <a:ext cx="175219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4253210" y="5920912"/>
            <a:ext cx="174486" cy="561231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187"/>
          <p:cNvSpPr/>
          <p:nvPr/>
        </p:nvSpPr>
        <p:spPr>
          <a:xfrm>
            <a:off x="5154859" y="5920913"/>
            <a:ext cx="174486" cy="561231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188"/>
          <p:cNvSpPr/>
          <p:nvPr/>
        </p:nvSpPr>
        <p:spPr>
          <a:xfrm>
            <a:off x="6056763" y="5920913"/>
            <a:ext cx="174486" cy="561231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6960948" y="5920914"/>
            <a:ext cx="174486" cy="561232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321292" y="6522712"/>
            <a:ext cx="558785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7846087" y="597469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tabLst>
                <a:tab pos="536575" algn="l"/>
              </a:tabLst>
            </a:pP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or</a:t>
            </a:r>
            <a:r>
              <a:rPr lang="fr-FR" sz="2400" b="1" dirty="0">
                <a:latin typeface="Consolas" panose="020B0609020204030204" pitchFamily="49" charset="0"/>
              </a:rPr>
              <a:t> $13, $12, $2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4345334" y="4104792"/>
            <a:ext cx="168892" cy="123773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322893" y="4081931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4078904" y="5380750"/>
            <a:ext cx="175219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078904" y="5709934"/>
            <a:ext cx="175219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3713961" y="5951179"/>
            <a:ext cx="377190" cy="514349"/>
          </a:xfrm>
          <a:prstGeom prst="rect">
            <a:avLst/>
          </a:prstGeom>
          <a:noFill/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CC3399"/>
                </a:solidFill>
              </a:rPr>
              <a:t>IM</a:t>
            </a:r>
          </a:p>
        </p:txBody>
      </p:sp>
      <p:cxnSp>
        <p:nvCxnSpPr>
          <p:cNvPr id="243" name="Straight Connector 242"/>
          <p:cNvCxnSpPr>
            <a:stCxn id="242" idx="3"/>
          </p:cNvCxnSpPr>
          <p:nvPr/>
        </p:nvCxnSpPr>
        <p:spPr>
          <a:xfrm>
            <a:off x="4091151" y="6208354"/>
            <a:ext cx="176443" cy="0"/>
          </a:xfrm>
          <a:prstGeom prst="line">
            <a:avLst/>
          </a:prstGeom>
          <a:ln>
            <a:solidFill>
              <a:srgbClr val="CC3399"/>
            </a:solidFill>
          </a:ln>
          <a:effectLst>
            <a:glow rad="63500">
              <a:srgbClr val="CC33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3697650" y="5257581"/>
            <a:ext cx="377190" cy="51435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0070C0"/>
                </a:solidFill>
              </a:rPr>
              <a:t>Reg</a:t>
            </a:r>
          </a:p>
        </p:txBody>
      </p:sp>
      <p:cxnSp>
        <p:nvCxnSpPr>
          <p:cNvPr id="245" name="Straight Connector 244"/>
          <p:cNvCxnSpPr>
            <a:endCxn id="244" idx="1"/>
          </p:cNvCxnSpPr>
          <p:nvPr/>
        </p:nvCxnSpPr>
        <p:spPr>
          <a:xfrm>
            <a:off x="3521207" y="5514756"/>
            <a:ext cx="176443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3347083" y="5234140"/>
            <a:ext cx="174486" cy="5612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Rectangle 247"/>
          <p:cNvSpPr/>
          <p:nvPr/>
        </p:nvSpPr>
        <p:spPr>
          <a:xfrm>
            <a:off x="1899153" y="4567028"/>
            <a:ext cx="377190" cy="51435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0070C0"/>
                </a:solidFill>
              </a:rPr>
              <a:t>IM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2800679" y="4567028"/>
            <a:ext cx="377190" cy="51435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rgbClr val="0070C0"/>
                </a:solidFill>
              </a:rPr>
              <a:t>Reg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4604217" y="4567028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DM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5505745" y="4567028"/>
            <a:ext cx="377190" cy="514350"/>
          </a:xfrm>
          <a:prstGeom prst="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Reg</a:t>
            </a:r>
          </a:p>
        </p:txBody>
      </p:sp>
      <p:sp>
        <p:nvSpPr>
          <p:cNvPr id="253" name="Flowchart: Manual Operation 28"/>
          <p:cNvSpPr/>
          <p:nvPr/>
        </p:nvSpPr>
        <p:spPr>
          <a:xfrm rot="16200000">
            <a:off x="3640725" y="4635395"/>
            <a:ext cx="500635" cy="3776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3 h 10013"/>
              <a:gd name="connsiteX1" fmla="*/ 6644 w 10000"/>
              <a:gd name="connsiteY1" fmla="*/ 0 h 10013"/>
              <a:gd name="connsiteX2" fmla="*/ 10000 w 10000"/>
              <a:gd name="connsiteY2" fmla="*/ 13 h 10013"/>
              <a:gd name="connsiteX3" fmla="*/ 8000 w 10000"/>
              <a:gd name="connsiteY3" fmla="*/ 10013 h 10013"/>
              <a:gd name="connsiteX4" fmla="*/ 2000 w 10000"/>
              <a:gd name="connsiteY4" fmla="*/ 10013 h 10013"/>
              <a:gd name="connsiteX5" fmla="*/ 0 w 10000"/>
              <a:gd name="connsiteY5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6644 w 10000"/>
              <a:gd name="connsiteY2" fmla="*/ 0 h 10013"/>
              <a:gd name="connsiteX3" fmla="*/ 10000 w 10000"/>
              <a:gd name="connsiteY3" fmla="*/ 13 h 10013"/>
              <a:gd name="connsiteX4" fmla="*/ 8000 w 10000"/>
              <a:gd name="connsiteY4" fmla="*/ 10013 h 10013"/>
              <a:gd name="connsiteX5" fmla="*/ 2000 w 10000"/>
              <a:gd name="connsiteY5" fmla="*/ 10013 h 10013"/>
              <a:gd name="connsiteX6" fmla="*/ 0 w 10000"/>
              <a:gd name="connsiteY6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4966 w 10000"/>
              <a:gd name="connsiteY2" fmla="*/ 0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  <a:gd name="connsiteX0" fmla="*/ 0 w 10000"/>
              <a:gd name="connsiteY0" fmla="*/ 13 h 10013"/>
              <a:gd name="connsiteX1" fmla="*/ 3357 w 10000"/>
              <a:gd name="connsiteY1" fmla="*/ 0 h 10013"/>
              <a:gd name="connsiteX2" fmla="*/ 5000 w 10000"/>
              <a:gd name="connsiteY2" fmla="*/ 6455 h 10013"/>
              <a:gd name="connsiteX3" fmla="*/ 6644 w 10000"/>
              <a:gd name="connsiteY3" fmla="*/ 0 h 10013"/>
              <a:gd name="connsiteX4" fmla="*/ 10000 w 10000"/>
              <a:gd name="connsiteY4" fmla="*/ 13 h 10013"/>
              <a:gd name="connsiteX5" fmla="*/ 8000 w 10000"/>
              <a:gd name="connsiteY5" fmla="*/ 10013 h 10013"/>
              <a:gd name="connsiteX6" fmla="*/ 2000 w 10000"/>
              <a:gd name="connsiteY6" fmla="*/ 10013 h 10013"/>
              <a:gd name="connsiteX7" fmla="*/ 0 w 10000"/>
              <a:gd name="connsiteY7" fmla="*/ 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13">
                <a:moveTo>
                  <a:pt x="0" y="13"/>
                </a:moveTo>
                <a:lnTo>
                  <a:pt x="3357" y="0"/>
                </a:lnTo>
                <a:lnTo>
                  <a:pt x="5000" y="6455"/>
                </a:lnTo>
                <a:lnTo>
                  <a:pt x="6644" y="0"/>
                </a:lnTo>
                <a:lnTo>
                  <a:pt x="10000" y="13"/>
                </a:lnTo>
                <a:lnTo>
                  <a:pt x="8000" y="10013"/>
                </a:lnTo>
                <a:lnTo>
                  <a:pt x="2000" y="10013"/>
                </a:lnTo>
                <a:lnTo>
                  <a:pt x="0" y="1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4" name="Straight Connector 253"/>
          <p:cNvCxnSpPr>
            <a:stCxn id="248" idx="3"/>
          </p:cNvCxnSpPr>
          <p:nvPr/>
        </p:nvCxnSpPr>
        <p:spPr>
          <a:xfrm>
            <a:off x="2276343" y="4824203"/>
            <a:ext cx="176443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250" idx="1"/>
          </p:cNvCxnSpPr>
          <p:nvPr/>
        </p:nvCxnSpPr>
        <p:spPr>
          <a:xfrm>
            <a:off x="2624236" y="4824203"/>
            <a:ext cx="176443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4083946" y="4824202"/>
            <a:ext cx="172378" cy="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251" idx="1"/>
          </p:cNvCxnSpPr>
          <p:nvPr/>
        </p:nvCxnSpPr>
        <p:spPr>
          <a:xfrm>
            <a:off x="4427774" y="4824203"/>
            <a:ext cx="176443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51" idx="3"/>
          </p:cNvCxnSpPr>
          <p:nvPr/>
        </p:nvCxnSpPr>
        <p:spPr>
          <a:xfrm>
            <a:off x="4981407" y="4824203"/>
            <a:ext cx="176443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252" idx="1"/>
          </p:cNvCxnSpPr>
          <p:nvPr/>
        </p:nvCxnSpPr>
        <p:spPr>
          <a:xfrm>
            <a:off x="5329300" y="4824203"/>
            <a:ext cx="176445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522091" y="4663041"/>
            <a:ext cx="18550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522091" y="4992227"/>
            <a:ext cx="18550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5076979" y="4971652"/>
            <a:ext cx="82098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518193" y="4824202"/>
            <a:ext cx="0" cy="321186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5076979" y="4971652"/>
            <a:ext cx="0" cy="173736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2450112" y="4543587"/>
            <a:ext cx="174486" cy="5612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Rectangle 285"/>
          <p:cNvSpPr/>
          <p:nvPr/>
        </p:nvSpPr>
        <p:spPr>
          <a:xfrm>
            <a:off x="3351760" y="4543587"/>
            <a:ext cx="174486" cy="56123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Rectangle 286"/>
          <p:cNvSpPr/>
          <p:nvPr/>
        </p:nvSpPr>
        <p:spPr>
          <a:xfrm>
            <a:off x="4253665" y="4543587"/>
            <a:ext cx="174486" cy="56123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8" name="Rectangle 287"/>
          <p:cNvSpPr/>
          <p:nvPr/>
        </p:nvSpPr>
        <p:spPr>
          <a:xfrm>
            <a:off x="5157849" y="4543587"/>
            <a:ext cx="174486" cy="56123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9" name="Straight Connector 288"/>
          <p:cNvCxnSpPr/>
          <p:nvPr/>
        </p:nvCxnSpPr>
        <p:spPr>
          <a:xfrm flipH="1">
            <a:off x="4509049" y="5145388"/>
            <a:ext cx="558785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7846087" y="46039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fr-FR" sz="2400" b="1" dirty="0">
                <a:latin typeface="Consolas" panose="020B0609020204030204" pitchFamily="49" charset="0"/>
              </a:rPr>
              <a:t> -&gt;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u="sng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fr-FR" sz="2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ignoré</a:t>
            </a:r>
          </a:p>
        </p:txBody>
      </p:sp>
    </p:spTree>
    <p:extLst>
      <p:ext uri="{BB962C8B-B14F-4D97-AF65-F5344CB8AC3E}">
        <p14:creationId xmlns:p14="http://schemas.microsoft.com/office/powerpoint/2010/main" val="25587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[25-21]"/>
          <p:cNvSpPr txBox="1"/>
          <p:nvPr/>
        </p:nvSpPr>
        <p:spPr>
          <a:xfrm>
            <a:off x="2631910" y="266068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I[25-21]</a:t>
            </a:r>
          </a:p>
        </p:txBody>
      </p:sp>
      <p:cxnSp>
        <p:nvCxnSpPr>
          <p:cNvPr id="447" name="Straight Arrow Connector 446"/>
          <p:cNvCxnSpPr/>
          <p:nvPr/>
        </p:nvCxnSpPr>
        <p:spPr>
          <a:xfrm>
            <a:off x="3476498" y="1525817"/>
            <a:ext cx="51527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0" idx="4"/>
            <a:endCxn id="254" idx="3"/>
          </p:cNvCxnSpPr>
          <p:nvPr/>
        </p:nvCxnSpPr>
        <p:spPr>
          <a:xfrm rot="5400000">
            <a:off x="6593927" y="2259709"/>
            <a:ext cx="4452885" cy="295916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891719" y="2239888"/>
            <a:ext cx="23998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049003" y="1685884"/>
            <a:ext cx="3102019" cy="0"/>
          </a:xfrm>
          <a:prstGeom prst="straightConnector1">
            <a:avLst/>
          </a:prstGeom>
          <a:ln w="508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036938" y="1497721"/>
            <a:ext cx="311408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554781" y="2008060"/>
            <a:ext cx="7332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116986" y="1945608"/>
            <a:ext cx="72928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733811" y="1844496"/>
            <a:ext cx="734030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063202" y="1955263"/>
            <a:ext cx="839379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063202" y="1889450"/>
            <a:ext cx="140314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063202" y="1815650"/>
            <a:ext cx="2043417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5888008" y="1955265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466347" y="1879749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7102994" y="1808660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76804" y="3601732"/>
            <a:ext cx="8754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5018798" y="2784566"/>
            <a:ext cx="8334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 365"/>
          <p:cNvGrpSpPr/>
          <p:nvPr/>
        </p:nvGrpSpPr>
        <p:grpSpPr>
          <a:xfrm>
            <a:off x="5018798" y="5094508"/>
            <a:ext cx="2423374" cy="277057"/>
            <a:chOff x="5206662" y="5094508"/>
            <a:chExt cx="2086648" cy="27705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206662" y="5094508"/>
              <a:ext cx="20866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206662" y="5371565"/>
              <a:ext cx="20866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/>
          <p:nvPr/>
        </p:nvCxnSpPr>
        <p:spPr>
          <a:xfrm>
            <a:off x="6988440" y="2657287"/>
            <a:ext cx="30316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613080" y="2336385"/>
            <a:ext cx="455599" cy="6500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&lt;&lt;2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2530792" y="2239888"/>
            <a:ext cx="229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9968872" y="4889256"/>
            <a:ext cx="82698" cy="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102187" y="4924611"/>
            <a:ext cx="3543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088513" y="4417596"/>
            <a:ext cx="3543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141114" y="1544650"/>
            <a:ext cx="618911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0760025" y="1544652"/>
            <a:ext cx="0" cy="3884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017844" y="1490074"/>
            <a:ext cx="7476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0765493" y="1295913"/>
            <a:ext cx="0" cy="19416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305387" y="1760183"/>
            <a:ext cx="19303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489878" y="1760186"/>
            <a:ext cx="0" cy="1141126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374990" y="1703471"/>
            <a:ext cx="852843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216593" y="1703473"/>
            <a:ext cx="0" cy="388448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489878" y="3029739"/>
            <a:ext cx="0" cy="29683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483022" y="3032037"/>
            <a:ext cx="891264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483022" y="2901313"/>
            <a:ext cx="88837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386994" y="1646090"/>
            <a:ext cx="1223123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9607134" y="1646092"/>
            <a:ext cx="0" cy="11476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269900" y="1497721"/>
            <a:ext cx="169690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19562" y="2459395"/>
            <a:ext cx="57075" cy="12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7847854" y="2522303"/>
            <a:ext cx="30316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728950" y="3587182"/>
            <a:ext cx="4220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154137" y="4357735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140010" y="5130024"/>
            <a:ext cx="36754" cy="210553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613061" y="5235356"/>
            <a:ext cx="5379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310735" y="5235301"/>
            <a:ext cx="165606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956776" y="4713572"/>
            <a:ext cx="44181" cy="44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000957" y="2661432"/>
            <a:ext cx="1612123" cy="2074231"/>
          </a:xfrm>
          <a:prstGeom prst="bentConnector3">
            <a:avLst>
              <a:gd name="adj1" fmla="val 8545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237131" y="4732889"/>
            <a:ext cx="5778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149568" y="3600203"/>
            <a:ext cx="166540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156090" y="2783035"/>
            <a:ext cx="1670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45983" y="3390521"/>
            <a:ext cx="580407" cy="354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892954" y="2241212"/>
            <a:ext cx="4441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0626219" y="4094923"/>
            <a:ext cx="1" cy="2898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665026" y="3882830"/>
            <a:ext cx="1" cy="27157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>
            <a:off x="3832356" y="2456618"/>
            <a:ext cx="0" cy="18300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375780" y="1691053"/>
            <a:ext cx="624573" cy="1138625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323769" y="2838322"/>
            <a:ext cx="588045" cy="1341695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12848" y="2156868"/>
            <a:ext cx="575144" cy="634246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60115" y="731272"/>
            <a:ext cx="1" cy="2898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75443" y="3043959"/>
            <a:ext cx="123683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098224" y="3789483"/>
            <a:ext cx="7078540" cy="1445818"/>
          </a:xfrm>
          <a:prstGeom prst="bentConnector5">
            <a:avLst>
              <a:gd name="adj1" fmla="val -3229"/>
              <a:gd name="adj2" fmla="val -92623"/>
              <a:gd name="adj3" fmla="val 10458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1727" y="3267362"/>
            <a:ext cx="0" cy="20170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60055" y="4500807"/>
            <a:ext cx="0" cy="2197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37683" y="3980314"/>
            <a:ext cx="4748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733203" y="3388248"/>
            <a:ext cx="361946" cy="3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113608" y="2578797"/>
            <a:ext cx="1357614" cy="1803016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098223" y="2750246"/>
            <a:ext cx="844474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3887489" y="2584031"/>
            <a:ext cx="594659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3642392" y="4039319"/>
            <a:ext cx="838872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098224" y="3579172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095149" y="3983382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3900079" y="3333287"/>
            <a:ext cx="582070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398303" y="3625000"/>
            <a:ext cx="455776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378940" y="4121267"/>
            <a:ext cx="562478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631910" y="3337602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161489" y="514660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I[20-16] = </a:t>
            </a:r>
            <a:r>
              <a:rPr lang="fr-FR" sz="1200" dirty="0" err="1"/>
              <a:t>rt</a:t>
            </a:r>
            <a:endParaRPr lang="fr-FR" sz="1200" dirty="0"/>
          </a:p>
        </p:txBody>
      </p:sp>
      <p:sp>
        <p:nvSpPr>
          <p:cNvPr id="29" name="Oval 28"/>
          <p:cNvSpPr/>
          <p:nvPr/>
        </p:nvSpPr>
        <p:spPr>
          <a:xfrm>
            <a:off x="2630742" y="4687859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613061" y="4734977"/>
            <a:ext cx="1" cy="28982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60995" y="490697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47193" y="4523012"/>
            <a:ext cx="566138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63807" y="4515065"/>
            <a:ext cx="480931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I[15-0]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68887" y="4851333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I[15-11] = rd</a:t>
            </a:r>
          </a:p>
        </p:txBody>
      </p:sp>
      <p:sp>
        <p:nvSpPr>
          <p:cNvPr id="38" name="Oval 37"/>
          <p:cNvSpPr/>
          <p:nvPr/>
        </p:nvSpPr>
        <p:spPr>
          <a:xfrm>
            <a:off x="2630741" y="5043766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954646" y="3462643"/>
            <a:ext cx="0" cy="173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65426" y="3274368"/>
            <a:ext cx="56557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60805" y="3376890"/>
            <a:ext cx="999672" cy="12249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8762042" y="3437225"/>
            <a:ext cx="637108" cy="247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7500" lnSpcReduction="20000"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346767" y="4167955"/>
            <a:ext cx="444411" cy="426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0000" lnSpcReduction="20000"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85337" y="3664442"/>
            <a:ext cx="796191" cy="5195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8762042" y="4150572"/>
            <a:ext cx="637108" cy="426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85337" y="3049829"/>
            <a:ext cx="787016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85337" y="4664054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431997" y="353035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251045" y="3865591"/>
            <a:ext cx="819439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590128" y="3545867"/>
            <a:ext cx="1278495" cy="147899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209783" y="3733131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095149" y="4193693"/>
            <a:ext cx="7670344" cy="464813"/>
          </a:xfrm>
          <a:prstGeom prst="bentConnector5">
            <a:avLst>
              <a:gd name="adj1" fmla="val -2980"/>
              <a:gd name="adj2" fmla="val -452933"/>
              <a:gd name="adj3" fmla="val 10298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441192" y="3146192"/>
            <a:ext cx="473920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927540" y="3189019"/>
            <a:ext cx="566723" cy="188647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680416" y="4731132"/>
            <a:ext cx="1330309" cy="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018100" y="4488096"/>
            <a:ext cx="418882" cy="48958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00679" y="3590664"/>
            <a:ext cx="304135" cy="72484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39168" y="4150631"/>
            <a:ext cx="33345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0461358" y="4239031"/>
            <a:ext cx="304135" cy="83894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913085" y="3317251"/>
            <a:ext cx="2379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098224" y="3118765"/>
            <a:ext cx="844473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682557" y="2872662"/>
            <a:ext cx="0" cy="2498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93661" y="2872662"/>
            <a:ext cx="4028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029822" y="2188767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947949" y="3780150"/>
            <a:ext cx="8246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355239" y="3388248"/>
            <a:ext cx="27667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269900" y="3587182"/>
            <a:ext cx="4909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760478" y="4416904"/>
            <a:ext cx="20632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476498" y="2269872"/>
            <a:ext cx="703768" cy="2694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82" y="1014607"/>
            <a:ext cx="6564455" cy="1507695"/>
          </a:xfrm>
          <a:prstGeom prst="bentConnector3">
            <a:avLst>
              <a:gd name="adj1" fmla="val -787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92870" y="2703850"/>
            <a:ext cx="0" cy="458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9647" y="3186968"/>
            <a:ext cx="1468469" cy="11341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77949" y="1955263"/>
            <a:ext cx="303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69029" y="2191557"/>
            <a:ext cx="247683" cy="519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515" y="1811082"/>
            <a:ext cx="242528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792870" y="2620285"/>
            <a:ext cx="586015" cy="27324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132"/>
          <p:cNvSpPr/>
          <p:nvPr/>
        </p:nvSpPr>
        <p:spPr>
          <a:xfrm>
            <a:off x="1503971" y="862540"/>
            <a:ext cx="308211" cy="727872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92500"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792870" y="1319777"/>
            <a:ext cx="690259" cy="87178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2" idx="0"/>
            <a:endCxn id="90" idx="4"/>
          </p:cNvCxnSpPr>
          <p:nvPr/>
        </p:nvCxnSpPr>
        <p:spPr>
          <a:xfrm rot="16200000" flipV="1">
            <a:off x="1571115" y="1679412"/>
            <a:ext cx="750422" cy="268287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589647" y="3195816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1146322" y="3195816"/>
            <a:ext cx="911794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9832" y="3778436"/>
            <a:ext cx="982739" cy="5195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26739" y="2294887"/>
            <a:ext cx="459024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442029" y="2428760"/>
            <a:ext cx="459024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464732" y="2377470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111" name="Elbow Connector 110"/>
          <p:cNvCxnSpPr>
            <a:stCxn id="113" idx="0"/>
            <a:endCxn id="454" idx="1"/>
          </p:cNvCxnSpPr>
          <p:nvPr/>
        </p:nvCxnSpPr>
        <p:spPr>
          <a:xfrm rot="5400000" flipH="1" flipV="1">
            <a:off x="2180101" y="1832675"/>
            <a:ext cx="1490496" cy="48792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630741" y="2821884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I[20-16]"/>
          <p:cNvSpPr txBox="1"/>
          <p:nvPr/>
        </p:nvSpPr>
        <p:spPr>
          <a:xfrm>
            <a:off x="2640424" y="3167269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I[20-16]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4299696" y="1684648"/>
            <a:ext cx="515278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[25-21]"/>
          <p:cNvSpPr txBox="1"/>
          <p:nvPr/>
        </p:nvSpPr>
        <p:spPr>
          <a:xfrm>
            <a:off x="2636296" y="160462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677362" y="1132076"/>
            <a:ext cx="417787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682557" y="1819099"/>
            <a:ext cx="5053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631356" y="1767994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142368" y="1113050"/>
            <a:ext cx="442734" cy="835912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 fontScale="92500"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Decoder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826922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19" name="I[20-16]"/>
          <p:cNvSpPr txBox="1"/>
          <p:nvPr/>
        </p:nvSpPr>
        <p:spPr>
          <a:xfrm>
            <a:off x="4723927" y="1185186"/>
            <a:ext cx="442271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ID/EX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333202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17" name="I[20-16]"/>
          <p:cNvSpPr txBox="1"/>
          <p:nvPr/>
        </p:nvSpPr>
        <p:spPr>
          <a:xfrm>
            <a:off x="2251186" y="1185186"/>
            <a:ext cx="400312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IF/ID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151021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20" name="I[20-16]"/>
          <p:cNvSpPr txBox="1"/>
          <p:nvPr/>
        </p:nvSpPr>
        <p:spPr>
          <a:xfrm>
            <a:off x="7965551" y="1185186"/>
            <a:ext cx="607221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EX/MEM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966804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21" name="I[20-16]"/>
          <p:cNvSpPr txBox="1"/>
          <p:nvPr/>
        </p:nvSpPr>
        <p:spPr>
          <a:xfrm>
            <a:off x="9754916" y="1185186"/>
            <a:ext cx="660057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MEM/WB</a:t>
            </a:r>
          </a:p>
        </p:txBody>
      </p:sp>
      <p:sp>
        <p:nvSpPr>
          <p:cNvPr id="128" name="Oval 127"/>
          <p:cNvSpPr/>
          <p:nvPr/>
        </p:nvSpPr>
        <p:spPr>
          <a:xfrm>
            <a:off x="743857" y="2842296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323137" y="409167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689427" y="5371713"/>
            <a:ext cx="21255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732033" y="5094508"/>
            <a:ext cx="20829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385144" y="4415731"/>
            <a:ext cx="37466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30026" y="1374074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29699" y="1602722"/>
            <a:ext cx="233186" cy="1864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828365" y="1788101"/>
            <a:ext cx="233186" cy="186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151589" y="1374074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151262" y="1602722"/>
            <a:ext cx="233186" cy="1864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9969378" y="1373416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385018" y="2854286"/>
            <a:ext cx="191076" cy="211744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387055" y="3317251"/>
            <a:ext cx="10282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8880846" y="2059288"/>
            <a:ext cx="787016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169638" y="1718274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684396" y="2571709"/>
            <a:ext cx="0" cy="388448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576095" y="2960157"/>
            <a:ext cx="108301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0360214" y="1889450"/>
            <a:ext cx="80964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0408169" y="1081781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418002" y="508896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6349960" y="5689209"/>
            <a:ext cx="983755" cy="6484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Unité de transfert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5872041" y="2639619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012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5875718" y="346058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012</a:t>
            </a:r>
          </a:p>
        </p:txBody>
      </p:sp>
      <p:cxnSp>
        <p:nvCxnSpPr>
          <p:cNvPr id="220" name="Elbow Connector 219"/>
          <p:cNvCxnSpPr>
            <a:stCxn id="259" idx="4"/>
            <a:endCxn id="255" idx="3"/>
          </p:cNvCxnSpPr>
          <p:nvPr/>
        </p:nvCxnSpPr>
        <p:spPr>
          <a:xfrm rot="5400000">
            <a:off x="5822048" y="3064439"/>
            <a:ext cx="4299163" cy="1261683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681387" y="5602047"/>
            <a:ext cx="21335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681387" y="5316185"/>
            <a:ext cx="0" cy="285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66" idx="3"/>
            <a:endCxn id="237" idx="1"/>
          </p:cNvCxnSpPr>
          <p:nvPr/>
        </p:nvCxnSpPr>
        <p:spPr>
          <a:xfrm>
            <a:off x="5056759" y="5599431"/>
            <a:ext cx="1287513" cy="560550"/>
          </a:xfrm>
          <a:prstGeom prst="bentConnector3">
            <a:avLst>
              <a:gd name="adj1" fmla="val 2757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68" idx="4"/>
            <a:endCxn id="253" idx="3"/>
          </p:cNvCxnSpPr>
          <p:nvPr/>
        </p:nvCxnSpPr>
        <p:spPr>
          <a:xfrm rot="5400000">
            <a:off x="7684643" y="4929518"/>
            <a:ext cx="809435" cy="150024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I[20-16]"/>
          <p:cNvSpPr txBox="1"/>
          <p:nvPr/>
        </p:nvSpPr>
        <p:spPr>
          <a:xfrm>
            <a:off x="5780824" y="5354436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ID/</a:t>
            </a:r>
            <a:r>
              <a:rPr lang="fr-FR" sz="1200" dirty="0" err="1"/>
              <a:t>EX.rt</a:t>
            </a:r>
            <a:endParaRPr lang="fr-FR" sz="1200" dirty="0"/>
          </a:p>
        </p:txBody>
      </p:sp>
      <p:sp>
        <p:nvSpPr>
          <p:cNvPr id="233" name="I[20-16]"/>
          <p:cNvSpPr txBox="1"/>
          <p:nvPr/>
        </p:nvSpPr>
        <p:spPr>
          <a:xfrm>
            <a:off x="5615412" y="6103250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ID/EX.rs</a:t>
            </a:r>
          </a:p>
        </p:txBody>
      </p:sp>
      <p:sp>
        <p:nvSpPr>
          <p:cNvPr id="234" name="Oval 233"/>
          <p:cNvSpPr/>
          <p:nvPr/>
        </p:nvSpPr>
        <p:spPr>
          <a:xfrm>
            <a:off x="2630475" y="5320918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962920" y="554882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/>
          <p:cNvSpPr/>
          <p:nvPr/>
        </p:nvSpPr>
        <p:spPr>
          <a:xfrm>
            <a:off x="6344272" y="610937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Oval 239"/>
          <p:cNvSpPr/>
          <p:nvPr/>
        </p:nvSpPr>
        <p:spPr>
          <a:xfrm>
            <a:off x="5746524" y="5318639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1" name="I[20-16]"/>
          <p:cNvSpPr txBox="1"/>
          <p:nvPr/>
        </p:nvSpPr>
        <p:spPr>
          <a:xfrm>
            <a:off x="3160488" y="5411503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I[25-21] = </a:t>
            </a:r>
            <a:r>
              <a:rPr lang="fr-FR" sz="1200" dirty="0" err="1"/>
              <a:t>rs</a:t>
            </a:r>
            <a:endParaRPr lang="fr-FR" sz="1200" dirty="0"/>
          </a:p>
        </p:txBody>
      </p:sp>
      <p:sp>
        <p:nvSpPr>
          <p:cNvPr id="245" name="Rectangle 244"/>
          <p:cNvSpPr/>
          <p:nvPr/>
        </p:nvSpPr>
        <p:spPr>
          <a:xfrm>
            <a:off x="6346257" y="5984125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Rectangle 245"/>
          <p:cNvSpPr/>
          <p:nvPr/>
        </p:nvSpPr>
        <p:spPr>
          <a:xfrm>
            <a:off x="7244890" y="615307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Rectangle 252"/>
          <p:cNvSpPr/>
          <p:nvPr/>
        </p:nvSpPr>
        <p:spPr>
          <a:xfrm>
            <a:off x="7245401" y="6033753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Rectangle 253"/>
          <p:cNvSpPr/>
          <p:nvPr/>
        </p:nvSpPr>
        <p:spPr>
          <a:xfrm>
            <a:off x="7246948" y="5915131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Rectangle 254"/>
          <p:cNvSpPr/>
          <p:nvPr/>
        </p:nvSpPr>
        <p:spPr>
          <a:xfrm>
            <a:off x="7246948" y="579425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Oval 258"/>
          <p:cNvSpPr/>
          <p:nvPr/>
        </p:nvSpPr>
        <p:spPr>
          <a:xfrm>
            <a:off x="8551823" y="1444406"/>
            <a:ext cx="101293" cy="1012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10272236" y="1457420"/>
            <a:ext cx="55429" cy="554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8788833" y="5173628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0" name="Elbow Connector 269"/>
          <p:cNvCxnSpPr>
            <a:stCxn id="271" idx="0"/>
            <a:endCxn id="246" idx="3"/>
          </p:cNvCxnSpPr>
          <p:nvPr/>
        </p:nvCxnSpPr>
        <p:spPr>
          <a:xfrm rot="16200000" flipV="1">
            <a:off x="7932056" y="5610355"/>
            <a:ext cx="307639" cy="149429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8782373" y="6511320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82" name="Elbow Connector 281"/>
          <p:cNvCxnSpPr>
            <a:stCxn id="284" idx="4"/>
            <a:endCxn id="286" idx="1"/>
          </p:cNvCxnSpPr>
          <p:nvPr/>
        </p:nvCxnSpPr>
        <p:spPr>
          <a:xfrm rot="5400000" flipH="1">
            <a:off x="6181696" y="2673823"/>
            <a:ext cx="1990785" cy="2625580"/>
          </a:xfrm>
          <a:prstGeom prst="bentConnector4">
            <a:avLst>
              <a:gd name="adj1" fmla="val -73343"/>
              <a:gd name="adj2" fmla="val 12668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94" idx="0"/>
            <a:endCxn id="292" idx="1"/>
          </p:cNvCxnSpPr>
          <p:nvPr/>
        </p:nvCxnSpPr>
        <p:spPr>
          <a:xfrm rot="5400000" flipH="1" flipV="1">
            <a:off x="3813867" y="4640671"/>
            <a:ext cx="3523001" cy="58294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8431997" y="4866242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5864299" y="2940617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Rectangle 291"/>
          <p:cNvSpPr/>
          <p:nvPr/>
        </p:nvSpPr>
        <p:spPr>
          <a:xfrm>
            <a:off x="5866839" y="312003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Oval 293"/>
          <p:cNvSpPr/>
          <p:nvPr/>
        </p:nvSpPr>
        <p:spPr>
          <a:xfrm>
            <a:off x="5226013" y="669364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5341776" y="4003688"/>
            <a:ext cx="5104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187168" y="3804216"/>
            <a:ext cx="6679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5112590" y="3746039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5228175" y="3942862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6493570" y="5679597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Rectangle 308"/>
          <p:cNvSpPr/>
          <p:nvPr/>
        </p:nvSpPr>
        <p:spPr>
          <a:xfrm>
            <a:off x="6982428" y="568259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1" name="Elbow Connector 310"/>
          <p:cNvCxnSpPr>
            <a:stCxn id="308" idx="0"/>
            <a:endCxn id="201" idx="2"/>
          </p:cNvCxnSpPr>
          <p:nvPr/>
        </p:nvCxnSpPr>
        <p:spPr>
          <a:xfrm rot="16200000" flipV="1">
            <a:off x="5503728" y="4642835"/>
            <a:ext cx="1560820" cy="512704"/>
          </a:xfrm>
          <a:prstGeom prst="bentConnector3">
            <a:avLst>
              <a:gd name="adj1" fmla="val 5263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6481628" y="4508942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7026529" y="4559544"/>
            <a:ext cx="0" cy="11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>
            <a:off x="6536540" y="4559544"/>
            <a:ext cx="4891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6540857" y="3406126"/>
            <a:ext cx="0" cy="1153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>
            <a:off x="6024109" y="3409778"/>
            <a:ext cx="5124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6024108" y="3317252"/>
            <a:ext cx="0" cy="88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I[20-16]"/>
          <p:cNvSpPr txBox="1"/>
          <p:nvPr/>
        </p:nvSpPr>
        <p:spPr>
          <a:xfrm>
            <a:off x="8821604" y="5440259"/>
            <a:ext cx="9330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EX/</a:t>
            </a:r>
            <a:r>
              <a:rPr lang="fr-FR" sz="1200" dirty="0" err="1"/>
              <a:t>MEM.rd</a:t>
            </a:r>
            <a:endParaRPr lang="fr-FR" sz="1200" dirty="0"/>
          </a:p>
        </p:txBody>
      </p:sp>
      <p:sp>
        <p:nvSpPr>
          <p:cNvPr id="380" name="I[20-16]"/>
          <p:cNvSpPr txBox="1"/>
          <p:nvPr/>
        </p:nvSpPr>
        <p:spPr>
          <a:xfrm>
            <a:off x="8839479" y="6289313"/>
            <a:ext cx="9987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MEM/</a:t>
            </a:r>
            <a:r>
              <a:rPr lang="fr-FR" sz="1200" dirty="0" err="1"/>
              <a:t>WB.rd</a:t>
            </a:r>
            <a:endParaRPr lang="fr-FR" sz="1200" dirty="0"/>
          </a:p>
        </p:txBody>
      </p:sp>
      <p:sp>
        <p:nvSpPr>
          <p:cNvPr id="381" name="I[20-16]"/>
          <p:cNvSpPr txBox="1"/>
          <p:nvPr/>
        </p:nvSpPr>
        <p:spPr>
          <a:xfrm rot="5400000">
            <a:off x="8038468" y="2204427"/>
            <a:ext cx="13882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EX/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MEM.RegWrite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2" name="I[20-16]"/>
          <p:cNvSpPr txBox="1"/>
          <p:nvPr/>
        </p:nvSpPr>
        <p:spPr>
          <a:xfrm rot="5400000">
            <a:off x="9730776" y="2819189"/>
            <a:ext cx="14539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MEM/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WB.RegWrite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 rot="5400000">
            <a:off x="6708955" y="4721394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ForwardA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679378" y="4778301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ForwardB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336626" y="5716962"/>
            <a:ext cx="1047552" cy="648443"/>
          </a:xfrm>
          <a:prstGeom prst="round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fr-FR" dirty="0">
                <a:solidFill>
                  <a:srgbClr val="CC3399"/>
                </a:solidFill>
              </a:rPr>
              <a:t>Unité de suspension</a:t>
            </a:r>
          </a:p>
        </p:txBody>
      </p:sp>
      <p:cxnSp>
        <p:nvCxnSpPr>
          <p:cNvPr id="388" name="Straight Arrow Connector 387"/>
          <p:cNvCxnSpPr/>
          <p:nvPr/>
        </p:nvCxnSpPr>
        <p:spPr>
          <a:xfrm flipH="1">
            <a:off x="4386835" y="6033753"/>
            <a:ext cx="1618968" cy="0"/>
          </a:xfrm>
          <a:prstGeom prst="straightConnector1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Oval 390"/>
          <p:cNvSpPr/>
          <p:nvPr/>
        </p:nvSpPr>
        <p:spPr>
          <a:xfrm>
            <a:off x="5743681" y="5981800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2" name="Oval 391"/>
          <p:cNvSpPr/>
          <p:nvPr/>
        </p:nvSpPr>
        <p:spPr>
          <a:xfrm>
            <a:off x="5454930" y="1631989"/>
            <a:ext cx="101293" cy="1012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3" name="Elbow Connector 392"/>
          <p:cNvCxnSpPr>
            <a:stCxn id="392" idx="4"/>
            <a:endCxn id="395" idx="3"/>
          </p:cNvCxnSpPr>
          <p:nvPr/>
        </p:nvCxnSpPr>
        <p:spPr>
          <a:xfrm rot="5400000">
            <a:off x="2872757" y="3244018"/>
            <a:ext cx="4143557" cy="1122085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4289653" y="582623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Oval 397"/>
          <p:cNvSpPr/>
          <p:nvPr/>
        </p:nvSpPr>
        <p:spPr>
          <a:xfrm>
            <a:off x="2976284" y="5316185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3116780" y="5547013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329584" y="5825750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Rectangle 400"/>
          <p:cNvSpPr/>
          <p:nvPr/>
        </p:nvSpPr>
        <p:spPr>
          <a:xfrm>
            <a:off x="3331389" y="600955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2" name="Elbow Connector 401"/>
          <p:cNvCxnSpPr>
            <a:stCxn id="398" idx="4"/>
            <a:endCxn id="401" idx="1"/>
          </p:cNvCxnSpPr>
          <p:nvPr/>
        </p:nvCxnSpPr>
        <p:spPr>
          <a:xfrm rot="16200000" flipH="1">
            <a:off x="2857818" y="5586591"/>
            <a:ext cx="642684" cy="304458"/>
          </a:xfrm>
          <a:prstGeom prst="bentConnector2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>
            <a:stCxn id="399" idx="4"/>
            <a:endCxn id="400" idx="1"/>
          </p:cNvCxnSpPr>
          <p:nvPr/>
        </p:nvCxnSpPr>
        <p:spPr>
          <a:xfrm rot="16200000" flipH="1">
            <a:off x="3134482" y="5681250"/>
            <a:ext cx="228047" cy="162157"/>
          </a:xfrm>
          <a:prstGeom prst="bentConnector2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3338682" y="6159980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Rectangle 409"/>
          <p:cNvSpPr/>
          <p:nvPr/>
        </p:nvSpPr>
        <p:spPr>
          <a:xfrm>
            <a:off x="2401034" y="5588004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1" name="Elbow Connector 410"/>
          <p:cNvCxnSpPr>
            <a:stCxn id="409" idx="1"/>
            <a:endCxn id="108" idx="2"/>
          </p:cNvCxnSpPr>
          <p:nvPr/>
        </p:nvCxnSpPr>
        <p:spPr>
          <a:xfrm rot="10800000">
            <a:off x="2451342" y="5692837"/>
            <a:ext cx="887340" cy="517746"/>
          </a:xfrm>
          <a:prstGeom prst="bentConnector2">
            <a:avLst/>
          </a:prstGeom>
          <a:ln w="254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3530478" y="626606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Rectangle 414"/>
          <p:cNvSpPr/>
          <p:nvPr/>
        </p:nvSpPr>
        <p:spPr>
          <a:xfrm>
            <a:off x="658572" y="240074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6" name="Elbow Connector 415"/>
          <p:cNvCxnSpPr>
            <a:stCxn id="414" idx="2"/>
            <a:endCxn id="85" idx="1"/>
          </p:cNvCxnSpPr>
          <p:nvPr/>
        </p:nvCxnSpPr>
        <p:spPr>
          <a:xfrm rot="5400000" flipH="1">
            <a:off x="165255" y="2955128"/>
            <a:ext cx="3915918" cy="2908369"/>
          </a:xfrm>
          <a:prstGeom prst="bentConnector4">
            <a:avLst>
              <a:gd name="adj1" fmla="val -2627"/>
              <a:gd name="adj2" fmla="val 107860"/>
            </a:avLst>
          </a:prstGeom>
          <a:ln w="254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777317" y="626868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7" name="TextBox 426"/>
          <p:cNvSpPr txBox="1"/>
          <p:nvPr/>
        </p:nvSpPr>
        <p:spPr>
          <a:xfrm rot="5400000">
            <a:off x="4348448" y="6211302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Hazard</a:t>
            </a:r>
          </a:p>
        </p:txBody>
      </p:sp>
      <p:cxnSp>
        <p:nvCxnSpPr>
          <p:cNvPr id="429" name="Elbow Connector 428"/>
          <p:cNvCxnSpPr>
            <a:stCxn id="423" idx="2"/>
          </p:cNvCxnSpPr>
          <p:nvPr/>
        </p:nvCxnSpPr>
        <p:spPr>
          <a:xfrm rot="5400000" flipH="1" flipV="1">
            <a:off x="2097234" y="3883870"/>
            <a:ext cx="4213023" cy="759019"/>
          </a:xfrm>
          <a:prstGeom prst="bentConnector3">
            <a:avLst>
              <a:gd name="adj1" fmla="val -2550"/>
            </a:avLst>
          </a:prstGeom>
          <a:ln w="25400">
            <a:solidFill>
              <a:srgbClr val="CC3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 rot="5400000">
            <a:off x="5243544" y="4212583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ID/</a:t>
            </a:r>
            <a:r>
              <a:rPr lang="fr-FR" sz="1400" dirty="0" err="1">
                <a:solidFill>
                  <a:srgbClr val="C00000"/>
                </a:solidFill>
              </a:rPr>
              <a:t>EX.MemRead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1601977" y="5875049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IF/ID Write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401395" y="5111587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PC Write</a:t>
            </a:r>
          </a:p>
        </p:txBody>
      </p:sp>
      <p:cxnSp>
        <p:nvCxnSpPr>
          <p:cNvPr id="448" name="Straight Arrow Connector 447"/>
          <p:cNvCxnSpPr/>
          <p:nvPr/>
        </p:nvCxnSpPr>
        <p:spPr>
          <a:xfrm>
            <a:off x="3734137" y="1870617"/>
            <a:ext cx="257639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3504267" y="16717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CC3399"/>
                </a:solidFill>
              </a:rPr>
              <a:t>0</a:t>
            </a:r>
            <a:endParaRPr lang="fr-FR" dirty="0">
              <a:solidFill>
                <a:srgbClr val="CC3399"/>
              </a:solidFill>
            </a:endParaRPr>
          </a:p>
        </p:txBody>
      </p:sp>
      <p:cxnSp>
        <p:nvCxnSpPr>
          <p:cNvPr id="451" name="RegWriteConnector"/>
          <p:cNvCxnSpPr/>
          <p:nvPr/>
        </p:nvCxnSpPr>
        <p:spPr>
          <a:xfrm>
            <a:off x="4164775" y="1924947"/>
            <a:ext cx="0" cy="231921"/>
          </a:xfrm>
          <a:prstGeom prst="line">
            <a:avLst/>
          </a:prstGeom>
          <a:ln w="254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ounded Rectangle 432"/>
          <p:cNvSpPr/>
          <p:nvPr/>
        </p:nvSpPr>
        <p:spPr>
          <a:xfrm>
            <a:off x="4008669" y="1365016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rgbClr val="CC3399"/>
                </a:solidFill>
              </a:rPr>
              <a:t>1 0</a:t>
            </a:r>
          </a:p>
        </p:txBody>
      </p:sp>
      <p:sp>
        <p:nvSpPr>
          <p:cNvPr id="454" name="Rectangle 453"/>
          <p:cNvSpPr/>
          <p:nvPr/>
        </p:nvSpPr>
        <p:spPr>
          <a:xfrm>
            <a:off x="3169310" y="1280785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2" name="Elbow Connector 241"/>
          <p:cNvCxnSpPr>
            <a:stCxn id="240" idx="4"/>
            <a:endCxn id="245" idx="1"/>
          </p:cNvCxnSpPr>
          <p:nvPr/>
        </p:nvCxnSpPr>
        <p:spPr>
          <a:xfrm rot="16200000" flipH="1">
            <a:off x="5764316" y="5452787"/>
            <a:ext cx="614796" cy="54908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H="1">
            <a:off x="4164775" y="2156868"/>
            <a:ext cx="433505" cy="0"/>
          </a:xfrm>
          <a:prstGeom prst="line">
            <a:avLst/>
          </a:prstGeom>
          <a:ln w="254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133024" y="81984"/>
            <a:ext cx="7925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« pipeline » avec unités de transfert et de suspension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4811702" y="1365016"/>
            <a:ext cx="273629" cy="617582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88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Unité de suspension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Les entrées de l'unité de suspension sont les suivantes :</a:t>
            </a:r>
          </a:p>
          <a:p>
            <a:pPr lvl="1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IF/ID.rs</a:t>
            </a:r>
            <a:r>
              <a:rPr lang="fr-FR" dirty="0"/>
              <a:t> et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IF/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ID.rt</a:t>
            </a:r>
            <a:r>
              <a:rPr lang="fr-FR" dirty="0"/>
              <a:t>, les registres sources pour l’instruction en cours</a:t>
            </a:r>
          </a:p>
          <a:p>
            <a:pPr lvl="1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ID/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EX.MemRead</a:t>
            </a:r>
            <a:r>
              <a:rPr lang="fr-FR" dirty="0"/>
              <a:t> et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ID/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EX.rt</a:t>
            </a:r>
            <a:r>
              <a:rPr lang="fr-FR" dirty="0"/>
              <a:t>,  pour déterminer si l’instruction précédente est une lecture depuis la mémoire (</a:t>
            </a:r>
            <a:r>
              <a:rPr lang="fr-FR" b="1" dirty="0" err="1">
                <a:latin typeface="Consolas" panose="020B0609020204030204" pitchFamily="49" charset="0"/>
              </a:rPr>
              <a:t>lw</a:t>
            </a:r>
            <a:r>
              <a:rPr lang="fr-FR" dirty="0"/>
              <a:t>, </a:t>
            </a:r>
            <a:r>
              <a:rPr lang="fr-FR" b="1" dirty="0" err="1">
                <a:latin typeface="Consolas" panose="020B0609020204030204" pitchFamily="49" charset="0"/>
              </a:rPr>
              <a:t>lh</a:t>
            </a:r>
            <a:r>
              <a:rPr lang="fr-FR" dirty="0"/>
              <a:t> ou </a:t>
            </a:r>
            <a:r>
              <a:rPr lang="fr-FR" b="1" dirty="0">
                <a:latin typeface="Consolas" panose="020B0609020204030204" pitchFamily="49" charset="0"/>
              </a:rPr>
              <a:t>lb</a:t>
            </a:r>
            <a:r>
              <a:rPr lang="fr-FR" dirty="0"/>
              <a:t>) et, dans l’affirmative, dans quel registre la donnée récupérée sera écrite.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En inspectant ces valeurs, l’unité de suspension génère trois sorties :</a:t>
            </a:r>
          </a:p>
          <a:p>
            <a:pPr lvl="1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/>
              <a:t>Deux nouveaux signaux de contrôle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PC Write</a:t>
            </a:r>
            <a:r>
              <a:rPr lang="fr-FR" dirty="0"/>
              <a:t> et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IF/ID Write</a:t>
            </a:r>
            <a:r>
              <a:rPr lang="fr-FR" dirty="0"/>
              <a:t>, qui déterminent si le pipeline s’arrête ou continue.</a:t>
            </a:r>
          </a:p>
          <a:p>
            <a:pPr lvl="1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/>
              <a:t>Un sélecteur pour un nouveau multiplexeur qui forcera les signaux de commande pour les étapes </a:t>
            </a:r>
            <a:r>
              <a:rPr lang="fr-FR" b="1" dirty="0"/>
              <a:t>EX</a:t>
            </a:r>
            <a:r>
              <a:rPr lang="fr-FR" dirty="0"/>
              <a:t>, </a:t>
            </a:r>
            <a:r>
              <a:rPr lang="fr-FR" b="1" dirty="0"/>
              <a:t>MEM</a:t>
            </a:r>
            <a:r>
              <a:rPr lang="fr-FR" dirty="0"/>
              <a:t> et </a:t>
            </a:r>
            <a:r>
              <a:rPr lang="fr-FR" b="1" dirty="0"/>
              <a:t>WB</a:t>
            </a:r>
            <a:r>
              <a:rPr lang="fr-FR" dirty="0"/>
              <a:t> actuels à 0 en cas de suspension.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99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4196" y="2865915"/>
            <a:ext cx="0" cy="250088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rgbClr val="FF0000"/>
            </a:solidFill>
            <a:headEnd type="triangl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65146" y="4634386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598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0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zero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Sign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extd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0</a:t>
            </a:r>
            <a:r>
              <a:rPr lang="fr-FR" sz="1400" b="1" dirty="0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87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</a:t>
            </a:r>
          </a:p>
          <a:p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Add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Add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590803" cy="3077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66270" y="81984"/>
            <a:ext cx="7859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Les branchements dans notre schéma initial – rappel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FF0000"/>
            </a:solidFill>
            <a:headEnd type="triangl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1233271" y="853504"/>
            <a:ext cx="86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$2, $1, $3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and $12, $2, $5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or $13, $6, $2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add $14, $2, $2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sw</a:t>
            </a:r>
            <a:r>
              <a:rPr lang="fr-FR" sz="2400" b="1" dirty="0">
                <a:latin typeface="Consolas" panose="020B0609020204030204" pitchFamily="49" charset="0"/>
              </a:rPr>
              <a:t> $15, $100($2)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Instructions avec dépendance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La valeur du registre </a:t>
            </a:r>
            <a:r>
              <a:rPr lang="fr-FR" b="1" dirty="0">
                <a:solidFill>
                  <a:schemeClr val="tx1"/>
                </a:solidFill>
              </a:rPr>
              <a:t>$2</a:t>
            </a:r>
            <a:r>
              <a:rPr lang="fr-FR" dirty="0">
                <a:solidFill>
                  <a:schemeClr val="tx1"/>
                </a:solidFill>
              </a:rPr>
              <a:t> est modifiée/requise dans plusieurs instructions successives.</a:t>
            </a:r>
            <a:endParaRPr lang="fr-FR" dirty="0">
              <a:solidFill>
                <a:srgbClr val="C00000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Un processeur à cycle-unique exécutera ces instructions d’une manière séquentielle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solidFill>
                  <a:schemeClr val="tx1"/>
                </a:solidFill>
              </a:rPr>
              <a:t>Aucun problème ici, les instructions 2 à 5 utiliseront la nouvelle valeur de $2 comme prévu. 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Comment ce code se comporterait-il dans notre chemin de données en « pipeline » ?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5" y="2402878"/>
            <a:ext cx="6447079" cy="2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00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beq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latin typeface="Consolas" panose="020B0609020204030204" pitchFamily="49" charset="0"/>
              </a:rPr>
              <a:t>$2, $3,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L0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L0</a:t>
            </a:r>
            <a:r>
              <a:rPr lang="fr-FR" sz="2400" b="1" dirty="0">
                <a:latin typeface="Consolas" panose="020B0609020204030204" pitchFamily="49" charset="0"/>
              </a:rPr>
              <a:t>:	add $14, $2, $2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Aléas de branchement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Les calculs sont effectués dans l’étape EX de l’instruction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L’éventuelle nouvelle adresse est calculée à partir de l’immédiat et le PC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L’UAL détermine la valeur du drapeau </a:t>
            </a:r>
            <a:r>
              <a:rPr lang="fr-FR" b="1" dirty="0" err="1">
                <a:solidFill>
                  <a:schemeClr val="tx1"/>
                </a:solidFill>
              </a:rPr>
              <a:t>Zero</a:t>
            </a:r>
            <a:r>
              <a:rPr lang="fr-FR" dirty="0">
                <a:solidFill>
                  <a:schemeClr val="tx1"/>
                </a:solidFill>
              </a:rPr>
              <a:t> après comparaison des données des registres sources.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La décision de branchement (ou non) est faite donc au cycle 4 après l’étape EX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4" y="2402573"/>
            <a:ext cx="64486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7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5" y="2402573"/>
            <a:ext cx="6448639" cy="25200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beq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latin typeface="Consolas" panose="020B0609020204030204" pitchFamily="49" charset="0"/>
              </a:rPr>
              <a:t>$2, $3,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L0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L0</a:t>
            </a:r>
            <a:r>
              <a:rPr lang="fr-FR" sz="2400" b="1" dirty="0">
                <a:latin typeface="Consolas" panose="020B0609020204030204" pitchFamily="49" charset="0"/>
              </a:rPr>
              <a:t>:	add $14, $2, $2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Aléas de branchement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Cela signifie que nous avons potentiellement récupéré trois instructions invalides après une instruction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fr-FR" dirty="0">
                <a:solidFill>
                  <a:schemeClr val="tx1"/>
                </a:solidFill>
              </a:rPr>
              <a:t> (si nous devions prendre le branchement)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C’est ce qui constitue un « </a:t>
            </a:r>
            <a:r>
              <a:rPr lang="fr-FR" b="1" dirty="0">
                <a:solidFill>
                  <a:schemeClr val="tx1"/>
                </a:solidFill>
              </a:rPr>
              <a:t>aléa de branchement</a:t>
            </a:r>
            <a:r>
              <a:rPr lang="fr-FR" dirty="0">
                <a:solidFill>
                  <a:schemeClr val="tx1"/>
                </a:solidFill>
              </a:rPr>
              <a:t> », aussi appelé « </a:t>
            </a:r>
            <a:r>
              <a:rPr lang="fr-FR" b="1" dirty="0">
                <a:solidFill>
                  <a:schemeClr val="tx1"/>
                </a:solidFill>
              </a:rPr>
              <a:t>aléa de contrôle</a:t>
            </a:r>
            <a:r>
              <a:rPr lang="fr-FR" dirty="0">
                <a:solidFill>
                  <a:schemeClr val="tx1"/>
                </a:solidFill>
              </a:rPr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549928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4" y="2402573"/>
            <a:ext cx="6448639" cy="25200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beq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latin typeface="Consolas" panose="020B0609020204030204" pitchFamily="49" charset="0"/>
              </a:rPr>
              <a:t>$2, $3,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L0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L0</a:t>
            </a:r>
            <a:r>
              <a:rPr lang="fr-FR" sz="2400" b="1" dirty="0">
                <a:latin typeface="Consolas" panose="020B0609020204030204" pitchFamily="49" charset="0"/>
              </a:rPr>
              <a:t>:	add $14, $2, $2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Aléas de branchement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Si le branchement doit être pris, alors nous devons annuler l’exécution des instructions invalides et les virer du pipeline (« </a:t>
            </a:r>
            <a:r>
              <a:rPr lang="fr-FR" b="1" dirty="0">
                <a:solidFill>
                  <a:schemeClr val="tx1"/>
                </a:solidFill>
              </a:rPr>
              <a:t>flush</a:t>
            </a:r>
            <a:r>
              <a:rPr lang="fr-FR" dirty="0">
                <a:solidFill>
                  <a:schemeClr val="tx1"/>
                </a:solidFill>
              </a:rPr>
              <a:t> » en anglais)</a:t>
            </a:r>
          </a:p>
        </p:txBody>
      </p:sp>
    </p:spTree>
    <p:extLst>
      <p:ext uri="{BB962C8B-B14F-4D97-AF65-F5344CB8AC3E}">
        <p14:creationId xmlns:p14="http://schemas.microsoft.com/office/powerpoint/2010/main" val="1203031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I[25-21] BUS"/>
          <p:cNvCxnSpPr/>
          <p:nvPr/>
        </p:nvCxnSpPr>
        <p:spPr>
          <a:xfrm>
            <a:off x="2529537" y="3386137"/>
            <a:ext cx="37434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4740588" y="2089569"/>
            <a:ext cx="211420" cy="0"/>
          </a:xfrm>
          <a:prstGeom prst="line">
            <a:avLst/>
          </a:prstGeom>
          <a:ln w="254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8205740" y="1497721"/>
            <a:ext cx="478429" cy="0"/>
          </a:xfrm>
          <a:prstGeom prst="straightConnector1">
            <a:avLst/>
          </a:prstGeom>
          <a:ln w="50800">
            <a:solidFill>
              <a:srgbClr val="CC339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[25-21]"/>
          <p:cNvSpPr txBox="1"/>
          <p:nvPr/>
        </p:nvSpPr>
        <p:spPr>
          <a:xfrm>
            <a:off x="3211762" y="266068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I[25-21]</a:t>
            </a:r>
          </a:p>
        </p:txBody>
      </p:sp>
      <p:cxnSp>
        <p:nvCxnSpPr>
          <p:cNvPr id="447" name="Straight Arrow Connector 446"/>
          <p:cNvCxnSpPr/>
          <p:nvPr/>
        </p:nvCxnSpPr>
        <p:spPr>
          <a:xfrm>
            <a:off x="4056350" y="1525817"/>
            <a:ext cx="51527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0" idx="4"/>
            <a:endCxn id="254" idx="3"/>
          </p:cNvCxnSpPr>
          <p:nvPr/>
        </p:nvCxnSpPr>
        <p:spPr>
          <a:xfrm rot="5400000">
            <a:off x="7173779" y="2259709"/>
            <a:ext cx="4452885" cy="295916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471571" y="2239888"/>
            <a:ext cx="23998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28855" y="1685884"/>
            <a:ext cx="2472123" cy="0"/>
          </a:xfrm>
          <a:prstGeom prst="straightConnector1">
            <a:avLst/>
          </a:prstGeom>
          <a:ln w="50800">
            <a:solidFill>
              <a:srgbClr val="CC339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134633" y="2008060"/>
            <a:ext cx="7332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696838" y="1945608"/>
            <a:ext cx="72928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313663" y="1844496"/>
            <a:ext cx="734030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3054" y="1955263"/>
            <a:ext cx="839379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3054" y="1889450"/>
            <a:ext cx="140314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43054" y="1815650"/>
            <a:ext cx="2043417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467860" y="1955265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7046199" y="1879749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7682846" y="1808660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56656" y="3601732"/>
            <a:ext cx="8754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5598650" y="2784566"/>
            <a:ext cx="8334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 365"/>
          <p:cNvGrpSpPr/>
          <p:nvPr/>
        </p:nvGrpSpPr>
        <p:grpSpPr>
          <a:xfrm>
            <a:off x="5598650" y="5094508"/>
            <a:ext cx="2423374" cy="277057"/>
            <a:chOff x="5206662" y="5094508"/>
            <a:chExt cx="2086648" cy="27705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206662" y="5094508"/>
              <a:ext cx="20866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206662" y="5371565"/>
              <a:ext cx="20866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/>
          <p:nvPr/>
        </p:nvCxnSpPr>
        <p:spPr>
          <a:xfrm>
            <a:off x="7568292" y="2657287"/>
            <a:ext cx="30316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192932" y="2336385"/>
            <a:ext cx="455599" cy="6500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&lt;&lt;2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110644" y="2239888"/>
            <a:ext cx="229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548724" y="4889256"/>
            <a:ext cx="82698" cy="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682039" y="4924611"/>
            <a:ext cx="3543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668365" y="4417596"/>
            <a:ext cx="3543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720966" y="1544650"/>
            <a:ext cx="618911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339877" y="1544652"/>
            <a:ext cx="0" cy="3884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597696" y="1490074"/>
            <a:ext cx="7476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345345" y="1295913"/>
            <a:ext cx="0" cy="19416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885239" y="1760183"/>
            <a:ext cx="19303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9069730" y="1760186"/>
            <a:ext cx="0" cy="1141126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954842" y="1703471"/>
            <a:ext cx="852843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96445" y="1703473"/>
            <a:ext cx="0" cy="388448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9069730" y="3029739"/>
            <a:ext cx="0" cy="29683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9062874" y="3032037"/>
            <a:ext cx="891264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9062874" y="2901313"/>
            <a:ext cx="88837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966846" y="1646090"/>
            <a:ext cx="1223123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186986" y="1646092"/>
            <a:ext cx="0" cy="11476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849752" y="1497721"/>
            <a:ext cx="1696904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899414" y="2459395"/>
            <a:ext cx="57075" cy="12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427706" y="2522303"/>
            <a:ext cx="30316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308802" y="3587182"/>
            <a:ext cx="4220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733989" y="4357735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719862" y="5130024"/>
            <a:ext cx="36754" cy="210553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8192913" y="5235356"/>
            <a:ext cx="5379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890587" y="5235301"/>
            <a:ext cx="165606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6628" y="4713572"/>
            <a:ext cx="44181" cy="44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80809" y="2661432"/>
            <a:ext cx="1612123" cy="2074231"/>
          </a:xfrm>
          <a:prstGeom prst="bentConnector3">
            <a:avLst>
              <a:gd name="adj1" fmla="val 8545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16983" y="4732889"/>
            <a:ext cx="5778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729420" y="3600203"/>
            <a:ext cx="166540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35942" y="2783035"/>
            <a:ext cx="1670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300411" y="2241212"/>
            <a:ext cx="58557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206071" y="4094923"/>
            <a:ext cx="1" cy="2898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8244878" y="3882830"/>
            <a:ext cx="1" cy="27157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>
            <a:off x="4412208" y="2456618"/>
            <a:ext cx="0" cy="18300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855150" y="1691053"/>
            <a:ext cx="624573" cy="1138625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903621" y="2838322"/>
            <a:ext cx="588045" cy="1341695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892700" y="2156868"/>
            <a:ext cx="575144" cy="634246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5295" y="3043959"/>
            <a:ext cx="123683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678076" y="3789483"/>
            <a:ext cx="7078540" cy="1445818"/>
          </a:xfrm>
          <a:prstGeom prst="bentConnector5">
            <a:avLst>
              <a:gd name="adj1" fmla="val -3229"/>
              <a:gd name="adj2" fmla="val -92623"/>
              <a:gd name="adj3" fmla="val 10458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61579" y="3267362"/>
            <a:ext cx="0" cy="20170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39907" y="4500807"/>
            <a:ext cx="0" cy="2197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17535" y="3980314"/>
            <a:ext cx="4748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3313055" y="3388248"/>
            <a:ext cx="361946" cy="3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693460" y="2578797"/>
            <a:ext cx="1357614" cy="1803016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678075" y="2750246"/>
            <a:ext cx="844474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467341" y="2584031"/>
            <a:ext cx="594659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222244" y="4039319"/>
            <a:ext cx="838872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678076" y="3579172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675001" y="3983382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79931" y="3333287"/>
            <a:ext cx="582070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978155" y="3625000"/>
            <a:ext cx="455776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958792" y="4121267"/>
            <a:ext cx="562478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11762" y="3337602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741341" y="514660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I[20-16] = </a:t>
            </a:r>
            <a:r>
              <a:rPr lang="fr-FR" sz="1200" dirty="0" err="1"/>
              <a:t>rt</a:t>
            </a:r>
            <a:endParaRPr lang="fr-FR" sz="1200" dirty="0"/>
          </a:p>
        </p:txBody>
      </p:sp>
      <p:sp>
        <p:nvSpPr>
          <p:cNvPr id="29" name="Oval 28"/>
          <p:cNvSpPr/>
          <p:nvPr/>
        </p:nvSpPr>
        <p:spPr>
          <a:xfrm>
            <a:off x="3210594" y="4687859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192913" y="4734977"/>
            <a:ext cx="1" cy="28982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040847" y="490697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27045" y="4523012"/>
            <a:ext cx="566138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3659" y="4515065"/>
            <a:ext cx="480931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I[15-0]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48739" y="4851333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I[15-11] = rd</a:t>
            </a:r>
          </a:p>
        </p:txBody>
      </p:sp>
      <p:sp>
        <p:nvSpPr>
          <p:cNvPr id="38" name="Oval 37"/>
          <p:cNvSpPr/>
          <p:nvPr/>
        </p:nvSpPr>
        <p:spPr>
          <a:xfrm>
            <a:off x="3210593" y="5043766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534498" y="3462643"/>
            <a:ext cx="0" cy="173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5278" y="3274368"/>
            <a:ext cx="56557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40657" y="3376890"/>
            <a:ext cx="999672" cy="12249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341894" y="3437225"/>
            <a:ext cx="637108" cy="247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7500" lnSpcReduction="20000"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26619" y="4167955"/>
            <a:ext cx="444411" cy="426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0000" lnSpcReduction="20000"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65189" y="3664442"/>
            <a:ext cx="796191" cy="5195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341894" y="4150572"/>
            <a:ext cx="637108" cy="426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65189" y="3049829"/>
            <a:ext cx="787016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65189" y="4664054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011849" y="353035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830897" y="3865591"/>
            <a:ext cx="819439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9169980" y="3545867"/>
            <a:ext cx="1278495" cy="147899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89635" y="3733131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675001" y="4193693"/>
            <a:ext cx="7670344" cy="464813"/>
          </a:xfrm>
          <a:prstGeom prst="bentConnector5">
            <a:avLst>
              <a:gd name="adj1" fmla="val -2980"/>
              <a:gd name="adj2" fmla="val -452933"/>
              <a:gd name="adj3" fmla="val 10298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8021044" y="3146192"/>
            <a:ext cx="473920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7507392" y="3189019"/>
            <a:ext cx="566723" cy="188647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0268" y="4731132"/>
            <a:ext cx="1330309" cy="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97952" y="4488096"/>
            <a:ext cx="418882" cy="48958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80531" y="3590664"/>
            <a:ext cx="304135" cy="72484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019020" y="4150631"/>
            <a:ext cx="33345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041210" y="4239031"/>
            <a:ext cx="304135" cy="83894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492937" y="3317251"/>
            <a:ext cx="2379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678076" y="3118765"/>
            <a:ext cx="844473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262409" y="2872662"/>
            <a:ext cx="0" cy="2498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73513" y="2872662"/>
            <a:ext cx="4028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573236" y="2188767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527801" y="3780150"/>
            <a:ext cx="8246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935091" y="3388248"/>
            <a:ext cx="27667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849752" y="3587182"/>
            <a:ext cx="4909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340330" y="4416904"/>
            <a:ext cx="20632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4056350" y="2269872"/>
            <a:ext cx="703768" cy="2694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2291552" y="1014607"/>
            <a:ext cx="6664937" cy="1507695"/>
          </a:xfrm>
          <a:prstGeom prst="bentConnector3">
            <a:avLst>
              <a:gd name="adj1" fmla="val -774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272240" y="2621658"/>
            <a:ext cx="0" cy="6227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37487" y="3234538"/>
            <a:ext cx="1468469" cy="11341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557319" y="1955263"/>
            <a:ext cx="303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48399" y="2191557"/>
            <a:ext cx="247683" cy="519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33885" y="1811082"/>
            <a:ext cx="242528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1272240" y="2620285"/>
            <a:ext cx="586015" cy="27324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132"/>
          <p:cNvSpPr/>
          <p:nvPr/>
        </p:nvSpPr>
        <p:spPr>
          <a:xfrm>
            <a:off x="1983341" y="862540"/>
            <a:ext cx="308211" cy="727872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92500"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1272240" y="1319777"/>
            <a:ext cx="690259" cy="87178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2" idx="0"/>
            <a:endCxn id="90" idx="4"/>
          </p:cNvCxnSpPr>
          <p:nvPr/>
        </p:nvCxnSpPr>
        <p:spPr>
          <a:xfrm rot="16200000" flipV="1">
            <a:off x="2082507" y="1647390"/>
            <a:ext cx="750422" cy="33233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1037487" y="3243386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1592494" y="3243386"/>
            <a:ext cx="913462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317672" y="3826006"/>
            <a:ext cx="982739" cy="5195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006109" y="2294887"/>
            <a:ext cx="459024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021881" y="2428760"/>
            <a:ext cx="459024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cxnSp>
        <p:nvCxnSpPr>
          <p:cNvPr id="111" name="Elbow Connector 110"/>
          <p:cNvCxnSpPr>
            <a:stCxn id="113" idx="0"/>
            <a:endCxn id="454" idx="1"/>
          </p:cNvCxnSpPr>
          <p:nvPr/>
        </p:nvCxnSpPr>
        <p:spPr>
          <a:xfrm rot="5400000" flipH="1" flipV="1">
            <a:off x="2759953" y="1832675"/>
            <a:ext cx="1490496" cy="48792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3210593" y="2821884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I[20-16]"/>
          <p:cNvSpPr txBox="1"/>
          <p:nvPr/>
        </p:nvSpPr>
        <p:spPr>
          <a:xfrm>
            <a:off x="3220276" y="3167269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I[20-16]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4744627" y="1684648"/>
            <a:ext cx="618573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[25-21]"/>
          <p:cNvSpPr txBox="1"/>
          <p:nvPr/>
        </p:nvSpPr>
        <p:spPr>
          <a:xfrm>
            <a:off x="3216148" y="160462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3257214" y="1132076"/>
            <a:ext cx="417787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3262409" y="1819099"/>
            <a:ext cx="5053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3211208" y="1767994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22220" y="1113050"/>
            <a:ext cx="442734" cy="835912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 fontScale="92500"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Decoder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406774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19" name="I[20-16]"/>
          <p:cNvSpPr txBox="1"/>
          <p:nvPr/>
        </p:nvSpPr>
        <p:spPr>
          <a:xfrm>
            <a:off x="5303779" y="1185186"/>
            <a:ext cx="442271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ID/EX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913054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17" name="I[20-16]"/>
          <p:cNvSpPr txBox="1"/>
          <p:nvPr/>
        </p:nvSpPr>
        <p:spPr>
          <a:xfrm>
            <a:off x="2831038" y="1185186"/>
            <a:ext cx="400312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IF/ID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730873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20" name="I[20-16]"/>
          <p:cNvSpPr txBox="1"/>
          <p:nvPr/>
        </p:nvSpPr>
        <p:spPr>
          <a:xfrm>
            <a:off x="8545403" y="1185186"/>
            <a:ext cx="607221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EX/MEM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46656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21" name="I[20-16]"/>
          <p:cNvSpPr txBox="1"/>
          <p:nvPr/>
        </p:nvSpPr>
        <p:spPr>
          <a:xfrm>
            <a:off x="10334768" y="1185186"/>
            <a:ext cx="660057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MEM/WB</a:t>
            </a:r>
          </a:p>
        </p:txBody>
      </p:sp>
      <p:sp>
        <p:nvSpPr>
          <p:cNvPr id="128" name="Oval 127"/>
          <p:cNvSpPr/>
          <p:nvPr/>
        </p:nvSpPr>
        <p:spPr>
          <a:xfrm>
            <a:off x="1227262" y="2848232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902989" y="409167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3269279" y="5371713"/>
            <a:ext cx="21255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311885" y="5094508"/>
            <a:ext cx="20829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964996" y="4415731"/>
            <a:ext cx="37466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09878" y="1374074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409551" y="1602722"/>
            <a:ext cx="233186" cy="1864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408217" y="1788101"/>
            <a:ext cx="233186" cy="186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731441" y="1374074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731114" y="1602722"/>
            <a:ext cx="233186" cy="1864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0549230" y="1373416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964870" y="2854286"/>
            <a:ext cx="191076" cy="211744"/>
          </a:xfrm>
          <a:prstGeom prst="flowChartDelay">
            <a:avLst/>
          </a:prstGeom>
          <a:solidFill>
            <a:srgbClr val="F2F2F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966907" y="3317251"/>
            <a:ext cx="10282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60698" y="2059288"/>
            <a:ext cx="787016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49490" y="1718274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40066" y="1889450"/>
            <a:ext cx="80964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0988021" y="1081781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091666" y="611945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6929812" y="5689209"/>
            <a:ext cx="983755" cy="6484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Unité de transfert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6451893" y="2639619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012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6455570" y="346058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012</a:t>
            </a:r>
          </a:p>
        </p:txBody>
      </p:sp>
      <p:cxnSp>
        <p:nvCxnSpPr>
          <p:cNvPr id="220" name="Elbow Connector 219"/>
          <p:cNvCxnSpPr>
            <a:stCxn id="259" idx="4"/>
            <a:endCxn id="255" idx="3"/>
          </p:cNvCxnSpPr>
          <p:nvPr/>
        </p:nvCxnSpPr>
        <p:spPr>
          <a:xfrm rot="5400000">
            <a:off x="6401900" y="3064439"/>
            <a:ext cx="4299163" cy="1261683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3261239" y="5602047"/>
            <a:ext cx="21335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261239" y="5316185"/>
            <a:ext cx="0" cy="285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66" idx="3"/>
            <a:endCxn id="237" idx="1"/>
          </p:cNvCxnSpPr>
          <p:nvPr/>
        </p:nvCxnSpPr>
        <p:spPr>
          <a:xfrm>
            <a:off x="5636611" y="5599431"/>
            <a:ext cx="1287513" cy="560550"/>
          </a:xfrm>
          <a:prstGeom prst="bentConnector3">
            <a:avLst>
              <a:gd name="adj1" fmla="val 2757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68" idx="4"/>
            <a:endCxn id="253" idx="3"/>
          </p:cNvCxnSpPr>
          <p:nvPr/>
        </p:nvCxnSpPr>
        <p:spPr>
          <a:xfrm rot="5400000">
            <a:off x="8264495" y="4929518"/>
            <a:ext cx="809435" cy="150024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I[20-16]"/>
          <p:cNvSpPr txBox="1"/>
          <p:nvPr/>
        </p:nvSpPr>
        <p:spPr>
          <a:xfrm>
            <a:off x="6360676" y="5354436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ID/</a:t>
            </a:r>
            <a:r>
              <a:rPr lang="fr-FR" sz="1200" dirty="0" err="1"/>
              <a:t>EX.rt</a:t>
            </a:r>
            <a:endParaRPr lang="fr-FR" sz="1200" dirty="0"/>
          </a:p>
        </p:txBody>
      </p:sp>
      <p:sp>
        <p:nvSpPr>
          <p:cNvPr id="233" name="I[20-16]"/>
          <p:cNvSpPr txBox="1"/>
          <p:nvPr/>
        </p:nvSpPr>
        <p:spPr>
          <a:xfrm>
            <a:off x="6195264" y="6103250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ID/EX.rs</a:t>
            </a:r>
          </a:p>
        </p:txBody>
      </p:sp>
      <p:sp>
        <p:nvSpPr>
          <p:cNvPr id="234" name="Oval 233"/>
          <p:cNvSpPr/>
          <p:nvPr/>
        </p:nvSpPr>
        <p:spPr>
          <a:xfrm>
            <a:off x="3210327" y="5320918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42772" y="554882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/>
          <p:cNvSpPr/>
          <p:nvPr/>
        </p:nvSpPr>
        <p:spPr>
          <a:xfrm>
            <a:off x="6924124" y="610937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Oval 239"/>
          <p:cNvSpPr/>
          <p:nvPr/>
        </p:nvSpPr>
        <p:spPr>
          <a:xfrm>
            <a:off x="6326376" y="5318639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1" name="I[20-16]"/>
          <p:cNvSpPr txBox="1"/>
          <p:nvPr/>
        </p:nvSpPr>
        <p:spPr>
          <a:xfrm>
            <a:off x="3740340" y="5411503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I[25-21] = </a:t>
            </a:r>
            <a:r>
              <a:rPr lang="fr-FR" sz="1200" dirty="0" err="1"/>
              <a:t>rs</a:t>
            </a:r>
            <a:endParaRPr lang="fr-FR" sz="1200" dirty="0"/>
          </a:p>
        </p:txBody>
      </p:sp>
      <p:sp>
        <p:nvSpPr>
          <p:cNvPr id="245" name="Rectangle 244"/>
          <p:cNvSpPr/>
          <p:nvPr/>
        </p:nvSpPr>
        <p:spPr>
          <a:xfrm>
            <a:off x="6926109" y="5984125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Rectangle 245"/>
          <p:cNvSpPr/>
          <p:nvPr/>
        </p:nvSpPr>
        <p:spPr>
          <a:xfrm>
            <a:off x="7824742" y="615307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Rectangle 252"/>
          <p:cNvSpPr/>
          <p:nvPr/>
        </p:nvSpPr>
        <p:spPr>
          <a:xfrm>
            <a:off x="7825253" y="6033753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Rectangle 253"/>
          <p:cNvSpPr/>
          <p:nvPr/>
        </p:nvSpPr>
        <p:spPr>
          <a:xfrm>
            <a:off x="7826800" y="5915131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Rectangle 254"/>
          <p:cNvSpPr/>
          <p:nvPr/>
        </p:nvSpPr>
        <p:spPr>
          <a:xfrm>
            <a:off x="7826800" y="579425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Oval 258"/>
          <p:cNvSpPr/>
          <p:nvPr/>
        </p:nvSpPr>
        <p:spPr>
          <a:xfrm>
            <a:off x="9131675" y="1444406"/>
            <a:ext cx="101293" cy="1012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10852088" y="1457420"/>
            <a:ext cx="55429" cy="554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9368685" y="5173628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0" name="Elbow Connector 269"/>
          <p:cNvCxnSpPr>
            <a:stCxn id="271" idx="0"/>
            <a:endCxn id="246" idx="3"/>
          </p:cNvCxnSpPr>
          <p:nvPr/>
        </p:nvCxnSpPr>
        <p:spPr>
          <a:xfrm rot="16200000" flipV="1">
            <a:off x="8511908" y="5610355"/>
            <a:ext cx="307639" cy="149429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9362225" y="6511320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82" name="Elbow Connector 281"/>
          <p:cNvCxnSpPr>
            <a:stCxn id="284" idx="4"/>
            <a:endCxn id="286" idx="1"/>
          </p:cNvCxnSpPr>
          <p:nvPr/>
        </p:nvCxnSpPr>
        <p:spPr>
          <a:xfrm rot="5400000" flipH="1">
            <a:off x="6761548" y="2673823"/>
            <a:ext cx="1990785" cy="2625580"/>
          </a:xfrm>
          <a:prstGeom prst="bentConnector4">
            <a:avLst>
              <a:gd name="adj1" fmla="val -73343"/>
              <a:gd name="adj2" fmla="val 12668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94" idx="0"/>
            <a:endCxn id="292" idx="1"/>
          </p:cNvCxnSpPr>
          <p:nvPr/>
        </p:nvCxnSpPr>
        <p:spPr>
          <a:xfrm rot="5400000" flipH="1" flipV="1">
            <a:off x="4393719" y="4640671"/>
            <a:ext cx="3523001" cy="58294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9011849" y="4866242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6444151" y="2940617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Rectangle 291"/>
          <p:cNvSpPr/>
          <p:nvPr/>
        </p:nvSpPr>
        <p:spPr>
          <a:xfrm>
            <a:off x="6446691" y="312003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Oval 293"/>
          <p:cNvSpPr/>
          <p:nvPr/>
        </p:nvSpPr>
        <p:spPr>
          <a:xfrm>
            <a:off x="5805865" y="669364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5921628" y="4003688"/>
            <a:ext cx="5104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767020" y="3804216"/>
            <a:ext cx="6679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5692442" y="3746039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5808027" y="3942862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7073422" y="5679597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Rectangle 308"/>
          <p:cNvSpPr/>
          <p:nvPr/>
        </p:nvSpPr>
        <p:spPr>
          <a:xfrm>
            <a:off x="7562280" y="568259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1" name="Elbow Connector 310"/>
          <p:cNvCxnSpPr>
            <a:stCxn id="308" idx="0"/>
            <a:endCxn id="201" idx="2"/>
          </p:cNvCxnSpPr>
          <p:nvPr/>
        </p:nvCxnSpPr>
        <p:spPr>
          <a:xfrm rot="16200000" flipV="1">
            <a:off x="6083580" y="4642835"/>
            <a:ext cx="1560820" cy="512704"/>
          </a:xfrm>
          <a:prstGeom prst="bentConnector3">
            <a:avLst>
              <a:gd name="adj1" fmla="val 5263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7061480" y="4508942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7606381" y="4559544"/>
            <a:ext cx="0" cy="11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>
            <a:off x="7116392" y="4559544"/>
            <a:ext cx="4891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7120709" y="3406126"/>
            <a:ext cx="0" cy="1153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>
            <a:off x="6603961" y="3409778"/>
            <a:ext cx="5124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6603960" y="3317252"/>
            <a:ext cx="0" cy="88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I[20-16]"/>
          <p:cNvSpPr txBox="1"/>
          <p:nvPr/>
        </p:nvSpPr>
        <p:spPr>
          <a:xfrm>
            <a:off x="9401456" y="5440259"/>
            <a:ext cx="9330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EX/</a:t>
            </a:r>
            <a:r>
              <a:rPr lang="fr-FR" sz="1200" dirty="0" err="1"/>
              <a:t>MEM.rd</a:t>
            </a:r>
            <a:endParaRPr lang="fr-FR" sz="1200" dirty="0"/>
          </a:p>
        </p:txBody>
      </p:sp>
      <p:sp>
        <p:nvSpPr>
          <p:cNvPr id="380" name="I[20-16]"/>
          <p:cNvSpPr txBox="1"/>
          <p:nvPr/>
        </p:nvSpPr>
        <p:spPr>
          <a:xfrm>
            <a:off x="9419331" y="6289313"/>
            <a:ext cx="9987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MEM/</a:t>
            </a:r>
            <a:r>
              <a:rPr lang="fr-FR" sz="1200" dirty="0" err="1"/>
              <a:t>WB.rd</a:t>
            </a:r>
            <a:endParaRPr lang="fr-FR" sz="1200" dirty="0"/>
          </a:p>
        </p:txBody>
      </p:sp>
      <p:sp>
        <p:nvSpPr>
          <p:cNvPr id="381" name="I[20-16]"/>
          <p:cNvSpPr txBox="1"/>
          <p:nvPr/>
        </p:nvSpPr>
        <p:spPr>
          <a:xfrm rot="5400000">
            <a:off x="8618320" y="2204427"/>
            <a:ext cx="13882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EX/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MEM.RegWrite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2" name="I[20-16]"/>
          <p:cNvSpPr txBox="1"/>
          <p:nvPr/>
        </p:nvSpPr>
        <p:spPr>
          <a:xfrm rot="5400000">
            <a:off x="10310628" y="2819189"/>
            <a:ext cx="14539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MEM/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WB.RegWrite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 rot="5400000">
            <a:off x="7288807" y="4721394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ForwardA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6259230" y="4778301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ForwardB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916478" y="5716962"/>
            <a:ext cx="1047552" cy="648443"/>
          </a:xfrm>
          <a:prstGeom prst="round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fr-FR" dirty="0">
                <a:solidFill>
                  <a:srgbClr val="CC3399"/>
                </a:solidFill>
              </a:rPr>
              <a:t>Unité de suspension</a:t>
            </a:r>
          </a:p>
        </p:txBody>
      </p:sp>
      <p:cxnSp>
        <p:nvCxnSpPr>
          <p:cNvPr id="388" name="Straight Arrow Connector 387"/>
          <p:cNvCxnSpPr/>
          <p:nvPr/>
        </p:nvCxnSpPr>
        <p:spPr>
          <a:xfrm flipH="1">
            <a:off x="4966687" y="6033753"/>
            <a:ext cx="1618968" cy="0"/>
          </a:xfrm>
          <a:prstGeom prst="straightConnector1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Oval 390"/>
          <p:cNvSpPr/>
          <p:nvPr/>
        </p:nvSpPr>
        <p:spPr>
          <a:xfrm>
            <a:off x="6323533" y="5981800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2" name="Oval 391"/>
          <p:cNvSpPr/>
          <p:nvPr/>
        </p:nvSpPr>
        <p:spPr>
          <a:xfrm>
            <a:off x="6034782" y="1631989"/>
            <a:ext cx="101293" cy="1012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3" name="Elbow Connector 392"/>
          <p:cNvCxnSpPr>
            <a:stCxn id="392" idx="4"/>
            <a:endCxn id="395" idx="3"/>
          </p:cNvCxnSpPr>
          <p:nvPr/>
        </p:nvCxnSpPr>
        <p:spPr>
          <a:xfrm rot="5400000">
            <a:off x="3452609" y="3244018"/>
            <a:ext cx="4143557" cy="1122085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4869505" y="582623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Oval 397"/>
          <p:cNvSpPr/>
          <p:nvPr/>
        </p:nvSpPr>
        <p:spPr>
          <a:xfrm>
            <a:off x="3556136" y="5316185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3696632" y="5547013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909436" y="5825750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Rectangle 400"/>
          <p:cNvSpPr/>
          <p:nvPr/>
        </p:nvSpPr>
        <p:spPr>
          <a:xfrm>
            <a:off x="3911241" y="600955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2" name="Elbow Connector 401"/>
          <p:cNvCxnSpPr>
            <a:stCxn id="398" idx="4"/>
            <a:endCxn id="401" idx="1"/>
          </p:cNvCxnSpPr>
          <p:nvPr/>
        </p:nvCxnSpPr>
        <p:spPr>
          <a:xfrm rot="16200000" flipH="1">
            <a:off x="3437670" y="5586591"/>
            <a:ext cx="642684" cy="304458"/>
          </a:xfrm>
          <a:prstGeom prst="bentConnector2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>
            <a:stCxn id="399" idx="4"/>
            <a:endCxn id="400" idx="1"/>
          </p:cNvCxnSpPr>
          <p:nvPr/>
        </p:nvCxnSpPr>
        <p:spPr>
          <a:xfrm rot="16200000" flipH="1">
            <a:off x="3714334" y="5681250"/>
            <a:ext cx="228047" cy="162157"/>
          </a:xfrm>
          <a:prstGeom prst="bentConnector2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3918534" y="6159980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Rectangle 409"/>
          <p:cNvSpPr/>
          <p:nvPr/>
        </p:nvSpPr>
        <p:spPr>
          <a:xfrm>
            <a:off x="2980886" y="5588004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1" name="Elbow Connector 410"/>
          <p:cNvCxnSpPr>
            <a:stCxn id="409" idx="1"/>
            <a:endCxn id="108" idx="2"/>
          </p:cNvCxnSpPr>
          <p:nvPr/>
        </p:nvCxnSpPr>
        <p:spPr>
          <a:xfrm rot="10800000">
            <a:off x="3031194" y="5692837"/>
            <a:ext cx="887340" cy="517746"/>
          </a:xfrm>
          <a:prstGeom prst="bentConnector2">
            <a:avLst/>
          </a:prstGeom>
          <a:ln w="254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4110330" y="626606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Rectangle 414"/>
          <p:cNvSpPr/>
          <p:nvPr/>
        </p:nvSpPr>
        <p:spPr>
          <a:xfrm>
            <a:off x="1137942" y="240074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6" name="Elbow Connector 415"/>
          <p:cNvCxnSpPr>
            <a:stCxn id="414" idx="2"/>
            <a:endCxn id="85" idx="1"/>
          </p:cNvCxnSpPr>
          <p:nvPr/>
        </p:nvCxnSpPr>
        <p:spPr>
          <a:xfrm rot="5400000" flipH="1">
            <a:off x="694866" y="2904887"/>
            <a:ext cx="3915918" cy="3008851"/>
          </a:xfrm>
          <a:prstGeom prst="bentConnector4">
            <a:avLst>
              <a:gd name="adj1" fmla="val -3214"/>
              <a:gd name="adj2" fmla="val 111013"/>
            </a:avLst>
          </a:prstGeom>
          <a:ln w="254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4357169" y="626868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7" name="TextBox 426"/>
          <p:cNvSpPr txBox="1"/>
          <p:nvPr/>
        </p:nvSpPr>
        <p:spPr>
          <a:xfrm rot="5400000">
            <a:off x="4928300" y="6211302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Hazard</a:t>
            </a:r>
          </a:p>
        </p:txBody>
      </p:sp>
      <p:cxnSp>
        <p:nvCxnSpPr>
          <p:cNvPr id="429" name="Elbow Connector 428"/>
          <p:cNvCxnSpPr>
            <a:stCxn id="423" idx="2"/>
          </p:cNvCxnSpPr>
          <p:nvPr/>
        </p:nvCxnSpPr>
        <p:spPr>
          <a:xfrm rot="5400000" flipH="1" flipV="1">
            <a:off x="2677086" y="3883870"/>
            <a:ext cx="4213023" cy="759019"/>
          </a:xfrm>
          <a:prstGeom prst="bentConnector3">
            <a:avLst>
              <a:gd name="adj1" fmla="val -2550"/>
            </a:avLst>
          </a:prstGeom>
          <a:ln w="25400">
            <a:solidFill>
              <a:srgbClr val="CC3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 rot="5400000">
            <a:off x="5823396" y="4212583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ID/</a:t>
            </a:r>
            <a:r>
              <a:rPr lang="fr-FR" sz="1400" dirty="0" err="1">
                <a:solidFill>
                  <a:srgbClr val="C00000"/>
                </a:solidFill>
              </a:rPr>
              <a:t>EX.MemRead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2181844" y="5875049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IF/ID Write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788619" y="6088994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PC Write</a:t>
            </a:r>
          </a:p>
        </p:txBody>
      </p:sp>
      <p:cxnSp>
        <p:nvCxnSpPr>
          <p:cNvPr id="448" name="Straight Arrow Connector 447"/>
          <p:cNvCxnSpPr/>
          <p:nvPr/>
        </p:nvCxnSpPr>
        <p:spPr>
          <a:xfrm>
            <a:off x="4313989" y="1870617"/>
            <a:ext cx="257639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4084119" y="16717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CC3399"/>
                </a:solidFill>
              </a:rPr>
              <a:t>0</a:t>
            </a:r>
            <a:endParaRPr lang="fr-FR" dirty="0">
              <a:solidFill>
                <a:srgbClr val="CC3399"/>
              </a:solidFill>
            </a:endParaRPr>
          </a:p>
        </p:txBody>
      </p:sp>
      <p:cxnSp>
        <p:nvCxnSpPr>
          <p:cNvPr id="451" name="RegWriteConnector"/>
          <p:cNvCxnSpPr/>
          <p:nvPr/>
        </p:nvCxnSpPr>
        <p:spPr>
          <a:xfrm>
            <a:off x="4744627" y="1924947"/>
            <a:ext cx="0" cy="161896"/>
          </a:xfrm>
          <a:prstGeom prst="line">
            <a:avLst/>
          </a:prstGeom>
          <a:ln w="254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ounded Rectangle 432"/>
          <p:cNvSpPr/>
          <p:nvPr/>
        </p:nvSpPr>
        <p:spPr>
          <a:xfrm>
            <a:off x="4588521" y="1346354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rgbClr val="CC3399"/>
                </a:solidFill>
              </a:rPr>
              <a:t>0 1</a:t>
            </a:r>
          </a:p>
        </p:txBody>
      </p:sp>
      <p:sp>
        <p:nvSpPr>
          <p:cNvPr id="454" name="Rectangle 453"/>
          <p:cNvSpPr/>
          <p:nvPr/>
        </p:nvSpPr>
        <p:spPr>
          <a:xfrm>
            <a:off x="3749162" y="1280785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2" name="Elbow Connector 241"/>
          <p:cNvCxnSpPr>
            <a:stCxn id="240" idx="4"/>
            <a:endCxn id="245" idx="1"/>
          </p:cNvCxnSpPr>
          <p:nvPr/>
        </p:nvCxnSpPr>
        <p:spPr>
          <a:xfrm rot="16200000" flipH="1">
            <a:off x="6344168" y="5452787"/>
            <a:ext cx="614796" cy="54908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99654" y="81984"/>
            <a:ext cx="1059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« pipeline » + gestion aléas de branchement (flush de trois instructions)</a:t>
            </a:r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7843339" y="1348164"/>
            <a:ext cx="257639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7613469" y="11493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CC3399"/>
                </a:solidFill>
              </a:rPr>
              <a:t>0</a:t>
            </a:r>
            <a:endParaRPr lang="fr-FR" dirty="0">
              <a:solidFill>
                <a:srgbClr val="CC33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8660" y="1365016"/>
            <a:ext cx="273629" cy="617582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Rectangle 266"/>
          <p:cNvSpPr/>
          <p:nvPr/>
        </p:nvSpPr>
        <p:spPr>
          <a:xfrm>
            <a:off x="8721211" y="1365016"/>
            <a:ext cx="250215" cy="429713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9" name="Straight Connector 268"/>
          <p:cNvCxnSpPr/>
          <p:nvPr/>
        </p:nvCxnSpPr>
        <p:spPr>
          <a:xfrm flipH="1" flipV="1">
            <a:off x="8269938" y="625504"/>
            <a:ext cx="1612" cy="6220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255921" y="656986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/>
          <p:cNvCxnSpPr>
            <a:stCxn id="205" idx="3"/>
            <a:endCxn id="456" idx="0"/>
          </p:cNvCxnSpPr>
          <p:nvPr/>
        </p:nvCxnSpPr>
        <p:spPr>
          <a:xfrm flipH="1" flipV="1">
            <a:off x="2137446" y="847603"/>
            <a:ext cx="8018500" cy="2112555"/>
          </a:xfrm>
          <a:prstGeom prst="bentConnector4">
            <a:avLst>
              <a:gd name="adj1" fmla="val -2851"/>
              <a:gd name="adj2" fmla="val 110821"/>
            </a:avLst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2102640" y="847603"/>
            <a:ext cx="69612" cy="9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9" name="Oval 288"/>
          <p:cNvSpPr/>
          <p:nvPr/>
        </p:nvSpPr>
        <p:spPr>
          <a:xfrm>
            <a:off x="8211146" y="566669"/>
            <a:ext cx="101293" cy="1012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 flipH="1">
            <a:off x="4960678" y="2156868"/>
            <a:ext cx="211420" cy="0"/>
          </a:xfrm>
          <a:prstGeom prst="line">
            <a:avLst/>
          </a:prstGeom>
          <a:ln w="254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5163107" y="621232"/>
            <a:ext cx="0" cy="139141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5112460" y="573667"/>
            <a:ext cx="101293" cy="1012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 flipH="1">
            <a:off x="4955406" y="2012644"/>
            <a:ext cx="2114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 flipH="1">
            <a:off x="4872685" y="1978040"/>
            <a:ext cx="204170" cy="217607"/>
            <a:chOff x="3990333" y="3048834"/>
            <a:chExt cx="1016916" cy="723601"/>
          </a:xfrm>
          <a:solidFill>
            <a:srgbClr val="F2F2F2"/>
          </a:solidFill>
        </p:grpSpPr>
        <p:sp>
          <p:nvSpPr>
            <p:cNvPr id="316" name="Stored Data 71"/>
            <p:cNvSpPr/>
            <p:nvPr/>
          </p:nvSpPr>
          <p:spPr>
            <a:xfrm rot="10800000">
              <a:off x="3997580" y="3048854"/>
              <a:ext cx="1009669" cy="72358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317" name="Stored Data 71"/>
            <p:cNvSpPr/>
            <p:nvPr/>
          </p:nvSpPr>
          <p:spPr>
            <a:xfrm rot="10800000">
              <a:off x="3990333" y="3048834"/>
              <a:ext cx="24219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  <a:gd name="connsiteX0" fmla="*/ 22524 w 22524"/>
                <a:gd name="connsiteY0" fmla="*/ 0 h 10000"/>
                <a:gd name="connsiteX1" fmla="*/ 0 w 22524"/>
                <a:gd name="connsiteY1" fmla="*/ 4956 h 10000"/>
                <a:gd name="connsiteX2" fmla="*/ 22515 w 22524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24" h="10000">
                  <a:moveTo>
                    <a:pt x="22524" y="0"/>
                  </a:moveTo>
                  <a:cubicBezTo>
                    <a:pt x="15866" y="0"/>
                    <a:pt x="0" y="3289"/>
                    <a:pt x="0" y="4956"/>
                  </a:cubicBezTo>
                  <a:cubicBezTo>
                    <a:pt x="0" y="6622"/>
                    <a:pt x="15857" y="10000"/>
                    <a:pt x="22515" y="1000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sp>
        <p:nvSpPr>
          <p:cNvPr id="329" name="TextBox 328"/>
          <p:cNvSpPr txBox="1"/>
          <p:nvPr/>
        </p:nvSpPr>
        <p:spPr>
          <a:xfrm>
            <a:off x="5125724" y="630919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8117871" y="117983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rgbClr val="CC3399"/>
                </a:solidFill>
              </a:rPr>
              <a:t>1 0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9418232" y="2666552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FF0000"/>
                </a:solidFill>
              </a:rPr>
              <a:t>isBEQ</a:t>
            </a:r>
            <a:endParaRPr lang="fr-FR" sz="1400" dirty="0">
              <a:solidFill>
                <a:srgbClr val="FF0000"/>
              </a:solidFill>
            </a:endParaRPr>
          </a:p>
        </p:txBody>
      </p:sp>
      <p:grpSp>
        <p:nvGrpSpPr>
          <p:cNvPr id="455" name="Group 454"/>
          <p:cNvGrpSpPr/>
          <p:nvPr/>
        </p:nvGrpSpPr>
        <p:grpSpPr>
          <a:xfrm>
            <a:off x="1063531" y="4631854"/>
            <a:ext cx="1840350" cy="691654"/>
            <a:chOff x="1063531" y="4631854"/>
            <a:chExt cx="1840350" cy="69165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2433113" y="4977681"/>
              <a:ext cx="470768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1063531" y="4631854"/>
              <a:ext cx="1409829" cy="691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dirty="0">
                  <a:solidFill>
                    <a:srgbClr val="C00000"/>
                  </a:solidFill>
                </a:rPr>
                <a:t>Circuit </a:t>
              </a:r>
            </a:p>
            <a:p>
              <a:pPr algn="ctr"/>
              <a:r>
                <a:rPr lang="fr-FR" dirty="0">
                  <a:solidFill>
                    <a:srgbClr val="C00000"/>
                  </a:solidFill>
                </a:rPr>
                <a:t>IF/ID Flush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01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330"/>
          <p:cNvSpPr/>
          <p:nvPr/>
        </p:nvSpPr>
        <p:spPr>
          <a:xfrm>
            <a:off x="1037487" y="3234538"/>
            <a:ext cx="1468469" cy="11341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74" name="Straight Arrow Connector 373"/>
          <p:cNvCxnSpPr/>
          <p:nvPr/>
        </p:nvCxnSpPr>
        <p:spPr>
          <a:xfrm>
            <a:off x="2300411" y="2241212"/>
            <a:ext cx="58557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5444090" y="2239888"/>
            <a:ext cx="23105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4740588" y="2089569"/>
            <a:ext cx="211420" cy="0"/>
          </a:xfrm>
          <a:prstGeom prst="line">
            <a:avLst/>
          </a:prstGeom>
          <a:ln w="254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[25-21]"/>
          <p:cNvSpPr txBox="1"/>
          <p:nvPr/>
        </p:nvSpPr>
        <p:spPr>
          <a:xfrm>
            <a:off x="3211762" y="266068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I[25-21]</a:t>
            </a:r>
          </a:p>
        </p:txBody>
      </p:sp>
      <p:cxnSp>
        <p:nvCxnSpPr>
          <p:cNvPr id="447" name="Straight Arrow Connector 446"/>
          <p:cNvCxnSpPr/>
          <p:nvPr/>
        </p:nvCxnSpPr>
        <p:spPr>
          <a:xfrm>
            <a:off x="4056350" y="1525817"/>
            <a:ext cx="51527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0" idx="4"/>
            <a:endCxn id="254" idx="3"/>
          </p:cNvCxnSpPr>
          <p:nvPr/>
        </p:nvCxnSpPr>
        <p:spPr>
          <a:xfrm rot="5400000">
            <a:off x="7173779" y="2259709"/>
            <a:ext cx="4452885" cy="295916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28855" y="1685884"/>
            <a:ext cx="3056733" cy="0"/>
          </a:xfrm>
          <a:prstGeom prst="straightConnector1">
            <a:avLst/>
          </a:prstGeom>
          <a:ln w="50800">
            <a:solidFill>
              <a:srgbClr val="CC339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56656" y="3601732"/>
            <a:ext cx="8754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5598650" y="2784566"/>
            <a:ext cx="8334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 365"/>
          <p:cNvGrpSpPr/>
          <p:nvPr/>
        </p:nvGrpSpPr>
        <p:grpSpPr>
          <a:xfrm>
            <a:off x="5598650" y="5094508"/>
            <a:ext cx="2423374" cy="277057"/>
            <a:chOff x="5206662" y="5094508"/>
            <a:chExt cx="2086648" cy="27705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206662" y="5094508"/>
              <a:ext cx="20866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206662" y="5371565"/>
              <a:ext cx="20866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Arrow Connector 184"/>
          <p:cNvCxnSpPr/>
          <p:nvPr/>
        </p:nvCxnSpPr>
        <p:spPr>
          <a:xfrm>
            <a:off x="3110644" y="2239888"/>
            <a:ext cx="229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548724" y="4889256"/>
            <a:ext cx="82698" cy="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682039" y="4924611"/>
            <a:ext cx="3543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668365" y="4417596"/>
            <a:ext cx="3543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720966" y="1544650"/>
            <a:ext cx="618911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339877" y="1544652"/>
            <a:ext cx="0" cy="3884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597696" y="1490074"/>
            <a:ext cx="7476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345345" y="1295913"/>
            <a:ext cx="0" cy="19416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954842" y="1703471"/>
            <a:ext cx="852843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96445" y="1703473"/>
            <a:ext cx="0" cy="388448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966846" y="1646090"/>
            <a:ext cx="1223123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186986" y="1646092"/>
            <a:ext cx="0" cy="11476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849752" y="1497721"/>
            <a:ext cx="1696904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899414" y="2459395"/>
            <a:ext cx="57075" cy="12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8308802" y="3587182"/>
            <a:ext cx="4220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733989" y="4357735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719862" y="5130024"/>
            <a:ext cx="36754" cy="210553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8192913" y="5235356"/>
            <a:ext cx="5379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890587" y="5235301"/>
            <a:ext cx="165606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6628" y="4713572"/>
            <a:ext cx="44181" cy="44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</p:cNvCxnSpPr>
          <p:nvPr/>
        </p:nvCxnSpPr>
        <p:spPr>
          <a:xfrm flipV="1">
            <a:off x="5580809" y="2661432"/>
            <a:ext cx="1612123" cy="2074231"/>
          </a:xfrm>
          <a:prstGeom prst="bentConnector3">
            <a:avLst>
              <a:gd name="adj1" fmla="val 8545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16983" y="4732889"/>
            <a:ext cx="5778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729420" y="3600203"/>
            <a:ext cx="166540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35942" y="2783035"/>
            <a:ext cx="1670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206071" y="4094923"/>
            <a:ext cx="1" cy="2898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8244878" y="3882830"/>
            <a:ext cx="1" cy="27157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>
            <a:off x="4412208" y="2456618"/>
            <a:ext cx="0" cy="18300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7903621" y="2838322"/>
            <a:ext cx="588045" cy="1341695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5295" y="3043959"/>
            <a:ext cx="123683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678076" y="3789483"/>
            <a:ext cx="7078540" cy="1445818"/>
          </a:xfrm>
          <a:prstGeom prst="bentConnector5">
            <a:avLst>
              <a:gd name="adj1" fmla="val -3229"/>
              <a:gd name="adj2" fmla="val -92623"/>
              <a:gd name="adj3" fmla="val 10458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61579" y="3267362"/>
            <a:ext cx="0" cy="20170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39907" y="4500807"/>
            <a:ext cx="0" cy="2197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17535" y="3980314"/>
            <a:ext cx="4748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3313055" y="3388248"/>
            <a:ext cx="361946" cy="3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693460" y="2578797"/>
            <a:ext cx="1357614" cy="1803016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678075" y="2750246"/>
            <a:ext cx="844474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467341" y="2584031"/>
            <a:ext cx="594659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222244" y="4039319"/>
            <a:ext cx="838872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678076" y="3579172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675001" y="3983382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79931" y="3333287"/>
            <a:ext cx="582070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978155" y="3625000"/>
            <a:ext cx="455776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958792" y="4121267"/>
            <a:ext cx="562478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11762" y="3337602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741341" y="514660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I[20-16] = </a:t>
            </a:r>
            <a:r>
              <a:rPr lang="fr-FR" sz="1200" dirty="0" err="1"/>
              <a:t>rt</a:t>
            </a:r>
            <a:endParaRPr lang="fr-FR" sz="1200" dirty="0"/>
          </a:p>
        </p:txBody>
      </p:sp>
      <p:sp>
        <p:nvSpPr>
          <p:cNvPr id="29" name="Oval 28"/>
          <p:cNvSpPr/>
          <p:nvPr/>
        </p:nvSpPr>
        <p:spPr>
          <a:xfrm>
            <a:off x="3210594" y="4687859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192913" y="4734977"/>
            <a:ext cx="1" cy="28982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040847" y="490697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27045" y="4523012"/>
            <a:ext cx="566138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3659" y="4515065"/>
            <a:ext cx="480931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I[15-0]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48739" y="4851333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I[15-11] = rd</a:t>
            </a:r>
          </a:p>
        </p:txBody>
      </p:sp>
      <p:sp>
        <p:nvSpPr>
          <p:cNvPr id="38" name="Oval 37"/>
          <p:cNvSpPr/>
          <p:nvPr/>
        </p:nvSpPr>
        <p:spPr>
          <a:xfrm>
            <a:off x="3210593" y="5043766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534498" y="3462643"/>
            <a:ext cx="0" cy="173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5278" y="3274368"/>
            <a:ext cx="56557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40657" y="3376890"/>
            <a:ext cx="999672" cy="12249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341894" y="3437225"/>
            <a:ext cx="637108" cy="247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7500" lnSpcReduction="20000"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26619" y="4167955"/>
            <a:ext cx="444411" cy="426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0000" lnSpcReduction="20000"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65189" y="3664442"/>
            <a:ext cx="796191" cy="5195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341894" y="4150572"/>
            <a:ext cx="637108" cy="426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65189" y="3049829"/>
            <a:ext cx="787016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65189" y="4664054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011849" y="353035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830897" y="3865591"/>
            <a:ext cx="819439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9169980" y="3545867"/>
            <a:ext cx="1278495" cy="147899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89635" y="3733131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675001" y="4193693"/>
            <a:ext cx="7670344" cy="464813"/>
          </a:xfrm>
          <a:prstGeom prst="bentConnector5">
            <a:avLst>
              <a:gd name="adj1" fmla="val -2980"/>
              <a:gd name="adj2" fmla="val -452933"/>
              <a:gd name="adj3" fmla="val 10298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8021044" y="3146192"/>
            <a:ext cx="473920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7507392" y="3189019"/>
            <a:ext cx="566723" cy="188647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0268" y="4731132"/>
            <a:ext cx="1330309" cy="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97952" y="4488096"/>
            <a:ext cx="418882" cy="48958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80531" y="3590664"/>
            <a:ext cx="304135" cy="72484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019020" y="4150631"/>
            <a:ext cx="33345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041210" y="4239031"/>
            <a:ext cx="304135" cy="83894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69" name="Read register 2"/>
          <p:cNvSpPr txBox="1"/>
          <p:nvPr/>
        </p:nvSpPr>
        <p:spPr>
          <a:xfrm>
            <a:off x="3678076" y="3118765"/>
            <a:ext cx="844473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262409" y="2872662"/>
            <a:ext cx="0" cy="2498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73513" y="2872662"/>
            <a:ext cx="4028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27801" y="3780150"/>
            <a:ext cx="8246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935091" y="3388248"/>
            <a:ext cx="27667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849752" y="3587182"/>
            <a:ext cx="4909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340330" y="4416904"/>
            <a:ext cx="20632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4056350" y="2269872"/>
            <a:ext cx="703768" cy="2694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1" name="Elbow Connector 110"/>
          <p:cNvCxnSpPr>
            <a:stCxn id="113" idx="0"/>
            <a:endCxn id="454" idx="1"/>
          </p:cNvCxnSpPr>
          <p:nvPr/>
        </p:nvCxnSpPr>
        <p:spPr>
          <a:xfrm rot="5400000" flipH="1" flipV="1">
            <a:off x="2759953" y="1832675"/>
            <a:ext cx="1490496" cy="48792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3210593" y="2821884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I[20-16]"/>
          <p:cNvSpPr txBox="1"/>
          <p:nvPr/>
        </p:nvSpPr>
        <p:spPr>
          <a:xfrm>
            <a:off x="3220276" y="3167269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I[20-16]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4744627" y="1684648"/>
            <a:ext cx="618573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[25-21]"/>
          <p:cNvSpPr txBox="1"/>
          <p:nvPr/>
        </p:nvSpPr>
        <p:spPr>
          <a:xfrm>
            <a:off x="3216148" y="160462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3257214" y="1132076"/>
            <a:ext cx="417787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3262409" y="1819099"/>
            <a:ext cx="5053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3211208" y="1767994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22220" y="1113050"/>
            <a:ext cx="442734" cy="835912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 fontScale="92500"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Decoder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406774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19" name="I[20-16]"/>
          <p:cNvSpPr txBox="1"/>
          <p:nvPr/>
        </p:nvSpPr>
        <p:spPr>
          <a:xfrm>
            <a:off x="5303779" y="1185186"/>
            <a:ext cx="442271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ID/EX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913054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17" name="I[20-16]"/>
          <p:cNvSpPr txBox="1"/>
          <p:nvPr/>
        </p:nvSpPr>
        <p:spPr>
          <a:xfrm>
            <a:off x="2831038" y="1185186"/>
            <a:ext cx="400312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IF/ID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730873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20" name="I[20-16]"/>
          <p:cNvSpPr txBox="1"/>
          <p:nvPr/>
        </p:nvSpPr>
        <p:spPr>
          <a:xfrm>
            <a:off x="8545403" y="1185186"/>
            <a:ext cx="607221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EX/MEM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46656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21" name="I[20-16]"/>
          <p:cNvSpPr txBox="1"/>
          <p:nvPr/>
        </p:nvSpPr>
        <p:spPr>
          <a:xfrm>
            <a:off x="10334768" y="1185186"/>
            <a:ext cx="660057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MEM/WB</a:t>
            </a:r>
          </a:p>
        </p:txBody>
      </p:sp>
      <p:sp>
        <p:nvSpPr>
          <p:cNvPr id="129" name="Oval 128"/>
          <p:cNvSpPr/>
          <p:nvPr/>
        </p:nvSpPr>
        <p:spPr>
          <a:xfrm>
            <a:off x="6902989" y="409167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3269279" y="5371713"/>
            <a:ext cx="21255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311885" y="5094508"/>
            <a:ext cx="20829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964996" y="4415731"/>
            <a:ext cx="37466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09878" y="1374074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409551" y="1602722"/>
            <a:ext cx="233186" cy="1864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731441" y="1374074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731114" y="1602722"/>
            <a:ext cx="233186" cy="1864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0549230" y="1373416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9460698" y="2059288"/>
            <a:ext cx="787016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49490" y="1718274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40066" y="1889450"/>
            <a:ext cx="80964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0988021" y="1081781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6929812" y="5689209"/>
            <a:ext cx="983755" cy="6484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Unité de transfert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6451893" y="2639619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012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6455570" y="346058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012</a:t>
            </a:r>
          </a:p>
        </p:txBody>
      </p:sp>
      <p:cxnSp>
        <p:nvCxnSpPr>
          <p:cNvPr id="220" name="Elbow Connector 219"/>
          <p:cNvCxnSpPr>
            <a:stCxn id="259" idx="4"/>
            <a:endCxn id="255" idx="3"/>
          </p:cNvCxnSpPr>
          <p:nvPr/>
        </p:nvCxnSpPr>
        <p:spPr>
          <a:xfrm rot="5400000">
            <a:off x="6401900" y="3064439"/>
            <a:ext cx="4299163" cy="1261683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3261239" y="5602047"/>
            <a:ext cx="21335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261239" y="5316185"/>
            <a:ext cx="0" cy="285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66" idx="3"/>
            <a:endCxn id="237" idx="1"/>
          </p:cNvCxnSpPr>
          <p:nvPr/>
        </p:nvCxnSpPr>
        <p:spPr>
          <a:xfrm>
            <a:off x="5636611" y="5599431"/>
            <a:ext cx="1287513" cy="560550"/>
          </a:xfrm>
          <a:prstGeom prst="bentConnector3">
            <a:avLst>
              <a:gd name="adj1" fmla="val 2757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68" idx="4"/>
            <a:endCxn id="253" idx="3"/>
          </p:cNvCxnSpPr>
          <p:nvPr/>
        </p:nvCxnSpPr>
        <p:spPr>
          <a:xfrm rot="5400000">
            <a:off x="8264495" y="4929518"/>
            <a:ext cx="809435" cy="150024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I[20-16]"/>
          <p:cNvSpPr txBox="1"/>
          <p:nvPr/>
        </p:nvSpPr>
        <p:spPr>
          <a:xfrm>
            <a:off x="6360676" y="5354436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ID/</a:t>
            </a:r>
            <a:r>
              <a:rPr lang="fr-FR" sz="1200" dirty="0" err="1"/>
              <a:t>EX.rt</a:t>
            </a:r>
            <a:endParaRPr lang="fr-FR" sz="1200" dirty="0"/>
          </a:p>
        </p:txBody>
      </p:sp>
      <p:sp>
        <p:nvSpPr>
          <p:cNvPr id="233" name="I[20-16]"/>
          <p:cNvSpPr txBox="1"/>
          <p:nvPr/>
        </p:nvSpPr>
        <p:spPr>
          <a:xfrm>
            <a:off x="6195264" y="6103250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ID/EX.rs</a:t>
            </a:r>
          </a:p>
        </p:txBody>
      </p:sp>
      <p:sp>
        <p:nvSpPr>
          <p:cNvPr id="234" name="Oval 233"/>
          <p:cNvSpPr/>
          <p:nvPr/>
        </p:nvSpPr>
        <p:spPr>
          <a:xfrm>
            <a:off x="3210327" y="5320918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42772" y="554882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/>
          <p:cNvSpPr/>
          <p:nvPr/>
        </p:nvSpPr>
        <p:spPr>
          <a:xfrm>
            <a:off x="6924124" y="610937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Oval 239"/>
          <p:cNvSpPr/>
          <p:nvPr/>
        </p:nvSpPr>
        <p:spPr>
          <a:xfrm>
            <a:off x="6326376" y="5318639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1" name="I[20-16]"/>
          <p:cNvSpPr txBox="1"/>
          <p:nvPr/>
        </p:nvSpPr>
        <p:spPr>
          <a:xfrm>
            <a:off x="3740340" y="5411503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I[25-21] = </a:t>
            </a:r>
            <a:r>
              <a:rPr lang="fr-FR" sz="1200" dirty="0" err="1"/>
              <a:t>rs</a:t>
            </a:r>
            <a:endParaRPr lang="fr-FR" sz="1200" dirty="0"/>
          </a:p>
        </p:txBody>
      </p:sp>
      <p:sp>
        <p:nvSpPr>
          <p:cNvPr id="245" name="Rectangle 244"/>
          <p:cNvSpPr/>
          <p:nvPr/>
        </p:nvSpPr>
        <p:spPr>
          <a:xfrm>
            <a:off x="6926109" y="5984125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Rectangle 245"/>
          <p:cNvSpPr/>
          <p:nvPr/>
        </p:nvSpPr>
        <p:spPr>
          <a:xfrm>
            <a:off x="7824742" y="615307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Rectangle 252"/>
          <p:cNvSpPr/>
          <p:nvPr/>
        </p:nvSpPr>
        <p:spPr>
          <a:xfrm>
            <a:off x="7825253" y="6033753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Rectangle 253"/>
          <p:cNvSpPr/>
          <p:nvPr/>
        </p:nvSpPr>
        <p:spPr>
          <a:xfrm>
            <a:off x="7826800" y="5915131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Rectangle 254"/>
          <p:cNvSpPr/>
          <p:nvPr/>
        </p:nvSpPr>
        <p:spPr>
          <a:xfrm>
            <a:off x="7826800" y="579425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Oval 258"/>
          <p:cNvSpPr/>
          <p:nvPr/>
        </p:nvSpPr>
        <p:spPr>
          <a:xfrm>
            <a:off x="9131675" y="1444406"/>
            <a:ext cx="101293" cy="1012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10852088" y="1457420"/>
            <a:ext cx="55429" cy="554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9368685" y="5173628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0" name="Elbow Connector 269"/>
          <p:cNvCxnSpPr>
            <a:stCxn id="271" idx="0"/>
            <a:endCxn id="246" idx="3"/>
          </p:cNvCxnSpPr>
          <p:nvPr/>
        </p:nvCxnSpPr>
        <p:spPr>
          <a:xfrm rot="16200000" flipV="1">
            <a:off x="8511908" y="5610355"/>
            <a:ext cx="307639" cy="149429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9362225" y="6511320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82" name="Elbow Connector 281"/>
          <p:cNvCxnSpPr>
            <a:stCxn id="284" idx="4"/>
            <a:endCxn id="286" idx="1"/>
          </p:cNvCxnSpPr>
          <p:nvPr/>
        </p:nvCxnSpPr>
        <p:spPr>
          <a:xfrm rot="5400000" flipH="1">
            <a:off x="6761548" y="2673823"/>
            <a:ext cx="1990785" cy="2625580"/>
          </a:xfrm>
          <a:prstGeom prst="bentConnector4">
            <a:avLst>
              <a:gd name="adj1" fmla="val -73343"/>
              <a:gd name="adj2" fmla="val 12668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94" idx="0"/>
            <a:endCxn id="292" idx="1"/>
          </p:cNvCxnSpPr>
          <p:nvPr/>
        </p:nvCxnSpPr>
        <p:spPr>
          <a:xfrm rot="5400000" flipH="1" flipV="1">
            <a:off x="4393719" y="4640671"/>
            <a:ext cx="3523001" cy="58294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9011849" y="4866242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6444151" y="2940617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Rectangle 291"/>
          <p:cNvSpPr/>
          <p:nvPr/>
        </p:nvSpPr>
        <p:spPr>
          <a:xfrm>
            <a:off x="6446691" y="312003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Oval 293"/>
          <p:cNvSpPr/>
          <p:nvPr/>
        </p:nvSpPr>
        <p:spPr>
          <a:xfrm>
            <a:off x="5805865" y="669364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5921628" y="4003688"/>
            <a:ext cx="5104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767020" y="3804216"/>
            <a:ext cx="6679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5692442" y="3746039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5808027" y="3942862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7073422" y="5679597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Rectangle 308"/>
          <p:cNvSpPr/>
          <p:nvPr/>
        </p:nvSpPr>
        <p:spPr>
          <a:xfrm>
            <a:off x="7562280" y="568259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1" name="Elbow Connector 310"/>
          <p:cNvCxnSpPr>
            <a:stCxn id="308" idx="0"/>
            <a:endCxn id="201" idx="2"/>
          </p:cNvCxnSpPr>
          <p:nvPr/>
        </p:nvCxnSpPr>
        <p:spPr>
          <a:xfrm rot="16200000" flipV="1">
            <a:off x="6083580" y="4642835"/>
            <a:ext cx="1560820" cy="512704"/>
          </a:xfrm>
          <a:prstGeom prst="bentConnector3">
            <a:avLst>
              <a:gd name="adj1" fmla="val 5263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7061480" y="4508942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7606381" y="4559544"/>
            <a:ext cx="0" cy="11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>
            <a:off x="7116392" y="4559544"/>
            <a:ext cx="4891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7120709" y="3406126"/>
            <a:ext cx="0" cy="1153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>
            <a:off x="6603961" y="3409778"/>
            <a:ext cx="5124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6603960" y="3317252"/>
            <a:ext cx="0" cy="88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I[20-16]"/>
          <p:cNvSpPr txBox="1"/>
          <p:nvPr/>
        </p:nvSpPr>
        <p:spPr>
          <a:xfrm>
            <a:off x="9401456" y="5440259"/>
            <a:ext cx="9330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EX/</a:t>
            </a:r>
            <a:r>
              <a:rPr lang="fr-FR" sz="1200" dirty="0" err="1"/>
              <a:t>MEM.rd</a:t>
            </a:r>
            <a:endParaRPr lang="fr-FR" sz="1200" dirty="0"/>
          </a:p>
        </p:txBody>
      </p:sp>
      <p:sp>
        <p:nvSpPr>
          <p:cNvPr id="380" name="I[20-16]"/>
          <p:cNvSpPr txBox="1"/>
          <p:nvPr/>
        </p:nvSpPr>
        <p:spPr>
          <a:xfrm>
            <a:off x="9419331" y="6289313"/>
            <a:ext cx="9987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MEM/</a:t>
            </a:r>
            <a:r>
              <a:rPr lang="fr-FR" sz="1200" dirty="0" err="1"/>
              <a:t>WB.rd</a:t>
            </a:r>
            <a:endParaRPr lang="fr-FR" sz="1200" dirty="0"/>
          </a:p>
        </p:txBody>
      </p:sp>
      <p:sp>
        <p:nvSpPr>
          <p:cNvPr id="381" name="I[20-16]"/>
          <p:cNvSpPr txBox="1"/>
          <p:nvPr/>
        </p:nvSpPr>
        <p:spPr>
          <a:xfrm rot="5400000">
            <a:off x="8618320" y="2204427"/>
            <a:ext cx="13882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EX/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MEM.RegWrite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2" name="I[20-16]"/>
          <p:cNvSpPr txBox="1"/>
          <p:nvPr/>
        </p:nvSpPr>
        <p:spPr>
          <a:xfrm rot="5400000">
            <a:off x="10310628" y="2819189"/>
            <a:ext cx="14539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MEM/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WB.RegWrite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 rot="5400000">
            <a:off x="7288807" y="4721394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ForwardA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6259230" y="4778301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ForwardB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916478" y="5716962"/>
            <a:ext cx="1047552" cy="648443"/>
          </a:xfrm>
          <a:prstGeom prst="round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fr-FR" dirty="0">
                <a:solidFill>
                  <a:srgbClr val="CC3399"/>
                </a:solidFill>
              </a:rPr>
              <a:t>Unité de suspension</a:t>
            </a:r>
          </a:p>
        </p:txBody>
      </p:sp>
      <p:cxnSp>
        <p:nvCxnSpPr>
          <p:cNvPr id="388" name="Straight Arrow Connector 387"/>
          <p:cNvCxnSpPr/>
          <p:nvPr/>
        </p:nvCxnSpPr>
        <p:spPr>
          <a:xfrm flipH="1">
            <a:off x="4966687" y="6033753"/>
            <a:ext cx="1618968" cy="0"/>
          </a:xfrm>
          <a:prstGeom prst="straightConnector1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Oval 390"/>
          <p:cNvSpPr/>
          <p:nvPr/>
        </p:nvSpPr>
        <p:spPr>
          <a:xfrm>
            <a:off x="6323533" y="5981800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2" name="Oval 391"/>
          <p:cNvSpPr/>
          <p:nvPr/>
        </p:nvSpPr>
        <p:spPr>
          <a:xfrm>
            <a:off x="6034782" y="1631989"/>
            <a:ext cx="101293" cy="1012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3" name="Elbow Connector 392"/>
          <p:cNvCxnSpPr>
            <a:stCxn id="392" idx="4"/>
            <a:endCxn id="395" idx="3"/>
          </p:cNvCxnSpPr>
          <p:nvPr/>
        </p:nvCxnSpPr>
        <p:spPr>
          <a:xfrm rot="5400000">
            <a:off x="3452609" y="3244018"/>
            <a:ext cx="4143557" cy="1122085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4869505" y="582623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Oval 397"/>
          <p:cNvSpPr/>
          <p:nvPr/>
        </p:nvSpPr>
        <p:spPr>
          <a:xfrm>
            <a:off x="3556136" y="5316185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3696632" y="5547013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909436" y="5825750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Rectangle 400"/>
          <p:cNvSpPr/>
          <p:nvPr/>
        </p:nvSpPr>
        <p:spPr>
          <a:xfrm>
            <a:off x="3911241" y="600955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2" name="Elbow Connector 401"/>
          <p:cNvCxnSpPr>
            <a:stCxn id="398" idx="4"/>
            <a:endCxn id="401" idx="1"/>
          </p:cNvCxnSpPr>
          <p:nvPr/>
        </p:nvCxnSpPr>
        <p:spPr>
          <a:xfrm rot="16200000" flipH="1">
            <a:off x="3437670" y="5586591"/>
            <a:ext cx="642684" cy="304458"/>
          </a:xfrm>
          <a:prstGeom prst="bentConnector2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>
            <a:stCxn id="399" idx="4"/>
            <a:endCxn id="400" idx="1"/>
          </p:cNvCxnSpPr>
          <p:nvPr/>
        </p:nvCxnSpPr>
        <p:spPr>
          <a:xfrm rot="16200000" flipH="1">
            <a:off x="3714334" y="5681250"/>
            <a:ext cx="228047" cy="162157"/>
          </a:xfrm>
          <a:prstGeom prst="bentConnector2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3918534" y="6159980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Rectangle 409"/>
          <p:cNvSpPr/>
          <p:nvPr/>
        </p:nvSpPr>
        <p:spPr>
          <a:xfrm>
            <a:off x="2980886" y="5588004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1" name="Elbow Connector 410"/>
          <p:cNvCxnSpPr>
            <a:stCxn id="409" idx="1"/>
            <a:endCxn id="108" idx="2"/>
          </p:cNvCxnSpPr>
          <p:nvPr/>
        </p:nvCxnSpPr>
        <p:spPr>
          <a:xfrm rot="10800000">
            <a:off x="3031194" y="5692837"/>
            <a:ext cx="887340" cy="517746"/>
          </a:xfrm>
          <a:prstGeom prst="bentConnector2">
            <a:avLst/>
          </a:prstGeom>
          <a:ln w="254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4110330" y="626606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Rectangle 422"/>
          <p:cNvSpPr/>
          <p:nvPr/>
        </p:nvSpPr>
        <p:spPr>
          <a:xfrm>
            <a:off x="4357169" y="626868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7" name="TextBox 426"/>
          <p:cNvSpPr txBox="1"/>
          <p:nvPr/>
        </p:nvSpPr>
        <p:spPr>
          <a:xfrm rot="5400000">
            <a:off x="4928300" y="6211302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Hazard</a:t>
            </a:r>
          </a:p>
        </p:txBody>
      </p:sp>
      <p:cxnSp>
        <p:nvCxnSpPr>
          <p:cNvPr id="429" name="Elbow Connector 428"/>
          <p:cNvCxnSpPr>
            <a:stCxn id="423" idx="2"/>
          </p:cNvCxnSpPr>
          <p:nvPr/>
        </p:nvCxnSpPr>
        <p:spPr>
          <a:xfrm rot="5400000" flipH="1" flipV="1">
            <a:off x="2677086" y="3883870"/>
            <a:ext cx="4213023" cy="759019"/>
          </a:xfrm>
          <a:prstGeom prst="bentConnector3">
            <a:avLst>
              <a:gd name="adj1" fmla="val -2550"/>
            </a:avLst>
          </a:prstGeom>
          <a:ln w="25400">
            <a:solidFill>
              <a:srgbClr val="CC3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 rot="5400000">
            <a:off x="5823396" y="4212583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ID/</a:t>
            </a:r>
            <a:r>
              <a:rPr lang="fr-FR" sz="1400" dirty="0" err="1">
                <a:solidFill>
                  <a:srgbClr val="C00000"/>
                </a:solidFill>
              </a:rPr>
              <a:t>EX.MemRead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2181844" y="5875049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IF/ID Write</a:t>
            </a:r>
          </a:p>
        </p:txBody>
      </p:sp>
      <p:cxnSp>
        <p:nvCxnSpPr>
          <p:cNvPr id="448" name="Straight Arrow Connector 447"/>
          <p:cNvCxnSpPr/>
          <p:nvPr/>
        </p:nvCxnSpPr>
        <p:spPr>
          <a:xfrm>
            <a:off x="4313989" y="1870617"/>
            <a:ext cx="257639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4084119" y="16717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CC3399"/>
                </a:solidFill>
              </a:rPr>
              <a:t>0</a:t>
            </a:r>
            <a:endParaRPr lang="fr-FR" dirty="0">
              <a:solidFill>
                <a:srgbClr val="CC3399"/>
              </a:solidFill>
            </a:endParaRPr>
          </a:p>
        </p:txBody>
      </p:sp>
      <p:cxnSp>
        <p:nvCxnSpPr>
          <p:cNvPr id="451" name="RegWriteConnector"/>
          <p:cNvCxnSpPr/>
          <p:nvPr/>
        </p:nvCxnSpPr>
        <p:spPr>
          <a:xfrm>
            <a:off x="4744627" y="1924947"/>
            <a:ext cx="0" cy="161896"/>
          </a:xfrm>
          <a:prstGeom prst="line">
            <a:avLst/>
          </a:prstGeom>
          <a:ln w="254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ounded Rectangle 432"/>
          <p:cNvSpPr/>
          <p:nvPr/>
        </p:nvSpPr>
        <p:spPr>
          <a:xfrm>
            <a:off x="4588521" y="1346354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rgbClr val="CC3399"/>
                </a:solidFill>
              </a:rPr>
              <a:t>0 1</a:t>
            </a:r>
          </a:p>
        </p:txBody>
      </p:sp>
      <p:sp>
        <p:nvSpPr>
          <p:cNvPr id="454" name="Rectangle 453"/>
          <p:cNvSpPr/>
          <p:nvPr/>
        </p:nvSpPr>
        <p:spPr>
          <a:xfrm>
            <a:off x="3749162" y="1280785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2" name="Elbow Connector 241"/>
          <p:cNvCxnSpPr>
            <a:stCxn id="240" idx="4"/>
            <a:endCxn id="245" idx="1"/>
          </p:cNvCxnSpPr>
          <p:nvPr/>
        </p:nvCxnSpPr>
        <p:spPr>
          <a:xfrm rot="16200000" flipH="1">
            <a:off x="6344168" y="5452787"/>
            <a:ext cx="614796" cy="54908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8721211" y="1365016"/>
            <a:ext cx="250215" cy="429713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TextBox 271"/>
          <p:cNvSpPr txBox="1"/>
          <p:nvPr/>
        </p:nvSpPr>
        <p:spPr>
          <a:xfrm>
            <a:off x="8475440" y="656851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PCSrc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53" name="Elbow Connector 52"/>
          <p:cNvCxnSpPr>
            <a:stCxn id="279" idx="3"/>
            <a:endCxn id="456" idx="0"/>
          </p:cNvCxnSpPr>
          <p:nvPr/>
        </p:nvCxnSpPr>
        <p:spPr>
          <a:xfrm rot="16200000" flipV="1">
            <a:off x="4737392" y="-1752338"/>
            <a:ext cx="1197395" cy="6397277"/>
          </a:xfrm>
          <a:prstGeom prst="bentConnector3">
            <a:avLst>
              <a:gd name="adj1" fmla="val 119091"/>
            </a:avLst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2102644" y="847603"/>
            <a:ext cx="69612" cy="9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2" name="Straight Connector 321"/>
          <p:cNvCxnSpPr/>
          <p:nvPr/>
        </p:nvCxnSpPr>
        <p:spPr>
          <a:xfrm flipH="1">
            <a:off x="4960678" y="2156868"/>
            <a:ext cx="211420" cy="0"/>
          </a:xfrm>
          <a:prstGeom prst="line">
            <a:avLst/>
          </a:prstGeom>
          <a:ln w="254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5163107" y="621232"/>
            <a:ext cx="0" cy="139141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5112460" y="573667"/>
            <a:ext cx="101293" cy="1012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 flipH="1">
            <a:off x="4955406" y="2012644"/>
            <a:ext cx="2114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5125724" y="630919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PCSrc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275" name="Elbow Connector 274"/>
          <p:cNvCxnSpPr>
            <a:endCxn id="360" idx="3"/>
          </p:cNvCxnSpPr>
          <p:nvPr/>
        </p:nvCxnSpPr>
        <p:spPr>
          <a:xfrm rot="10800000">
            <a:off x="2291552" y="1014608"/>
            <a:ext cx="5808300" cy="1487349"/>
          </a:xfrm>
          <a:prstGeom prst="bentConnector3">
            <a:avLst>
              <a:gd name="adj1" fmla="val -200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7754630" y="2156868"/>
            <a:ext cx="345222" cy="634246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cxnSp>
        <p:nvCxnSpPr>
          <p:cNvPr id="278" name="Elbow Connector 277"/>
          <p:cNvCxnSpPr/>
          <p:nvPr/>
        </p:nvCxnSpPr>
        <p:spPr>
          <a:xfrm flipV="1">
            <a:off x="8478944" y="2288478"/>
            <a:ext cx="116209" cy="99025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lay 278"/>
          <p:cNvSpPr/>
          <p:nvPr/>
        </p:nvSpPr>
        <p:spPr>
          <a:xfrm rot="16200000">
            <a:off x="8415884" y="2032143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7456150" y="2657287"/>
            <a:ext cx="30316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7178151" y="2336385"/>
            <a:ext cx="364696" cy="6500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7670702" y="2459683"/>
            <a:ext cx="410445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290" name="TextBox 289"/>
          <p:cNvSpPr txBox="1"/>
          <p:nvPr/>
        </p:nvSpPr>
        <p:spPr>
          <a:xfrm>
            <a:off x="7146464" y="2411474"/>
            <a:ext cx="4443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cxnSp>
        <p:nvCxnSpPr>
          <p:cNvPr id="339" name="Elbow Connector 338"/>
          <p:cNvCxnSpPr>
            <a:stCxn id="341" idx="3"/>
          </p:cNvCxnSpPr>
          <p:nvPr/>
        </p:nvCxnSpPr>
        <p:spPr>
          <a:xfrm>
            <a:off x="5637468" y="1815370"/>
            <a:ext cx="2837972" cy="470331"/>
          </a:xfrm>
          <a:prstGeom prst="bentConnector4">
            <a:avLst>
              <a:gd name="adj1" fmla="val 94967"/>
              <a:gd name="adj2" fmla="val 148604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5591749" y="1782964"/>
            <a:ext cx="45719" cy="6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TextBox 343"/>
          <p:cNvSpPr txBox="1"/>
          <p:nvPr/>
        </p:nvSpPr>
        <p:spPr>
          <a:xfrm>
            <a:off x="6136691" y="2008060"/>
            <a:ext cx="7332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45" name="ALUOp"/>
          <p:cNvSpPr txBox="1"/>
          <p:nvPr/>
        </p:nvSpPr>
        <p:spPr>
          <a:xfrm>
            <a:off x="6698896" y="1964268"/>
            <a:ext cx="72928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315721" y="1930332"/>
            <a:ext cx="734030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347" name="Straight Connector 346"/>
          <p:cNvCxnSpPr/>
          <p:nvPr/>
        </p:nvCxnSpPr>
        <p:spPr>
          <a:xfrm flipH="1">
            <a:off x="5645112" y="1955263"/>
            <a:ext cx="839379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5645112" y="1908110"/>
            <a:ext cx="140314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H="1">
            <a:off x="5645112" y="1860434"/>
            <a:ext cx="2043417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V="1">
            <a:off x="6469918" y="1955265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7048257" y="1898409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7684904" y="1853444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5410275" y="1788101"/>
            <a:ext cx="233186" cy="186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8660" y="1365016"/>
            <a:ext cx="273629" cy="617582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TextBox 264"/>
          <p:cNvSpPr txBox="1"/>
          <p:nvPr/>
        </p:nvSpPr>
        <p:spPr>
          <a:xfrm>
            <a:off x="8062096" y="2553021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isBEQ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320" name="I[25-21] BUS"/>
          <p:cNvCxnSpPr/>
          <p:nvPr/>
        </p:nvCxnSpPr>
        <p:spPr>
          <a:xfrm>
            <a:off x="2529537" y="3386137"/>
            <a:ext cx="37434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Freeform 322"/>
          <p:cNvSpPr/>
          <p:nvPr/>
        </p:nvSpPr>
        <p:spPr>
          <a:xfrm>
            <a:off x="1855150" y="1691053"/>
            <a:ext cx="624573" cy="1138625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326" name="Oval 325"/>
          <p:cNvSpPr/>
          <p:nvPr/>
        </p:nvSpPr>
        <p:spPr>
          <a:xfrm>
            <a:off x="2573236" y="2188767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1272240" y="2621658"/>
            <a:ext cx="0" cy="6227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1557319" y="1955263"/>
            <a:ext cx="303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1148399" y="2191557"/>
            <a:ext cx="247683" cy="519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1333885" y="1811082"/>
            <a:ext cx="242528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359" name="Elbow Connector 358"/>
          <p:cNvCxnSpPr/>
          <p:nvPr/>
        </p:nvCxnSpPr>
        <p:spPr>
          <a:xfrm flipV="1">
            <a:off x="1272240" y="2620285"/>
            <a:ext cx="586015" cy="27324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ounded Rectangle 132"/>
          <p:cNvSpPr/>
          <p:nvPr/>
        </p:nvSpPr>
        <p:spPr>
          <a:xfrm>
            <a:off x="1983341" y="862540"/>
            <a:ext cx="308211" cy="727872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92500"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361" name="Elbow Connector 360"/>
          <p:cNvCxnSpPr>
            <a:endCxn id="338" idx="0"/>
          </p:cNvCxnSpPr>
          <p:nvPr/>
        </p:nvCxnSpPr>
        <p:spPr>
          <a:xfrm rot="10800000" flipV="1">
            <a:off x="1272240" y="1319777"/>
            <a:ext cx="690259" cy="87178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326" idx="0"/>
            <a:endCxn id="360" idx="4"/>
          </p:cNvCxnSpPr>
          <p:nvPr/>
        </p:nvCxnSpPr>
        <p:spPr>
          <a:xfrm rot="16200000" flipV="1">
            <a:off x="2082507" y="1647390"/>
            <a:ext cx="750422" cy="33233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ad address"/>
          <p:cNvSpPr txBox="1"/>
          <p:nvPr/>
        </p:nvSpPr>
        <p:spPr>
          <a:xfrm>
            <a:off x="1037487" y="3243386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364" name="Instruction"/>
          <p:cNvSpPr txBox="1"/>
          <p:nvPr/>
        </p:nvSpPr>
        <p:spPr>
          <a:xfrm>
            <a:off x="1561411" y="3243386"/>
            <a:ext cx="944545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1317672" y="3826006"/>
            <a:ext cx="982739" cy="5195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2006109" y="2294887"/>
            <a:ext cx="459024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368" name="Oval 367"/>
          <p:cNvSpPr/>
          <p:nvPr/>
        </p:nvSpPr>
        <p:spPr>
          <a:xfrm>
            <a:off x="1227262" y="2848232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2091666" y="611945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PCSrc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1137942" y="240074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1" name="Elbow Connector 370"/>
          <p:cNvCxnSpPr>
            <a:endCxn id="338" idx="1"/>
          </p:cNvCxnSpPr>
          <p:nvPr/>
        </p:nvCxnSpPr>
        <p:spPr>
          <a:xfrm rot="5400000" flipH="1">
            <a:off x="694866" y="2904887"/>
            <a:ext cx="3915918" cy="3008851"/>
          </a:xfrm>
          <a:prstGeom prst="bentConnector4">
            <a:avLst>
              <a:gd name="adj1" fmla="val -3214"/>
              <a:gd name="adj2" fmla="val 111013"/>
            </a:avLst>
          </a:prstGeom>
          <a:ln w="254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788619" y="6088994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PC Write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2102640" y="847603"/>
            <a:ext cx="69612" cy="9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5" name="Group 374"/>
          <p:cNvGrpSpPr/>
          <p:nvPr/>
        </p:nvGrpSpPr>
        <p:grpSpPr>
          <a:xfrm>
            <a:off x="1063531" y="4631854"/>
            <a:ext cx="1840350" cy="691654"/>
            <a:chOff x="1063531" y="4631854"/>
            <a:chExt cx="1840350" cy="691654"/>
          </a:xfrm>
        </p:grpSpPr>
        <p:cxnSp>
          <p:nvCxnSpPr>
            <p:cNvPr id="376" name="Straight Arrow Connector 375"/>
            <p:cNvCxnSpPr/>
            <p:nvPr/>
          </p:nvCxnSpPr>
          <p:spPr>
            <a:xfrm>
              <a:off x="2433113" y="4977681"/>
              <a:ext cx="470768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Rounded Rectangle 376"/>
            <p:cNvSpPr/>
            <p:nvPr/>
          </p:nvSpPr>
          <p:spPr>
            <a:xfrm>
              <a:off x="1063531" y="4631854"/>
              <a:ext cx="1409829" cy="691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</a:rPr>
                <a:t>Circuit </a:t>
              </a:r>
            </a:p>
            <a:p>
              <a:pPr algn="ctr"/>
              <a:r>
                <a:rPr lang="fr-FR" dirty="0">
                  <a:solidFill>
                    <a:srgbClr val="0070C0"/>
                  </a:solidFill>
                </a:rPr>
                <a:t>IF/ID Flush</a:t>
              </a:r>
            </a:p>
          </p:txBody>
        </p:sp>
      </p:grpSp>
      <p:grpSp>
        <p:nvGrpSpPr>
          <p:cNvPr id="378" name="Group 377"/>
          <p:cNvGrpSpPr/>
          <p:nvPr/>
        </p:nvGrpSpPr>
        <p:grpSpPr>
          <a:xfrm flipH="1">
            <a:off x="4872685" y="1978040"/>
            <a:ext cx="204170" cy="217607"/>
            <a:chOff x="3990333" y="3048834"/>
            <a:chExt cx="1016916" cy="723601"/>
          </a:xfrm>
          <a:solidFill>
            <a:srgbClr val="F2F2F2"/>
          </a:solidFill>
        </p:grpSpPr>
        <p:sp>
          <p:nvSpPr>
            <p:cNvPr id="385" name="Stored Data 71"/>
            <p:cNvSpPr/>
            <p:nvPr/>
          </p:nvSpPr>
          <p:spPr>
            <a:xfrm rot="10800000">
              <a:off x="3997580" y="3048854"/>
              <a:ext cx="1009669" cy="72358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386" name="Stored Data 71"/>
            <p:cNvSpPr/>
            <p:nvPr/>
          </p:nvSpPr>
          <p:spPr>
            <a:xfrm rot="10800000">
              <a:off x="3990333" y="3048834"/>
              <a:ext cx="24219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  <a:gd name="connsiteX0" fmla="*/ 22524 w 22524"/>
                <a:gd name="connsiteY0" fmla="*/ 0 h 10000"/>
                <a:gd name="connsiteX1" fmla="*/ 0 w 22524"/>
                <a:gd name="connsiteY1" fmla="*/ 4956 h 10000"/>
                <a:gd name="connsiteX2" fmla="*/ 22515 w 22524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24" h="10000">
                  <a:moveTo>
                    <a:pt x="22524" y="0"/>
                  </a:moveTo>
                  <a:cubicBezTo>
                    <a:pt x="15866" y="0"/>
                    <a:pt x="0" y="3289"/>
                    <a:pt x="0" y="4956"/>
                  </a:cubicBezTo>
                  <a:cubicBezTo>
                    <a:pt x="0" y="6622"/>
                    <a:pt x="15857" y="10000"/>
                    <a:pt x="22515" y="1000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810395" y="81984"/>
            <a:ext cx="1057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« pipeline » + gestion aléas de branchement (flush de deux instructions)</a:t>
            </a:r>
          </a:p>
        </p:txBody>
      </p:sp>
    </p:spTree>
    <p:extLst>
      <p:ext uri="{BB962C8B-B14F-4D97-AF65-F5344CB8AC3E}">
        <p14:creationId xmlns:p14="http://schemas.microsoft.com/office/powerpoint/2010/main" val="68716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/>
          <p:cNvSpPr/>
          <p:nvPr/>
        </p:nvSpPr>
        <p:spPr>
          <a:xfrm>
            <a:off x="3028086" y="2174659"/>
            <a:ext cx="118666" cy="1186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312" name="Elbow Connector 311"/>
          <p:cNvCxnSpPr>
            <a:stCxn id="310" idx="3"/>
            <a:endCxn id="285" idx="4"/>
          </p:cNvCxnSpPr>
          <p:nvPr/>
        </p:nvCxnSpPr>
        <p:spPr>
          <a:xfrm flipV="1">
            <a:off x="4963522" y="4360059"/>
            <a:ext cx="608950" cy="37219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4844856" y="4672918"/>
            <a:ext cx="118666" cy="1186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320" name="Straight Arrow Connector 319"/>
          <p:cNvCxnSpPr/>
          <p:nvPr/>
        </p:nvCxnSpPr>
        <p:spPr>
          <a:xfrm>
            <a:off x="5151085" y="4731132"/>
            <a:ext cx="6436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/>
          <p:cNvSpPr/>
          <p:nvPr/>
        </p:nvSpPr>
        <p:spPr>
          <a:xfrm>
            <a:off x="4311731" y="1255545"/>
            <a:ext cx="101293" cy="1012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1" name="Oval 330"/>
          <p:cNvSpPr/>
          <p:nvPr/>
        </p:nvSpPr>
        <p:spPr>
          <a:xfrm>
            <a:off x="4435360" y="1252933"/>
            <a:ext cx="101293" cy="1012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5289743" y="2115813"/>
            <a:ext cx="118666" cy="1186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282" name="Elbow Connector 281"/>
          <p:cNvCxnSpPr>
            <a:stCxn id="284" idx="4"/>
            <a:endCxn id="198" idx="1"/>
          </p:cNvCxnSpPr>
          <p:nvPr/>
        </p:nvCxnSpPr>
        <p:spPr>
          <a:xfrm rot="5400000" flipH="1">
            <a:off x="7046418" y="2958693"/>
            <a:ext cx="2013287" cy="2033338"/>
          </a:xfrm>
          <a:prstGeom prst="bentConnector4">
            <a:avLst>
              <a:gd name="adj1" fmla="val -72593"/>
              <a:gd name="adj2" fmla="val 14073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5347535" y="2783035"/>
            <a:ext cx="0" cy="81716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5069963" y="5679579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ID/</a:t>
            </a:r>
            <a:r>
              <a:rPr lang="fr-FR" sz="1400" dirty="0" err="1">
                <a:solidFill>
                  <a:srgbClr val="C00000"/>
                </a:solidFill>
              </a:rPr>
              <a:t>EX.MemRead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3211762" y="266068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I[25-21]</a:t>
            </a:r>
          </a:p>
        </p:txBody>
      </p:sp>
      <p:cxnSp>
        <p:nvCxnSpPr>
          <p:cNvPr id="447" name="Straight Arrow Connector 446"/>
          <p:cNvCxnSpPr/>
          <p:nvPr/>
        </p:nvCxnSpPr>
        <p:spPr>
          <a:xfrm>
            <a:off x="4050339" y="1525817"/>
            <a:ext cx="8864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0" idx="4"/>
            <a:endCxn id="254" idx="3"/>
          </p:cNvCxnSpPr>
          <p:nvPr/>
        </p:nvCxnSpPr>
        <p:spPr>
          <a:xfrm rot="5400000">
            <a:off x="7173779" y="2259709"/>
            <a:ext cx="4452885" cy="295916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863440" y="1685884"/>
            <a:ext cx="2822148" cy="0"/>
          </a:xfrm>
          <a:prstGeom prst="straightConnector1">
            <a:avLst/>
          </a:prstGeom>
          <a:ln w="50800">
            <a:solidFill>
              <a:srgbClr val="CC339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30171" y="3601732"/>
            <a:ext cx="6436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5962385" y="2784566"/>
            <a:ext cx="104609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 365"/>
          <p:cNvGrpSpPr/>
          <p:nvPr/>
        </p:nvGrpSpPr>
        <p:grpSpPr>
          <a:xfrm>
            <a:off x="5890828" y="5094508"/>
            <a:ext cx="2131195" cy="277057"/>
            <a:chOff x="5206662" y="5094508"/>
            <a:chExt cx="2086648" cy="27705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206662" y="5094508"/>
              <a:ext cx="20866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206662" y="5371565"/>
              <a:ext cx="20866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Arrow Connector 184"/>
          <p:cNvCxnSpPr/>
          <p:nvPr/>
        </p:nvCxnSpPr>
        <p:spPr>
          <a:xfrm flipV="1">
            <a:off x="5580544" y="2239071"/>
            <a:ext cx="0" cy="15809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548724" y="4889256"/>
            <a:ext cx="82698" cy="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682039" y="4924611"/>
            <a:ext cx="3543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668365" y="4417596"/>
            <a:ext cx="3543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720966" y="1544650"/>
            <a:ext cx="618911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339877" y="1544652"/>
            <a:ext cx="0" cy="3884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597696" y="1490074"/>
            <a:ext cx="7476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345345" y="1295913"/>
            <a:ext cx="0" cy="19416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954842" y="1703471"/>
            <a:ext cx="852843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96445" y="1703473"/>
            <a:ext cx="0" cy="388448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966846" y="1646090"/>
            <a:ext cx="1223123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186986" y="1646092"/>
            <a:ext cx="0" cy="11476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849752" y="1497721"/>
            <a:ext cx="1696904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899414" y="2459395"/>
            <a:ext cx="57075" cy="12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8308802" y="3587182"/>
            <a:ext cx="4220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733989" y="4357735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719862" y="5130024"/>
            <a:ext cx="36754" cy="210553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8192913" y="5235356"/>
            <a:ext cx="5379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890587" y="5235301"/>
            <a:ext cx="165606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918204" y="4713572"/>
            <a:ext cx="44181" cy="44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</p:cNvCxnSpPr>
          <p:nvPr/>
        </p:nvCxnSpPr>
        <p:spPr>
          <a:xfrm flipV="1">
            <a:off x="5962385" y="4180951"/>
            <a:ext cx="1404789" cy="554712"/>
          </a:xfrm>
          <a:prstGeom prst="bentConnector3">
            <a:avLst>
              <a:gd name="adj1" fmla="val 64627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729420" y="3600203"/>
            <a:ext cx="2058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35942" y="2783035"/>
            <a:ext cx="20524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206071" y="4094923"/>
            <a:ext cx="1" cy="2898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8244878" y="3882830"/>
            <a:ext cx="1" cy="27157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>
            <a:off x="4412208" y="2456618"/>
            <a:ext cx="0" cy="18300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7903621" y="2838322"/>
            <a:ext cx="588045" cy="1341695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88460" y="3043959"/>
            <a:ext cx="7036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678076" y="3789483"/>
            <a:ext cx="7078540" cy="1445818"/>
          </a:xfrm>
          <a:prstGeom prst="bentConnector5">
            <a:avLst>
              <a:gd name="adj1" fmla="val -3229"/>
              <a:gd name="adj2" fmla="val -92623"/>
              <a:gd name="adj3" fmla="val 10458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61579" y="3267362"/>
            <a:ext cx="0" cy="20170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39907" y="4500807"/>
            <a:ext cx="0" cy="2197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17535" y="3980314"/>
            <a:ext cx="4748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3313055" y="3388248"/>
            <a:ext cx="361946" cy="3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693460" y="2578797"/>
            <a:ext cx="1357614" cy="1803016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678075" y="2750246"/>
            <a:ext cx="844474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467341" y="2584031"/>
            <a:ext cx="594659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222244" y="4039319"/>
            <a:ext cx="838872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678076" y="3579172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675001" y="3983382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79931" y="3333287"/>
            <a:ext cx="582070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978155" y="3625000"/>
            <a:ext cx="455776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958792" y="4121267"/>
            <a:ext cx="562478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11762" y="3337602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741341" y="514660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I[20-16] = </a:t>
            </a:r>
            <a:r>
              <a:rPr lang="fr-FR" sz="1200" dirty="0" err="1"/>
              <a:t>rt</a:t>
            </a:r>
            <a:endParaRPr lang="fr-FR" sz="1200" dirty="0"/>
          </a:p>
        </p:txBody>
      </p:sp>
      <p:sp>
        <p:nvSpPr>
          <p:cNvPr id="29" name="Oval 28"/>
          <p:cNvSpPr/>
          <p:nvPr/>
        </p:nvSpPr>
        <p:spPr>
          <a:xfrm>
            <a:off x="3210594" y="4687859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192913" y="4734977"/>
            <a:ext cx="1" cy="28982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040847" y="490697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27045" y="4523012"/>
            <a:ext cx="566138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3659" y="4515065"/>
            <a:ext cx="480931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I[15-0]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48739" y="4851333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I[15-11] = rd</a:t>
            </a:r>
          </a:p>
        </p:txBody>
      </p:sp>
      <p:sp>
        <p:nvSpPr>
          <p:cNvPr id="38" name="Oval 37"/>
          <p:cNvSpPr/>
          <p:nvPr/>
        </p:nvSpPr>
        <p:spPr>
          <a:xfrm>
            <a:off x="3210593" y="5043766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534498" y="3462643"/>
            <a:ext cx="0" cy="173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5278" y="3274368"/>
            <a:ext cx="56557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40657" y="3376890"/>
            <a:ext cx="999672" cy="12249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341894" y="3437225"/>
            <a:ext cx="637108" cy="247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7500" lnSpcReduction="20000"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26619" y="4167955"/>
            <a:ext cx="444411" cy="426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0000" lnSpcReduction="20000"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65189" y="3664442"/>
            <a:ext cx="796191" cy="5195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341894" y="4150572"/>
            <a:ext cx="637108" cy="426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65189" y="3049829"/>
            <a:ext cx="787016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65189" y="4664054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011849" y="353035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830897" y="3865591"/>
            <a:ext cx="819439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9169980" y="3545867"/>
            <a:ext cx="1278495" cy="147899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965587" y="3723705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675001" y="4193693"/>
            <a:ext cx="7670344" cy="464813"/>
          </a:xfrm>
          <a:prstGeom prst="bentConnector5">
            <a:avLst>
              <a:gd name="adj1" fmla="val -2980"/>
              <a:gd name="adj2" fmla="val -452933"/>
              <a:gd name="adj3" fmla="val 10298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8021044" y="3146192"/>
            <a:ext cx="473920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7590655" y="3272282"/>
            <a:ext cx="576149" cy="171052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0268" y="4731132"/>
            <a:ext cx="1330309" cy="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97952" y="4488096"/>
            <a:ext cx="418882" cy="48958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80531" y="3590664"/>
            <a:ext cx="304135" cy="72484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1041210" y="4239031"/>
            <a:ext cx="304135" cy="83894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69" name="Read register 2"/>
          <p:cNvSpPr txBox="1"/>
          <p:nvPr/>
        </p:nvSpPr>
        <p:spPr>
          <a:xfrm>
            <a:off x="3678076" y="3118765"/>
            <a:ext cx="844473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262409" y="2872662"/>
            <a:ext cx="0" cy="2498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73513" y="2872662"/>
            <a:ext cx="4028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740152" y="3780150"/>
            <a:ext cx="61232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935091" y="3388248"/>
            <a:ext cx="27667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849752" y="3587182"/>
            <a:ext cx="4909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340330" y="4416904"/>
            <a:ext cx="20632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4056350" y="2269872"/>
            <a:ext cx="703768" cy="2694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1" name="Elbow Connector 110"/>
          <p:cNvCxnSpPr>
            <a:stCxn id="113" idx="0"/>
            <a:endCxn id="454" idx="1"/>
          </p:cNvCxnSpPr>
          <p:nvPr/>
        </p:nvCxnSpPr>
        <p:spPr>
          <a:xfrm rot="5400000" flipH="1" flipV="1">
            <a:off x="2759953" y="1832675"/>
            <a:ext cx="1490496" cy="48792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3210593" y="2821884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I[20-16]"/>
          <p:cNvSpPr txBox="1"/>
          <p:nvPr/>
        </p:nvSpPr>
        <p:spPr>
          <a:xfrm>
            <a:off x="3220276" y="3167269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I[20-16]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5122561" y="1684648"/>
            <a:ext cx="618573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[25-21]"/>
          <p:cNvSpPr txBox="1"/>
          <p:nvPr/>
        </p:nvSpPr>
        <p:spPr>
          <a:xfrm>
            <a:off x="3216148" y="1604624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3257214" y="1132076"/>
            <a:ext cx="417787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3262409" y="1819099"/>
            <a:ext cx="5053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3211208" y="1767994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22220" y="1113050"/>
            <a:ext cx="442734" cy="835912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 fontScale="92500"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Decoder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788350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19" name="I[20-16]"/>
          <p:cNvSpPr txBox="1"/>
          <p:nvPr/>
        </p:nvSpPr>
        <p:spPr>
          <a:xfrm>
            <a:off x="5685355" y="1185186"/>
            <a:ext cx="442271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ID/EX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913054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17" name="I[20-16]"/>
          <p:cNvSpPr txBox="1"/>
          <p:nvPr/>
        </p:nvSpPr>
        <p:spPr>
          <a:xfrm>
            <a:off x="2831038" y="1185186"/>
            <a:ext cx="400312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IF/ID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730873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20" name="I[20-16]"/>
          <p:cNvSpPr txBox="1"/>
          <p:nvPr/>
        </p:nvSpPr>
        <p:spPr>
          <a:xfrm>
            <a:off x="8545403" y="1185186"/>
            <a:ext cx="607221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EX/MEM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46656" y="1379578"/>
            <a:ext cx="236280" cy="4313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21" name="I[20-16]"/>
          <p:cNvSpPr txBox="1"/>
          <p:nvPr/>
        </p:nvSpPr>
        <p:spPr>
          <a:xfrm>
            <a:off x="10334768" y="1185186"/>
            <a:ext cx="660057" cy="2291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sz="1200" b="1" dirty="0"/>
              <a:t>MEM/WB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8964996" y="4415731"/>
            <a:ext cx="37466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91454" y="1374074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791127" y="1602722"/>
            <a:ext cx="233186" cy="1864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731441" y="1374074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731114" y="1602722"/>
            <a:ext cx="233186" cy="1864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0549230" y="1373416"/>
            <a:ext cx="233186" cy="230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9460698" y="2059288"/>
            <a:ext cx="787016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49490" y="1718274"/>
            <a:ext cx="752891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40066" y="1889450"/>
            <a:ext cx="80964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0988021" y="1081781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6929812" y="5689209"/>
            <a:ext cx="983755" cy="6484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Unité de transfert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7036393" y="2639619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012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6591762" y="3460580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012</a:t>
            </a:r>
          </a:p>
        </p:txBody>
      </p:sp>
      <p:cxnSp>
        <p:nvCxnSpPr>
          <p:cNvPr id="220" name="Elbow Connector 219"/>
          <p:cNvCxnSpPr>
            <a:stCxn id="259" idx="4"/>
            <a:endCxn id="255" idx="3"/>
          </p:cNvCxnSpPr>
          <p:nvPr/>
        </p:nvCxnSpPr>
        <p:spPr>
          <a:xfrm rot="5400000">
            <a:off x="6401900" y="3064439"/>
            <a:ext cx="4299163" cy="1261683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/>
          <p:cNvGrpSpPr/>
          <p:nvPr/>
        </p:nvGrpSpPr>
        <p:grpSpPr>
          <a:xfrm>
            <a:off x="3261239" y="5094508"/>
            <a:ext cx="2515166" cy="507539"/>
            <a:chOff x="3261239" y="5094508"/>
            <a:chExt cx="2133587" cy="507539"/>
          </a:xfrm>
        </p:grpSpPr>
        <p:cxnSp>
          <p:nvCxnSpPr>
            <p:cNvPr id="148" name="Straight Arrow Connector 147"/>
            <p:cNvCxnSpPr/>
            <p:nvPr/>
          </p:nvCxnSpPr>
          <p:spPr>
            <a:xfrm>
              <a:off x="3269279" y="5371713"/>
              <a:ext cx="212554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3311885" y="5094508"/>
              <a:ext cx="208294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3261239" y="5602047"/>
              <a:ext cx="213358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/>
          <p:cNvCxnSpPr/>
          <p:nvPr/>
        </p:nvCxnSpPr>
        <p:spPr>
          <a:xfrm>
            <a:off x="3261239" y="5316185"/>
            <a:ext cx="0" cy="285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66" idx="3"/>
            <a:endCxn id="237" idx="1"/>
          </p:cNvCxnSpPr>
          <p:nvPr/>
        </p:nvCxnSpPr>
        <p:spPr>
          <a:xfrm>
            <a:off x="6018187" y="5599431"/>
            <a:ext cx="905937" cy="5605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68" idx="4"/>
            <a:endCxn id="253" idx="3"/>
          </p:cNvCxnSpPr>
          <p:nvPr/>
        </p:nvCxnSpPr>
        <p:spPr>
          <a:xfrm rot="5400000">
            <a:off x="8264495" y="4929518"/>
            <a:ext cx="809435" cy="150024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I[20-16]"/>
          <p:cNvSpPr txBox="1"/>
          <p:nvPr/>
        </p:nvSpPr>
        <p:spPr>
          <a:xfrm rot="5400000">
            <a:off x="6317099" y="5540438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ID/</a:t>
            </a:r>
            <a:r>
              <a:rPr lang="fr-FR" sz="1200" dirty="0" err="1"/>
              <a:t>EX.rt</a:t>
            </a:r>
            <a:endParaRPr lang="fr-FR" sz="1200" dirty="0"/>
          </a:p>
        </p:txBody>
      </p:sp>
      <p:sp>
        <p:nvSpPr>
          <p:cNvPr id="233" name="I[20-16]"/>
          <p:cNvSpPr txBox="1"/>
          <p:nvPr/>
        </p:nvSpPr>
        <p:spPr>
          <a:xfrm>
            <a:off x="6301010" y="6117540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ID/EX.rs</a:t>
            </a:r>
          </a:p>
        </p:txBody>
      </p:sp>
      <p:sp>
        <p:nvSpPr>
          <p:cNvPr id="234" name="Oval 233"/>
          <p:cNvSpPr/>
          <p:nvPr/>
        </p:nvSpPr>
        <p:spPr>
          <a:xfrm>
            <a:off x="3210327" y="5320918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924348" y="554882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/>
          <p:cNvSpPr/>
          <p:nvPr/>
        </p:nvSpPr>
        <p:spPr>
          <a:xfrm>
            <a:off x="6924124" y="610937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Oval 239"/>
          <p:cNvSpPr/>
          <p:nvPr/>
        </p:nvSpPr>
        <p:spPr>
          <a:xfrm>
            <a:off x="6512136" y="5318639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1" name="I[20-16]"/>
          <p:cNvSpPr txBox="1"/>
          <p:nvPr/>
        </p:nvSpPr>
        <p:spPr>
          <a:xfrm>
            <a:off x="3740340" y="5411503"/>
            <a:ext cx="544076" cy="2226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200" dirty="0"/>
              <a:t>I[25-21] = </a:t>
            </a:r>
            <a:r>
              <a:rPr lang="fr-FR" sz="1200" dirty="0" err="1"/>
              <a:t>rs</a:t>
            </a:r>
            <a:endParaRPr lang="fr-FR" sz="1200" dirty="0"/>
          </a:p>
        </p:txBody>
      </p:sp>
      <p:sp>
        <p:nvSpPr>
          <p:cNvPr id="245" name="Rectangle 244"/>
          <p:cNvSpPr/>
          <p:nvPr/>
        </p:nvSpPr>
        <p:spPr>
          <a:xfrm>
            <a:off x="6926109" y="5984125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Rectangle 245"/>
          <p:cNvSpPr/>
          <p:nvPr/>
        </p:nvSpPr>
        <p:spPr>
          <a:xfrm>
            <a:off x="7824742" y="615307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Rectangle 252"/>
          <p:cNvSpPr/>
          <p:nvPr/>
        </p:nvSpPr>
        <p:spPr>
          <a:xfrm>
            <a:off x="7825253" y="6033753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Rectangle 253"/>
          <p:cNvSpPr/>
          <p:nvPr/>
        </p:nvSpPr>
        <p:spPr>
          <a:xfrm>
            <a:off x="7826800" y="5915131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Rectangle 254"/>
          <p:cNvSpPr/>
          <p:nvPr/>
        </p:nvSpPr>
        <p:spPr>
          <a:xfrm>
            <a:off x="7826800" y="579425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Oval 258"/>
          <p:cNvSpPr/>
          <p:nvPr/>
        </p:nvSpPr>
        <p:spPr>
          <a:xfrm>
            <a:off x="9131675" y="1444406"/>
            <a:ext cx="101293" cy="1012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10852088" y="1457420"/>
            <a:ext cx="55429" cy="554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9368685" y="5173628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0" name="Elbow Connector 269"/>
          <p:cNvCxnSpPr>
            <a:stCxn id="271" idx="0"/>
            <a:endCxn id="246" idx="3"/>
          </p:cNvCxnSpPr>
          <p:nvPr/>
        </p:nvCxnSpPr>
        <p:spPr>
          <a:xfrm rot="16200000" flipV="1">
            <a:off x="8511908" y="5610355"/>
            <a:ext cx="307639" cy="149429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9362225" y="6511320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83" name="Elbow Connector 282"/>
          <p:cNvCxnSpPr>
            <a:stCxn id="294" idx="0"/>
            <a:endCxn id="292" idx="1"/>
          </p:cNvCxnSpPr>
          <p:nvPr/>
        </p:nvCxnSpPr>
        <p:spPr>
          <a:xfrm rot="5400000" flipH="1" flipV="1">
            <a:off x="4900756" y="4570932"/>
            <a:ext cx="3535922" cy="70950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9011849" y="4866242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6580343" y="2940617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Rectangle 291"/>
          <p:cNvSpPr/>
          <p:nvPr/>
        </p:nvSpPr>
        <p:spPr>
          <a:xfrm>
            <a:off x="7023468" y="3107118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Oval 293"/>
          <p:cNvSpPr/>
          <p:nvPr/>
        </p:nvSpPr>
        <p:spPr>
          <a:xfrm>
            <a:off x="6256085" y="6693643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6267637" y="4003688"/>
            <a:ext cx="30064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6200993" y="3804216"/>
            <a:ext cx="37012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6165059" y="3746039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6262560" y="3942862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7073422" y="5679597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Rectangle 308"/>
          <p:cNvSpPr/>
          <p:nvPr/>
        </p:nvSpPr>
        <p:spPr>
          <a:xfrm>
            <a:off x="7562280" y="568259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1" name="Elbow Connector 310"/>
          <p:cNvCxnSpPr>
            <a:stCxn id="308" idx="0"/>
            <a:endCxn id="201" idx="2"/>
          </p:cNvCxnSpPr>
          <p:nvPr/>
        </p:nvCxnSpPr>
        <p:spPr>
          <a:xfrm rot="16200000" flipV="1">
            <a:off x="6151676" y="4710931"/>
            <a:ext cx="1560820" cy="37651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606381" y="4559544"/>
            <a:ext cx="0" cy="11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>
            <a:off x="7188460" y="4559544"/>
            <a:ext cx="417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7188805" y="3406126"/>
            <a:ext cx="0" cy="1153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7188460" y="3317252"/>
            <a:ext cx="0" cy="88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I[20-16]"/>
          <p:cNvSpPr txBox="1"/>
          <p:nvPr/>
        </p:nvSpPr>
        <p:spPr>
          <a:xfrm>
            <a:off x="9401456" y="5440259"/>
            <a:ext cx="9330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EX/</a:t>
            </a:r>
            <a:r>
              <a:rPr lang="fr-FR" sz="1200" dirty="0" err="1"/>
              <a:t>MEM.rd</a:t>
            </a:r>
            <a:endParaRPr lang="fr-FR" sz="1200" dirty="0"/>
          </a:p>
        </p:txBody>
      </p:sp>
      <p:sp>
        <p:nvSpPr>
          <p:cNvPr id="380" name="I[20-16]"/>
          <p:cNvSpPr txBox="1"/>
          <p:nvPr/>
        </p:nvSpPr>
        <p:spPr>
          <a:xfrm>
            <a:off x="9419331" y="6289313"/>
            <a:ext cx="9987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MEM/</a:t>
            </a:r>
            <a:r>
              <a:rPr lang="fr-FR" sz="1200" dirty="0" err="1"/>
              <a:t>WB.rd</a:t>
            </a:r>
            <a:endParaRPr lang="fr-FR" sz="1200" dirty="0"/>
          </a:p>
        </p:txBody>
      </p:sp>
      <p:sp>
        <p:nvSpPr>
          <p:cNvPr id="381" name="I[20-16]"/>
          <p:cNvSpPr txBox="1"/>
          <p:nvPr/>
        </p:nvSpPr>
        <p:spPr>
          <a:xfrm rot="5400000">
            <a:off x="8618320" y="2204427"/>
            <a:ext cx="13882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EX/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MEM.RegWrite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2" name="I[20-16]"/>
          <p:cNvSpPr txBox="1"/>
          <p:nvPr/>
        </p:nvSpPr>
        <p:spPr>
          <a:xfrm rot="5400000">
            <a:off x="10310628" y="2819189"/>
            <a:ext cx="14539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MEM/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WB.RegWrite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 rot="5400000">
            <a:off x="7288807" y="4721394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ForwardA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6300326" y="4819397"/>
            <a:ext cx="893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ForwardB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916478" y="5716962"/>
            <a:ext cx="1047552" cy="648443"/>
          </a:xfrm>
          <a:prstGeom prst="round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fr-FR" dirty="0">
                <a:solidFill>
                  <a:srgbClr val="CC3399"/>
                </a:solidFill>
              </a:rPr>
              <a:t>Unité de suspension</a:t>
            </a:r>
          </a:p>
        </p:txBody>
      </p:sp>
      <p:cxnSp>
        <p:nvCxnSpPr>
          <p:cNvPr id="388" name="Straight Arrow Connector 387"/>
          <p:cNvCxnSpPr/>
          <p:nvPr/>
        </p:nvCxnSpPr>
        <p:spPr>
          <a:xfrm flipH="1">
            <a:off x="4966687" y="6033753"/>
            <a:ext cx="1618968" cy="0"/>
          </a:xfrm>
          <a:prstGeom prst="straightConnector1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Oval 390"/>
          <p:cNvSpPr/>
          <p:nvPr/>
        </p:nvSpPr>
        <p:spPr>
          <a:xfrm>
            <a:off x="6515015" y="5981800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2" name="Oval 391"/>
          <p:cNvSpPr/>
          <p:nvPr/>
        </p:nvSpPr>
        <p:spPr>
          <a:xfrm>
            <a:off x="6063969" y="1631989"/>
            <a:ext cx="101293" cy="1012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3" name="Elbow Connector 392"/>
          <p:cNvCxnSpPr>
            <a:stCxn id="392" idx="4"/>
            <a:endCxn id="395" idx="3"/>
          </p:cNvCxnSpPr>
          <p:nvPr/>
        </p:nvCxnSpPr>
        <p:spPr>
          <a:xfrm rot="5400000">
            <a:off x="3467202" y="3229424"/>
            <a:ext cx="4143557" cy="1151272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4869505" y="582623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Oval 397"/>
          <p:cNvSpPr/>
          <p:nvPr/>
        </p:nvSpPr>
        <p:spPr>
          <a:xfrm>
            <a:off x="3556136" y="5316185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3696632" y="5547013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909436" y="5825750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Rectangle 400"/>
          <p:cNvSpPr/>
          <p:nvPr/>
        </p:nvSpPr>
        <p:spPr>
          <a:xfrm>
            <a:off x="3911241" y="600955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2" name="Elbow Connector 401"/>
          <p:cNvCxnSpPr>
            <a:stCxn id="398" idx="4"/>
            <a:endCxn id="401" idx="1"/>
          </p:cNvCxnSpPr>
          <p:nvPr/>
        </p:nvCxnSpPr>
        <p:spPr>
          <a:xfrm rot="16200000" flipH="1">
            <a:off x="3437670" y="5586591"/>
            <a:ext cx="642684" cy="304458"/>
          </a:xfrm>
          <a:prstGeom prst="bentConnector2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>
            <a:stCxn id="399" idx="4"/>
            <a:endCxn id="400" idx="1"/>
          </p:cNvCxnSpPr>
          <p:nvPr/>
        </p:nvCxnSpPr>
        <p:spPr>
          <a:xfrm rot="16200000" flipH="1">
            <a:off x="3714334" y="5681250"/>
            <a:ext cx="228047" cy="162157"/>
          </a:xfrm>
          <a:prstGeom prst="bentConnector2">
            <a:avLst/>
          </a:prstGeom>
          <a:ln w="3175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3918534" y="6159980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Rectangle 409"/>
          <p:cNvSpPr/>
          <p:nvPr/>
        </p:nvSpPr>
        <p:spPr>
          <a:xfrm>
            <a:off x="2980886" y="5588004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1" name="Elbow Connector 410"/>
          <p:cNvCxnSpPr>
            <a:stCxn id="409" idx="1"/>
            <a:endCxn id="108" idx="2"/>
          </p:cNvCxnSpPr>
          <p:nvPr/>
        </p:nvCxnSpPr>
        <p:spPr>
          <a:xfrm rot="10800000">
            <a:off x="3031194" y="5692837"/>
            <a:ext cx="887340" cy="517746"/>
          </a:xfrm>
          <a:prstGeom prst="bentConnector2">
            <a:avLst/>
          </a:prstGeom>
          <a:ln w="254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4110330" y="626606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Rectangle 422"/>
          <p:cNvSpPr/>
          <p:nvPr/>
        </p:nvSpPr>
        <p:spPr>
          <a:xfrm>
            <a:off x="4357169" y="6268686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7" name="TextBox 426"/>
          <p:cNvSpPr txBox="1"/>
          <p:nvPr/>
        </p:nvSpPr>
        <p:spPr>
          <a:xfrm rot="5400000">
            <a:off x="4859932" y="6211302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Hazard</a:t>
            </a:r>
          </a:p>
        </p:txBody>
      </p:sp>
      <p:cxnSp>
        <p:nvCxnSpPr>
          <p:cNvPr id="429" name="Elbow Connector 428"/>
          <p:cNvCxnSpPr>
            <a:stCxn id="423" idx="2"/>
            <a:endCxn id="433" idx="2"/>
          </p:cNvCxnSpPr>
          <p:nvPr/>
        </p:nvCxnSpPr>
        <p:spPr>
          <a:xfrm rot="5400000" flipH="1" flipV="1">
            <a:off x="2581303" y="3827337"/>
            <a:ext cx="4365340" cy="719768"/>
          </a:xfrm>
          <a:prstGeom prst="bentConnector3">
            <a:avLst>
              <a:gd name="adj1" fmla="val -2692"/>
            </a:avLst>
          </a:prstGeom>
          <a:ln w="25400">
            <a:solidFill>
              <a:srgbClr val="CC3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2181844" y="5875049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IF/ID Write</a:t>
            </a:r>
          </a:p>
        </p:txBody>
      </p:sp>
      <p:cxnSp>
        <p:nvCxnSpPr>
          <p:cNvPr id="448" name="Straight Arrow Connector 447"/>
          <p:cNvCxnSpPr/>
          <p:nvPr/>
        </p:nvCxnSpPr>
        <p:spPr>
          <a:xfrm>
            <a:off x="4697257" y="1870617"/>
            <a:ext cx="257639" cy="0"/>
          </a:xfrm>
          <a:prstGeom prst="straightConnector1">
            <a:avLst/>
          </a:prstGeom>
          <a:ln w="508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4467387" y="16717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CC3399"/>
                </a:solidFill>
              </a:rPr>
              <a:t>0</a:t>
            </a:r>
            <a:endParaRPr lang="fr-FR" dirty="0">
              <a:solidFill>
                <a:srgbClr val="CC3399"/>
              </a:solidFill>
            </a:endParaRPr>
          </a:p>
        </p:txBody>
      </p:sp>
      <p:sp>
        <p:nvSpPr>
          <p:cNvPr id="433" name="Rounded Rectangle 432"/>
          <p:cNvSpPr/>
          <p:nvPr/>
        </p:nvSpPr>
        <p:spPr>
          <a:xfrm>
            <a:off x="4971789" y="1346354"/>
            <a:ext cx="304135" cy="6581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sz="1200" b="1" dirty="0">
                <a:solidFill>
                  <a:srgbClr val="CC3399"/>
                </a:solidFill>
              </a:rPr>
              <a:t>0 1</a:t>
            </a:r>
          </a:p>
        </p:txBody>
      </p:sp>
      <p:sp>
        <p:nvSpPr>
          <p:cNvPr id="454" name="Rectangle 453"/>
          <p:cNvSpPr/>
          <p:nvPr/>
        </p:nvSpPr>
        <p:spPr>
          <a:xfrm>
            <a:off x="3749162" y="1280785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2" name="Elbow Connector 241"/>
          <p:cNvCxnSpPr>
            <a:stCxn id="240" idx="4"/>
            <a:endCxn id="245" idx="1"/>
          </p:cNvCxnSpPr>
          <p:nvPr/>
        </p:nvCxnSpPr>
        <p:spPr>
          <a:xfrm rot="16200000" flipH="1">
            <a:off x="6437048" y="5545667"/>
            <a:ext cx="614796" cy="36332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8721211" y="1365016"/>
            <a:ext cx="250215" cy="429713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Elbow Connector 52"/>
          <p:cNvCxnSpPr/>
          <p:nvPr/>
        </p:nvCxnSpPr>
        <p:spPr>
          <a:xfrm rot="16200000" flipV="1">
            <a:off x="3149742" y="-164688"/>
            <a:ext cx="266837" cy="2291418"/>
          </a:xfrm>
          <a:prstGeom prst="bentConnector3">
            <a:avLst>
              <a:gd name="adj1" fmla="val 185670"/>
            </a:avLst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4309699" y="1470205"/>
            <a:ext cx="101293" cy="1012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5" name="Elbow Connector 274"/>
          <p:cNvCxnSpPr>
            <a:stCxn id="288" idx="0"/>
            <a:endCxn id="293" idx="3"/>
          </p:cNvCxnSpPr>
          <p:nvPr/>
        </p:nvCxnSpPr>
        <p:spPr>
          <a:xfrm rot="16200000" flipV="1">
            <a:off x="3439828" y="-133669"/>
            <a:ext cx="882426" cy="3178977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 rot="16200000" flipV="1">
            <a:off x="5298929" y="1826773"/>
            <a:ext cx="345222" cy="480248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279" name="Flowchart: Delay 278"/>
          <p:cNvSpPr/>
          <p:nvPr/>
        </p:nvSpPr>
        <p:spPr>
          <a:xfrm rot="16200000">
            <a:off x="4310025" y="1101585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5" name="Oval 284"/>
          <p:cNvSpPr/>
          <p:nvPr/>
        </p:nvSpPr>
        <p:spPr>
          <a:xfrm>
            <a:off x="5417262" y="3721353"/>
            <a:ext cx="310419" cy="6387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5265306" y="1897033"/>
            <a:ext cx="410445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pPr algn="ctr"/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290" name="TextBox 289"/>
          <p:cNvSpPr txBox="1"/>
          <p:nvPr/>
        </p:nvSpPr>
        <p:spPr>
          <a:xfrm>
            <a:off x="5331299" y="3796441"/>
            <a:ext cx="4443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5973325" y="1782964"/>
            <a:ext cx="45719" cy="6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TextBox 343"/>
          <p:cNvSpPr txBox="1"/>
          <p:nvPr/>
        </p:nvSpPr>
        <p:spPr>
          <a:xfrm>
            <a:off x="6268883" y="2005306"/>
            <a:ext cx="7332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45" name="ALUOp"/>
          <p:cNvSpPr txBox="1"/>
          <p:nvPr/>
        </p:nvSpPr>
        <p:spPr>
          <a:xfrm>
            <a:off x="6778490" y="1967022"/>
            <a:ext cx="72928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357031" y="1930332"/>
            <a:ext cx="734030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347" name="Straight Connector 346"/>
          <p:cNvCxnSpPr/>
          <p:nvPr/>
        </p:nvCxnSpPr>
        <p:spPr>
          <a:xfrm flipH="1">
            <a:off x="5869929" y="1955263"/>
            <a:ext cx="736070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5869929" y="1905031"/>
            <a:ext cx="1248769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H="1">
            <a:off x="5869929" y="1860434"/>
            <a:ext cx="1818600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V="1">
            <a:off x="6602110" y="1952511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7119589" y="1901163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7684904" y="1853444"/>
            <a:ext cx="0" cy="114759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5791851" y="1788101"/>
            <a:ext cx="233186" cy="186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3" name="Rectangle 2"/>
          <p:cNvSpPr/>
          <p:nvPr/>
        </p:nvSpPr>
        <p:spPr>
          <a:xfrm>
            <a:off x="5770236" y="1365016"/>
            <a:ext cx="273629" cy="617582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9" name="Elbow Connector 478"/>
          <p:cNvCxnSpPr>
            <a:stCxn id="299" idx="3"/>
            <a:endCxn id="300" idx="2"/>
          </p:cNvCxnSpPr>
          <p:nvPr/>
        </p:nvCxnSpPr>
        <p:spPr>
          <a:xfrm>
            <a:off x="3146752" y="2233992"/>
            <a:ext cx="2202324" cy="487"/>
          </a:xfrm>
          <a:prstGeom prst="bentConnector4">
            <a:avLst>
              <a:gd name="adj1" fmla="val 76615"/>
              <a:gd name="adj2" fmla="val 4704045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/>
          <p:cNvSpPr/>
          <p:nvPr/>
        </p:nvSpPr>
        <p:spPr>
          <a:xfrm>
            <a:off x="5503038" y="4673024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6" name="Elbow Connector 325"/>
          <p:cNvCxnSpPr>
            <a:stCxn id="325" idx="0"/>
            <a:endCxn id="330" idx="4"/>
          </p:cNvCxnSpPr>
          <p:nvPr/>
        </p:nvCxnSpPr>
        <p:spPr>
          <a:xfrm rot="5400000" flipH="1" flipV="1">
            <a:off x="4304679" y="1412506"/>
            <a:ext cx="113367" cy="203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5286983" y="3533835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5282740" y="2725381"/>
            <a:ext cx="115763" cy="11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59" name="Elbow Connector 358"/>
          <p:cNvCxnSpPr>
            <a:stCxn id="332" idx="6"/>
            <a:endCxn id="331" idx="4"/>
          </p:cNvCxnSpPr>
          <p:nvPr/>
        </p:nvCxnSpPr>
        <p:spPr>
          <a:xfrm flipH="1" flipV="1">
            <a:off x="4486007" y="1354226"/>
            <a:ext cx="957434" cy="1853534"/>
          </a:xfrm>
          <a:prstGeom prst="bentConnector4">
            <a:avLst>
              <a:gd name="adj1" fmla="val 27094"/>
              <a:gd name="adj2" fmla="val 58727"/>
            </a:avLst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Oval 331"/>
          <p:cNvSpPr/>
          <p:nvPr/>
        </p:nvSpPr>
        <p:spPr>
          <a:xfrm>
            <a:off x="5243164" y="3018178"/>
            <a:ext cx="200277" cy="3791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011237" y="1827351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</a:rPr>
              <a:t>isBEQ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5" name="Straight Arrow Connector 264"/>
          <p:cNvCxnSpPr/>
          <p:nvPr/>
        </p:nvCxnSpPr>
        <p:spPr>
          <a:xfrm>
            <a:off x="2300411" y="2241212"/>
            <a:ext cx="58557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Instruction"/>
          <p:cNvSpPr txBox="1"/>
          <p:nvPr/>
        </p:nvSpPr>
        <p:spPr>
          <a:xfrm>
            <a:off x="1101718" y="3356457"/>
            <a:ext cx="911794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2102644" y="847603"/>
            <a:ext cx="69612" cy="9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3" name="I[25-21] BUS"/>
          <p:cNvCxnSpPr/>
          <p:nvPr/>
        </p:nvCxnSpPr>
        <p:spPr>
          <a:xfrm>
            <a:off x="2529537" y="3386137"/>
            <a:ext cx="37434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reeform 273"/>
          <p:cNvSpPr/>
          <p:nvPr/>
        </p:nvSpPr>
        <p:spPr>
          <a:xfrm>
            <a:off x="1855150" y="1691053"/>
            <a:ext cx="624573" cy="1138625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277" name="Oval 276"/>
          <p:cNvSpPr/>
          <p:nvPr/>
        </p:nvSpPr>
        <p:spPr>
          <a:xfrm>
            <a:off x="2573236" y="2188767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1272240" y="2621658"/>
            <a:ext cx="0" cy="6227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1037487" y="3234538"/>
            <a:ext cx="1468469" cy="11341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1557319" y="1955263"/>
            <a:ext cx="303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1148399" y="2191557"/>
            <a:ext cx="247683" cy="519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333885" y="1811082"/>
            <a:ext cx="242528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291" name="Elbow Connector 290"/>
          <p:cNvCxnSpPr/>
          <p:nvPr/>
        </p:nvCxnSpPr>
        <p:spPr>
          <a:xfrm flipV="1">
            <a:off x="1272240" y="2620285"/>
            <a:ext cx="586015" cy="27324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132"/>
          <p:cNvSpPr/>
          <p:nvPr/>
        </p:nvSpPr>
        <p:spPr>
          <a:xfrm>
            <a:off x="1983341" y="862540"/>
            <a:ext cx="308211" cy="727872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92500"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295" name="Elbow Connector 294"/>
          <p:cNvCxnSpPr>
            <a:endCxn id="287" idx="0"/>
          </p:cNvCxnSpPr>
          <p:nvPr/>
        </p:nvCxnSpPr>
        <p:spPr>
          <a:xfrm rot="10800000" flipV="1">
            <a:off x="1272240" y="1319777"/>
            <a:ext cx="690259" cy="87178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77" idx="0"/>
            <a:endCxn id="293" idx="4"/>
          </p:cNvCxnSpPr>
          <p:nvPr/>
        </p:nvCxnSpPr>
        <p:spPr>
          <a:xfrm rot="16200000" flipV="1">
            <a:off x="2082507" y="1647390"/>
            <a:ext cx="750422" cy="33233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ad address"/>
          <p:cNvSpPr txBox="1"/>
          <p:nvPr/>
        </p:nvSpPr>
        <p:spPr>
          <a:xfrm>
            <a:off x="1037487" y="3243386"/>
            <a:ext cx="729436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298" name="Instruction"/>
          <p:cNvSpPr txBox="1"/>
          <p:nvPr/>
        </p:nvSpPr>
        <p:spPr>
          <a:xfrm>
            <a:off x="1594162" y="3243386"/>
            <a:ext cx="911794" cy="420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317672" y="3826006"/>
            <a:ext cx="982739" cy="5195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92500" lnSpcReduction="20000"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2006109" y="2294887"/>
            <a:ext cx="459024" cy="2969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307" name="Oval 306"/>
          <p:cNvSpPr/>
          <p:nvPr/>
        </p:nvSpPr>
        <p:spPr>
          <a:xfrm>
            <a:off x="1227262" y="2848232"/>
            <a:ext cx="101293" cy="101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137942" y="2400749"/>
            <a:ext cx="93839" cy="1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4" name="Rectangle 313"/>
          <p:cNvSpPr/>
          <p:nvPr/>
        </p:nvSpPr>
        <p:spPr>
          <a:xfrm>
            <a:off x="2102640" y="847603"/>
            <a:ext cx="69612" cy="9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5" name="Elbow Connector 314"/>
          <p:cNvCxnSpPr/>
          <p:nvPr/>
        </p:nvCxnSpPr>
        <p:spPr>
          <a:xfrm rot="5400000" flipH="1">
            <a:off x="694866" y="2904887"/>
            <a:ext cx="3915918" cy="3008851"/>
          </a:xfrm>
          <a:prstGeom prst="bentConnector4">
            <a:avLst>
              <a:gd name="adj1" fmla="val -3214"/>
              <a:gd name="adj2" fmla="val 111013"/>
            </a:avLst>
          </a:prstGeom>
          <a:ln w="254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88619" y="6088994"/>
            <a:ext cx="692995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>
                <a:solidFill>
                  <a:srgbClr val="CC3399"/>
                </a:solidFill>
              </a:rPr>
              <a:t>PC Write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91666" y="611945"/>
            <a:ext cx="474952" cy="247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fr-FR" sz="1400" dirty="0" err="1">
                <a:solidFill>
                  <a:schemeClr val="accent2"/>
                </a:solidFill>
              </a:rPr>
              <a:t>PCSrc</a:t>
            </a:r>
            <a:endParaRPr lang="fr-FR" sz="1400" dirty="0">
              <a:solidFill>
                <a:schemeClr val="accent2"/>
              </a:solidFill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1063531" y="4631854"/>
            <a:ext cx="1840350" cy="691654"/>
            <a:chOff x="1063531" y="4631854"/>
            <a:chExt cx="1840350" cy="691654"/>
          </a:xfrm>
        </p:grpSpPr>
        <p:cxnSp>
          <p:nvCxnSpPr>
            <p:cNvPr id="323" name="Straight Arrow Connector 322"/>
            <p:cNvCxnSpPr/>
            <p:nvPr/>
          </p:nvCxnSpPr>
          <p:spPr>
            <a:xfrm>
              <a:off x="2433113" y="4977681"/>
              <a:ext cx="470768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ounded Rectangle 323"/>
            <p:cNvSpPr/>
            <p:nvPr/>
          </p:nvSpPr>
          <p:spPr>
            <a:xfrm>
              <a:off x="1063531" y="4631854"/>
              <a:ext cx="1409829" cy="691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dirty="0">
                  <a:solidFill>
                    <a:schemeClr val="accent2"/>
                  </a:solidFill>
                </a:rPr>
                <a:t>Circuit </a:t>
              </a:r>
            </a:p>
            <a:p>
              <a:pPr algn="ctr"/>
              <a:r>
                <a:rPr lang="fr-FR" dirty="0">
                  <a:solidFill>
                    <a:schemeClr val="accent2"/>
                  </a:solidFill>
                </a:rPr>
                <a:t>IF/ID Flush</a:t>
              </a:r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977042" y="81984"/>
            <a:ext cx="1023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« pipeline » + gestion aléas de branchement (flush d’une instruction)</a:t>
            </a:r>
          </a:p>
        </p:txBody>
      </p:sp>
    </p:spTree>
    <p:extLst>
      <p:ext uri="{BB962C8B-B14F-4D97-AF65-F5344CB8AC3E}">
        <p14:creationId xmlns:p14="http://schemas.microsoft.com/office/powerpoint/2010/main" val="1614434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Implémentation du « flush 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Nous devons vider une instruction (dans sa phase </a:t>
            </a:r>
            <a:r>
              <a:rPr lang="fr-FR" b="1" dirty="0"/>
              <a:t>IF</a:t>
            </a:r>
            <a:r>
              <a:rPr lang="fr-FR" dirty="0"/>
              <a:t>) si l'instruction précédente est </a:t>
            </a:r>
            <a:r>
              <a:rPr lang="fr-FR" b="1" dirty="0" err="1">
                <a:latin typeface="Consolas" panose="020B0609020204030204" pitchFamily="49" charset="0"/>
              </a:rPr>
              <a:t>beq</a:t>
            </a:r>
            <a:r>
              <a:rPr lang="fr-FR" dirty="0"/>
              <a:t> et ses deux registres sources sont égaux.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 vidage introduit une bulle dans le pipeline, ce qui représente le délai d'un cycle pour effectuer le saut.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Nous pouvons vider une instruction de l'étape </a:t>
            </a:r>
            <a:r>
              <a:rPr lang="fr-FR" b="1" dirty="0"/>
              <a:t>IF</a:t>
            </a:r>
            <a:r>
              <a:rPr lang="fr-FR" dirty="0"/>
              <a:t> en la remplaçant dans le registre du pipeline </a:t>
            </a:r>
            <a:r>
              <a:rPr lang="fr-FR" b="1" dirty="0">
                <a:latin typeface="Consolas" panose="020B0609020204030204" pitchFamily="49" charset="0"/>
              </a:rPr>
              <a:t>IF/ID</a:t>
            </a:r>
            <a:r>
              <a:rPr lang="fr-FR" dirty="0"/>
              <a:t> par une instruction</a:t>
            </a:r>
            <a:r>
              <a:rPr lang="fr-FR" b="1" dirty="0"/>
              <a:t> </a:t>
            </a:r>
            <a:r>
              <a:rPr lang="fr-FR" b="1" dirty="0">
                <a:latin typeface="Consolas" panose="020B0609020204030204" pitchFamily="49" charset="0"/>
              </a:rPr>
              <a:t>NO </a:t>
            </a:r>
            <a:r>
              <a:rPr lang="fr-FR" b="1" dirty="0" err="1">
                <a:latin typeface="Consolas" panose="020B0609020204030204" pitchFamily="49" charset="0"/>
              </a:rPr>
              <a:t>Operation</a:t>
            </a:r>
            <a:r>
              <a:rPr lang="fr-FR" dirty="0"/>
              <a:t> (</a:t>
            </a:r>
            <a:r>
              <a:rPr lang="fr-FR" b="1" dirty="0">
                <a:latin typeface="Consolas" panose="020B0609020204030204" pitchFamily="49" charset="0"/>
              </a:rPr>
              <a:t>NOP</a:t>
            </a:r>
            <a:r>
              <a:rPr lang="fr-FR" dirty="0"/>
              <a:t>).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 </a:t>
            </a:r>
            <a:r>
              <a:rPr lang="fr-FR" b="1" dirty="0">
                <a:latin typeface="Consolas" panose="020B0609020204030204" pitchFamily="49" charset="0"/>
              </a:rPr>
              <a:t>NOP</a:t>
            </a:r>
            <a:r>
              <a:rPr lang="fr-FR" dirty="0"/>
              <a:t> est implémenté par l’instruction « </a:t>
            </a:r>
            <a:r>
              <a:rPr lang="fr-FR" b="1" dirty="0" err="1">
                <a:latin typeface="Consolas" panose="020B0609020204030204" pitchFamily="49" charset="0"/>
              </a:rPr>
              <a:t>sll</a:t>
            </a:r>
            <a:r>
              <a:rPr lang="fr-FR" b="1" dirty="0">
                <a:latin typeface="Consolas" panose="020B0609020204030204" pitchFamily="49" charset="0"/>
              </a:rPr>
              <a:t> $0, $0, $0</a:t>
            </a:r>
            <a:r>
              <a:rPr lang="fr-FR" dirty="0"/>
              <a:t> » dans le MIPS, ce qui correspond au code machine </a:t>
            </a:r>
            <a:r>
              <a:rPr lang="fr-FR" b="1" dirty="0">
                <a:latin typeface="Consolas" panose="020B0609020204030204" pitchFamily="49" charset="0"/>
              </a:rPr>
              <a:t>0x00000000</a:t>
            </a:r>
            <a:r>
              <a:rPr lang="fr-FR" dirty="0"/>
              <a:t>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 signal de contrôle </a:t>
            </a:r>
            <a:r>
              <a:rPr lang="fr-FR" b="1" dirty="0" err="1">
                <a:latin typeface="Consolas" panose="020B0609020204030204" pitchFamily="49" charset="0"/>
              </a:rPr>
              <a:t>IF.Flush</a:t>
            </a:r>
            <a:r>
              <a:rPr lang="fr-FR" dirty="0"/>
              <a:t> montré sur les slides précédents met en œuvre cette idée, mais aucun détail n'est montré dans le diagramme.</a:t>
            </a:r>
          </a:p>
        </p:txBody>
      </p:sp>
    </p:spTree>
    <p:extLst>
      <p:ext uri="{BB962C8B-B14F-4D97-AF65-F5344CB8AC3E}">
        <p14:creationId xmlns:p14="http://schemas.microsoft.com/office/powerpoint/2010/main" val="2455658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Trois types d’aléas rendent le pipelining difficile :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C00000"/>
                </a:solidFill>
              </a:rPr>
              <a:t>Les </a:t>
            </a:r>
            <a:r>
              <a:rPr lang="en-GB" b="1" dirty="0" err="1">
                <a:solidFill>
                  <a:srgbClr val="C00000"/>
                </a:solidFill>
              </a:rPr>
              <a:t>aléas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1" dirty="0" err="1">
                <a:solidFill>
                  <a:srgbClr val="C00000"/>
                </a:solidFill>
              </a:rPr>
              <a:t>structurels</a:t>
            </a:r>
            <a:r>
              <a:rPr lang="en-GB" dirty="0"/>
              <a:t> </a:t>
            </a:r>
            <a:r>
              <a:rPr lang="fr-FR" dirty="0"/>
              <a:t>résultent du manque de matériel pour exécuter plusieurs instructions à la fois. </a:t>
            </a:r>
            <a:endParaRPr lang="en-GB" dirty="0"/>
          </a:p>
          <a:p>
            <a:pPr lvl="1" indent="-288000">
              <a:buClr>
                <a:srgbClr val="00B050"/>
              </a:buClr>
              <a:buFont typeface="Wingdings" panose="05000000000000000000" pitchFamily="2" charset="2"/>
              <a:buChar char="F"/>
            </a:pPr>
            <a:r>
              <a:rPr lang="fr-FR" dirty="0"/>
              <a:t>Ils sont évités en ajoutant plus d'unités fonctionnelles (par exemple, plus d'additionneurs ou de mémoires) ou en repensant le pipeline.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C00000"/>
                </a:solidFill>
              </a:rPr>
              <a:t>Les </a:t>
            </a:r>
            <a:r>
              <a:rPr lang="en-GB" b="1" dirty="0" err="1">
                <a:solidFill>
                  <a:srgbClr val="C00000"/>
                </a:solidFill>
              </a:rPr>
              <a:t>aléas</a:t>
            </a:r>
            <a:r>
              <a:rPr lang="en-GB" b="1" dirty="0">
                <a:solidFill>
                  <a:srgbClr val="C00000"/>
                </a:solidFill>
              </a:rPr>
              <a:t> de </a:t>
            </a:r>
            <a:r>
              <a:rPr lang="en-GB" b="1" dirty="0" err="1">
                <a:solidFill>
                  <a:srgbClr val="C00000"/>
                </a:solidFill>
              </a:rPr>
              <a:t>données</a:t>
            </a:r>
            <a:r>
              <a:rPr lang="en-GB" dirty="0"/>
              <a:t> </a:t>
            </a:r>
            <a:r>
              <a:rPr lang="fr-FR" dirty="0"/>
              <a:t>peuvent survenir lorsque des instructions doivent accéder à des registres qui n'ont pas encore été mis à jour </a:t>
            </a:r>
          </a:p>
          <a:p>
            <a:pPr lvl="1" indent="-288000">
              <a:buClr>
                <a:srgbClr val="00B050"/>
              </a:buClr>
              <a:buFont typeface="Wingdings" panose="05000000000000000000" pitchFamily="2" charset="2"/>
              <a:buChar char=""/>
            </a:pPr>
            <a:r>
              <a:rPr lang="fr-FR" dirty="0"/>
              <a:t>Les aléas liés aux instructions de type R peuvent être évités </a:t>
            </a:r>
            <a:r>
              <a:rPr lang="fr-FR" dirty="0" err="1"/>
              <a:t>grace</a:t>
            </a:r>
            <a:r>
              <a:rPr lang="fr-FR" dirty="0"/>
              <a:t> à l’unité de transfert</a:t>
            </a:r>
            <a:endParaRPr lang="en-GB" dirty="0"/>
          </a:p>
          <a:p>
            <a:pPr lvl="1" indent="-288000">
              <a:buClr>
                <a:srgbClr val="00B050"/>
              </a:buClr>
              <a:buFont typeface="Wingdings" panose="05000000000000000000" pitchFamily="2" charset="2"/>
              <a:buChar char=""/>
            </a:pPr>
            <a:r>
              <a:rPr lang="fr-FR" dirty="0"/>
              <a:t>Les instructions de lecture depuis la mémoire peuvent générer un «vrai» aléa, et doivent donc suspendre le pipeline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C00000"/>
                </a:solidFill>
              </a:rPr>
              <a:t>Les </a:t>
            </a:r>
            <a:r>
              <a:rPr lang="en-GB" b="1" dirty="0" err="1">
                <a:solidFill>
                  <a:srgbClr val="C00000"/>
                </a:solidFill>
              </a:rPr>
              <a:t>aléas</a:t>
            </a:r>
            <a:r>
              <a:rPr lang="en-GB" b="1" dirty="0">
                <a:solidFill>
                  <a:srgbClr val="C00000"/>
                </a:solidFill>
              </a:rPr>
              <a:t> de </a:t>
            </a:r>
            <a:r>
              <a:rPr lang="en-GB" b="1" dirty="0" err="1">
                <a:solidFill>
                  <a:srgbClr val="C00000"/>
                </a:solidFill>
              </a:rPr>
              <a:t>branchement</a:t>
            </a:r>
            <a:r>
              <a:rPr lang="en-GB" dirty="0"/>
              <a:t> </a:t>
            </a:r>
            <a:r>
              <a:rPr lang="fr-FR" dirty="0"/>
              <a:t>surviennent lorsque le CPU ne peut pas déterminer quelle instruction doit être récupérée ensuite</a:t>
            </a:r>
            <a:endParaRPr lang="en-GB" dirty="0"/>
          </a:p>
          <a:p>
            <a:pPr lvl="1" indent="-28800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F"/>
            </a:pPr>
            <a:r>
              <a:rPr lang="fr-FR" dirty="0"/>
              <a:t>Nous pouvons minimiser les retards en effectuant des tests de branche plus tôt dans le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7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and $12,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or $13, $6,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add $14, $2, $2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sw</a:t>
            </a:r>
            <a:r>
              <a:rPr lang="fr-FR" sz="2400" b="1" dirty="0">
                <a:latin typeface="Consolas" panose="020B0609020204030204" pitchFamily="49" charset="0"/>
              </a:rPr>
              <a:t> $15, $100($2)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Aléas de donnée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dirty="0">
                <a:solidFill>
                  <a:schemeClr val="tx1"/>
                </a:solidFill>
              </a:rPr>
              <a:t>La nouvelle valeur de </a:t>
            </a:r>
            <a:r>
              <a:rPr lang="fr-FR" b="1" dirty="0">
                <a:solidFill>
                  <a:schemeClr val="tx1"/>
                </a:solidFill>
              </a:rPr>
              <a:t>$2</a:t>
            </a:r>
            <a:r>
              <a:rPr lang="fr-FR" dirty="0">
                <a:solidFill>
                  <a:schemeClr val="tx1"/>
                </a:solidFill>
              </a:rPr>
              <a:t> est mise à jour seulement dans le cycle </a:t>
            </a:r>
            <a:r>
              <a:rPr lang="fr-FR" b="1" dirty="0">
                <a:solidFill>
                  <a:schemeClr val="tx1"/>
                </a:solidFill>
              </a:rPr>
              <a:t>5</a:t>
            </a:r>
            <a:r>
              <a:rPr lang="fr-FR" dirty="0">
                <a:solidFill>
                  <a:schemeClr val="tx1"/>
                </a:solidFill>
              </a:rPr>
              <a:t> (la phase </a:t>
            </a:r>
            <a:r>
              <a:rPr lang="fr-FR" b="1" dirty="0">
                <a:solidFill>
                  <a:schemeClr val="tx1"/>
                </a:solidFill>
              </a:rPr>
              <a:t>WB</a:t>
            </a:r>
            <a:r>
              <a:rPr lang="fr-FR" dirty="0">
                <a:solidFill>
                  <a:schemeClr val="tx1"/>
                </a:solidFill>
              </a:rPr>
              <a:t> de l’instruction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r>
              <a:rPr lang="fr-FR" dirty="0">
                <a:solidFill>
                  <a:schemeClr val="tx1"/>
                </a:solidFill>
              </a:rPr>
              <a:t>),  cela cause deux </a:t>
            </a:r>
            <a:r>
              <a:rPr lang="fr-FR" b="1" dirty="0">
                <a:solidFill>
                  <a:srgbClr val="C00000"/>
                </a:solidFill>
              </a:rPr>
              <a:t>aléas de donnée</a:t>
            </a:r>
            <a:r>
              <a:rPr lang="fr-FR" dirty="0">
                <a:solidFill>
                  <a:schemeClr val="tx1"/>
                </a:solidFill>
              </a:rPr>
              <a:t> dans le pipeline :</a:t>
            </a:r>
          </a:p>
          <a:p>
            <a:pPr marL="5334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L’instruction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fr-FR" dirty="0">
                <a:solidFill>
                  <a:schemeClr val="tx1"/>
                </a:solidFill>
              </a:rPr>
              <a:t> lit le contenu du registre </a:t>
            </a:r>
            <a:r>
              <a:rPr lang="fr-FR" b="1" dirty="0">
                <a:solidFill>
                  <a:schemeClr val="tx1"/>
                </a:solidFill>
              </a:rPr>
              <a:t>$2</a:t>
            </a:r>
            <a:r>
              <a:rPr lang="fr-FR" dirty="0">
                <a:solidFill>
                  <a:schemeClr val="tx1"/>
                </a:solidFill>
              </a:rPr>
              <a:t> dans le cycle </a:t>
            </a:r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dirty="0">
                <a:solidFill>
                  <a:schemeClr val="tx1"/>
                </a:solidFill>
              </a:rPr>
              <a:t>. Ce sera l’ancienne valeur de </a:t>
            </a:r>
            <a:r>
              <a:rPr lang="fr-FR" b="1" dirty="0">
                <a:solidFill>
                  <a:schemeClr val="tx1"/>
                </a:solidFill>
              </a:rPr>
              <a:t>$2</a:t>
            </a:r>
            <a:r>
              <a:rPr lang="fr-FR" dirty="0">
                <a:solidFill>
                  <a:schemeClr val="tx1"/>
                </a:solidFill>
              </a:rPr>
              <a:t> et non la nouvelle. </a:t>
            </a:r>
          </a:p>
          <a:p>
            <a:pPr marL="5334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De même, l’instruction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r>
              <a:rPr lang="fr-FR" dirty="0">
                <a:solidFill>
                  <a:schemeClr val="tx1"/>
                </a:solidFill>
              </a:rPr>
              <a:t> utilise le registre </a:t>
            </a:r>
            <a:r>
              <a:rPr lang="fr-FR" b="1" dirty="0">
                <a:solidFill>
                  <a:schemeClr val="tx1"/>
                </a:solidFill>
              </a:rPr>
              <a:t>$2</a:t>
            </a:r>
            <a:r>
              <a:rPr lang="fr-FR" dirty="0">
                <a:solidFill>
                  <a:schemeClr val="tx1"/>
                </a:solidFill>
              </a:rPr>
              <a:t> au cycle </a:t>
            </a:r>
            <a:r>
              <a:rPr lang="fr-FR" b="1" dirty="0">
                <a:solidFill>
                  <a:schemeClr val="tx1"/>
                </a:solidFill>
              </a:rPr>
              <a:t>4</a:t>
            </a:r>
            <a:r>
              <a:rPr lang="fr-FR" dirty="0">
                <a:solidFill>
                  <a:schemeClr val="tx1"/>
                </a:solidFill>
              </a:rPr>
              <a:t>, encore une fois avant que celui-ci soit réellement mis à jour par l’instruction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99" y="2406592"/>
            <a:ext cx="6447079" cy="2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and $12, $2, $5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or $13, $6, $2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add $14,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sw</a:t>
            </a:r>
            <a:r>
              <a:rPr lang="fr-FR" sz="2400" b="1" dirty="0">
                <a:latin typeface="Consolas" panose="020B0609020204030204" pitchFamily="49" charset="0"/>
              </a:rPr>
              <a:t> $15, $100(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72" y="2406592"/>
            <a:ext cx="6442506" cy="25193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Aléas de donnée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L’instruction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est correcte en raison du design du « banc de registres » :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solidFill>
                  <a:schemeClr val="tx1"/>
                </a:solidFill>
              </a:rPr>
              <a:t>Un registre est mis à jour </a:t>
            </a:r>
            <a:r>
              <a:rPr lang="fr-FR" b="1" dirty="0">
                <a:solidFill>
                  <a:schemeClr val="tx1"/>
                </a:solidFill>
              </a:rPr>
              <a:t>au début</a:t>
            </a:r>
            <a:r>
              <a:rPr lang="fr-FR" dirty="0">
                <a:solidFill>
                  <a:schemeClr val="tx1"/>
                </a:solidFill>
              </a:rPr>
              <a:t> d’un cycle d’horloge</a:t>
            </a:r>
          </a:p>
          <a:p>
            <a:pPr marL="800100" lvl="2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solidFill>
                  <a:schemeClr val="tx1"/>
                </a:solidFill>
              </a:rPr>
              <a:t>La nouvelle valeur sera disponible </a:t>
            </a:r>
            <a:r>
              <a:rPr lang="fr-FR" b="1" dirty="0">
                <a:solidFill>
                  <a:schemeClr val="tx1"/>
                </a:solidFill>
              </a:rPr>
              <a:t>à la fin</a:t>
            </a:r>
            <a:r>
              <a:rPr lang="fr-FR" dirty="0">
                <a:solidFill>
                  <a:schemeClr val="tx1"/>
                </a:solidFill>
              </a:rPr>
              <a:t> de ce cycle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L’instruction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sw</a:t>
            </a:r>
            <a:r>
              <a:rPr lang="fr-FR" dirty="0">
                <a:solidFill>
                  <a:schemeClr val="tx1"/>
                </a:solidFill>
              </a:rPr>
              <a:t> ne pose pas de problème car </a:t>
            </a:r>
            <a:r>
              <a:rPr lang="fr-FR" b="1" dirty="0">
                <a:solidFill>
                  <a:schemeClr val="tx1"/>
                </a:solidFill>
              </a:rPr>
              <a:t>$2</a:t>
            </a:r>
            <a:r>
              <a:rPr lang="fr-FR" dirty="0">
                <a:solidFill>
                  <a:schemeClr val="tx1"/>
                </a:solidFill>
              </a:rPr>
              <a:t> est requis après la fin de l’instruction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6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and $12,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or $13, $6,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add $14,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sw</a:t>
            </a:r>
            <a:r>
              <a:rPr lang="fr-FR" sz="2400" b="1" dirty="0">
                <a:latin typeface="Consolas" panose="020B0609020204030204" pitchFamily="49" charset="0"/>
              </a:rPr>
              <a:t> $15, $100(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Aléas de donnée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Les flèches indiquent le flux de données entre les instructions.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Toute flèche qui pointe vers l’arrière dans le temps représente un aléa de donnée. 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Ici, des aléas existent entre les instructions 1 &amp; 2 et  1 &amp; 3.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5" y="2402878"/>
            <a:ext cx="6447079" cy="251939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774633" y="2907615"/>
            <a:ext cx="1560195" cy="4314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503295" y="2907615"/>
            <a:ext cx="828675" cy="8458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34828" y="2907615"/>
            <a:ext cx="0" cy="1297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31970" y="2907615"/>
            <a:ext cx="702945" cy="1734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71" y="2402877"/>
            <a:ext cx="6442506" cy="16689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and $12,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or $13, $6,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Aléas de donnée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697424" y="4190162"/>
                <a:ext cx="11086588" cy="258542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fr-FR" dirty="0">
                    <a:solidFill>
                      <a:schemeClr val="tx1"/>
                    </a:solidFill>
                  </a:rPr>
                  <a:t>L’instruction </a:t>
                </a:r>
                <a:r>
                  <a:rPr lang="fr-FR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sub</a:t>
                </a:r>
                <a:r>
                  <a:rPr lang="fr-FR" dirty="0">
                    <a:solidFill>
                      <a:schemeClr val="tx1"/>
                    </a:solidFill>
                  </a:rPr>
                  <a:t> réalise l’opération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fr-F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−$</m:t>
                    </m:r>
                    <m:r>
                      <a:rPr lang="fr-F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à l’étape </a:t>
                </a:r>
                <a:r>
                  <a:rPr lang="fr-FR" b="1" dirty="0">
                    <a:solidFill>
                      <a:schemeClr val="accent1">
                        <a:lumMod val="75000"/>
                      </a:schemeClr>
                    </a:solidFill>
                  </a:rPr>
                  <a:t>EX</a:t>
                </a:r>
                <a:r>
                  <a:rPr lang="fr-FR" dirty="0">
                    <a:solidFill>
                      <a:schemeClr val="tx1"/>
                    </a:solidFill>
                  </a:rPr>
                  <a:t> (dans le cycle 3).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fr-FR" dirty="0">
                    <a:solidFill>
                      <a:schemeClr val="tx1"/>
                    </a:solidFill>
                  </a:rPr>
                  <a:t>Les instructions </a:t>
                </a:r>
                <a:r>
                  <a:rPr lang="fr-F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and</a:t>
                </a:r>
                <a:r>
                  <a:rPr lang="fr-FR" dirty="0">
                    <a:solidFill>
                      <a:schemeClr val="tx1"/>
                    </a:solidFill>
                  </a:rPr>
                  <a:t> et </a:t>
                </a:r>
                <a:r>
                  <a:rPr lang="fr-F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or</a:t>
                </a:r>
                <a:r>
                  <a:rPr lang="fr-FR" dirty="0">
                    <a:solidFill>
                      <a:schemeClr val="tx1"/>
                    </a:solidFill>
                  </a:rPr>
                  <a:t> ont besoin de la nouvelle valeur de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fr-F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dans leurs étapes </a:t>
                </a:r>
                <a:r>
                  <a:rPr lang="fr-FR" b="1" dirty="0">
                    <a:solidFill>
                      <a:schemeClr val="accent6">
                        <a:lumMod val="75000"/>
                      </a:schemeClr>
                    </a:solidFill>
                  </a:rPr>
                  <a:t>EX</a:t>
                </a:r>
                <a:r>
                  <a:rPr lang="fr-FR" dirty="0">
                    <a:solidFill>
                      <a:schemeClr val="tx1"/>
                    </a:solidFill>
                  </a:rPr>
                  <a:t> aussi (pendant les cycles 4 et 5, respectivement).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fr-FR" dirty="0">
                    <a:solidFill>
                      <a:schemeClr val="tx1"/>
                    </a:solidFill>
                  </a:rPr>
                  <a:t>Si nous pouvions contourner l’étape </a:t>
                </a:r>
                <a:r>
                  <a:rPr lang="fr-FR" b="1" dirty="0">
                    <a:solidFill>
                      <a:schemeClr val="tx1"/>
                    </a:solidFill>
                  </a:rPr>
                  <a:t>WB</a:t>
                </a:r>
                <a:r>
                  <a:rPr lang="fr-FR" dirty="0">
                    <a:solidFill>
                      <a:schemeClr val="tx1"/>
                    </a:solidFill>
                  </a:rPr>
                  <a:t> (écriture dans le banc de registres) de l’instruction </a:t>
                </a:r>
                <a:r>
                  <a:rPr lang="fr-FR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sub</a:t>
                </a:r>
                <a:r>
                  <a:rPr lang="fr-FR" dirty="0">
                    <a:solidFill>
                      <a:schemeClr val="tx1"/>
                    </a:solidFill>
                  </a:rPr>
                  <a:t> et les étapes </a:t>
                </a:r>
                <a:r>
                  <a:rPr lang="fr-FR" b="1" dirty="0">
                    <a:solidFill>
                      <a:schemeClr val="tx1"/>
                    </a:solidFill>
                  </a:rPr>
                  <a:t>ID</a:t>
                </a:r>
                <a:r>
                  <a:rPr lang="fr-FR" dirty="0">
                    <a:solidFill>
                      <a:schemeClr val="tx1"/>
                    </a:solidFill>
                  </a:rPr>
                  <a:t> des instructions </a:t>
                </a:r>
                <a:r>
                  <a:rPr lang="fr-F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and</a:t>
                </a:r>
                <a:r>
                  <a:rPr lang="fr-FR" dirty="0">
                    <a:solidFill>
                      <a:schemeClr val="tx1"/>
                    </a:solidFill>
                  </a:rPr>
                  <a:t> et </a:t>
                </a:r>
                <a:r>
                  <a:rPr lang="fr-F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or</a:t>
                </a:r>
                <a:r>
                  <a:rPr lang="fr-FR" dirty="0">
                    <a:solidFill>
                      <a:schemeClr val="tx1"/>
                    </a:solidFill>
                  </a:rPr>
                  <a:t> (lecture du banc de registres) nous pourrions alors éliminer ces aléas de donnée.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4" y="4190162"/>
                <a:ext cx="11086588" cy="2585421"/>
              </a:xfrm>
              <a:prstGeom prst="rect">
                <a:avLst/>
              </a:prstGeom>
              <a:blipFill rotWithShape="0">
                <a:blip r:embed="rId3"/>
                <a:stretch>
                  <a:fillRect l="-659" t="-939" b="-1408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71" y="2402877"/>
            <a:ext cx="6442506" cy="16689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sub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$1, $3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and $12,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fr-FR" sz="2400" b="1" dirty="0">
                <a:latin typeface="Consolas" panose="020B0609020204030204" pitchFamily="49" charset="0"/>
              </a:rPr>
              <a:t>, $5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or $13, $6,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Aléas de donnée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4190162"/>
            <a:ext cx="11086588" cy="25854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Essentiellement, nous devons passer la sortie UAL de l’instruction </a:t>
            </a:r>
            <a:r>
              <a:rPr lang="fr-FR" b="1" dirty="0" err="1">
                <a:solidFill>
                  <a:schemeClr val="tx1"/>
                </a:solidFill>
              </a:rPr>
              <a:t>sub</a:t>
            </a:r>
            <a:r>
              <a:rPr lang="fr-FR" dirty="0">
                <a:solidFill>
                  <a:schemeClr val="tx1"/>
                </a:solidFill>
              </a:rPr>
              <a:t> directement à l’entrée UAL de chacune des instructions </a:t>
            </a:r>
            <a:r>
              <a:rPr lang="fr-FR" b="1" dirty="0">
                <a:solidFill>
                  <a:schemeClr val="tx1"/>
                </a:solidFill>
              </a:rPr>
              <a:t>and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b="1" dirty="0">
                <a:solidFill>
                  <a:schemeClr val="tx1"/>
                </a:solidFill>
              </a:rPr>
              <a:t>or</a:t>
            </a:r>
            <a:r>
              <a:rPr lang="fr-FR" dirty="0">
                <a:solidFill>
                  <a:schemeClr val="tx1"/>
                </a:solidFill>
              </a:rPr>
              <a:t> respectivement, sans passer par le « banc de registres ».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Rappelons que le résultat généré par l’UAL dans l’étape </a:t>
            </a:r>
            <a:r>
              <a:rPr lang="fr-FR" b="1" dirty="0">
                <a:solidFill>
                  <a:schemeClr val="tx1"/>
                </a:solidFill>
              </a:rPr>
              <a:t>EX</a:t>
            </a:r>
            <a:r>
              <a:rPr lang="fr-FR" dirty="0">
                <a:solidFill>
                  <a:schemeClr val="tx1"/>
                </a:solidFill>
              </a:rPr>
              <a:t> est normalement transmis via les zones tampons des étapes </a:t>
            </a:r>
            <a:r>
              <a:rPr lang="fr-FR" b="1" dirty="0">
                <a:solidFill>
                  <a:schemeClr val="tx1"/>
                </a:solidFill>
              </a:rPr>
              <a:t>MEM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b="1" dirty="0">
                <a:solidFill>
                  <a:schemeClr val="tx1"/>
                </a:solidFill>
              </a:rPr>
              <a:t>WB</a:t>
            </a:r>
            <a:r>
              <a:rPr lang="fr-FR" dirty="0">
                <a:solidFill>
                  <a:schemeClr val="tx1"/>
                </a:solidFill>
              </a:rPr>
              <a:t> avant d’être finalement écrit dans le « banc du registres ». 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48" idx="2"/>
          </p:cNvCxnSpPr>
          <p:nvPr/>
        </p:nvCxnSpPr>
        <p:spPr>
          <a:xfrm>
            <a:off x="8528611" y="3970027"/>
            <a:ext cx="246456" cy="1309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65146" y="4634386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598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0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</a:t>
            </a:r>
            <a:r>
              <a:rPr lang="fr-FR" sz="1600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87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96401" y="81984"/>
            <a:ext cx="732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Où peut-on récupérer le résultat de l’UAL (ALU) ?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1233271" y="853504"/>
            <a:ext cx="86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444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30159</TotalTime>
  <Words>3542</Words>
  <Application>Microsoft Office PowerPoint</Application>
  <PresentationFormat>Widescreen</PresentationFormat>
  <Paragraphs>1164</Paragraphs>
  <Slides>37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Custom Design</vt:lpstr>
      <vt:lpstr>Ce que nous allons voir aujourd’hui</vt:lpstr>
      <vt:lpstr>Instructions indépendantes</vt:lpstr>
      <vt:lpstr>Instructions avec dépendance</vt:lpstr>
      <vt:lpstr>Aléas de donnée</vt:lpstr>
      <vt:lpstr>Aléas de donnée</vt:lpstr>
      <vt:lpstr>Aléas de donnée</vt:lpstr>
      <vt:lpstr>Aléas de donnée</vt:lpstr>
      <vt:lpstr>Aléas de donnée</vt:lpstr>
      <vt:lpstr>PowerPoint Presentation</vt:lpstr>
      <vt:lpstr>Transfert de donnée </vt:lpstr>
      <vt:lpstr>Unité de transfert </vt:lpstr>
      <vt:lpstr>« pipeline » abrégé avec des mux de transfert </vt:lpstr>
      <vt:lpstr>Aléas de donnée provenant de EX/MEM </vt:lpstr>
      <vt:lpstr>Aléas de donnée provenant de EX/MEM </vt:lpstr>
      <vt:lpstr>Aléas de donnée provenant de MEM/WB </vt:lpstr>
      <vt:lpstr>Aléas de donnée provenant de MEM/WB </vt:lpstr>
      <vt:lpstr>Aléas de donnée provenant de MEM/WB </vt:lpstr>
      <vt:lpstr>« pipeline » abrégé avec une unité de transfert </vt:lpstr>
      <vt:lpstr>Qu’en est-il des instructions « lw », « lh » et « lb » </vt:lpstr>
      <vt:lpstr>Suspension du « pipeline » </vt:lpstr>
      <vt:lpstr>Suspension du « pipeline » </vt:lpstr>
      <vt:lpstr>Suspension du « pipeline » </vt:lpstr>
      <vt:lpstr>Suspension du « pipeline » </vt:lpstr>
      <vt:lpstr>Suspension du « pipeline » </vt:lpstr>
      <vt:lpstr>Suspension du « pipeline » </vt:lpstr>
      <vt:lpstr>Suspension du « pipeline » </vt:lpstr>
      <vt:lpstr>PowerPoint Presentation</vt:lpstr>
      <vt:lpstr>Unité de suspension</vt:lpstr>
      <vt:lpstr>PowerPoint Presentation</vt:lpstr>
      <vt:lpstr>Aléas de branchement</vt:lpstr>
      <vt:lpstr>Aléas de branchement</vt:lpstr>
      <vt:lpstr>Aléas de branchement</vt:lpstr>
      <vt:lpstr>PowerPoint Presentation</vt:lpstr>
      <vt:lpstr>PowerPoint Presentation</vt:lpstr>
      <vt:lpstr>PowerPoint Presentation</vt:lpstr>
      <vt:lpstr>Implémentation du « flush »</vt:lpstr>
      <vt:lpstr>Résumé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Adnane BENHADID</dc:creator>
  <cp:lastModifiedBy>Adnane BENHADID</cp:lastModifiedBy>
  <cp:revision>2406</cp:revision>
  <dcterms:created xsi:type="dcterms:W3CDTF">2017-11-08T09:15:45Z</dcterms:created>
  <dcterms:modified xsi:type="dcterms:W3CDTF">2020-01-15T14:39:58Z</dcterms:modified>
</cp:coreProperties>
</file>