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707" r:id="rId2"/>
    <p:sldId id="709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17" r:id="rId11"/>
    <p:sldId id="718" r:id="rId12"/>
    <p:sldId id="719" r:id="rId13"/>
    <p:sldId id="777" r:id="rId14"/>
    <p:sldId id="720" r:id="rId15"/>
    <p:sldId id="721" r:id="rId16"/>
    <p:sldId id="722" r:id="rId17"/>
    <p:sldId id="723" r:id="rId18"/>
    <p:sldId id="724" r:id="rId19"/>
    <p:sldId id="725" r:id="rId20"/>
    <p:sldId id="726" r:id="rId21"/>
    <p:sldId id="727" r:id="rId22"/>
    <p:sldId id="728" r:id="rId23"/>
    <p:sldId id="729" r:id="rId24"/>
    <p:sldId id="730" r:id="rId25"/>
    <p:sldId id="731" r:id="rId26"/>
    <p:sldId id="732" r:id="rId27"/>
    <p:sldId id="733" r:id="rId28"/>
    <p:sldId id="734" r:id="rId29"/>
    <p:sldId id="735" r:id="rId30"/>
    <p:sldId id="736" r:id="rId31"/>
    <p:sldId id="737" r:id="rId32"/>
    <p:sldId id="738" r:id="rId33"/>
    <p:sldId id="739" r:id="rId34"/>
    <p:sldId id="740" r:id="rId35"/>
    <p:sldId id="741" r:id="rId36"/>
    <p:sldId id="742" r:id="rId37"/>
    <p:sldId id="743" r:id="rId38"/>
    <p:sldId id="744" r:id="rId39"/>
    <p:sldId id="745" r:id="rId40"/>
    <p:sldId id="746" r:id="rId41"/>
    <p:sldId id="747" r:id="rId42"/>
    <p:sldId id="748" r:id="rId43"/>
    <p:sldId id="749" r:id="rId44"/>
    <p:sldId id="750" r:id="rId45"/>
    <p:sldId id="751" r:id="rId46"/>
    <p:sldId id="752" r:id="rId47"/>
    <p:sldId id="753" r:id="rId48"/>
    <p:sldId id="754" r:id="rId49"/>
    <p:sldId id="755" r:id="rId50"/>
    <p:sldId id="756" r:id="rId51"/>
    <p:sldId id="757" r:id="rId52"/>
    <p:sldId id="758" r:id="rId53"/>
    <p:sldId id="780" r:id="rId54"/>
    <p:sldId id="781" r:id="rId55"/>
    <p:sldId id="761" r:id="rId56"/>
    <p:sldId id="762" r:id="rId57"/>
    <p:sldId id="763" r:id="rId58"/>
    <p:sldId id="764" r:id="rId59"/>
    <p:sldId id="765" r:id="rId60"/>
    <p:sldId id="766" r:id="rId61"/>
    <p:sldId id="767" r:id="rId62"/>
    <p:sldId id="768" r:id="rId63"/>
    <p:sldId id="769" r:id="rId64"/>
    <p:sldId id="770" r:id="rId65"/>
    <p:sldId id="771" r:id="rId66"/>
    <p:sldId id="772" r:id="rId67"/>
    <p:sldId id="773" r:id="rId68"/>
    <p:sldId id="774" r:id="rId69"/>
    <p:sldId id="775" r:id="rId70"/>
    <p:sldId id="776" r:id="rId7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nane BENHADID" initials="AB" lastIdx="2" clrIdx="0">
    <p:extLst>
      <p:ext uri="{19B8F6BF-5375-455C-9EA6-DF929625EA0E}">
        <p15:presenceInfo xmlns:p15="http://schemas.microsoft.com/office/powerpoint/2012/main" userId="3fcf2899ea83f4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2F2F2"/>
    <a:srgbClr val="60F278"/>
    <a:srgbClr val="FDEFE6"/>
    <a:srgbClr val="4D4D4D"/>
    <a:srgbClr val="00CCFF"/>
    <a:srgbClr val="E203E7"/>
    <a:srgbClr val="FF5C00"/>
    <a:srgbClr val="FF9F9F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1443B-CFC9-4852-B9BE-0380150EE211}" v="608" dt="2019-09-16T08:28:45.836"/>
    <p1510:client id="{0BB2F2FB-B328-4E60-837F-8EF7476295EF}" v="178" dt="2019-11-27T10:01:24.812"/>
    <p1510:client id="{2D8E1A7D-F063-4DDA-A405-21D072F59DCE}" v="403" dt="2019-12-25T19:14:34.701"/>
    <p1510:client id="{3828B9CC-4B70-4F1A-B2BB-3CD167049928}" v="327" dt="2019-10-28T13:11:15.273"/>
    <p1510:client id="{4909C78D-7CF7-4106-B556-FC78B4FB2A69}" v="9" dt="2020-01-29T18:54:15.858"/>
    <p1510:client id="{630AFE9A-3672-494F-84BA-E6F541CB7556}" v="7" dt="2019-12-26T13:03:17.628"/>
    <p1510:client id="{6EF494E5-F23C-4FC6-B607-5B6ED6F8AB2F}" v="91" dt="2020-01-29T18:40:46.523"/>
    <p1510:client id="{A31A89E0-8356-4CE5-A301-DD42EC55F1BA}" v="8" dt="2019-12-04T19:02:49.644"/>
    <p1510:client id="{D9C43DF0-E3B9-4D81-9F21-A2C59C7378CA}" v="12" dt="2020-01-29T18:50:42.594"/>
    <p1510:client id="{E4B076A4-CFFE-4E13-89BF-2CC3761913F3}" v="6" dt="2019-12-26T14:21:50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22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8AF2-F27D-41E0-849F-07D98276E79A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76020-2AA9-46D0-90F9-766823EFA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1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19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Toutes</a:t>
            </a:r>
            <a:r>
              <a:rPr lang="fr-FR" baseline="0"/>
              <a:t> les données du cache sont </a:t>
            </a:r>
            <a:r>
              <a:rPr lang="fr-FR" b="1" baseline="0">
                <a:solidFill>
                  <a:srgbClr val="C00000"/>
                </a:solidFill>
              </a:rPr>
              <a:t>adressées</a:t>
            </a:r>
            <a:r>
              <a:rPr lang="fr-FR" baseline="0"/>
              <a:t> dans un tableau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99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Toutes</a:t>
            </a:r>
            <a:r>
              <a:rPr lang="fr-FR" baseline="0"/>
              <a:t> les données du cache sont </a:t>
            </a:r>
            <a:r>
              <a:rPr lang="fr-FR" b="1" baseline="0">
                <a:solidFill>
                  <a:srgbClr val="C00000"/>
                </a:solidFill>
              </a:rPr>
              <a:t>adressées</a:t>
            </a:r>
            <a:r>
              <a:rPr lang="fr-FR" baseline="0"/>
              <a:t> dans un tableau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82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Toutes</a:t>
            </a:r>
            <a:r>
              <a:rPr lang="fr-FR" baseline="0"/>
              <a:t> les données du cache sont </a:t>
            </a:r>
            <a:r>
              <a:rPr lang="fr-FR" b="1" baseline="0">
                <a:solidFill>
                  <a:srgbClr val="C00000"/>
                </a:solidFill>
              </a:rPr>
              <a:t>adressées</a:t>
            </a:r>
            <a:r>
              <a:rPr lang="fr-FR" baseline="0"/>
              <a:t> dans un tableau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76020-2AA9-46D0-90F9-766823EFAC1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31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9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3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5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9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81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9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8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4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94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C0B6-430E-4511-9C5A-E7A7B53A5C13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1086-0F12-40DA-BCA2-15A1436988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26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27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29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20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2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2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20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2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20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Ce que nous allons voir aujourd’hui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1715" y="2837393"/>
            <a:ext cx="94802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4000"/>
              <a:t>Mémoire Cache</a:t>
            </a:r>
          </a:p>
          <a:p>
            <a:pPr marL="572400">
              <a:buClr>
                <a:srgbClr val="C00000"/>
              </a:buClr>
            </a:pPr>
            <a:r>
              <a:rPr lang="fr-FR" sz="280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P&amp;H : 5.1 – 5.4, 5.8, 1.6</a:t>
            </a:r>
          </a:p>
        </p:txBody>
      </p:sp>
    </p:spTree>
    <p:extLst>
      <p:ext uri="{BB962C8B-B14F-4D97-AF65-F5344CB8AC3E}">
        <p14:creationId xmlns:p14="http://schemas.microsoft.com/office/powerpoint/2010/main" val="358264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9"/>
          <p:cNvSpPr>
            <a:spLocks noGrp="1"/>
          </p:cNvSpPr>
          <p:nvPr>
            <p:ph type="title"/>
          </p:nvPr>
        </p:nvSpPr>
        <p:spPr>
          <a:xfrm>
            <a:off x="838200" y="-6199"/>
            <a:ext cx="10515600" cy="1325563"/>
          </a:xfrm>
        </p:spPr>
        <p:txBody>
          <a:bodyPr/>
          <a:lstStyle/>
          <a:p>
            <a:pPr algn="ctr"/>
            <a:r>
              <a:rPr lang="fr-FR" b="1"/>
              <a:t>Mémoire cache : principes de localité</a:t>
            </a:r>
            <a:endParaRPr lang="en-GB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838200" y="1081377"/>
            <a:ext cx="10515600" cy="4626943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La localité c’est bien, mais est-ce vraiment si répandue que cela ?</a:t>
            </a:r>
          </a:p>
        </p:txBody>
      </p:sp>
      <p:pic>
        <p:nvPicPr>
          <p:cNvPr id="1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050" y="1552406"/>
            <a:ext cx="2797374" cy="224489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75" y="1664369"/>
            <a:ext cx="6692900" cy="202096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ounded Rectangle 20"/>
          <p:cNvSpPr/>
          <p:nvPr/>
        </p:nvSpPr>
        <p:spPr>
          <a:xfrm>
            <a:off x="1239954" y="3979312"/>
            <a:ext cx="10113845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342900" indent="-342900">
              <a:buFont typeface="Wingdings 2" panose="05020102010507070707" pitchFamily="18" charset="2"/>
              <a:buChar char="E"/>
            </a:pPr>
            <a:r>
              <a:rPr lang="fr-FR" sz="2400">
                <a:solidFill>
                  <a:schemeClr val="tx1"/>
                </a:solidFill>
              </a:rPr>
              <a:t>100% des instructions exécutées requièrent une lecture !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38201" y="4772911"/>
            <a:ext cx="10858500" cy="1778977"/>
            <a:chOff x="192620" y="2542084"/>
            <a:chExt cx="3169514" cy="1778977"/>
          </a:xfrm>
        </p:grpSpPr>
        <p:sp>
          <p:nvSpPr>
            <p:cNvPr id="24" name="Round Same Side Corner Rectangle 23"/>
            <p:cNvSpPr/>
            <p:nvPr/>
          </p:nvSpPr>
          <p:spPr>
            <a:xfrm>
              <a:off x="192620" y="254208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CPU vs. RAM : performances</a:t>
              </a:r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 Same Side Corner Rectangle 28"/>
                <p:cNvSpPr/>
                <p:nvPr/>
              </p:nvSpPr>
              <p:spPr>
                <a:xfrm>
                  <a:off x="192620" y="2938072"/>
                  <a:ext cx="3169514" cy="1382989"/>
                </a:xfrm>
                <a:prstGeom prst="round2SameRect">
                  <a:avLst>
                    <a:gd name="adj1" fmla="val 0"/>
                    <a:gd name="adj2" fmla="val 55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684000" indent="-285750"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Font typeface="Wingdings 3" panose="05040102010807070707" pitchFamily="18" charset="2"/>
                    <a:buChar char=""/>
                  </a:pPr>
                  <a:r>
                    <a:rPr lang="fr-FR">
                      <a:solidFill>
                        <a:schemeClr val="tx1"/>
                      </a:solidFill>
                    </a:rPr>
                    <a:t>les CPU sont cadencés en GHz.</a:t>
                  </a:r>
                </a:p>
                <a:p>
                  <a:pPr marL="684000" indent="-285750"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Font typeface="Wingdings 3" panose="05040102010807070707" pitchFamily="18" charset="2"/>
                    <a:buChar char=""/>
                  </a:pPr>
                  <a:r>
                    <a:rPr lang="fr-FR">
                      <a:solidFill>
                        <a:schemeClr val="tx1"/>
                      </a:solidFill>
                    </a:rPr>
                    <a:t>les RAM sont cadencées en MHz.</a:t>
                  </a:r>
                </a:p>
                <a:p>
                  <a:pPr marL="684000" indent="-285750"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Font typeface="Wingdings 3" panose="05040102010807070707" pitchFamily="18" charset="2"/>
                    <a:buChar char=""/>
                  </a:pPr>
                  <a:r>
                    <a:rPr lang="fr-FR">
                      <a:solidFill>
                        <a:schemeClr val="tx1"/>
                      </a:solidFill>
                    </a:rPr>
                    <a:t>vitesse registres </a:t>
                  </a:r>
                  <a14:m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fr-FR">
                      <a:solidFill>
                        <a:schemeClr val="tx1"/>
                      </a:solidFill>
                    </a:rPr>
                    <a:t> vitesse cache.</a:t>
                  </a:r>
                </a:p>
                <a:p>
                  <a:pPr marL="684000" indent="-285750">
                    <a:spcAft>
                      <a:spcPts val="600"/>
                    </a:spcAft>
                    <a:buClr>
                      <a:schemeClr val="accent6">
                        <a:lumMod val="75000"/>
                      </a:schemeClr>
                    </a:buClr>
                    <a:buFont typeface="Wingdings 2" panose="05020102010507070707" pitchFamily="18" charset="2"/>
                    <a:buChar char=""/>
                  </a:pPr>
                  <a:r>
                    <a:rPr lang="fr-FR">
                      <a:solidFill>
                        <a:schemeClr val="tx1"/>
                      </a:solidFill>
                    </a:rPr>
                    <a:t>A tout instant, il faut maximiser la disponibilité des données en cache sinon les performances s’effondrent.</a:t>
                  </a:r>
                </a:p>
              </p:txBody>
            </p:sp>
          </mc:Choice>
          <mc:Fallback xmlns="">
            <p:sp>
              <p:nvSpPr>
                <p:cNvPr id="29" name="Round Same Side Corner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20" y="2938072"/>
                  <a:ext cx="3169514" cy="1382989"/>
                </a:xfrm>
                <a:prstGeom prst="round2SameRect">
                  <a:avLst>
                    <a:gd name="adj1" fmla="val 0"/>
                    <a:gd name="adj2" fmla="val 5515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Left-Right Arrow 5"/>
          <p:cNvSpPr/>
          <p:nvPr/>
        </p:nvSpPr>
        <p:spPr>
          <a:xfrm>
            <a:off x="7669675" y="2565400"/>
            <a:ext cx="750425" cy="431800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1"/>
          <p:cNvSpPr/>
          <p:nvPr/>
        </p:nvSpPr>
        <p:spPr>
          <a:xfrm>
            <a:off x="838200" y="1319364"/>
            <a:ext cx="10515599" cy="52814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2800">
                <a:solidFill>
                  <a:schemeClr val="tx1"/>
                </a:solidFill>
              </a:rPr>
              <a:t>Quel est le fonctionnement standard d’une mémoire cache ?</a:t>
            </a:r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58000" y="4089381"/>
            <a:ext cx="1663700" cy="221031"/>
            <a:chOff x="7470989" y="3756452"/>
            <a:chExt cx="855644" cy="221031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7470990" y="3756452"/>
              <a:ext cx="8556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470989" y="3977483"/>
              <a:ext cx="8556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bject 21"/>
          <p:cNvSpPr/>
          <p:nvPr/>
        </p:nvSpPr>
        <p:spPr>
          <a:xfrm>
            <a:off x="9671613" y="3616530"/>
            <a:ext cx="1404422" cy="1166733"/>
          </a:xfrm>
          <a:prstGeom prst="round2SameRect">
            <a:avLst/>
          </a:prstGeom>
          <a:blipFill>
            <a:blip r:embed="rId2" cstate="print"/>
            <a:srcRect/>
            <a:stretch>
              <a:fillRect l="-293479" r="-152867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51" hidden="1"/>
          <p:cNvSpPr/>
          <p:nvPr/>
        </p:nvSpPr>
        <p:spPr>
          <a:xfrm>
            <a:off x="838200" y="1720021"/>
            <a:ext cx="10515599" cy="44569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 hidden="1"/>
          <p:cNvCxnSpPr/>
          <p:nvPr/>
        </p:nvCxnSpPr>
        <p:spPr>
          <a:xfrm flipH="1">
            <a:off x="7470990" y="3756452"/>
            <a:ext cx="855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 hidden="1"/>
          <p:cNvCxnSpPr/>
          <p:nvPr/>
        </p:nvCxnSpPr>
        <p:spPr>
          <a:xfrm>
            <a:off x="7470989" y="3977483"/>
            <a:ext cx="855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21" hidden="1"/>
          <p:cNvSpPr/>
          <p:nvPr/>
        </p:nvSpPr>
        <p:spPr>
          <a:xfrm>
            <a:off x="861462" y="3263974"/>
            <a:ext cx="1139323" cy="1155219"/>
          </a:xfrm>
          <a:prstGeom prst="round2SameRect">
            <a:avLst/>
          </a:prstGeom>
          <a:blipFill>
            <a:blip r:embed="rId2" cstate="print"/>
            <a:srcRect/>
            <a:stretch>
              <a:fillRect l="-176825" r="-390001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 hidden="1"/>
          <p:cNvSpPr/>
          <p:nvPr/>
        </p:nvSpPr>
        <p:spPr>
          <a:xfrm>
            <a:off x="9424405" y="3252461"/>
            <a:ext cx="1404422" cy="1166733"/>
          </a:xfrm>
          <a:prstGeom prst="round2SameRect">
            <a:avLst/>
          </a:prstGeom>
          <a:blipFill>
            <a:blip r:embed="rId2" cstate="print"/>
            <a:srcRect/>
            <a:stretch>
              <a:fillRect l="-293479" r="-152867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4" descr="RÃ©sultat de recherche d'images pour &quot;tortoise  delivery clipart&quot;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91625" y="1882245"/>
            <a:ext cx="1607808" cy="160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Ã©sultat de recherche d'images pour &quot;turtle   clipart&quot;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3447" y="4230497"/>
            <a:ext cx="1243323" cy="16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Ã©sultat de recherche d'images pour &quot;slow tortoise clipart&quot;" hidden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60" y="3977483"/>
            <a:ext cx="1465090" cy="16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RÃ©sultat de recherche d'images pour &quot;slow tortoise clipart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39" y="4196910"/>
            <a:ext cx="1421082" cy="158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bject 21"/>
          <p:cNvSpPr/>
          <p:nvPr/>
        </p:nvSpPr>
        <p:spPr>
          <a:xfrm>
            <a:off x="1269497" y="3622287"/>
            <a:ext cx="1139323" cy="1155219"/>
          </a:xfrm>
          <a:prstGeom prst="round2SameRect">
            <a:avLst/>
          </a:prstGeom>
          <a:blipFill>
            <a:blip r:embed="rId2" cstate="print"/>
            <a:srcRect/>
            <a:stretch>
              <a:fillRect l="-176825" r="-390001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3293090" y="2682564"/>
            <a:ext cx="1438275" cy="1485900"/>
            <a:chOff x="6782671" y="2577151"/>
            <a:chExt cx="1438275" cy="14859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2671" y="2577151"/>
              <a:ext cx="1438275" cy="1485900"/>
            </a:xfrm>
            <a:prstGeom prst="rect">
              <a:avLst/>
            </a:prstGeom>
          </p:spPr>
        </p:pic>
        <p:pic>
          <p:nvPicPr>
            <p:cNvPr id="1026" name="Picture 2" descr="RÃ©sultat de recherche d'images pour &quot;clipart envelope stamped address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3400">
              <a:off x="6791788" y="3081756"/>
              <a:ext cx="214311" cy="12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9631406">
              <a:off x="6956238" y="3186688"/>
              <a:ext cx="76200" cy="381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3052194" y="4089381"/>
            <a:ext cx="856185" cy="221031"/>
            <a:chOff x="7470989" y="3756452"/>
            <a:chExt cx="855644" cy="2210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7470990" y="3756452"/>
              <a:ext cx="8556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470989" y="3977483"/>
              <a:ext cx="8556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4483337" y="3849376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777907" y="4777506"/>
            <a:ext cx="1521945" cy="678446"/>
            <a:chOff x="4645478" y="4790656"/>
            <a:chExt cx="1521945" cy="678446"/>
          </a:xfrm>
        </p:grpSpPr>
        <p:sp>
          <p:nvSpPr>
            <p:cNvPr id="3" name="Oval Callout 2"/>
            <p:cNvSpPr/>
            <p:nvPr/>
          </p:nvSpPr>
          <p:spPr>
            <a:xfrm flipV="1">
              <a:off x="4645478" y="4790656"/>
              <a:ext cx="1521945" cy="678446"/>
            </a:xfrm>
            <a:prstGeom prst="wedgeEllipseCallout">
              <a:avLst>
                <a:gd name="adj1" fmla="val -58801"/>
                <a:gd name="adj2" fmla="val 4190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GB" sz="12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753706" y="4868269"/>
              <a:ext cx="1305486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fr-FR" sz="1400">
                  <a:solidFill>
                    <a:schemeClr val="bg1"/>
                  </a:solidFill>
                </a:rPr>
                <a:t>Contenu de </a:t>
              </a:r>
            </a:p>
            <a:p>
              <a:pPr algn="ctr"/>
              <a:r>
                <a:rPr lang="fr-FR" sz="1400">
                  <a:solidFill>
                    <a:schemeClr val="bg1"/>
                  </a:solidFill>
                </a:rPr>
                <a:t>@0xfe5a333c ?</a:t>
              </a:r>
              <a:endParaRPr lang="en-GB" sz="1400">
                <a:solidFill>
                  <a:schemeClr val="bg1"/>
                </a:solidFill>
              </a:endParaRPr>
            </a:p>
          </p:txBody>
        </p:sp>
      </p:grpSp>
      <p:sp>
        <p:nvSpPr>
          <p:cNvPr id="35" name="Oval Callout 34"/>
          <p:cNvSpPr/>
          <p:nvPr/>
        </p:nvSpPr>
        <p:spPr>
          <a:xfrm>
            <a:off x="5538879" y="3224388"/>
            <a:ext cx="1521945" cy="678446"/>
          </a:xfrm>
          <a:prstGeom prst="wedgeEllipseCallout">
            <a:avLst>
              <a:gd name="adj1" fmla="val -58801"/>
              <a:gd name="adj2" fmla="val 4190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/>
              <a:t>oui</a:t>
            </a:r>
            <a:endParaRPr lang="en-GB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Mémoire cache : principes de fonctionnement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3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1000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12682 3.703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5" presetClass="path" presetSubtype="0" accel="1000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-0.08998 2.96296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1"/>
          <p:cNvSpPr/>
          <p:nvPr/>
        </p:nvSpPr>
        <p:spPr>
          <a:xfrm>
            <a:off x="838200" y="1319364"/>
            <a:ext cx="10515599" cy="52814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2800">
                <a:solidFill>
                  <a:schemeClr val="tx1"/>
                </a:solidFill>
              </a:rPr>
              <a:t>Quel est le fonctionnement standard d’une mémoire cache ?</a:t>
            </a:r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58000" y="4089381"/>
            <a:ext cx="1663700" cy="221031"/>
            <a:chOff x="7470989" y="3756452"/>
            <a:chExt cx="855644" cy="221031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7470990" y="3756452"/>
              <a:ext cx="8556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470989" y="3977483"/>
              <a:ext cx="8556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bject 21"/>
          <p:cNvSpPr/>
          <p:nvPr/>
        </p:nvSpPr>
        <p:spPr>
          <a:xfrm>
            <a:off x="9671613" y="3616530"/>
            <a:ext cx="1404422" cy="1166733"/>
          </a:xfrm>
          <a:prstGeom prst="round2SameRect">
            <a:avLst/>
          </a:prstGeom>
          <a:blipFill>
            <a:blip r:embed="rId2" cstate="print"/>
            <a:srcRect/>
            <a:stretch>
              <a:fillRect l="-293479" r="-152867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Picture 4" descr="RÃ©sultat de recherche d'images pour &quot;tortoise  delivery clipart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31610" y="24495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Ã©sultat de recherche d'images pour &quot;turtle   clipar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8908" y="4550416"/>
            <a:ext cx="111058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1" hidden="1"/>
          <p:cNvSpPr/>
          <p:nvPr/>
        </p:nvSpPr>
        <p:spPr>
          <a:xfrm>
            <a:off x="838200" y="1720021"/>
            <a:ext cx="10515599" cy="44569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 hidden="1"/>
          <p:cNvCxnSpPr/>
          <p:nvPr/>
        </p:nvCxnSpPr>
        <p:spPr>
          <a:xfrm flipH="1">
            <a:off x="7470990" y="3756452"/>
            <a:ext cx="855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 hidden="1"/>
          <p:cNvCxnSpPr/>
          <p:nvPr/>
        </p:nvCxnSpPr>
        <p:spPr>
          <a:xfrm>
            <a:off x="7470989" y="3977483"/>
            <a:ext cx="855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21" hidden="1"/>
          <p:cNvSpPr/>
          <p:nvPr/>
        </p:nvSpPr>
        <p:spPr>
          <a:xfrm>
            <a:off x="861462" y="3263974"/>
            <a:ext cx="1139323" cy="1155219"/>
          </a:xfrm>
          <a:prstGeom prst="round2SameRect">
            <a:avLst/>
          </a:prstGeom>
          <a:blipFill>
            <a:blip r:embed="rId2" cstate="print"/>
            <a:srcRect/>
            <a:stretch>
              <a:fillRect l="-176825" r="-390001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 hidden="1"/>
          <p:cNvSpPr/>
          <p:nvPr/>
        </p:nvSpPr>
        <p:spPr>
          <a:xfrm>
            <a:off x="9424405" y="3252461"/>
            <a:ext cx="1404422" cy="1166733"/>
          </a:xfrm>
          <a:prstGeom prst="round2SameRect">
            <a:avLst/>
          </a:prstGeom>
          <a:blipFill>
            <a:blip r:embed="rId2" cstate="print"/>
            <a:srcRect/>
            <a:stretch>
              <a:fillRect l="-293479" r="-152867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4" descr="RÃ©sultat de recherche d'images pour &quot;tortoise  delivery clipart&quot;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91625" y="1882245"/>
            <a:ext cx="1607808" cy="160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Ã©sultat de recherche d'images pour &quot;turtle   clipart&quot;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3447" y="4230497"/>
            <a:ext cx="1243323" cy="16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Ã©sultat de recherche d'images pour &quot;slow tortoise clipart&quot;" hidden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60" y="3977483"/>
            <a:ext cx="1465090" cy="16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RÃ©sultat de recherche d'images pour &quot;slow tortoise clipart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39" y="4196910"/>
            <a:ext cx="1421082" cy="158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bject 21"/>
          <p:cNvSpPr/>
          <p:nvPr/>
        </p:nvSpPr>
        <p:spPr>
          <a:xfrm>
            <a:off x="1269497" y="3622287"/>
            <a:ext cx="1139323" cy="1155219"/>
          </a:xfrm>
          <a:prstGeom prst="round2SameRect">
            <a:avLst/>
          </a:prstGeom>
          <a:blipFill>
            <a:blip r:embed="rId2" cstate="print"/>
            <a:srcRect/>
            <a:stretch>
              <a:fillRect l="-176825" r="-390001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3293090" y="2682564"/>
            <a:ext cx="1438275" cy="1485900"/>
            <a:chOff x="6782671" y="2577151"/>
            <a:chExt cx="1438275" cy="14859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2671" y="2577151"/>
              <a:ext cx="1438275" cy="1485900"/>
            </a:xfrm>
            <a:prstGeom prst="rect">
              <a:avLst/>
            </a:prstGeom>
          </p:spPr>
        </p:pic>
        <p:pic>
          <p:nvPicPr>
            <p:cNvPr id="1026" name="Picture 2" descr="RÃ©sultat de recherche d'images pour &quot;clipart envelope stamped address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3400">
              <a:off x="6791788" y="3081756"/>
              <a:ext cx="214311" cy="12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9631406">
              <a:off x="6956238" y="3186688"/>
              <a:ext cx="76200" cy="381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3052194" y="4089381"/>
            <a:ext cx="856185" cy="221031"/>
            <a:chOff x="7470989" y="3756452"/>
            <a:chExt cx="855644" cy="2210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7470990" y="3756452"/>
              <a:ext cx="8556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470989" y="3977483"/>
              <a:ext cx="8556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4483337" y="3849376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777907" y="4777506"/>
            <a:ext cx="1521945" cy="678446"/>
            <a:chOff x="4645478" y="4790656"/>
            <a:chExt cx="1521945" cy="678446"/>
          </a:xfrm>
        </p:grpSpPr>
        <p:sp>
          <p:nvSpPr>
            <p:cNvPr id="3" name="Oval Callout 2"/>
            <p:cNvSpPr/>
            <p:nvPr/>
          </p:nvSpPr>
          <p:spPr>
            <a:xfrm flipV="1">
              <a:off x="4645478" y="4790656"/>
              <a:ext cx="1521945" cy="678446"/>
            </a:xfrm>
            <a:prstGeom prst="wedgeEllipseCallout">
              <a:avLst>
                <a:gd name="adj1" fmla="val -58801"/>
                <a:gd name="adj2" fmla="val 41909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GB" sz="12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753706" y="4868269"/>
              <a:ext cx="1305486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fr-FR" sz="1400">
                  <a:solidFill>
                    <a:schemeClr val="bg1"/>
                  </a:solidFill>
                </a:rPr>
                <a:t>Contenu de </a:t>
              </a:r>
            </a:p>
            <a:p>
              <a:pPr algn="ctr"/>
              <a:r>
                <a:rPr lang="fr-FR" sz="1400">
                  <a:solidFill>
                    <a:schemeClr val="bg1"/>
                  </a:solidFill>
                </a:rPr>
                <a:t>@0xfe5a333c ?</a:t>
              </a:r>
              <a:endParaRPr lang="en-GB" sz="1400">
                <a:solidFill>
                  <a:schemeClr val="bg1"/>
                </a:solidFill>
              </a:endParaRPr>
            </a:p>
          </p:txBody>
        </p:sp>
      </p:grpSp>
      <p:sp>
        <p:nvSpPr>
          <p:cNvPr id="35" name="Oval Callout 34"/>
          <p:cNvSpPr/>
          <p:nvPr/>
        </p:nvSpPr>
        <p:spPr>
          <a:xfrm>
            <a:off x="5538879" y="3224388"/>
            <a:ext cx="1521945" cy="678446"/>
          </a:xfrm>
          <a:prstGeom prst="wedgeEllipseCallout">
            <a:avLst>
              <a:gd name="adj1" fmla="val -58801"/>
              <a:gd name="adj2" fmla="val 4190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/>
              <a:t>non</a:t>
            </a:r>
            <a:endParaRPr lang="en-GB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Mémoire cache : principes de fonctionnement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1000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12682 3.703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63" presetClass="path" presetSubtype="0" accel="1000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1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35" presetClass="path" presetSubtype="0" accel="1000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2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51" presetID="35" presetClass="path" presetSubtype="0" accel="1000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-0.08998 2.96296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1"/>
          <p:cNvSpPr/>
          <p:nvPr/>
        </p:nvSpPr>
        <p:spPr>
          <a:xfrm>
            <a:off x="838200" y="1319364"/>
            <a:ext cx="10515599" cy="52814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2800">
                <a:solidFill>
                  <a:schemeClr val="tx1"/>
                </a:solidFill>
              </a:rPr>
              <a:t>Quel est le fonctionnement standard d’une mémoire cache ?</a:t>
            </a:r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119276" y="2306012"/>
            <a:ext cx="5067302" cy="2039612"/>
            <a:chOff x="192620" y="1551871"/>
            <a:chExt cx="3169514" cy="2039612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192620" y="1551871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Etape 1 - Chercher</a:t>
              </a:r>
              <a:endParaRPr lang="en-GB"/>
            </a:p>
          </p:txBody>
        </p:sp>
        <p:sp>
          <p:nvSpPr>
            <p:cNvPr id="41" name="Round Same Side Corner Rectangle 40"/>
            <p:cNvSpPr/>
            <p:nvPr/>
          </p:nvSpPr>
          <p:spPr>
            <a:xfrm>
              <a:off x="192620" y="1963352"/>
              <a:ext cx="3169514" cy="1628131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3982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Le CPU demande un mot mémoire :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 b="1">
                  <a:solidFill>
                    <a:schemeClr val="accent6">
                      <a:lumMod val="75000"/>
                    </a:schemeClr>
                  </a:solidFill>
                </a:rPr>
                <a:t>Succès (</a:t>
              </a:r>
              <a:r>
                <a:rPr lang="fr-FR" b="1" i="1">
                  <a:solidFill>
                    <a:schemeClr val="accent6">
                      <a:lumMod val="75000"/>
                    </a:schemeClr>
                  </a:solidFill>
                </a:rPr>
                <a:t>Hit</a:t>
              </a:r>
              <a:r>
                <a:rPr lang="fr-FR" b="1">
                  <a:solidFill>
                    <a:schemeClr val="accent6">
                      <a:lumMod val="75000"/>
                    </a:schemeClr>
                  </a:solidFill>
                </a:rPr>
                <a:t>):</a:t>
              </a:r>
              <a:r>
                <a:rPr lang="fr-FR">
                  <a:solidFill>
                    <a:schemeClr val="tx1"/>
                  </a:solidFill>
                </a:rPr>
                <a:t> l’information est présente dans le cache.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 b="1">
                  <a:solidFill>
                    <a:srgbClr val="C00000"/>
                  </a:solidFill>
                </a:rPr>
                <a:t>Echec (</a:t>
              </a:r>
              <a:r>
                <a:rPr lang="fr-FR" b="1" i="1">
                  <a:solidFill>
                    <a:srgbClr val="C00000"/>
                  </a:solidFill>
                </a:rPr>
                <a:t>Miss</a:t>
              </a:r>
              <a:r>
                <a:rPr lang="fr-FR" b="1">
                  <a:solidFill>
                    <a:srgbClr val="C00000"/>
                  </a:solidFill>
                </a:rPr>
                <a:t>)</a:t>
              </a:r>
              <a:r>
                <a:rPr lang="fr-FR">
                  <a:solidFill>
                    <a:schemeClr val="tx1"/>
                  </a:solidFill>
                </a:rPr>
                <a:t> : il faut s’adresser à un étage inférieur dans la pyramide.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19276" y="4757105"/>
            <a:ext cx="5067302" cy="1759421"/>
            <a:chOff x="192620" y="2762903"/>
            <a:chExt cx="3169514" cy="1759421"/>
          </a:xfrm>
        </p:grpSpPr>
        <p:sp>
          <p:nvSpPr>
            <p:cNvPr id="43" name="Round Same Side Corner Rectangle 42"/>
            <p:cNvSpPr/>
            <p:nvPr/>
          </p:nvSpPr>
          <p:spPr>
            <a:xfrm>
              <a:off x="192620" y="2762903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Etape 2 - Acheminer</a:t>
              </a:r>
              <a:endParaRPr lang="en-GB"/>
            </a:p>
          </p:txBody>
        </p:sp>
        <p:sp>
          <p:nvSpPr>
            <p:cNvPr id="44" name="Round Same Side Corner Rectangle 43"/>
            <p:cNvSpPr/>
            <p:nvPr/>
          </p:nvSpPr>
          <p:spPr>
            <a:xfrm>
              <a:off x="192620" y="3174385"/>
              <a:ext cx="3169514" cy="1347939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3982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L’information est acheminée vers le CPU :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lecture en cache sans accès RAM si succès.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lecture en cache après un accès RAM (donc copie) si échec.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Mémoire cache : principes de fonctionnement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7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définir un cache 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39954" y="1584342"/>
            <a:ext cx="10113845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Trois choses à régler : </a:t>
            </a:r>
            <a:r>
              <a:rPr lang="fr-FR" sz="2400" i="1">
                <a:solidFill>
                  <a:schemeClr val="tx1"/>
                </a:solidFill>
              </a:rPr>
              <a:t>identification</a:t>
            </a:r>
            <a:r>
              <a:rPr lang="fr-FR" sz="2400">
                <a:solidFill>
                  <a:schemeClr val="tx1"/>
                </a:solidFill>
              </a:rPr>
              <a:t>, </a:t>
            </a:r>
            <a:r>
              <a:rPr lang="fr-FR" sz="2400" i="1">
                <a:solidFill>
                  <a:schemeClr val="tx1"/>
                </a:solidFill>
              </a:rPr>
              <a:t>hiérarchisation</a:t>
            </a:r>
            <a:r>
              <a:rPr lang="fr-FR" sz="2400">
                <a:solidFill>
                  <a:schemeClr val="tx1"/>
                </a:solidFill>
              </a:rPr>
              <a:t>, </a:t>
            </a:r>
            <a:r>
              <a:rPr lang="fr-FR" sz="2400" i="1">
                <a:solidFill>
                  <a:schemeClr val="tx1"/>
                </a:solidFill>
              </a:rPr>
              <a:t>cohérence</a:t>
            </a:r>
            <a:r>
              <a:rPr lang="fr-FR" sz="2400">
                <a:solidFill>
                  <a:schemeClr val="tx1"/>
                </a:solidFill>
              </a:rPr>
              <a:t>.</a:t>
            </a:r>
            <a:endParaRPr lang="en-GB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81668" y="3845388"/>
                <a:ext cx="11415451" cy="2814911"/>
              </a:xfrm>
              <a:prstGeom prst="roundRect">
                <a:avLst>
                  <a:gd name="adj" fmla="val 403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fr-FR" sz="2000" b="1">
                    <a:solidFill>
                      <a:schemeClr val="tx1"/>
                    </a:solidFill>
                  </a:rPr>
                  <a:t>Identification :</a:t>
                </a:r>
                <a:r>
                  <a:rPr lang="fr-FR" sz="2000">
                    <a:solidFill>
                      <a:schemeClr val="tx1"/>
                    </a:solidFill>
                  </a:rPr>
                  <a:t> fonction qui associe de manière non-ambigüe toute adresse mémoire et toute information en cache.</a:t>
                </a:r>
              </a:p>
              <a:p>
                <a:pPr>
                  <a:spcBef>
                    <a:spcPts val="600"/>
                  </a:spcBef>
                </a:pPr>
                <a:r>
                  <a:rPr lang="fr-FR" sz="2000" b="1">
                    <a:solidFill>
                      <a:schemeClr val="tx1"/>
                    </a:solidFill>
                  </a:rPr>
                  <a:t>Hiérarchisation :</a:t>
                </a:r>
                <a:r>
                  <a:rPr lang="fr-FR" sz="2000">
                    <a:solidFill>
                      <a:schemeClr val="tx1"/>
                    </a:solidFill>
                  </a:rPr>
                  <a:t> contrainte sur le contenu,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𝐶𝑎𝑐h𝑒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⊆⋯⊆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𝐶𝑎𝑐h𝑒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𝑅𝐴𝑀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  ⟺ 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𝐶𝑎𝑐h𝑒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𝐶𝑎𝑐h𝑒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fr-FR" sz="2000" b="1">
                    <a:solidFill>
                      <a:schemeClr val="tx1"/>
                    </a:solidFill>
                  </a:rPr>
                  <a:t>Cohérence :</a:t>
                </a:r>
                <a:r>
                  <a:rPr lang="fr-FR" sz="2000">
                    <a:solidFill>
                      <a:schemeClr val="tx1"/>
                    </a:solidFill>
                  </a:rPr>
                  <a:t> mécanisme garantissant que toute cellule mémoire représentée en cache contient la même information que la cellule mémoire associée.</a:t>
                </a:r>
              </a:p>
              <a:p>
                <a:pPr marL="540000" indent="-342900">
                  <a:buClr>
                    <a:schemeClr val="accent1">
                      <a:lumMod val="50000"/>
                    </a:schemeClr>
                  </a:buClr>
                  <a:buFont typeface="Wingdings 3" panose="05040102010807070707" pitchFamily="18" charset="2"/>
                  <a:buChar char=""/>
                </a:pPr>
                <a:r>
                  <a:rPr lang="fr-FR" sz="2000">
                    <a:solidFill>
                      <a:schemeClr val="tx1"/>
                    </a:solidFill>
                  </a:rPr>
                  <a:t>Ecriture immédiate</a:t>
                </a:r>
              </a:p>
              <a:p>
                <a:pPr marL="540000" indent="-342900">
                  <a:buClr>
                    <a:schemeClr val="accent1">
                      <a:lumMod val="50000"/>
                    </a:schemeClr>
                  </a:buClr>
                  <a:buFont typeface="Wingdings 3" panose="05040102010807070707" pitchFamily="18" charset="2"/>
                  <a:buChar char=""/>
                </a:pPr>
                <a:r>
                  <a:rPr lang="fr-FR" sz="2000">
                    <a:solidFill>
                      <a:schemeClr val="tx1"/>
                    </a:solidFill>
                  </a:rPr>
                  <a:t>Ecriture différée par tampon.</a:t>
                </a:r>
              </a:p>
              <a:p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68" y="3845388"/>
                <a:ext cx="11415451" cy="2814911"/>
              </a:xfrm>
              <a:prstGeom prst="roundRect">
                <a:avLst>
                  <a:gd name="adj" fmla="val 4036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81668" y="2317668"/>
            <a:ext cx="4560138" cy="1239918"/>
            <a:chOff x="4186840" y="4481981"/>
            <a:chExt cx="5704291" cy="1027833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4186840" y="4481981"/>
              <a:ext cx="5704291" cy="330327"/>
            </a:xfrm>
            <a:prstGeom prst="round2Same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Problématique</a:t>
              </a:r>
              <a:endParaRPr lang="en-GB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4186840" y="4812309"/>
              <a:ext cx="5704291" cy="697505"/>
            </a:xfrm>
            <a:prstGeom prst="round2SameRect">
              <a:avLst>
                <a:gd name="adj1" fmla="val 0"/>
                <a:gd name="adj2" fmla="val 10318"/>
              </a:avLst>
            </a:prstGeom>
            <a:solidFill>
              <a:srgbClr val="F8E5E5"/>
            </a:solidFill>
            <a:ln>
              <a:solidFill>
                <a:srgbClr val="F8E5E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32000" indent="-285750">
                <a:spcBef>
                  <a:spcPts val="600"/>
                </a:spcBef>
                <a:buClr>
                  <a:srgbClr val="C00000"/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Satisfaire au mieux les demandes du CPU.</a:t>
              </a:r>
            </a:p>
            <a:p>
              <a:pPr marL="432000" indent="-285750">
                <a:spcBef>
                  <a:spcPts val="600"/>
                </a:spcBef>
                <a:buClr>
                  <a:srgbClr val="C00000"/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Un accès RAM est très pénalisant.</a:t>
              </a:r>
              <a:endParaRPr lang="en-GB" b="1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20032" y="2311190"/>
            <a:ext cx="6677087" cy="1246396"/>
            <a:chOff x="4803713" y="2311190"/>
            <a:chExt cx="6677087" cy="1246396"/>
          </a:xfrm>
          <a:effectLst/>
        </p:grpSpPr>
        <p:sp>
          <p:nvSpPr>
            <p:cNvPr id="14" name="Rectangle 51"/>
            <p:cNvSpPr/>
            <p:nvPr/>
          </p:nvSpPr>
          <p:spPr>
            <a:xfrm>
              <a:off x="4803713" y="2311190"/>
              <a:ext cx="6677087" cy="124639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280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630284" y="2829445"/>
              <a:ext cx="429246" cy="193681"/>
              <a:chOff x="7470989" y="3756452"/>
              <a:chExt cx="855644" cy="221031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7470990" y="3756452"/>
                <a:ext cx="85564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470989" y="3977483"/>
                <a:ext cx="85564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bject 21"/>
            <p:cNvSpPr/>
            <p:nvPr/>
          </p:nvSpPr>
          <p:spPr>
            <a:xfrm>
              <a:off x="10136632" y="2415103"/>
              <a:ext cx="1230642" cy="1022365"/>
            </a:xfrm>
            <a:prstGeom prst="round2SameRect">
              <a:avLst/>
            </a:prstGeom>
            <a:blipFill>
              <a:blip r:embed="rId3" cstate="print"/>
              <a:srcRect/>
              <a:stretch>
                <a:fillRect l="-293479" r="-152867" b="-59592"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1"/>
            <p:cNvSpPr/>
            <p:nvPr/>
          </p:nvSpPr>
          <p:spPr>
            <a:xfrm>
              <a:off x="4898660" y="2420148"/>
              <a:ext cx="998346" cy="1012275"/>
            </a:xfrm>
            <a:prstGeom prst="round2SameRect">
              <a:avLst/>
            </a:prstGeom>
            <a:blipFill>
              <a:blip r:embed="rId3" cstate="print"/>
              <a:srcRect/>
              <a:stretch>
                <a:fillRect l="-176825" r="-390001" b="-59592"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99814" y="2829445"/>
              <a:ext cx="382984" cy="193681"/>
              <a:chOff x="7470989" y="3756452"/>
              <a:chExt cx="855644" cy="221031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H="1">
                <a:off x="7470990" y="3756452"/>
                <a:ext cx="85564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470989" y="3977483"/>
                <a:ext cx="85564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8" descr="RÃ©sultat de recherche d'images pour &quot;chip clipart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1" t="11367" r="14099" b="16428"/>
            <a:stretch/>
          </p:blipFill>
          <p:spPr bwMode="auto">
            <a:xfrm>
              <a:off x="6402432" y="2619138"/>
              <a:ext cx="924933" cy="614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RÃ©sultat de recherche d'images pour &quot;chip clipart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1" t="11367" r="14099" b="16428"/>
            <a:stretch/>
          </p:blipFill>
          <p:spPr bwMode="auto">
            <a:xfrm>
              <a:off x="8601692" y="2619138"/>
              <a:ext cx="924933" cy="614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364251" y="2829445"/>
              <a:ext cx="343163" cy="193681"/>
              <a:chOff x="7470989" y="3756452"/>
              <a:chExt cx="855644" cy="221031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7470990" y="3756452"/>
                <a:ext cx="85564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470989" y="3977483"/>
                <a:ext cx="85564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8154870" y="2829444"/>
              <a:ext cx="343163" cy="193681"/>
              <a:chOff x="7470989" y="3756452"/>
              <a:chExt cx="855644" cy="221031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7470990" y="3756452"/>
                <a:ext cx="85564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470989" y="3977483"/>
                <a:ext cx="85564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780703" y="2716156"/>
              <a:ext cx="300877" cy="3236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…</a:t>
              </a:r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Mémoire cache : principes de fonctionnement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0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l’information est-elle stockée dans une mémoire cache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5" y="1584342"/>
            <a:ext cx="10113845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C’est une mémoire, donc c’est un tableau adressé !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92463" y="2168584"/>
            <a:ext cx="3666575" cy="4403666"/>
            <a:chOff x="8293100" y="2168584"/>
            <a:chExt cx="3666575" cy="4403666"/>
          </a:xfrm>
        </p:grpSpPr>
        <p:sp>
          <p:nvSpPr>
            <p:cNvPr id="5" name="Rectangle 4"/>
            <p:cNvSpPr/>
            <p:nvPr/>
          </p:nvSpPr>
          <p:spPr>
            <a:xfrm>
              <a:off x="8293100" y="2168584"/>
              <a:ext cx="3666575" cy="44036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177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fr-FR" sz="2400" b="1">
                  <a:solidFill>
                    <a:srgbClr val="C00000"/>
                  </a:solidFill>
                </a:rPr>
                <a:t>RAM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3"/>
                <p:cNvGraphicFramePr>
                  <a:graphicFrameLocks/>
                </p:cNvGraphicFramePr>
                <p:nvPr/>
              </p:nvGraphicFramePr>
              <p:xfrm>
                <a:off x="8503253" y="2406709"/>
                <a:ext cx="2052000" cy="40792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1188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864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00011110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11000101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01001100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11100000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𝟑𝟐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00101101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𝟑𝟐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" name="Content Placeholder 3"/>
                <p:cNvGraphicFramePr>
                  <a:graphicFrameLocks/>
                </p:cNvGraphicFramePr>
                <p:nvPr/>
              </p:nvGraphicFramePr>
              <p:xfrm>
                <a:off x="8503253" y="2406709"/>
                <a:ext cx="2052000" cy="40792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1188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864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00011110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11000101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01001100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11100000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blipFill>
                            <a:blip r:embed="rId3"/>
                            <a:stretch>
                              <a:fillRect l="-138028" t="-901639" b="-12131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00101101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blipFill>
                            <a:blip r:embed="rId3"/>
                            <a:stretch>
                              <a:fillRect l="-138028" t="-1001639" b="-2131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5" name="object 21"/>
            <p:cNvSpPr/>
            <p:nvPr/>
          </p:nvSpPr>
          <p:spPr>
            <a:xfrm>
              <a:off x="10526678" y="3607005"/>
              <a:ext cx="1404422" cy="1166733"/>
            </a:xfrm>
            <a:prstGeom prst="rect">
              <a:avLst/>
            </a:prstGeom>
            <a:blipFill>
              <a:blip r:embed="rId4" cstate="print"/>
              <a:srcRect/>
              <a:stretch>
                <a:fillRect l="-293479" r="-152867" b="-59592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0409979" y="2366691"/>
              <a:ext cx="214347" cy="4079240"/>
            </a:xfrm>
            <a:prstGeom prst="rightBrace">
              <a:avLst>
                <a:gd name="adj1" fmla="val 14444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722053" y="3644311"/>
                <a:ext cx="2488324" cy="152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1" i="1" smtClean="0">
                          <a:ln w="9525">
                            <a:solidFill>
                              <a:schemeClr val="accent6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fr-FR" sz="9600" b="1">
                  <a:ln w="95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053" y="3644311"/>
                <a:ext cx="2488324" cy="152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637200" y="2168584"/>
            <a:ext cx="6591600" cy="440366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2400" b="1">
                <a:solidFill>
                  <a:srgbClr val="C00000"/>
                </a:solidFill>
              </a:rPr>
              <a:t>Cache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892523" y="2500079"/>
            <a:ext cx="4181970" cy="2606598"/>
            <a:chOff x="2892523" y="2500079"/>
            <a:chExt cx="4181970" cy="260659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0" name="Content Placeholder 3"/>
                <p:cNvGraphicFramePr>
                  <a:graphicFrameLocks/>
                </p:cNvGraphicFramePr>
                <p:nvPr/>
              </p:nvGraphicFramePr>
              <p:xfrm>
                <a:off x="4050493" y="2881636"/>
                <a:ext cx="3024000" cy="22250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828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2196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right"/>
                                </m:oMathParaPr>
                                <m:oMath xmlns:m="http://schemas.openxmlformats.org/officeDocument/2006/math"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14:m>
                              <m:oMathPara xmlns:m="http://schemas.openxmlformats.org/officeDocument/2006/math">
                                <m:oMathParaPr>
                                  <m:jc m:val="righ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0" name="Content Placeholder 3"/>
                <p:cNvGraphicFramePr>
                  <a:graphicFrameLocks/>
                </p:cNvGraphicFramePr>
                <p:nvPr/>
              </p:nvGraphicFramePr>
              <p:xfrm>
                <a:off x="4050493" y="2881636"/>
                <a:ext cx="3024000" cy="22250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828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2196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6"/>
                            <a:stretch>
                              <a:fillRect t="-151639" r="-266912" b="-51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b"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blipFill>
                            <a:blip r:embed="rId6"/>
                            <a:stretch>
                              <a:fillRect t="-503279" r="-266912" b="-327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43" name="TextBox 42"/>
            <p:cNvSpPr txBox="1"/>
            <p:nvPr/>
          </p:nvSpPr>
          <p:spPr>
            <a:xfrm>
              <a:off x="4222080" y="2500079"/>
              <a:ext cx="69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>
                  <a:solidFill>
                    <a:srgbClr val="C00000"/>
                  </a:solidFill>
                </a:rPr>
                <a:t>index</a:t>
              </a:r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26800" y="2512304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Données</a:t>
              </a:r>
              <a:endParaRPr lang="en-GB" b="1"/>
            </a:p>
          </p:txBody>
        </p:sp>
        <p:sp>
          <p:nvSpPr>
            <p:cNvPr id="46" name="Right Brace 45"/>
            <p:cNvSpPr/>
            <p:nvPr/>
          </p:nvSpPr>
          <p:spPr>
            <a:xfrm flipH="1">
              <a:off x="3982040" y="2881637"/>
              <a:ext cx="214347" cy="2225040"/>
            </a:xfrm>
            <a:prstGeom prst="rightBrace">
              <a:avLst>
                <a:gd name="adj1" fmla="val 14444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7" name="Picture 8" descr="RÃ©sultat de recherche d'images pour &quot;chip clipart&quot;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1" t="11367" r="14099" b="16428"/>
            <a:stretch/>
          </p:blipFill>
          <p:spPr bwMode="auto">
            <a:xfrm>
              <a:off x="2892523" y="3705271"/>
              <a:ext cx="1055543" cy="70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Rounded Rectangle 48"/>
          <p:cNvSpPr/>
          <p:nvPr/>
        </p:nvSpPr>
        <p:spPr>
          <a:xfrm>
            <a:off x="742950" y="5400000"/>
            <a:ext cx="6331543" cy="1087200"/>
          </a:xfrm>
          <a:prstGeom prst="roundRect">
            <a:avLst>
              <a:gd name="adj" fmla="val 79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fr-FR" sz="2000">
                <a:solidFill>
                  <a:schemeClr val="tx1"/>
                </a:solidFill>
              </a:rPr>
              <a:t>Toutes les données du cache sont </a:t>
            </a:r>
            <a:r>
              <a:rPr lang="fr-FR" sz="2000">
                <a:solidFill>
                  <a:srgbClr val="C00000"/>
                </a:solidFill>
              </a:rPr>
              <a:t>adressées</a:t>
            </a:r>
            <a:r>
              <a:rPr lang="fr-FR" sz="2000">
                <a:solidFill>
                  <a:schemeClr val="tx1"/>
                </a:solidFill>
              </a:rPr>
              <a:t> dans un tableau.</a:t>
            </a:r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Mémoire cache : principes d’organisation</a:t>
            </a:r>
            <a:br>
              <a:rPr lang="en-GB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3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 doit pouvoir stocker une mémoire cache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5" y="1584342"/>
            <a:ext cx="10113845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Potentiellement tout mot de la mémoire principale !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92463" y="2168584"/>
            <a:ext cx="3666575" cy="4403666"/>
            <a:chOff x="8293100" y="2168584"/>
            <a:chExt cx="3666575" cy="4403666"/>
          </a:xfrm>
        </p:grpSpPr>
        <p:sp>
          <p:nvSpPr>
            <p:cNvPr id="5" name="Rectangle 4"/>
            <p:cNvSpPr/>
            <p:nvPr/>
          </p:nvSpPr>
          <p:spPr>
            <a:xfrm>
              <a:off x="8293100" y="2168584"/>
              <a:ext cx="3666575" cy="44036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177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fr-FR" sz="2400" b="1">
                  <a:solidFill>
                    <a:srgbClr val="C00000"/>
                  </a:solidFill>
                </a:rPr>
                <a:t>RAM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3"/>
                <p:cNvGraphicFramePr>
                  <a:graphicFrameLocks/>
                </p:cNvGraphicFramePr>
                <p:nvPr/>
              </p:nvGraphicFramePr>
              <p:xfrm>
                <a:off x="8503253" y="2406709"/>
                <a:ext cx="2052000" cy="40792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1188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864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00011110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11000101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01001100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11100000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𝟑𝟐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00101101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𝟑𝟐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" name="Content Placeholder 3"/>
                <p:cNvGraphicFramePr>
                  <a:graphicFrameLocks/>
                </p:cNvGraphicFramePr>
                <p:nvPr/>
              </p:nvGraphicFramePr>
              <p:xfrm>
                <a:off x="8503253" y="2406709"/>
                <a:ext cx="2052000" cy="40792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1188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864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00011110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11000101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01001100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11100000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blipFill>
                            <a:blip r:embed="rId3"/>
                            <a:stretch>
                              <a:fillRect l="-138028" t="-901639" b="-12131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00101101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blipFill>
                            <a:blip r:embed="rId3"/>
                            <a:stretch>
                              <a:fillRect l="-138028" t="-1001639" b="-2131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5" name="object 21"/>
            <p:cNvSpPr/>
            <p:nvPr/>
          </p:nvSpPr>
          <p:spPr>
            <a:xfrm>
              <a:off x="10526678" y="3607005"/>
              <a:ext cx="1404422" cy="1166733"/>
            </a:xfrm>
            <a:prstGeom prst="rect">
              <a:avLst/>
            </a:prstGeom>
            <a:blipFill>
              <a:blip r:embed="rId4" cstate="print"/>
              <a:srcRect/>
              <a:stretch>
                <a:fillRect l="-293479" r="-152867" b="-59592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0409979" y="2366691"/>
              <a:ext cx="214347" cy="4079240"/>
            </a:xfrm>
            <a:prstGeom prst="rightBrace">
              <a:avLst>
                <a:gd name="adj1" fmla="val 14444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7200" y="2168584"/>
            <a:ext cx="6591600" cy="4403666"/>
            <a:chOff x="-1263812" y="2168584"/>
            <a:chExt cx="6591600" cy="4403666"/>
          </a:xfrm>
        </p:grpSpPr>
        <p:sp>
          <p:nvSpPr>
            <p:cNvPr id="27" name="Rectangle 26"/>
            <p:cNvSpPr/>
            <p:nvPr/>
          </p:nvSpPr>
          <p:spPr>
            <a:xfrm>
              <a:off x="-1263812" y="2168584"/>
              <a:ext cx="6591600" cy="44036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177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2400" b="1">
                  <a:solidFill>
                    <a:srgbClr val="C00000"/>
                  </a:solidFill>
                </a:rPr>
                <a:t>Cache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" name="Content Placeholder 3"/>
                <p:cNvGraphicFramePr>
                  <a:graphicFrameLocks/>
                </p:cNvGraphicFramePr>
                <p:nvPr/>
              </p:nvGraphicFramePr>
              <p:xfrm>
                <a:off x="870988" y="2881636"/>
                <a:ext cx="4302493" cy="22250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828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127849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2196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right"/>
                                </m:oMathParaPr>
                                <m:oMath xmlns:m="http://schemas.openxmlformats.org/officeDocument/2006/math"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14:m>
                              <m:oMathPara xmlns:m="http://schemas.openxmlformats.org/officeDocument/2006/math">
                                <m:oMathParaPr>
                                  <m:jc m:val="righ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8" name="Content Placeholder 3"/>
                <p:cNvGraphicFramePr>
                  <a:graphicFrameLocks/>
                </p:cNvGraphicFramePr>
                <p:nvPr/>
              </p:nvGraphicFramePr>
              <p:xfrm>
                <a:off x="870988" y="2881636"/>
                <a:ext cx="4302493" cy="22250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828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127849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2196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5"/>
                            <a:stretch>
                              <a:fillRect t="-151639" r="-421324" b="-51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b"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blipFill>
                            <a:blip r:embed="rId5"/>
                            <a:stretch>
                              <a:fillRect t="-503279" r="-421324" b="-327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0" name="Right Brace 29"/>
            <p:cNvSpPr/>
            <p:nvPr/>
          </p:nvSpPr>
          <p:spPr>
            <a:xfrm flipH="1">
              <a:off x="750124" y="2881637"/>
              <a:ext cx="214347" cy="2225040"/>
            </a:xfrm>
            <a:prstGeom prst="rightBrace">
              <a:avLst>
                <a:gd name="adj1" fmla="val 14444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8" descr="RÃ©sultat de recherche d'images pour &quot;chip clipart&quot;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1" t="11367" r="14099" b="16428"/>
            <a:stretch/>
          </p:blipFill>
          <p:spPr bwMode="auto">
            <a:xfrm>
              <a:off x="-339393" y="3705271"/>
              <a:ext cx="1055543" cy="70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979244" y="2500079"/>
              <a:ext cx="69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index</a:t>
              </a:r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25125" y="2512304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Données</a:t>
              </a:r>
              <a:endParaRPr lang="en-GB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722053" y="3644311"/>
                <a:ext cx="2488324" cy="152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1" i="1" smtClean="0">
                          <a:ln w="9525">
                            <a:solidFill>
                              <a:schemeClr val="accent6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fr-FR" sz="9600" b="1">
                  <a:ln w="95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053" y="3644311"/>
                <a:ext cx="2488324" cy="152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735188" y="2500079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00000"/>
                </a:solidFill>
              </a:rPr>
              <a:t>étiquette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41600" y="5400675"/>
            <a:ext cx="6332400" cy="1086525"/>
          </a:xfrm>
          <a:prstGeom prst="roundRect">
            <a:avLst>
              <a:gd name="adj" fmla="val 79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2000">
                <a:solidFill>
                  <a:schemeClr val="tx1"/>
                </a:solidFill>
              </a:rPr>
              <a:t>La taille d’une mémoire cache est très inférieure à celle de la RAM.</a:t>
            </a:r>
          </a:p>
          <a:p>
            <a:pPr marL="540000" indent="-342900">
              <a:buClr>
                <a:srgbClr val="C00000"/>
              </a:buClr>
              <a:buFont typeface="Wingdings 3" panose="05040102010807070707" pitchFamily="18" charset="2"/>
              <a:buChar char=""/>
            </a:pPr>
            <a:r>
              <a:rPr lang="fr-FR" sz="2000">
                <a:solidFill>
                  <a:schemeClr val="tx1"/>
                </a:solidFill>
              </a:rPr>
              <a:t>Besoin de </a:t>
            </a:r>
            <a:r>
              <a:rPr lang="fr-FR" sz="2000">
                <a:solidFill>
                  <a:srgbClr val="C00000"/>
                </a:solidFill>
              </a:rPr>
              <a:t>distinguer</a:t>
            </a:r>
            <a:r>
              <a:rPr lang="fr-FR" sz="2000">
                <a:solidFill>
                  <a:schemeClr val="tx1"/>
                </a:solidFill>
              </a:rPr>
              <a:t> chaque donnée.</a:t>
            </a:r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Mémoire cache : principes d’organisation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9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 doit assurer une mémoire cache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5" y="1584342"/>
            <a:ext cx="10113845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La cohérence des données vis-à-vis la mémoire RAM.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92463" y="2168584"/>
            <a:ext cx="3666575" cy="4403666"/>
            <a:chOff x="8293100" y="2168584"/>
            <a:chExt cx="3666575" cy="4403666"/>
          </a:xfrm>
        </p:grpSpPr>
        <p:sp>
          <p:nvSpPr>
            <p:cNvPr id="5" name="Rectangle 4"/>
            <p:cNvSpPr/>
            <p:nvPr/>
          </p:nvSpPr>
          <p:spPr>
            <a:xfrm>
              <a:off x="8293100" y="2168584"/>
              <a:ext cx="3666575" cy="44036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177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fr-FR" sz="2400" b="1">
                  <a:solidFill>
                    <a:srgbClr val="C00000"/>
                  </a:solidFill>
                </a:rPr>
                <a:t>RAM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3"/>
                <p:cNvGraphicFramePr>
                  <a:graphicFrameLocks/>
                </p:cNvGraphicFramePr>
                <p:nvPr/>
              </p:nvGraphicFramePr>
              <p:xfrm>
                <a:off x="8503253" y="2406709"/>
                <a:ext cx="2052000" cy="40792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1188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864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00011110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11000101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01001100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11100000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𝟑𝟐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00101101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𝟑𝟐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" name="Content Placeholder 3"/>
                <p:cNvGraphicFramePr>
                  <a:graphicFrameLocks/>
                </p:cNvGraphicFramePr>
                <p:nvPr/>
              </p:nvGraphicFramePr>
              <p:xfrm>
                <a:off x="8503253" y="2406709"/>
                <a:ext cx="2052000" cy="40792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1188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864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00011110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11000101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01001100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11100000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blipFill>
                            <a:blip r:embed="rId3"/>
                            <a:stretch>
                              <a:fillRect l="-138028" t="-901639" b="-12131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00101101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blipFill>
                            <a:blip r:embed="rId3"/>
                            <a:stretch>
                              <a:fillRect l="-138028" t="-1001639" b="-2131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5" name="object 21"/>
            <p:cNvSpPr/>
            <p:nvPr/>
          </p:nvSpPr>
          <p:spPr>
            <a:xfrm>
              <a:off x="10526678" y="3607005"/>
              <a:ext cx="1404422" cy="1166733"/>
            </a:xfrm>
            <a:prstGeom prst="rect">
              <a:avLst/>
            </a:prstGeom>
            <a:blipFill>
              <a:blip r:embed="rId4" cstate="print"/>
              <a:srcRect/>
              <a:stretch>
                <a:fillRect l="-293479" r="-152867" b="-59592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0409979" y="2366691"/>
              <a:ext cx="214347" cy="4079240"/>
            </a:xfrm>
            <a:prstGeom prst="rightBrace">
              <a:avLst>
                <a:gd name="adj1" fmla="val 14444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8175" y="2168584"/>
            <a:ext cx="6591369" cy="4403666"/>
            <a:chOff x="-1262837" y="2168584"/>
            <a:chExt cx="6591369" cy="4403666"/>
          </a:xfrm>
        </p:grpSpPr>
        <p:sp>
          <p:nvSpPr>
            <p:cNvPr id="27" name="Rectangle 26"/>
            <p:cNvSpPr/>
            <p:nvPr/>
          </p:nvSpPr>
          <p:spPr>
            <a:xfrm>
              <a:off x="-1262837" y="2168584"/>
              <a:ext cx="6591369" cy="44036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177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2400" b="1">
                  <a:solidFill>
                    <a:srgbClr val="C00000"/>
                  </a:solidFill>
                </a:rPr>
                <a:t>Cache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" name="Content Placeholder 3"/>
                <p:cNvGraphicFramePr>
                  <a:graphicFrameLocks/>
                </p:cNvGraphicFramePr>
                <p:nvPr/>
              </p:nvGraphicFramePr>
              <p:xfrm>
                <a:off x="579747" y="2882792"/>
                <a:ext cx="4590000" cy="22250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828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2880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12780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2196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right"/>
                                </m:oMathParaPr>
                                <m:oMath xmlns:m="http://schemas.openxmlformats.org/officeDocument/2006/math"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14:m>
                              <m:oMathPara xmlns:m="http://schemas.openxmlformats.org/officeDocument/2006/math">
                                <m:oMathParaPr>
                                  <m:jc m:val="righ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8" name="Content Placeholder 3"/>
                <p:cNvGraphicFramePr>
                  <a:graphicFrameLocks/>
                </p:cNvGraphicFramePr>
                <p:nvPr/>
              </p:nvGraphicFramePr>
              <p:xfrm>
                <a:off x="579747" y="2882792"/>
                <a:ext cx="4590000" cy="22250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828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2880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12780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2196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5"/>
                            <a:stretch>
                              <a:fillRect t="-151639" r="-455882" b="-51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Donnée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b"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blipFill>
                            <a:blip r:embed="rId5"/>
                            <a:stretch>
                              <a:fillRect t="-503279" r="-455882" b="-327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0" name="Right Brace 29"/>
            <p:cNvSpPr/>
            <p:nvPr/>
          </p:nvSpPr>
          <p:spPr>
            <a:xfrm flipH="1">
              <a:off x="435873" y="2881637"/>
              <a:ext cx="214347" cy="2225040"/>
            </a:xfrm>
            <a:prstGeom prst="rightBrace">
              <a:avLst>
                <a:gd name="adj1" fmla="val 14444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8" descr="RÃ©sultat de recherche d'images pour &quot;chip clipart&quot;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1" t="11367" r="14099" b="16428"/>
            <a:stretch/>
          </p:blipFill>
          <p:spPr bwMode="auto">
            <a:xfrm>
              <a:off x="-653644" y="3705271"/>
              <a:ext cx="1055543" cy="70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90257" y="2500079"/>
              <a:ext cx="69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index</a:t>
              </a:r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25125" y="2512304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Données</a:t>
              </a:r>
              <a:endParaRPr lang="en-GB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722053" y="3644311"/>
                <a:ext cx="2488324" cy="152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1" i="1" smtClean="0">
                          <a:ln w="9525">
                            <a:solidFill>
                              <a:schemeClr val="accent6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fr-FR" sz="9600" b="1">
                  <a:ln w="95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053" y="3644311"/>
                <a:ext cx="2488324" cy="152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735188" y="2500079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742950" y="5400000"/>
            <a:ext cx="6331543" cy="1087200"/>
          </a:xfrm>
          <a:prstGeom prst="roundRect">
            <a:avLst>
              <a:gd name="adj" fmla="val 79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fr-FR" sz="2000">
                <a:solidFill>
                  <a:schemeClr val="tx1"/>
                </a:solidFill>
              </a:rPr>
              <a:t>Quid des données présentes en cache lors du démarrage ?</a:t>
            </a:r>
          </a:p>
          <a:p>
            <a:pPr marL="540000" indent="-342900">
              <a:buClr>
                <a:srgbClr val="C00000"/>
              </a:buClr>
              <a:buFont typeface="Wingdings 3" panose="05040102010807070707" pitchFamily="18" charset="2"/>
              <a:buChar char=""/>
            </a:pPr>
            <a:r>
              <a:rPr lang="fr-FR" sz="2000">
                <a:solidFill>
                  <a:schemeClr val="tx1"/>
                </a:solidFill>
              </a:rPr>
              <a:t>Besoin de savoir si une donnée du cache est </a:t>
            </a:r>
            <a:r>
              <a:rPr lang="fr-FR" sz="2000">
                <a:solidFill>
                  <a:srgbClr val="C00000"/>
                </a:solidFill>
              </a:rPr>
              <a:t>valide</a:t>
            </a:r>
            <a:r>
              <a:rPr lang="fr-FR" sz="2000">
                <a:solidFill>
                  <a:schemeClr val="tx1"/>
                </a:solidFill>
              </a:rPr>
              <a:t>.</a:t>
            </a:r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13837" y="24912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00000"/>
                </a:solidFill>
              </a:rPr>
              <a:t>val.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Mémoire cache : principes d’organisation</a:t>
            </a:r>
            <a:br>
              <a:rPr lang="fr-FR" b="1">
                <a:solidFill>
                  <a:srgbClr val="C00000"/>
                </a:solidFill>
              </a:rPr>
            </a:br>
            <a:endParaRPr lang="en-GB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7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 doit optimiser une mémoire cache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5" y="1584342"/>
            <a:ext cx="10113845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L’efficacité des transferts de données entre le CPU et la RAM.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92463" y="2168584"/>
            <a:ext cx="3666575" cy="4403666"/>
            <a:chOff x="8293100" y="2168584"/>
            <a:chExt cx="3666575" cy="4403666"/>
          </a:xfrm>
        </p:grpSpPr>
        <p:sp>
          <p:nvSpPr>
            <p:cNvPr id="5" name="Rectangle 4"/>
            <p:cNvSpPr/>
            <p:nvPr/>
          </p:nvSpPr>
          <p:spPr>
            <a:xfrm>
              <a:off x="8293100" y="2168584"/>
              <a:ext cx="3666575" cy="44036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177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fr-FR" sz="2400" b="1">
                  <a:solidFill>
                    <a:srgbClr val="C00000"/>
                  </a:solidFill>
                </a:rPr>
                <a:t>RAM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17606392"/>
                    </p:ext>
                  </p:extLst>
                </p:nvPr>
              </p:nvGraphicFramePr>
              <p:xfrm>
                <a:off x="8503253" y="2406709"/>
                <a:ext cx="2052000" cy="40792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1188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864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00011110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11000101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01001100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Bloc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11100000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𝟑𝟐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00101101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𝟑𝟐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17606392"/>
                    </p:ext>
                  </p:extLst>
                </p:nvPr>
              </p:nvGraphicFramePr>
              <p:xfrm>
                <a:off x="8503253" y="2406709"/>
                <a:ext cx="2052000" cy="40792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1188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864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00011110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11000101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01001100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Bloc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11100000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blipFill>
                            <a:blip r:embed="rId3"/>
                            <a:stretch>
                              <a:fillRect l="-138028" t="-901639" b="-12131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fr-FR" sz="1600" b="1" i="0" u="none" strike="noStrike" kern="1200" baseline="0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  <a:ea typeface="+mn-ea"/>
                                <a:cs typeface="+mn-cs"/>
                              </a:rPr>
                              <a:t>00101101</a:t>
                            </a: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blipFill>
                            <a:blip r:embed="rId3"/>
                            <a:stretch>
                              <a:fillRect l="-138028" t="-1001639" b="-2131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5" name="object 21"/>
            <p:cNvSpPr/>
            <p:nvPr/>
          </p:nvSpPr>
          <p:spPr>
            <a:xfrm>
              <a:off x="10526678" y="3607005"/>
              <a:ext cx="1404422" cy="1166733"/>
            </a:xfrm>
            <a:prstGeom prst="rect">
              <a:avLst/>
            </a:prstGeom>
            <a:blipFill>
              <a:blip r:embed="rId4" cstate="print"/>
              <a:srcRect/>
              <a:stretch>
                <a:fillRect l="-293479" r="-152867" b="-59592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0409979" y="2366691"/>
              <a:ext cx="214347" cy="4079240"/>
            </a:xfrm>
            <a:prstGeom prst="rightBrace">
              <a:avLst>
                <a:gd name="adj1" fmla="val 14444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8175" y="2168584"/>
            <a:ext cx="6591369" cy="4403666"/>
            <a:chOff x="-1262837" y="2168584"/>
            <a:chExt cx="6591369" cy="4403666"/>
          </a:xfrm>
        </p:grpSpPr>
        <p:sp>
          <p:nvSpPr>
            <p:cNvPr id="27" name="Rectangle 26"/>
            <p:cNvSpPr/>
            <p:nvPr/>
          </p:nvSpPr>
          <p:spPr>
            <a:xfrm>
              <a:off x="-1262837" y="2168584"/>
              <a:ext cx="6591369" cy="44036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177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2400" b="1">
                  <a:solidFill>
                    <a:srgbClr val="C00000"/>
                  </a:solidFill>
                </a:rPr>
                <a:t>Cache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4222836"/>
                    </p:ext>
                  </p:extLst>
                </p:nvPr>
              </p:nvGraphicFramePr>
              <p:xfrm>
                <a:off x="579747" y="2882792"/>
                <a:ext cx="4590000" cy="22250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828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2880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12780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2196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right"/>
                                </m:oMathParaPr>
                                <m:oMath xmlns:m="http://schemas.openxmlformats.org/officeDocument/2006/math"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Ligne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14:m>
                              <m:oMathPara xmlns:m="http://schemas.openxmlformats.org/officeDocument/2006/math">
                                <m:oMathParaPr>
                                  <m:jc m:val="right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fr-FR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p>
                                  </m:sSup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oMath>
                              </m:oMathPara>
                            </a14:m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4222836"/>
                    </p:ext>
                  </p:extLst>
                </p:nvPr>
              </p:nvGraphicFramePr>
              <p:xfrm>
                <a:off x="579747" y="2882792"/>
                <a:ext cx="4590000" cy="222504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8280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2880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12780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2196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70840">
                      <a:tc rowSpan="2"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5"/>
                            <a:stretch>
                              <a:fillRect t="-151639" r="-455882" b="-51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sz="1600" b="1">
                                <a:solidFill>
                                  <a:schemeClr val="tx1"/>
                                </a:solidFill>
                                <a:latin typeface="Lucida Sans Typewriter" panose="020B0509030504030204" pitchFamily="49" charset="0"/>
                              </a:rPr>
                              <a:t>Ligne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66FF3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70840">
                      <a:tc vMerge="1">
                        <a:txBody>
                          <a:bodyPr/>
                          <a:lstStyle/>
                          <a:p>
                            <a:endParaRPr lang="en-GB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dash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anchor="b">
                          <a:lnL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dash"/>
                            <a:round/>
                            <a:headEnd type="none" w="med" len="med"/>
                            <a:tailEnd type="none" w="med" len="med"/>
                          </a:lnB>
                          <a:blipFill>
                            <a:blip r:embed="rId5"/>
                            <a:stretch>
                              <a:fillRect t="-503279" r="-455882" b="-327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endParaRPr>
                          </a:p>
                        </a:txBody>
                        <a:tcPr anchor="b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0" name="Right Brace 29"/>
            <p:cNvSpPr/>
            <p:nvPr/>
          </p:nvSpPr>
          <p:spPr>
            <a:xfrm flipH="1">
              <a:off x="435873" y="2881637"/>
              <a:ext cx="214347" cy="2225040"/>
            </a:xfrm>
            <a:prstGeom prst="rightBrace">
              <a:avLst>
                <a:gd name="adj1" fmla="val 14444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8" descr="RÃ©sultat de recherche d'images pour &quot;chip clipart&quot;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1" t="11367" r="14099" b="16428"/>
            <a:stretch/>
          </p:blipFill>
          <p:spPr bwMode="auto">
            <a:xfrm>
              <a:off x="-653644" y="3705271"/>
              <a:ext cx="1055543" cy="70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90257" y="2500079"/>
              <a:ext cx="69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index</a:t>
              </a:r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25125" y="2512304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Données</a:t>
              </a:r>
              <a:endParaRPr lang="en-GB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722053" y="3644311"/>
                <a:ext cx="2488324" cy="152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1" i="1" smtClean="0">
                          <a:ln w="9525">
                            <a:solidFill>
                              <a:schemeClr val="accent6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fr-FR" sz="9600" b="1">
                  <a:ln w="95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053" y="3644311"/>
                <a:ext cx="2488324" cy="152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735188" y="2500079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742950" y="5400000"/>
            <a:ext cx="6331543" cy="1087200"/>
          </a:xfrm>
          <a:prstGeom prst="roundRect">
            <a:avLst>
              <a:gd name="adj" fmla="val 79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fr-FR" sz="2000">
                <a:solidFill>
                  <a:schemeClr val="tx1"/>
                </a:solidFill>
              </a:rPr>
              <a:t>Pour masquer les performances déplorables de la RAM :</a:t>
            </a:r>
          </a:p>
          <a:p>
            <a:pPr marL="540000" indent="-342900">
              <a:buClr>
                <a:srgbClr val="C00000"/>
              </a:buClr>
              <a:buFont typeface="Wingdings 3" panose="05040102010807070707" pitchFamily="18" charset="2"/>
              <a:buChar char=""/>
            </a:pPr>
            <a:r>
              <a:rPr lang="fr-FR" sz="2000">
                <a:solidFill>
                  <a:schemeClr val="tx1"/>
                </a:solidFill>
              </a:rPr>
              <a:t>Effectuer des transfert de quelques mots : </a:t>
            </a:r>
            <a:r>
              <a:rPr lang="fr-FR" sz="2000">
                <a:solidFill>
                  <a:srgbClr val="C00000"/>
                </a:solidFill>
              </a:rPr>
              <a:t>Ligne/Bloc</a:t>
            </a:r>
            <a:r>
              <a:rPr lang="fr-FR" sz="2000">
                <a:solidFill>
                  <a:schemeClr val="tx1"/>
                </a:solidFill>
              </a:rPr>
              <a:t>.</a:t>
            </a:r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13837" y="24912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val.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Mémoire cache : principes d’organisation</a:t>
            </a:r>
            <a:br>
              <a:rPr lang="en-GB" b="1">
                <a:solidFill>
                  <a:srgbClr val="C00000"/>
                </a:solidFill>
              </a:rPr>
            </a:b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38920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8081" y="1025712"/>
            <a:ext cx="5678612" cy="2657217"/>
            <a:chOff x="192620" y="1551871"/>
            <a:chExt cx="3169514" cy="2657217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192620" y="1551871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Cache - description</a:t>
              </a:r>
              <a:endParaRPr lang="en-GB"/>
            </a:p>
          </p:txBody>
        </p:sp>
        <p:sp>
          <p:nvSpPr>
            <p:cNvPr id="4" name="Round Same Side Corner Rectangle 3"/>
            <p:cNvSpPr/>
            <p:nvPr/>
          </p:nvSpPr>
          <p:spPr>
            <a:xfrm>
              <a:off x="192620" y="1963352"/>
              <a:ext cx="3169514" cy="2245736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3982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Toute ligne du tableau est indexée et comporte :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 b="1">
                  <a:solidFill>
                    <a:schemeClr val="tx1"/>
                  </a:solidFill>
                </a:rPr>
                <a:t>un bit de validité</a:t>
              </a:r>
              <a:r>
                <a:rPr lang="fr-FR">
                  <a:solidFill>
                    <a:schemeClr val="tx1"/>
                  </a:solidFill>
                </a:rPr>
                <a:t> pour vérifier que les données stockées sont pertinentes.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 b="1">
                  <a:solidFill>
                    <a:schemeClr val="tx1"/>
                  </a:solidFill>
                </a:rPr>
                <a:t>un champ étiquette</a:t>
              </a:r>
              <a:r>
                <a:rPr lang="fr-FR">
                  <a:solidFill>
                    <a:schemeClr val="tx1"/>
                  </a:solidFill>
                </a:rPr>
                <a:t> pour s’assurer que l’adresse demandée est présente dans le cache.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 b="1">
                  <a:solidFill>
                    <a:schemeClr val="tx1"/>
                  </a:solidFill>
                </a:rPr>
                <a:t>un champ donnée</a:t>
              </a:r>
              <a:r>
                <a:rPr lang="fr-FR">
                  <a:solidFill>
                    <a:schemeClr val="tx1"/>
                  </a:solidFill>
                </a:rPr>
                <a:t> qui contient un nombre fixe de mots mémoire.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94441" y="1025712"/>
            <a:ext cx="5678612" cy="2657217"/>
            <a:chOff x="192620" y="1551871"/>
            <a:chExt cx="3169514" cy="2657217"/>
          </a:xfrm>
        </p:grpSpPr>
        <p:sp>
          <p:nvSpPr>
            <p:cNvPr id="11" name="Round Same Side Corner Rectangle 10"/>
            <p:cNvSpPr/>
            <p:nvPr/>
          </p:nvSpPr>
          <p:spPr>
            <a:xfrm>
              <a:off x="192620" y="1551871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Terminologie – cache &amp; RAM</a:t>
              </a:r>
              <a:endParaRPr lang="en-GB"/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192620" y="1963352"/>
              <a:ext cx="3169514" cy="2245736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3982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Un même ensemble d’informations sera appelée :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 b="1">
                  <a:solidFill>
                    <a:schemeClr val="tx1"/>
                  </a:solidFill>
                </a:rPr>
                <a:t>ligne</a:t>
              </a:r>
              <a:r>
                <a:rPr lang="fr-FR">
                  <a:solidFill>
                    <a:schemeClr val="tx1"/>
                  </a:solidFill>
                </a:rPr>
                <a:t> de cache lorsque l’on parle de sa représentation dans le cache.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 b="1">
                  <a:solidFill>
                    <a:schemeClr val="tx1"/>
                  </a:solidFill>
                </a:rPr>
                <a:t>bloc</a:t>
              </a:r>
              <a:r>
                <a:rPr lang="fr-FR">
                  <a:solidFill>
                    <a:schemeClr val="tx1"/>
                  </a:solidFill>
                </a:rPr>
                <a:t> de cache lorsque l’on parle de sa représentation en RAM.</a:t>
              </a:r>
            </a:p>
            <a:p>
              <a:pPr marL="3982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Un bloc ou une ligne de cache est composé d’un petit nombre fixe d’octets.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76" y="3838787"/>
            <a:ext cx="7400448" cy="293291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Mémoire cache : principes d’organisation</a:t>
            </a:r>
            <a:br>
              <a:rPr lang="fr-FR" b="1">
                <a:solidFill>
                  <a:srgbClr val="C00000"/>
                </a:solidFill>
              </a:rPr>
            </a:br>
            <a:endParaRPr lang="en-GB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Performance du matériel : fortes disparités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838200" y="1225231"/>
            <a:ext cx="10515600" cy="4627562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Quelles sont les performances du matériel pour acheminer les informations 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45949" y="4487235"/>
            <a:ext cx="3896909" cy="2108390"/>
            <a:chOff x="953220" y="1551871"/>
            <a:chExt cx="3169514" cy="1534230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953220" y="1551871"/>
              <a:ext cx="3169514" cy="361210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Critères de performance</a:t>
              </a:r>
              <a:endParaRPr lang="en-GB"/>
            </a:p>
          </p:txBody>
        </p:sp>
        <p:sp>
          <p:nvSpPr>
            <p:cNvPr id="38" name="Round Same Side Corner Rectangle 37"/>
            <p:cNvSpPr/>
            <p:nvPr/>
          </p:nvSpPr>
          <p:spPr>
            <a:xfrm>
              <a:off x="953220" y="1913081"/>
              <a:ext cx="3169514" cy="1173020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32000" indent="-285750" algn="just">
                <a:spcBef>
                  <a:spcPts val="600"/>
                </a:spcBef>
                <a:buClr>
                  <a:srgbClr val="008000"/>
                </a:buClr>
                <a:buFont typeface="Wingdings 3" panose="05040102010807070707" pitchFamily="18" charset="2"/>
                <a:buChar char=""/>
              </a:pPr>
              <a:r>
                <a:rPr lang="fr-FR" b="1">
                  <a:solidFill>
                    <a:schemeClr val="tx1"/>
                  </a:solidFill>
                </a:rPr>
                <a:t>Temps d’accès</a:t>
              </a:r>
              <a:r>
                <a:rPr lang="fr-FR">
                  <a:solidFill>
                    <a:schemeClr val="tx1"/>
                  </a:solidFill>
                </a:rPr>
                <a:t> : temps écoulé entre la demande et l’obtention d’une information.</a:t>
              </a:r>
            </a:p>
            <a:p>
              <a:pPr marL="432000" indent="-285750">
                <a:spcBef>
                  <a:spcPts val="600"/>
                </a:spcBef>
                <a:buClr>
                  <a:srgbClr val="008000"/>
                </a:buClr>
                <a:buFont typeface="Wingdings 3" panose="05040102010807070707" pitchFamily="18" charset="2"/>
                <a:buChar char=""/>
              </a:pPr>
              <a:r>
                <a:rPr lang="fr-FR" b="1">
                  <a:solidFill>
                    <a:schemeClr val="tx1"/>
                  </a:solidFill>
                </a:rPr>
                <a:t>Débit</a:t>
              </a:r>
              <a:r>
                <a:rPr lang="fr-FR">
                  <a:solidFill>
                    <a:schemeClr val="tx1"/>
                  </a:solidFill>
                </a:rPr>
                <a:t> : nombre d’octets transférés par seconde.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47038" y="4487235"/>
            <a:ext cx="4826839" cy="2108390"/>
            <a:chOff x="4186840" y="4481981"/>
            <a:chExt cx="5704291" cy="1747754"/>
          </a:xfrm>
        </p:grpSpPr>
        <p:sp>
          <p:nvSpPr>
            <p:cNvPr id="43" name="Round Same Side Corner Rectangle 42"/>
            <p:cNvSpPr/>
            <p:nvPr/>
          </p:nvSpPr>
          <p:spPr>
            <a:xfrm>
              <a:off x="4186840" y="4481981"/>
              <a:ext cx="5704291" cy="411481"/>
            </a:xfrm>
            <a:prstGeom prst="round2Same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Accès mémoire et cycle CDE</a:t>
              </a:r>
              <a:endParaRPr lang="en-GB"/>
            </a:p>
          </p:txBody>
        </p:sp>
        <p:sp>
          <p:nvSpPr>
            <p:cNvPr id="44" name="Round Same Side Corner Rectangle 43"/>
            <p:cNvSpPr/>
            <p:nvPr/>
          </p:nvSpPr>
          <p:spPr>
            <a:xfrm>
              <a:off x="4186840" y="4893463"/>
              <a:ext cx="5704291" cy="1336272"/>
            </a:xfrm>
            <a:prstGeom prst="round2SameRect">
              <a:avLst>
                <a:gd name="adj1" fmla="val 0"/>
                <a:gd name="adj2" fmla="val 10318"/>
              </a:avLst>
            </a:prstGeom>
            <a:solidFill>
              <a:srgbClr val="F8E5E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32000" indent="-285750">
                <a:spcBef>
                  <a:spcPts val="600"/>
                </a:spcBef>
                <a:buClr>
                  <a:srgbClr val="C00000"/>
                </a:buClr>
                <a:buFont typeface="Wingdings 2" panose="05020102010507070707" pitchFamily="18" charset="2"/>
                <a:buChar char=""/>
              </a:pPr>
              <a:r>
                <a:rPr lang="fr-FR">
                  <a:solidFill>
                    <a:schemeClr val="tx1"/>
                  </a:solidFill>
                </a:rPr>
                <a:t>Extraction de l’instruction depuis l’adresse indiquée par </a:t>
              </a:r>
              <a:r>
                <a:rPr lang="fr-FR" b="1">
                  <a:solidFill>
                    <a:schemeClr val="tx1"/>
                  </a:solidFill>
                </a:rPr>
                <a:t>$pc</a:t>
              </a:r>
              <a:r>
                <a:rPr lang="fr-FR">
                  <a:solidFill>
                    <a:schemeClr val="tx1"/>
                  </a:solidFill>
                </a:rPr>
                <a:t> est très cher en temps.</a:t>
              </a:r>
            </a:p>
            <a:p>
              <a:pPr marL="432000" indent="-285750">
                <a:spcBef>
                  <a:spcPts val="600"/>
                </a:spcBef>
                <a:buClr>
                  <a:srgbClr val="C00000"/>
                </a:buClr>
                <a:buFont typeface="Wingdings 2" panose="05020102010507070707" pitchFamily="18" charset="2"/>
                <a:buChar char=""/>
              </a:pPr>
              <a:r>
                <a:rPr lang="fr-FR">
                  <a:solidFill>
                    <a:schemeClr val="tx1"/>
                  </a:solidFill>
                </a:rPr>
                <a:t>Charger/ranger des données.</a:t>
              </a:r>
            </a:p>
            <a:p>
              <a:pPr marL="889200" lvl="1" indent="-285750">
                <a:spcBef>
                  <a:spcPts val="1200"/>
                </a:spcBef>
                <a:buClr>
                  <a:schemeClr val="tx1"/>
                </a:buClr>
                <a:buFont typeface="Wingdings 3" panose="05040102010807070707" pitchFamily="18" charset="2"/>
                <a:buChar char=""/>
              </a:pPr>
              <a:r>
                <a:rPr lang="fr-FR" b="1">
                  <a:solidFill>
                    <a:srgbClr val="C00000"/>
                  </a:solidFill>
                </a:rPr>
                <a:t>Goulet d’étranglement.</a:t>
              </a:r>
              <a:endParaRPr lang="en-GB" b="1">
                <a:solidFill>
                  <a:srgbClr val="C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39954" y="1822329"/>
            <a:ext cx="10113845" cy="2258438"/>
            <a:chOff x="1239955" y="2318891"/>
            <a:chExt cx="9144000" cy="2258438"/>
          </a:xfrm>
        </p:grpSpPr>
        <p:grpSp>
          <p:nvGrpSpPr>
            <p:cNvPr id="71" name="Group 70"/>
            <p:cNvGrpSpPr/>
            <p:nvPr/>
          </p:nvGrpSpPr>
          <p:grpSpPr>
            <a:xfrm>
              <a:off x="1385306" y="2804382"/>
              <a:ext cx="8261217" cy="1772947"/>
              <a:chOff x="1385306" y="2804382"/>
              <a:chExt cx="8261217" cy="177294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4833714" y="3308373"/>
                <a:ext cx="7735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33713" y="3529404"/>
                <a:ext cx="7735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7353442" y="3304656"/>
                <a:ext cx="7735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7353441" y="3525687"/>
                <a:ext cx="7735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bject 21"/>
              <p:cNvSpPr/>
              <p:nvPr/>
            </p:nvSpPr>
            <p:spPr>
              <a:xfrm>
                <a:off x="3512788" y="2815895"/>
                <a:ext cx="1030070" cy="1155219"/>
              </a:xfrm>
              <a:prstGeom prst="round2SameRect">
                <a:avLst/>
              </a:prstGeom>
              <a:blipFill>
                <a:blip r:embed="rId2" cstate="print"/>
                <a:srcRect/>
                <a:stretch>
                  <a:fillRect l="-176825" r="-390001" b="-59592"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481374" y="3899744"/>
                <a:ext cx="1145561" cy="677585"/>
              </a:xfrm>
              <a:prstGeom prst="round2Same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/>
                  <a:t>&lt; 1 ns</a:t>
                </a:r>
              </a:p>
              <a:p>
                <a:r>
                  <a:rPr lang="fr-FR"/>
                  <a:t>~ 10 Go/s</a:t>
                </a:r>
                <a:endParaRPr lang="en-GB"/>
              </a:p>
            </p:txBody>
          </p:sp>
          <p:sp>
            <p:nvSpPr>
              <p:cNvPr id="51" name="object 21"/>
              <p:cNvSpPr/>
              <p:nvPr/>
            </p:nvSpPr>
            <p:spPr>
              <a:xfrm>
                <a:off x="5845500" y="2804382"/>
                <a:ext cx="1269748" cy="1166733"/>
              </a:xfrm>
              <a:prstGeom prst="round2SameRect">
                <a:avLst/>
              </a:prstGeom>
              <a:blipFill>
                <a:blip r:embed="rId2" cstate="print"/>
                <a:srcRect/>
                <a:stretch>
                  <a:fillRect l="-293479" r="-152867" b="-59592"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14991" y="3899744"/>
                <a:ext cx="1322903" cy="677585"/>
              </a:xfrm>
              <a:prstGeom prst="round2Same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/>
                  <a:t>~ 20 - 50 ns</a:t>
                </a:r>
              </a:p>
              <a:p>
                <a:pPr algn="ctr"/>
                <a:r>
                  <a:rPr lang="fr-FR"/>
                  <a:t>~ 300 Mo/s</a:t>
                </a:r>
                <a:endParaRPr lang="en-GB"/>
              </a:p>
            </p:txBody>
          </p:sp>
          <p:sp>
            <p:nvSpPr>
              <p:cNvPr id="50" name="object 21"/>
              <p:cNvSpPr/>
              <p:nvPr/>
            </p:nvSpPr>
            <p:spPr>
              <a:xfrm>
                <a:off x="8365227" y="2815895"/>
                <a:ext cx="1113229" cy="1155221"/>
              </a:xfrm>
              <a:prstGeom prst="round2SameRect">
                <a:avLst/>
              </a:prstGeom>
              <a:blipFill>
                <a:blip r:embed="rId2" cstate="print"/>
                <a:srcRect/>
                <a:stretch>
                  <a:fillRect l="-517011" r="-4" b="-59592"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34979" y="3899744"/>
                <a:ext cx="1311544" cy="677585"/>
              </a:xfrm>
              <a:prstGeom prst="round2Same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/>
                  <a:t>~ 10 ms</a:t>
                </a:r>
              </a:p>
              <a:p>
                <a:r>
                  <a:rPr lang="fr-FR"/>
                  <a:t>~ 250 Mo/s</a:t>
                </a:r>
                <a:endParaRPr lang="en-GB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385306" y="3899744"/>
                <a:ext cx="1691988" cy="677585"/>
              </a:xfrm>
              <a:prstGeom prst="round2Same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/>
                  <a:t>Temps d’accès :</a:t>
                </a:r>
              </a:p>
              <a:p>
                <a:pPr algn="r"/>
                <a:r>
                  <a:rPr lang="fr-FR"/>
                  <a:t>Débit :</a:t>
                </a:r>
                <a:endParaRPr lang="en-GB"/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1239955" y="2318891"/>
              <a:ext cx="9144000" cy="4683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285750" indent="-285750">
                <a:buFont typeface="Wingdings 3" panose="05040102010807070707" pitchFamily="18" charset="2"/>
                <a:buChar char=""/>
              </a:pPr>
              <a:r>
                <a:rPr lang="fr-FR" sz="2400">
                  <a:solidFill>
                    <a:schemeClr val="tx1"/>
                  </a:solidFill>
                </a:rPr>
                <a:t>Très inégales : plus on s’éloigne du CPU, plus les dispositifs sont lents.</a:t>
              </a:r>
              <a:endParaRPr lang="en-GB" sz="2400">
                <a:solidFill>
                  <a:schemeClr val="tx1"/>
                </a:solidFill>
              </a:endParaRPr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889" y="4817710"/>
            <a:ext cx="1540118" cy="1540118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5662252" y="5095028"/>
            <a:ext cx="64294" cy="990658"/>
            <a:chOff x="6418776" y="3283744"/>
            <a:chExt cx="64294" cy="990658"/>
          </a:xfrm>
        </p:grpSpPr>
        <p:grpSp>
          <p:nvGrpSpPr>
            <p:cNvPr id="81" name="Group 80"/>
            <p:cNvGrpSpPr/>
            <p:nvPr/>
          </p:nvGrpSpPr>
          <p:grpSpPr>
            <a:xfrm>
              <a:off x="6428063" y="3283744"/>
              <a:ext cx="45720" cy="990658"/>
              <a:chOff x="5821294" y="5188744"/>
              <a:chExt cx="45720" cy="990658"/>
            </a:xfrm>
          </p:grpSpPr>
          <p:sp>
            <p:nvSpPr>
              <p:cNvPr id="83" name="Isosceles Triangle 82"/>
              <p:cNvSpPr/>
              <p:nvPr/>
            </p:nvSpPr>
            <p:spPr>
              <a:xfrm>
                <a:off x="5821295" y="5188744"/>
                <a:ext cx="45719" cy="54005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Flowchart: Process 83"/>
              <p:cNvSpPr/>
              <p:nvPr/>
            </p:nvSpPr>
            <p:spPr>
              <a:xfrm>
                <a:off x="5821294" y="5665610"/>
                <a:ext cx="45719" cy="513792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6418776" y="3746926"/>
              <a:ext cx="64294" cy="64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/>
          <p:cNvGrpSpPr/>
          <p:nvPr/>
        </p:nvGrpSpPr>
        <p:grpSpPr>
          <a:xfrm rot="5400000">
            <a:off x="5678144" y="5238132"/>
            <a:ext cx="32511" cy="704450"/>
            <a:chOff x="5821294" y="5188744"/>
            <a:chExt cx="45720" cy="990658"/>
          </a:xfrm>
        </p:grpSpPr>
        <p:sp>
          <p:nvSpPr>
            <p:cNvPr id="86" name="Isosceles Triangle 85"/>
            <p:cNvSpPr/>
            <p:nvPr/>
          </p:nvSpPr>
          <p:spPr>
            <a:xfrm>
              <a:off x="5821295" y="5188744"/>
              <a:ext cx="45719" cy="5400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Flowchart: Process 86"/>
            <p:cNvSpPr/>
            <p:nvPr/>
          </p:nvSpPr>
          <p:spPr>
            <a:xfrm>
              <a:off x="5821294" y="5665610"/>
              <a:ext cx="45719" cy="51379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76400" y="5039955"/>
            <a:ext cx="36000" cy="1101598"/>
            <a:chOff x="6007446" y="2549364"/>
            <a:chExt cx="36000" cy="1101598"/>
          </a:xfrm>
        </p:grpSpPr>
        <p:sp>
          <p:nvSpPr>
            <p:cNvPr id="89" name="Rectangle 88"/>
            <p:cNvSpPr/>
            <p:nvPr/>
          </p:nvSpPr>
          <p:spPr>
            <a:xfrm>
              <a:off x="6007446" y="2549364"/>
              <a:ext cx="36000" cy="5856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07446" y="3065285"/>
              <a:ext cx="36000" cy="5856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641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 se passe-t-il lorsque le processeur demande une instruction/donnée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5" y="1584342"/>
            <a:ext cx="10113845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Le cache est d’abord interrogé d’après l’adresse demandée.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4689" y="2676433"/>
            <a:ext cx="4761505" cy="3296865"/>
          </a:xfrm>
          <a:prstGeom prst="rect">
            <a:avLst/>
          </a:prstGeom>
          <a:solidFill>
            <a:schemeClr val="bg1"/>
          </a:solidFill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/>
            </p:nvGraphicFramePr>
            <p:xfrm>
              <a:off x="7144689" y="3108505"/>
              <a:ext cx="459000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1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/>
            </p:nvGraphicFramePr>
            <p:xfrm>
              <a:off x="7144689" y="3108505"/>
              <a:ext cx="459000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1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51639" r="-455882" b="-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3279" r="-45588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6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4659350" y="3067701"/>
            <a:ext cx="1014524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50904" y="2725792"/>
            <a:ext cx="66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index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0167834" y="2738017"/>
            <a:ext cx="97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Données</a:t>
            </a:r>
            <a:endParaRPr lang="en-GB" b="1"/>
          </a:p>
        </p:txBody>
      </p:sp>
      <p:sp>
        <p:nvSpPr>
          <p:cNvPr id="12" name="TextBox 11"/>
          <p:cNvSpPr txBox="1"/>
          <p:nvPr/>
        </p:nvSpPr>
        <p:spPr>
          <a:xfrm>
            <a:off x="8350369" y="2725792"/>
            <a:ext cx="10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7849278" y="2716940"/>
            <a:ext cx="50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val.</a:t>
            </a:r>
            <a:endParaRPr lang="en-GB"/>
          </a:p>
        </p:txBody>
      </p:sp>
      <p:sp>
        <p:nvSpPr>
          <p:cNvPr id="16" name="object 21"/>
          <p:cNvSpPr/>
          <p:nvPr/>
        </p:nvSpPr>
        <p:spPr>
          <a:xfrm>
            <a:off x="2135144" y="2676433"/>
            <a:ext cx="1139323" cy="1155219"/>
          </a:xfrm>
          <a:prstGeom prst="round2SameRect">
            <a:avLst/>
          </a:prstGeom>
          <a:blipFill>
            <a:blip r:embed="rId4" cstate="print"/>
            <a:srcRect/>
            <a:stretch>
              <a:fillRect l="-176825" r="-390001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23383" y="3364558"/>
            <a:ext cx="856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3326931" y="2337210"/>
            <a:ext cx="1521945" cy="678446"/>
          </a:xfrm>
          <a:prstGeom prst="wedgeEllipseCallout">
            <a:avLst>
              <a:gd name="adj1" fmla="val -58801"/>
              <a:gd name="adj2" fmla="val 419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sz="1200">
                <a:solidFill>
                  <a:schemeClr val="bg1"/>
                </a:solidFill>
              </a:rPr>
              <a:t>Contenu de </a:t>
            </a:r>
          </a:p>
          <a:p>
            <a:pPr algn="ctr"/>
            <a:r>
              <a:rPr lang="fr-FR" sz="1200">
                <a:solidFill>
                  <a:schemeClr val="bg1"/>
                </a:solidFill>
              </a:rPr>
              <a:t>@0xfe5a333c ?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27" name="Explosion 1 26"/>
          <p:cNvSpPr/>
          <p:nvPr/>
        </p:nvSpPr>
        <p:spPr>
          <a:xfrm>
            <a:off x="7574203" y="4189050"/>
            <a:ext cx="437698" cy="454038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9544095" y="4227841"/>
            <a:ext cx="2190593" cy="350797"/>
          </a:xfrm>
          <a:prstGeom prst="rect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latin typeface="Lucida Sans Typewriter" panose="020B0509030504030204"/>
              </a:rPr>
              <a:t>ligne</a:t>
            </a:r>
            <a:endParaRPr lang="en-GB" sz="1600" b="1">
              <a:solidFill>
                <a:schemeClr val="tx1"/>
              </a:solidFill>
              <a:latin typeface="Lucida Sans Typewriter" panose="020B050903050403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62576" y="418009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solidFill>
                  <a:srgbClr val="C00000"/>
                </a:solidFill>
              </a:rPr>
              <a:t>?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23004" y="4210536"/>
            <a:ext cx="1382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rgbClr val="C00000"/>
                </a:solidFill>
              </a:rPr>
              <a:t>identique ?</a:t>
            </a:r>
            <a:endParaRPr lang="en-GB" sz="2000" b="1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40132" y="418743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solidFill>
                  <a:srgbClr val="005F00"/>
                </a:solidFill>
              </a:rPr>
              <a:t>V</a:t>
            </a:r>
            <a:endParaRPr lang="en-GB" sz="2400" b="1">
              <a:solidFill>
                <a:srgbClr val="005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41447" y="418743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solidFill>
                  <a:srgbClr val="005F00"/>
                </a:solidFill>
              </a:rPr>
              <a:t>OUI</a:t>
            </a:r>
            <a:endParaRPr lang="en-GB" sz="2400" b="1">
              <a:solidFill>
                <a:srgbClr val="005F0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9817050" y="4498529"/>
            <a:ext cx="400029" cy="1139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9544095" y="560396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…10100010…</a:t>
            </a:r>
            <a:endParaRPr lang="en-GB" b="1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623383" y="3558214"/>
            <a:ext cx="856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61582" y="357674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…10100010…</a:t>
            </a:r>
            <a:endParaRPr lang="en-GB" b="1"/>
          </a:p>
        </p:txBody>
      </p:sp>
      <p:grpSp>
        <p:nvGrpSpPr>
          <p:cNvPr id="40" name="Group 39"/>
          <p:cNvGrpSpPr/>
          <p:nvPr/>
        </p:nvGrpSpPr>
        <p:grpSpPr>
          <a:xfrm>
            <a:off x="285805" y="4103106"/>
            <a:ext cx="6477995" cy="2657217"/>
            <a:chOff x="192620" y="1551871"/>
            <a:chExt cx="3169514" cy="2657217"/>
          </a:xfrm>
        </p:grpSpPr>
        <p:sp>
          <p:nvSpPr>
            <p:cNvPr id="41" name="Round Same Side Corner Rectangle 40"/>
            <p:cNvSpPr/>
            <p:nvPr/>
          </p:nvSpPr>
          <p:spPr>
            <a:xfrm>
              <a:off x="192620" y="1551871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Cache – étape par étape</a:t>
              </a:r>
              <a:endParaRPr lang="en-GB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192620" y="1963352"/>
              <a:ext cx="3169514" cy="2245736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2" panose="05020102010507070707" pitchFamily="18" charset="2"/>
                <a:buChar char="u"/>
              </a:pPr>
              <a:r>
                <a:rPr lang="fr-FR">
                  <a:solidFill>
                    <a:schemeClr val="tx1"/>
                  </a:solidFill>
                </a:rPr>
                <a:t>l’adresse est envoyée au cache.</a:t>
              </a:r>
            </a:p>
            <a:p>
              <a:pPr marL="28575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2" panose="05020102010507070707" pitchFamily="18" charset="2"/>
                <a:buChar char="v"/>
              </a:pPr>
              <a:r>
                <a:rPr lang="fr-FR">
                  <a:solidFill>
                    <a:schemeClr val="tx1"/>
                  </a:solidFill>
                </a:rPr>
                <a:t>Le cache calcule avec cette adresse l’indice de l’entrée du cache susceptible de contenir l’information demandée.</a:t>
              </a:r>
            </a:p>
            <a:p>
              <a:pPr marL="28575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2" panose="05020102010507070707" pitchFamily="18" charset="2"/>
                <a:buChar char=""/>
              </a:pPr>
              <a:r>
                <a:rPr lang="fr-FR">
                  <a:solidFill>
                    <a:schemeClr val="tx1"/>
                  </a:solidFill>
                </a:rPr>
                <a:t>Le cache vérifie si les données stockées dans cette entrée sont valides ou non.</a:t>
              </a:r>
            </a:p>
            <a:p>
              <a:pPr marL="28575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2" panose="05020102010507070707" pitchFamily="18" charset="2"/>
                <a:buChar char=""/>
              </a:pPr>
              <a:r>
                <a:rPr lang="fr-FR">
                  <a:solidFill>
                    <a:schemeClr val="tx1"/>
                  </a:solidFill>
                </a:rPr>
                <a:t>Le cache calcule l’étiquette de l’adresse donnée et la compare à celle de l’index précédemment déterminé.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90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7" grpId="0" animBg="1"/>
      <p:bldP spid="27" grpId="1" animBg="1"/>
      <p:bldP spid="28" grpId="0" animBg="1"/>
      <p:bldP spid="30" grpId="0"/>
      <p:bldP spid="30" grpId="1"/>
      <p:bldP spid="32" grpId="0"/>
      <p:bldP spid="32" grpId="1"/>
      <p:bldP spid="33" grpId="0"/>
      <p:bldP spid="34" grpId="0"/>
      <p:bldP spid="35" grpId="0" animBg="1"/>
      <p:bldP spid="36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239956" y="2990306"/>
            <a:ext cx="7804032" cy="2982992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2000" b="1">
                <a:solidFill>
                  <a:schemeClr val="tx1"/>
                </a:solidFill>
              </a:rPr>
              <a:t>Adresses d’octet sur 32 bits :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84852" y="2674774"/>
            <a:ext cx="5578323" cy="196308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3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239956" y="2990306"/>
            <a:ext cx="7804032" cy="2982992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2000" b="1">
                <a:solidFill>
                  <a:schemeClr val="tx1"/>
                </a:solidFill>
              </a:rPr>
              <a:t>Adresses d’octet sur 32 bits :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rgbClr val="FF0000"/>
                </a:solidFill>
              </a:rPr>
              <a:t>(@octet 0)</a:t>
            </a:r>
            <a:r>
              <a:rPr lang="fr-FR" sz="2000" baseline="-25000">
                <a:solidFill>
                  <a:srgbClr val="FF0000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</a:t>
            </a:r>
            <a:r>
              <a:rPr lang="fr-FR" sz="2000">
                <a:solidFill>
                  <a:srgbClr val="FF0000"/>
                </a:solidFill>
              </a:rPr>
              <a:t>(0000 0000 0000 0000 0000 0000 0000 0000)</a:t>
            </a:r>
            <a:r>
              <a:rPr lang="fr-FR" sz="2000" baseline="-25000">
                <a:solidFill>
                  <a:srgbClr val="FF0000"/>
                </a:solidFill>
              </a:rPr>
              <a:t>2</a:t>
            </a:r>
            <a:r>
              <a:rPr lang="fr-FR" sz="200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84852" y="2674774"/>
            <a:ext cx="5578323" cy="1963082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39956" y="2990306"/>
            <a:ext cx="7804032" cy="2982992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2000" b="1">
                <a:solidFill>
                  <a:schemeClr val="tx1"/>
                </a:solidFill>
              </a:rPr>
              <a:t>Adresses d’octet sur 32 bits :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0)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0000)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rgbClr val="FF0000"/>
                </a:solidFill>
              </a:rPr>
              <a:t>(@octet 1)</a:t>
            </a:r>
            <a:r>
              <a:rPr lang="fr-FR" sz="2000" baseline="-25000">
                <a:solidFill>
                  <a:srgbClr val="FF0000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</a:t>
            </a:r>
            <a:r>
              <a:rPr lang="fr-FR" sz="2000">
                <a:solidFill>
                  <a:srgbClr val="FF0000"/>
                </a:solidFill>
              </a:rPr>
              <a:t>(0000 0000 0000 0000 0000 0000 0000 0001)</a:t>
            </a:r>
            <a:r>
              <a:rPr lang="fr-FR" sz="2000" baseline="-25000">
                <a:solidFill>
                  <a:srgbClr val="FF0000"/>
                </a:solidFill>
              </a:rPr>
              <a:t>2</a:t>
            </a:r>
            <a:r>
              <a:rPr lang="fr-FR" sz="2000">
                <a:solidFill>
                  <a:srgbClr val="FF0000"/>
                </a:solidFill>
              </a:rPr>
              <a:t> </a:t>
            </a:r>
            <a:endParaRPr lang="en-GB" sz="200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81804" y="2677822"/>
            <a:ext cx="5578323" cy="1956986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57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9956" y="2990306"/>
            <a:ext cx="7804032" cy="2982992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2000" b="1">
                <a:solidFill>
                  <a:schemeClr val="tx1"/>
                </a:solidFill>
              </a:rPr>
              <a:t>Adresses d’octet sur 32 bits :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0)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0000)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1)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0001)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  <a:endParaRPr lang="en-GB" sz="200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rgbClr val="FF0000"/>
                </a:solidFill>
              </a:rPr>
              <a:t>(@octet 2)</a:t>
            </a:r>
            <a:r>
              <a:rPr lang="fr-FR" sz="2000" baseline="-25000">
                <a:solidFill>
                  <a:srgbClr val="FF0000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</a:t>
            </a:r>
            <a:r>
              <a:rPr lang="fr-FR" sz="2000">
                <a:solidFill>
                  <a:srgbClr val="FF0000"/>
                </a:solidFill>
              </a:rPr>
              <a:t>(0000 0000 0000 0000 0000 0000 0000 0010)</a:t>
            </a:r>
            <a:r>
              <a:rPr lang="fr-FR" sz="2000" baseline="-25000">
                <a:solidFill>
                  <a:srgbClr val="FF0000"/>
                </a:solidFill>
              </a:rPr>
              <a:t>2</a:t>
            </a:r>
            <a:r>
              <a:rPr lang="fr-FR" sz="2000">
                <a:solidFill>
                  <a:srgbClr val="FF0000"/>
                </a:solidFill>
              </a:rPr>
              <a:t> </a:t>
            </a:r>
            <a:endParaRPr lang="en-GB" sz="200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81804" y="2677822"/>
            <a:ext cx="5578323" cy="1956986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3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39956" y="2990306"/>
            <a:ext cx="7804032" cy="2982992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2000" b="1">
                <a:solidFill>
                  <a:schemeClr val="tx1"/>
                </a:solidFill>
              </a:rPr>
              <a:t>Adresses d’octet sur 32 bits :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0)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0000)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1)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0001)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  <a:endParaRPr lang="en-GB" sz="200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2)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0010)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  <a:endParaRPr lang="en-GB" sz="200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rgbClr val="FF0000"/>
                </a:solidFill>
              </a:rPr>
              <a:t>(@octet 3)</a:t>
            </a:r>
            <a:r>
              <a:rPr lang="fr-FR" sz="2000" baseline="-25000">
                <a:solidFill>
                  <a:srgbClr val="FF0000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</a:t>
            </a:r>
            <a:r>
              <a:rPr lang="fr-FR" sz="2000">
                <a:solidFill>
                  <a:srgbClr val="FF0000"/>
                </a:solidFill>
              </a:rPr>
              <a:t>(0000 0000 0000 0000 0000 0000 0000 0011)</a:t>
            </a:r>
            <a:r>
              <a:rPr lang="fr-FR" sz="2000" baseline="-25000">
                <a:solidFill>
                  <a:srgbClr val="FF0000"/>
                </a:solidFill>
              </a:rPr>
              <a:t>2</a:t>
            </a:r>
            <a:r>
              <a:rPr lang="fr-FR" sz="2000">
                <a:solidFill>
                  <a:srgbClr val="FF0000"/>
                </a:solidFill>
              </a:rPr>
              <a:t> </a:t>
            </a:r>
            <a:endParaRPr lang="en-GB" sz="2000">
              <a:solidFill>
                <a:srgbClr val="FF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84852" y="2674774"/>
            <a:ext cx="5578323" cy="1963082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12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9956" y="2990306"/>
            <a:ext cx="7804032" cy="2982992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2000" b="1">
                <a:solidFill>
                  <a:schemeClr val="tx1"/>
                </a:solidFill>
              </a:rPr>
              <a:t>Adresses d’octet sur 32 bits :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0)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0000)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1)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0001)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  <a:endParaRPr lang="en-GB" sz="200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2)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0010)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  <a:endParaRPr lang="en-GB" sz="200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3)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0011)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  <a:endParaRPr lang="en-GB" sz="200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rgbClr val="FF0000"/>
                </a:solidFill>
              </a:rPr>
              <a:t>(@octet 4)</a:t>
            </a:r>
            <a:r>
              <a:rPr lang="fr-FR" sz="2000" baseline="-25000">
                <a:solidFill>
                  <a:srgbClr val="FF0000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</a:t>
            </a:r>
            <a:r>
              <a:rPr lang="fr-FR" sz="2000">
                <a:solidFill>
                  <a:srgbClr val="FF0000"/>
                </a:solidFill>
              </a:rPr>
              <a:t>(0000 0000 0000 0000 0000 0000 0000 0100)</a:t>
            </a:r>
            <a:r>
              <a:rPr lang="fr-FR" sz="2000" baseline="-2500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81804" y="2677822"/>
            <a:ext cx="5578323" cy="1956986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48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39956" y="2990306"/>
            <a:ext cx="7804032" cy="2982992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2000" b="1">
                <a:solidFill>
                  <a:schemeClr val="tx1"/>
                </a:solidFill>
              </a:rPr>
              <a:t>Adresses d’octet sur 32 bits :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0)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0000)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1)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0001)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  <a:endParaRPr lang="en-GB" sz="200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2)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0010)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  <a:endParaRPr lang="en-GB" sz="200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3)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0011)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  <a:endParaRPr lang="en-GB" sz="200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(@octet 4)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0100)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rgbClr val="FF0000"/>
                </a:solidFill>
              </a:rPr>
              <a:t>(@octet 5)</a:t>
            </a:r>
            <a:r>
              <a:rPr lang="fr-FR" sz="2000" baseline="-25000">
                <a:solidFill>
                  <a:srgbClr val="FF0000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</a:t>
            </a:r>
            <a:r>
              <a:rPr lang="fr-FR" sz="2000">
                <a:solidFill>
                  <a:srgbClr val="FF0000"/>
                </a:solidFill>
              </a:rPr>
              <a:t>(0000 0000 0000 0000 0000 0000 0000 0101)</a:t>
            </a:r>
            <a:r>
              <a:rPr lang="fr-FR" sz="2000" baseline="-25000">
                <a:solidFill>
                  <a:srgbClr val="FF0000"/>
                </a:solidFill>
              </a:rPr>
              <a:t>2</a:t>
            </a:r>
            <a:r>
              <a:rPr lang="fr-FR" sz="2000">
                <a:solidFill>
                  <a:srgbClr val="FF0000"/>
                </a:solidFill>
              </a:rPr>
              <a:t> </a:t>
            </a:r>
            <a:endParaRPr lang="en-GB" sz="2000">
              <a:solidFill>
                <a:srgbClr val="FF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84852" y="2674774"/>
            <a:ext cx="5578323" cy="1963082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9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239956" y="2990306"/>
            <a:ext cx="7804032" cy="2982992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2000" b="1">
                <a:solidFill>
                  <a:schemeClr val="tx1"/>
                </a:solidFill>
              </a:rPr>
              <a:t>Adresses de mot sur 32 bits :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84852" y="2674774"/>
            <a:ext cx="5578323" cy="1963082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87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39956" y="2990306"/>
            <a:ext cx="7804032" cy="2982992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2000" b="1" dirty="0">
                <a:solidFill>
                  <a:schemeClr val="tx1"/>
                </a:solidFill>
              </a:rPr>
              <a:t>Adresses de mot sur 32 bits :</a:t>
            </a:r>
          </a:p>
          <a:p>
            <a:pPr lvl="1">
              <a:spcAft>
                <a:spcPts val="600"/>
              </a:spcAft>
            </a:pPr>
            <a:r>
              <a:rPr lang="fr-FR" sz="2000" dirty="0">
                <a:solidFill>
                  <a:srgbClr val="FF0000"/>
                </a:solidFill>
              </a:rPr>
              <a:t>(@mot 0)</a:t>
            </a:r>
            <a:r>
              <a:rPr lang="fr-FR" sz="2000" baseline="-25000" dirty="0">
                <a:solidFill>
                  <a:srgbClr val="FF0000"/>
                </a:solidFill>
              </a:rPr>
              <a:t>10</a:t>
            </a:r>
            <a:r>
              <a:rPr lang="fr-FR" sz="2000" dirty="0">
                <a:solidFill>
                  <a:schemeClr val="tx1"/>
                </a:solidFill>
              </a:rPr>
              <a:t> = </a:t>
            </a:r>
            <a:r>
              <a:rPr lang="fr-FR" sz="2000" dirty="0">
                <a:solidFill>
                  <a:srgbClr val="FF0000"/>
                </a:solidFill>
              </a:rPr>
              <a:t>(0000 0000 0000 0000 0000 0000 0000 0000)</a:t>
            </a:r>
            <a:r>
              <a:rPr lang="fr-FR" sz="2000" baseline="-25000" dirty="0">
                <a:solidFill>
                  <a:srgbClr val="FF0000"/>
                </a:solidFill>
              </a:rPr>
              <a:t>2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87901" y="2677822"/>
            <a:ext cx="5578323" cy="1956986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7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38199" y="1467255"/>
            <a:ext cx="10711271" cy="723053"/>
            <a:chOff x="953220" y="1334155"/>
            <a:chExt cx="3169514" cy="599991"/>
          </a:xfrm>
        </p:grpSpPr>
        <p:sp>
          <p:nvSpPr>
            <p:cNvPr id="18" name="Round Same Side Corner Rectangle 17"/>
            <p:cNvSpPr/>
            <p:nvPr/>
          </p:nvSpPr>
          <p:spPr>
            <a:xfrm>
              <a:off x="953220" y="1334155"/>
              <a:ext cx="3169514" cy="311620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« Loi »  de Moore (co-fondateur de Intel)</a:t>
              </a:r>
              <a:endParaRPr lang="en-GB"/>
            </a:p>
          </p:txBody>
        </p:sp>
        <p:sp>
          <p:nvSpPr>
            <p:cNvPr id="19" name="Round Same Side Corner Rectangle 18"/>
            <p:cNvSpPr/>
            <p:nvPr/>
          </p:nvSpPr>
          <p:spPr>
            <a:xfrm>
              <a:off x="953220" y="1645775"/>
              <a:ext cx="3169514" cy="288371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46250" algn="ctr">
                <a:spcBef>
                  <a:spcPts val="600"/>
                </a:spcBef>
                <a:buClr>
                  <a:srgbClr val="008000"/>
                </a:buClr>
              </a:pPr>
              <a:r>
                <a:rPr lang="fr-FR" b="1">
                  <a:solidFill>
                    <a:schemeClr val="tx1"/>
                  </a:solidFill>
                </a:rPr>
                <a:t>Doublement de la densité des transistors tous les 18 mois … et pourtant, les CPU sont le plus souvent oisifs !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8"/>
          <p:cNvSpPr/>
          <p:nvPr/>
        </p:nvSpPr>
        <p:spPr>
          <a:xfrm>
            <a:off x="838200" y="2500019"/>
            <a:ext cx="5303159" cy="381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/>
          <p:nvPr/>
        </p:nvSpPr>
        <p:spPr>
          <a:xfrm>
            <a:off x="6686885" y="2500019"/>
            <a:ext cx="4862585" cy="3819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Performances CPU vs. RAM : tendances</a:t>
            </a:r>
            <a:br>
              <a:rPr lang="en-GB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37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39956" y="2990306"/>
            <a:ext cx="7804032" cy="2982992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2000" b="1">
                <a:solidFill>
                  <a:schemeClr val="tx1"/>
                </a:solidFill>
              </a:rPr>
              <a:t>Adresses de mot sur 32 bits :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chemeClr val="tx1"/>
                </a:solidFill>
              </a:rPr>
              <a:t>(@mot 0)</a:t>
            </a:r>
            <a:r>
              <a:rPr lang="fr-FR" sz="2000" baseline="-25000">
                <a:solidFill>
                  <a:schemeClr val="tx1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(0000 0000 0000 0000 0000 0000 0000 0000)</a:t>
            </a:r>
            <a:r>
              <a:rPr lang="fr-FR" sz="2000" baseline="-25000">
                <a:solidFill>
                  <a:schemeClr val="tx1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rgbClr val="FF0000"/>
                </a:solidFill>
              </a:rPr>
              <a:t>(@mot 1)</a:t>
            </a:r>
            <a:r>
              <a:rPr lang="fr-FR" sz="2000" baseline="-25000">
                <a:solidFill>
                  <a:srgbClr val="FF0000"/>
                </a:solidFill>
              </a:rPr>
              <a:t>10</a:t>
            </a:r>
            <a:r>
              <a:rPr lang="fr-FR" sz="2000">
                <a:solidFill>
                  <a:schemeClr val="tx1"/>
                </a:solidFill>
              </a:rPr>
              <a:t> = </a:t>
            </a:r>
            <a:r>
              <a:rPr lang="fr-FR" sz="2000">
                <a:solidFill>
                  <a:srgbClr val="FF0000"/>
                </a:solidFill>
              </a:rPr>
              <a:t>(0000 0000 0000 0000 0000 0000 0000 0100)</a:t>
            </a:r>
            <a:r>
              <a:rPr lang="fr-FR" sz="2000" baseline="-25000">
                <a:solidFill>
                  <a:srgbClr val="FF0000"/>
                </a:solidFill>
              </a:rPr>
              <a:t>2</a:t>
            </a:r>
            <a:r>
              <a:rPr lang="fr-FR" sz="2000">
                <a:solidFill>
                  <a:srgbClr val="FF0000"/>
                </a:solidFill>
              </a:rPr>
              <a:t> </a:t>
            </a:r>
            <a:endParaRPr lang="en-GB" sz="20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84853" y="2674774"/>
            <a:ext cx="5578323" cy="1963082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52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39956" y="2990306"/>
            <a:ext cx="7804032" cy="2982992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2000" b="1" dirty="0">
                <a:solidFill>
                  <a:schemeClr val="tx1"/>
                </a:solidFill>
              </a:rPr>
              <a:t>Adresses de mot sur 32 bits :</a:t>
            </a:r>
          </a:p>
          <a:p>
            <a:pPr lvl="1">
              <a:spcAft>
                <a:spcPts val="600"/>
              </a:spcAft>
            </a:pPr>
            <a:r>
              <a:rPr lang="fr-FR" sz="2000" dirty="0">
                <a:solidFill>
                  <a:schemeClr val="tx1"/>
                </a:solidFill>
              </a:rPr>
              <a:t>(@mot 0)</a:t>
            </a:r>
            <a:r>
              <a:rPr lang="fr-FR" sz="2000" baseline="-25000" dirty="0">
                <a:solidFill>
                  <a:schemeClr val="tx1"/>
                </a:solidFill>
              </a:rPr>
              <a:t>10</a:t>
            </a:r>
            <a:r>
              <a:rPr lang="fr-FR" sz="2000" dirty="0">
                <a:solidFill>
                  <a:schemeClr val="tx1"/>
                </a:solidFill>
              </a:rPr>
              <a:t> = (0000 0000 0000 0000 0000 0000 0000 0000)</a:t>
            </a:r>
            <a:r>
              <a:rPr lang="fr-FR" sz="2000" baseline="-25000" dirty="0">
                <a:solidFill>
                  <a:schemeClr val="tx1"/>
                </a:solidFill>
              </a:rPr>
              <a:t>2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fr-FR" sz="2000" dirty="0">
                <a:solidFill>
                  <a:schemeClr val="tx1"/>
                </a:solidFill>
              </a:rPr>
              <a:t>(@mot 1)</a:t>
            </a:r>
            <a:r>
              <a:rPr lang="fr-FR" sz="2000" baseline="-25000" dirty="0">
                <a:solidFill>
                  <a:schemeClr val="tx1"/>
                </a:solidFill>
              </a:rPr>
              <a:t>10</a:t>
            </a:r>
            <a:r>
              <a:rPr lang="fr-FR" sz="2000" dirty="0">
                <a:solidFill>
                  <a:schemeClr val="tx1"/>
                </a:solidFill>
              </a:rPr>
              <a:t> = (0000 0000 0000 0000 0000 0000 0000 0100)</a:t>
            </a:r>
            <a:r>
              <a:rPr lang="fr-FR" sz="2000" baseline="-25000" dirty="0">
                <a:solidFill>
                  <a:schemeClr val="tx1"/>
                </a:solidFill>
              </a:rPr>
              <a:t>2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fr-FR" sz="2000">
                <a:solidFill>
                  <a:srgbClr val="FF0000"/>
                </a:solidFill>
              </a:rPr>
              <a:t>(@mot 2)</a:t>
            </a:r>
            <a:r>
              <a:rPr lang="fr-FR" sz="2000" baseline="-25000">
                <a:solidFill>
                  <a:srgbClr val="FF0000"/>
                </a:solidFill>
              </a:rPr>
              <a:t>10</a:t>
            </a:r>
            <a:r>
              <a:rPr lang="fr-FR" sz="2000">
                <a:solidFill>
                  <a:srgbClr val="FF0000"/>
                </a:solidFill>
              </a:rPr>
              <a:t> </a:t>
            </a:r>
            <a:r>
              <a:rPr lang="fr-FR" sz="2000">
                <a:solidFill>
                  <a:schemeClr val="tx1"/>
                </a:solidFill>
              </a:rPr>
              <a:t>= </a:t>
            </a:r>
            <a:r>
              <a:rPr lang="fr-FR" sz="2000">
                <a:solidFill>
                  <a:srgbClr val="FF0000"/>
                </a:solidFill>
              </a:rPr>
              <a:t>(0000 0000 0000 0000 0000 0000 0000 1000)</a:t>
            </a:r>
            <a:r>
              <a:rPr lang="fr-FR" sz="2000" baseline="-25000">
                <a:solidFill>
                  <a:srgbClr val="FF0000"/>
                </a:solidFill>
              </a:rPr>
              <a:t>2</a:t>
            </a:r>
            <a:r>
              <a:rPr lang="fr-FR" sz="200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84853" y="2674774"/>
            <a:ext cx="5578323" cy="1963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987901" y="2677822"/>
            <a:ext cx="5578323" cy="1956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987901" y="2677822"/>
            <a:ext cx="5578323" cy="19569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984853" y="2674774"/>
            <a:ext cx="5578323" cy="19630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7987901" y="2677822"/>
            <a:ext cx="5578323" cy="1956986"/>
          </a:xfrm>
          <a:prstGeom prst="rect">
            <a:avLst/>
          </a:prstGeom>
        </p:spPr>
      </p:pic>
      <p:sp>
        <p:nvSpPr>
          <p:cNvPr id="11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29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Octet mémoire, mot mémoire, adresse mémoire, quels liens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Utiliser la base 2 pour établir le lien !</a:t>
            </a:r>
            <a:endParaRPr lang="en-GB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1239956" y="2990306"/>
                <a:ext cx="7804032" cy="2982992"/>
              </a:xfrm>
              <a:prstGeom prst="roundRect">
                <a:avLst>
                  <a:gd name="adj" fmla="val 403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spcAft>
                    <a:spcPts val="1200"/>
                  </a:spcAft>
                </a:pPr>
                <a:r>
                  <a:rPr lang="fr-FR" sz="2000" b="1">
                    <a:solidFill>
                      <a:schemeClr val="tx1"/>
                    </a:solidFill>
                  </a:rPr>
                  <a:t>Adresses de mot sur 32 bits :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fr-FR" sz="2000">
                    <a:solidFill>
                      <a:schemeClr val="tx1"/>
                    </a:solidFill>
                  </a:rPr>
                  <a:t>(@mot 0)</a:t>
                </a:r>
                <a:r>
                  <a:rPr lang="fr-FR" sz="2000" baseline="-25000">
                    <a:solidFill>
                      <a:schemeClr val="tx1"/>
                    </a:solidFill>
                  </a:rPr>
                  <a:t>10</a:t>
                </a:r>
                <a:r>
                  <a:rPr lang="fr-FR" sz="2000">
                    <a:solidFill>
                      <a:schemeClr val="tx1"/>
                    </a:solidFill>
                  </a:rPr>
                  <a:t> = (0000 0000 0000 0000 0000 0000 0000 00</a:t>
                </a:r>
                <a:r>
                  <a:rPr lang="fr-FR" sz="2000" b="1">
                    <a:solidFill>
                      <a:schemeClr val="tx1"/>
                    </a:solidFill>
                  </a:rPr>
                  <a:t>00</a:t>
                </a:r>
                <a:r>
                  <a:rPr lang="fr-FR" sz="2000">
                    <a:solidFill>
                      <a:schemeClr val="tx1"/>
                    </a:solidFill>
                  </a:rPr>
                  <a:t>)</a:t>
                </a:r>
                <a:r>
                  <a:rPr lang="fr-FR" sz="2000" baseline="-25000">
                    <a:solidFill>
                      <a:schemeClr val="tx1"/>
                    </a:solidFill>
                  </a:rPr>
                  <a:t>2</a:t>
                </a:r>
                <a:r>
                  <a:rPr lang="fr-FR" sz="200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fr-FR" sz="2000">
                    <a:solidFill>
                      <a:schemeClr val="tx1"/>
                    </a:solidFill>
                  </a:rPr>
                  <a:t>(@mot 1)</a:t>
                </a:r>
                <a:r>
                  <a:rPr lang="fr-FR" sz="2000" baseline="-25000">
                    <a:solidFill>
                      <a:schemeClr val="tx1"/>
                    </a:solidFill>
                  </a:rPr>
                  <a:t>10</a:t>
                </a:r>
                <a:r>
                  <a:rPr lang="fr-FR" sz="2000">
                    <a:solidFill>
                      <a:schemeClr val="tx1"/>
                    </a:solidFill>
                  </a:rPr>
                  <a:t> = (0000 0000 0000 0000 0000 0000 0000 01</a:t>
                </a:r>
                <a:r>
                  <a:rPr lang="fr-FR" sz="2000" b="1">
                    <a:solidFill>
                      <a:schemeClr val="tx1"/>
                    </a:solidFill>
                  </a:rPr>
                  <a:t>00</a:t>
                </a:r>
                <a:r>
                  <a:rPr lang="fr-FR" sz="2000">
                    <a:solidFill>
                      <a:schemeClr val="tx1"/>
                    </a:solidFill>
                  </a:rPr>
                  <a:t>)</a:t>
                </a:r>
                <a:r>
                  <a:rPr lang="fr-FR" sz="2000" baseline="-25000">
                    <a:solidFill>
                      <a:schemeClr val="tx1"/>
                    </a:solidFill>
                  </a:rPr>
                  <a:t>2</a:t>
                </a:r>
                <a:r>
                  <a:rPr lang="fr-FR" sz="2000">
                    <a:solidFill>
                      <a:schemeClr val="tx1"/>
                    </a:solidFill>
                  </a:rPr>
                  <a:t> </a:t>
                </a:r>
                <a:endParaRPr lang="en-GB" sz="200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fr-FR" sz="2000">
                    <a:solidFill>
                      <a:schemeClr val="tx1"/>
                    </a:solidFill>
                  </a:rPr>
                  <a:t>(@mot 2)</a:t>
                </a:r>
                <a:r>
                  <a:rPr lang="fr-FR" sz="2000" baseline="-25000">
                    <a:solidFill>
                      <a:schemeClr val="tx1"/>
                    </a:solidFill>
                  </a:rPr>
                  <a:t>10</a:t>
                </a:r>
                <a:r>
                  <a:rPr lang="fr-FR" sz="2000">
                    <a:solidFill>
                      <a:schemeClr val="tx1"/>
                    </a:solidFill>
                  </a:rPr>
                  <a:t> = (0000 0000 0000 0000 0000 0000 0000 10</a:t>
                </a:r>
                <a:r>
                  <a:rPr lang="fr-FR" sz="2000" b="1">
                    <a:solidFill>
                      <a:schemeClr val="tx1"/>
                    </a:solidFill>
                  </a:rPr>
                  <a:t>00</a:t>
                </a:r>
                <a:r>
                  <a:rPr lang="fr-FR" sz="2000">
                    <a:solidFill>
                      <a:schemeClr val="tx1"/>
                    </a:solidFill>
                  </a:rPr>
                  <a:t>)</a:t>
                </a:r>
                <a:r>
                  <a:rPr lang="fr-FR" sz="2000" baseline="-25000">
                    <a:solidFill>
                      <a:schemeClr val="tx1"/>
                    </a:solidFill>
                  </a:rPr>
                  <a:t>2</a:t>
                </a:r>
                <a:r>
                  <a:rPr lang="fr-FR" sz="2000">
                    <a:solidFill>
                      <a:schemeClr val="tx1"/>
                    </a:solidFill>
                  </a:rPr>
                  <a:t> </a:t>
                </a:r>
              </a:p>
              <a:p>
                <a:pPr lvl="1"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fr-FR" sz="2000">
                    <a:solidFill>
                      <a:srgbClr val="FF0000"/>
                    </a:solidFill>
                  </a:rPr>
                  <a:t>(@mot k)</a:t>
                </a:r>
                <a:r>
                  <a:rPr lang="fr-FR" sz="2000" baseline="-25000">
                    <a:solidFill>
                      <a:srgbClr val="FF0000"/>
                    </a:solidFill>
                  </a:rPr>
                  <a:t>10</a:t>
                </a:r>
                <a:r>
                  <a:rPr lang="fr-FR" sz="2000">
                    <a:solidFill>
                      <a:srgbClr val="FF0000"/>
                    </a:solidFill>
                  </a:rPr>
                  <a:t> </a:t>
                </a:r>
                <a:r>
                  <a:rPr lang="fr-FR" sz="2000">
                    <a:solidFill>
                      <a:schemeClr val="tx1"/>
                    </a:solidFill>
                  </a:rPr>
                  <a:t>= </a:t>
                </a:r>
                <a:r>
                  <a:rPr lang="fr-FR" sz="2000">
                    <a:solidFill>
                      <a:srgbClr val="FF0000"/>
                    </a:solidFill>
                  </a:rPr>
                  <a:t>(                                    (k)</a:t>
                </a:r>
                <a:r>
                  <a:rPr lang="fr-FR" sz="2000" baseline="-25000">
                    <a:solidFill>
                      <a:srgbClr val="FF0000"/>
                    </a:solidFill>
                  </a:rPr>
                  <a:t>2</a:t>
                </a:r>
                <a:r>
                  <a:rPr lang="fr-FR" sz="2000">
                    <a:solidFill>
                      <a:srgbClr val="FF0000"/>
                    </a:solidFill>
                  </a:rPr>
                  <a:t>                                </a:t>
                </a:r>
                <a:r>
                  <a:rPr lang="fr-FR" sz="2000" b="1">
                    <a:solidFill>
                      <a:srgbClr val="FF0000"/>
                    </a:solidFill>
                  </a:rPr>
                  <a:t>00</a:t>
                </a:r>
                <a:r>
                  <a:rPr lang="fr-FR" sz="2000">
                    <a:solidFill>
                      <a:srgbClr val="FF0000"/>
                    </a:solidFill>
                  </a:rPr>
                  <a:t>)</a:t>
                </a:r>
                <a:r>
                  <a:rPr lang="fr-FR" sz="2000" baseline="-25000">
                    <a:solidFill>
                      <a:srgbClr val="FF0000"/>
                    </a:solidFill>
                  </a:rPr>
                  <a:t>2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fr-FR" sz="2000">
                    <a:solidFill>
                      <a:schemeClr val="tx1"/>
                    </a:solidFill>
                  </a:rPr>
                  <a:t>                     = </a:t>
                </a:r>
                <a:r>
                  <a:rPr lang="fr-FR" sz="2000">
                    <a:solidFill>
                      <a:srgbClr val="FF0000"/>
                    </a:solidFill>
                  </a:rPr>
                  <a:t>(k)</a:t>
                </a:r>
                <a:r>
                  <a:rPr lang="fr-FR" sz="2000" baseline="-25000">
                    <a:solidFill>
                      <a:srgbClr val="FF0000"/>
                    </a:solidFill>
                  </a:rPr>
                  <a:t>2</a:t>
                </a:r>
                <a:r>
                  <a:rPr lang="fr-FR" sz="2000">
                    <a:solidFill>
                      <a:srgbClr val="FF0000"/>
                    </a:solidFill>
                  </a:rPr>
                  <a:t> &lt;&lt; 2</a:t>
                </a:r>
                <a:endParaRPr lang="en-GB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56" y="2990306"/>
                <a:ext cx="7804032" cy="2982992"/>
              </a:xfrm>
              <a:prstGeom prst="roundRect">
                <a:avLst>
                  <a:gd name="adj" fmla="val 4036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984853" y="2674774"/>
            <a:ext cx="5578323" cy="19630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356658" y="5220182"/>
            <a:ext cx="1926542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40400" y="5220182"/>
            <a:ext cx="171892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984853" y="2674774"/>
            <a:ext cx="5578323" cy="196308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95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38100">
            <a:noFill/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Quelle est l’adresse du </a:t>
            </a:r>
            <a:r>
              <a:rPr lang="fr-FR" sz="2400">
                <a:solidFill>
                  <a:srgbClr val="C00000"/>
                </a:solidFill>
              </a:rPr>
              <a:t>premier octet</a:t>
            </a:r>
            <a:r>
              <a:rPr lang="fr-FR" sz="2400">
                <a:solidFill>
                  <a:schemeClr val="tx1"/>
                </a:solidFill>
              </a:rPr>
              <a:t> du </a:t>
            </a:r>
            <a:r>
              <a:rPr lang="fr-FR" sz="2400">
                <a:solidFill>
                  <a:srgbClr val="0070C0"/>
                </a:solidFill>
              </a:rPr>
              <a:t>septième mot</a:t>
            </a:r>
            <a:r>
              <a:rPr lang="fr-FR" sz="2400">
                <a:solidFill>
                  <a:schemeClr val="tx1"/>
                </a:solidFill>
              </a:rPr>
              <a:t> mémoire ?</a:t>
            </a:r>
          </a:p>
          <a:p>
            <a:pPr marL="0" indent="0" algn="ctr">
              <a:spcBef>
                <a:spcPts val="0"/>
              </a:spcBef>
              <a:buNone/>
            </a:pPr>
            <a:endParaRPr lang="fr-FR" sz="2400" b="1">
              <a:solidFill>
                <a:schemeClr val="tx1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fr-FR" sz="2400" b="1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240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Quelle est l’adresse du </a:t>
            </a:r>
            <a:r>
              <a:rPr lang="fr-FR" sz="2400">
                <a:solidFill>
                  <a:srgbClr val="C00000"/>
                </a:solidFill>
              </a:rPr>
              <a:t>deuxième octet</a:t>
            </a:r>
            <a:r>
              <a:rPr lang="fr-FR" sz="2400">
                <a:solidFill>
                  <a:schemeClr val="tx1"/>
                </a:solidFill>
              </a:rPr>
              <a:t> du </a:t>
            </a:r>
            <a:r>
              <a:rPr lang="fr-FR" sz="2400">
                <a:solidFill>
                  <a:srgbClr val="0070C0"/>
                </a:solidFill>
              </a:rPr>
              <a:t>dix-huitième mot</a:t>
            </a:r>
            <a:r>
              <a:rPr lang="fr-FR" sz="2400">
                <a:solidFill>
                  <a:schemeClr val="tx1"/>
                </a:solidFill>
              </a:rPr>
              <a:t> mémoire 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240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240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240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Quelle est l’adresse du </a:t>
            </a:r>
            <a:r>
              <a:rPr lang="fr-FR" sz="2400">
                <a:solidFill>
                  <a:srgbClr val="C00000"/>
                </a:solidFill>
              </a:rPr>
              <a:t>dernier octet</a:t>
            </a:r>
            <a:r>
              <a:rPr lang="fr-FR" sz="2400">
                <a:solidFill>
                  <a:schemeClr val="tx1"/>
                </a:solidFill>
              </a:rPr>
              <a:t> du </a:t>
            </a:r>
            <a:r>
              <a:rPr lang="fr-FR" sz="2400">
                <a:solidFill>
                  <a:srgbClr val="0070C0"/>
                </a:solidFill>
              </a:rPr>
              <a:t>centième mot</a:t>
            </a:r>
            <a:r>
              <a:rPr lang="fr-FR" sz="2400">
                <a:solidFill>
                  <a:schemeClr val="tx1"/>
                </a:solidFill>
              </a:rPr>
              <a:t> mémoire 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46220" y="1468353"/>
            <a:ext cx="5642891" cy="830999"/>
            <a:chOff x="2960520" y="4215366"/>
            <a:chExt cx="5642891" cy="830999"/>
          </a:xfrm>
        </p:grpSpPr>
        <p:sp>
          <p:nvSpPr>
            <p:cNvPr id="5" name="TextBox 4"/>
            <p:cNvSpPr txBox="1"/>
            <p:nvPr/>
          </p:nvSpPr>
          <p:spPr>
            <a:xfrm>
              <a:off x="2960520" y="4584700"/>
              <a:ext cx="5642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>
                  <a:solidFill>
                    <a:srgbClr val="0070C0"/>
                  </a:solidFill>
                </a:rPr>
                <a:t>0000 0000 0000 0000 0000 0000 0001 10</a:t>
              </a:r>
              <a:r>
                <a:rPr lang="fr-FR" sz="2400" b="1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6200000">
              <a:off x="5544808" y="2100103"/>
              <a:ext cx="101774" cy="5070968"/>
            </a:xfrm>
            <a:prstGeom prst="rightBrace">
              <a:avLst>
                <a:gd name="adj1" fmla="val 144444"/>
                <a:gd name="adj2" fmla="val 50000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ight Brace 6"/>
            <p:cNvSpPr/>
            <p:nvPr/>
          </p:nvSpPr>
          <p:spPr>
            <a:xfrm rot="16200000">
              <a:off x="8241795" y="4472449"/>
              <a:ext cx="101774" cy="326275"/>
            </a:xfrm>
            <a:prstGeom prst="rightBrace">
              <a:avLst>
                <a:gd name="adj1" fmla="val 144444"/>
                <a:gd name="adj2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9155" y="42153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>
                  <a:solidFill>
                    <a:srgbClr val="002060"/>
                  </a:solidFill>
                </a:rPr>
                <a:t>(6)</a:t>
              </a:r>
              <a:r>
                <a:rPr lang="fr-FR" baseline="-25000">
                  <a:solidFill>
                    <a:srgbClr val="002060"/>
                  </a:solidFill>
                </a:rPr>
                <a:t>2</a:t>
              </a:r>
              <a:endParaRPr lang="en-GB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9530" y="42153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>
                  <a:solidFill>
                    <a:srgbClr val="C00000"/>
                  </a:solidFill>
                </a:rPr>
                <a:t>(0)</a:t>
              </a:r>
              <a:r>
                <a:rPr lang="fr-FR" baseline="-25000">
                  <a:solidFill>
                    <a:srgbClr val="C00000"/>
                  </a:solidFill>
                </a:rPr>
                <a:t>2</a:t>
              </a:r>
              <a:endParaRPr lang="en-GB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43636" y="2784561"/>
            <a:ext cx="5642891" cy="830999"/>
            <a:chOff x="2960520" y="4215366"/>
            <a:chExt cx="5642891" cy="830999"/>
          </a:xfrm>
        </p:grpSpPr>
        <p:sp>
          <p:nvSpPr>
            <p:cNvPr id="12" name="TextBox 11"/>
            <p:cNvSpPr txBox="1"/>
            <p:nvPr/>
          </p:nvSpPr>
          <p:spPr>
            <a:xfrm>
              <a:off x="2960520" y="4584700"/>
              <a:ext cx="5642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>
                  <a:solidFill>
                    <a:srgbClr val="0070C0"/>
                  </a:solidFill>
                </a:rPr>
                <a:t>0000 0000 0000 0000 0000 0000 0100 01</a:t>
              </a:r>
              <a:r>
                <a:rPr lang="fr-FR" sz="2400" b="1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16200000">
              <a:off x="5544808" y="2100103"/>
              <a:ext cx="101774" cy="5070968"/>
            </a:xfrm>
            <a:prstGeom prst="rightBrace">
              <a:avLst>
                <a:gd name="adj1" fmla="val 144444"/>
                <a:gd name="adj2" fmla="val 50000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ight Brace 13"/>
            <p:cNvSpPr/>
            <p:nvPr/>
          </p:nvSpPr>
          <p:spPr>
            <a:xfrm rot="16200000">
              <a:off x="8241795" y="4472449"/>
              <a:ext cx="101774" cy="326275"/>
            </a:xfrm>
            <a:prstGeom prst="rightBrace">
              <a:avLst>
                <a:gd name="adj1" fmla="val 144444"/>
                <a:gd name="adj2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18195" y="421536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>
                  <a:solidFill>
                    <a:srgbClr val="002060"/>
                  </a:solidFill>
                </a:rPr>
                <a:t>(17)</a:t>
              </a:r>
              <a:r>
                <a:rPr lang="fr-FR" baseline="-25000">
                  <a:solidFill>
                    <a:srgbClr val="002060"/>
                  </a:solidFill>
                </a:rPr>
                <a:t>2</a:t>
              </a:r>
              <a:endParaRPr lang="en-GB">
                <a:solidFill>
                  <a:srgbClr val="00206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79530" y="42153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>
                  <a:solidFill>
                    <a:srgbClr val="C00000"/>
                  </a:solidFill>
                </a:rPr>
                <a:t>(1)</a:t>
              </a:r>
              <a:r>
                <a:rPr lang="fr-FR" baseline="-25000">
                  <a:solidFill>
                    <a:srgbClr val="C00000"/>
                  </a:solidFill>
                </a:rPr>
                <a:t>2</a:t>
              </a:r>
              <a:endParaRPr lang="en-GB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1052" y="4097882"/>
            <a:ext cx="5642891" cy="830999"/>
            <a:chOff x="2960520" y="4215366"/>
            <a:chExt cx="5642891" cy="830999"/>
          </a:xfrm>
        </p:grpSpPr>
        <p:sp>
          <p:nvSpPr>
            <p:cNvPr id="18" name="TextBox 17"/>
            <p:cNvSpPr txBox="1"/>
            <p:nvPr/>
          </p:nvSpPr>
          <p:spPr>
            <a:xfrm>
              <a:off x="2960520" y="4584700"/>
              <a:ext cx="5642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>
                  <a:solidFill>
                    <a:srgbClr val="0070C0"/>
                  </a:solidFill>
                </a:rPr>
                <a:t>0000 0000 0000 0000 0000 0001 1000 11</a:t>
              </a:r>
              <a:r>
                <a:rPr lang="fr-FR" sz="2400" b="1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19" name="Right Brace 18"/>
            <p:cNvSpPr/>
            <p:nvPr/>
          </p:nvSpPr>
          <p:spPr>
            <a:xfrm rot="16200000">
              <a:off x="5544808" y="2100103"/>
              <a:ext cx="101774" cy="5070968"/>
            </a:xfrm>
            <a:prstGeom prst="rightBrace">
              <a:avLst>
                <a:gd name="adj1" fmla="val 144444"/>
                <a:gd name="adj2" fmla="val 50000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ight Brace 19"/>
            <p:cNvSpPr/>
            <p:nvPr/>
          </p:nvSpPr>
          <p:spPr>
            <a:xfrm rot="16200000">
              <a:off x="8241795" y="4472449"/>
              <a:ext cx="101774" cy="326275"/>
            </a:xfrm>
            <a:prstGeom prst="rightBrace">
              <a:avLst>
                <a:gd name="adj1" fmla="val 144444"/>
                <a:gd name="adj2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18195" y="421536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>
                  <a:solidFill>
                    <a:srgbClr val="002060"/>
                  </a:solidFill>
                </a:rPr>
                <a:t>(99)</a:t>
              </a:r>
              <a:r>
                <a:rPr lang="fr-FR" baseline="-25000">
                  <a:solidFill>
                    <a:srgbClr val="002060"/>
                  </a:solidFill>
                </a:rPr>
                <a:t>2</a:t>
              </a:r>
              <a:endParaRPr lang="en-GB">
                <a:solidFill>
                  <a:srgbClr val="00206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30" y="42153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>
                  <a:solidFill>
                    <a:srgbClr val="C00000"/>
                  </a:solidFill>
                </a:rPr>
                <a:t>(3)</a:t>
              </a:r>
              <a:r>
                <a:rPr lang="fr-FR" baseline="-25000">
                  <a:solidFill>
                    <a:srgbClr val="C00000"/>
                  </a:solidFill>
                </a:rPr>
                <a:t>2</a:t>
              </a:r>
              <a:endParaRPr lang="en-GB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25268" y="5183953"/>
            <a:ext cx="9501122" cy="1123460"/>
            <a:chOff x="192620" y="3398864"/>
            <a:chExt cx="3169514" cy="1123460"/>
          </a:xfrm>
        </p:grpSpPr>
        <p:sp>
          <p:nvSpPr>
            <p:cNvPr id="24" name="Round Same Side Corner Rectangle 23"/>
            <p:cNvSpPr/>
            <p:nvPr/>
          </p:nvSpPr>
          <p:spPr>
            <a:xfrm>
              <a:off x="192620" y="33988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Conclusion sur les adresses MIPS à 4 octets</a:t>
              </a:r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ound Same Side Corner Rectangle 24"/>
                <p:cNvSpPr/>
                <p:nvPr/>
              </p:nvSpPr>
              <p:spPr>
                <a:xfrm>
                  <a:off x="192620" y="3816084"/>
                  <a:ext cx="3169514" cy="706240"/>
                </a:xfrm>
                <a:prstGeom prst="round2SameRect">
                  <a:avLst>
                    <a:gd name="adj1" fmla="val 0"/>
                    <a:gd name="adj2" fmla="val 55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684000" indent="-285750"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Font typeface="Wingdings 3" panose="05040102010807070707" pitchFamily="18" charset="2"/>
                    <a:buChar char=""/>
                  </a:pPr>
                  <a:r>
                    <a:rPr lang="fr-FR">
                      <a:solidFill>
                        <a:schemeClr val="tx1"/>
                      </a:solidFill>
                    </a:rPr>
                    <a:t>Les trente bits de poids fort numérotent chaque mot mémoire.</a:t>
                  </a:r>
                </a:p>
                <a:p>
                  <a:pPr marL="684000" indent="-285750"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Font typeface="Wingdings 3" panose="05040102010807070707" pitchFamily="18" charset="2"/>
                    <a:buChar char=""/>
                  </a:pPr>
                  <a:r>
                    <a:rPr lang="fr-FR">
                      <a:solidFill>
                        <a:schemeClr val="tx1"/>
                      </a:solidFill>
                    </a:rPr>
                    <a:t>Les deux bits de poids faible adressent les quatre octets de chaque mot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fr-FR">
                      <a:solidFill>
                        <a:schemeClr val="tx1"/>
                      </a:solidFill>
                    </a:rPr>
                    <a:t>). </a:t>
                  </a:r>
                </a:p>
              </p:txBody>
            </p:sp>
          </mc:Choice>
          <mc:Fallback xmlns="">
            <p:sp>
              <p:nvSpPr>
                <p:cNvPr id="25" name="Round Same Side Corner 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20" y="3816084"/>
                  <a:ext cx="3169514" cy="706240"/>
                </a:xfrm>
                <a:prstGeom prst="round2SameRect">
                  <a:avLst>
                    <a:gd name="adj1" fmla="val 0"/>
                    <a:gd name="adj2" fmla="val 5515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 txBox="1">
            <a:spLocks/>
          </p:cNvSpPr>
          <p:nvPr/>
        </p:nvSpPr>
        <p:spPr>
          <a:xfrm>
            <a:off x="838200" y="1081377"/>
            <a:ext cx="8818756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>
                <a:solidFill>
                  <a:schemeClr val="tx1"/>
                </a:solidFill>
              </a:rPr>
              <a:t>Soit une RAM de 64 Ko organisée en blocs de 4 Ko, dans quels mot et bloc de mémoire se situe l’octet à l’adresse 0xA165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838200" y="2289045"/>
                <a:ext cx="8818756" cy="3685975"/>
              </a:xfrm>
              <a:prstGeom prst="roundRect">
                <a:avLst>
                  <a:gd name="adj" fmla="val 403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342900" indent="-342900">
                  <a:buFont typeface="Wingdings 3" panose="05040102010807070707" pitchFamily="18" charset="2"/>
                  <a:buChar char=""/>
                </a:pPr>
                <a:r>
                  <a:rPr lang="fr-FR" sz="2000">
                    <a:solidFill>
                      <a:schemeClr val="tx1"/>
                    </a:solidFill>
                  </a:rPr>
                  <a:t>Taille RAM = 64 Ko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>
                    <a:solidFill>
                      <a:schemeClr val="tx1"/>
                    </a:solidFill>
                  </a:rPr>
                  <a:t> adressage sur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65536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=16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r>
                  <a:rPr lang="fr-FR" sz="200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spcBef>
                    <a:spcPts val="600"/>
                  </a:spcBef>
                  <a:buFont typeface="Wingdings 3" panose="05040102010807070707" pitchFamily="18" charset="2"/>
                  <a:buChar char=""/>
                </a:pPr>
                <a:r>
                  <a:rPr lang="fr-FR" sz="2000">
                    <a:solidFill>
                      <a:schemeClr val="tx1"/>
                    </a:solidFill>
                  </a:rPr>
                  <a:t>Taille du bloc en mots = 4 Ko / 4 octets = 1024 mots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</m:d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fr-FR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𝐛𝐢𝐭𝐬</m:t>
                    </m:r>
                  </m:oMath>
                </a14:m>
                <a:r>
                  <a:rPr lang="fr-FR" sz="2000" b="1">
                    <a:solidFill>
                      <a:schemeClr val="tx1"/>
                    </a:solidFill>
                  </a:rPr>
                  <a:t> </a:t>
                </a:r>
              </a:p>
              <a:p>
                <a:pPr marL="800100" lvl="1" indent="-342900">
                  <a:buClr>
                    <a:srgbClr val="005F00"/>
                  </a:buClr>
                  <a:buFont typeface="Wingdings 2" panose="05020102010507070707" pitchFamily="18" charset="2"/>
                  <a:buChar char="E"/>
                </a:pPr>
                <a:r>
                  <a:rPr lang="fr-FR" sz="2000">
                    <a:solidFill>
                      <a:schemeClr val="tx1"/>
                    </a:solidFill>
                  </a:rPr>
                  <a:t>10 bits pour adresser les mots dans un bloc</a:t>
                </a:r>
              </a:p>
              <a:p>
                <a:pPr marL="342900" indent="-342900">
                  <a:spcBef>
                    <a:spcPts val="600"/>
                  </a:spcBef>
                  <a:buFont typeface="Wingdings 3" panose="05040102010807070707" pitchFamily="18" charset="2"/>
                  <a:buChar char=""/>
                </a:pPr>
                <a:r>
                  <a:rPr lang="fr-FR" sz="2000">
                    <a:solidFill>
                      <a:schemeClr val="tx1"/>
                    </a:solidFill>
                  </a:rPr>
                  <a:t>Nombre de bloc en RAM = 64 Ko / 4 Ko = 16 blocs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d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 smtClean="0">
                        <a:solidFill>
                          <a:srgbClr val="005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sz="2000" b="1" i="1">
                        <a:solidFill>
                          <a:srgbClr val="005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1" i="1">
                        <a:solidFill>
                          <a:srgbClr val="005F00"/>
                        </a:solidFill>
                        <a:latin typeface="Cambria Math" panose="02040503050406030204" pitchFamily="18" charset="0"/>
                      </a:rPr>
                      <m:t>𝐛𝐢𝐭𝐬</m:t>
                    </m:r>
                  </m:oMath>
                </a14:m>
                <a:r>
                  <a:rPr lang="fr-FR" sz="2000" b="1">
                    <a:solidFill>
                      <a:schemeClr val="tx1"/>
                    </a:solidFill>
                  </a:rPr>
                  <a:t> </a:t>
                </a:r>
              </a:p>
              <a:p>
                <a:pPr marL="800100" lvl="1" indent="-342900">
                  <a:buClr>
                    <a:srgbClr val="005F00"/>
                  </a:buClr>
                  <a:buFont typeface="Wingdings 2" panose="05020102010507070707" pitchFamily="18" charset="2"/>
                  <a:buChar char="E"/>
                </a:pPr>
                <a:r>
                  <a:rPr lang="fr-FR" sz="2000">
                    <a:solidFill>
                      <a:schemeClr val="tx1"/>
                    </a:solidFill>
                  </a:rPr>
                  <a:t>4 bits pour distinguer les blocs en RAM</a:t>
                </a:r>
                <a:r>
                  <a:rPr lang="fr-FR" sz="2000" b="1">
                    <a:solidFill>
                      <a:schemeClr val="tx1"/>
                    </a:solidFill>
                  </a:rPr>
                  <a:t> </a:t>
                </a:r>
                <a:endParaRPr lang="fr-FR" sz="2000">
                  <a:solidFill>
                    <a:schemeClr val="tx1"/>
                  </a:solidFill>
                </a:endParaRPr>
              </a:p>
              <a:p>
                <a:pPr marL="360000" lvl="1">
                  <a:spcBef>
                    <a:spcPts val="1200"/>
                  </a:spcBef>
                  <a:buClr>
                    <a:srgbClr val="005F00"/>
                  </a:buClr>
                </a:pPr>
                <a:r>
                  <a:rPr lang="fr-FR" sz="2000">
                    <a:solidFill>
                      <a:schemeClr val="tx1"/>
                    </a:solidFill>
                  </a:rPr>
                  <a:t>(@octet A165)</a:t>
                </a:r>
                <a:r>
                  <a:rPr lang="fr-FR" sz="2000" baseline="-25000">
                    <a:solidFill>
                      <a:schemeClr val="tx1"/>
                    </a:solidFill>
                  </a:rPr>
                  <a:t>16</a:t>
                </a:r>
                <a:r>
                  <a:rPr lang="fr-FR" sz="2000">
                    <a:solidFill>
                      <a:schemeClr val="tx1"/>
                    </a:solidFill>
                  </a:rPr>
                  <a:t> = (</a:t>
                </a:r>
                <a:r>
                  <a:rPr lang="fr-FR" sz="2000" b="1">
                    <a:solidFill>
                      <a:srgbClr val="005F00"/>
                    </a:solidFill>
                  </a:rPr>
                  <a:t>1010</a:t>
                </a:r>
                <a:r>
                  <a:rPr lang="fr-FR" sz="2000">
                    <a:solidFill>
                      <a:schemeClr val="tx1"/>
                    </a:solidFill>
                  </a:rPr>
                  <a:t> </a:t>
                </a:r>
                <a:r>
                  <a:rPr lang="fr-FR" sz="2000" b="1">
                    <a:solidFill>
                      <a:schemeClr val="accent1">
                        <a:lumMod val="75000"/>
                      </a:schemeClr>
                    </a:solidFill>
                  </a:rPr>
                  <a:t>0001 0110 01</a:t>
                </a:r>
                <a:r>
                  <a:rPr lang="fr-FR" sz="2000">
                    <a:solidFill>
                      <a:schemeClr val="tx1"/>
                    </a:solidFill>
                  </a:rPr>
                  <a:t>01)</a:t>
                </a:r>
                <a:r>
                  <a:rPr lang="fr-FR" sz="2000" baseline="-25000">
                    <a:solidFill>
                      <a:schemeClr val="tx1"/>
                    </a:solidFill>
                  </a:rPr>
                  <a:t>2</a:t>
                </a:r>
                <a:r>
                  <a:rPr lang="fr-FR" sz="2000">
                    <a:solidFill>
                      <a:schemeClr val="tx1"/>
                    </a:solidFill>
                  </a:rPr>
                  <a:t> </a:t>
                </a:r>
              </a:p>
              <a:p>
                <a:pPr indent="-97200">
                  <a:spcBef>
                    <a:spcPts val="1200"/>
                  </a:spcBef>
                  <a:buClr>
                    <a:srgbClr val="005F00"/>
                  </a:buClr>
                </a:pPr>
                <a:endParaRPr lang="fr-FR" sz="2000">
                  <a:solidFill>
                    <a:schemeClr val="tx1"/>
                  </a:solidFill>
                </a:endParaRPr>
              </a:p>
              <a:p>
                <a:pPr lvl="1">
                  <a:buClr>
                    <a:srgbClr val="005F00"/>
                  </a:buClr>
                </a:pPr>
                <a:endParaRPr lang="fr-FR" sz="2000" b="1">
                  <a:solidFill>
                    <a:schemeClr val="tx1"/>
                  </a:solidFill>
                </a:endParaRPr>
              </a:p>
              <a:p>
                <a:endParaRPr lang="fr-FR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9045"/>
                <a:ext cx="8818756" cy="3685975"/>
              </a:xfrm>
              <a:prstGeom prst="roundRect">
                <a:avLst>
                  <a:gd name="adj" fmla="val 4036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 rot="5400000" flipV="1">
            <a:off x="3556350" y="4277286"/>
            <a:ext cx="101774" cy="496023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333033" y="4576185"/>
            <a:ext cx="6383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(10)</a:t>
            </a:r>
            <a:r>
              <a:rPr lang="fr-FR" baseline="-25000"/>
              <a:t>2</a:t>
            </a:r>
            <a:endParaRPr lang="en-GB"/>
          </a:p>
        </p:txBody>
      </p:sp>
      <p:sp>
        <p:nvSpPr>
          <p:cNvPr id="16" name="Right Brace 15"/>
          <p:cNvSpPr/>
          <p:nvPr/>
        </p:nvSpPr>
        <p:spPr>
          <a:xfrm rot="5400000" flipV="1">
            <a:off x="4548501" y="3845453"/>
            <a:ext cx="101774" cy="1359690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327567" y="4576185"/>
            <a:ext cx="6383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(89)</a:t>
            </a:r>
            <a:r>
              <a:rPr lang="fr-FR" baseline="-25000"/>
              <a:t>2</a:t>
            </a:r>
            <a:endParaRPr lang="en-GB"/>
          </a:p>
        </p:txBody>
      </p:sp>
      <p:sp>
        <p:nvSpPr>
          <p:cNvPr id="18" name="Right Brace 17"/>
          <p:cNvSpPr/>
          <p:nvPr/>
        </p:nvSpPr>
        <p:spPr>
          <a:xfrm rot="5400000" flipV="1">
            <a:off x="5383127" y="4401468"/>
            <a:ext cx="101774" cy="247658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29221" y="4576185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(1)</a:t>
            </a:r>
            <a:r>
              <a:rPr lang="fr-FR" baseline="-25000"/>
              <a:t>2</a:t>
            </a:r>
            <a:endParaRPr lang="en-GB"/>
          </a:p>
        </p:txBody>
      </p:sp>
      <p:cxnSp>
        <p:nvCxnSpPr>
          <p:cNvPr id="22" name="Elbow Connector 21"/>
          <p:cNvCxnSpPr>
            <a:stCxn id="19" idx="2"/>
            <a:endCxn id="33" idx="1"/>
          </p:cNvCxnSpPr>
          <p:nvPr/>
        </p:nvCxnSpPr>
        <p:spPr>
          <a:xfrm rot="16200000" flipH="1">
            <a:off x="5953084" y="4482303"/>
            <a:ext cx="120809" cy="10472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31" idx="1"/>
          </p:cNvCxnSpPr>
          <p:nvPr/>
        </p:nvCxnSpPr>
        <p:spPr>
          <a:xfrm rot="16200000" flipH="1">
            <a:off x="5392302" y="4199939"/>
            <a:ext cx="399226" cy="18903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2"/>
            <a:endCxn id="29" idx="1"/>
          </p:cNvCxnSpPr>
          <p:nvPr/>
        </p:nvCxnSpPr>
        <p:spPr>
          <a:xfrm rot="16200000" flipH="1">
            <a:off x="4755826" y="3841881"/>
            <a:ext cx="677644" cy="2884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37106" y="543849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bloc n° 10 de la RAM</a:t>
            </a:r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537106" y="5160077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mot n° 89 dans le bloc</a:t>
            </a:r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537106" y="4881660"/>
            <a:ext cx="22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octet n° 1 dans le mot</a:t>
            </a:r>
            <a:endParaRPr lang="en-GB"/>
          </a:p>
        </p:txBody>
      </p:sp>
      <p:grpSp>
        <p:nvGrpSpPr>
          <p:cNvPr id="95" name="Group 94"/>
          <p:cNvGrpSpPr/>
          <p:nvPr/>
        </p:nvGrpSpPr>
        <p:grpSpPr>
          <a:xfrm>
            <a:off x="9877810" y="597429"/>
            <a:ext cx="2006107" cy="5594838"/>
            <a:chOff x="6868591" y="712045"/>
            <a:chExt cx="2006107" cy="5594838"/>
          </a:xfrm>
        </p:grpSpPr>
        <p:grpSp>
          <p:nvGrpSpPr>
            <p:cNvPr id="71" name="Group 70"/>
            <p:cNvGrpSpPr/>
            <p:nvPr/>
          </p:nvGrpSpPr>
          <p:grpSpPr>
            <a:xfrm rot="16200000">
              <a:off x="5058937" y="2552079"/>
              <a:ext cx="5564458" cy="1945149"/>
              <a:chOff x="5058937" y="2552079"/>
              <a:chExt cx="5564458" cy="194514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058937" y="2552079"/>
                <a:ext cx="5564458" cy="1945149"/>
                <a:chOff x="4906537" y="2399679"/>
                <a:chExt cx="5564458" cy="1945149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4906537" y="2399679"/>
                  <a:ext cx="5564458" cy="1945149"/>
                </a:xfrm>
                <a:prstGeom prst="rect">
                  <a:avLst/>
                </a:prstGeom>
                <a:solidFill>
                  <a:schemeClr val="bg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b" anchorCtr="0"/>
                <a:lstStyle/>
                <a:p>
                  <a:pPr algn="ctr"/>
                  <a:endParaRPr lang="fr-FR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object 21"/>
                <p:cNvSpPr/>
                <p:nvPr/>
              </p:nvSpPr>
              <p:spPr>
                <a:xfrm rot="5400000">
                  <a:off x="4867884" y="2610161"/>
                  <a:ext cx="1404422" cy="1166733"/>
                </a:xfrm>
                <a:prstGeom prst="rect">
                  <a:avLst/>
                </a:prstGeom>
                <a:blipFill>
                  <a:blip r:embed="rId3" cstate="print"/>
                  <a:srcRect/>
                  <a:stretch>
                    <a:fillRect l="-293479" r="-152867" b="-59592"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cxnSp>
            <p:nvCxnSpPr>
              <p:cNvPr id="73" name="Straight Arrow Connector 72"/>
              <p:cNvCxnSpPr/>
              <p:nvPr/>
            </p:nvCxnSpPr>
            <p:spPr>
              <a:xfrm>
                <a:off x="6305862" y="3936554"/>
                <a:ext cx="19261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305862" y="3936554"/>
                <a:ext cx="42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 rot="5400000">
                <a:off x="5975368" y="3751888"/>
                <a:ext cx="391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/>
                  <a:t>@</a:t>
                </a:r>
                <a:endParaRPr lang="en-GB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267753" y="4779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0</a:t>
              </a:r>
              <a:endParaRPr lang="en-GB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228367" y="7120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2</a:t>
              </a:r>
              <a:r>
                <a:rPr lang="fr-FR" baseline="30000"/>
                <a:t>16</a:t>
              </a:r>
              <a:r>
                <a:rPr lang="fr-FR"/>
                <a:t>-1</a:t>
              </a:r>
              <a:endParaRPr lang="en-GB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7143199" y="825067"/>
              <a:ext cx="1040792" cy="4248150"/>
              <a:chOff x="10102823" y="942975"/>
              <a:chExt cx="1040792" cy="424815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0102823" y="942975"/>
                <a:ext cx="1040792" cy="4248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0120378" y="971550"/>
                <a:ext cx="980282" cy="561975"/>
              </a:xfrm>
              <a:prstGeom prst="roundRect">
                <a:avLst/>
              </a:prstGeom>
              <a:solidFill>
                <a:srgbClr val="005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/>
                  <a:t>bloc 15</a:t>
                </a:r>
                <a:endParaRPr lang="en-GB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0120378" y="1575322"/>
                <a:ext cx="980282" cy="561975"/>
              </a:xfrm>
              <a:prstGeom prst="roundRect">
                <a:avLst/>
              </a:prstGeom>
              <a:solidFill>
                <a:srgbClr val="005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/>
                  <a:t>bloc 14</a:t>
                </a:r>
                <a:endParaRPr lang="en-GB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10120378" y="3386638"/>
                <a:ext cx="980282" cy="561975"/>
              </a:xfrm>
              <a:prstGeom prst="roundRect">
                <a:avLst/>
              </a:prstGeom>
              <a:solidFill>
                <a:srgbClr val="005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/>
                  <a:t>bloc 2</a:t>
                </a:r>
                <a:endParaRPr lang="en-GB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0120378" y="3990410"/>
                <a:ext cx="980282" cy="561975"/>
              </a:xfrm>
              <a:prstGeom prst="roundRect">
                <a:avLst/>
              </a:prstGeom>
              <a:solidFill>
                <a:srgbClr val="005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/>
                  <a:t>bloc 1</a:t>
                </a:r>
                <a:endParaRPr lang="en-GB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0120378" y="4594180"/>
                <a:ext cx="980282" cy="561975"/>
              </a:xfrm>
              <a:prstGeom prst="roundRect">
                <a:avLst/>
              </a:prstGeom>
              <a:solidFill>
                <a:srgbClr val="005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/>
                  <a:t>bloc 0</a:t>
                </a:r>
                <a:endParaRPr lang="en-GB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0120378" y="2179094"/>
                <a:ext cx="980282" cy="11657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square" lIns="108000" tIns="0" rIns="0" bIns="0" rtlCol="0" anchor="ctr" anchorCtr="0"/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. . .</a:t>
                </a:r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>
            <a:off x="11231174" y="40743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4096</a:t>
            </a:r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11231174" y="34379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8192</a:t>
            </a:r>
            <a:endParaRPr lang="en-GB"/>
          </a:p>
        </p:txBody>
      </p:sp>
      <p:sp>
        <p:nvSpPr>
          <p:cNvPr id="37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2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38100">
            <a:noFill/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Quelle est l’adresse du </a:t>
            </a:r>
            <a:r>
              <a:rPr lang="fr-FR" sz="2400">
                <a:solidFill>
                  <a:schemeClr val="accent6">
                    <a:lumMod val="75000"/>
                  </a:schemeClr>
                </a:solidFill>
              </a:rPr>
              <a:t>premier</a:t>
            </a:r>
            <a:r>
              <a:rPr lang="fr-FR" sz="2400">
                <a:solidFill>
                  <a:schemeClr val="tx1"/>
                </a:solidFill>
              </a:rPr>
              <a:t> </a:t>
            </a:r>
            <a:r>
              <a:rPr lang="fr-FR" sz="2400">
                <a:solidFill>
                  <a:schemeClr val="accent6">
                    <a:lumMod val="75000"/>
                  </a:schemeClr>
                </a:solidFill>
              </a:rPr>
              <a:t>octet</a:t>
            </a:r>
            <a:r>
              <a:rPr lang="fr-FR" sz="2400">
                <a:solidFill>
                  <a:schemeClr val="tx1"/>
                </a:solidFill>
              </a:rPr>
              <a:t> du </a:t>
            </a:r>
            <a:r>
              <a:rPr lang="fr-FR" sz="2400">
                <a:solidFill>
                  <a:srgbClr val="002060"/>
                </a:solidFill>
              </a:rPr>
              <a:t>septième mot</a:t>
            </a:r>
            <a:r>
              <a:rPr lang="fr-FR" sz="2400">
                <a:solidFill>
                  <a:schemeClr val="tx1"/>
                </a:solidFill>
              </a:rPr>
              <a:t> du </a:t>
            </a:r>
            <a:r>
              <a:rPr lang="fr-FR" sz="2400">
                <a:solidFill>
                  <a:srgbClr val="C00000"/>
                </a:solidFill>
              </a:rPr>
              <a:t>dixième bloc</a:t>
            </a:r>
            <a:r>
              <a:rPr lang="fr-FR" sz="2400">
                <a:solidFill>
                  <a:schemeClr val="tx1"/>
                </a:solidFill>
              </a:rPr>
              <a:t> mémoire ?</a:t>
            </a:r>
          </a:p>
          <a:p>
            <a:pPr marL="0" indent="0" algn="ctr">
              <a:spcBef>
                <a:spcPts val="0"/>
              </a:spcBef>
              <a:buNone/>
            </a:pPr>
            <a:endParaRPr lang="fr-FR" sz="2400" b="1">
              <a:solidFill>
                <a:schemeClr val="tx1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fr-FR" sz="2400" b="1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240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Quelle est l’adresse du </a:t>
            </a:r>
            <a:r>
              <a:rPr lang="fr-FR" sz="2400">
                <a:solidFill>
                  <a:schemeClr val="accent6">
                    <a:lumMod val="75000"/>
                  </a:schemeClr>
                </a:solidFill>
              </a:rPr>
              <a:t>deuxième octet</a:t>
            </a:r>
            <a:r>
              <a:rPr lang="fr-FR" sz="2400">
                <a:solidFill>
                  <a:schemeClr val="tx1"/>
                </a:solidFill>
              </a:rPr>
              <a:t> du </a:t>
            </a:r>
            <a:r>
              <a:rPr lang="fr-FR" sz="2400">
                <a:solidFill>
                  <a:srgbClr val="002060"/>
                </a:solidFill>
              </a:rPr>
              <a:t>dix-huitième</a:t>
            </a:r>
            <a:r>
              <a:rPr lang="fr-FR" sz="2400">
                <a:solidFill>
                  <a:schemeClr val="tx1"/>
                </a:solidFill>
              </a:rPr>
              <a:t> mot du </a:t>
            </a:r>
            <a:r>
              <a:rPr lang="fr-FR" sz="2400">
                <a:solidFill>
                  <a:srgbClr val="C00000"/>
                </a:solidFill>
              </a:rPr>
              <a:t>cinquième bloc</a:t>
            </a:r>
            <a:r>
              <a:rPr lang="fr-FR" sz="2400">
                <a:solidFill>
                  <a:schemeClr val="tx1"/>
                </a:solidFill>
              </a:rPr>
              <a:t> 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240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240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240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Quelle est l’adresse du </a:t>
            </a:r>
            <a:r>
              <a:rPr lang="fr-FR" sz="2400">
                <a:solidFill>
                  <a:schemeClr val="accent6">
                    <a:lumMod val="75000"/>
                  </a:schemeClr>
                </a:solidFill>
              </a:rPr>
              <a:t>dernier octet</a:t>
            </a:r>
            <a:r>
              <a:rPr lang="fr-FR" sz="2400">
                <a:solidFill>
                  <a:schemeClr val="tx1"/>
                </a:solidFill>
              </a:rPr>
              <a:t> du </a:t>
            </a:r>
            <a:r>
              <a:rPr lang="fr-FR" sz="2400">
                <a:solidFill>
                  <a:srgbClr val="002060"/>
                </a:solidFill>
              </a:rPr>
              <a:t>centième mot</a:t>
            </a:r>
            <a:r>
              <a:rPr lang="fr-FR" sz="2400">
                <a:solidFill>
                  <a:schemeClr val="tx1"/>
                </a:solidFill>
              </a:rPr>
              <a:t> mémoire du </a:t>
            </a:r>
            <a:r>
              <a:rPr lang="fr-FR" sz="2400">
                <a:solidFill>
                  <a:srgbClr val="C00000"/>
                </a:solidFill>
              </a:rPr>
              <a:t>dernier bloc</a:t>
            </a:r>
            <a:r>
              <a:rPr lang="fr-FR" sz="240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2476" y="278936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(1)</a:t>
            </a:r>
            <a:r>
              <a:rPr lang="fr-FR" baseline="-250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6220" y="1837687"/>
            <a:ext cx="428995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 sz="2400" b="1">
                <a:solidFill>
                  <a:srgbClr val="C00000"/>
                </a:solidFill>
              </a:rPr>
              <a:t>1001</a:t>
            </a:r>
            <a:r>
              <a:rPr lang="fr-FR" sz="2400" b="1"/>
              <a:t> </a:t>
            </a:r>
            <a:r>
              <a:rPr lang="fr-FR" sz="2400" b="1">
                <a:solidFill>
                  <a:srgbClr val="002060"/>
                </a:solidFill>
              </a:rPr>
              <a:t>0000 0001</a:t>
            </a:r>
            <a:r>
              <a:rPr lang="fr-FR" sz="2400" b="1"/>
              <a:t> </a:t>
            </a:r>
            <a:r>
              <a:rPr lang="fr-FR" sz="2400" b="1">
                <a:solidFill>
                  <a:srgbClr val="002060"/>
                </a:solidFill>
              </a:rPr>
              <a:t>10</a:t>
            </a:r>
            <a:r>
              <a:rPr lang="fr-FR" sz="2400" b="1">
                <a:solidFill>
                  <a:schemeClr val="accent6">
                    <a:lumMod val="75000"/>
                  </a:schemeClr>
                </a:solidFill>
              </a:rPr>
              <a:t>00 </a:t>
            </a:r>
            <a:r>
              <a:rPr lang="fr-FR" sz="2400" b="1"/>
              <a:t>= </a:t>
            </a:r>
            <a:r>
              <a:rPr lang="fr-FR" sz="2400"/>
              <a:t>(9018)</a:t>
            </a:r>
            <a:r>
              <a:rPr lang="fr-FR" sz="2400" baseline="-25000"/>
              <a:t>16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4388956" y="1032512"/>
            <a:ext cx="101774" cy="1712123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/>
          <p:cNvSpPr/>
          <p:nvPr/>
        </p:nvSpPr>
        <p:spPr>
          <a:xfrm rot="16200000">
            <a:off x="5414741" y="1725436"/>
            <a:ext cx="101774" cy="326275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3562" y="146835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2060"/>
                </a:solidFill>
              </a:rPr>
              <a:t>(6)</a:t>
            </a:r>
            <a:r>
              <a:rPr lang="fr-FR" baseline="-25000">
                <a:solidFill>
                  <a:srgbClr val="002060"/>
                </a:solidFill>
              </a:rPr>
              <a:t>2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2476" y="146835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(0)</a:t>
            </a:r>
            <a:r>
              <a:rPr lang="fr-FR" baseline="-250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636" y="3153895"/>
            <a:ext cx="427232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 sz="2400" b="1">
                <a:solidFill>
                  <a:srgbClr val="C00000"/>
                </a:solidFill>
              </a:rPr>
              <a:t>0100</a:t>
            </a:r>
            <a:r>
              <a:rPr lang="fr-FR" sz="2400" b="1"/>
              <a:t> </a:t>
            </a:r>
            <a:r>
              <a:rPr lang="fr-FR" sz="2400" b="1">
                <a:solidFill>
                  <a:srgbClr val="002060"/>
                </a:solidFill>
              </a:rPr>
              <a:t>0000 0100 01</a:t>
            </a:r>
            <a:r>
              <a:rPr lang="fr-FR" sz="2400" b="1">
                <a:solidFill>
                  <a:schemeClr val="accent6">
                    <a:lumMod val="75000"/>
                  </a:schemeClr>
                </a:solidFill>
              </a:rPr>
              <a:t>01</a:t>
            </a:r>
            <a:r>
              <a:rPr lang="fr-FR" sz="2400" b="1">
                <a:solidFill>
                  <a:srgbClr val="000000"/>
                </a:solidFill>
              </a:rPr>
              <a:t>=</a:t>
            </a:r>
            <a:r>
              <a:rPr lang="fr-FR" sz="2400" b="1">
                <a:ea typeface="+mn-lt"/>
                <a:cs typeface="+mn-lt"/>
              </a:rPr>
              <a:t> </a:t>
            </a:r>
            <a:r>
              <a:rPr lang="fr-FR" sz="2400">
                <a:ea typeface="+mn-lt"/>
                <a:cs typeface="+mn-lt"/>
              </a:rPr>
              <a:t>(4045)</a:t>
            </a:r>
            <a:r>
              <a:rPr lang="fr-FR" sz="2400" baseline="-25000">
                <a:ea typeface="+mn-lt"/>
                <a:cs typeface="+mn-lt"/>
              </a:rPr>
              <a:t>16</a:t>
            </a:r>
            <a:endParaRPr lang="fr-FR" sz="2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1052" y="4467216"/>
            <a:ext cx="410400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 sz="2400" b="1">
                <a:solidFill>
                  <a:srgbClr val="C00000"/>
                </a:solidFill>
              </a:rPr>
              <a:t>1111</a:t>
            </a:r>
            <a:r>
              <a:rPr lang="fr-FR" sz="2400" b="1"/>
              <a:t> </a:t>
            </a:r>
            <a:r>
              <a:rPr lang="fr-FR" sz="2400" b="1">
                <a:solidFill>
                  <a:srgbClr val="002060"/>
                </a:solidFill>
              </a:rPr>
              <a:t>0001 1000 11</a:t>
            </a:r>
            <a:r>
              <a:rPr lang="fr-FR" sz="2400" b="1">
                <a:solidFill>
                  <a:schemeClr val="accent6">
                    <a:lumMod val="75000"/>
                  </a:schemeClr>
                </a:solidFill>
              </a:rPr>
              <a:t>11</a:t>
            </a:r>
            <a:r>
              <a:rPr lang="fr-FR" sz="2400" b="1">
                <a:solidFill>
                  <a:srgbClr val="000000"/>
                </a:solidFill>
              </a:rPr>
              <a:t>=</a:t>
            </a:r>
            <a:r>
              <a:rPr lang="fr-FR" sz="2400" b="1"/>
              <a:t> </a:t>
            </a:r>
            <a:r>
              <a:rPr lang="fr-FR" sz="2400"/>
              <a:t>(F18F)</a:t>
            </a:r>
            <a:r>
              <a:rPr lang="fr-FR" sz="2400" baseline="-25000"/>
              <a:t>16</a:t>
            </a:r>
            <a:endParaRPr lang="fr-FR" sz="2400" b="1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25268" y="5183953"/>
            <a:ext cx="9501122" cy="1224368"/>
            <a:chOff x="192620" y="3398864"/>
            <a:chExt cx="3169514" cy="1224368"/>
          </a:xfrm>
        </p:grpSpPr>
        <p:sp>
          <p:nvSpPr>
            <p:cNvPr id="24" name="Round Same Side Corner Rectangle 23"/>
            <p:cNvSpPr/>
            <p:nvPr/>
          </p:nvSpPr>
          <p:spPr>
            <a:xfrm>
              <a:off x="192620" y="33988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>
                  <a:solidFill>
                    <a:schemeClr val="bg1"/>
                  </a:solidFill>
                </a:rPr>
                <a:t>Conclusion sur l’adressage mémoire</a:t>
              </a:r>
              <a:endParaRPr lang="en-GB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ound Same Side Corner Rectangle 24"/>
                <p:cNvSpPr/>
                <p:nvPr/>
              </p:nvSpPr>
              <p:spPr>
                <a:xfrm>
                  <a:off x="192620" y="3816084"/>
                  <a:ext cx="3169514" cy="807148"/>
                </a:xfrm>
                <a:prstGeom prst="round2SameRect">
                  <a:avLst>
                    <a:gd name="adj1" fmla="val 0"/>
                    <a:gd name="adj2" fmla="val 55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684000" indent="-285750"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Font typeface="Wingdings 3" panose="05040102010807070707" pitchFamily="18" charset="2"/>
                    <a:buChar char=""/>
                  </a:pPr>
                  <a:r>
                    <a:rPr lang="fr-FR">
                      <a:solidFill>
                        <a:schemeClr val="tx1"/>
                      </a:solidFill>
                    </a:rPr>
                    <a:t>la mémoire peut être interprétée comme une suite de bloc adressés.</a:t>
                  </a:r>
                </a:p>
                <a:p>
                  <a:pPr marL="684000" indent="-285750"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Font typeface="Wingdings 3" panose="05040102010807070707" pitchFamily="18" charset="2"/>
                    <a:buChar char=""/>
                  </a:pPr>
                  <a:r>
                    <a:rPr lang="fr-FR">
                      <a:solidFill>
                        <a:schemeClr val="tx1"/>
                      </a:solidFill>
                    </a:rPr>
                    <a:t>Toute adresse mémoire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fr-FR">
                      <a:solidFill>
                        <a:schemeClr val="tx1"/>
                      </a:solidFill>
                    </a:rPr>
                    <a:t> (n° bloc , n° mot , n° octet).</a:t>
                  </a:r>
                </a:p>
                <a:p>
                  <a:pPr marL="684000" indent="-285750"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Font typeface="Wingdings 3" panose="05040102010807070707" pitchFamily="18" charset="2"/>
                    <a:buChar char=""/>
                  </a:pPr>
                  <a:endParaRPr lang="fr-FR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ound Same Side Corner 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20" y="3816084"/>
                  <a:ext cx="3169514" cy="807148"/>
                </a:xfrm>
                <a:prstGeom prst="round2SameRect">
                  <a:avLst>
                    <a:gd name="adj1" fmla="val 0"/>
                    <a:gd name="adj2" fmla="val 5515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ight Brace 25"/>
          <p:cNvSpPr/>
          <p:nvPr/>
        </p:nvSpPr>
        <p:spPr>
          <a:xfrm rot="16200000">
            <a:off x="3212960" y="1568640"/>
            <a:ext cx="101774" cy="639867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045644" y="146835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00000"/>
                </a:solidFill>
              </a:rPr>
              <a:t>(9)</a:t>
            </a:r>
            <a:r>
              <a:rPr lang="fr-FR" baseline="-25000">
                <a:solidFill>
                  <a:srgbClr val="C00000"/>
                </a:solidFill>
              </a:rPr>
              <a:t>2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 rot="16200000">
            <a:off x="4388956" y="2353520"/>
            <a:ext cx="101774" cy="1712123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e 28"/>
          <p:cNvSpPr/>
          <p:nvPr/>
        </p:nvSpPr>
        <p:spPr>
          <a:xfrm rot="16200000">
            <a:off x="5414741" y="3046444"/>
            <a:ext cx="101774" cy="326275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186412" y="278936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2060"/>
                </a:solidFill>
              </a:rPr>
              <a:t>(17)</a:t>
            </a:r>
            <a:r>
              <a:rPr lang="fr-FR" baseline="-25000">
                <a:solidFill>
                  <a:srgbClr val="002060"/>
                </a:solidFill>
              </a:rPr>
              <a:t>2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32" name="Right Brace 31"/>
          <p:cNvSpPr/>
          <p:nvPr/>
        </p:nvSpPr>
        <p:spPr>
          <a:xfrm rot="16200000">
            <a:off x="3212960" y="2889648"/>
            <a:ext cx="101774" cy="639867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045644" y="278936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00000"/>
                </a:solidFill>
              </a:rPr>
              <a:t>(4)</a:t>
            </a:r>
            <a:r>
              <a:rPr lang="fr-FR" baseline="-25000">
                <a:solidFill>
                  <a:srgbClr val="C00000"/>
                </a:solidFill>
              </a:rPr>
              <a:t>2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2478" y="41335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(1)</a:t>
            </a:r>
            <a:r>
              <a:rPr lang="fr-FR" baseline="-250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 rot="16200000">
            <a:off x="4388958" y="3697745"/>
            <a:ext cx="101774" cy="1712123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ight Brace 35"/>
          <p:cNvSpPr/>
          <p:nvPr/>
        </p:nvSpPr>
        <p:spPr>
          <a:xfrm rot="16200000">
            <a:off x="5414743" y="4390669"/>
            <a:ext cx="101774" cy="326275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186414" y="413358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2060"/>
                </a:solidFill>
              </a:rPr>
              <a:t>(99)</a:t>
            </a:r>
            <a:r>
              <a:rPr lang="fr-FR" baseline="-25000">
                <a:solidFill>
                  <a:srgbClr val="002060"/>
                </a:solidFill>
              </a:rPr>
              <a:t>2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3212962" y="4233873"/>
            <a:ext cx="101774" cy="639867"/>
          </a:xfrm>
          <a:prstGeom prst="rightBrace">
            <a:avLst>
              <a:gd name="adj1" fmla="val 1444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2989891" y="413358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00000"/>
                </a:solidFill>
              </a:rPr>
              <a:t>(15)</a:t>
            </a:r>
            <a:r>
              <a:rPr lang="fr-FR" baseline="-25000">
                <a:solidFill>
                  <a:srgbClr val="C00000"/>
                </a:solidFill>
              </a:rPr>
              <a:t>2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40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7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identifier l’index du cache associé à une adresse 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46521" y="2158033"/>
            <a:ext cx="6069817" cy="1868479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5815456"/>
                  </p:ext>
                </p:extLst>
              </p:nvPr>
            </p:nvGraphicFramePr>
            <p:xfrm>
              <a:off x="3167553" y="2549599"/>
              <a:ext cx="4590000" cy="13749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1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>
                              <a:solidFill>
                                <a:schemeClr val="bg1"/>
                              </a:solidFill>
                              <a:latin typeface="Lucida Sans Typewriter" panose="020B0509030504030204" pitchFamily="49" charset="0"/>
                            </a:rPr>
                            <a:t>ligne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FR" sz="1200" b="1" dirty="0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200" b="1" dirty="0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 dirty="0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5815456"/>
                  </p:ext>
                </p:extLst>
              </p:nvPr>
            </p:nvGraphicFramePr>
            <p:xfrm>
              <a:off x="3167553" y="2549599"/>
              <a:ext cx="4590000" cy="13749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278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2196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01111" r="-455882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>
                              <a:solidFill>
                                <a:schemeClr val="bg1"/>
                              </a:solidFill>
                              <a:latin typeface="Lucida Sans Typewriter" panose="020B0509030504030204" pitchFamily="49" charset="0"/>
                            </a:rPr>
                            <a:t>ligne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393478" r="-455882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200" b="1" dirty="0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 dirty="0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Right Brace 34"/>
          <p:cNvSpPr/>
          <p:nvPr/>
        </p:nvSpPr>
        <p:spPr>
          <a:xfrm flipH="1">
            <a:off x="3124036" y="2548444"/>
            <a:ext cx="214347" cy="1376057"/>
          </a:xfrm>
          <a:prstGeom prst="rightBrace">
            <a:avLst>
              <a:gd name="adj1" fmla="val 1444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2034521" y="2938461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278063" y="216688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index</a:t>
            </a:r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312931" y="217911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Données</a:t>
            </a:r>
            <a:endParaRPr lang="en-GB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356074" y="2601225"/>
                <a:ext cx="2488324" cy="152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1" i="1" smtClean="0">
                          <a:ln w="9525">
                            <a:solidFill>
                              <a:schemeClr val="accent6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fr-FR" sz="9600" b="1">
                  <a:ln w="95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074" y="2601225"/>
                <a:ext cx="2488324" cy="152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415412" y="2158033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3894061" y="214918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val.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1846520" y="4249876"/>
                <a:ext cx="6069817" cy="2172622"/>
              </a:xfrm>
              <a:prstGeom prst="roundRect">
                <a:avLst>
                  <a:gd name="adj" fmla="val 403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</m:t>
                      </m:r>
                      <m:r>
                        <a:rPr lang="fr-F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aln/>
                        </m:rP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fr-FR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index</m:t>
                      </m:r>
                      <m:r>
                        <m:rPr>
                          <m:nor/>
                        </m:rPr>
                        <a:rPr lang="fr-FR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</m:t>
                      </m:r>
                      <m:r>
                        <a:rPr lang="fr-F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aln/>
                        </m:rPr>
                        <a:rPr lang="fr-F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fr-FR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index</m:t>
                      </m:r>
                      <m:r>
                        <m:rPr>
                          <m:nor/>
                        </m:rPr>
                        <a:rPr lang="fr-FR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br>
                  <a:rPr lang="fr-FR" sz="2000" b="0">
                    <a:solidFill>
                      <a:schemeClr val="tx1"/>
                    </a:solidFill>
                  </a:rPr>
                </a:br>
                <a:endParaRPr lang="fr-FR" sz="200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r-FR" sz="20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</m:t>
                      </m:r>
                      <m:r>
                        <a:rPr lang="fr-F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fr-F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aln/>
                        </m:rPr>
                        <a:rPr lang="fr-F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fr-FR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index</m:t>
                      </m:r>
                      <m:sSup>
                        <m:sSupPr>
                          <m:ctrlPr>
                            <a:rPr lang="fr-FR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fr-F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</m:t>
                      </m:r>
                      <m:r>
                        <a:rPr lang="fr-F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m:rPr>
                          <m:aln/>
                        </m:rPr>
                        <a:rPr lang="fr-F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fr-FR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index</m:t>
                      </m:r>
                      <m:r>
                        <m:rPr>
                          <m:nor/>
                        </m:rPr>
                        <a:rPr lang="fr-FR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fr-FR" sz="2000">
                    <a:solidFill>
                      <a:schemeClr val="tx1"/>
                    </a:solidFill>
                  </a:rPr>
                  <a:t> c’est un simple </a:t>
                </a:r>
                <a:r>
                  <a:rPr lang="fr-FR" sz="2000">
                    <a:solidFill>
                      <a:srgbClr val="FF0000"/>
                    </a:solidFill>
                  </a:rPr>
                  <a:t>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fr-FR" sz="200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520" y="4249876"/>
                <a:ext cx="6069817" cy="2172622"/>
              </a:xfrm>
              <a:prstGeom prst="roundRect">
                <a:avLst>
                  <a:gd name="adj" fmla="val 4036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« mappant » la mémoire sur le cache.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90744" y="907852"/>
            <a:ext cx="2651464" cy="5594838"/>
            <a:chOff x="9190744" y="907852"/>
            <a:chExt cx="2651464" cy="5594838"/>
          </a:xfrm>
        </p:grpSpPr>
        <p:sp>
          <p:nvSpPr>
            <p:cNvPr id="27" name="Rectangle 26"/>
            <p:cNvSpPr/>
            <p:nvPr/>
          </p:nvSpPr>
          <p:spPr>
            <a:xfrm rot="16200000">
              <a:off x="7734247" y="2394729"/>
              <a:ext cx="5564458" cy="2651464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 anchorCtr="0"/>
            <a:lstStyle/>
            <a:p>
              <a:pPr algn="ctr"/>
              <a:endParaRPr lang="fr-FR" sz="2400">
                <a:solidFill>
                  <a:schemeClr val="tx1"/>
                </a:solidFill>
              </a:endParaRPr>
            </a:p>
          </p:txBody>
        </p:sp>
        <p:sp>
          <p:nvSpPr>
            <p:cNvPr id="28" name="object 21"/>
            <p:cNvSpPr/>
            <p:nvPr/>
          </p:nvSpPr>
          <p:spPr>
            <a:xfrm>
              <a:off x="9282381" y="5255765"/>
              <a:ext cx="1404422" cy="1166733"/>
            </a:xfrm>
            <a:prstGeom prst="rect">
              <a:avLst/>
            </a:prstGeom>
            <a:blipFill>
              <a:blip r:embed="rId6" cstate="print"/>
              <a:srcRect/>
              <a:stretch>
                <a:fillRect l="-293479" r="-152867" b="-59592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6200000">
              <a:off x="9612159" y="4292705"/>
              <a:ext cx="19261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>
              <a:off x="8457218" y="3137765"/>
              <a:ext cx="42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0379491" y="5205866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@</a:t>
              </a:r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65350" y="1020874"/>
              <a:ext cx="1040792" cy="4248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482905" y="1049449"/>
              <a:ext cx="980282" cy="561975"/>
            </a:xfrm>
            <a:prstGeom prst="roundRect">
              <a:avLst/>
            </a:prstGeom>
            <a:solidFill>
              <a:srgbClr val="005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/>
                <a:t>bloc N-1</a:t>
              </a:r>
              <a:endParaRPr lang="en-GB" sz="160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482905" y="1653221"/>
              <a:ext cx="980282" cy="561975"/>
            </a:xfrm>
            <a:prstGeom prst="roundRect">
              <a:avLst/>
            </a:prstGeom>
            <a:solidFill>
              <a:srgbClr val="005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/>
                <a:t>bloc N-2</a:t>
              </a:r>
              <a:endParaRPr lang="en-GB" sz="160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82905" y="3464537"/>
              <a:ext cx="980282" cy="561975"/>
            </a:xfrm>
            <a:prstGeom prst="roundRect">
              <a:avLst/>
            </a:prstGeom>
            <a:solidFill>
              <a:srgbClr val="005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/>
                <a:t>bloc 2</a:t>
              </a:r>
              <a:endParaRPr lang="en-GB" sz="16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482905" y="4068309"/>
              <a:ext cx="980282" cy="561975"/>
            </a:xfrm>
            <a:prstGeom prst="roundRect">
              <a:avLst/>
            </a:prstGeom>
            <a:solidFill>
              <a:srgbClr val="005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/>
                <a:t>bloc 1</a:t>
              </a:r>
              <a:endParaRPr lang="en-GB" sz="16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482905" y="4672079"/>
              <a:ext cx="980282" cy="561975"/>
            </a:xfrm>
            <a:prstGeom prst="roundRect">
              <a:avLst/>
            </a:prstGeom>
            <a:solidFill>
              <a:srgbClr val="005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/>
                <a:t>bloc 0</a:t>
              </a:r>
              <a:endParaRPr lang="en-GB" sz="16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482905" y="2256993"/>
              <a:ext cx="980282" cy="11657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square" lIns="108000" tIns="0" rIns="0" bIns="0" rtlCol="0" anchor="ctr" anchorCtr="0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. . .</a:t>
              </a: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rot="16200000">
              <a:off x="9626370" y="4292708"/>
              <a:ext cx="1926119" cy="0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>
              <a:off x="8471430" y="3137768"/>
              <a:ext cx="4236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04113" y="4974823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@bloc 0</a:t>
              </a:r>
              <a:endParaRPr lang="en-GB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564727" y="9078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2</a:t>
              </a:r>
              <a:r>
                <a:rPr lang="fr-FR" baseline="30000"/>
                <a:t>32</a:t>
              </a:r>
              <a:r>
                <a:rPr lang="fr-FR"/>
                <a:t>-1</a:t>
              </a:r>
              <a:endParaRPr lang="en-GB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16200000">
              <a:off x="9626367" y="4292705"/>
              <a:ext cx="19261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>
              <a:off x="8471427" y="3137765"/>
              <a:ext cx="42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0604112" y="4358569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@bloc 1</a:t>
              </a:r>
              <a:endParaRPr lang="en-GB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574507" y="3713758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@bloc 2</a:t>
              </a:r>
              <a:endParaRPr lang="en-GB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01767" y="1923057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@bloc N-2</a:t>
              </a:r>
              <a:endParaRPr lang="en-GB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75930" y="1358203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@bloc N-1</a:t>
              </a:r>
              <a:endParaRPr lang="en-GB"/>
            </a:p>
          </p:txBody>
        </p:sp>
      </p:grpSp>
      <p:sp>
        <p:nvSpPr>
          <p:cNvPr id="46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18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distinguer le bloc 0 et le bloc 2</a:t>
            </a:r>
            <a:r>
              <a:rPr lang="fr-FR" sz="2400" i="1" baseline="30000">
                <a:solidFill>
                  <a:schemeClr val="tx1"/>
                </a:solidFill>
              </a:rPr>
              <a:t>K</a:t>
            </a:r>
            <a:r>
              <a:rPr lang="fr-FR" sz="2400">
                <a:solidFill>
                  <a:schemeClr val="tx1"/>
                </a:solidFill>
              </a:rPr>
              <a:t> dans ce type de cache ?</a:t>
            </a:r>
          </a:p>
        </p:txBody>
      </p:sp>
      <p:sp>
        <p:nvSpPr>
          <p:cNvPr id="28" name="object 21"/>
          <p:cNvSpPr/>
          <p:nvPr/>
        </p:nvSpPr>
        <p:spPr>
          <a:xfrm>
            <a:off x="9296591" y="5255766"/>
            <a:ext cx="1404422" cy="1166733"/>
          </a:xfrm>
          <a:prstGeom prst="rect">
            <a:avLst/>
          </a:prstGeom>
          <a:blipFill>
            <a:blip r:embed="rId2" cstate="print"/>
            <a:srcRect/>
            <a:stretch>
              <a:fillRect l="-293479" r="-152867" b="-59592"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4" name="Straight Arrow Connector 23"/>
          <p:cNvCxnSpPr/>
          <p:nvPr/>
        </p:nvCxnSpPr>
        <p:spPr>
          <a:xfrm rot="16200000">
            <a:off x="9626370" y="4292708"/>
            <a:ext cx="1926119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>
            <a:off x="8471430" y="3137768"/>
            <a:ext cx="4236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393703" y="5205868"/>
            <a:ext cx="3914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@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0604113" y="497482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0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564727" y="907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  <a:r>
              <a:rPr lang="fr-FR" baseline="30000"/>
              <a:t>32</a:t>
            </a:r>
            <a:r>
              <a:rPr lang="fr-FR"/>
              <a:t>-1</a:t>
            </a:r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9479559" y="1020874"/>
            <a:ext cx="1040792" cy="4248150"/>
            <a:chOff x="10102823" y="942975"/>
            <a:chExt cx="1040792" cy="4248150"/>
          </a:xfrm>
        </p:grpSpPr>
        <p:sp>
          <p:nvSpPr>
            <p:cNvPr id="15" name="Rectangle 14"/>
            <p:cNvSpPr/>
            <p:nvPr/>
          </p:nvSpPr>
          <p:spPr>
            <a:xfrm>
              <a:off x="10102823" y="942975"/>
              <a:ext cx="1040792" cy="4248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120378" y="971550"/>
              <a:ext cx="980282" cy="561975"/>
            </a:xfrm>
            <a:prstGeom prst="roundRect">
              <a:avLst/>
            </a:prstGeom>
            <a:solidFill>
              <a:srgbClr val="005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/>
                <a:t>bloc N-1</a:t>
              </a:r>
              <a:endParaRPr lang="en-GB" sz="160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120378" y="1575322"/>
              <a:ext cx="980282" cy="561975"/>
            </a:xfrm>
            <a:prstGeom prst="roundRect">
              <a:avLst/>
            </a:prstGeom>
            <a:solidFill>
              <a:srgbClr val="005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/>
                <a:t>bloc N-2</a:t>
              </a:r>
              <a:endParaRPr lang="en-GB" sz="16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120378" y="3990410"/>
              <a:ext cx="980282" cy="561975"/>
            </a:xfrm>
            <a:prstGeom prst="roundRect">
              <a:avLst/>
            </a:prstGeom>
            <a:solidFill>
              <a:srgbClr val="005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/>
                <a:t>bloc 1</a:t>
              </a:r>
              <a:endParaRPr lang="en-GB" sz="16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120378" y="4594180"/>
              <a:ext cx="980282" cy="561975"/>
            </a:xfrm>
            <a:prstGeom prst="roundRect">
              <a:avLst/>
            </a:prstGeom>
            <a:solidFill>
              <a:srgbClr val="005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/>
                <a:t>bloc 0</a:t>
              </a:r>
              <a:endParaRPr lang="en-GB" sz="16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120378" y="3699079"/>
              <a:ext cx="980282" cy="281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square" lIns="108000" tIns="0" rIns="0" bIns="0" rtlCol="0" anchor="ctr" anchorCtr="0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...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6048024"/>
                  </p:ext>
                </p:extLst>
              </p:nvPr>
            </p:nvGraphicFramePr>
            <p:xfrm>
              <a:off x="3167553" y="2549599"/>
              <a:ext cx="4590000" cy="14600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1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bg1"/>
                              </a:solidFill>
                              <a:latin typeface="Lucida Sans Typewriter" panose="020B0509030504030204" pitchFamily="49" charset="0"/>
                            </a:rPr>
                            <a:t>ligne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5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fr-FR" sz="1200" b="1" dirty="0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vl="0" algn="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FR" sz="1200" b="1" dirty="0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6048024"/>
                  </p:ext>
                </p:extLst>
              </p:nvPr>
            </p:nvGraphicFramePr>
            <p:xfrm>
              <a:off x="3167553" y="2549599"/>
              <a:ext cx="4590000" cy="14600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278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2196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bg1"/>
                              </a:solidFill>
                              <a:latin typeface="Lucida Sans Typewriter" panose="020B0509030504030204" pitchFamily="49" charset="0"/>
                            </a:rPr>
                            <a:t>ligne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5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95652" r="-455882" b="-1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5947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308475" r="-45588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Right Brace 34"/>
          <p:cNvSpPr/>
          <p:nvPr/>
        </p:nvSpPr>
        <p:spPr>
          <a:xfrm flipH="1">
            <a:off x="3124036" y="2548444"/>
            <a:ext cx="214347" cy="1379359"/>
          </a:xfrm>
          <a:prstGeom prst="rightBrace">
            <a:avLst>
              <a:gd name="adj1" fmla="val 1444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2034521" y="2957158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278063" y="216688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index</a:t>
            </a:r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312931" y="217911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Données</a:t>
            </a:r>
            <a:endParaRPr lang="en-GB" b="1"/>
          </a:p>
        </p:txBody>
      </p:sp>
      <p:sp>
        <p:nvSpPr>
          <p:cNvPr id="41" name="TextBox 40"/>
          <p:cNvSpPr txBox="1"/>
          <p:nvPr/>
        </p:nvSpPr>
        <p:spPr>
          <a:xfrm>
            <a:off x="4415412" y="2158033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3894061" y="214918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val.</a:t>
            </a:r>
            <a:endParaRPr lang="en-GB"/>
          </a:p>
        </p:txBody>
      </p:sp>
      <p:sp>
        <p:nvSpPr>
          <p:cNvPr id="44" name="Rounded Rectangle 43"/>
          <p:cNvSpPr/>
          <p:nvPr/>
        </p:nvSpPr>
        <p:spPr>
          <a:xfrm>
            <a:off x="1239956" y="4052208"/>
            <a:ext cx="6475515" cy="2506956"/>
          </a:xfrm>
          <a:prstGeom prst="roundRect">
            <a:avLst>
              <a:gd name="adj" fmla="val 40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200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définissant une étiquette unique pour chaque bloc !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485766" y="2498717"/>
            <a:ext cx="980282" cy="561975"/>
          </a:xfrm>
          <a:prstGeom prst="roundRect">
            <a:avLst/>
          </a:prstGeom>
          <a:solidFill>
            <a:srgbClr val="005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bloc 2</a:t>
            </a:r>
            <a:r>
              <a:rPr lang="fr-FR" sz="1600" i="1" baseline="30000"/>
              <a:t>K</a:t>
            </a:r>
            <a:endParaRPr lang="en-GB" sz="1600" i="1" baseline="30000"/>
          </a:p>
        </p:txBody>
      </p:sp>
      <p:sp>
        <p:nvSpPr>
          <p:cNvPr id="42" name="Rounded Rectangle 41"/>
          <p:cNvSpPr/>
          <p:nvPr/>
        </p:nvSpPr>
        <p:spPr>
          <a:xfrm>
            <a:off x="9504259" y="2236326"/>
            <a:ext cx="980282" cy="281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...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489574" y="3096223"/>
            <a:ext cx="980282" cy="561975"/>
          </a:xfrm>
          <a:prstGeom prst="roundRect">
            <a:avLst/>
          </a:prstGeom>
          <a:solidFill>
            <a:srgbClr val="005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bloc 2</a:t>
            </a:r>
            <a:r>
              <a:rPr lang="fr-FR" sz="1600" i="1" baseline="30000"/>
              <a:t>K</a:t>
            </a:r>
            <a:r>
              <a:rPr lang="fr-FR" sz="1600"/>
              <a:t>-1</a:t>
            </a:r>
            <a:endParaRPr lang="en-GB" sz="1600"/>
          </a:p>
        </p:txBody>
      </p:sp>
      <p:cxnSp>
        <p:nvCxnSpPr>
          <p:cNvPr id="7" name="Curved Connector 6"/>
          <p:cNvCxnSpPr>
            <a:stCxn id="20" idx="1"/>
          </p:cNvCxnSpPr>
          <p:nvPr/>
        </p:nvCxnSpPr>
        <p:spPr>
          <a:xfrm rot="10800000">
            <a:off x="7771050" y="2947367"/>
            <a:ext cx="1726064" cy="1401930"/>
          </a:xfrm>
          <a:prstGeom prst="curvedConnector3">
            <a:avLst>
              <a:gd name="adj1" fmla="val 411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7776046" y="2384722"/>
            <a:ext cx="1680358" cy="292826"/>
          </a:xfrm>
          <a:custGeom>
            <a:avLst/>
            <a:gdLst>
              <a:gd name="connsiteX0" fmla="*/ 2385060 w 2385060"/>
              <a:gd name="connsiteY0" fmla="*/ 411819 h 411819"/>
              <a:gd name="connsiteX1" fmla="*/ 1287780 w 2385060"/>
              <a:gd name="connsiteY1" fmla="*/ 339 h 411819"/>
              <a:gd name="connsiteX2" fmla="*/ 0 w 2385060"/>
              <a:gd name="connsiteY2" fmla="*/ 335619 h 4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5060" h="411819">
                <a:moveTo>
                  <a:pt x="2385060" y="411819"/>
                </a:moveTo>
                <a:cubicBezTo>
                  <a:pt x="2035175" y="212429"/>
                  <a:pt x="1685290" y="13039"/>
                  <a:pt x="1287780" y="339"/>
                </a:cubicBezTo>
                <a:cubicBezTo>
                  <a:pt x="890270" y="-12361"/>
                  <a:pt x="0" y="335619"/>
                  <a:pt x="0" y="335619"/>
                </a:cubicBez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9626367" y="4292705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>
            <a:off x="8471427" y="3137765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604112" y="4358569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1</a:t>
            </a:r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10618793" y="338954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2</a:t>
            </a:r>
            <a:r>
              <a:rPr lang="fr-FR" baseline="30000"/>
              <a:t>K</a:t>
            </a:r>
            <a:r>
              <a:rPr lang="fr-FR"/>
              <a:t>-1</a:t>
            </a:r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10634749" y="277251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2</a:t>
            </a:r>
            <a:r>
              <a:rPr lang="fr-FR" baseline="30000"/>
              <a:t>K</a:t>
            </a:r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10601767" y="192305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N-2</a:t>
            </a:r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10575930" y="135820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N-1</a:t>
            </a:r>
            <a:endParaRPr lang="en-GB"/>
          </a:p>
        </p:txBody>
      </p:sp>
      <p:sp>
        <p:nvSpPr>
          <p:cNvPr id="87" name="Freeform 86"/>
          <p:cNvSpPr/>
          <p:nvPr/>
        </p:nvSpPr>
        <p:spPr>
          <a:xfrm>
            <a:off x="7800975" y="2700338"/>
            <a:ext cx="1700213" cy="2233612"/>
          </a:xfrm>
          <a:custGeom>
            <a:avLst/>
            <a:gdLst>
              <a:gd name="connsiteX0" fmla="*/ 1700213 w 1700213"/>
              <a:gd name="connsiteY0" fmla="*/ 2233612 h 2233612"/>
              <a:gd name="connsiteX1" fmla="*/ 762000 w 1700213"/>
              <a:gd name="connsiteY1" fmla="*/ 1600200 h 2233612"/>
              <a:gd name="connsiteX2" fmla="*/ 842963 w 1700213"/>
              <a:gd name="connsiteY2" fmla="*/ 447675 h 2233612"/>
              <a:gd name="connsiteX3" fmla="*/ 0 w 1700213"/>
              <a:gd name="connsiteY3" fmla="*/ 0 h 223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213" h="2233612">
                <a:moveTo>
                  <a:pt x="1700213" y="2233612"/>
                </a:moveTo>
                <a:cubicBezTo>
                  <a:pt x="1302544" y="2065734"/>
                  <a:pt x="904875" y="1897856"/>
                  <a:pt x="762000" y="1600200"/>
                </a:cubicBezTo>
                <a:cubicBezTo>
                  <a:pt x="619125" y="1302544"/>
                  <a:pt x="969963" y="714375"/>
                  <a:pt x="842963" y="447675"/>
                </a:cubicBezTo>
                <a:cubicBezTo>
                  <a:pt x="715963" y="180975"/>
                  <a:pt x="357981" y="90487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reeform 89"/>
          <p:cNvSpPr/>
          <p:nvPr/>
        </p:nvSpPr>
        <p:spPr>
          <a:xfrm>
            <a:off x="7786688" y="3362325"/>
            <a:ext cx="1700212" cy="719177"/>
          </a:xfrm>
          <a:custGeom>
            <a:avLst/>
            <a:gdLst>
              <a:gd name="connsiteX0" fmla="*/ 1700212 w 1700212"/>
              <a:gd name="connsiteY0" fmla="*/ 0 h 719177"/>
              <a:gd name="connsiteX1" fmla="*/ 1057275 w 1700212"/>
              <a:gd name="connsiteY1" fmla="*/ 700088 h 719177"/>
              <a:gd name="connsiteX2" fmla="*/ 0 w 1700212"/>
              <a:gd name="connsiteY2" fmla="*/ 452438 h 71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212" h="719177">
                <a:moveTo>
                  <a:pt x="1700212" y="0"/>
                </a:moveTo>
                <a:cubicBezTo>
                  <a:pt x="1520428" y="312341"/>
                  <a:pt x="1340644" y="624682"/>
                  <a:pt x="1057275" y="700088"/>
                </a:cubicBezTo>
                <a:cubicBezTo>
                  <a:pt x="773906" y="775494"/>
                  <a:pt x="386953" y="613966"/>
                  <a:pt x="0" y="452438"/>
                </a:cubicBezTo>
              </a:path>
            </a:pathLst>
          </a:custGeom>
          <a:noFill/>
          <a:ln w="19050">
            <a:solidFill>
              <a:srgbClr val="005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2574178" y="4384305"/>
          <a:ext cx="4860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800" b="1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(@Bloc 0)</a:t>
                      </a:r>
                      <a:r>
                        <a:rPr lang="fr-FR" sz="1400" b="0" baseline="-25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FF0000"/>
                          </a:solidFill>
                        </a:rPr>
                        <a:t>00 . . . . . . 00</a:t>
                      </a:r>
                      <a:endParaRPr lang="en-GB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FF0000"/>
                          </a:solidFill>
                        </a:rPr>
                        <a:t>00 .</a:t>
                      </a:r>
                      <a:r>
                        <a:rPr lang="fr-FR" sz="1400" b="1" baseline="0">
                          <a:solidFill>
                            <a:srgbClr val="FF0000"/>
                          </a:solidFill>
                        </a:rPr>
                        <a:t> . . . . .</a:t>
                      </a:r>
                      <a:r>
                        <a:rPr lang="fr-FR" sz="1400" b="1">
                          <a:solidFill>
                            <a:srgbClr val="FF0000"/>
                          </a:solidFill>
                        </a:rPr>
                        <a:t> 00</a:t>
                      </a:r>
                      <a:endParaRPr lang="en-GB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FF0000"/>
                          </a:solidFill>
                        </a:rPr>
                        <a:t>00 . . . 00</a:t>
                      </a:r>
                      <a:endParaRPr lang="en-GB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GB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2571822" y="5053468"/>
          <a:ext cx="4860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(@Bloc 1)</a:t>
                      </a:r>
                      <a:r>
                        <a:rPr lang="fr-FR" sz="1400" b="0" baseline="-25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/>
                        <a:t>00 . . . . . . 00</a:t>
                      </a:r>
                      <a:endParaRPr lang="en-GB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/>
                        <a:t>00 .</a:t>
                      </a:r>
                      <a:r>
                        <a:rPr lang="fr-FR" sz="1400" b="1" baseline="0"/>
                        <a:t> . . . . .</a:t>
                      </a:r>
                      <a:r>
                        <a:rPr lang="fr-FR" sz="1400" b="1"/>
                        <a:t> 01</a:t>
                      </a:r>
                      <a:endParaRPr lang="en-GB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/>
                        <a:t>00 . . . 00</a:t>
                      </a:r>
                      <a:endParaRPr lang="en-GB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/>
                        <a:t>00</a:t>
                      </a:r>
                      <a:endParaRPr lang="en-GB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2571822" y="5664254"/>
          <a:ext cx="4860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(@Bloc 2</a:t>
                      </a:r>
                      <a:r>
                        <a:rPr lang="fr-FR" sz="1400" b="0" baseline="3000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-1)</a:t>
                      </a:r>
                      <a:r>
                        <a:rPr lang="fr-FR" sz="1400" b="0" baseline="-25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005F00"/>
                          </a:solidFill>
                        </a:rPr>
                        <a:t>00 . . . . . . 00</a:t>
                      </a:r>
                      <a:endParaRPr lang="en-GB" sz="1400" b="1">
                        <a:solidFill>
                          <a:srgbClr val="005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005F00"/>
                          </a:solidFill>
                        </a:rPr>
                        <a:t>11 .</a:t>
                      </a:r>
                      <a:r>
                        <a:rPr lang="fr-FR" sz="1400" b="1" baseline="0">
                          <a:solidFill>
                            <a:srgbClr val="005F00"/>
                          </a:solidFill>
                        </a:rPr>
                        <a:t> . . . . .</a:t>
                      </a:r>
                      <a:r>
                        <a:rPr lang="fr-FR" sz="1400" b="1">
                          <a:solidFill>
                            <a:srgbClr val="005F00"/>
                          </a:solidFill>
                        </a:rPr>
                        <a:t> 11</a:t>
                      </a:r>
                      <a:endParaRPr lang="en-GB" sz="1400" b="1">
                        <a:solidFill>
                          <a:srgbClr val="005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005F00"/>
                          </a:solidFill>
                        </a:rPr>
                        <a:t>00 . . . 00</a:t>
                      </a:r>
                      <a:endParaRPr lang="en-GB" sz="1400" b="1">
                        <a:solidFill>
                          <a:srgbClr val="005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005F00"/>
                          </a:solidFill>
                        </a:rPr>
                        <a:t>00</a:t>
                      </a:r>
                      <a:endParaRPr lang="en-GB" sz="1400" b="1">
                        <a:solidFill>
                          <a:srgbClr val="005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2571822" y="6012698"/>
          <a:ext cx="4860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(@Bloc 2</a:t>
                      </a:r>
                      <a:r>
                        <a:rPr lang="fr-FR" sz="1400" b="0" baseline="3000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sz="1400" b="0" baseline="-25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002060"/>
                          </a:solidFill>
                        </a:rPr>
                        <a:t>00 . . . . . . 01</a:t>
                      </a:r>
                      <a:endParaRPr lang="en-GB" sz="1400" b="1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002060"/>
                          </a:solidFill>
                        </a:rPr>
                        <a:t>00 .</a:t>
                      </a:r>
                      <a:r>
                        <a:rPr lang="fr-FR" sz="1400" b="1" baseline="0">
                          <a:solidFill>
                            <a:srgbClr val="002060"/>
                          </a:solidFill>
                        </a:rPr>
                        <a:t> . . . . .</a:t>
                      </a:r>
                      <a:r>
                        <a:rPr lang="fr-FR" sz="1400" b="1">
                          <a:solidFill>
                            <a:srgbClr val="002060"/>
                          </a:solidFill>
                        </a:rPr>
                        <a:t> 00</a:t>
                      </a:r>
                      <a:endParaRPr lang="en-GB" sz="1400" b="1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002060"/>
                          </a:solidFill>
                        </a:rPr>
                        <a:t>00 . . . 00</a:t>
                      </a:r>
                      <a:endParaRPr lang="en-GB" sz="1400" b="1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rgbClr val="002060"/>
                          </a:solidFill>
                        </a:rPr>
                        <a:t>00</a:t>
                      </a:r>
                      <a:endParaRPr lang="en-GB" sz="1400" b="1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517032" y="533201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32" y="5332013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1421789" y="4691238"/>
            <a:ext cx="3592171" cy="1626260"/>
            <a:chOff x="1421789" y="4691238"/>
            <a:chExt cx="3592171" cy="1626260"/>
          </a:xfrm>
        </p:grpSpPr>
        <p:sp>
          <p:nvSpPr>
            <p:cNvPr id="111" name="Rectangle 110"/>
            <p:cNvSpPr/>
            <p:nvPr/>
          </p:nvSpPr>
          <p:spPr>
            <a:xfrm>
              <a:off x="3935358" y="6012698"/>
              <a:ext cx="1078602" cy="304800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935358" y="4691238"/>
              <a:ext cx="1078602" cy="304800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421789" y="5155936"/>
              <a:ext cx="124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>
                  <a:solidFill>
                    <a:schemeClr val="accent1">
                      <a:lumMod val="50000"/>
                    </a:schemeClr>
                  </a:solidFill>
                </a:rPr>
                <a:t>Permet </a:t>
              </a:r>
            </a:p>
            <a:p>
              <a:pPr algn="ctr"/>
              <a:r>
                <a:rPr lang="fr-FR" b="1">
                  <a:solidFill>
                    <a:schemeClr val="accent1">
                      <a:lumMod val="50000"/>
                    </a:schemeClr>
                  </a:solidFill>
                </a:rPr>
                <a:t>d’identifier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619375" y="4843639"/>
              <a:ext cx="1274688" cy="1280597"/>
              <a:chOff x="2665687" y="4843639"/>
              <a:chExt cx="1228374" cy="12805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665687" y="4843639"/>
                <a:ext cx="1228374" cy="514629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2665687" y="5610225"/>
                <a:ext cx="1224751" cy="514011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/>
          <p:cNvGrpSpPr/>
          <p:nvPr/>
        </p:nvGrpSpPr>
        <p:grpSpPr>
          <a:xfrm>
            <a:off x="3935358" y="4018065"/>
            <a:ext cx="3571208" cy="465636"/>
            <a:chOff x="3935358" y="4018065"/>
            <a:chExt cx="3571208" cy="465636"/>
          </a:xfrm>
        </p:grpSpPr>
        <p:sp>
          <p:nvSpPr>
            <p:cNvPr id="107" name="Right Brace 106"/>
            <p:cNvSpPr/>
            <p:nvPr/>
          </p:nvSpPr>
          <p:spPr>
            <a:xfrm rot="16200000">
              <a:off x="4986226" y="3331059"/>
              <a:ext cx="101774" cy="2203509"/>
            </a:xfrm>
            <a:prstGeom prst="rightBrace">
              <a:avLst>
                <a:gd name="adj1" fmla="val 144444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ight Brace 104"/>
            <p:cNvSpPr/>
            <p:nvPr/>
          </p:nvSpPr>
          <p:spPr>
            <a:xfrm rot="16200000">
              <a:off x="6552655" y="3995440"/>
              <a:ext cx="101774" cy="874747"/>
            </a:xfrm>
            <a:prstGeom prst="rightBrace">
              <a:avLst>
                <a:gd name="adj1" fmla="val 144444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ight Brace 105"/>
            <p:cNvSpPr/>
            <p:nvPr/>
          </p:nvSpPr>
          <p:spPr>
            <a:xfrm rot="16200000">
              <a:off x="7182526" y="4269676"/>
              <a:ext cx="101775" cy="326275"/>
            </a:xfrm>
            <a:prstGeom prst="rightBrace">
              <a:avLst>
                <a:gd name="adj1" fmla="val 144444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773748" y="4018065"/>
              <a:ext cx="5790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bloc</a:t>
              </a:r>
              <a:endParaRPr lang="en-GB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71616" y="4018065"/>
              <a:ext cx="5677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mot</a:t>
              </a:r>
              <a:endParaRPr lang="en-GB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967636" y="4018065"/>
              <a:ext cx="538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oct.</a:t>
              </a:r>
              <a:endParaRPr lang="en-GB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35358" y="4439163"/>
            <a:ext cx="2224432" cy="308843"/>
            <a:chOff x="3935358" y="6267888"/>
            <a:chExt cx="2224432" cy="308843"/>
          </a:xfrm>
        </p:grpSpPr>
        <p:grpSp>
          <p:nvGrpSpPr>
            <p:cNvPr id="121" name="Group 120"/>
            <p:cNvGrpSpPr/>
            <p:nvPr/>
          </p:nvGrpSpPr>
          <p:grpSpPr>
            <a:xfrm>
              <a:off x="5064415" y="6268954"/>
              <a:ext cx="1095375" cy="307777"/>
              <a:chOff x="5070790" y="5935150"/>
              <a:chExt cx="1095375" cy="307777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>
                <a:off x="5070790" y="6107464"/>
                <a:ext cx="32207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5826732" y="6107464"/>
                <a:ext cx="3394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5310800" y="5935150"/>
                <a:ext cx="5721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400" i="1"/>
                  <a:t>index</a:t>
                </a:r>
                <a:endParaRPr lang="en-GB" sz="140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935358" y="6267888"/>
              <a:ext cx="1101755" cy="307777"/>
              <a:chOff x="3935358" y="6267888"/>
              <a:chExt cx="1101755" cy="30777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3935358" y="6440202"/>
                <a:ext cx="266491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4845050" y="6440202"/>
                <a:ext cx="192063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4106922" y="6267888"/>
                <a:ext cx="8445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400" i="1">
                    <a:solidFill>
                      <a:schemeClr val="accent1">
                        <a:lumMod val="50000"/>
                      </a:schemeClr>
                    </a:solidFill>
                  </a:rPr>
                  <a:t>étiquette</a:t>
                </a:r>
                <a:endParaRPr lang="en-GB" sz="14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5051740" y="6249926"/>
            <a:ext cx="1095375" cy="307777"/>
            <a:chOff x="5070790" y="5935150"/>
            <a:chExt cx="1095375" cy="307777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070790" y="6107464"/>
              <a:ext cx="322070" cy="0"/>
            </a:xfrm>
            <a:prstGeom prst="straightConnector1">
              <a:avLst/>
            </a:prstGeom>
            <a:ln>
              <a:solidFill>
                <a:srgbClr val="005F0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5826732" y="6107464"/>
              <a:ext cx="339433" cy="0"/>
            </a:xfrm>
            <a:prstGeom prst="straightConnector1">
              <a:avLst/>
            </a:prstGeom>
            <a:ln>
              <a:solidFill>
                <a:srgbClr val="005F00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310800" y="593515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>
                  <a:solidFill>
                    <a:schemeClr val="accent6">
                      <a:lumMod val="50000"/>
                    </a:schemeClr>
                  </a:solidFill>
                </a:rPr>
                <a:t>K</a:t>
              </a:r>
              <a:r>
                <a:rPr lang="fr-FR" sz="1400">
                  <a:solidFill>
                    <a:schemeClr val="accent6">
                      <a:lumMod val="50000"/>
                    </a:schemeClr>
                  </a:solidFill>
                </a:rPr>
                <a:t> bits</a:t>
              </a:r>
              <a:endParaRPr lang="en-GB" sz="14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4288348" y="2547466"/>
            <a:ext cx="1260213" cy="138149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0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7" grpId="0" animBg="1"/>
      <p:bldP spid="90" grpId="0" animBg="1"/>
      <p:bldP spid="104" grpId="0"/>
      <p:bldP spid="1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le cache voit la mémoire ?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239956" y="1584342"/>
            <a:ext cx="9183386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adoptant </a:t>
            </a:r>
            <a:r>
              <a:rPr lang="fr-FR" sz="2400" i="1">
                <a:solidFill>
                  <a:schemeClr val="tx1"/>
                </a:solidFill>
              </a:rPr>
              <a:t>une convention de lecture</a:t>
            </a:r>
            <a:r>
              <a:rPr lang="fr-FR" sz="2400">
                <a:solidFill>
                  <a:schemeClr val="tx1"/>
                </a:solidFill>
              </a:rPr>
              <a:t> de l’adresse mémoire voulue !</a:t>
            </a:r>
            <a:endParaRPr lang="en-GB" sz="2400">
              <a:solidFill>
                <a:schemeClr val="tx1"/>
              </a:solidFill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1349953" y="2441932"/>
          <a:ext cx="7812000" cy="74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fr-FR" sz="2400" b="0">
                          <a:solidFill>
                            <a:schemeClr val="tx1"/>
                          </a:solidFill>
                        </a:rPr>
                        <a:t>(@octet </a:t>
                      </a:r>
                      <a:r>
                        <a:rPr lang="fr-FR" sz="2400" b="0" i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fr-FR" sz="24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sz="2400" b="0" baseline="-25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fr-FR" sz="2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3309157" y="2787941"/>
            <a:ext cx="5831296" cy="338554"/>
            <a:chOff x="3489325" y="2787941"/>
            <a:chExt cx="5831296" cy="338554"/>
          </a:xfrm>
        </p:grpSpPr>
        <p:grpSp>
          <p:nvGrpSpPr>
            <p:cNvPr id="66" name="Group 65"/>
            <p:cNvGrpSpPr/>
            <p:nvPr/>
          </p:nvGrpSpPr>
          <p:grpSpPr>
            <a:xfrm>
              <a:off x="5567365" y="2787941"/>
              <a:ext cx="1157288" cy="338554"/>
              <a:chOff x="5567365" y="2787941"/>
              <a:chExt cx="1157288" cy="33855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823672" y="2787941"/>
                <a:ext cx="624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i="1"/>
                  <a:t>index</a:t>
                </a:r>
                <a:endParaRPr lang="en-GB" sz="1600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5567365" y="2957218"/>
                <a:ext cx="3437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344975" y="2957218"/>
                <a:ext cx="37967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489325" y="2787941"/>
              <a:ext cx="2078040" cy="338554"/>
              <a:chOff x="3489325" y="2787941"/>
              <a:chExt cx="2078040" cy="33855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15211" y="2787941"/>
                <a:ext cx="93679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i="1"/>
                  <a:t>étiquette</a:t>
                </a:r>
                <a:endParaRPr lang="en-GB" sz="1600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3489325" y="2957218"/>
                <a:ext cx="7123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955974" y="2957218"/>
                <a:ext cx="6113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6764308" y="2787941"/>
              <a:ext cx="1766887" cy="338554"/>
              <a:chOff x="6764308" y="2787941"/>
              <a:chExt cx="1766887" cy="33855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377257" y="2787941"/>
                <a:ext cx="57214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600" i="1"/>
                  <a:t>mot</a:t>
                </a:r>
                <a:endParaRPr lang="en-GB" sz="1600"/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6764308" y="2957218"/>
                <a:ext cx="7060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7794133" y="2957218"/>
                <a:ext cx="7370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8563909" y="2787941"/>
              <a:ext cx="756712" cy="338554"/>
              <a:chOff x="8563909" y="2787941"/>
              <a:chExt cx="756712" cy="338554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8722182" y="2787941"/>
                <a:ext cx="57214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600" i="1" err="1"/>
                  <a:t>oct</a:t>
                </a:r>
                <a:endParaRPr lang="en-GB" sz="1600"/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>
                <a:off x="8563909" y="2957218"/>
                <a:ext cx="2484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9055188" y="2957218"/>
                <a:ext cx="2654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578813" y="3390660"/>
            <a:ext cx="4102964" cy="1956986"/>
          </a:xfrm>
          <a:prstGeom prst="rect">
            <a:avLst/>
          </a:prstGeom>
        </p:spPr>
      </p:pic>
      <p:grpSp>
        <p:nvGrpSpPr>
          <p:cNvPr id="141" name="Group 140"/>
          <p:cNvGrpSpPr/>
          <p:nvPr/>
        </p:nvGrpSpPr>
        <p:grpSpPr>
          <a:xfrm>
            <a:off x="990599" y="3713925"/>
            <a:ext cx="8661202" cy="2518688"/>
            <a:chOff x="192620" y="1551871"/>
            <a:chExt cx="3169514" cy="2518688"/>
          </a:xfrm>
        </p:grpSpPr>
        <p:sp>
          <p:nvSpPr>
            <p:cNvPr id="142" name="Round Same Side Corner Rectangle 141"/>
            <p:cNvSpPr/>
            <p:nvPr/>
          </p:nvSpPr>
          <p:spPr>
            <a:xfrm>
              <a:off x="192620" y="1551871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Adresse mémoire – interprétation d’une adresse mémoire</a:t>
              </a:r>
              <a:endParaRPr lang="en-GB"/>
            </a:p>
          </p:txBody>
        </p:sp>
        <p:sp>
          <p:nvSpPr>
            <p:cNvPr id="143" name="Round Same Side Corner Rectangle 142"/>
            <p:cNvSpPr/>
            <p:nvPr/>
          </p:nvSpPr>
          <p:spPr>
            <a:xfrm>
              <a:off x="192620" y="1963352"/>
              <a:ext cx="3169514" cy="2107207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Vue du cache, une adresse mémoire est structurée en quatre champs :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2" panose="05020102010507070707" pitchFamily="18" charset="2"/>
                <a:buChar char="u"/>
              </a:pPr>
              <a:r>
                <a:rPr lang="fr-FR" b="1" i="1">
                  <a:solidFill>
                    <a:schemeClr val="tx1"/>
                  </a:solidFill>
                </a:rPr>
                <a:t>étiquette</a:t>
              </a:r>
              <a:r>
                <a:rPr lang="fr-FR">
                  <a:solidFill>
                    <a:schemeClr val="tx1"/>
                  </a:solidFill>
                </a:rPr>
                <a:t> : permet de s’assurer si la ligne de cache stockée est celle recherchée.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2" panose="05020102010507070707" pitchFamily="18" charset="2"/>
                <a:buChar char="v"/>
              </a:pPr>
              <a:r>
                <a:rPr lang="fr-FR" b="1" i="1">
                  <a:solidFill>
                    <a:schemeClr val="tx1"/>
                  </a:solidFill>
                </a:rPr>
                <a:t>index</a:t>
              </a:r>
              <a:r>
                <a:rPr lang="fr-FR">
                  <a:solidFill>
                    <a:schemeClr val="tx1"/>
                  </a:solidFill>
                </a:rPr>
                <a:t> : ce champs indique l’entrée du cache susceptible de stocker les données demandées.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2" panose="05020102010507070707" pitchFamily="18" charset="2"/>
                <a:buChar char="w"/>
              </a:pPr>
              <a:r>
                <a:rPr lang="fr-FR" b="1" i="1">
                  <a:solidFill>
                    <a:schemeClr val="tx1"/>
                  </a:solidFill>
                </a:rPr>
                <a:t>mot</a:t>
              </a:r>
              <a:r>
                <a:rPr lang="fr-FR">
                  <a:solidFill>
                    <a:schemeClr val="tx1"/>
                  </a:solidFill>
                </a:rPr>
                <a:t> : indique le mot souhaité parmi les mots de la ligne repérée dans le cache.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2" panose="05020102010507070707" pitchFamily="18" charset="2"/>
                <a:buChar char="x"/>
              </a:pPr>
              <a:r>
                <a:rPr lang="fr-FR" b="1" i="1">
                  <a:solidFill>
                    <a:schemeClr val="tx1"/>
                  </a:solidFill>
                </a:rPr>
                <a:t>octet</a:t>
              </a:r>
              <a:r>
                <a:rPr lang="fr-FR">
                  <a:solidFill>
                    <a:schemeClr val="tx1"/>
                  </a:solidFill>
                </a:rPr>
                <a:t> : indique l’octet souhaité dans le mot recherché.</a:t>
              </a:r>
            </a:p>
          </p:txBody>
        </p:sp>
      </p:grpSp>
      <p:sp>
        <p:nvSpPr>
          <p:cNvPr id="28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54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déterminer la taille de ces champs ?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239956" y="1584342"/>
            <a:ext cx="9183386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se basant sur cette convention et la capacité de stockage du cache.</a:t>
            </a:r>
            <a:endParaRPr lang="en-GB" sz="2400">
              <a:solidFill>
                <a:schemeClr val="tx1"/>
              </a:solidFill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1349953" y="2441932"/>
          <a:ext cx="7812000" cy="74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fr-FR" sz="2400" b="0">
                          <a:solidFill>
                            <a:schemeClr val="tx1"/>
                          </a:solidFill>
                        </a:rPr>
                        <a:t>(@octet </a:t>
                      </a:r>
                      <a:r>
                        <a:rPr lang="fr-FR" sz="2400" b="0" i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fr-FR" sz="24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sz="2400" b="0" baseline="-25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fr-FR" sz="2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5643504" y="2787941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387197" y="3344080"/>
            <a:ext cx="3801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103654" y="3344080"/>
            <a:ext cx="440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35043" y="2787941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309157" y="3344080"/>
            <a:ext cx="94874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562475" y="3344080"/>
            <a:ext cx="8247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197089" y="2787941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584140" y="3344080"/>
            <a:ext cx="7060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613965" y="3344080"/>
            <a:ext cx="7370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542014" y="2787941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383741" y="3344080"/>
            <a:ext cx="24844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875020" y="3344080"/>
            <a:ext cx="2654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578813" y="3390660"/>
            <a:ext cx="4102964" cy="1956986"/>
          </a:xfrm>
          <a:prstGeom prst="rect">
            <a:avLst/>
          </a:prstGeom>
        </p:spPr>
      </p:pic>
      <p:grpSp>
        <p:nvGrpSpPr>
          <p:cNvPr id="141" name="Group 140"/>
          <p:cNvGrpSpPr/>
          <p:nvPr/>
        </p:nvGrpSpPr>
        <p:grpSpPr>
          <a:xfrm>
            <a:off x="990599" y="4342418"/>
            <a:ext cx="8661202" cy="1890195"/>
            <a:chOff x="192620" y="2180364"/>
            <a:chExt cx="3169514" cy="1890195"/>
          </a:xfrm>
        </p:grpSpPr>
        <p:sp>
          <p:nvSpPr>
            <p:cNvPr id="142" name="Round Same Side Corner Rectangle 141"/>
            <p:cNvSpPr/>
            <p:nvPr/>
          </p:nvSpPr>
          <p:spPr>
            <a:xfrm>
              <a:off x="192620" y="21803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Caractéristiques d’un cache &amp; adresse mémoire</a:t>
              </a:r>
              <a:endParaRPr lang="en-GB"/>
            </a:p>
          </p:txBody>
        </p:sp>
        <p:sp>
          <p:nvSpPr>
            <p:cNvPr id="143" name="Round Same Side Corner Rectangle 142"/>
            <p:cNvSpPr/>
            <p:nvPr/>
          </p:nvSpPr>
          <p:spPr>
            <a:xfrm>
              <a:off x="192620" y="2591845"/>
              <a:ext cx="3169514" cy="1478714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Les caractéristiques suivantes d’un cache :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capacité totale (quelques Ko voire Mo),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taille d’un bloc ou ligne de cache (quelques mots),</a:t>
              </a:r>
            </a:p>
            <a:p>
              <a:pPr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déterminent la largeur des champs précédemment vus.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257898" y="3169631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29" name="TextBox 28"/>
          <p:cNvSpPr txBox="1"/>
          <p:nvPr/>
        </p:nvSpPr>
        <p:spPr>
          <a:xfrm>
            <a:off x="5833996" y="3169631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30" name="TextBox 29"/>
          <p:cNvSpPr txBox="1"/>
          <p:nvPr/>
        </p:nvSpPr>
        <p:spPr>
          <a:xfrm>
            <a:off x="7305461" y="3169631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31" name="TextBox 30"/>
          <p:cNvSpPr txBox="1"/>
          <p:nvPr/>
        </p:nvSpPr>
        <p:spPr>
          <a:xfrm>
            <a:off x="8605362" y="3169631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27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: le rôle clé de l’adresse</a:t>
            </a:r>
            <a:br>
              <a:rPr lang="en-GB" b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6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6"/>
          <p:cNvSpPr/>
          <p:nvPr/>
        </p:nvSpPr>
        <p:spPr>
          <a:xfrm>
            <a:off x="838199" y="2500017"/>
            <a:ext cx="6882749" cy="381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838199" y="1467255"/>
            <a:ext cx="10711271" cy="723053"/>
            <a:chOff x="953220" y="1334155"/>
            <a:chExt cx="3169514" cy="599991"/>
          </a:xfrm>
        </p:grpSpPr>
        <p:sp>
          <p:nvSpPr>
            <p:cNvPr id="18" name="Round Same Side Corner Rectangle 17"/>
            <p:cNvSpPr/>
            <p:nvPr/>
          </p:nvSpPr>
          <p:spPr>
            <a:xfrm>
              <a:off x="953220" y="1334155"/>
              <a:ext cx="3169514" cy="311620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« Loi »  de Moore (co-fondateur de Intel)</a:t>
              </a:r>
              <a:endParaRPr lang="en-GB"/>
            </a:p>
          </p:txBody>
        </p:sp>
        <p:sp>
          <p:nvSpPr>
            <p:cNvPr id="19" name="Round Same Side Corner Rectangle 18"/>
            <p:cNvSpPr/>
            <p:nvPr/>
          </p:nvSpPr>
          <p:spPr>
            <a:xfrm>
              <a:off x="953220" y="1645775"/>
              <a:ext cx="3169514" cy="288371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46250" algn="ctr">
                <a:spcBef>
                  <a:spcPts val="600"/>
                </a:spcBef>
                <a:buClr>
                  <a:srgbClr val="008000"/>
                </a:buClr>
              </a:pPr>
              <a:r>
                <a:rPr lang="fr-FR" b="1">
                  <a:solidFill>
                    <a:schemeClr val="tx1"/>
                  </a:solidFill>
                </a:rPr>
                <a:t>Doublement de la densité des transistors tous les 18 mois … et pourtant, les CPU sont le plus souvent oisifs !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7949442" y="3464365"/>
            <a:ext cx="4022818" cy="1645920"/>
          </a:xfrm>
          <a:prstGeom prst="roundRect">
            <a:avLst>
              <a:gd name="adj" fmla="val 864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6250" algn="just">
              <a:spcBef>
                <a:spcPts val="600"/>
              </a:spcBef>
              <a:buClr>
                <a:srgbClr val="008000"/>
              </a:buClr>
            </a:pP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949442" y="3464364"/>
          <a:ext cx="40228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Année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1986</a:t>
                      </a:r>
                      <a:endParaRPr lang="en-GB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1996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2002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2012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Horloge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120ns</a:t>
                      </a:r>
                      <a:endParaRPr lang="en-GB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4ns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0.6ns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0.3ns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Temps d’accès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140ns</a:t>
                      </a:r>
                      <a:endParaRPr lang="en-GB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60ns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50ns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50ns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Rapport RAM/CPU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  <a:endParaRPr lang="en-GB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20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100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166</a:t>
                      </a:r>
                      <a:endParaRPr lang="en-GB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Performances CPU vs. RAM : tendances</a:t>
            </a:r>
            <a:br>
              <a:rPr lang="en-GB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20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47608" y="4790520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64484" y="5289509"/>
            <a:ext cx="7370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2533" y="4790520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34260" y="5289509"/>
            <a:ext cx="24844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25539" y="5289509"/>
            <a:ext cx="2654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5980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21" name="TextBox 20"/>
          <p:cNvSpPr txBox="1"/>
          <p:nvPr/>
        </p:nvSpPr>
        <p:spPr>
          <a:xfrm>
            <a:off x="7355881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>
                <a:solidFill>
                  <a:schemeClr val="tx1"/>
                </a:solidFill>
              </a:rPr>
              <a:t>Soit un cache ayant les caractéristiques suivantes :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C = 128 octets, la capacité de stockage de ce cache,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T = 16 octets, la taille d’une ligne de cache.</a:t>
            </a: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4023" y="4790520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37716" y="5289509"/>
            <a:ext cx="3801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54173" y="5289509"/>
            <a:ext cx="440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85562" y="4790520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59676" y="5289509"/>
            <a:ext cx="94874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312994" y="5289509"/>
            <a:ext cx="8247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334659" y="5289509"/>
            <a:ext cx="7060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08417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49" name="TextBox 48"/>
          <p:cNvSpPr txBox="1"/>
          <p:nvPr/>
        </p:nvSpPr>
        <p:spPr>
          <a:xfrm>
            <a:off x="4584515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472" y="4501661"/>
          <a:ext cx="7812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(@octet </a:t>
                      </a:r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sz="1400" b="0" baseline="-25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84" y="1319364"/>
            <a:ext cx="8941916" cy="35245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410199" y="2366325"/>
            <a:ext cx="2632356" cy="2058038"/>
            <a:chOff x="5410199" y="2366325"/>
            <a:chExt cx="2632356" cy="2058038"/>
          </a:xfrm>
        </p:grpSpPr>
        <p:sp>
          <p:nvSpPr>
            <p:cNvPr id="7" name="Rounded Rectangle 6"/>
            <p:cNvSpPr/>
            <p:nvPr/>
          </p:nvSpPr>
          <p:spPr>
            <a:xfrm>
              <a:off x="5410199" y="2520462"/>
              <a:ext cx="1936155" cy="1903901"/>
            </a:xfrm>
            <a:prstGeom prst="roundRect">
              <a:avLst>
                <a:gd name="adj" fmla="val 4844"/>
              </a:avLst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4089" y="2366325"/>
              <a:ext cx="718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>
                  <a:solidFill>
                    <a:schemeClr val="accent1">
                      <a:lumMod val="50000"/>
                    </a:schemeClr>
                  </a:solidFill>
                </a:rPr>
                <a:t> = 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04682" y="3236735"/>
            <a:ext cx="2631585" cy="582790"/>
            <a:chOff x="5404682" y="3236735"/>
            <a:chExt cx="2631585" cy="582790"/>
          </a:xfrm>
        </p:grpSpPr>
        <p:sp>
          <p:nvSpPr>
            <p:cNvPr id="58" name="Rounded Rectangle 57"/>
            <p:cNvSpPr/>
            <p:nvPr/>
          </p:nvSpPr>
          <p:spPr>
            <a:xfrm>
              <a:off x="5404682" y="3438525"/>
              <a:ext cx="1936155" cy="381000"/>
            </a:xfrm>
            <a:prstGeom prst="roundRect">
              <a:avLst>
                <a:gd name="adj" fmla="val 4844"/>
              </a:avLst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17801" y="3236735"/>
              <a:ext cx="718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fr-FR" sz="2800" b="1">
                  <a:solidFill>
                    <a:schemeClr val="accent6">
                      <a:lumMod val="50000"/>
                    </a:schemeClr>
                  </a:solidFill>
                </a:rPr>
                <a:t>= T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34474" y="5567940"/>
            <a:ext cx="454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Q1 :</a:t>
            </a:r>
            <a:r>
              <a:rPr lang="fr-FR"/>
              <a:t> Quel est le nombre d’entrées du cache ?</a:t>
            </a:r>
          </a:p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Q2 :</a:t>
            </a:r>
            <a:r>
              <a:rPr lang="fr-FR"/>
              <a:t> Quelle est la taille du champ </a:t>
            </a:r>
            <a:r>
              <a:rPr lang="fr-FR" b="1" i="1"/>
              <a:t>index</a:t>
            </a:r>
            <a:r>
              <a:rPr lang="fr-FR"/>
              <a:t> ?</a:t>
            </a:r>
          </a:p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Q3 :</a:t>
            </a:r>
            <a:r>
              <a:rPr lang="fr-FR"/>
              <a:t> Quelle est la taille du champ </a:t>
            </a:r>
            <a:r>
              <a:rPr lang="fr-FR" b="1" i="1" err="1"/>
              <a:t>oct</a:t>
            </a:r>
            <a:r>
              <a:rPr lang="fr-FR"/>
              <a:t> ?</a:t>
            </a:r>
            <a:endParaRPr lang="fr-FR" b="1" i="1"/>
          </a:p>
        </p:txBody>
      </p:sp>
      <p:sp>
        <p:nvSpPr>
          <p:cNvPr id="65" name="TextBox 64"/>
          <p:cNvSpPr txBox="1"/>
          <p:nvPr/>
        </p:nvSpPr>
        <p:spPr>
          <a:xfrm>
            <a:off x="6504828" y="5616213"/>
            <a:ext cx="4202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Q4 :</a:t>
            </a:r>
            <a:r>
              <a:rPr lang="fr-FR"/>
              <a:t> Quelle est la taille du champ </a:t>
            </a:r>
            <a:r>
              <a:rPr lang="fr-FR" b="1" i="1"/>
              <a:t>mot</a:t>
            </a:r>
            <a:r>
              <a:rPr lang="fr-FR"/>
              <a:t> ?</a:t>
            </a:r>
          </a:p>
          <a:p>
            <a:pPr marL="468000" indent="-457200"/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Q5 :</a:t>
            </a:r>
            <a:r>
              <a:rPr lang="fr-FR"/>
              <a:t> En déduire la structure d’une adresse mémoire vue du cache</a:t>
            </a:r>
            <a:endParaRPr lang="fr-FR" b="1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287871" y="5578856"/>
                <a:ext cx="107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fr-F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71" y="5578856"/>
                <a:ext cx="1071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123950" y="2520462"/>
            <a:ext cx="3031990" cy="3369232"/>
            <a:chOff x="1123950" y="2520462"/>
            <a:chExt cx="3031990" cy="3369232"/>
          </a:xfrm>
        </p:grpSpPr>
        <p:sp>
          <p:nvSpPr>
            <p:cNvPr id="60" name="Rounded Rectangle 59"/>
            <p:cNvSpPr/>
            <p:nvPr/>
          </p:nvSpPr>
          <p:spPr>
            <a:xfrm>
              <a:off x="3454400" y="2520462"/>
              <a:ext cx="701540" cy="1879422"/>
            </a:xfrm>
            <a:prstGeom prst="roundRect">
              <a:avLst>
                <a:gd name="adj" fmla="val 4844"/>
              </a:avLst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123950" y="5889694"/>
              <a:ext cx="285749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Cache, RAM, adresse mémoire – exemple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1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47608" y="4790520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7292533" y="4790520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sp>
        <p:nvSpPr>
          <p:cNvPr id="20" name="TextBox 19"/>
          <p:cNvSpPr txBox="1"/>
          <p:nvPr/>
        </p:nvSpPr>
        <p:spPr>
          <a:xfrm>
            <a:off x="6055980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21" name="TextBox 20"/>
          <p:cNvSpPr txBox="1"/>
          <p:nvPr/>
        </p:nvSpPr>
        <p:spPr>
          <a:xfrm>
            <a:off x="7355881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>
                <a:solidFill>
                  <a:schemeClr val="tx1"/>
                </a:solidFill>
              </a:rPr>
              <a:t>Soit un cache ayant les caractéristiques suivantes :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C = 128 octets, la capacité de stockage de ce cache,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T = 16 octets, la taille d’une ligne de cache.</a:t>
            </a: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4023" y="4790520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sp>
        <p:nvSpPr>
          <p:cNvPr id="44" name="TextBox 43"/>
          <p:cNvSpPr txBox="1"/>
          <p:nvPr/>
        </p:nvSpPr>
        <p:spPr>
          <a:xfrm>
            <a:off x="2685562" y="4790520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sp>
        <p:nvSpPr>
          <p:cNvPr id="48" name="TextBox 47"/>
          <p:cNvSpPr txBox="1"/>
          <p:nvPr/>
        </p:nvSpPr>
        <p:spPr>
          <a:xfrm>
            <a:off x="3008417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49" name="TextBox 48"/>
          <p:cNvSpPr txBox="1"/>
          <p:nvPr/>
        </p:nvSpPr>
        <p:spPr>
          <a:xfrm>
            <a:off x="4584515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472" y="4501661"/>
          <a:ext cx="7812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(@octet </a:t>
                      </a:r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sz="1400" b="0" baseline="-25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84" y="1319364"/>
            <a:ext cx="8941916" cy="3524588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3454400" y="2520462"/>
            <a:ext cx="701540" cy="1879422"/>
          </a:xfrm>
          <a:prstGeom prst="roundRect">
            <a:avLst>
              <a:gd name="adj" fmla="val 4844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ounded Rectangle 36"/>
          <p:cNvSpPr/>
          <p:nvPr/>
        </p:nvSpPr>
        <p:spPr>
          <a:xfrm>
            <a:off x="4114204" y="4784989"/>
            <a:ext cx="1220455" cy="347822"/>
          </a:xfrm>
          <a:prstGeom prst="roundRect">
            <a:avLst>
              <a:gd name="adj" fmla="val 4844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/>
          <p:cNvSpPr txBox="1"/>
          <p:nvPr/>
        </p:nvSpPr>
        <p:spPr>
          <a:xfrm>
            <a:off x="4584515" y="5109804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C00000"/>
                </a:solidFill>
              </a:rPr>
              <a:t>3</a:t>
            </a:r>
            <a:endParaRPr lang="en-GB" sz="1600" b="1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4474" y="5567940"/>
            <a:ext cx="454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Q1 :</a:t>
            </a:r>
            <a:r>
              <a:rPr lang="fr-FR"/>
              <a:t> Quel est le nombre d’entrées du cache ?</a:t>
            </a:r>
          </a:p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Q2 :</a:t>
            </a:r>
            <a:r>
              <a:rPr lang="fr-FR"/>
              <a:t> Quelle est la taille du champ </a:t>
            </a:r>
            <a:r>
              <a:rPr lang="fr-FR" b="1" i="1"/>
              <a:t>index</a:t>
            </a:r>
            <a:r>
              <a:rPr lang="fr-FR"/>
              <a:t> ?</a:t>
            </a:r>
          </a:p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Q3 :</a:t>
            </a:r>
            <a:r>
              <a:rPr lang="fr-FR"/>
              <a:t> Quelle est la taille du champ </a:t>
            </a:r>
            <a:r>
              <a:rPr lang="fr-FR" b="1" i="1" err="1"/>
              <a:t>oct</a:t>
            </a:r>
            <a:r>
              <a:rPr lang="fr-FR"/>
              <a:t> ?</a:t>
            </a:r>
            <a:endParaRPr lang="fr-FR" b="1" i="1"/>
          </a:p>
        </p:txBody>
      </p:sp>
      <p:sp>
        <p:nvSpPr>
          <p:cNvPr id="51" name="TextBox 50"/>
          <p:cNvSpPr txBox="1"/>
          <p:nvPr/>
        </p:nvSpPr>
        <p:spPr>
          <a:xfrm>
            <a:off x="6504828" y="5616213"/>
            <a:ext cx="4202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Q4 :</a:t>
            </a:r>
            <a:r>
              <a:rPr lang="fr-FR"/>
              <a:t> Quelle est la taille du champ </a:t>
            </a:r>
            <a:r>
              <a:rPr lang="fr-FR" b="1" i="1"/>
              <a:t>mot</a:t>
            </a:r>
            <a:r>
              <a:rPr lang="fr-FR"/>
              <a:t> ?</a:t>
            </a:r>
          </a:p>
          <a:p>
            <a:pPr marL="468000" indent="-457200"/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Q5 :</a:t>
            </a:r>
            <a:r>
              <a:rPr lang="fr-FR"/>
              <a:t> En déduire la structure d’une adresse mémoire vue du cache</a:t>
            </a:r>
            <a:endParaRPr lang="fr-FR" b="1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287871" y="5578856"/>
                <a:ext cx="107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fr-F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71" y="5578856"/>
                <a:ext cx="1071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38426" y="5854136"/>
                <a:ext cx="1401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26" y="5854136"/>
                <a:ext cx="140153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1123950" y="6169094"/>
            <a:ext cx="285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Cache, RAM, adresse mémoire – exemple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7" grpId="0" animBg="1"/>
      <p:bldP spid="40" grpId="0"/>
      <p:bldP spid="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47608" y="4790520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64484" y="5289509"/>
            <a:ext cx="7370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2533" y="4790520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34260" y="5289509"/>
            <a:ext cx="24844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25539" y="5289509"/>
            <a:ext cx="2654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5980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21" name="TextBox 20"/>
          <p:cNvSpPr txBox="1"/>
          <p:nvPr/>
        </p:nvSpPr>
        <p:spPr>
          <a:xfrm>
            <a:off x="7355881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>
                <a:solidFill>
                  <a:schemeClr val="tx1"/>
                </a:solidFill>
              </a:rPr>
              <a:t>Soit un cache ayant les caractéristiques suivantes :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C = 128 octets, la capacité de stockage de ce cache,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T = 16 octets, la taille d’une ligne de cache.</a:t>
            </a: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4023" y="4790520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37716" y="5289509"/>
            <a:ext cx="3801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54173" y="5289509"/>
            <a:ext cx="440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85562" y="4790520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59676" y="5289509"/>
            <a:ext cx="94874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312994" y="5289509"/>
            <a:ext cx="8247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334659" y="5289509"/>
            <a:ext cx="7060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08417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49" name="TextBox 48"/>
          <p:cNvSpPr txBox="1"/>
          <p:nvPr/>
        </p:nvSpPr>
        <p:spPr>
          <a:xfrm>
            <a:off x="4584515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3</a:t>
            </a:r>
            <a:endParaRPr lang="en-GB" sz="16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472" y="4501661"/>
          <a:ext cx="7812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(@octet </a:t>
                      </a:r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sz="1400" b="0" baseline="-25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84" y="1319364"/>
            <a:ext cx="8941916" cy="352458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086614" y="4784989"/>
            <a:ext cx="849632" cy="347822"/>
          </a:xfrm>
          <a:prstGeom prst="roundRect">
            <a:avLst>
              <a:gd name="adj" fmla="val 4844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205513" y="507079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rgbClr val="C00000"/>
                </a:solidFill>
              </a:rPr>
              <a:t>mot MIPS = 4 octets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54313" y="5109804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C00000"/>
                </a:solidFill>
              </a:rPr>
              <a:t>2</a:t>
            </a:r>
            <a:endParaRPr lang="en-GB" sz="1600" b="1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4474" y="5567940"/>
            <a:ext cx="454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Q1 :</a:t>
            </a:r>
            <a:r>
              <a:rPr lang="fr-FR"/>
              <a:t> Quel est le nombre d’entrées du cache ?</a:t>
            </a:r>
          </a:p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Q2 :</a:t>
            </a:r>
            <a:r>
              <a:rPr lang="fr-FR"/>
              <a:t> Quelle est la taille du champ </a:t>
            </a:r>
            <a:r>
              <a:rPr lang="fr-FR" b="1" i="1"/>
              <a:t>index</a:t>
            </a:r>
            <a:r>
              <a:rPr lang="fr-FR"/>
              <a:t> ?</a:t>
            </a:r>
          </a:p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Q3 :</a:t>
            </a:r>
            <a:r>
              <a:rPr lang="fr-FR"/>
              <a:t> Quelle est la taille du champ </a:t>
            </a:r>
            <a:r>
              <a:rPr lang="fr-FR" b="1" i="1" err="1"/>
              <a:t>oct</a:t>
            </a:r>
            <a:r>
              <a:rPr lang="fr-FR"/>
              <a:t> ?</a:t>
            </a:r>
            <a:endParaRPr lang="fr-FR" b="1" i="1"/>
          </a:p>
        </p:txBody>
      </p:sp>
      <p:sp>
        <p:nvSpPr>
          <p:cNvPr id="34" name="TextBox 33"/>
          <p:cNvSpPr txBox="1"/>
          <p:nvPr/>
        </p:nvSpPr>
        <p:spPr>
          <a:xfrm>
            <a:off x="6504828" y="5616213"/>
            <a:ext cx="4202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Q4 :</a:t>
            </a:r>
            <a:r>
              <a:rPr lang="fr-FR"/>
              <a:t> Quelle est la taille du champ </a:t>
            </a:r>
            <a:r>
              <a:rPr lang="fr-FR" b="1" i="1"/>
              <a:t>mot</a:t>
            </a:r>
            <a:r>
              <a:rPr lang="fr-FR"/>
              <a:t> ?</a:t>
            </a:r>
          </a:p>
          <a:p>
            <a:pPr marL="468000" indent="-457200"/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Q5 :</a:t>
            </a:r>
            <a:r>
              <a:rPr lang="fr-FR"/>
              <a:t> En déduire la structure d’une adresse mémoire vue du cache</a:t>
            </a:r>
            <a:endParaRPr lang="fr-FR" b="1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287871" y="5578856"/>
                <a:ext cx="107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fr-F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71" y="5578856"/>
                <a:ext cx="1071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938426" y="5854136"/>
                <a:ext cx="1401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26" y="5854136"/>
                <a:ext cx="140153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77681" y="6133776"/>
                <a:ext cx="1401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fr-F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81" y="6133776"/>
                <a:ext cx="1401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123950" y="6423094"/>
            <a:ext cx="285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Cache, RAM, adresse mémoire – exemple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7" grpId="0" animBg="1"/>
      <p:bldP spid="3" grpId="0"/>
      <p:bldP spid="32" grpId="0"/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47608" y="4790520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64484" y="5289509"/>
            <a:ext cx="7370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2533" y="4790520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sp>
        <p:nvSpPr>
          <p:cNvPr id="20" name="TextBox 19"/>
          <p:cNvSpPr txBox="1"/>
          <p:nvPr/>
        </p:nvSpPr>
        <p:spPr>
          <a:xfrm>
            <a:off x="6055980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21" name="TextBox 20"/>
          <p:cNvSpPr txBox="1"/>
          <p:nvPr/>
        </p:nvSpPr>
        <p:spPr>
          <a:xfrm>
            <a:off x="7355881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2</a:t>
            </a:r>
            <a:endParaRPr lang="en-GB" sz="1600"/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>
                <a:solidFill>
                  <a:schemeClr val="tx1"/>
                </a:solidFill>
              </a:rPr>
              <a:t>Soit un cache ayant les caractéristiques suivantes :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C = 128 octets, la capacité de stockage de ce cache,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T = 16 octets, la taille d’une ligne de cache.</a:t>
            </a: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4023" y="4790520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37716" y="5289509"/>
            <a:ext cx="3801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54173" y="5289509"/>
            <a:ext cx="440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85562" y="4790520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59676" y="5289509"/>
            <a:ext cx="94874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312994" y="5289509"/>
            <a:ext cx="8247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334659" y="5289509"/>
            <a:ext cx="7060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08417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49" name="TextBox 48"/>
          <p:cNvSpPr txBox="1"/>
          <p:nvPr/>
        </p:nvSpPr>
        <p:spPr>
          <a:xfrm>
            <a:off x="4584515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3</a:t>
            </a:r>
            <a:endParaRPr lang="en-GB" sz="16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472" y="4501661"/>
          <a:ext cx="7812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(@octet </a:t>
                      </a:r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sz="1400" b="0" baseline="-25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84" y="1319364"/>
            <a:ext cx="8941916" cy="3524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474" y="5567940"/>
            <a:ext cx="454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Q1 :</a:t>
            </a:r>
            <a:r>
              <a:rPr lang="fr-FR"/>
              <a:t> Quel est le nombre d’entrées du cache ?</a:t>
            </a:r>
          </a:p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Q2 :</a:t>
            </a:r>
            <a:r>
              <a:rPr lang="fr-FR"/>
              <a:t> Quelle est la taille du champ </a:t>
            </a:r>
            <a:r>
              <a:rPr lang="fr-FR" b="1" i="1"/>
              <a:t>index</a:t>
            </a:r>
            <a:r>
              <a:rPr lang="fr-FR"/>
              <a:t> ?</a:t>
            </a:r>
          </a:p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Q3 :</a:t>
            </a:r>
            <a:r>
              <a:rPr lang="fr-FR"/>
              <a:t> Quelle est la taille du champ </a:t>
            </a:r>
            <a:r>
              <a:rPr lang="fr-FR" b="1" i="1" err="1"/>
              <a:t>oct</a:t>
            </a:r>
            <a:r>
              <a:rPr lang="fr-FR"/>
              <a:t> ?</a:t>
            </a:r>
            <a:endParaRPr lang="fr-FR" b="1" i="1"/>
          </a:p>
        </p:txBody>
      </p:sp>
      <p:sp>
        <p:nvSpPr>
          <p:cNvPr id="38" name="TextBox 37"/>
          <p:cNvSpPr txBox="1"/>
          <p:nvPr/>
        </p:nvSpPr>
        <p:spPr>
          <a:xfrm>
            <a:off x="6504828" y="5616213"/>
            <a:ext cx="4202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Q4 :</a:t>
            </a:r>
            <a:r>
              <a:rPr lang="fr-FR"/>
              <a:t> Quelle est la taille du champ </a:t>
            </a:r>
            <a:r>
              <a:rPr lang="fr-FR" b="1" i="1"/>
              <a:t>mot</a:t>
            </a:r>
            <a:r>
              <a:rPr lang="fr-FR"/>
              <a:t> ?</a:t>
            </a:r>
          </a:p>
          <a:p>
            <a:pPr marL="468000" indent="-457200"/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Q5 :</a:t>
            </a:r>
            <a:r>
              <a:rPr lang="fr-FR"/>
              <a:t> En déduire la structure d’une adresse mémoire vue du cache</a:t>
            </a:r>
            <a:endParaRPr lang="fr-FR" b="1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287871" y="5578856"/>
                <a:ext cx="107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fr-F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71" y="5578856"/>
                <a:ext cx="1071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38426" y="5854136"/>
                <a:ext cx="1401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26" y="5854136"/>
                <a:ext cx="140153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77681" y="6133776"/>
                <a:ext cx="1401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fr-F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81" y="6133776"/>
                <a:ext cx="1401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5295004" y="4784989"/>
            <a:ext cx="1839256" cy="347822"/>
          </a:xfrm>
          <a:prstGeom prst="roundRect">
            <a:avLst>
              <a:gd name="adj" fmla="val 4844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278273" y="5464009"/>
                <a:ext cx="1484573" cy="616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fr-F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273" y="5464009"/>
                <a:ext cx="1484573" cy="616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8205513" y="507079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mot MIPS = 4 octets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6595952" y="5940568"/>
            <a:ext cx="285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134260" y="5289509"/>
            <a:ext cx="24844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25539" y="5289509"/>
            <a:ext cx="2654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50887" y="5109804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C00000"/>
                </a:solidFill>
              </a:rPr>
              <a:t>2</a:t>
            </a:r>
            <a:endParaRPr lang="en-GB" sz="1600" b="1">
              <a:solidFill>
                <a:srgbClr val="C00000"/>
              </a:solidFill>
            </a:endParaRPr>
          </a:p>
        </p:txBody>
      </p:sp>
      <p:sp>
        <p:nvSpPr>
          <p:cNvPr id="35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Cache, RAM, adresse mémoire – exemple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 animBg="1"/>
      <p:bldP spid="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>
                <a:solidFill>
                  <a:schemeClr val="tx1"/>
                </a:solidFill>
              </a:rPr>
              <a:t>Soit un cache ayant les caractéristiques suivantes :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C = 128 octets, la capacité de stockage de ce cache,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T = 16 octets, la taille d’une ligne de cache.</a:t>
            </a:r>
            <a:endParaRPr lang="fr-FR" sz="24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84" y="1319364"/>
            <a:ext cx="8941916" cy="3524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474" y="5567940"/>
            <a:ext cx="454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Q1 :</a:t>
            </a:r>
            <a:r>
              <a:rPr lang="fr-FR"/>
              <a:t> Quel est le nombre d’entrées du cache ?</a:t>
            </a:r>
          </a:p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Q2 :</a:t>
            </a:r>
            <a:r>
              <a:rPr lang="fr-FR"/>
              <a:t> Quelle est la taille du champ </a:t>
            </a:r>
            <a:r>
              <a:rPr lang="fr-FR" b="1" i="1"/>
              <a:t>index</a:t>
            </a:r>
            <a:r>
              <a:rPr lang="fr-FR"/>
              <a:t> ?</a:t>
            </a:r>
          </a:p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Q3 :</a:t>
            </a:r>
            <a:r>
              <a:rPr lang="fr-FR"/>
              <a:t> Quelle est la taille du champ </a:t>
            </a:r>
            <a:r>
              <a:rPr lang="fr-FR" b="1" i="1" err="1"/>
              <a:t>oct</a:t>
            </a:r>
            <a:r>
              <a:rPr lang="fr-FR"/>
              <a:t> ?</a:t>
            </a:r>
            <a:endParaRPr lang="fr-FR" b="1" i="1"/>
          </a:p>
        </p:txBody>
      </p:sp>
      <p:sp>
        <p:nvSpPr>
          <p:cNvPr id="38" name="TextBox 37"/>
          <p:cNvSpPr txBox="1"/>
          <p:nvPr/>
        </p:nvSpPr>
        <p:spPr>
          <a:xfrm>
            <a:off x="6504828" y="5616213"/>
            <a:ext cx="4202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Q4 :</a:t>
            </a:r>
            <a:r>
              <a:rPr lang="fr-FR"/>
              <a:t> Quelle est la taille du champ </a:t>
            </a:r>
            <a:r>
              <a:rPr lang="fr-FR" b="1" i="1"/>
              <a:t>mot</a:t>
            </a:r>
            <a:r>
              <a:rPr lang="fr-FR"/>
              <a:t> ?</a:t>
            </a:r>
          </a:p>
          <a:p>
            <a:pPr marL="468000" indent="-457200"/>
            <a:r>
              <a:rPr lang="fr-FR" b="1">
                <a:solidFill>
                  <a:schemeClr val="accent1">
                    <a:lumMod val="50000"/>
                  </a:schemeClr>
                </a:solidFill>
              </a:rPr>
              <a:t>Q5 :</a:t>
            </a:r>
            <a:r>
              <a:rPr lang="fr-FR"/>
              <a:t> En déduire la structure d’une adresse mémoire vue du cache</a:t>
            </a:r>
            <a:endParaRPr lang="fr-FR" b="1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287871" y="5578856"/>
                <a:ext cx="107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fr-F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71" y="5578856"/>
                <a:ext cx="1071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38426" y="5854136"/>
                <a:ext cx="1401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26" y="5854136"/>
                <a:ext cx="140153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77681" y="6133776"/>
                <a:ext cx="1401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fr-F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81" y="6133776"/>
                <a:ext cx="1401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278273" y="5464009"/>
                <a:ext cx="1484573" cy="616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fr-F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273" y="5464009"/>
                <a:ext cx="1484573" cy="616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6595952" y="6223468"/>
            <a:ext cx="285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47608" y="4790520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364484" y="5289509"/>
            <a:ext cx="7370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2533" y="4790520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sp>
        <p:nvSpPr>
          <p:cNvPr id="71" name="TextBox 70"/>
          <p:cNvSpPr txBox="1"/>
          <p:nvPr/>
        </p:nvSpPr>
        <p:spPr>
          <a:xfrm>
            <a:off x="7355881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2</a:t>
            </a:r>
            <a:endParaRPr lang="en-GB" sz="1600"/>
          </a:p>
        </p:txBody>
      </p:sp>
      <p:sp>
        <p:nvSpPr>
          <p:cNvPr id="72" name="TextBox 71"/>
          <p:cNvSpPr txBox="1"/>
          <p:nvPr/>
        </p:nvSpPr>
        <p:spPr>
          <a:xfrm>
            <a:off x="4394023" y="4790520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137716" y="5289509"/>
            <a:ext cx="3801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854173" y="5289509"/>
            <a:ext cx="440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85562" y="4790520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059676" y="5289509"/>
            <a:ext cx="94874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312994" y="5289509"/>
            <a:ext cx="8247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334659" y="5289509"/>
            <a:ext cx="7060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08417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?</a:t>
            </a:r>
            <a:endParaRPr lang="en-GB" sz="1600"/>
          </a:p>
        </p:txBody>
      </p:sp>
      <p:sp>
        <p:nvSpPr>
          <p:cNvPr id="80" name="TextBox 79"/>
          <p:cNvSpPr txBox="1"/>
          <p:nvPr/>
        </p:nvSpPr>
        <p:spPr>
          <a:xfrm>
            <a:off x="4584515" y="5115060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3</a:t>
            </a:r>
            <a:endParaRPr lang="en-GB" sz="160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00472" y="4501661"/>
          <a:ext cx="7812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(@octet </a:t>
                      </a:r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sz="1400" b="0" baseline="-25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3" name="Straight Arrow Connector 82"/>
          <p:cNvCxnSpPr/>
          <p:nvPr/>
        </p:nvCxnSpPr>
        <p:spPr>
          <a:xfrm>
            <a:off x="7134260" y="5289509"/>
            <a:ext cx="24844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625539" y="5289509"/>
            <a:ext cx="2654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50887" y="5109804"/>
            <a:ext cx="269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/>
              <a:t>2</a:t>
            </a:r>
            <a:endParaRPr lang="en-GB" sz="1600"/>
          </a:p>
        </p:txBody>
      </p:sp>
      <p:sp>
        <p:nvSpPr>
          <p:cNvPr id="86" name="TextBox 85"/>
          <p:cNvSpPr txBox="1"/>
          <p:nvPr/>
        </p:nvSpPr>
        <p:spPr>
          <a:xfrm>
            <a:off x="2964554" y="5115060"/>
            <a:ext cx="4108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C00000"/>
                </a:solidFill>
              </a:rPr>
              <a:t>25</a:t>
            </a:r>
            <a:endParaRPr lang="en-GB" sz="1600" b="1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05513" y="507079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mot MIPS = 4 octets</a:t>
            </a:r>
          </a:p>
        </p:txBody>
      </p:sp>
      <p:sp>
        <p:nvSpPr>
          <p:cNvPr id="32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Cache, RAM, adresse mémoire – exemple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>
                <a:solidFill>
                  <a:schemeClr val="tx1"/>
                </a:solidFill>
              </a:rPr>
              <a:t>Supposons que :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le cache soit vide,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le CPU demande successivement les mots mémoires d’adresse :</a:t>
            </a:r>
            <a:endParaRPr lang="fr-FR" sz="240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06065" y="3098011"/>
          <a:ext cx="572912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05201" y="2149322"/>
            <a:ext cx="7862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1</a:t>
            </a:r>
            <a:r>
              <a:rPr lang="fr-FR" sz="2000"/>
              <a:t> = (0000 0000 1001 0001 1110 1001 1001 1000)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2</a:t>
            </a:r>
            <a:r>
              <a:rPr lang="fr-FR" sz="2000"/>
              <a:t> = (0000 0000 1001 0001 1110 1001 1001 1100)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3</a:t>
            </a:r>
            <a:r>
              <a:rPr lang="fr-FR" sz="2000"/>
              <a:t> = (0000 1000 1001 0001 1110 1001 1001 0000)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1" i="1" smtClean="0">
                          <a:ln w="9525">
                            <a:solidFill>
                              <a:schemeClr val="accent6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fr-FR" sz="9600" b="1">
                  <a:ln w="95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5446464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6257989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sp>
        <p:nvSpPr>
          <p:cNvPr id="91" name="TextBox 90"/>
          <p:cNvSpPr txBox="1"/>
          <p:nvPr/>
        </p:nvSpPr>
        <p:spPr>
          <a:xfrm>
            <a:off x="4413579" y="5038565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sp>
        <p:nvSpPr>
          <p:cNvPr id="92" name="TextBox 91"/>
          <p:cNvSpPr txBox="1"/>
          <p:nvPr/>
        </p:nvSpPr>
        <p:spPr>
          <a:xfrm>
            <a:off x="2705118" y="5038565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sp>
        <p:nvSpPr>
          <p:cNvPr id="93" name="Rectangle 92"/>
          <p:cNvSpPr/>
          <p:nvPr/>
        </p:nvSpPr>
        <p:spPr>
          <a:xfrm>
            <a:off x="989889" y="3838758"/>
            <a:ext cx="7313640" cy="2682652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rgbClr val="005F00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rgbClr val="005F00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222" r="-671324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444" r="-671324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5" name="Right Brace 94"/>
          <p:cNvSpPr/>
          <p:nvPr/>
        </p:nvSpPr>
        <p:spPr>
          <a:xfrm flipH="1">
            <a:off x="2126825" y="4229169"/>
            <a:ext cx="214347" cy="2127191"/>
          </a:xfrm>
          <a:prstGeom prst="rightBrace">
            <a:avLst>
              <a:gd name="adj1" fmla="val 1444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6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1037311" y="4973877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2012556" y="384761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index</a:t>
            </a:r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12931" y="38598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Données</a:t>
            </a:r>
            <a:endParaRPr lang="en-GB" b="1"/>
          </a:p>
        </p:txBody>
      </p:sp>
      <p:sp>
        <p:nvSpPr>
          <p:cNvPr id="99" name="TextBox 98"/>
          <p:cNvSpPr txBox="1"/>
          <p:nvPr/>
        </p:nvSpPr>
        <p:spPr>
          <a:xfrm>
            <a:off x="3849501" y="3838758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2628554" y="382990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val.</a:t>
            </a:r>
            <a:endParaRPr lang="en-GB"/>
          </a:p>
        </p:txBody>
      </p:sp>
      <p:sp>
        <p:nvSpPr>
          <p:cNvPr id="101" name="Rectangle 100"/>
          <p:cNvSpPr/>
          <p:nvPr/>
        </p:nvSpPr>
        <p:spPr>
          <a:xfrm rot="16200000">
            <a:off x="7712215" y="2522268"/>
            <a:ext cx="5564458" cy="2560508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02" name="object 21"/>
          <p:cNvSpPr/>
          <p:nvPr/>
        </p:nvSpPr>
        <p:spPr>
          <a:xfrm>
            <a:off x="9305827" y="5337826"/>
            <a:ext cx="1404422" cy="1166733"/>
          </a:xfrm>
          <a:prstGeom prst="rect">
            <a:avLst/>
          </a:prstGeom>
          <a:blipFill>
            <a:blip r:embed="rId5" cstate="print"/>
            <a:srcRect/>
            <a:stretch>
              <a:fillRect l="-293479" r="-152867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3" name="Straight Arrow Connector 102"/>
          <p:cNvCxnSpPr/>
          <p:nvPr/>
        </p:nvCxnSpPr>
        <p:spPr>
          <a:xfrm rot="16200000">
            <a:off x="9635605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>
            <a:off x="8480664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402937" y="52879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</a:t>
            </a:r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9488796" y="1102935"/>
            <a:ext cx="1040792" cy="424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Arrow Connector 110"/>
          <p:cNvCxnSpPr/>
          <p:nvPr/>
        </p:nvCxnSpPr>
        <p:spPr>
          <a:xfrm rot="16200000">
            <a:off x="9649816" y="4374769"/>
            <a:ext cx="1926119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>
            <a:off x="8494876" y="3219829"/>
            <a:ext cx="4236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627559" y="505688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0</a:t>
            </a:r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10588173" y="989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  <a:r>
              <a:rPr lang="fr-FR" baseline="30000"/>
              <a:t>32</a:t>
            </a:r>
            <a:r>
              <a:rPr lang="fr-FR"/>
              <a:t>-1</a:t>
            </a:r>
            <a:endParaRPr lang="en-GB"/>
          </a:p>
        </p:txBody>
      </p:sp>
      <p:cxnSp>
        <p:nvCxnSpPr>
          <p:cNvPr id="115" name="Straight Arrow Connector 114"/>
          <p:cNvCxnSpPr/>
          <p:nvPr/>
        </p:nvCxnSpPr>
        <p:spPr>
          <a:xfrm rot="16200000">
            <a:off x="9649813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>
            <a:off x="8494873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27558" y="444063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1</a:t>
            </a:r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10625213" y="200511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N-2</a:t>
            </a:r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10599376" y="144026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N-1</a:t>
            </a:r>
            <a:endParaRPr lang="en-GB"/>
          </a:p>
        </p:txBody>
      </p:sp>
      <p:sp>
        <p:nvSpPr>
          <p:cNvPr id="120" name="Rounded Rectangle 119"/>
          <p:cNvSpPr/>
          <p:nvPr/>
        </p:nvSpPr>
        <p:spPr>
          <a:xfrm>
            <a:off x="9506351" y="3139697"/>
            <a:ext cx="980282" cy="561975"/>
          </a:xfrm>
          <a:prstGeom prst="roundRect">
            <a:avLst/>
          </a:prstGeom>
          <a:solidFill>
            <a:srgbClr val="005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bloc m</a:t>
            </a:r>
            <a:endParaRPr lang="en-GB" sz="1600"/>
          </a:p>
        </p:txBody>
      </p:sp>
      <p:sp>
        <p:nvSpPr>
          <p:cNvPr id="121" name="TextBox 120"/>
          <p:cNvSpPr txBox="1"/>
          <p:nvPr/>
        </p:nvSpPr>
        <p:spPr>
          <a:xfrm>
            <a:off x="10597953" y="341123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m</a:t>
            </a:r>
            <a:endParaRPr lang="en-GB"/>
          </a:p>
        </p:txBody>
      </p:sp>
      <p:sp>
        <p:nvSpPr>
          <p:cNvPr id="122" name="Rounded Rectangle 121"/>
          <p:cNvSpPr/>
          <p:nvPr/>
        </p:nvSpPr>
        <p:spPr>
          <a:xfrm>
            <a:off x="9497075" y="3687578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506351" y="2550021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506351" y="113151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9506351" y="1735282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N-2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9506351" y="415037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9506351" y="475414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0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Cache, RAM, adresse mémoire – exemple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61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>
                <a:solidFill>
                  <a:schemeClr val="tx1"/>
                </a:solidFill>
              </a:rPr>
              <a:t>Supposons que :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le cache soit vide,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le CPU demande successivement les mots mémoires d’adresse :</a:t>
            </a:r>
            <a:endParaRPr lang="fr-FR" sz="240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06065" y="3098011"/>
          <a:ext cx="572912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6464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6257989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sp>
        <p:nvSpPr>
          <p:cNvPr id="41" name="TextBox 40"/>
          <p:cNvSpPr txBox="1"/>
          <p:nvPr/>
        </p:nvSpPr>
        <p:spPr>
          <a:xfrm>
            <a:off x="4413579" y="5038565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sp>
        <p:nvSpPr>
          <p:cNvPr id="44" name="TextBox 43"/>
          <p:cNvSpPr txBox="1"/>
          <p:nvPr/>
        </p:nvSpPr>
        <p:spPr>
          <a:xfrm>
            <a:off x="2705118" y="5038565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sp>
        <p:nvSpPr>
          <p:cNvPr id="31" name="Rectangle 30"/>
          <p:cNvSpPr/>
          <p:nvPr/>
        </p:nvSpPr>
        <p:spPr>
          <a:xfrm>
            <a:off x="989889" y="3838758"/>
            <a:ext cx="7313640" cy="2682652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rgbClr val="FF0000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="1">
                              <a:solidFill>
                                <a:srgbClr val="005F00"/>
                              </a:solidFill>
                              <a:latin typeface="Lucida Sans Typewriter" panose="020B0509030504030204" pitchFamily="49" charset="0"/>
                            </a:rPr>
                            <a:t>0000 0000 1001 0001 1110 1001 1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rgbClr val="FF0000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="1">
                              <a:solidFill>
                                <a:srgbClr val="005F00"/>
                              </a:solidFill>
                              <a:latin typeface="Lucida Sans Typewriter" panose="020B0509030504030204" pitchFamily="49" charset="0"/>
                            </a:rPr>
                            <a:t>0000 0000 1001 0001 1110 1001 1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222" r="-671324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4444" r="-671324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ight Brace 32"/>
          <p:cNvSpPr/>
          <p:nvPr/>
        </p:nvSpPr>
        <p:spPr>
          <a:xfrm flipH="1">
            <a:off x="2126825" y="4229169"/>
            <a:ext cx="214347" cy="2127191"/>
          </a:xfrm>
          <a:prstGeom prst="rightBrace">
            <a:avLst>
              <a:gd name="adj1" fmla="val 1444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1037311" y="4973877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012556" y="384761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index</a:t>
            </a:r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6312931" y="38598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Données</a:t>
            </a:r>
            <a:endParaRPr lang="en-GB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1" i="1" smtClean="0">
                          <a:ln w="9525">
                            <a:solidFill>
                              <a:schemeClr val="accent6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fr-FR" sz="9600" b="1">
                  <a:ln w="95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849501" y="3838758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2628554" y="382990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val.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605201" y="2149322"/>
            <a:ext cx="7862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1</a:t>
            </a:r>
            <a:r>
              <a:rPr lang="fr-FR" sz="2000"/>
              <a:t> = (</a:t>
            </a:r>
            <a:r>
              <a:rPr lang="fr-FR" sz="2000" b="1">
                <a:solidFill>
                  <a:srgbClr val="005F00"/>
                </a:solidFill>
              </a:rPr>
              <a:t>0000 0000 1001 0001 1110 1001 1</a:t>
            </a:r>
            <a:r>
              <a:rPr lang="fr-FR" sz="2000" b="1">
                <a:solidFill>
                  <a:srgbClr val="000000"/>
                </a:solidFill>
              </a:rPr>
              <a:t>001</a:t>
            </a:r>
            <a:r>
              <a:rPr lang="fr-FR" sz="2000"/>
              <a:t> </a:t>
            </a:r>
            <a:r>
              <a:rPr lang="fr-FR" sz="2000" b="1">
                <a:solidFill>
                  <a:srgbClr val="FF0000"/>
                </a:solidFill>
              </a:rPr>
              <a:t>10</a:t>
            </a:r>
            <a:r>
              <a:rPr lang="fr-FR" sz="2000" b="1">
                <a:solidFill>
                  <a:srgbClr val="0070C0"/>
                </a:solidFill>
              </a:rPr>
              <a:t>00</a:t>
            </a:r>
            <a:r>
              <a:rPr lang="fr-FR" sz="2000"/>
              <a:t>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2</a:t>
            </a:r>
            <a:r>
              <a:rPr lang="fr-FR" sz="2000"/>
              <a:t> = (0000 0000 1001 0001 1110 1001 1001 1100)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3</a:t>
            </a:r>
            <a:r>
              <a:rPr lang="fr-FR" sz="2000"/>
              <a:t> = (0000 1000 1001 0001 1110 1001 1001 0000)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</p:txBody>
      </p:sp>
      <p:sp>
        <p:nvSpPr>
          <p:cNvPr id="83" name="Rectangle 82"/>
          <p:cNvSpPr/>
          <p:nvPr/>
        </p:nvSpPr>
        <p:spPr>
          <a:xfrm rot="16200000">
            <a:off x="7712215" y="2522268"/>
            <a:ext cx="5564458" cy="2560508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84" name="object 21"/>
          <p:cNvSpPr/>
          <p:nvPr/>
        </p:nvSpPr>
        <p:spPr>
          <a:xfrm>
            <a:off x="9305827" y="5337826"/>
            <a:ext cx="1404422" cy="1166733"/>
          </a:xfrm>
          <a:prstGeom prst="rect">
            <a:avLst/>
          </a:prstGeom>
          <a:blipFill>
            <a:blip r:embed="rId5" cstate="print"/>
            <a:srcRect/>
            <a:stretch>
              <a:fillRect l="-293479" r="-152867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85" name="Straight Arrow Connector 84"/>
          <p:cNvCxnSpPr/>
          <p:nvPr/>
        </p:nvCxnSpPr>
        <p:spPr>
          <a:xfrm rot="16200000">
            <a:off x="9635605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>
            <a:off x="8480664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402937" y="52879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</a:t>
            </a:r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9488796" y="1102935"/>
            <a:ext cx="1040792" cy="424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ounded Rectangle 88"/>
          <p:cNvSpPr/>
          <p:nvPr/>
        </p:nvSpPr>
        <p:spPr>
          <a:xfrm>
            <a:off x="9506351" y="113151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9506351" y="1735282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N-2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506351" y="415037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9506351" y="475414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0</a:t>
            </a:r>
            <a:endParaRPr lang="en-GB" sz="1600" b="1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rot="16200000">
            <a:off x="9649816" y="4374769"/>
            <a:ext cx="1926119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>
            <a:off x="8494876" y="3219829"/>
            <a:ext cx="4236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627559" y="505688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0</a:t>
            </a:r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10588173" y="989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  <a:r>
              <a:rPr lang="fr-FR" baseline="30000"/>
              <a:t>32</a:t>
            </a:r>
            <a:r>
              <a:rPr lang="fr-FR"/>
              <a:t>-1</a:t>
            </a:r>
            <a:endParaRPr lang="en-GB"/>
          </a:p>
        </p:txBody>
      </p:sp>
      <p:cxnSp>
        <p:nvCxnSpPr>
          <p:cNvPr id="97" name="Straight Arrow Connector 96"/>
          <p:cNvCxnSpPr/>
          <p:nvPr/>
        </p:nvCxnSpPr>
        <p:spPr>
          <a:xfrm rot="16200000">
            <a:off x="9649813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>
            <a:off x="8494873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27558" y="444063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1</a:t>
            </a:r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10625213" y="200511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N-2</a:t>
            </a:r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10599376" y="144026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N-1</a:t>
            </a:r>
            <a:endParaRPr lang="en-GB"/>
          </a:p>
        </p:txBody>
      </p:sp>
      <p:sp>
        <p:nvSpPr>
          <p:cNvPr id="102" name="Rounded Rectangle 101"/>
          <p:cNvSpPr/>
          <p:nvPr/>
        </p:nvSpPr>
        <p:spPr>
          <a:xfrm>
            <a:off x="9506351" y="3139697"/>
            <a:ext cx="980282" cy="561975"/>
          </a:xfrm>
          <a:prstGeom prst="roundRect">
            <a:avLst/>
          </a:prstGeom>
          <a:solidFill>
            <a:srgbClr val="005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bloc m</a:t>
            </a:r>
            <a:endParaRPr lang="en-GB" sz="1600"/>
          </a:p>
        </p:txBody>
      </p:sp>
      <p:sp>
        <p:nvSpPr>
          <p:cNvPr id="103" name="TextBox 102"/>
          <p:cNvSpPr txBox="1"/>
          <p:nvPr/>
        </p:nvSpPr>
        <p:spPr>
          <a:xfrm>
            <a:off x="10597953" y="341123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m</a:t>
            </a:r>
            <a:endParaRPr lang="en-GB"/>
          </a:p>
        </p:txBody>
      </p:sp>
      <p:sp>
        <p:nvSpPr>
          <p:cNvPr id="104" name="Rounded Rectangle 103"/>
          <p:cNvSpPr/>
          <p:nvPr/>
        </p:nvSpPr>
        <p:spPr>
          <a:xfrm>
            <a:off x="9497075" y="3687578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506351" y="2550021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Cache, RAM, adresse mémoire – exemple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99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>
                <a:solidFill>
                  <a:schemeClr val="tx1"/>
                </a:solidFill>
              </a:rPr>
              <a:t>Supposons que :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le cache soit vide,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le CPU demande successivement les mots mémoires d’adresse :</a:t>
            </a:r>
            <a:endParaRPr lang="fr-FR" sz="240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06065" y="3098011"/>
          <a:ext cx="572912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05201" y="2149322"/>
            <a:ext cx="7862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1</a:t>
            </a:r>
            <a:r>
              <a:rPr lang="fr-FR" sz="2000"/>
              <a:t> = (0000 0000 1001 0001 1110 1001 1001 1000)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2</a:t>
            </a:r>
            <a:r>
              <a:rPr lang="fr-FR" sz="2000"/>
              <a:t> = (</a:t>
            </a:r>
            <a:r>
              <a:rPr lang="fr-FR" sz="2000" b="1">
                <a:solidFill>
                  <a:srgbClr val="005F00"/>
                </a:solidFill>
              </a:rPr>
              <a:t>0000 0000 1001 0001 1110 1001 1</a:t>
            </a:r>
            <a:r>
              <a:rPr lang="fr-FR" sz="2000" b="1"/>
              <a:t>001</a:t>
            </a:r>
            <a:r>
              <a:rPr lang="fr-FR" sz="2000"/>
              <a:t> </a:t>
            </a:r>
            <a:r>
              <a:rPr lang="fr-FR" sz="2000" b="1">
                <a:solidFill>
                  <a:srgbClr val="FF0000"/>
                </a:solidFill>
              </a:rPr>
              <a:t>11</a:t>
            </a:r>
            <a:r>
              <a:rPr lang="fr-FR" sz="2000" b="1">
                <a:solidFill>
                  <a:srgbClr val="0070C0"/>
                </a:solidFill>
              </a:rPr>
              <a:t>00</a:t>
            </a:r>
            <a:r>
              <a:rPr lang="fr-FR" sz="2000"/>
              <a:t>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3</a:t>
            </a:r>
            <a:r>
              <a:rPr lang="fr-FR" sz="2000"/>
              <a:t> = (0000 1000 1001 0001 1110 1001 1001 0000)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1" i="1" smtClean="0">
                          <a:ln w="9525">
                            <a:solidFill>
                              <a:schemeClr val="accent6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fr-FR" sz="9600" b="1">
                  <a:ln w="95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5446464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6257989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sp>
        <p:nvSpPr>
          <p:cNvPr id="91" name="TextBox 90"/>
          <p:cNvSpPr txBox="1"/>
          <p:nvPr/>
        </p:nvSpPr>
        <p:spPr>
          <a:xfrm>
            <a:off x="4413579" y="5038565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sp>
        <p:nvSpPr>
          <p:cNvPr id="92" name="TextBox 91"/>
          <p:cNvSpPr txBox="1"/>
          <p:nvPr/>
        </p:nvSpPr>
        <p:spPr>
          <a:xfrm>
            <a:off x="2705118" y="5038565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sp>
        <p:nvSpPr>
          <p:cNvPr id="93" name="Rectangle 92"/>
          <p:cNvSpPr/>
          <p:nvPr/>
        </p:nvSpPr>
        <p:spPr>
          <a:xfrm>
            <a:off x="989889" y="3838758"/>
            <a:ext cx="7313640" cy="2682652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="1">
                              <a:solidFill>
                                <a:srgbClr val="005F00"/>
                              </a:solidFill>
                              <a:latin typeface="Lucida Sans Typewriter" panose="020B0509030504030204" pitchFamily="49" charset="0"/>
                            </a:rPr>
                            <a:t>0000 0000 1001 0001 1110 1001 1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="1">
                              <a:solidFill>
                                <a:srgbClr val="005F00"/>
                              </a:solidFill>
                              <a:latin typeface="Lucida Sans Typewriter" panose="020B0509030504030204" pitchFamily="49" charset="0"/>
                            </a:rPr>
                            <a:t>0000 0000 1001 0001 1110 1001 1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222" r="-671324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444" r="-671324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5" name="Right Brace 94"/>
          <p:cNvSpPr/>
          <p:nvPr/>
        </p:nvSpPr>
        <p:spPr>
          <a:xfrm flipH="1">
            <a:off x="2126825" y="4229169"/>
            <a:ext cx="214347" cy="2127191"/>
          </a:xfrm>
          <a:prstGeom prst="rightBrace">
            <a:avLst>
              <a:gd name="adj1" fmla="val 1444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6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1037311" y="4973877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2012556" y="384761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index</a:t>
            </a:r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12931" y="38598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Données</a:t>
            </a:r>
            <a:endParaRPr lang="en-GB" b="1"/>
          </a:p>
        </p:txBody>
      </p:sp>
      <p:sp>
        <p:nvSpPr>
          <p:cNvPr id="99" name="TextBox 98"/>
          <p:cNvSpPr txBox="1"/>
          <p:nvPr/>
        </p:nvSpPr>
        <p:spPr>
          <a:xfrm>
            <a:off x="3849501" y="3838758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2628554" y="382990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val.</a:t>
            </a:r>
            <a:endParaRPr lang="en-GB"/>
          </a:p>
        </p:txBody>
      </p:sp>
      <p:sp>
        <p:nvSpPr>
          <p:cNvPr id="101" name="Rectangle 100"/>
          <p:cNvSpPr/>
          <p:nvPr/>
        </p:nvSpPr>
        <p:spPr>
          <a:xfrm rot="16200000">
            <a:off x="7712215" y="2522268"/>
            <a:ext cx="5564458" cy="2560508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02" name="object 21"/>
          <p:cNvSpPr/>
          <p:nvPr/>
        </p:nvSpPr>
        <p:spPr>
          <a:xfrm>
            <a:off x="9305827" y="5337826"/>
            <a:ext cx="1404422" cy="1166733"/>
          </a:xfrm>
          <a:prstGeom prst="rect">
            <a:avLst/>
          </a:prstGeom>
          <a:blipFill>
            <a:blip r:embed="rId5" cstate="print"/>
            <a:srcRect/>
            <a:stretch>
              <a:fillRect l="-293479" r="-152867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3" name="Straight Arrow Connector 102"/>
          <p:cNvCxnSpPr/>
          <p:nvPr/>
        </p:nvCxnSpPr>
        <p:spPr>
          <a:xfrm rot="16200000">
            <a:off x="9635605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>
            <a:off x="8480664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402937" y="52879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</a:t>
            </a:r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9488796" y="1102935"/>
            <a:ext cx="1040792" cy="424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Arrow Connector 110"/>
          <p:cNvCxnSpPr/>
          <p:nvPr/>
        </p:nvCxnSpPr>
        <p:spPr>
          <a:xfrm rot="16200000">
            <a:off x="9649816" y="4374769"/>
            <a:ext cx="1926119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>
            <a:off x="8494876" y="3219829"/>
            <a:ext cx="4236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627559" y="505688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0</a:t>
            </a:r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10588173" y="989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  <a:r>
              <a:rPr lang="fr-FR" baseline="30000"/>
              <a:t>32</a:t>
            </a:r>
            <a:r>
              <a:rPr lang="fr-FR"/>
              <a:t>-1</a:t>
            </a:r>
            <a:endParaRPr lang="en-GB"/>
          </a:p>
        </p:txBody>
      </p:sp>
      <p:cxnSp>
        <p:nvCxnSpPr>
          <p:cNvPr id="115" name="Straight Arrow Connector 114"/>
          <p:cNvCxnSpPr/>
          <p:nvPr/>
        </p:nvCxnSpPr>
        <p:spPr>
          <a:xfrm rot="16200000">
            <a:off x="9649813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>
            <a:off x="8494873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27558" y="444063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1</a:t>
            </a:r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10625213" y="200511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N-2</a:t>
            </a:r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10599376" y="144026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N-1</a:t>
            </a:r>
            <a:endParaRPr lang="en-GB"/>
          </a:p>
        </p:txBody>
      </p:sp>
      <p:sp>
        <p:nvSpPr>
          <p:cNvPr id="120" name="Rounded Rectangle 119"/>
          <p:cNvSpPr/>
          <p:nvPr/>
        </p:nvSpPr>
        <p:spPr>
          <a:xfrm>
            <a:off x="9506351" y="3139697"/>
            <a:ext cx="980282" cy="561975"/>
          </a:xfrm>
          <a:prstGeom prst="roundRect">
            <a:avLst/>
          </a:prstGeom>
          <a:solidFill>
            <a:srgbClr val="005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bloc m</a:t>
            </a:r>
            <a:endParaRPr lang="en-GB" sz="1600"/>
          </a:p>
        </p:txBody>
      </p:sp>
      <p:sp>
        <p:nvSpPr>
          <p:cNvPr id="121" name="TextBox 120"/>
          <p:cNvSpPr txBox="1"/>
          <p:nvPr/>
        </p:nvSpPr>
        <p:spPr>
          <a:xfrm>
            <a:off x="10597953" y="341123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m</a:t>
            </a:r>
            <a:endParaRPr lang="en-GB"/>
          </a:p>
        </p:txBody>
      </p:sp>
      <p:sp>
        <p:nvSpPr>
          <p:cNvPr id="122" name="Rounded Rectangle 121"/>
          <p:cNvSpPr/>
          <p:nvPr/>
        </p:nvSpPr>
        <p:spPr>
          <a:xfrm>
            <a:off x="9497075" y="3687578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506351" y="2550021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506351" y="113151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9506351" y="1735282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N-2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9506351" y="415037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9506351" y="475414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0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Cache, RAM, adresse mémoire – exemple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11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>
                <a:solidFill>
                  <a:schemeClr val="tx1"/>
                </a:solidFill>
              </a:rPr>
              <a:t>Supposons que :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le cache soit vide,</a:t>
            </a:r>
          </a:p>
          <a:p>
            <a:pPr marL="817200" lvl="1" indent="-360000"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000">
                <a:solidFill>
                  <a:schemeClr val="tx1"/>
                </a:solidFill>
              </a:rPr>
              <a:t>le CPU demande successivement les mots mémoires d’adresse :</a:t>
            </a:r>
            <a:endParaRPr lang="fr-FR" sz="240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06065" y="3098011"/>
          <a:ext cx="572912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05201" y="2149322"/>
            <a:ext cx="7862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1</a:t>
            </a:r>
            <a:r>
              <a:rPr lang="fr-FR" sz="2000"/>
              <a:t> = (0000 0000 1001 0001 1110 1001 1001 1000)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2</a:t>
            </a:r>
            <a:r>
              <a:rPr lang="fr-FR" sz="2000"/>
              <a:t> = (0000 0000 1001 0001 1110 1001 1001 1100)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  <a:p>
            <a:pPr lvl="1"/>
            <a:r>
              <a:rPr lang="fr-FR" sz="2000"/>
              <a:t>@mot </a:t>
            </a:r>
            <a:r>
              <a:rPr lang="fr-FR" sz="2000" i="1"/>
              <a:t>k</a:t>
            </a:r>
            <a:r>
              <a:rPr lang="fr-FR" sz="2000" baseline="-25000"/>
              <a:t>3</a:t>
            </a:r>
            <a:r>
              <a:rPr lang="fr-FR" sz="2000"/>
              <a:t> = (</a:t>
            </a:r>
            <a:r>
              <a:rPr lang="fr-FR" sz="2000" b="1">
                <a:solidFill>
                  <a:srgbClr val="FF4BEA"/>
                </a:solidFill>
              </a:rPr>
              <a:t>0000 1000 1001 0001 1110 1001 1</a:t>
            </a:r>
            <a:r>
              <a:rPr lang="fr-FR" sz="2000" b="1"/>
              <a:t>001</a:t>
            </a:r>
            <a:r>
              <a:rPr lang="fr-FR" sz="2000"/>
              <a:t> </a:t>
            </a:r>
            <a:r>
              <a:rPr lang="fr-FR" sz="2000" b="1">
                <a:solidFill>
                  <a:srgbClr val="FF0000"/>
                </a:solidFill>
              </a:rPr>
              <a:t>00</a:t>
            </a:r>
            <a:r>
              <a:rPr lang="fr-FR" sz="2000" b="1">
                <a:solidFill>
                  <a:srgbClr val="0070C0"/>
                </a:solidFill>
              </a:rPr>
              <a:t>00</a:t>
            </a:r>
            <a:r>
              <a:rPr lang="fr-FR" sz="2000"/>
              <a:t>)</a:t>
            </a:r>
            <a:r>
              <a:rPr lang="fr-FR" sz="2000" baseline="-25000"/>
              <a:t>2</a:t>
            </a:r>
            <a:r>
              <a:rPr lang="fr-FR" sz="20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1" i="1" smtClean="0">
                          <a:ln w="9525">
                            <a:solidFill>
                              <a:schemeClr val="accent6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fr-FR" sz="9600" b="1">
                  <a:ln w="95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5446464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6257989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sp>
        <p:nvSpPr>
          <p:cNvPr id="91" name="TextBox 90"/>
          <p:cNvSpPr txBox="1"/>
          <p:nvPr/>
        </p:nvSpPr>
        <p:spPr>
          <a:xfrm>
            <a:off x="4413579" y="5038565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sp>
        <p:nvSpPr>
          <p:cNvPr id="92" name="TextBox 91"/>
          <p:cNvSpPr txBox="1"/>
          <p:nvPr/>
        </p:nvSpPr>
        <p:spPr>
          <a:xfrm>
            <a:off x="2705118" y="5038565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sp>
        <p:nvSpPr>
          <p:cNvPr id="93" name="Rectangle 92"/>
          <p:cNvSpPr/>
          <p:nvPr/>
        </p:nvSpPr>
        <p:spPr>
          <a:xfrm>
            <a:off x="989889" y="3838758"/>
            <a:ext cx="7313640" cy="2682652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rgbClr val="FF0000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="1">
                              <a:solidFill>
                                <a:srgbClr val="FF4BEA"/>
                              </a:solidFill>
                              <a:latin typeface="Lucida Sans Typewriter" panose="020B0509030504030204" pitchFamily="49" charset="0"/>
                            </a:rPr>
                            <a:t>0000 1000 1001 0001 1110 1001 1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rgbClr val="FF0000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="1">
                              <a:solidFill>
                                <a:srgbClr val="FF4BEA"/>
                              </a:solidFill>
                              <a:latin typeface="Lucida Sans Typewriter" panose="020B0509030504030204" pitchFamily="49" charset="0"/>
                            </a:rPr>
                            <a:t>0000 1000 1001 0001 1110 1001 1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222" r="-671324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444" r="-671324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5" name="Right Brace 94"/>
          <p:cNvSpPr/>
          <p:nvPr/>
        </p:nvSpPr>
        <p:spPr>
          <a:xfrm flipH="1">
            <a:off x="2126825" y="4229169"/>
            <a:ext cx="214347" cy="2127191"/>
          </a:xfrm>
          <a:prstGeom prst="rightBrace">
            <a:avLst>
              <a:gd name="adj1" fmla="val 1444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6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1037311" y="4973877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2012556" y="384761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index</a:t>
            </a:r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12931" y="38598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Données</a:t>
            </a:r>
            <a:endParaRPr lang="en-GB" b="1"/>
          </a:p>
        </p:txBody>
      </p:sp>
      <p:sp>
        <p:nvSpPr>
          <p:cNvPr id="99" name="TextBox 98"/>
          <p:cNvSpPr txBox="1"/>
          <p:nvPr/>
        </p:nvSpPr>
        <p:spPr>
          <a:xfrm>
            <a:off x="3849501" y="3838758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2628554" y="382990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val.</a:t>
            </a:r>
            <a:endParaRPr lang="en-GB"/>
          </a:p>
        </p:txBody>
      </p:sp>
      <p:sp>
        <p:nvSpPr>
          <p:cNvPr id="105" name="Rectangle 104"/>
          <p:cNvSpPr/>
          <p:nvPr/>
        </p:nvSpPr>
        <p:spPr>
          <a:xfrm rot="16200000">
            <a:off x="7712215" y="2522268"/>
            <a:ext cx="5564458" cy="2560508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06" name="object 21"/>
          <p:cNvSpPr/>
          <p:nvPr/>
        </p:nvSpPr>
        <p:spPr>
          <a:xfrm>
            <a:off x="9305827" y="5337826"/>
            <a:ext cx="1404422" cy="1166733"/>
          </a:xfrm>
          <a:prstGeom prst="rect">
            <a:avLst/>
          </a:prstGeom>
          <a:blipFill>
            <a:blip r:embed="rId5" cstate="print"/>
            <a:srcRect/>
            <a:stretch>
              <a:fillRect l="-293479" r="-152867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7" name="Straight Arrow Connector 106"/>
          <p:cNvCxnSpPr/>
          <p:nvPr/>
        </p:nvCxnSpPr>
        <p:spPr>
          <a:xfrm rot="16200000">
            <a:off x="9635605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>
            <a:off x="8480664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2937" y="52879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</a:t>
            </a:r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9488796" y="1102935"/>
            <a:ext cx="1040792" cy="424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Straight Arrow Connector 114"/>
          <p:cNvCxnSpPr/>
          <p:nvPr/>
        </p:nvCxnSpPr>
        <p:spPr>
          <a:xfrm rot="16200000">
            <a:off x="9649816" y="4374769"/>
            <a:ext cx="1926119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>
            <a:off x="8494876" y="3219829"/>
            <a:ext cx="4236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27559" y="505688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0</a:t>
            </a:r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10588173" y="989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  <a:r>
              <a:rPr lang="fr-FR" baseline="30000"/>
              <a:t>32</a:t>
            </a:r>
            <a:r>
              <a:rPr lang="fr-FR"/>
              <a:t>-1</a:t>
            </a:r>
            <a:endParaRPr lang="en-GB"/>
          </a:p>
        </p:txBody>
      </p:sp>
      <p:cxnSp>
        <p:nvCxnSpPr>
          <p:cNvPr id="119" name="Straight Arrow Connector 118"/>
          <p:cNvCxnSpPr/>
          <p:nvPr/>
        </p:nvCxnSpPr>
        <p:spPr>
          <a:xfrm rot="16200000">
            <a:off x="9649813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>
            <a:off x="8494873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0627558" y="444063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1</a:t>
            </a:r>
            <a:endParaRPr lang="en-GB"/>
          </a:p>
        </p:txBody>
      </p:sp>
      <p:sp>
        <p:nvSpPr>
          <p:cNvPr id="122" name="TextBox 121"/>
          <p:cNvSpPr txBox="1"/>
          <p:nvPr/>
        </p:nvSpPr>
        <p:spPr>
          <a:xfrm>
            <a:off x="10625213" y="200511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N-2</a:t>
            </a:r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10599376" y="144026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N-1</a:t>
            </a:r>
            <a:endParaRPr lang="en-GB"/>
          </a:p>
        </p:txBody>
      </p:sp>
      <p:sp>
        <p:nvSpPr>
          <p:cNvPr id="124" name="Rounded Rectangle 123"/>
          <p:cNvSpPr/>
          <p:nvPr/>
        </p:nvSpPr>
        <p:spPr>
          <a:xfrm>
            <a:off x="9506351" y="2728314"/>
            <a:ext cx="980282" cy="561975"/>
          </a:xfrm>
          <a:prstGeom prst="roundRect">
            <a:avLst/>
          </a:prstGeom>
          <a:solidFill>
            <a:srgbClr val="FF4BEA"/>
          </a:solidFill>
          <a:ln>
            <a:solidFill>
              <a:srgbClr val="FF4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bloc m’</a:t>
            </a:r>
            <a:endParaRPr lang="en-GB" sz="1600"/>
          </a:p>
        </p:txBody>
      </p:sp>
      <p:sp>
        <p:nvSpPr>
          <p:cNvPr id="125" name="TextBox 124"/>
          <p:cNvSpPr txBox="1"/>
          <p:nvPr/>
        </p:nvSpPr>
        <p:spPr>
          <a:xfrm>
            <a:off x="10597953" y="29998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m’</a:t>
            </a:r>
            <a:endParaRPr lang="en-GB"/>
          </a:p>
        </p:txBody>
      </p:sp>
      <p:sp>
        <p:nvSpPr>
          <p:cNvPr id="126" name="Rounded Rectangle 125"/>
          <p:cNvSpPr/>
          <p:nvPr/>
        </p:nvSpPr>
        <p:spPr>
          <a:xfrm>
            <a:off x="9497075" y="3490615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9506351" y="2290830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9506351" y="113151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9506351" y="1735282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N-2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506351" y="415037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506351" y="475414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0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Cache, RAM, adresse mémoire – exemple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53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Quid de la réalisation matérielle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La réalisation est simple !</a:t>
            </a:r>
            <a:endParaRPr lang="en-GB" sz="240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20718" y="2257861"/>
          <a:ext cx="572912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b="1" i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Content Placeholder 3"/>
          <p:cNvGraphicFramePr>
            <a:graphicFrameLocks/>
          </p:cNvGraphicFramePr>
          <p:nvPr/>
        </p:nvGraphicFramePr>
        <p:xfrm>
          <a:off x="3139117" y="3909067"/>
          <a:ext cx="63720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200" b="1">
                          <a:solidFill>
                            <a:schemeClr val="tx1"/>
                          </a:solidFill>
                          <a:latin typeface="Lucida Sans Typewriter" panose="020B05090305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200" b="0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>
                          <a:solidFill>
                            <a:schemeClr val="tx1"/>
                          </a:solidFill>
                          <a:latin typeface="Lucida Sans Typewriter" panose="020B05090305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>
                        <a:solidFill>
                          <a:srgbClr val="FF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rgbClr val="FF4BEA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>
                        <a:solidFill>
                          <a:schemeClr val="bg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>
                        <a:solidFill>
                          <a:schemeClr val="bg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>
                        <a:solidFill>
                          <a:schemeClr val="bg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>
                        <a:solidFill>
                          <a:schemeClr val="bg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>
                        <a:solidFill>
                          <a:schemeClr val="bg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>
                        <a:solidFill>
                          <a:schemeClr val="bg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>
                        <a:solidFill>
                          <a:schemeClr val="bg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>
                        <a:solidFill>
                          <a:schemeClr val="bg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200" b="1" i="0">
                          <a:solidFill>
                            <a:schemeClr val="tx1"/>
                          </a:solidFill>
                          <a:latin typeface="Lucida Sans Typewriter" panose="020B0509030504030204" pitchFamily="49" charset="0"/>
                        </a:rPr>
                        <a:t>m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200" b="0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200" b="0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200" b="1">
                          <a:solidFill>
                            <a:schemeClr val="tx1"/>
                          </a:solidFill>
                          <a:latin typeface="Lucida Sans Typewriter" panose="020B0509030504030204" pitchFamily="49" charset="0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200" b="0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b="1">
                        <a:solidFill>
                          <a:schemeClr val="tx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292716" y="3526354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index</a:t>
            </a:r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7973964" y="35385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Données</a:t>
            </a:r>
            <a:endParaRPr lang="en-GB" b="1"/>
          </a:p>
        </p:txBody>
      </p:sp>
      <p:sp>
        <p:nvSpPr>
          <p:cNvPr id="59" name="TextBox 58"/>
          <p:cNvSpPr txBox="1"/>
          <p:nvPr/>
        </p:nvSpPr>
        <p:spPr>
          <a:xfrm>
            <a:off x="5129661" y="3517501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3908714" y="350864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val.</a:t>
            </a:r>
            <a:endParaRPr lang="en-GB"/>
          </a:p>
        </p:txBody>
      </p:sp>
      <p:sp>
        <p:nvSpPr>
          <p:cNvPr id="5" name="Flowchart: Delay 4"/>
          <p:cNvSpPr/>
          <p:nvPr/>
        </p:nvSpPr>
        <p:spPr>
          <a:xfrm rot="10800000">
            <a:off x="3024079" y="6172445"/>
            <a:ext cx="402212" cy="402212"/>
          </a:xfrm>
          <a:prstGeom prst="flowChartDelay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495896" y="5930104"/>
            <a:ext cx="317626" cy="317626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61" name="object 21"/>
          <p:cNvSpPr/>
          <p:nvPr/>
        </p:nvSpPr>
        <p:spPr>
          <a:xfrm>
            <a:off x="10239174" y="2727893"/>
            <a:ext cx="902971" cy="731520"/>
          </a:xfrm>
          <a:prstGeom prst="round2SameRect">
            <a:avLst/>
          </a:prstGeom>
          <a:blipFill>
            <a:blip r:embed="rId2" cstate="print"/>
            <a:srcRect/>
            <a:stretch>
              <a:fillRect l="-236741" t="-32901" r="-504627" b="-11912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3042112" y="5265444"/>
            <a:ext cx="1458241" cy="689881"/>
          </a:xfrm>
          <a:prstGeom prst="bentConnector3">
            <a:avLst>
              <a:gd name="adj1" fmla="val 962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" idx="0"/>
          </p:cNvCxnSpPr>
          <p:nvPr/>
        </p:nvCxnSpPr>
        <p:spPr>
          <a:xfrm>
            <a:off x="5654709" y="4898134"/>
            <a:ext cx="0" cy="10319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4"/>
          </p:cNvCxnSpPr>
          <p:nvPr/>
        </p:nvCxnSpPr>
        <p:spPr>
          <a:xfrm rot="5400000">
            <a:off x="4428629" y="5245392"/>
            <a:ext cx="223743" cy="222841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8390289" y="4881264"/>
            <a:ext cx="0" cy="10319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0690659" y="4046220"/>
            <a:ext cx="0" cy="186701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390289" y="5913234"/>
            <a:ext cx="230037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5" idx="3"/>
          </p:cNvCxnSpPr>
          <p:nvPr/>
        </p:nvCxnSpPr>
        <p:spPr>
          <a:xfrm rot="10800000">
            <a:off x="1600581" y="4881265"/>
            <a:ext cx="1423499" cy="149228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587284" y="5657879"/>
            <a:ext cx="128634" cy="128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8334990" y="5652143"/>
            <a:ext cx="128634" cy="12863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Callout 113"/>
          <p:cNvSpPr/>
          <p:nvPr/>
        </p:nvSpPr>
        <p:spPr>
          <a:xfrm flipH="1">
            <a:off x="9280306" y="2291585"/>
            <a:ext cx="958413" cy="487613"/>
          </a:xfrm>
          <a:prstGeom prst="wedgeEllipseCallout">
            <a:avLst>
              <a:gd name="adj1" fmla="val -50000"/>
              <a:gd name="adj2" fmla="val 671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accent6">
                    <a:lumMod val="50000"/>
                  </a:schemeClr>
                </a:solidFill>
              </a:rPr>
              <a:t>@</a:t>
            </a:r>
            <a:r>
              <a:rPr lang="fr-FR" i="1">
                <a:solidFill>
                  <a:schemeClr val="accent6">
                    <a:lumMod val="50000"/>
                  </a:schemeClr>
                </a:solidFill>
              </a:rPr>
              <a:t>k ?</a:t>
            </a:r>
          </a:p>
        </p:txBody>
      </p:sp>
      <p:sp>
        <p:nvSpPr>
          <p:cNvPr id="115" name="Left Arrow 114"/>
          <p:cNvSpPr/>
          <p:nvPr/>
        </p:nvSpPr>
        <p:spPr>
          <a:xfrm>
            <a:off x="8825301" y="2885748"/>
            <a:ext cx="626942" cy="42384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251894" y="2891752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index(@k)=m</a:t>
            </a:r>
          </a:p>
        </p:txBody>
      </p:sp>
      <p:sp>
        <p:nvSpPr>
          <p:cNvPr id="134" name="Freeform 133"/>
          <p:cNvSpPr/>
          <p:nvPr/>
        </p:nvSpPr>
        <p:spPr>
          <a:xfrm>
            <a:off x="2760317" y="2950749"/>
            <a:ext cx="2735578" cy="3141235"/>
          </a:xfrm>
          <a:custGeom>
            <a:avLst/>
            <a:gdLst>
              <a:gd name="connsiteX0" fmla="*/ 1314450 w 2491740"/>
              <a:gd name="connsiteY0" fmla="*/ 0 h 2686050"/>
              <a:gd name="connsiteX1" fmla="*/ 1314450 w 2491740"/>
              <a:gd name="connsiteY1" fmla="*/ 0 h 2686050"/>
              <a:gd name="connsiteX2" fmla="*/ 1314450 w 2491740"/>
              <a:gd name="connsiteY2" fmla="*/ 194310 h 2686050"/>
              <a:gd name="connsiteX3" fmla="*/ 0 w 2491740"/>
              <a:gd name="connsiteY3" fmla="*/ 194310 h 2686050"/>
              <a:gd name="connsiteX4" fmla="*/ 0 w 2491740"/>
              <a:gd name="connsiteY4" fmla="*/ 2686050 h 2686050"/>
              <a:gd name="connsiteX5" fmla="*/ 2491740 w 2491740"/>
              <a:gd name="connsiteY5" fmla="*/ 268605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1740" h="2686050">
                <a:moveTo>
                  <a:pt x="1314450" y="0"/>
                </a:moveTo>
                <a:lnTo>
                  <a:pt x="1314450" y="0"/>
                </a:lnTo>
                <a:lnTo>
                  <a:pt x="1314450" y="194310"/>
                </a:lnTo>
                <a:lnTo>
                  <a:pt x="0" y="194310"/>
                </a:lnTo>
                <a:lnTo>
                  <a:pt x="0" y="2686050"/>
                </a:lnTo>
                <a:lnTo>
                  <a:pt x="2491740" y="2686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Freeform 136"/>
          <p:cNvSpPr/>
          <p:nvPr/>
        </p:nvSpPr>
        <p:spPr>
          <a:xfrm>
            <a:off x="3268980" y="2960370"/>
            <a:ext cx="2468880" cy="1908810"/>
          </a:xfrm>
          <a:custGeom>
            <a:avLst/>
            <a:gdLst>
              <a:gd name="connsiteX0" fmla="*/ 2468880 w 2468880"/>
              <a:gd name="connsiteY0" fmla="*/ 0 h 1908810"/>
              <a:gd name="connsiteX1" fmla="*/ 2468880 w 2468880"/>
              <a:gd name="connsiteY1" fmla="*/ 354330 h 1908810"/>
              <a:gd name="connsiteX2" fmla="*/ 0 w 2468880"/>
              <a:gd name="connsiteY2" fmla="*/ 354330 h 1908810"/>
              <a:gd name="connsiteX3" fmla="*/ 0 w 2468880"/>
              <a:gd name="connsiteY3" fmla="*/ 1908810 h 1908810"/>
              <a:gd name="connsiteX4" fmla="*/ 457200 w 2468880"/>
              <a:gd name="connsiteY4" fmla="*/ 1908810 h 190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8880" h="1908810">
                <a:moveTo>
                  <a:pt x="2468880" y="0"/>
                </a:moveTo>
                <a:lnTo>
                  <a:pt x="2468880" y="354330"/>
                </a:lnTo>
                <a:lnTo>
                  <a:pt x="0" y="354330"/>
                </a:lnTo>
                <a:lnTo>
                  <a:pt x="0" y="1908810"/>
                </a:lnTo>
                <a:lnTo>
                  <a:pt x="457200" y="190881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TextBox 137"/>
          <p:cNvSpPr txBox="1"/>
          <p:nvPr/>
        </p:nvSpPr>
        <p:spPr>
          <a:xfrm>
            <a:off x="8467701" y="557164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32 bits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741357" y="555324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25 bits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117531" y="4505592"/>
            <a:ext cx="98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err="1">
                <a:solidFill>
                  <a:srgbClr val="FF0000"/>
                </a:solidFill>
              </a:rPr>
              <a:t>Succ</a:t>
            </a:r>
            <a:r>
              <a:rPr lang="fr-FR" sz="1400" b="1">
                <a:solidFill>
                  <a:srgbClr val="FF0000"/>
                </a:solidFill>
              </a:rPr>
              <a:t>. /</a:t>
            </a:r>
            <a:r>
              <a:rPr lang="fr-FR" sz="1400" b="1" err="1">
                <a:solidFill>
                  <a:srgbClr val="FF0000"/>
                </a:solidFill>
              </a:rPr>
              <a:t>Ech</a:t>
            </a:r>
            <a:r>
              <a:rPr lang="fr-FR" sz="14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0311047" y="3732944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chemeClr val="accent6">
                    <a:lumMod val="50000"/>
                  </a:schemeClr>
                </a:solidFill>
              </a:rPr>
              <a:t>Donnée</a:t>
            </a: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Cache, RAM, adresse mémoire – exemple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9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838200" y="-6199"/>
            <a:ext cx="10515600" cy="1325563"/>
          </a:xfrm>
        </p:spPr>
        <p:txBody>
          <a:bodyPr/>
          <a:lstStyle/>
          <a:p>
            <a:pPr algn="ctr"/>
            <a:r>
              <a:rPr lang="fr-FR" b="1"/>
              <a:t>Performances CPU vs. RAM : solution</a:t>
            </a:r>
            <a:endParaRPr lang="en-GB"/>
          </a:p>
        </p:txBody>
      </p:sp>
      <p:sp>
        <p:nvSpPr>
          <p:cNvPr id="25" name="Content Placeholder 7"/>
          <p:cNvSpPr>
            <a:spLocks noGrp="1"/>
          </p:cNvSpPr>
          <p:nvPr>
            <p:ph idx="1"/>
          </p:nvPr>
        </p:nvSpPr>
        <p:spPr>
          <a:xfrm>
            <a:off x="838200" y="1081377"/>
            <a:ext cx="10515600" cy="4626943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Comment tirer profit des avantages CPU/RAM sans leurs défauts ?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239954" y="1584342"/>
            <a:ext cx="10113845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implémentant une hiérarchie mémoire.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72439" y="2403876"/>
            <a:ext cx="3169514" cy="2230628"/>
            <a:chOff x="192620" y="1551871"/>
            <a:chExt cx="3169514" cy="2230628"/>
          </a:xfrm>
        </p:grpSpPr>
        <p:sp>
          <p:nvSpPr>
            <p:cNvPr id="28" name="Round Same Side Corner Rectangle 27"/>
            <p:cNvSpPr/>
            <p:nvPr/>
          </p:nvSpPr>
          <p:spPr>
            <a:xfrm>
              <a:off x="192620" y="1551871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Cache</a:t>
              </a:r>
              <a:endParaRPr lang="en-GB"/>
            </a:p>
          </p:txBody>
        </p:sp>
        <p:sp>
          <p:nvSpPr>
            <p:cNvPr id="29" name="Round Same Side Corner Rectangle 28"/>
            <p:cNvSpPr/>
            <p:nvPr/>
          </p:nvSpPr>
          <p:spPr>
            <a:xfrm>
              <a:off x="192620" y="1963352"/>
              <a:ext cx="3169514" cy="1819147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62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Mémoires intermédiaires :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très rapides,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très petites,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très chères,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indispensables !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436343" y="2392764"/>
            <a:ext cx="4099546" cy="2258134"/>
            <a:chOff x="5165104" y="2861406"/>
            <a:chExt cx="3352800" cy="2258134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165104" y="5119540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165104" y="2861406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165104" y="4753766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65104" y="4375294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165104" y="3996822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165104" y="3618350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65104" y="3254163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142810" y="2414989"/>
            <a:ext cx="2596865" cy="2238678"/>
            <a:chOff x="6741771" y="3000094"/>
            <a:chExt cx="2596865" cy="2238678"/>
          </a:xfrm>
        </p:grpSpPr>
        <p:sp>
          <p:nvSpPr>
            <p:cNvPr id="30" name="Isosceles Triangle 29"/>
            <p:cNvSpPr/>
            <p:nvPr/>
          </p:nvSpPr>
          <p:spPr>
            <a:xfrm>
              <a:off x="6741771" y="3000095"/>
              <a:ext cx="2596865" cy="223867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6953881" y="3000094"/>
              <a:ext cx="2171069" cy="186023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7170498" y="3000095"/>
              <a:ext cx="1735539" cy="1492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7390606" y="3000094"/>
              <a:ext cx="1298814" cy="1116895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7607300" y="3000094"/>
              <a:ext cx="862013" cy="741064"/>
            </a:xfrm>
            <a:prstGeom prst="triangl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7823994" y="3000095"/>
              <a:ext cx="428625" cy="373606"/>
            </a:xfrm>
            <a:prstGeom prst="triangl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951785" y="4294266"/>
            <a:ext cx="2389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mémoire de masse (To)</a:t>
            </a:r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7951785" y="3918649"/>
            <a:ext cx="25318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mémoire secondaire (To)</a:t>
            </a:r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7951785" y="2416189"/>
            <a:ext cx="22408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registres CPU (octets)</a:t>
            </a:r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7951785" y="2791804"/>
            <a:ext cx="24113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cache interne (Ko – Mo)</a:t>
            </a:r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7951785" y="3167419"/>
            <a:ext cx="20113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cache externe (Mo)</a:t>
            </a:r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7951785" y="3543034"/>
            <a:ext cx="19891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mémoire vive (Go)</a:t>
            </a:r>
            <a:endParaRPr lang="en-GB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0805532" y="2392764"/>
            <a:ext cx="0" cy="2252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873083" y="2363096"/>
            <a:ext cx="0" cy="2252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142810" y="4838632"/>
            <a:ext cx="2596865" cy="993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6200000">
            <a:off x="3443959" y="3292687"/>
            <a:ext cx="24711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coût par octet et vitesse</a:t>
            </a:r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 rot="5400000">
            <a:off x="10253819" y="3289528"/>
            <a:ext cx="15135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temps d’accès</a:t>
            </a:r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5369973" y="4810277"/>
            <a:ext cx="2149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capacité de stockage</a:t>
            </a:r>
            <a:endParaRPr lang="en-GB"/>
          </a:p>
        </p:txBody>
      </p:sp>
      <p:grpSp>
        <p:nvGrpSpPr>
          <p:cNvPr id="86" name="Group 85"/>
          <p:cNvGrpSpPr/>
          <p:nvPr/>
        </p:nvGrpSpPr>
        <p:grpSpPr>
          <a:xfrm>
            <a:off x="472439" y="5280672"/>
            <a:ext cx="11257599" cy="1445450"/>
            <a:chOff x="953220" y="2280892"/>
            <a:chExt cx="3169514" cy="1051823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953220" y="2280892"/>
              <a:ext cx="3169514" cy="361210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Utilité</a:t>
              </a:r>
              <a:endParaRPr lang="en-GB"/>
            </a:p>
          </p:txBody>
        </p:sp>
        <p:sp>
          <p:nvSpPr>
            <p:cNvPr id="88" name="Round Same Side Corner Rectangle 87"/>
            <p:cNvSpPr/>
            <p:nvPr/>
          </p:nvSpPr>
          <p:spPr>
            <a:xfrm>
              <a:off x="953220" y="2641479"/>
              <a:ext cx="3169514" cy="691236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6250" algn="just">
                <a:spcBef>
                  <a:spcPts val="600"/>
                </a:spcBef>
                <a:buClr>
                  <a:srgbClr val="008000"/>
                </a:buClr>
              </a:pPr>
              <a:r>
                <a:rPr lang="fr-FR">
                  <a:solidFill>
                    <a:schemeClr val="tx1"/>
                  </a:solidFill>
                </a:rPr>
                <a:t>Les caches (L1, L2, …) permettent :</a:t>
              </a:r>
            </a:p>
            <a:p>
              <a:pPr marL="432000" indent="-285750" algn="just">
                <a:spcBef>
                  <a:spcPts val="600"/>
                </a:spcBef>
                <a:buClr>
                  <a:srgbClr val="008000"/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de stocker des instructions ou des données pertinentes pour le processeur,</a:t>
              </a:r>
            </a:p>
            <a:p>
              <a:pPr marL="432000" indent="-285750">
                <a:spcBef>
                  <a:spcPts val="600"/>
                </a:spcBef>
                <a:buClr>
                  <a:srgbClr val="008000"/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de réduire le fossé du temps d’accès entre le CPU et la RAM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685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 faire lorsque le processeur réalise une écriture en mémoire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Il faut pouvoir assurer la cohérence des données.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518558" y="4753903"/>
            <a:ext cx="1663700" cy="221031"/>
            <a:chOff x="7470989" y="3756452"/>
            <a:chExt cx="855644" cy="221031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7470990" y="3756452"/>
              <a:ext cx="8556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470989" y="3977483"/>
              <a:ext cx="8556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bject 21"/>
          <p:cNvSpPr/>
          <p:nvPr/>
        </p:nvSpPr>
        <p:spPr>
          <a:xfrm>
            <a:off x="10332171" y="4281052"/>
            <a:ext cx="1404422" cy="1166733"/>
          </a:xfrm>
          <a:prstGeom prst="round2SameRect">
            <a:avLst/>
          </a:prstGeom>
          <a:blipFill>
            <a:blip r:embed="rId2" cstate="print"/>
            <a:srcRect/>
            <a:stretch>
              <a:fillRect l="-293479" r="-152867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Picture 4" descr="RÃ©sultat de recherche d'images pour &quot;tortoise  delivery clipart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37214" y="311408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object 21"/>
          <p:cNvSpPr/>
          <p:nvPr/>
        </p:nvSpPr>
        <p:spPr>
          <a:xfrm>
            <a:off x="1930055" y="4286809"/>
            <a:ext cx="1139323" cy="1155219"/>
          </a:xfrm>
          <a:prstGeom prst="round2SameRect">
            <a:avLst/>
          </a:prstGeom>
          <a:blipFill>
            <a:blip r:embed="rId2" cstate="print"/>
            <a:srcRect/>
            <a:stretch>
              <a:fillRect l="-176825" r="-390001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Group 54"/>
          <p:cNvGrpSpPr/>
          <p:nvPr/>
        </p:nvGrpSpPr>
        <p:grpSpPr>
          <a:xfrm flipH="1">
            <a:off x="2092634" y="5214938"/>
            <a:ext cx="1438275" cy="1485900"/>
            <a:chOff x="6782671" y="2577151"/>
            <a:chExt cx="1438275" cy="148590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2671" y="2577151"/>
              <a:ext cx="1438275" cy="1485900"/>
            </a:xfrm>
            <a:prstGeom prst="rect">
              <a:avLst/>
            </a:prstGeom>
          </p:spPr>
        </p:pic>
        <p:pic>
          <p:nvPicPr>
            <p:cNvPr id="62" name="Picture 2" descr="RÃ©sultat de recherche d'images pour &quot;clipart envelope stamped address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3400">
              <a:off x="6791788" y="3081756"/>
              <a:ext cx="214311" cy="12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9631406">
              <a:off x="6956238" y="3186688"/>
              <a:ext cx="76200" cy="38100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3712752" y="4753903"/>
            <a:ext cx="856185" cy="221031"/>
            <a:chOff x="7470989" y="3756452"/>
            <a:chExt cx="855644" cy="221031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7470990" y="3756452"/>
              <a:ext cx="8556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7470989" y="3977483"/>
              <a:ext cx="8556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5143895" y="4513898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2759917" y="3625719"/>
            <a:ext cx="1521945" cy="678446"/>
            <a:chOff x="1858032" y="2961197"/>
            <a:chExt cx="1521945" cy="678446"/>
          </a:xfrm>
        </p:grpSpPr>
        <p:sp>
          <p:nvSpPr>
            <p:cNvPr id="70" name="Oval Callout 69"/>
            <p:cNvSpPr/>
            <p:nvPr/>
          </p:nvSpPr>
          <p:spPr>
            <a:xfrm flipV="1">
              <a:off x="1858032" y="2961197"/>
              <a:ext cx="1521945" cy="678446"/>
            </a:xfrm>
            <a:prstGeom prst="wedgeEllipseCallout">
              <a:avLst>
                <a:gd name="adj1" fmla="val -45810"/>
                <a:gd name="adj2" fmla="val -6555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GB" sz="12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86395" y="3146531"/>
              <a:ext cx="12652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fr-FR" sz="1400" err="1">
                  <a:solidFill>
                    <a:schemeClr val="bg1"/>
                  </a:solidFill>
                </a:rPr>
                <a:t>sw</a:t>
              </a:r>
              <a:r>
                <a:rPr lang="fr-FR" sz="1400">
                  <a:solidFill>
                    <a:schemeClr val="bg1"/>
                  </a:solidFill>
                </a:rPr>
                <a:t> $s1, 0($s2) </a:t>
              </a:r>
              <a:endParaRPr lang="en-GB" sz="1400">
                <a:solidFill>
                  <a:schemeClr val="bg1"/>
                </a:solidFill>
              </a:endParaRPr>
            </a:p>
          </p:txBody>
        </p:sp>
      </p:grpSp>
      <p:pic>
        <p:nvPicPr>
          <p:cNvPr id="72" name="Picture 4" descr="RÃ©sultat de recherche d'images pour &quot;tortoise  delivery clipart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200" y="515108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ounded Rectangle 73"/>
          <p:cNvSpPr/>
          <p:nvPr/>
        </p:nvSpPr>
        <p:spPr>
          <a:xfrm>
            <a:off x="5483746" y="2513593"/>
            <a:ext cx="5934236" cy="169213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Si la case à écrire n’est pas dans le cache : la réécrire et la charger dans le cache.</a:t>
            </a:r>
          </a:p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Sinon, choix à faire pour maintenir les performances.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Cache &amp; Cohérence mémoire – problématique</a:t>
            </a:r>
            <a:br>
              <a:rPr lang="fr-FR" b="1">
                <a:solidFill>
                  <a:srgbClr val="C00000"/>
                </a:solidFill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4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022E-16 L 0.18229 1.11022E-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28321 1.48148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-0.2599 2.22222E-6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>
                <a:solidFill>
                  <a:schemeClr val="tx1"/>
                </a:solidFill>
              </a:rPr>
              <a:t>Que faire pour réécrire un mot du cache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39955" y="1584342"/>
            <a:ext cx="9238575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Répercuter immédiatement la modification sur la mémoire principale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5306" y="3236546"/>
            <a:ext cx="1248033" cy="399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232"/>
              </a:gs>
              <a:gs pos="50000">
                <a:srgbClr val="FF7D7D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Requête </a:t>
            </a:r>
          </a:p>
          <a:p>
            <a:pPr algn="ctr"/>
            <a:r>
              <a:rPr lang="fr-FR" sz="1400">
                <a:solidFill>
                  <a:schemeClr val="tx1"/>
                </a:solidFill>
              </a:rPr>
              <a:t>CPU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08966" y="2262718"/>
            <a:ext cx="1217242" cy="733634"/>
            <a:chOff x="5722574" y="2903473"/>
            <a:chExt cx="1217242" cy="733634"/>
          </a:xfrm>
          <a:gradFill flip="none" rotWithShape="1">
            <a:gsLst>
              <a:gs pos="0">
                <a:srgbClr val="F4EE00"/>
              </a:gs>
              <a:gs pos="50000">
                <a:srgbClr val="FFFF15"/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</p:grpSpPr>
        <p:sp>
          <p:nvSpPr>
            <p:cNvPr id="31" name="Diamond 30"/>
            <p:cNvSpPr/>
            <p:nvPr/>
          </p:nvSpPr>
          <p:spPr>
            <a:xfrm>
              <a:off x="5722574" y="2903473"/>
              <a:ext cx="1217242" cy="733634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56889" y="3099333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/>
                <a:t>Cache ?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07352" y="3769305"/>
            <a:ext cx="1217242" cy="733634"/>
            <a:chOff x="5722574" y="2903473"/>
            <a:chExt cx="1217242" cy="733634"/>
          </a:xfrm>
          <a:gradFill flip="none" rotWithShape="1">
            <a:gsLst>
              <a:gs pos="0">
                <a:srgbClr val="F4EE00"/>
              </a:gs>
              <a:gs pos="50000">
                <a:srgbClr val="FFFF15"/>
              </a:gs>
              <a:gs pos="100000">
                <a:srgbClr val="FFFFDA"/>
              </a:gs>
            </a:gsLst>
            <a:lin ang="16200000" scaled="1"/>
            <a:tileRect/>
          </a:gradFill>
        </p:grpSpPr>
        <p:sp>
          <p:nvSpPr>
            <p:cNvPr id="35" name="Diamond 34"/>
            <p:cNvSpPr/>
            <p:nvPr/>
          </p:nvSpPr>
          <p:spPr>
            <a:xfrm>
              <a:off x="5722574" y="2903473"/>
              <a:ext cx="1217242" cy="733634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6889" y="3099333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/>
                <a:t>Cache ?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81426" y="2995548"/>
            <a:ext cx="1294504" cy="871280"/>
            <a:chOff x="5808933" y="2950925"/>
            <a:chExt cx="1130883" cy="686182"/>
          </a:xfr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38" name="Diamond 37"/>
            <p:cNvSpPr/>
            <p:nvPr/>
          </p:nvSpPr>
          <p:spPr>
            <a:xfrm>
              <a:off x="5808933" y="2950925"/>
              <a:ext cx="1130883" cy="686182"/>
            </a:xfrm>
            <a:prstGeom prst="diamond">
              <a:avLst/>
            </a:prstGeom>
            <a:gradFill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DA"/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18538" y="3060725"/>
              <a:ext cx="735876" cy="460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/>
                <a:t>Type de</a:t>
              </a:r>
            </a:p>
            <a:p>
              <a:r>
                <a:rPr lang="fr-FR" sz="1600"/>
                <a:t>requête</a:t>
              </a:r>
            </a:p>
          </p:txBody>
        </p:sp>
      </p:grpSp>
      <p:sp>
        <p:nvSpPr>
          <p:cNvPr id="9" name="Flowchart: Process 8"/>
          <p:cNvSpPr/>
          <p:nvPr/>
        </p:nvSpPr>
        <p:spPr>
          <a:xfrm>
            <a:off x="5584679" y="2313460"/>
            <a:ext cx="1210962" cy="632151"/>
          </a:xfrm>
          <a:prstGeom prst="flowChartProcess">
            <a:avLst/>
          </a:prstGeom>
          <a:gradFill flip="none" rotWithShape="1">
            <a:gsLst>
              <a:gs pos="0">
                <a:srgbClr val="00AC42"/>
              </a:gs>
              <a:gs pos="50000">
                <a:srgbClr val="00D255"/>
              </a:gs>
              <a:gs pos="100000">
                <a:srgbClr val="97FFC4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Identifier la ligne idoine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7254112" y="2252913"/>
            <a:ext cx="1371600" cy="753244"/>
          </a:xfrm>
          <a:prstGeom prst="flowChartProcess">
            <a:avLst/>
          </a:prstGeom>
          <a:gradFill flip="none" rotWithShape="1">
            <a:gsLst>
              <a:gs pos="0">
                <a:srgbClr val="00AC42"/>
              </a:gs>
              <a:gs pos="50000">
                <a:srgbClr val="00D255"/>
              </a:gs>
              <a:gs pos="100000">
                <a:srgbClr val="97FFC4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Charger le bloc idoine depuis la RAM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9084184" y="2334309"/>
            <a:ext cx="1371600" cy="590453"/>
          </a:xfrm>
          <a:prstGeom prst="flowChartProcess">
            <a:avLst/>
          </a:prstGeom>
          <a:gradFill flip="none" rotWithShape="1">
            <a:gsLst>
              <a:gs pos="0">
                <a:srgbClr val="00AC42"/>
              </a:gs>
              <a:gs pos="50000">
                <a:srgbClr val="00D255"/>
              </a:gs>
              <a:gs pos="100000">
                <a:srgbClr val="97FFC4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Retourner la donnée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496950" y="3231217"/>
            <a:ext cx="1248033" cy="399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232"/>
              </a:gs>
              <a:gs pos="50000">
                <a:srgbClr val="FF7D7D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Terminé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8148062" y="3820047"/>
            <a:ext cx="1621922" cy="632151"/>
          </a:xfrm>
          <a:prstGeom prst="flowChartProcess">
            <a:avLst/>
          </a:prstGeom>
          <a:gradFill flip="none" rotWithShape="1">
            <a:gsLst>
              <a:gs pos="0">
                <a:srgbClr val="00AC42"/>
              </a:gs>
              <a:gs pos="50000">
                <a:srgbClr val="00D255"/>
              </a:gs>
              <a:gs pos="100000">
                <a:srgbClr val="97FFC4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Ecrire la donnée en RAM</a:t>
            </a:r>
          </a:p>
        </p:txBody>
      </p:sp>
      <p:sp>
        <p:nvSpPr>
          <p:cNvPr id="45" name="Flowchart: Process 44"/>
          <p:cNvSpPr/>
          <p:nvPr/>
        </p:nvSpPr>
        <p:spPr>
          <a:xfrm>
            <a:off x="5724858" y="3820047"/>
            <a:ext cx="1621922" cy="632151"/>
          </a:xfrm>
          <a:prstGeom prst="flowChartProcess">
            <a:avLst/>
          </a:prstGeom>
          <a:gradFill flip="none" rotWithShape="1">
            <a:gsLst>
              <a:gs pos="0">
                <a:srgbClr val="00AC42"/>
              </a:gs>
              <a:gs pos="50000">
                <a:srgbClr val="00D255"/>
              </a:gs>
              <a:gs pos="100000">
                <a:srgbClr val="97FFC4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Ecrire la donnée dans la ligne</a:t>
            </a:r>
          </a:p>
        </p:txBody>
      </p:sp>
      <p:cxnSp>
        <p:nvCxnSpPr>
          <p:cNvPr id="11" name="Elbow Connector 10"/>
          <p:cNvCxnSpPr>
            <a:stCxn id="31" idx="2"/>
            <a:endCxn id="42" idx="2"/>
          </p:cNvCxnSpPr>
          <p:nvPr/>
        </p:nvCxnSpPr>
        <p:spPr>
          <a:xfrm rot="5400000" flipH="1" flipV="1">
            <a:off x="7107990" y="334358"/>
            <a:ext cx="71590" cy="5252397"/>
          </a:xfrm>
          <a:prstGeom prst="bentConnector3">
            <a:avLst>
              <a:gd name="adj1" fmla="val -3365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1" idx="3"/>
            <a:endCxn id="9" idx="1"/>
          </p:cNvCxnSpPr>
          <p:nvPr/>
        </p:nvCxnSpPr>
        <p:spPr>
          <a:xfrm>
            <a:off x="5126208" y="2629535"/>
            <a:ext cx="45847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41" idx="1"/>
          </p:cNvCxnSpPr>
          <p:nvPr/>
        </p:nvCxnSpPr>
        <p:spPr>
          <a:xfrm flipV="1">
            <a:off x="6795641" y="2629535"/>
            <a:ext cx="45847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1" idx="3"/>
            <a:endCxn id="42" idx="1"/>
          </p:cNvCxnSpPr>
          <p:nvPr/>
        </p:nvCxnSpPr>
        <p:spPr>
          <a:xfrm>
            <a:off x="8625712" y="2629535"/>
            <a:ext cx="45847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2" idx="3"/>
            <a:endCxn id="43" idx="0"/>
          </p:cNvCxnSpPr>
          <p:nvPr/>
        </p:nvCxnSpPr>
        <p:spPr>
          <a:xfrm>
            <a:off x="10455784" y="2629536"/>
            <a:ext cx="665183" cy="6016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45" idx="1"/>
          </p:cNvCxnSpPr>
          <p:nvPr/>
        </p:nvCxnSpPr>
        <p:spPr>
          <a:xfrm>
            <a:off x="5124594" y="4136122"/>
            <a:ext cx="60026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3"/>
            <a:endCxn id="43" idx="2"/>
          </p:cNvCxnSpPr>
          <p:nvPr/>
        </p:nvCxnSpPr>
        <p:spPr>
          <a:xfrm flipV="1">
            <a:off x="9769984" y="3631159"/>
            <a:ext cx="1350983" cy="50496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8" idx="0"/>
            <a:endCxn id="31" idx="1"/>
          </p:cNvCxnSpPr>
          <p:nvPr/>
        </p:nvCxnSpPr>
        <p:spPr>
          <a:xfrm rot="5400000" flipH="1" flipV="1">
            <a:off x="3385816" y="2472398"/>
            <a:ext cx="366013" cy="6802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8" idx="2"/>
            <a:endCxn id="35" idx="1"/>
          </p:cNvCxnSpPr>
          <p:nvPr/>
        </p:nvCxnSpPr>
        <p:spPr>
          <a:xfrm rot="16200000" flipH="1">
            <a:off x="3433368" y="3662138"/>
            <a:ext cx="269294" cy="6786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" idx="3"/>
            <a:endCxn id="38" idx="1"/>
          </p:cNvCxnSpPr>
          <p:nvPr/>
        </p:nvCxnSpPr>
        <p:spPr>
          <a:xfrm flipV="1">
            <a:off x="2213339" y="3431188"/>
            <a:ext cx="368087" cy="5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10486" y="4145127"/>
            <a:ext cx="836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Ecriture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14146" y="2330333"/>
            <a:ext cx="808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Lecture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67442" y="2953023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Oui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87870" y="4127479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Oui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32942" y="232871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Non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498821" y="3495561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Non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1083522" y="5180362"/>
            <a:ext cx="7898839" cy="1224368"/>
            <a:chOff x="192620" y="3398864"/>
            <a:chExt cx="3169514" cy="1224368"/>
          </a:xfrm>
        </p:grpSpPr>
        <p:sp>
          <p:nvSpPr>
            <p:cNvPr id="88" name="Round Same Side Corner Rectangle 87"/>
            <p:cNvSpPr/>
            <p:nvPr/>
          </p:nvSpPr>
          <p:spPr>
            <a:xfrm>
              <a:off x="192620" y="33988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Politique d’écriture immédiate (</a:t>
              </a:r>
              <a:r>
                <a:rPr lang="fr-FR" i="1"/>
                <a:t>Write-</a:t>
              </a:r>
              <a:r>
                <a:rPr lang="fr-FR" i="1" err="1"/>
                <a:t>through</a:t>
              </a:r>
              <a:r>
                <a:rPr lang="fr-FR"/>
                <a:t> en anglais)</a:t>
              </a:r>
              <a:endParaRPr lang="en-GB"/>
            </a:p>
          </p:txBody>
        </p:sp>
        <p:sp>
          <p:nvSpPr>
            <p:cNvPr id="89" name="Round Same Side Corner Rectangle 88"/>
            <p:cNvSpPr/>
            <p:nvPr/>
          </p:nvSpPr>
          <p:spPr>
            <a:xfrm>
              <a:off x="192620" y="3816084"/>
              <a:ext cx="3169514" cy="807148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Impact négatif niveau performance mais facile à réaliser.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Souvent implémentée avec un tampon d’écriture de sorte à lisser ce coût.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Elbow Connector 90"/>
          <p:cNvCxnSpPr>
            <a:stCxn id="35" idx="0"/>
            <a:endCxn id="44" idx="0"/>
          </p:cNvCxnSpPr>
          <p:nvPr/>
        </p:nvCxnSpPr>
        <p:spPr>
          <a:xfrm rot="16200000" flipH="1">
            <a:off x="6712127" y="1573151"/>
            <a:ext cx="50742" cy="4443050"/>
          </a:xfrm>
          <a:prstGeom prst="bentConnector3">
            <a:avLst>
              <a:gd name="adj1" fmla="val -4505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5" idx="3"/>
            <a:endCxn id="44" idx="1"/>
          </p:cNvCxnSpPr>
          <p:nvPr/>
        </p:nvCxnSpPr>
        <p:spPr>
          <a:xfrm>
            <a:off x="7346780" y="4136123"/>
            <a:ext cx="801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Cache &amp; Cohérence mémoire – </a:t>
            </a:r>
            <a:r>
              <a:rPr lang="fr-FR" b="1" i="1" dirty="0">
                <a:solidFill>
                  <a:srgbClr val="C00000"/>
                </a:solidFill>
              </a:rPr>
              <a:t>Write-</a:t>
            </a:r>
            <a:r>
              <a:rPr lang="fr-FR" b="1" i="1" dirty="0" err="1">
                <a:solidFill>
                  <a:srgbClr val="C00000"/>
                </a:solidFill>
              </a:rPr>
              <a:t>through</a:t>
            </a:r>
            <a:br>
              <a:rPr lang="en-GB" b="1" i="1" dirty="0">
                <a:solidFill>
                  <a:srgbClr val="C00000"/>
                </a:solidFill>
              </a:rPr>
            </a:b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68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Que faire pour réécrire un mot du cache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39955" y="1584342"/>
            <a:ext cx="10017050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Répercuter ultérieurement la modification en profitant d’un remplacement.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1011725" y="5799406"/>
            <a:ext cx="10747594" cy="820955"/>
            <a:chOff x="192620" y="3398864"/>
            <a:chExt cx="3169514" cy="820955"/>
          </a:xfrm>
        </p:grpSpPr>
        <p:sp>
          <p:nvSpPr>
            <p:cNvPr id="183" name="Round Same Side Corner Rectangle 182"/>
            <p:cNvSpPr/>
            <p:nvPr/>
          </p:nvSpPr>
          <p:spPr>
            <a:xfrm>
              <a:off x="192620" y="33988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Politique d’écriture différée (</a:t>
              </a:r>
              <a:r>
                <a:rPr lang="fr-FR" i="1"/>
                <a:t>Write-back</a:t>
              </a:r>
              <a:r>
                <a:rPr lang="fr-FR"/>
                <a:t> en anglais)</a:t>
              </a:r>
              <a:endParaRPr lang="en-GB"/>
            </a:p>
          </p:txBody>
        </p:sp>
        <p:sp>
          <p:nvSpPr>
            <p:cNvPr id="184" name="Round Same Side Corner Rectangle 183"/>
            <p:cNvSpPr/>
            <p:nvPr/>
          </p:nvSpPr>
          <p:spPr>
            <a:xfrm>
              <a:off x="192620" y="3816084"/>
              <a:ext cx="3169514" cy="403735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Plus complexe à implémenter.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Cache &amp; Cohérence mémoire – </a:t>
            </a:r>
            <a:r>
              <a:rPr lang="fr-FR" b="1" i="1">
                <a:solidFill>
                  <a:srgbClr val="C00000"/>
                </a:solidFill>
              </a:rPr>
              <a:t>Write-back</a:t>
            </a:r>
            <a:br>
              <a:rPr lang="en-GB" b="1" i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84483" y="2178937"/>
            <a:ext cx="10874836" cy="3478048"/>
            <a:chOff x="884483" y="2178937"/>
            <a:chExt cx="10874836" cy="3478048"/>
          </a:xfrm>
        </p:grpSpPr>
        <p:sp>
          <p:nvSpPr>
            <p:cNvPr id="5" name="Rounded Rectangle 4"/>
            <p:cNvSpPr/>
            <p:nvPr/>
          </p:nvSpPr>
          <p:spPr>
            <a:xfrm>
              <a:off x="884483" y="3716523"/>
              <a:ext cx="1248033" cy="3999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232"/>
                </a:gs>
                <a:gs pos="50000">
                  <a:srgbClr val="FF7D7D"/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Requête </a:t>
              </a:r>
            </a:p>
            <a:p>
              <a:pPr algn="ctr"/>
              <a:r>
                <a:rPr lang="fr-FR" sz="1400">
                  <a:solidFill>
                    <a:schemeClr val="tx1"/>
                  </a:solidFill>
                </a:rPr>
                <a:t>CPU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520034" y="2437918"/>
              <a:ext cx="998020" cy="665499"/>
              <a:chOff x="5722574" y="2903473"/>
              <a:chExt cx="1217242" cy="733634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31" name="Diamond 30"/>
              <p:cNvSpPr/>
              <p:nvPr/>
            </p:nvSpPr>
            <p:spPr>
              <a:xfrm>
                <a:off x="5722574" y="2903473"/>
                <a:ext cx="1217242" cy="733634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11676" y="3099333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/>
                  <a:t>Cache ?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500603" y="3480854"/>
              <a:ext cx="1294504" cy="871280"/>
              <a:chOff x="5808933" y="2950925"/>
              <a:chExt cx="1130883" cy="686182"/>
            </a:xfr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38" name="Diamond 37"/>
              <p:cNvSpPr/>
              <p:nvPr/>
            </p:nvSpPr>
            <p:spPr>
              <a:xfrm>
                <a:off x="5808933" y="2950925"/>
                <a:ext cx="1130883" cy="686182"/>
              </a:xfrm>
              <a:prstGeom prst="diamond">
                <a:avLst/>
              </a:prstGeom>
              <a:gradFill>
                <a:gsLst>
                  <a:gs pos="0">
                    <a:srgbClr val="F4EE00"/>
                  </a:gs>
                  <a:gs pos="50000">
                    <a:srgbClr val="FFFF15"/>
                  </a:gs>
                  <a:gs pos="100000">
                    <a:srgbClr val="FFFFDA"/>
                  </a:gs>
                </a:gsLst>
                <a:lin ang="162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72110" y="3091786"/>
                <a:ext cx="665073" cy="412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/>
                  <a:t>Type de</a:t>
                </a:r>
              </a:p>
              <a:p>
                <a:r>
                  <a:rPr lang="fr-FR" sz="1400"/>
                  <a:t>requête</a:t>
                </a:r>
              </a:p>
            </p:txBody>
          </p:sp>
        </p:grpSp>
        <p:sp>
          <p:nvSpPr>
            <p:cNvPr id="9" name="Flowchart: Process 8"/>
            <p:cNvSpPr/>
            <p:nvPr/>
          </p:nvSpPr>
          <p:spPr>
            <a:xfrm>
              <a:off x="4961145" y="2537575"/>
              <a:ext cx="1040663" cy="466184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Identifier la ligne idoine</a:t>
              </a:r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8984022" y="2453020"/>
              <a:ext cx="1261309" cy="63529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Charger le bloc idoine depuis la RAM</a:t>
              </a:r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10656009" y="2554644"/>
              <a:ext cx="958586" cy="432046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Retourner la donnée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0511286" y="3716523"/>
              <a:ext cx="1248033" cy="3999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232"/>
                </a:gs>
                <a:gs pos="50000">
                  <a:srgbClr val="FF7D7D"/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Terminé</a:t>
              </a:r>
            </a:p>
          </p:txBody>
        </p:sp>
        <p:cxnSp>
          <p:nvCxnSpPr>
            <p:cNvPr id="11" name="Elbow Connector 10"/>
            <p:cNvCxnSpPr>
              <a:stCxn id="31" idx="0"/>
              <a:endCxn id="42" idx="0"/>
            </p:cNvCxnSpPr>
            <p:nvPr/>
          </p:nvCxnSpPr>
          <p:spPr>
            <a:xfrm rot="16200000" flipH="1">
              <a:off x="7518810" y="-1061848"/>
              <a:ext cx="116726" cy="7116258"/>
            </a:xfrm>
            <a:prstGeom prst="bentConnector3">
              <a:avLst>
                <a:gd name="adj1" fmla="val -19584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1" idx="3"/>
              <a:endCxn id="9" idx="1"/>
            </p:cNvCxnSpPr>
            <p:nvPr/>
          </p:nvCxnSpPr>
          <p:spPr>
            <a:xfrm flipV="1">
              <a:off x="4518054" y="2770667"/>
              <a:ext cx="4430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3"/>
              <a:endCxn id="49" idx="1"/>
            </p:cNvCxnSpPr>
            <p:nvPr/>
          </p:nvCxnSpPr>
          <p:spPr>
            <a:xfrm>
              <a:off x="6001808" y="2770667"/>
              <a:ext cx="19542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38" idx="0"/>
              <a:endCxn id="31" idx="1"/>
            </p:cNvCxnSpPr>
            <p:nvPr/>
          </p:nvCxnSpPr>
          <p:spPr>
            <a:xfrm rot="5400000" flipH="1" flipV="1">
              <a:off x="2978851" y="2939672"/>
              <a:ext cx="710186" cy="37217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38" idx="2"/>
              <a:endCxn id="137" idx="1"/>
            </p:cNvCxnSpPr>
            <p:nvPr/>
          </p:nvCxnSpPr>
          <p:spPr>
            <a:xfrm rot="16200000" flipH="1">
              <a:off x="2978851" y="4521137"/>
              <a:ext cx="710187" cy="37217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" idx="3"/>
              <a:endCxn id="38" idx="1"/>
            </p:cNvCxnSpPr>
            <p:nvPr/>
          </p:nvCxnSpPr>
          <p:spPr>
            <a:xfrm>
              <a:off x="2132516" y="3916494"/>
              <a:ext cx="3680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751567" y="5069006"/>
              <a:ext cx="755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Ecriture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96417" y="2437922"/>
              <a:ext cx="730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Lecture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78567" y="2178937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30797" y="2501069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197230" y="2441065"/>
              <a:ext cx="951320" cy="659205"/>
              <a:chOff x="5903815" y="2937561"/>
              <a:chExt cx="951320" cy="659205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49" name="Diamond 48"/>
              <p:cNvSpPr/>
              <p:nvPr/>
            </p:nvSpPr>
            <p:spPr>
              <a:xfrm>
                <a:off x="5903815" y="2937561"/>
                <a:ext cx="951320" cy="659205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136659" y="3027330"/>
                <a:ext cx="582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/>
                  <a:t>Dirty </a:t>
                </a:r>
              </a:p>
              <a:p>
                <a:pPr algn="ctr"/>
                <a:r>
                  <a:rPr lang="fr-FR" sz="1400"/>
                  <a:t>bit?</a:t>
                </a:r>
              </a:p>
            </p:txBody>
          </p:sp>
        </p:grpSp>
        <p:cxnSp>
          <p:nvCxnSpPr>
            <p:cNvPr id="55" name="Straight Arrow Connector 54"/>
            <p:cNvCxnSpPr>
              <a:stCxn id="49" idx="3"/>
              <a:endCxn id="41" idx="1"/>
            </p:cNvCxnSpPr>
            <p:nvPr/>
          </p:nvCxnSpPr>
          <p:spPr>
            <a:xfrm>
              <a:off x="7148550" y="2770668"/>
              <a:ext cx="18354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10245331" y="2770667"/>
              <a:ext cx="41067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Process 104"/>
            <p:cNvSpPr/>
            <p:nvPr/>
          </p:nvSpPr>
          <p:spPr>
            <a:xfrm>
              <a:off x="6822733" y="3171202"/>
              <a:ext cx="1434975" cy="66615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Sauvegarder </a:t>
              </a:r>
            </a:p>
            <a:p>
              <a:pPr algn="ctr"/>
              <a:r>
                <a:rPr lang="fr-FR" sz="1400">
                  <a:solidFill>
                    <a:schemeClr val="tx1"/>
                  </a:solidFill>
                </a:rPr>
                <a:t>en RAM la </a:t>
              </a:r>
            </a:p>
            <a:p>
              <a:pPr algn="ctr"/>
              <a:r>
                <a:rPr lang="fr-FR" sz="1400">
                  <a:solidFill>
                    <a:schemeClr val="tx1"/>
                  </a:solidFill>
                </a:rPr>
                <a:t>donnée présente</a:t>
              </a:r>
            </a:p>
          </p:txBody>
        </p:sp>
        <p:cxnSp>
          <p:nvCxnSpPr>
            <p:cNvPr id="108" name="Elbow Connector 107"/>
            <p:cNvCxnSpPr>
              <a:stCxn id="66" idx="3"/>
              <a:endCxn id="41" idx="2"/>
            </p:cNvCxnSpPr>
            <p:nvPr/>
          </p:nvCxnSpPr>
          <p:spPr>
            <a:xfrm flipV="1">
              <a:off x="9536910" y="3088315"/>
              <a:ext cx="77767" cy="41577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49" idx="2"/>
              <a:endCxn id="105" idx="1"/>
            </p:cNvCxnSpPr>
            <p:nvPr/>
          </p:nvCxnSpPr>
          <p:spPr>
            <a:xfrm rot="16200000" flipH="1">
              <a:off x="6545806" y="3227353"/>
              <a:ext cx="404010" cy="14984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6245799" y="3088315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53053" y="2503844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3520034" y="4729571"/>
              <a:ext cx="998020" cy="665499"/>
              <a:chOff x="5722574" y="2903473"/>
              <a:chExt cx="1217242" cy="733634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37" name="Diamond 136"/>
              <p:cNvSpPr/>
              <p:nvPr/>
            </p:nvSpPr>
            <p:spPr>
              <a:xfrm>
                <a:off x="5722574" y="2903473"/>
                <a:ext cx="1217242" cy="733634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11676" y="3126577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/>
                  <a:t>Cache ?</a:t>
                </a:r>
              </a:p>
            </p:txBody>
          </p:sp>
        </p:grpSp>
        <p:sp>
          <p:nvSpPr>
            <p:cNvPr id="139" name="Flowchart: Process 138"/>
            <p:cNvSpPr/>
            <p:nvPr/>
          </p:nvSpPr>
          <p:spPr>
            <a:xfrm>
              <a:off x="4961145" y="4829228"/>
              <a:ext cx="1040663" cy="466184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Identifier la ligne idoine</a:t>
              </a:r>
            </a:p>
          </p:txBody>
        </p:sp>
        <p:sp>
          <p:nvSpPr>
            <p:cNvPr id="140" name="Flowchart: Process 139"/>
            <p:cNvSpPr/>
            <p:nvPr/>
          </p:nvSpPr>
          <p:spPr>
            <a:xfrm>
              <a:off x="7726887" y="4744673"/>
              <a:ext cx="1261309" cy="63529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Charger le bloc idoine depuis la RAM</a:t>
              </a:r>
            </a:p>
          </p:txBody>
        </p:sp>
        <p:sp>
          <p:nvSpPr>
            <p:cNvPr id="141" name="Flowchart: Process 140"/>
            <p:cNvSpPr/>
            <p:nvPr/>
          </p:nvSpPr>
          <p:spPr>
            <a:xfrm>
              <a:off x="10656009" y="4846297"/>
              <a:ext cx="958586" cy="432046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Masquer le </a:t>
              </a:r>
              <a:r>
                <a:rPr lang="fr-FR" sz="1400" err="1">
                  <a:solidFill>
                    <a:schemeClr val="tx1"/>
                  </a:solidFill>
                </a:rPr>
                <a:t>dirty</a:t>
              </a:r>
              <a:r>
                <a:rPr lang="fr-FR" sz="1400">
                  <a:solidFill>
                    <a:schemeClr val="tx1"/>
                  </a:solidFill>
                </a:rPr>
                <a:t> bit</a:t>
              </a:r>
            </a:p>
          </p:txBody>
        </p:sp>
        <p:cxnSp>
          <p:nvCxnSpPr>
            <p:cNvPr id="142" name="Elbow Connector 141"/>
            <p:cNvCxnSpPr>
              <a:stCxn id="137" idx="2"/>
              <a:endCxn id="141" idx="2"/>
            </p:cNvCxnSpPr>
            <p:nvPr/>
          </p:nvCxnSpPr>
          <p:spPr>
            <a:xfrm rot="5400000" flipH="1" flipV="1">
              <a:off x="7518809" y="1778578"/>
              <a:ext cx="116727" cy="7116258"/>
            </a:xfrm>
            <a:prstGeom prst="bentConnector3">
              <a:avLst>
                <a:gd name="adj1" fmla="val -19584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4518054" y="5062320"/>
              <a:ext cx="4430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6001808" y="5062319"/>
              <a:ext cx="19542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8988196" y="5062320"/>
              <a:ext cx="186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991253" y="5349208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430797" y="4792723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sp>
          <p:nvSpPr>
            <p:cNvPr id="148" name="Flowchart: Process 147"/>
            <p:cNvSpPr/>
            <p:nvPr/>
          </p:nvSpPr>
          <p:spPr>
            <a:xfrm>
              <a:off x="9174388" y="4640937"/>
              <a:ext cx="1336897" cy="842767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Ecrire la nouvelle donnée dans la ligne</a:t>
              </a: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6197230" y="4732718"/>
              <a:ext cx="951320" cy="659205"/>
              <a:chOff x="5903815" y="2937561"/>
              <a:chExt cx="951320" cy="659205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50" name="Diamond 149"/>
              <p:cNvSpPr/>
              <p:nvPr/>
            </p:nvSpPr>
            <p:spPr>
              <a:xfrm>
                <a:off x="5903815" y="2937561"/>
                <a:ext cx="951320" cy="659205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136659" y="3027330"/>
                <a:ext cx="582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/>
                  <a:t>Dirty </a:t>
                </a:r>
              </a:p>
              <a:p>
                <a:pPr algn="ctr"/>
                <a:r>
                  <a:rPr lang="fr-FR" sz="1400"/>
                  <a:t>bit?</a:t>
                </a:r>
              </a:p>
            </p:txBody>
          </p:sp>
        </p:grpSp>
        <p:cxnSp>
          <p:nvCxnSpPr>
            <p:cNvPr id="152" name="Straight Arrow Connector 151"/>
            <p:cNvCxnSpPr/>
            <p:nvPr/>
          </p:nvCxnSpPr>
          <p:spPr>
            <a:xfrm>
              <a:off x="7148550" y="5062320"/>
              <a:ext cx="5783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10511285" y="5062320"/>
              <a:ext cx="17271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/>
            <p:cNvSpPr/>
            <p:nvPr/>
          </p:nvSpPr>
          <p:spPr>
            <a:xfrm>
              <a:off x="6823552" y="3980202"/>
              <a:ext cx="1434975" cy="66615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Ecrire d’abord en RAM l’ancienne ligne</a:t>
              </a:r>
            </a:p>
          </p:txBody>
        </p:sp>
        <p:cxnSp>
          <p:nvCxnSpPr>
            <p:cNvPr id="155" name="Elbow Connector 154"/>
            <p:cNvCxnSpPr>
              <a:stCxn id="154" idx="3"/>
              <a:endCxn id="140" idx="0"/>
            </p:cNvCxnSpPr>
            <p:nvPr/>
          </p:nvCxnSpPr>
          <p:spPr>
            <a:xfrm>
              <a:off x="8258527" y="4313280"/>
              <a:ext cx="99015" cy="43139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155"/>
            <p:cNvCxnSpPr>
              <a:stCxn id="150" idx="0"/>
              <a:endCxn id="154" idx="1"/>
            </p:cNvCxnSpPr>
            <p:nvPr/>
          </p:nvCxnSpPr>
          <p:spPr>
            <a:xfrm rot="5400000" flipH="1" flipV="1">
              <a:off x="6538502" y="4447668"/>
              <a:ext cx="419438" cy="15066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6245799" y="4352386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153053" y="4795498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cxnSp>
          <p:nvCxnSpPr>
            <p:cNvPr id="178" name="Straight Arrow Connector 177"/>
            <p:cNvCxnSpPr>
              <a:stCxn id="42" idx="2"/>
              <a:endCxn id="43" idx="0"/>
            </p:cNvCxnSpPr>
            <p:nvPr/>
          </p:nvCxnSpPr>
          <p:spPr>
            <a:xfrm>
              <a:off x="11135302" y="2986690"/>
              <a:ext cx="1" cy="729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41" idx="0"/>
              <a:endCxn id="43" idx="2"/>
            </p:cNvCxnSpPr>
            <p:nvPr/>
          </p:nvCxnSpPr>
          <p:spPr>
            <a:xfrm flipV="1">
              <a:off x="11135302" y="4116465"/>
              <a:ext cx="1" cy="729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A04341F7-7A2D-4311-8C85-DC5724D030FB}"/>
                </a:ext>
              </a:extLst>
            </p:cNvPr>
            <p:cNvSpPr/>
            <p:nvPr/>
          </p:nvSpPr>
          <p:spPr>
            <a:xfrm>
              <a:off x="8467738" y="3308820"/>
              <a:ext cx="1069172" cy="390544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Démasquer le </a:t>
              </a:r>
              <a:r>
                <a:rPr lang="fr-FR" sz="1400" dirty="0" err="1">
                  <a:solidFill>
                    <a:schemeClr val="tx1"/>
                  </a:solidFill>
                </a:rPr>
                <a:t>dirty</a:t>
              </a:r>
              <a:r>
                <a:rPr lang="fr-FR" sz="1400" dirty="0">
                  <a:solidFill>
                    <a:schemeClr val="tx1"/>
                  </a:solidFill>
                </a:rPr>
                <a:t> bit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C2C9CA-4283-47CA-A4C0-28F6A2AC0B51}"/>
                </a:ext>
              </a:extLst>
            </p:cNvPr>
            <p:cNvCxnSpPr>
              <a:cxnSpLocks/>
            </p:cNvCxnSpPr>
            <p:nvPr/>
          </p:nvCxnSpPr>
          <p:spPr>
            <a:xfrm>
              <a:off x="8257708" y="3504092"/>
              <a:ext cx="2100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356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Que faire pour réécrire un mot du cache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39955" y="1584342"/>
            <a:ext cx="10017050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Répercuter ultérieurement la modification en profitant d’un remplacement.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Cache &amp; Cohérence mémoire – </a:t>
            </a:r>
            <a:r>
              <a:rPr lang="fr-FR" b="1" i="1">
                <a:solidFill>
                  <a:srgbClr val="C00000"/>
                </a:solidFill>
              </a:rPr>
              <a:t>Write-back</a:t>
            </a:r>
            <a:br>
              <a:rPr lang="en-GB" b="1" i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011725" y="5799406"/>
            <a:ext cx="10747594" cy="820955"/>
            <a:chOff x="192620" y="3398864"/>
            <a:chExt cx="3169514" cy="820955"/>
          </a:xfrm>
        </p:grpSpPr>
        <p:sp>
          <p:nvSpPr>
            <p:cNvPr id="70" name="Round Same Side Corner Rectangle 69"/>
            <p:cNvSpPr/>
            <p:nvPr/>
          </p:nvSpPr>
          <p:spPr>
            <a:xfrm>
              <a:off x="192620" y="33988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Politique d’écriture différée (</a:t>
              </a:r>
              <a:r>
                <a:rPr lang="fr-FR" i="1"/>
                <a:t>Write-back</a:t>
              </a:r>
              <a:r>
                <a:rPr lang="fr-FR"/>
                <a:t> en anglais)</a:t>
              </a:r>
              <a:endParaRPr lang="en-GB"/>
            </a:p>
          </p:txBody>
        </p:sp>
        <p:sp>
          <p:nvSpPr>
            <p:cNvPr id="72" name="Round Same Side Corner Rectangle 71"/>
            <p:cNvSpPr/>
            <p:nvPr/>
          </p:nvSpPr>
          <p:spPr>
            <a:xfrm>
              <a:off x="192620" y="3816084"/>
              <a:ext cx="3169514" cy="403735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Usage d’un </a:t>
              </a:r>
              <a:r>
                <a:rPr lang="fr-FR" i="1" err="1">
                  <a:solidFill>
                    <a:schemeClr val="tx1"/>
                  </a:solidFill>
                </a:rPr>
                <a:t>dirty</a:t>
              </a:r>
              <a:r>
                <a:rPr lang="fr-FR" i="1">
                  <a:solidFill>
                    <a:schemeClr val="tx1"/>
                  </a:solidFill>
                </a:rPr>
                <a:t> bit</a:t>
              </a:r>
              <a:r>
                <a:rPr lang="fr-FR">
                  <a:solidFill>
                    <a:schemeClr val="tx1"/>
                  </a:solidFill>
                </a:rPr>
                <a:t> pour désigner si la ligne a été modifiée (et donc devra être réécrite en mémoire).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84483" y="2178937"/>
            <a:ext cx="10874836" cy="3478048"/>
            <a:chOff x="884483" y="2178937"/>
            <a:chExt cx="10874836" cy="3478048"/>
          </a:xfrm>
        </p:grpSpPr>
        <p:sp>
          <p:nvSpPr>
            <p:cNvPr id="76" name="Rounded Rectangle 75"/>
            <p:cNvSpPr/>
            <p:nvPr/>
          </p:nvSpPr>
          <p:spPr>
            <a:xfrm>
              <a:off x="884483" y="3716523"/>
              <a:ext cx="1248033" cy="3999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232"/>
                </a:gs>
                <a:gs pos="50000">
                  <a:srgbClr val="FF7D7D"/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Requête </a:t>
              </a:r>
            </a:p>
            <a:p>
              <a:pPr algn="ctr"/>
              <a:r>
                <a:rPr lang="fr-FR" sz="1400">
                  <a:solidFill>
                    <a:schemeClr val="tx1"/>
                  </a:solidFill>
                </a:rPr>
                <a:t>CPU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520034" y="2437918"/>
              <a:ext cx="998020" cy="665499"/>
              <a:chOff x="5722574" y="2903473"/>
              <a:chExt cx="1217242" cy="733634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66" name="Diamond 165"/>
              <p:cNvSpPr/>
              <p:nvPr/>
            </p:nvSpPr>
            <p:spPr>
              <a:xfrm>
                <a:off x="5722574" y="2903473"/>
                <a:ext cx="1217242" cy="733634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911676" y="3099333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/>
                  <a:t>Cache ?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500603" y="3480854"/>
              <a:ext cx="1294504" cy="871280"/>
              <a:chOff x="5808933" y="2950925"/>
              <a:chExt cx="1130883" cy="686182"/>
            </a:xfr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64" name="Diamond 163"/>
              <p:cNvSpPr/>
              <p:nvPr/>
            </p:nvSpPr>
            <p:spPr>
              <a:xfrm>
                <a:off x="5808933" y="2950925"/>
                <a:ext cx="1130883" cy="686182"/>
              </a:xfrm>
              <a:prstGeom prst="diamond">
                <a:avLst/>
              </a:prstGeom>
              <a:gradFill>
                <a:gsLst>
                  <a:gs pos="0">
                    <a:srgbClr val="F4EE00"/>
                  </a:gs>
                  <a:gs pos="50000">
                    <a:srgbClr val="FFFF15"/>
                  </a:gs>
                  <a:gs pos="100000">
                    <a:srgbClr val="FFFFDA"/>
                  </a:gs>
                </a:gsLst>
                <a:lin ang="162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072110" y="3091786"/>
                <a:ext cx="665073" cy="412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/>
                  <a:t>Type de</a:t>
                </a:r>
              </a:p>
              <a:p>
                <a:r>
                  <a:rPr lang="fr-FR" sz="1400"/>
                  <a:t>requête</a:t>
                </a:r>
              </a:p>
            </p:txBody>
          </p:sp>
        </p:grpSp>
        <p:sp>
          <p:nvSpPr>
            <p:cNvPr id="80" name="Flowchart: Process 79"/>
            <p:cNvSpPr/>
            <p:nvPr/>
          </p:nvSpPr>
          <p:spPr>
            <a:xfrm>
              <a:off x="4961145" y="2537575"/>
              <a:ext cx="1040663" cy="466184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Identifier la ligne idoine</a:t>
              </a:r>
            </a:p>
          </p:txBody>
        </p:sp>
        <p:sp>
          <p:nvSpPr>
            <p:cNvPr id="84" name="Flowchart: Process 83"/>
            <p:cNvSpPr/>
            <p:nvPr/>
          </p:nvSpPr>
          <p:spPr>
            <a:xfrm>
              <a:off x="8984022" y="2453020"/>
              <a:ext cx="1261309" cy="63529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Charger le bloc idoine depuis la RAM</a:t>
              </a:r>
            </a:p>
          </p:txBody>
        </p:sp>
        <p:sp>
          <p:nvSpPr>
            <p:cNvPr id="86" name="Flowchart: Process 85"/>
            <p:cNvSpPr/>
            <p:nvPr/>
          </p:nvSpPr>
          <p:spPr>
            <a:xfrm>
              <a:off x="10656009" y="2554644"/>
              <a:ext cx="958586" cy="432046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Retourner la donnée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511286" y="3716523"/>
              <a:ext cx="1248033" cy="3999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232"/>
                </a:gs>
                <a:gs pos="50000">
                  <a:srgbClr val="FF7D7D"/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Terminé</a:t>
              </a:r>
            </a:p>
          </p:txBody>
        </p:sp>
        <p:cxnSp>
          <p:nvCxnSpPr>
            <p:cNvPr id="88" name="Elbow Connector 87"/>
            <p:cNvCxnSpPr>
              <a:stCxn id="166" idx="0"/>
              <a:endCxn id="86" idx="0"/>
            </p:cNvCxnSpPr>
            <p:nvPr/>
          </p:nvCxnSpPr>
          <p:spPr>
            <a:xfrm rot="16200000" flipH="1">
              <a:off x="7518810" y="-1061848"/>
              <a:ext cx="116726" cy="7116258"/>
            </a:xfrm>
            <a:prstGeom prst="bentConnector3">
              <a:avLst>
                <a:gd name="adj1" fmla="val -19584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6" idx="3"/>
              <a:endCxn id="80" idx="1"/>
            </p:cNvCxnSpPr>
            <p:nvPr/>
          </p:nvCxnSpPr>
          <p:spPr>
            <a:xfrm flipV="1">
              <a:off x="4518054" y="2770667"/>
              <a:ext cx="4430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0" idx="3"/>
              <a:endCxn id="162" idx="1"/>
            </p:cNvCxnSpPr>
            <p:nvPr/>
          </p:nvCxnSpPr>
          <p:spPr>
            <a:xfrm>
              <a:off x="6001808" y="2770667"/>
              <a:ext cx="19542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164" idx="0"/>
              <a:endCxn id="166" idx="1"/>
            </p:cNvCxnSpPr>
            <p:nvPr/>
          </p:nvCxnSpPr>
          <p:spPr>
            <a:xfrm rot="5400000" flipH="1" flipV="1">
              <a:off x="2978851" y="2939672"/>
              <a:ext cx="710186" cy="37217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64" idx="2"/>
              <a:endCxn id="160" idx="1"/>
            </p:cNvCxnSpPr>
            <p:nvPr/>
          </p:nvCxnSpPr>
          <p:spPr>
            <a:xfrm rot="16200000" flipH="1">
              <a:off x="2978851" y="4521137"/>
              <a:ext cx="710187" cy="37217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6" idx="3"/>
              <a:endCxn id="164" idx="1"/>
            </p:cNvCxnSpPr>
            <p:nvPr/>
          </p:nvCxnSpPr>
          <p:spPr>
            <a:xfrm>
              <a:off x="2132516" y="3916494"/>
              <a:ext cx="3680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751567" y="5069006"/>
              <a:ext cx="755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Ecriture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96417" y="2437922"/>
              <a:ext cx="730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Lecture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978567" y="2178937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430797" y="2501069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6197230" y="2441065"/>
              <a:ext cx="951320" cy="659205"/>
              <a:chOff x="5903815" y="2937561"/>
              <a:chExt cx="951320" cy="659205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62" name="Diamond 161"/>
              <p:cNvSpPr/>
              <p:nvPr/>
            </p:nvSpPr>
            <p:spPr>
              <a:xfrm>
                <a:off x="5903815" y="2937561"/>
                <a:ext cx="951320" cy="659205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136659" y="3027330"/>
                <a:ext cx="582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/>
                  <a:t>Dirty </a:t>
                </a:r>
              </a:p>
              <a:p>
                <a:pPr algn="ctr"/>
                <a:r>
                  <a:rPr lang="fr-FR" sz="1400"/>
                  <a:t>bit?</a:t>
                </a:r>
              </a:p>
            </p:txBody>
          </p:sp>
        </p:grpSp>
        <p:cxnSp>
          <p:nvCxnSpPr>
            <p:cNvPr id="100" name="Straight Arrow Connector 99"/>
            <p:cNvCxnSpPr>
              <a:stCxn id="162" idx="3"/>
              <a:endCxn id="84" idx="1"/>
            </p:cNvCxnSpPr>
            <p:nvPr/>
          </p:nvCxnSpPr>
          <p:spPr>
            <a:xfrm>
              <a:off x="7148550" y="2770668"/>
              <a:ext cx="18354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cxnSpLocks/>
              <a:stCxn id="84" idx="3"/>
              <a:endCxn id="86" idx="1"/>
            </p:cNvCxnSpPr>
            <p:nvPr/>
          </p:nvCxnSpPr>
          <p:spPr>
            <a:xfrm flipV="1">
              <a:off x="10245331" y="2770667"/>
              <a:ext cx="41067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lowchart: Process 101"/>
            <p:cNvSpPr/>
            <p:nvPr/>
          </p:nvSpPr>
          <p:spPr>
            <a:xfrm>
              <a:off x="6822733" y="3171202"/>
              <a:ext cx="1434975" cy="66615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Sauvegarder </a:t>
              </a:r>
            </a:p>
            <a:p>
              <a:pPr algn="ctr"/>
              <a:r>
                <a:rPr lang="fr-FR" sz="1400">
                  <a:solidFill>
                    <a:schemeClr val="tx1"/>
                  </a:solidFill>
                </a:rPr>
                <a:t>en RAM la </a:t>
              </a:r>
            </a:p>
            <a:p>
              <a:pPr algn="ctr"/>
              <a:r>
                <a:rPr lang="fr-FR" sz="1400">
                  <a:solidFill>
                    <a:schemeClr val="tx1"/>
                  </a:solidFill>
                </a:rPr>
                <a:t>donnée présente</a:t>
              </a:r>
            </a:p>
          </p:txBody>
        </p:sp>
        <p:cxnSp>
          <p:nvCxnSpPr>
            <p:cNvPr id="103" name="Elbow Connector 102"/>
            <p:cNvCxnSpPr>
              <a:stCxn id="131" idx="3"/>
              <a:endCxn id="84" idx="2"/>
            </p:cNvCxnSpPr>
            <p:nvPr/>
          </p:nvCxnSpPr>
          <p:spPr>
            <a:xfrm flipV="1">
              <a:off x="9536910" y="3088315"/>
              <a:ext cx="77767" cy="41577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162" idx="2"/>
              <a:endCxn id="102" idx="1"/>
            </p:cNvCxnSpPr>
            <p:nvPr/>
          </p:nvCxnSpPr>
          <p:spPr>
            <a:xfrm rot="16200000" flipH="1">
              <a:off x="6545806" y="3227353"/>
              <a:ext cx="404010" cy="14984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245799" y="3088315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153053" y="2503844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520034" y="4729571"/>
              <a:ext cx="998020" cy="665499"/>
              <a:chOff x="5722574" y="2903473"/>
              <a:chExt cx="1217242" cy="733634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60" name="Diamond 159"/>
              <p:cNvSpPr/>
              <p:nvPr/>
            </p:nvSpPr>
            <p:spPr>
              <a:xfrm>
                <a:off x="5722574" y="2903473"/>
                <a:ext cx="1217242" cy="733634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911676" y="3126577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/>
                  <a:t>Cache ?</a:t>
                </a:r>
              </a:p>
            </p:txBody>
          </p:sp>
        </p:grpSp>
        <p:sp>
          <p:nvSpPr>
            <p:cNvPr id="111" name="Flowchart: Process 110"/>
            <p:cNvSpPr/>
            <p:nvPr/>
          </p:nvSpPr>
          <p:spPr>
            <a:xfrm>
              <a:off x="4961145" y="4829228"/>
              <a:ext cx="1040663" cy="466184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Identifier la ligne idoine</a:t>
              </a:r>
            </a:p>
          </p:txBody>
        </p:sp>
        <p:sp>
          <p:nvSpPr>
            <p:cNvPr id="112" name="Flowchart: Process 111"/>
            <p:cNvSpPr/>
            <p:nvPr/>
          </p:nvSpPr>
          <p:spPr>
            <a:xfrm>
              <a:off x="7726887" y="4744673"/>
              <a:ext cx="1261309" cy="63529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Charger le bloc idoine depuis la RAM</a:t>
              </a:r>
            </a:p>
          </p:txBody>
        </p:sp>
        <p:sp>
          <p:nvSpPr>
            <p:cNvPr id="113" name="Flowchart: Process 112"/>
            <p:cNvSpPr/>
            <p:nvPr/>
          </p:nvSpPr>
          <p:spPr>
            <a:xfrm>
              <a:off x="10656009" y="4846297"/>
              <a:ext cx="958586" cy="432046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Masquer le </a:t>
              </a:r>
              <a:r>
                <a:rPr lang="fr-FR" sz="1400" err="1">
                  <a:solidFill>
                    <a:schemeClr val="tx1"/>
                  </a:solidFill>
                </a:rPr>
                <a:t>dirty</a:t>
              </a:r>
              <a:r>
                <a:rPr lang="fr-FR" sz="1400">
                  <a:solidFill>
                    <a:schemeClr val="tx1"/>
                  </a:solidFill>
                </a:rPr>
                <a:t> bit</a:t>
              </a:r>
            </a:p>
          </p:txBody>
        </p:sp>
        <p:cxnSp>
          <p:nvCxnSpPr>
            <p:cNvPr id="114" name="Elbow Connector 113"/>
            <p:cNvCxnSpPr>
              <a:stCxn id="160" idx="2"/>
              <a:endCxn id="113" idx="2"/>
            </p:cNvCxnSpPr>
            <p:nvPr/>
          </p:nvCxnSpPr>
          <p:spPr>
            <a:xfrm rot="5400000" flipH="1" flipV="1">
              <a:off x="7518809" y="1778578"/>
              <a:ext cx="116727" cy="7116258"/>
            </a:xfrm>
            <a:prstGeom prst="bentConnector3">
              <a:avLst>
                <a:gd name="adj1" fmla="val -19584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4518054" y="5062320"/>
              <a:ext cx="4430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6001808" y="5062319"/>
              <a:ext cx="19542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8988196" y="5062320"/>
              <a:ext cx="186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991253" y="5349208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30797" y="4792723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sp>
          <p:nvSpPr>
            <p:cNvPr id="120" name="Flowchart: Process 119"/>
            <p:cNvSpPr/>
            <p:nvPr/>
          </p:nvSpPr>
          <p:spPr>
            <a:xfrm>
              <a:off x="9174388" y="4640937"/>
              <a:ext cx="1336897" cy="842767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Ecrire la nouvelle donnée dans la ligne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6197230" y="4732718"/>
              <a:ext cx="951320" cy="659205"/>
              <a:chOff x="5903815" y="2937561"/>
              <a:chExt cx="951320" cy="659205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33" name="Diamond 132"/>
              <p:cNvSpPr/>
              <p:nvPr/>
            </p:nvSpPr>
            <p:spPr>
              <a:xfrm>
                <a:off x="5903815" y="2937561"/>
                <a:ext cx="951320" cy="659205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136659" y="3027330"/>
                <a:ext cx="582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/>
                  <a:t>Dirty </a:t>
                </a:r>
              </a:p>
              <a:p>
                <a:pPr algn="ctr"/>
                <a:r>
                  <a:rPr lang="fr-FR" sz="1400"/>
                  <a:t>bit?</a:t>
                </a:r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>
              <a:off x="7148550" y="5062320"/>
              <a:ext cx="5783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10511285" y="5062320"/>
              <a:ext cx="17271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lowchart: Process 123"/>
            <p:cNvSpPr/>
            <p:nvPr/>
          </p:nvSpPr>
          <p:spPr>
            <a:xfrm>
              <a:off x="6823552" y="3980202"/>
              <a:ext cx="1434975" cy="66615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Ecrire d’abord en RAM l’ancienne ligne</a:t>
              </a:r>
            </a:p>
          </p:txBody>
        </p:sp>
        <p:cxnSp>
          <p:nvCxnSpPr>
            <p:cNvPr id="125" name="Elbow Connector 124"/>
            <p:cNvCxnSpPr>
              <a:stCxn id="124" idx="3"/>
              <a:endCxn id="112" idx="0"/>
            </p:cNvCxnSpPr>
            <p:nvPr/>
          </p:nvCxnSpPr>
          <p:spPr>
            <a:xfrm>
              <a:off x="8258527" y="4313280"/>
              <a:ext cx="99015" cy="43139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133" idx="0"/>
              <a:endCxn id="124" idx="1"/>
            </p:cNvCxnSpPr>
            <p:nvPr/>
          </p:nvCxnSpPr>
          <p:spPr>
            <a:xfrm rot="5400000" flipH="1" flipV="1">
              <a:off x="6538502" y="4447668"/>
              <a:ext cx="419438" cy="15066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6245799" y="4352386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153053" y="4795498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cxnSp>
          <p:nvCxnSpPr>
            <p:cNvPr id="129" name="Straight Arrow Connector 128"/>
            <p:cNvCxnSpPr>
              <a:stCxn id="86" idx="2"/>
              <a:endCxn id="87" idx="0"/>
            </p:cNvCxnSpPr>
            <p:nvPr/>
          </p:nvCxnSpPr>
          <p:spPr>
            <a:xfrm>
              <a:off x="11135302" y="2986690"/>
              <a:ext cx="1" cy="729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3" idx="0"/>
              <a:endCxn id="87" idx="2"/>
            </p:cNvCxnSpPr>
            <p:nvPr/>
          </p:nvCxnSpPr>
          <p:spPr>
            <a:xfrm flipV="1">
              <a:off x="11135302" y="4116465"/>
              <a:ext cx="1" cy="729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lowchart: Process 130">
              <a:extLst>
                <a:ext uri="{FF2B5EF4-FFF2-40B4-BE49-F238E27FC236}">
                  <a16:creationId xmlns:a16="http://schemas.microsoft.com/office/drawing/2014/main" id="{A04341F7-7A2D-4311-8C85-DC5724D030FB}"/>
                </a:ext>
              </a:extLst>
            </p:cNvPr>
            <p:cNvSpPr/>
            <p:nvPr/>
          </p:nvSpPr>
          <p:spPr>
            <a:xfrm>
              <a:off x="8467738" y="3308820"/>
              <a:ext cx="1069172" cy="390544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Démasquer le </a:t>
              </a:r>
              <a:r>
                <a:rPr lang="fr-FR" sz="1400" dirty="0" err="1">
                  <a:solidFill>
                    <a:schemeClr val="tx1"/>
                  </a:solidFill>
                </a:rPr>
                <a:t>dirty</a:t>
              </a:r>
              <a:r>
                <a:rPr lang="fr-FR" sz="1400" dirty="0">
                  <a:solidFill>
                    <a:schemeClr val="tx1"/>
                  </a:solidFill>
                </a:rPr>
                <a:t> bit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8C2C9CA-4283-47CA-A4C0-28F6A2AC0B51}"/>
                </a:ext>
              </a:extLst>
            </p:cNvPr>
            <p:cNvCxnSpPr>
              <a:cxnSpLocks/>
            </p:cNvCxnSpPr>
            <p:nvPr/>
          </p:nvCxnSpPr>
          <p:spPr>
            <a:xfrm>
              <a:off x="8257708" y="3504092"/>
              <a:ext cx="2100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388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Que faire pour réécrire un mot du cache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39955" y="1584342"/>
            <a:ext cx="10017050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Répercuter ultérieurement la modification en profitant d’un remplacement.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Cache &amp; Cohérence mémoire – </a:t>
            </a:r>
            <a:r>
              <a:rPr lang="fr-FR" b="1" i="1">
                <a:solidFill>
                  <a:srgbClr val="C00000"/>
                </a:solidFill>
              </a:rPr>
              <a:t>Write-back</a:t>
            </a:r>
            <a:br>
              <a:rPr lang="en-GB" b="1" i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011725" y="5799406"/>
            <a:ext cx="10747594" cy="820955"/>
            <a:chOff x="192620" y="3398864"/>
            <a:chExt cx="3169514" cy="820955"/>
          </a:xfrm>
        </p:grpSpPr>
        <p:sp>
          <p:nvSpPr>
            <p:cNvPr id="70" name="Round Same Side Corner Rectangle 69"/>
            <p:cNvSpPr/>
            <p:nvPr/>
          </p:nvSpPr>
          <p:spPr>
            <a:xfrm>
              <a:off x="192620" y="33988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Politique d’écriture différée (</a:t>
              </a:r>
              <a:r>
                <a:rPr lang="fr-FR" i="1"/>
                <a:t>Write-back</a:t>
              </a:r>
              <a:r>
                <a:rPr lang="fr-FR"/>
                <a:t> en anglais)</a:t>
              </a:r>
              <a:endParaRPr lang="en-GB"/>
            </a:p>
          </p:txBody>
        </p:sp>
        <p:sp>
          <p:nvSpPr>
            <p:cNvPr id="72" name="Round Same Side Corner Rectangle 71"/>
            <p:cNvSpPr/>
            <p:nvPr/>
          </p:nvSpPr>
          <p:spPr>
            <a:xfrm>
              <a:off x="192620" y="3816084"/>
              <a:ext cx="3169514" cy="403735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La RAM n’est modifiée que lorsque la ligne correspondante est évincée du cache.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84483" y="2178937"/>
            <a:ext cx="10874836" cy="3478048"/>
            <a:chOff x="884483" y="2178937"/>
            <a:chExt cx="10874836" cy="3478048"/>
          </a:xfrm>
        </p:grpSpPr>
        <p:sp>
          <p:nvSpPr>
            <p:cNvPr id="74" name="Rounded Rectangle 73"/>
            <p:cNvSpPr/>
            <p:nvPr/>
          </p:nvSpPr>
          <p:spPr>
            <a:xfrm>
              <a:off x="884483" y="3716523"/>
              <a:ext cx="1248033" cy="3999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232"/>
                </a:gs>
                <a:gs pos="50000">
                  <a:srgbClr val="FF7D7D"/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Requête </a:t>
              </a:r>
            </a:p>
            <a:p>
              <a:pPr algn="ctr"/>
              <a:r>
                <a:rPr lang="fr-FR" sz="1400">
                  <a:solidFill>
                    <a:schemeClr val="tx1"/>
                  </a:solidFill>
                </a:rPr>
                <a:t>CPU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520034" y="2437918"/>
              <a:ext cx="998020" cy="665499"/>
              <a:chOff x="5722574" y="2903473"/>
              <a:chExt cx="1217242" cy="733634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65" name="Diamond 164"/>
              <p:cNvSpPr/>
              <p:nvPr/>
            </p:nvSpPr>
            <p:spPr>
              <a:xfrm>
                <a:off x="5722574" y="2903473"/>
                <a:ext cx="1217242" cy="733634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911676" y="3099333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/>
                  <a:t>Cache ?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500603" y="3480854"/>
              <a:ext cx="1294504" cy="871280"/>
              <a:chOff x="5808933" y="2950925"/>
              <a:chExt cx="1130883" cy="686182"/>
            </a:xfr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63" name="Diamond 162"/>
              <p:cNvSpPr/>
              <p:nvPr/>
            </p:nvSpPr>
            <p:spPr>
              <a:xfrm>
                <a:off x="5808933" y="2950925"/>
                <a:ext cx="1130883" cy="686182"/>
              </a:xfrm>
              <a:prstGeom prst="diamond">
                <a:avLst/>
              </a:prstGeom>
              <a:gradFill>
                <a:gsLst>
                  <a:gs pos="0">
                    <a:srgbClr val="F4EE00"/>
                  </a:gs>
                  <a:gs pos="50000">
                    <a:srgbClr val="FFFF15"/>
                  </a:gs>
                  <a:gs pos="100000">
                    <a:srgbClr val="FFFFDA"/>
                  </a:gs>
                </a:gsLst>
                <a:lin ang="162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072110" y="3091786"/>
                <a:ext cx="665073" cy="412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/>
                  <a:t>Type de</a:t>
                </a:r>
              </a:p>
              <a:p>
                <a:r>
                  <a:rPr lang="fr-FR" sz="1400"/>
                  <a:t>requête</a:t>
                </a:r>
              </a:p>
            </p:txBody>
          </p:sp>
        </p:grpSp>
        <p:sp>
          <p:nvSpPr>
            <p:cNvPr id="79" name="Flowchart: Process 78"/>
            <p:cNvSpPr/>
            <p:nvPr/>
          </p:nvSpPr>
          <p:spPr>
            <a:xfrm>
              <a:off x="4961145" y="2537575"/>
              <a:ext cx="1040663" cy="466184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Identifier la ligne idoine</a:t>
              </a:r>
            </a:p>
          </p:txBody>
        </p:sp>
        <p:sp>
          <p:nvSpPr>
            <p:cNvPr id="80" name="Flowchart: Process 79"/>
            <p:cNvSpPr/>
            <p:nvPr/>
          </p:nvSpPr>
          <p:spPr>
            <a:xfrm>
              <a:off x="8984022" y="2453020"/>
              <a:ext cx="1261309" cy="63529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Charger le bloc idoine depuis la RAM</a:t>
              </a:r>
            </a:p>
          </p:txBody>
        </p:sp>
        <p:sp>
          <p:nvSpPr>
            <p:cNvPr id="84" name="Flowchart: Process 83"/>
            <p:cNvSpPr/>
            <p:nvPr/>
          </p:nvSpPr>
          <p:spPr>
            <a:xfrm>
              <a:off x="10656009" y="2554644"/>
              <a:ext cx="958586" cy="432046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Retourner la donnée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0511286" y="3716523"/>
              <a:ext cx="1248033" cy="3999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232"/>
                </a:gs>
                <a:gs pos="50000">
                  <a:srgbClr val="FF7D7D"/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Terminé</a:t>
              </a:r>
            </a:p>
          </p:txBody>
        </p:sp>
        <p:cxnSp>
          <p:nvCxnSpPr>
            <p:cNvPr id="87" name="Elbow Connector 86"/>
            <p:cNvCxnSpPr>
              <a:stCxn id="165" idx="0"/>
              <a:endCxn id="84" idx="0"/>
            </p:cNvCxnSpPr>
            <p:nvPr/>
          </p:nvCxnSpPr>
          <p:spPr>
            <a:xfrm rot="16200000" flipH="1">
              <a:off x="7518810" y="-1061848"/>
              <a:ext cx="116726" cy="7116258"/>
            </a:xfrm>
            <a:prstGeom prst="bentConnector3">
              <a:avLst>
                <a:gd name="adj1" fmla="val -19584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65" idx="3"/>
              <a:endCxn id="79" idx="1"/>
            </p:cNvCxnSpPr>
            <p:nvPr/>
          </p:nvCxnSpPr>
          <p:spPr>
            <a:xfrm flipV="1">
              <a:off x="4518054" y="2770667"/>
              <a:ext cx="4430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9" idx="3"/>
              <a:endCxn id="161" idx="1"/>
            </p:cNvCxnSpPr>
            <p:nvPr/>
          </p:nvCxnSpPr>
          <p:spPr>
            <a:xfrm>
              <a:off x="6001808" y="2770667"/>
              <a:ext cx="19542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163" idx="0"/>
              <a:endCxn id="165" idx="1"/>
            </p:cNvCxnSpPr>
            <p:nvPr/>
          </p:nvCxnSpPr>
          <p:spPr>
            <a:xfrm rot="5400000" flipH="1" flipV="1">
              <a:off x="2978851" y="2939672"/>
              <a:ext cx="710186" cy="37217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163" idx="2"/>
              <a:endCxn id="159" idx="1"/>
            </p:cNvCxnSpPr>
            <p:nvPr/>
          </p:nvCxnSpPr>
          <p:spPr>
            <a:xfrm rot="16200000" flipH="1">
              <a:off x="2978851" y="4521137"/>
              <a:ext cx="710187" cy="37217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4" idx="3"/>
              <a:endCxn id="163" idx="1"/>
            </p:cNvCxnSpPr>
            <p:nvPr/>
          </p:nvCxnSpPr>
          <p:spPr>
            <a:xfrm>
              <a:off x="2132516" y="3916494"/>
              <a:ext cx="3680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751567" y="5069006"/>
              <a:ext cx="755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Ecriture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96417" y="2437922"/>
              <a:ext cx="730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Lecture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78567" y="2178937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30797" y="2501069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197230" y="2441065"/>
              <a:ext cx="951320" cy="659205"/>
              <a:chOff x="5903815" y="2937561"/>
              <a:chExt cx="951320" cy="659205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61" name="Diamond 160"/>
              <p:cNvSpPr/>
              <p:nvPr/>
            </p:nvSpPr>
            <p:spPr>
              <a:xfrm>
                <a:off x="5903815" y="2937561"/>
                <a:ext cx="951320" cy="659205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136659" y="3027330"/>
                <a:ext cx="582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/>
                  <a:t>Dirty </a:t>
                </a:r>
              </a:p>
              <a:p>
                <a:pPr algn="ctr"/>
                <a:r>
                  <a:rPr lang="fr-FR" sz="1400"/>
                  <a:t>bit?</a:t>
                </a:r>
              </a:p>
            </p:txBody>
          </p:sp>
        </p:grpSp>
        <p:cxnSp>
          <p:nvCxnSpPr>
            <p:cNvPr id="99" name="Straight Arrow Connector 98"/>
            <p:cNvCxnSpPr>
              <a:stCxn id="161" idx="3"/>
              <a:endCxn id="80" idx="1"/>
            </p:cNvCxnSpPr>
            <p:nvPr/>
          </p:nvCxnSpPr>
          <p:spPr>
            <a:xfrm>
              <a:off x="7148550" y="2770668"/>
              <a:ext cx="18354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cxnSpLocks/>
              <a:stCxn id="80" idx="3"/>
              <a:endCxn id="84" idx="1"/>
            </p:cNvCxnSpPr>
            <p:nvPr/>
          </p:nvCxnSpPr>
          <p:spPr>
            <a:xfrm flipV="1">
              <a:off x="10245331" y="2770667"/>
              <a:ext cx="41067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lowchart: Process 100"/>
            <p:cNvSpPr/>
            <p:nvPr/>
          </p:nvSpPr>
          <p:spPr>
            <a:xfrm>
              <a:off x="6822733" y="3171202"/>
              <a:ext cx="1434975" cy="66615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Sauvegarder </a:t>
              </a:r>
            </a:p>
            <a:p>
              <a:pPr algn="ctr"/>
              <a:r>
                <a:rPr lang="fr-FR" sz="1400">
                  <a:solidFill>
                    <a:schemeClr val="tx1"/>
                  </a:solidFill>
                </a:rPr>
                <a:t>en RAM la </a:t>
              </a:r>
            </a:p>
            <a:p>
              <a:pPr algn="ctr"/>
              <a:r>
                <a:rPr lang="fr-FR" sz="1400">
                  <a:solidFill>
                    <a:schemeClr val="tx1"/>
                  </a:solidFill>
                </a:rPr>
                <a:t>donnée présente</a:t>
              </a:r>
            </a:p>
          </p:txBody>
        </p:sp>
        <p:cxnSp>
          <p:nvCxnSpPr>
            <p:cNvPr id="102" name="Elbow Connector 101"/>
            <p:cNvCxnSpPr>
              <a:stCxn id="130" idx="3"/>
              <a:endCxn id="80" idx="2"/>
            </p:cNvCxnSpPr>
            <p:nvPr/>
          </p:nvCxnSpPr>
          <p:spPr>
            <a:xfrm flipV="1">
              <a:off x="9536910" y="3088315"/>
              <a:ext cx="77767" cy="41577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161" idx="2"/>
              <a:endCxn id="101" idx="1"/>
            </p:cNvCxnSpPr>
            <p:nvPr/>
          </p:nvCxnSpPr>
          <p:spPr>
            <a:xfrm rot="16200000" flipH="1">
              <a:off x="6545806" y="3227353"/>
              <a:ext cx="404010" cy="14984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245799" y="3088315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53053" y="2503844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3520034" y="4729571"/>
              <a:ext cx="998020" cy="665499"/>
              <a:chOff x="5722574" y="2903473"/>
              <a:chExt cx="1217242" cy="733634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59" name="Diamond 158"/>
              <p:cNvSpPr/>
              <p:nvPr/>
            </p:nvSpPr>
            <p:spPr>
              <a:xfrm>
                <a:off x="5722574" y="2903473"/>
                <a:ext cx="1217242" cy="733634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911676" y="3126577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/>
                  <a:t>Cache ?</a:t>
                </a:r>
              </a:p>
            </p:txBody>
          </p:sp>
        </p:grpSp>
        <p:sp>
          <p:nvSpPr>
            <p:cNvPr id="109" name="Flowchart: Process 108"/>
            <p:cNvSpPr/>
            <p:nvPr/>
          </p:nvSpPr>
          <p:spPr>
            <a:xfrm>
              <a:off x="4961145" y="4829228"/>
              <a:ext cx="1040663" cy="466184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Identifier la ligne idoine</a:t>
              </a:r>
            </a:p>
          </p:txBody>
        </p:sp>
        <p:sp>
          <p:nvSpPr>
            <p:cNvPr id="111" name="Flowchart: Process 110"/>
            <p:cNvSpPr/>
            <p:nvPr/>
          </p:nvSpPr>
          <p:spPr>
            <a:xfrm>
              <a:off x="7726887" y="4744673"/>
              <a:ext cx="1261309" cy="63529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Charger le bloc idoine depuis la RAM</a:t>
              </a:r>
            </a:p>
          </p:txBody>
        </p:sp>
        <p:sp>
          <p:nvSpPr>
            <p:cNvPr id="112" name="Flowchart: Process 111"/>
            <p:cNvSpPr/>
            <p:nvPr/>
          </p:nvSpPr>
          <p:spPr>
            <a:xfrm>
              <a:off x="10656009" y="4846297"/>
              <a:ext cx="958586" cy="432046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Masquer le </a:t>
              </a:r>
              <a:r>
                <a:rPr lang="fr-FR" sz="1400" err="1">
                  <a:solidFill>
                    <a:schemeClr val="tx1"/>
                  </a:solidFill>
                </a:rPr>
                <a:t>dirty</a:t>
              </a:r>
              <a:r>
                <a:rPr lang="fr-FR" sz="1400">
                  <a:solidFill>
                    <a:schemeClr val="tx1"/>
                  </a:solidFill>
                </a:rPr>
                <a:t> bit</a:t>
              </a:r>
            </a:p>
          </p:txBody>
        </p:sp>
        <p:cxnSp>
          <p:nvCxnSpPr>
            <p:cNvPr id="113" name="Elbow Connector 112"/>
            <p:cNvCxnSpPr>
              <a:stCxn id="159" idx="2"/>
              <a:endCxn id="112" idx="2"/>
            </p:cNvCxnSpPr>
            <p:nvPr/>
          </p:nvCxnSpPr>
          <p:spPr>
            <a:xfrm rot="5400000" flipH="1" flipV="1">
              <a:off x="7518809" y="1778578"/>
              <a:ext cx="116727" cy="7116258"/>
            </a:xfrm>
            <a:prstGeom prst="bentConnector3">
              <a:avLst>
                <a:gd name="adj1" fmla="val -19584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4518054" y="5062320"/>
              <a:ext cx="4430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6001808" y="5062319"/>
              <a:ext cx="19542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8988196" y="5062320"/>
              <a:ext cx="186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991253" y="5349208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30797" y="4792723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sp>
          <p:nvSpPr>
            <p:cNvPr id="119" name="Flowchart: Process 118"/>
            <p:cNvSpPr/>
            <p:nvPr/>
          </p:nvSpPr>
          <p:spPr>
            <a:xfrm>
              <a:off x="9174388" y="4640937"/>
              <a:ext cx="1336897" cy="842767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Ecrire la nouvelle donnée dans la ligne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197230" y="4732718"/>
              <a:ext cx="951320" cy="659205"/>
              <a:chOff x="5903815" y="2937561"/>
              <a:chExt cx="951320" cy="659205"/>
            </a:xfrm>
            <a:gradFill flip="none" rotWithShape="1">
              <a:gsLst>
                <a:gs pos="0">
                  <a:srgbClr val="F4EE00"/>
                </a:gs>
                <a:gs pos="50000">
                  <a:srgbClr val="FFFF15"/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132" name="Diamond 131"/>
              <p:cNvSpPr/>
              <p:nvPr/>
            </p:nvSpPr>
            <p:spPr>
              <a:xfrm>
                <a:off x="5903815" y="2937561"/>
                <a:ext cx="951320" cy="659205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136659" y="3027330"/>
                <a:ext cx="582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/>
                  <a:t>Dirty </a:t>
                </a:r>
              </a:p>
              <a:p>
                <a:pPr algn="ctr"/>
                <a:r>
                  <a:rPr lang="fr-FR" sz="1400"/>
                  <a:t>bit?</a:t>
                </a:r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>
              <a:off x="7148550" y="5062320"/>
              <a:ext cx="5783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10511285" y="5062320"/>
              <a:ext cx="17271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/>
            <p:cNvSpPr/>
            <p:nvPr/>
          </p:nvSpPr>
          <p:spPr>
            <a:xfrm>
              <a:off x="6823552" y="3980202"/>
              <a:ext cx="1434975" cy="666155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chemeClr val="tx1"/>
                  </a:solidFill>
                </a:rPr>
                <a:t>Ecrire d’abord en RAM l’ancienne ligne</a:t>
              </a:r>
            </a:p>
          </p:txBody>
        </p:sp>
        <p:cxnSp>
          <p:nvCxnSpPr>
            <p:cNvPr id="124" name="Elbow Connector 123"/>
            <p:cNvCxnSpPr>
              <a:stCxn id="123" idx="3"/>
              <a:endCxn id="111" idx="0"/>
            </p:cNvCxnSpPr>
            <p:nvPr/>
          </p:nvCxnSpPr>
          <p:spPr>
            <a:xfrm>
              <a:off x="8258527" y="4313280"/>
              <a:ext cx="99015" cy="43139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132" idx="0"/>
              <a:endCxn id="123" idx="1"/>
            </p:cNvCxnSpPr>
            <p:nvPr/>
          </p:nvCxnSpPr>
          <p:spPr>
            <a:xfrm rot="5400000" flipH="1" flipV="1">
              <a:off x="6538502" y="4447668"/>
              <a:ext cx="419438" cy="15066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6245799" y="4352386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Oui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153053" y="4795498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Non</a:t>
              </a:r>
            </a:p>
          </p:txBody>
        </p:sp>
        <p:cxnSp>
          <p:nvCxnSpPr>
            <p:cNvPr id="128" name="Straight Arrow Connector 127"/>
            <p:cNvCxnSpPr>
              <a:stCxn id="84" idx="2"/>
              <a:endCxn id="86" idx="0"/>
            </p:cNvCxnSpPr>
            <p:nvPr/>
          </p:nvCxnSpPr>
          <p:spPr>
            <a:xfrm>
              <a:off x="11135302" y="2986690"/>
              <a:ext cx="1" cy="729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2" idx="0"/>
              <a:endCxn id="86" idx="2"/>
            </p:cNvCxnSpPr>
            <p:nvPr/>
          </p:nvCxnSpPr>
          <p:spPr>
            <a:xfrm flipV="1">
              <a:off x="11135302" y="4116465"/>
              <a:ext cx="1" cy="729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lowchart: Process 129">
              <a:extLst>
                <a:ext uri="{FF2B5EF4-FFF2-40B4-BE49-F238E27FC236}">
                  <a16:creationId xmlns:a16="http://schemas.microsoft.com/office/drawing/2014/main" id="{A04341F7-7A2D-4311-8C85-DC5724D030FB}"/>
                </a:ext>
              </a:extLst>
            </p:cNvPr>
            <p:cNvSpPr/>
            <p:nvPr/>
          </p:nvSpPr>
          <p:spPr>
            <a:xfrm>
              <a:off x="8467738" y="3308820"/>
              <a:ext cx="1069172" cy="390544"/>
            </a:xfrm>
            <a:prstGeom prst="flowChartProcess">
              <a:avLst/>
            </a:prstGeom>
            <a:gradFill flip="none" rotWithShape="1">
              <a:gsLst>
                <a:gs pos="0">
                  <a:srgbClr val="00AC42"/>
                </a:gs>
                <a:gs pos="50000">
                  <a:srgbClr val="00D255"/>
                </a:gs>
                <a:gs pos="100000">
                  <a:srgbClr val="97FFC4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Démasquer le </a:t>
              </a:r>
              <a:r>
                <a:rPr lang="fr-FR" sz="1400" dirty="0" err="1">
                  <a:solidFill>
                    <a:schemeClr val="tx1"/>
                  </a:solidFill>
                </a:rPr>
                <a:t>dirty</a:t>
              </a:r>
              <a:r>
                <a:rPr lang="fr-FR" sz="1400" dirty="0">
                  <a:solidFill>
                    <a:schemeClr val="tx1"/>
                  </a:solidFill>
                </a:rPr>
                <a:t> bit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8C2C9CA-4283-47CA-A4C0-28F6A2AC0B51}"/>
                </a:ext>
              </a:extLst>
            </p:cNvPr>
            <p:cNvCxnSpPr>
              <a:cxnSpLocks/>
            </p:cNvCxnSpPr>
            <p:nvPr/>
          </p:nvCxnSpPr>
          <p:spPr>
            <a:xfrm>
              <a:off x="8257708" y="3504092"/>
              <a:ext cx="2100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339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fr-FR" sz="240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06065" y="3098011"/>
          <a:ext cx="572912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1" i="1" smtClean="0">
                          <a:ln w="9525">
                            <a:solidFill>
                              <a:schemeClr val="accent6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fr-FR" sz="9600" b="1">
                  <a:ln w="95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5446464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6257989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sp>
        <p:nvSpPr>
          <p:cNvPr id="91" name="TextBox 90"/>
          <p:cNvSpPr txBox="1"/>
          <p:nvPr/>
        </p:nvSpPr>
        <p:spPr>
          <a:xfrm>
            <a:off x="4413579" y="5038565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sp>
        <p:nvSpPr>
          <p:cNvPr id="92" name="TextBox 91"/>
          <p:cNvSpPr txBox="1"/>
          <p:nvPr/>
        </p:nvSpPr>
        <p:spPr>
          <a:xfrm>
            <a:off x="2705118" y="5038565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sp>
        <p:nvSpPr>
          <p:cNvPr id="93" name="Rectangle 92"/>
          <p:cNvSpPr/>
          <p:nvPr/>
        </p:nvSpPr>
        <p:spPr>
          <a:xfrm>
            <a:off x="989889" y="3838758"/>
            <a:ext cx="7313640" cy="2682652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="1">
                              <a:solidFill>
                                <a:srgbClr val="005F00"/>
                              </a:solidFill>
                              <a:latin typeface="Lucida Sans Typewriter" panose="020B0509030504030204" pitchFamily="49" charset="0"/>
                            </a:rPr>
                            <a:t>0000 0000 1001 0001 1110 1001 1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="1">
                              <a:solidFill>
                                <a:srgbClr val="005F00"/>
                              </a:solidFill>
                              <a:latin typeface="Lucida Sans Typewriter" panose="020B0509030504030204" pitchFamily="49" charset="0"/>
                            </a:rPr>
                            <a:t>0000 0000 1001 0001 1110 1001 1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222" r="-671324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444" r="-671324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5" name="Right Brace 94"/>
          <p:cNvSpPr/>
          <p:nvPr/>
        </p:nvSpPr>
        <p:spPr>
          <a:xfrm flipH="1">
            <a:off x="2126825" y="4229169"/>
            <a:ext cx="214347" cy="2127191"/>
          </a:xfrm>
          <a:prstGeom prst="rightBrace">
            <a:avLst>
              <a:gd name="adj1" fmla="val 1444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6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1037311" y="4973877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2012556" y="384761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index</a:t>
            </a:r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12931" y="38598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Données</a:t>
            </a:r>
            <a:endParaRPr lang="en-GB" b="1"/>
          </a:p>
        </p:txBody>
      </p:sp>
      <p:sp>
        <p:nvSpPr>
          <p:cNvPr id="99" name="TextBox 98"/>
          <p:cNvSpPr txBox="1"/>
          <p:nvPr/>
        </p:nvSpPr>
        <p:spPr>
          <a:xfrm>
            <a:off x="3849501" y="3838758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2628554" y="382990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val.</a:t>
            </a:r>
            <a:endParaRPr lang="en-GB"/>
          </a:p>
        </p:txBody>
      </p:sp>
      <p:sp>
        <p:nvSpPr>
          <p:cNvPr id="101" name="Rectangle 100"/>
          <p:cNvSpPr/>
          <p:nvPr/>
        </p:nvSpPr>
        <p:spPr>
          <a:xfrm rot="16200000">
            <a:off x="7712215" y="2522268"/>
            <a:ext cx="5564458" cy="2560508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02" name="object 21"/>
          <p:cNvSpPr/>
          <p:nvPr/>
        </p:nvSpPr>
        <p:spPr>
          <a:xfrm>
            <a:off x="9305827" y="5337826"/>
            <a:ext cx="1404422" cy="1166733"/>
          </a:xfrm>
          <a:prstGeom prst="rect">
            <a:avLst/>
          </a:prstGeom>
          <a:blipFill>
            <a:blip r:embed="rId5" cstate="print"/>
            <a:srcRect/>
            <a:stretch>
              <a:fillRect l="-293479" r="-152867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3" name="Straight Arrow Connector 102"/>
          <p:cNvCxnSpPr/>
          <p:nvPr/>
        </p:nvCxnSpPr>
        <p:spPr>
          <a:xfrm rot="16200000">
            <a:off x="9635605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>
            <a:off x="8480664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402937" y="52879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</a:t>
            </a:r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9488796" y="1102935"/>
            <a:ext cx="1040792" cy="424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Arrow Connector 110"/>
          <p:cNvCxnSpPr/>
          <p:nvPr/>
        </p:nvCxnSpPr>
        <p:spPr>
          <a:xfrm rot="16200000">
            <a:off x="9649816" y="4374769"/>
            <a:ext cx="1926119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>
            <a:off x="8494876" y="3219829"/>
            <a:ext cx="4236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627559" y="505688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0</a:t>
            </a:r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10588173" y="989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  <a:r>
              <a:rPr lang="fr-FR" baseline="30000"/>
              <a:t>32</a:t>
            </a:r>
            <a:r>
              <a:rPr lang="fr-FR"/>
              <a:t>-1</a:t>
            </a:r>
            <a:endParaRPr lang="en-GB"/>
          </a:p>
        </p:txBody>
      </p:sp>
      <p:cxnSp>
        <p:nvCxnSpPr>
          <p:cNvPr id="115" name="Straight Arrow Connector 114"/>
          <p:cNvCxnSpPr/>
          <p:nvPr/>
        </p:nvCxnSpPr>
        <p:spPr>
          <a:xfrm rot="16200000">
            <a:off x="9649813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>
            <a:off x="8494873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27558" y="444063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1</a:t>
            </a:r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10625213" y="200511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N-2</a:t>
            </a:r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10599376" y="144026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N-1</a:t>
            </a:r>
            <a:endParaRPr lang="en-GB"/>
          </a:p>
        </p:txBody>
      </p:sp>
      <p:sp>
        <p:nvSpPr>
          <p:cNvPr id="120" name="Rounded Rectangle 119"/>
          <p:cNvSpPr/>
          <p:nvPr/>
        </p:nvSpPr>
        <p:spPr>
          <a:xfrm>
            <a:off x="9506351" y="3139697"/>
            <a:ext cx="980282" cy="561975"/>
          </a:xfrm>
          <a:prstGeom prst="roundRect">
            <a:avLst/>
          </a:prstGeom>
          <a:solidFill>
            <a:srgbClr val="005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bloc m</a:t>
            </a:r>
            <a:endParaRPr lang="en-GB" sz="1600"/>
          </a:p>
        </p:txBody>
      </p:sp>
      <p:sp>
        <p:nvSpPr>
          <p:cNvPr id="121" name="TextBox 120"/>
          <p:cNvSpPr txBox="1"/>
          <p:nvPr/>
        </p:nvSpPr>
        <p:spPr>
          <a:xfrm>
            <a:off x="10597953" y="341123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m</a:t>
            </a:r>
            <a:endParaRPr lang="en-GB"/>
          </a:p>
        </p:txBody>
      </p:sp>
      <p:sp>
        <p:nvSpPr>
          <p:cNvPr id="122" name="Rounded Rectangle 121"/>
          <p:cNvSpPr/>
          <p:nvPr/>
        </p:nvSpPr>
        <p:spPr>
          <a:xfrm>
            <a:off x="9497075" y="3687578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506351" y="2550021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506351" y="113151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9506351" y="1735282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N-2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9506351" y="415037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9506351" y="475414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0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43" name="Content Placeholder 7"/>
          <p:cNvSpPr txBox="1">
            <a:spLocks/>
          </p:cNvSpPr>
          <p:nvPr/>
        </p:nvSpPr>
        <p:spPr>
          <a:xfrm>
            <a:off x="1037311" y="1020292"/>
            <a:ext cx="7951285" cy="4840428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>
                <a:solidFill>
                  <a:schemeClr val="tx1"/>
                </a:solidFill>
              </a:rPr>
              <a:t>Finalement, avons-nous bien exploité le principe de localité avec un tel cache ?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 Les mots </a:t>
            </a:r>
            <a:r>
              <a:rPr lang="fr-FR" sz="2400" i="1">
                <a:solidFill>
                  <a:schemeClr val="tx1"/>
                </a:solidFill>
              </a:rPr>
              <a:t>k</a:t>
            </a:r>
            <a:r>
              <a:rPr lang="fr-FR" sz="2400" i="1" baseline="-25000">
                <a:solidFill>
                  <a:schemeClr val="tx1"/>
                </a:solidFill>
              </a:rPr>
              <a:t>1</a:t>
            </a:r>
            <a:r>
              <a:rPr lang="fr-FR" sz="2400">
                <a:solidFill>
                  <a:schemeClr val="tx1"/>
                </a:solidFill>
              </a:rPr>
              <a:t>, </a:t>
            </a:r>
            <a:r>
              <a:rPr lang="fr-FR" sz="2400" i="1">
                <a:solidFill>
                  <a:schemeClr val="tx1"/>
                </a:solidFill>
              </a:rPr>
              <a:t>k</a:t>
            </a:r>
            <a:r>
              <a:rPr lang="fr-FR" sz="2400" i="1" baseline="-25000">
                <a:solidFill>
                  <a:schemeClr val="tx1"/>
                </a:solidFill>
              </a:rPr>
              <a:t>2</a:t>
            </a:r>
            <a:r>
              <a:rPr lang="fr-FR" sz="2400">
                <a:solidFill>
                  <a:schemeClr val="tx1"/>
                </a:solidFill>
              </a:rPr>
              <a:t> et ceux du voisinage sont en cache.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 Exploitation de la localité spatiale </a:t>
            </a:r>
            <a:r>
              <a:rPr lang="fr-FR" sz="240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solidFill>
                  <a:srgbClr val="C00000"/>
                </a:solidFill>
              </a:rPr>
              <a:t>Retour sur le principe de localité</a:t>
            </a:r>
            <a:br>
              <a:rPr lang="en-GB" i="1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50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7"/>
          <p:cNvSpPr txBox="1">
            <a:spLocks/>
          </p:cNvSpPr>
          <p:nvPr/>
        </p:nvSpPr>
        <p:spPr>
          <a:xfrm>
            <a:off x="990600" y="1081377"/>
            <a:ext cx="9280342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fr-FR" sz="240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06065" y="3098011"/>
          <a:ext cx="572912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0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sz="1400" b="0" i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</a:rPr>
                        <a:t> =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1" i="1" smtClean="0">
                          <a:ln w="9525">
                            <a:solidFill>
                              <a:schemeClr val="accent6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fr-FR" sz="9600" b="1">
                  <a:ln w="95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574" y="4339984"/>
                <a:ext cx="2488324" cy="1524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5446464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/>
              <a:t>mot</a:t>
            </a:r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6257989" y="5038565"/>
            <a:ext cx="5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err="1"/>
              <a:t>oct</a:t>
            </a:r>
            <a:endParaRPr lang="en-GB" sz="1600"/>
          </a:p>
        </p:txBody>
      </p:sp>
      <p:sp>
        <p:nvSpPr>
          <p:cNvPr id="91" name="TextBox 90"/>
          <p:cNvSpPr txBox="1"/>
          <p:nvPr/>
        </p:nvSpPr>
        <p:spPr>
          <a:xfrm>
            <a:off x="4413579" y="5038565"/>
            <a:ext cx="6244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index</a:t>
            </a:r>
            <a:endParaRPr lang="en-GB" sz="1600"/>
          </a:p>
        </p:txBody>
      </p:sp>
      <p:sp>
        <p:nvSpPr>
          <p:cNvPr id="92" name="TextBox 91"/>
          <p:cNvSpPr txBox="1"/>
          <p:nvPr/>
        </p:nvSpPr>
        <p:spPr>
          <a:xfrm>
            <a:off x="2705118" y="5038565"/>
            <a:ext cx="9367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i="1"/>
              <a:t>étiquette</a:t>
            </a:r>
            <a:endParaRPr lang="en-GB" sz="1600"/>
          </a:p>
        </p:txBody>
      </p:sp>
      <p:sp>
        <p:nvSpPr>
          <p:cNvPr id="93" name="Rectangle 92"/>
          <p:cNvSpPr/>
          <p:nvPr/>
        </p:nvSpPr>
        <p:spPr>
          <a:xfrm>
            <a:off x="989889" y="3838758"/>
            <a:ext cx="7313640" cy="2682652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rgbClr val="FF0000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="1">
                              <a:solidFill>
                                <a:srgbClr val="FF4BEA"/>
                              </a:solidFill>
                              <a:latin typeface="Lucida Sans Typewriter" panose="020B0509030504030204" pitchFamily="49" charset="0"/>
                            </a:rPr>
                            <a:t>0000 1000 1001 0001 1110 1001 1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Content Placeholder 3"/>
              <p:cNvGraphicFramePr>
                <a:graphicFrameLocks/>
              </p:cNvGraphicFramePr>
              <p:nvPr/>
            </p:nvGraphicFramePr>
            <p:xfrm>
              <a:off x="1858957" y="4230324"/>
              <a:ext cx="6372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9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rgbClr val="FF0000"/>
                              </a:solidFill>
                              <a:latin typeface="Lucida Sans Typewriter" panose="020B05090305040302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="1">
                              <a:solidFill>
                                <a:srgbClr val="FF4BEA"/>
                              </a:solidFill>
                              <a:latin typeface="Lucida Sans Typewriter" panose="020B0509030504030204" pitchFamily="49" charset="0"/>
                            </a:rPr>
                            <a:t>0000 1000 1001 0001 1110 1001 1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dk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222" r="-671324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bg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444" r="-671324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1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200" b="0">
                              <a:solidFill>
                                <a:schemeClr val="tx1"/>
                              </a:solidFill>
                              <a:latin typeface="Lucida Sans Typewriter" panose="020B0509030504030204" pitchFamily="49" charset="0"/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b="1">
                            <a:solidFill>
                              <a:schemeClr val="tx1"/>
                            </a:solidFill>
                            <a:latin typeface="Lucida Sans Typewriter" panose="020B0509030504030204" pitchFamily="49" charset="0"/>
                          </a:endParaRPr>
                        </a:p>
                      </a:txBody>
                      <a:tcPr anchor="b">
                        <a:lnL w="63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5" name="Right Brace 94"/>
          <p:cNvSpPr/>
          <p:nvPr/>
        </p:nvSpPr>
        <p:spPr>
          <a:xfrm flipH="1">
            <a:off x="2126825" y="4229169"/>
            <a:ext cx="214347" cy="2127191"/>
          </a:xfrm>
          <a:prstGeom prst="rightBrace">
            <a:avLst>
              <a:gd name="adj1" fmla="val 1444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6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1037311" y="4973877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2012556" y="384761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index</a:t>
            </a:r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12931" y="38598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Données</a:t>
            </a:r>
            <a:endParaRPr lang="en-GB" b="1"/>
          </a:p>
        </p:txBody>
      </p:sp>
      <p:sp>
        <p:nvSpPr>
          <p:cNvPr id="99" name="TextBox 98"/>
          <p:cNvSpPr txBox="1"/>
          <p:nvPr/>
        </p:nvSpPr>
        <p:spPr>
          <a:xfrm>
            <a:off x="3849501" y="3838758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étiquette</a:t>
            </a:r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2628554" y="382990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val.</a:t>
            </a:r>
            <a:endParaRPr lang="en-GB"/>
          </a:p>
        </p:txBody>
      </p:sp>
      <p:sp>
        <p:nvSpPr>
          <p:cNvPr id="105" name="Rectangle 104"/>
          <p:cNvSpPr/>
          <p:nvPr/>
        </p:nvSpPr>
        <p:spPr>
          <a:xfrm rot="16200000">
            <a:off x="7712215" y="2522268"/>
            <a:ext cx="5564458" cy="2560508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06" name="object 21"/>
          <p:cNvSpPr/>
          <p:nvPr/>
        </p:nvSpPr>
        <p:spPr>
          <a:xfrm>
            <a:off x="9305827" y="5337826"/>
            <a:ext cx="1404422" cy="1166733"/>
          </a:xfrm>
          <a:prstGeom prst="rect">
            <a:avLst/>
          </a:prstGeom>
          <a:blipFill>
            <a:blip r:embed="rId5" cstate="print"/>
            <a:srcRect/>
            <a:stretch>
              <a:fillRect l="-293479" r="-152867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7" name="Straight Arrow Connector 106"/>
          <p:cNvCxnSpPr/>
          <p:nvPr/>
        </p:nvCxnSpPr>
        <p:spPr>
          <a:xfrm rot="16200000">
            <a:off x="9635605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>
            <a:off x="8480664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2937" y="52879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</a:t>
            </a:r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9488796" y="1102935"/>
            <a:ext cx="1040792" cy="424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Straight Arrow Connector 114"/>
          <p:cNvCxnSpPr/>
          <p:nvPr/>
        </p:nvCxnSpPr>
        <p:spPr>
          <a:xfrm rot="16200000">
            <a:off x="9649816" y="4374769"/>
            <a:ext cx="1926119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>
            <a:off x="8494876" y="3219829"/>
            <a:ext cx="4236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27559" y="505688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0</a:t>
            </a:r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10588173" y="989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  <a:r>
              <a:rPr lang="fr-FR" baseline="30000"/>
              <a:t>32</a:t>
            </a:r>
            <a:r>
              <a:rPr lang="fr-FR"/>
              <a:t>-1</a:t>
            </a:r>
            <a:endParaRPr lang="en-GB"/>
          </a:p>
        </p:txBody>
      </p:sp>
      <p:cxnSp>
        <p:nvCxnSpPr>
          <p:cNvPr id="119" name="Straight Arrow Connector 118"/>
          <p:cNvCxnSpPr/>
          <p:nvPr/>
        </p:nvCxnSpPr>
        <p:spPr>
          <a:xfrm rot="16200000">
            <a:off x="9649813" y="4374766"/>
            <a:ext cx="1926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>
            <a:off x="8494873" y="3219826"/>
            <a:ext cx="42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0627558" y="444063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1</a:t>
            </a:r>
            <a:endParaRPr lang="en-GB"/>
          </a:p>
        </p:txBody>
      </p:sp>
      <p:sp>
        <p:nvSpPr>
          <p:cNvPr id="122" name="TextBox 121"/>
          <p:cNvSpPr txBox="1"/>
          <p:nvPr/>
        </p:nvSpPr>
        <p:spPr>
          <a:xfrm>
            <a:off x="10625213" y="200511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N-2</a:t>
            </a:r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10599376" y="144026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N-1</a:t>
            </a:r>
            <a:endParaRPr lang="en-GB"/>
          </a:p>
        </p:txBody>
      </p:sp>
      <p:sp>
        <p:nvSpPr>
          <p:cNvPr id="124" name="Rounded Rectangle 123"/>
          <p:cNvSpPr/>
          <p:nvPr/>
        </p:nvSpPr>
        <p:spPr>
          <a:xfrm>
            <a:off x="9506351" y="2728314"/>
            <a:ext cx="980282" cy="561975"/>
          </a:xfrm>
          <a:prstGeom prst="roundRect">
            <a:avLst/>
          </a:prstGeom>
          <a:solidFill>
            <a:srgbClr val="FF4BEA"/>
          </a:solidFill>
          <a:ln>
            <a:solidFill>
              <a:srgbClr val="FF4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bloc m’</a:t>
            </a:r>
            <a:endParaRPr lang="en-GB" sz="1600"/>
          </a:p>
        </p:txBody>
      </p:sp>
      <p:sp>
        <p:nvSpPr>
          <p:cNvPr id="125" name="TextBox 124"/>
          <p:cNvSpPr txBox="1"/>
          <p:nvPr/>
        </p:nvSpPr>
        <p:spPr>
          <a:xfrm>
            <a:off x="10597953" y="29998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@bloc m’</a:t>
            </a:r>
            <a:endParaRPr lang="en-GB"/>
          </a:p>
        </p:txBody>
      </p:sp>
      <p:sp>
        <p:nvSpPr>
          <p:cNvPr id="126" name="Rounded Rectangle 125"/>
          <p:cNvSpPr/>
          <p:nvPr/>
        </p:nvSpPr>
        <p:spPr>
          <a:xfrm>
            <a:off x="9497075" y="3490615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9506351" y="2290830"/>
            <a:ext cx="980282" cy="4594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108000" tIns="0" rIns="0" bIns="0" rtlCol="0" anchor="ctr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. . 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9506351" y="113151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9506351" y="1735282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N-2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506351" y="415037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1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506351" y="4754140"/>
            <a:ext cx="980282" cy="561975"/>
          </a:xfrm>
          <a:prstGeom prst="roundRect">
            <a:avLst/>
          </a:prstGeom>
          <a:pattFill prst="dkUpDiag">
            <a:fgClr>
              <a:srgbClr val="005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bloc 0</a:t>
            </a:r>
            <a:endParaRPr lang="en-GB" sz="1600" b="1">
              <a:solidFill>
                <a:schemeClr val="tx1"/>
              </a:solidFill>
            </a:endParaRPr>
          </a:p>
        </p:txBody>
      </p:sp>
      <p:sp>
        <p:nvSpPr>
          <p:cNvPr id="49" name="Content Placeholder 7"/>
          <p:cNvSpPr txBox="1">
            <a:spLocks/>
          </p:cNvSpPr>
          <p:nvPr/>
        </p:nvSpPr>
        <p:spPr>
          <a:xfrm>
            <a:off x="1037311" y="1020292"/>
            <a:ext cx="7951285" cy="4840428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2400">
                <a:solidFill>
                  <a:schemeClr val="tx1"/>
                </a:solidFill>
              </a:rPr>
              <a:t>Finalement, avons-nous bien exploité le principe de localité avec un tel cache ?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 Le mot </a:t>
            </a:r>
            <a:r>
              <a:rPr lang="fr-FR" sz="2400" i="1">
                <a:solidFill>
                  <a:schemeClr val="tx1"/>
                </a:solidFill>
              </a:rPr>
              <a:t>k</a:t>
            </a:r>
            <a:r>
              <a:rPr lang="fr-FR" sz="2400" i="1" baseline="-25000">
                <a:solidFill>
                  <a:schemeClr val="tx1"/>
                </a:solidFill>
              </a:rPr>
              <a:t>3</a:t>
            </a:r>
            <a:r>
              <a:rPr lang="fr-FR" sz="2400">
                <a:solidFill>
                  <a:schemeClr val="tx1"/>
                </a:solidFill>
              </a:rPr>
              <a:t> ne peut cohabiter en cache avec les mots </a:t>
            </a:r>
            <a:r>
              <a:rPr lang="fr-FR" sz="2400" i="1">
                <a:solidFill>
                  <a:schemeClr val="tx1"/>
                </a:solidFill>
              </a:rPr>
              <a:t>k</a:t>
            </a:r>
            <a:r>
              <a:rPr lang="fr-FR" sz="2400" i="1" baseline="-25000">
                <a:solidFill>
                  <a:schemeClr val="tx1"/>
                </a:solidFill>
              </a:rPr>
              <a:t>1</a:t>
            </a:r>
            <a:r>
              <a:rPr lang="fr-FR" sz="2400">
                <a:solidFill>
                  <a:schemeClr val="tx1"/>
                </a:solidFill>
              </a:rPr>
              <a:t> et </a:t>
            </a:r>
            <a:r>
              <a:rPr lang="fr-FR" sz="2400" i="1">
                <a:solidFill>
                  <a:schemeClr val="tx1"/>
                </a:solidFill>
              </a:rPr>
              <a:t>k</a:t>
            </a:r>
            <a:r>
              <a:rPr lang="fr-FR" sz="2400" i="1" baseline="-25000">
                <a:solidFill>
                  <a:schemeClr val="tx1"/>
                </a:solidFill>
              </a:rPr>
              <a:t>2</a:t>
            </a:r>
            <a:r>
              <a:rPr lang="fr-FR" sz="240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 Pas d’exploitation de la localité temporelle </a:t>
            </a:r>
            <a:r>
              <a:rPr lang="fr-FR" sz="2400">
                <a:solidFill>
                  <a:schemeClr val="tx1"/>
                </a:solidFill>
                <a:sym typeface="Wingdings" panose="05000000000000000000" pitchFamily="2" charset="2"/>
              </a:rPr>
              <a:t>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  <a:sym typeface="Wingdings" panose="05000000000000000000" pitchFamily="2" charset="2"/>
              </a:rPr>
              <a:t> Dégradation de la localité spatiale </a:t>
            </a: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solidFill>
                  <a:srgbClr val="C00000"/>
                </a:solidFill>
              </a:rPr>
              <a:t>Retour sur le principe de localité</a:t>
            </a:r>
            <a:br>
              <a:rPr lang="en-GB" i="1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809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contrer ce phénomène d’éviction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jouant sur la taille des blocs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729" t="22407" r="2309" b="15185"/>
          <a:stretch/>
        </p:blipFill>
        <p:spPr>
          <a:xfrm>
            <a:off x="2120422" y="2406940"/>
            <a:ext cx="7951157" cy="410343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solidFill>
                  <a:srgbClr val="C00000"/>
                </a:solidFill>
              </a:rPr>
              <a:t>Retour sur le principe de localité</a:t>
            </a:r>
            <a:br>
              <a:rPr lang="en-GB" i="1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29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Dans quelle mesure la taille des blocs de cache influe-t-elle les performances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Jusqu’à un certain point.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729" t="22407" r="2309" b="15185"/>
          <a:stretch/>
        </p:blipFill>
        <p:spPr>
          <a:xfrm>
            <a:off x="2120422" y="2406940"/>
            <a:ext cx="7951157" cy="410343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solidFill>
                  <a:srgbClr val="C00000"/>
                </a:solidFill>
              </a:rPr>
              <a:t>Retour sur le principe de localité</a:t>
            </a:r>
            <a:br>
              <a:rPr lang="en-GB" i="1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64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Et l’exploitation de localité temporelle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7804032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La taille des blocs est sans rapport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729" t="22407" r="2309" b="15185"/>
          <a:stretch/>
        </p:blipFill>
        <p:spPr>
          <a:xfrm>
            <a:off x="2120422" y="2406940"/>
            <a:ext cx="7951157" cy="410343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solidFill>
                  <a:srgbClr val="C00000"/>
                </a:solidFill>
              </a:rPr>
              <a:t>Retour sur le principe de localité</a:t>
            </a:r>
            <a:br>
              <a:rPr lang="en-GB" i="1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838200" y="-6199"/>
            <a:ext cx="10515600" cy="1325563"/>
          </a:xfrm>
        </p:spPr>
        <p:txBody>
          <a:bodyPr/>
          <a:lstStyle/>
          <a:p>
            <a:pPr algn="ctr"/>
            <a:r>
              <a:rPr lang="fr-FR" b="1"/>
              <a:t>Performances CPU vs. RAM : solution</a:t>
            </a:r>
            <a:endParaRPr lang="en-GB"/>
          </a:p>
        </p:txBody>
      </p:sp>
      <p:sp>
        <p:nvSpPr>
          <p:cNvPr id="25" name="Content Placeholder 7"/>
          <p:cNvSpPr>
            <a:spLocks noGrp="1"/>
          </p:cNvSpPr>
          <p:nvPr>
            <p:ph idx="1"/>
          </p:nvPr>
        </p:nvSpPr>
        <p:spPr>
          <a:xfrm>
            <a:off x="838200" y="1081377"/>
            <a:ext cx="10515600" cy="4626943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Mais que peut-on bien mettre dans une mémoire si petite ?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239955" y="1584342"/>
            <a:ext cx="7152766" cy="8214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Mettre en cache les instructions et les données les plus demandés !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52820" y="2670758"/>
            <a:ext cx="5067302" cy="1499058"/>
            <a:chOff x="192620" y="1551871"/>
            <a:chExt cx="3169514" cy="1499058"/>
          </a:xfrm>
        </p:grpSpPr>
        <p:sp>
          <p:nvSpPr>
            <p:cNvPr id="28" name="Round Same Side Corner Rectangle 27"/>
            <p:cNvSpPr/>
            <p:nvPr/>
          </p:nvSpPr>
          <p:spPr>
            <a:xfrm>
              <a:off x="192620" y="1551871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Données</a:t>
              </a:r>
              <a:endParaRPr lang="en-GB"/>
            </a:p>
          </p:txBody>
        </p:sp>
        <p:sp>
          <p:nvSpPr>
            <p:cNvPr id="29" name="Round Same Side Corner Rectangle 28"/>
            <p:cNvSpPr/>
            <p:nvPr/>
          </p:nvSpPr>
          <p:spPr>
            <a:xfrm>
              <a:off x="192620" y="1963353"/>
              <a:ext cx="3169514" cy="1087576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Encodées sur un nombre fixe d’octets. 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Les données d’un tableau occupent des emplacements mémoire contigus.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52820" y="4677310"/>
            <a:ext cx="5067302" cy="1499058"/>
            <a:chOff x="192620" y="1551871"/>
            <a:chExt cx="3169514" cy="1499058"/>
          </a:xfrm>
        </p:grpSpPr>
        <p:sp>
          <p:nvSpPr>
            <p:cNvPr id="40" name="Round Same Side Corner Rectangle 39"/>
            <p:cNvSpPr/>
            <p:nvPr/>
          </p:nvSpPr>
          <p:spPr>
            <a:xfrm>
              <a:off x="192620" y="1551871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Instructions</a:t>
              </a:r>
              <a:endParaRPr lang="en-GB"/>
            </a:p>
          </p:txBody>
        </p:sp>
        <p:sp>
          <p:nvSpPr>
            <p:cNvPr id="41" name="Round Same Side Corner Rectangle 40"/>
            <p:cNvSpPr/>
            <p:nvPr/>
          </p:nvSpPr>
          <p:spPr>
            <a:xfrm>
              <a:off x="192620" y="1963353"/>
              <a:ext cx="3169514" cy="1087576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Encodées sous forme de mot mémoire. 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Un programme est une suite fini de mots mémoire.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8521700" y="1177984"/>
            <a:ext cx="3378200" cy="527050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fr-FR" sz="2400"/>
              <a:t>Mémoire</a:t>
            </a:r>
          </a:p>
        </p:txBody>
      </p:sp>
      <p:graphicFrame>
        <p:nvGraphicFramePr>
          <p:cNvPr id="43" name="Content Placeholder 3"/>
          <p:cNvGraphicFramePr>
            <a:graphicFrameLocks/>
          </p:cNvGraphicFramePr>
          <p:nvPr/>
        </p:nvGraphicFramePr>
        <p:xfrm>
          <a:off x="8761020" y="1416109"/>
          <a:ext cx="29610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i="0" u="none" strike="noStrike" kern="1200" baseline="0">
                          <a:solidFill>
                            <a:schemeClr val="bg1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0x00000000</a:t>
                      </a:r>
                      <a:endParaRPr lang="fr-FR" sz="1600" b="1">
                        <a:solidFill>
                          <a:schemeClr val="bg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bg1"/>
                          </a:solidFill>
                        </a:rPr>
                        <a:t>Réservé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>
                        <a:latin typeface="Lucida Sans Typewriter" panose="020B05090305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>
                        <a:latin typeface="Lucida Sans Typewriter" panose="020B05090305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>
                          <a:solidFill>
                            <a:schemeClr val="bg1"/>
                          </a:solidFill>
                        </a:rPr>
                        <a:t>Code</a:t>
                      </a:r>
                      <a:r>
                        <a:rPr lang="fr-FR" b="1" baseline="0">
                          <a:solidFill>
                            <a:schemeClr val="bg1"/>
                          </a:solidFill>
                        </a:rPr>
                        <a:t> (.</a:t>
                      </a:r>
                      <a:r>
                        <a:rPr lang="fr-FR" b="1" baseline="0" err="1">
                          <a:solidFill>
                            <a:schemeClr val="bg1"/>
                          </a:solidFill>
                        </a:rPr>
                        <a:t>text</a:t>
                      </a:r>
                      <a:r>
                        <a:rPr lang="fr-FR" b="1" baseline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fr-FR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>
                        <a:latin typeface="Lucida Sans Typewriter" panose="020B05090305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>
                          <a:solidFill>
                            <a:schemeClr val="bg1"/>
                          </a:solidFill>
                        </a:rPr>
                        <a:t>Global (.data)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>
                        <a:latin typeface="Lucida Sans Typewriter" panose="020B05090305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bg1"/>
                          </a:solidFill>
                        </a:rPr>
                        <a:t>Tas</a:t>
                      </a:r>
                      <a:r>
                        <a:rPr lang="fr-FR" b="1" baseline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fr-FR" b="1" baseline="0" err="1">
                          <a:solidFill>
                            <a:schemeClr val="bg1"/>
                          </a:solidFill>
                        </a:rPr>
                        <a:t>Heap</a:t>
                      </a:r>
                      <a:r>
                        <a:rPr lang="fr-FR" b="1" baseline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fr-FR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>
                        <a:latin typeface="Lucida Sans Typewriter" panose="020B05090305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>
                        <a:latin typeface="Lucida Sans Typewriter" panose="020B05090305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>
                        <a:latin typeface="Lucida Sans Typewriter" panose="020B05090305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>
                        <a:latin typeface="Lucida Sans Typewriter" panose="020B05090305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b="1">
                        <a:solidFill>
                          <a:srgbClr val="FFFF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solidFill>
                            <a:schemeClr val="bg1"/>
                          </a:solidFill>
                        </a:rPr>
                        <a:t>pile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>
                        <a:latin typeface="Lucida Sans Typewriter" panose="020B05090305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i="0" u="none" strike="noStrike" kern="1200" baseline="0">
                          <a:solidFill>
                            <a:schemeClr val="bg1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0x7FFFFFFF</a:t>
                      </a:r>
                      <a:endParaRPr lang="fr-FR" sz="1600" b="1">
                        <a:solidFill>
                          <a:schemeClr val="bg1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9279467" y="4800704"/>
            <a:ext cx="86360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950039" y="4406900"/>
            <a:ext cx="0" cy="337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79467" y="2567479"/>
            <a:ext cx="86360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950039" y="3632200"/>
            <a:ext cx="0" cy="337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761020" y="4575678"/>
            <a:ext cx="58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FFFF00"/>
                </a:solidFill>
              </a:rPr>
              <a:t>$</a:t>
            </a:r>
            <a:r>
              <a:rPr lang="fr-FR" sz="2000" b="1" err="1">
                <a:solidFill>
                  <a:srgbClr val="FFFF00"/>
                </a:solidFill>
              </a:rPr>
              <a:t>sp</a:t>
            </a:r>
            <a:endParaRPr lang="fr-FR" sz="2000" b="1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61020" y="2336468"/>
            <a:ext cx="58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FFFF00"/>
                </a:solidFill>
              </a:rPr>
              <a:t>$gp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279467" y="2254911"/>
            <a:ext cx="86360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761020" y="2023900"/>
            <a:ext cx="58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FFFF00"/>
                </a:solidFill>
              </a:rPr>
              <a:t>$pc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57244" y="3302685"/>
            <a:ext cx="2793998" cy="2308893"/>
            <a:chOff x="-2325958" y="2177504"/>
            <a:chExt cx="1317407" cy="2272009"/>
          </a:xfrm>
        </p:grpSpPr>
        <p:sp>
          <p:nvSpPr>
            <p:cNvPr id="74" name="Round Same Side Corner Rectangle 73"/>
            <p:cNvSpPr/>
            <p:nvPr/>
          </p:nvSpPr>
          <p:spPr>
            <a:xfrm>
              <a:off x="-2325958" y="2177504"/>
              <a:ext cx="1317407" cy="411481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Programme – rappels</a:t>
              </a:r>
              <a:endParaRPr lang="en-GB"/>
            </a:p>
          </p:txBody>
        </p:sp>
        <p:sp>
          <p:nvSpPr>
            <p:cNvPr id="75" name="Round Same Side Corner Rectangle 74"/>
            <p:cNvSpPr/>
            <p:nvPr/>
          </p:nvSpPr>
          <p:spPr>
            <a:xfrm>
              <a:off x="-2325958" y="2588987"/>
              <a:ext cx="1317407" cy="1860526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Segment code,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Segment données,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Segment pile,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Segments système,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36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5862"/>
          <a:stretch/>
        </p:blipFill>
        <p:spPr>
          <a:xfrm>
            <a:off x="7886699" y="2406940"/>
            <a:ext cx="3946761" cy="3524588"/>
          </a:xfrm>
          <a:prstGeom prst="rect">
            <a:avLst/>
          </a:prstGeom>
        </p:spPr>
      </p:pic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prendre en compte le potentiel du principe de la localité temporelle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9656644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autorisant l’association de plusieurs lignes de cache à un même index.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15" y="3215903"/>
            <a:ext cx="6961484" cy="2175783"/>
          </a:xfrm>
          <a:prstGeom prst="rect">
            <a:avLst/>
          </a:prstGeom>
        </p:spPr>
      </p:pic>
      <p:cxnSp>
        <p:nvCxnSpPr>
          <p:cNvPr id="17" name="Elbow Connector 16"/>
          <p:cNvCxnSpPr>
            <a:endCxn id="5" idx="0"/>
          </p:cNvCxnSpPr>
          <p:nvPr/>
        </p:nvCxnSpPr>
        <p:spPr>
          <a:xfrm rot="10800000">
            <a:off x="4405958" y="3215904"/>
            <a:ext cx="4484043" cy="1087891"/>
          </a:xfrm>
          <a:prstGeom prst="bentConnector4">
            <a:avLst>
              <a:gd name="adj1" fmla="val 6655"/>
              <a:gd name="adj2" fmla="val 15720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174085" y="2590800"/>
            <a:ext cx="472" cy="6251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7029" y="2628154"/>
            <a:ext cx="202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/>
              <a:t>. . .    </a:t>
            </a:r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sz="3200"/>
              <a:t>   . . 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25215" y="5518662"/>
            <a:ext cx="5754985" cy="1087891"/>
            <a:chOff x="192620" y="2180364"/>
            <a:chExt cx="3169514" cy="1087891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192620" y="21803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Autoriser plusieurs lignes de cache par entrée de cache</a:t>
              </a:r>
              <a:endParaRPr lang="en-GB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192620" y="2591845"/>
              <a:ext cx="3169514" cy="676410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Localité spatiale </a:t>
              </a:r>
              <a:r>
                <a:rPr lang="fr-FR">
                  <a:solidFill>
                    <a:schemeClr val="tx1"/>
                  </a:solidFill>
                  <a:sym typeface="Wingdings" panose="05000000000000000000" pitchFamily="2" charset="2"/>
                </a:rPr>
                <a:t></a:t>
              </a:r>
              <a:endParaRPr lang="fr-FR">
                <a:solidFill>
                  <a:schemeClr val="tx1"/>
                </a:solidFill>
              </a:endParaRP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Localité temporelle </a:t>
              </a:r>
              <a:r>
                <a:rPr lang="fr-FR">
                  <a:solidFill>
                    <a:schemeClr val="tx1"/>
                  </a:solidFill>
                  <a:sym typeface="Wingdings" panose="05000000000000000000" pitchFamily="2" charset="2"/>
                </a:rPr>
                <a:t></a:t>
              </a:r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4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C00000"/>
                </a:solidFill>
              </a:rPr>
              <a:t>Mémoire cache – différentes implémentations</a:t>
            </a:r>
            <a:endParaRPr lang="en-GB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756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711200" y="1170711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Quel est le modèle de cache précédemment étudié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9656644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Cache à correspondance directe ou cache 1-associatif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25215" y="5163794"/>
            <a:ext cx="9971385" cy="1437563"/>
            <a:chOff x="192620" y="2180364"/>
            <a:chExt cx="3169514" cy="1437563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192620" y="21803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Remarques</a:t>
              </a:r>
              <a:endParaRPr lang="en-GB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192620" y="2591844"/>
              <a:ext cx="3169514" cy="1026083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1600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Principe : associer à chaque adresse mémoire une seule entrée de cache.</a:t>
              </a:r>
            </a:p>
            <a:p>
              <a:pPr marL="684000" indent="-285750">
                <a:spcAft>
                  <a:spcPts val="600"/>
                </a:spcAft>
                <a:buClr>
                  <a:srgbClr val="FF0000"/>
                </a:buClr>
                <a:buFont typeface="Wingdings" panose="05000000000000000000" pitchFamily="2" charset="2"/>
                <a:buChar char="û"/>
              </a:pPr>
              <a:r>
                <a:rPr lang="fr-FR">
                  <a:solidFill>
                    <a:schemeClr val="tx1"/>
                  </a:solidFill>
                </a:rPr>
                <a:t>Efficacité limitée : remplacement fréquents</a:t>
              </a:r>
              <a:r>
                <a:rPr lang="fr-FR">
                  <a:solidFill>
                    <a:schemeClr val="tx1"/>
                  </a:solidFill>
                  <a:sym typeface="Wingdings" panose="05000000000000000000" pitchFamily="2" charset="2"/>
                </a:rPr>
                <a:t>.</a:t>
              </a:r>
            </a:p>
            <a:p>
              <a:pPr marL="684000" indent="-285750">
                <a:spcAft>
                  <a:spcPts val="600"/>
                </a:spcAft>
                <a:buClr>
                  <a:srgbClr val="00AC42"/>
                </a:buClr>
                <a:buFont typeface="Wingdings" panose="05000000000000000000" pitchFamily="2" charset="2"/>
                <a:buChar char="ü"/>
              </a:pPr>
              <a:r>
                <a:rPr lang="fr-FR">
                  <a:solidFill>
                    <a:schemeClr val="tx1"/>
                  </a:solidFill>
                  <a:sym typeface="Wingdings" panose="05000000000000000000" pitchFamily="2" charset="2"/>
                </a:rPr>
                <a:t>Facile à implémenter matériellement.</a:t>
              </a:r>
              <a:endParaRPr lang="fr-FR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74863" y="2285782"/>
          <a:ext cx="1368000" cy="95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</a:t>
                      </a:r>
                      <a:r>
                        <a:rPr lang="fr-FR">
                          <a:sym typeface="Symbol" panose="05050102010706020507" pitchFamily="18" charset="2"/>
                        </a:rPr>
                        <a:t></a:t>
                      </a:r>
                      <a:endParaRPr lang="fr-FR"/>
                    </a:p>
                  </a:txBody>
                  <a:tcPr vert="vert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29609" y="4214725"/>
          <a:ext cx="6156000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</a:t>
                      </a:r>
                      <a:r>
                        <a:rPr lang="fr-FR">
                          <a:sym typeface="Symbol" panose="05050102010706020507" pitchFamily="18" charset="2"/>
                        </a:rPr>
                        <a:t>0</a:t>
                      </a:r>
                      <a:endParaRPr lang="fr-FR"/>
                    </a:p>
                  </a:txBody>
                  <a:tcPr vert="vert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1</a:t>
                      </a:r>
                    </a:p>
                  </a:txBody>
                  <a:tcPr vert="vert27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</a:t>
                      </a:r>
                      <a:r>
                        <a:rPr lang="fr-FR">
                          <a:sym typeface="Symbol" panose="05050102010706020507" pitchFamily="18" charset="2"/>
                        </a:rPr>
                        <a:t></a:t>
                      </a:r>
                      <a:endParaRPr lang="fr-FR"/>
                    </a:p>
                  </a:txBody>
                  <a:tcPr vert="vert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. . 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4</a:t>
                      </a:r>
                      <a:r>
                        <a:rPr lang="fr-FR" sz="1100">
                          <a:sym typeface="Symbol" panose="05050102010706020507" pitchFamily="18" charset="2"/>
                        </a:rPr>
                        <a:t></a:t>
                      </a:r>
                      <a:endParaRPr lang="fr-FR" sz="11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Freeform 21"/>
          <p:cNvSpPr/>
          <p:nvPr/>
        </p:nvSpPr>
        <p:spPr>
          <a:xfrm>
            <a:off x="2807547" y="3229603"/>
            <a:ext cx="873552" cy="978292"/>
          </a:xfrm>
          <a:custGeom>
            <a:avLst/>
            <a:gdLst>
              <a:gd name="connsiteX0" fmla="*/ 1450310 w 1450310"/>
              <a:gd name="connsiteY0" fmla="*/ 704850 h 704850"/>
              <a:gd name="connsiteX1" fmla="*/ 1215360 w 1450310"/>
              <a:gd name="connsiteY1" fmla="*/ 539750 h 704850"/>
              <a:gd name="connsiteX2" fmla="*/ 123160 w 1450310"/>
              <a:gd name="connsiteY2" fmla="*/ 311150 h 704850"/>
              <a:gd name="connsiteX3" fmla="*/ 72360 w 1450310"/>
              <a:gd name="connsiteY3" fmla="*/ 0 h 704850"/>
              <a:gd name="connsiteX0" fmla="*/ 1395706 w 1395706"/>
              <a:gd name="connsiteY0" fmla="*/ 704850 h 704850"/>
              <a:gd name="connsiteX1" fmla="*/ 1160756 w 1395706"/>
              <a:gd name="connsiteY1" fmla="*/ 539750 h 704850"/>
              <a:gd name="connsiteX2" fmla="*/ 284456 w 1395706"/>
              <a:gd name="connsiteY2" fmla="*/ 355600 h 704850"/>
              <a:gd name="connsiteX3" fmla="*/ 17756 w 1395706"/>
              <a:gd name="connsiteY3" fmla="*/ 0 h 704850"/>
              <a:gd name="connsiteX0" fmla="*/ 1396255 w 1396255"/>
              <a:gd name="connsiteY0" fmla="*/ 704850 h 704850"/>
              <a:gd name="connsiteX1" fmla="*/ 1161305 w 1396255"/>
              <a:gd name="connsiteY1" fmla="*/ 539750 h 704850"/>
              <a:gd name="connsiteX2" fmla="*/ 278326 w 1396255"/>
              <a:gd name="connsiteY2" fmla="*/ 422919 h 704850"/>
              <a:gd name="connsiteX3" fmla="*/ 18305 w 1396255"/>
              <a:gd name="connsiteY3" fmla="*/ 0 h 704850"/>
              <a:gd name="connsiteX0" fmla="*/ 1380641 w 1380641"/>
              <a:gd name="connsiteY0" fmla="*/ 704850 h 704850"/>
              <a:gd name="connsiteX1" fmla="*/ 1145691 w 1380641"/>
              <a:gd name="connsiteY1" fmla="*/ 539750 h 704850"/>
              <a:gd name="connsiteX2" fmla="*/ 262712 w 1380641"/>
              <a:gd name="connsiteY2" fmla="*/ 422919 h 704850"/>
              <a:gd name="connsiteX3" fmla="*/ 2691 w 1380641"/>
              <a:gd name="connsiteY3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641" h="704850">
                <a:moveTo>
                  <a:pt x="1380641" y="704850"/>
                </a:moveTo>
                <a:cubicBezTo>
                  <a:pt x="1373762" y="655108"/>
                  <a:pt x="1332013" y="586739"/>
                  <a:pt x="1145691" y="539750"/>
                </a:cubicBezTo>
                <a:cubicBezTo>
                  <a:pt x="959370" y="492762"/>
                  <a:pt x="453212" y="512877"/>
                  <a:pt x="262712" y="422919"/>
                </a:cubicBezTo>
                <a:cubicBezTo>
                  <a:pt x="72212" y="332961"/>
                  <a:pt x="-17066" y="211574"/>
                  <a:pt x="2691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29609" y="4980122"/>
            <a:ext cx="61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23577" y="2272132"/>
            <a:ext cx="5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index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6887" y="2531449"/>
            <a:ext cx="1571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/>
              <a:t>Cache à</a:t>
            </a:r>
          </a:p>
          <a:p>
            <a:pPr algn="r"/>
            <a:r>
              <a:rPr lang="fr-FR" sz="1600"/>
              <a:t>4 entrées</a:t>
            </a:r>
          </a:p>
          <a:p>
            <a:pPr algn="r"/>
            <a:r>
              <a:rPr lang="fr-FR" sz="1600"/>
              <a:t>(1 mot par ligne)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367539" y="2496274"/>
            <a:ext cx="1931783" cy="369332"/>
            <a:chOff x="5969000" y="2760206"/>
            <a:chExt cx="1931783" cy="369332"/>
          </a:xfrm>
        </p:grpSpPr>
        <p:sp>
          <p:nvSpPr>
            <p:cNvPr id="29" name="Striped Right Arrow 28"/>
            <p:cNvSpPr/>
            <p:nvPr/>
          </p:nvSpPr>
          <p:spPr>
            <a:xfrm>
              <a:off x="5969000" y="2768057"/>
              <a:ext cx="462280" cy="353631"/>
            </a:xfrm>
            <a:prstGeom prst="stripedRightArrow">
              <a:avLst>
                <a:gd name="adj1" fmla="val 41002"/>
                <a:gd name="adj2" fmla="val 50000"/>
              </a:avLst>
            </a:prstGeom>
            <a:noFill/>
            <a:ln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 anchorCtr="0"/>
            <a:lstStyle/>
            <a:p>
              <a:pPr algn="r"/>
              <a:r>
                <a:rPr lang="fr-FR" sz="12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74046" y="2760206"/>
              <a:ext cx="14267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fr-FR"/>
                <a:t>Index(4</a:t>
              </a:r>
              <a:r>
                <a:rPr lang="fr-FR">
                  <a:sym typeface="Symbol" panose="05050102010706020507" pitchFamily="18" charset="2"/>
                </a:rPr>
                <a:t>) = </a:t>
              </a:r>
              <a:r>
                <a:rPr lang="fr-FR" b="1">
                  <a:solidFill>
                    <a:srgbClr val="FF0000"/>
                  </a:solidFill>
                  <a:sym typeface="Symbol" panose="05050102010706020507" pitchFamily="18" charset="2"/>
                </a:rPr>
                <a:t>0</a:t>
              </a:r>
              <a:endParaRPr lang="fr-FR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367539" y="2943003"/>
            <a:ext cx="2917825" cy="369332"/>
            <a:chOff x="5969000" y="3206935"/>
            <a:chExt cx="2917825" cy="369332"/>
          </a:xfrm>
        </p:grpSpPr>
        <p:sp>
          <p:nvSpPr>
            <p:cNvPr id="39" name="Striped Right Arrow 38"/>
            <p:cNvSpPr/>
            <p:nvPr/>
          </p:nvSpPr>
          <p:spPr>
            <a:xfrm>
              <a:off x="5969000" y="3214786"/>
              <a:ext cx="462280" cy="353631"/>
            </a:xfrm>
            <a:prstGeom prst="stripedRightArrow">
              <a:avLst>
                <a:gd name="adj1" fmla="val 41002"/>
                <a:gd name="adj2" fmla="val 50000"/>
              </a:avLst>
            </a:prstGeom>
            <a:noFill/>
            <a:ln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 anchorCtr="0"/>
            <a:lstStyle/>
            <a:p>
              <a:pPr algn="r"/>
              <a:r>
                <a:rPr lang="fr-FR" sz="12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65069" y="3206935"/>
              <a:ext cx="24217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err="1"/>
                <a:t>étq</a:t>
              </a:r>
              <a:r>
                <a:rPr lang="fr-FR"/>
                <a:t>[cache[</a:t>
              </a:r>
              <a:r>
                <a:rPr lang="fr-FR" b="1">
                  <a:solidFill>
                    <a:srgbClr val="FF0000"/>
                  </a:solidFill>
                </a:rPr>
                <a:t>0</a:t>
              </a:r>
              <a:r>
                <a:rPr lang="fr-FR"/>
                <a:t>]] </a:t>
              </a:r>
              <a:r>
                <a:rPr lang="fr-FR">
                  <a:sym typeface="Symbol" panose="05050102010706020507" pitchFamily="18" charset="2"/>
                </a:rPr>
                <a:t> </a:t>
              </a:r>
              <a:r>
                <a:rPr lang="fr-FR" err="1"/>
                <a:t>étq</a:t>
              </a:r>
              <a:r>
                <a:rPr lang="fr-FR"/>
                <a:t>[4</a:t>
              </a:r>
              <a:r>
                <a:rPr lang="fr-FR">
                  <a:sym typeface="Symbol" panose="05050102010706020507" pitchFamily="18" charset="2"/>
                </a:rPr>
                <a:t></a:t>
              </a:r>
              <a:r>
                <a:rPr lang="fr-FR"/>
                <a:t>]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367539" y="3397250"/>
            <a:ext cx="3859261" cy="369332"/>
            <a:chOff x="7714645" y="3397250"/>
            <a:chExt cx="3859261" cy="369332"/>
          </a:xfrm>
        </p:grpSpPr>
        <p:sp>
          <p:nvSpPr>
            <p:cNvPr id="43" name="Striped Right Arrow 42"/>
            <p:cNvSpPr/>
            <p:nvPr/>
          </p:nvSpPr>
          <p:spPr>
            <a:xfrm>
              <a:off x="7714645" y="3405101"/>
              <a:ext cx="462280" cy="353631"/>
            </a:xfrm>
            <a:prstGeom prst="stripedRightArrow">
              <a:avLst>
                <a:gd name="adj1" fmla="val 41002"/>
                <a:gd name="adj2" fmla="val 50000"/>
              </a:avLst>
            </a:prstGeom>
            <a:noFill/>
            <a:ln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 anchorCtr="0"/>
            <a:lstStyle/>
            <a:p>
              <a:pPr algn="r"/>
              <a:r>
                <a:rPr lang="fr-FR" sz="12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10713" y="3397250"/>
              <a:ext cx="33631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>
                  <a:solidFill>
                    <a:srgbClr val="FF0000"/>
                  </a:solidFill>
                </a:rPr>
                <a:t>Echec… véritable lecture mémoire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751978" y="48208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10474" y="4137577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/>
              <a:t>Mémoire</a:t>
            </a:r>
          </a:p>
          <a:p>
            <a:pPr algn="r"/>
            <a:r>
              <a:rPr lang="fr-FR" sz="1600"/>
              <a:t>Principale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53" y="3380418"/>
            <a:ext cx="363180" cy="363180"/>
          </a:xfrm>
          <a:prstGeom prst="rect">
            <a:avLst/>
          </a:prstGeom>
        </p:spPr>
      </p:pic>
      <p:sp>
        <p:nvSpPr>
          <p:cNvPr id="53" name="object 21"/>
          <p:cNvSpPr/>
          <p:nvPr/>
        </p:nvSpPr>
        <p:spPr>
          <a:xfrm>
            <a:off x="5105812" y="2533150"/>
            <a:ext cx="1139323" cy="1155219"/>
          </a:xfrm>
          <a:prstGeom prst="round2SameRect">
            <a:avLst/>
          </a:prstGeom>
          <a:blipFill>
            <a:blip r:embed="rId3" cstate="print"/>
            <a:srcRect/>
            <a:stretch>
              <a:fillRect l="-176825" r="-390001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Group 53"/>
          <p:cNvGrpSpPr/>
          <p:nvPr/>
        </p:nvGrpSpPr>
        <p:grpSpPr>
          <a:xfrm>
            <a:off x="6018618" y="2456767"/>
            <a:ext cx="1140904" cy="399283"/>
            <a:chOff x="2032126" y="3094667"/>
            <a:chExt cx="1140904" cy="399283"/>
          </a:xfrm>
        </p:grpSpPr>
        <p:sp>
          <p:nvSpPr>
            <p:cNvPr id="55" name="Oval Callout 54"/>
            <p:cNvSpPr/>
            <p:nvPr/>
          </p:nvSpPr>
          <p:spPr>
            <a:xfrm flipV="1">
              <a:off x="2032126" y="3094667"/>
              <a:ext cx="1140904" cy="399283"/>
            </a:xfrm>
            <a:prstGeom prst="wedgeEllipseCallout">
              <a:avLst>
                <a:gd name="adj1" fmla="val -45810"/>
                <a:gd name="adj2" fmla="val -6555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12296" y="3146531"/>
              <a:ext cx="101341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fr-FR" sz="1400">
                  <a:solidFill>
                    <a:schemeClr val="bg1"/>
                  </a:solidFill>
                </a:rPr>
                <a:t>Mot @4</a:t>
              </a:r>
              <a:r>
                <a:rPr lang="fr-FR" sz="1400">
                  <a:solidFill>
                    <a:schemeClr val="bg1"/>
                  </a:solidFill>
                  <a:sym typeface="Symbol" panose="05050102010706020507" pitchFamily="18" charset="2"/>
                </a:rPr>
                <a:t> ?</a:t>
              </a:r>
              <a:endParaRPr lang="en-GB" sz="1400">
                <a:solidFill>
                  <a:schemeClr val="bg1"/>
                </a:solidFill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>
            <a:off x="2928938" y="3244102"/>
            <a:ext cx="4102907" cy="963793"/>
          </a:xfrm>
          <a:custGeom>
            <a:avLst/>
            <a:gdLst>
              <a:gd name="connsiteX0" fmla="*/ 4679950 w 4679950"/>
              <a:gd name="connsiteY0" fmla="*/ 704850 h 704850"/>
              <a:gd name="connsiteX1" fmla="*/ 3892550 w 4679950"/>
              <a:gd name="connsiteY1" fmla="*/ 273050 h 704850"/>
              <a:gd name="connsiteX2" fmla="*/ 901700 w 4679950"/>
              <a:gd name="connsiteY2" fmla="*/ 355600 h 704850"/>
              <a:gd name="connsiteX3" fmla="*/ 0 w 4679950"/>
              <a:gd name="connsiteY3" fmla="*/ 0 h 704850"/>
              <a:gd name="connsiteX0" fmla="*/ 4679950 w 4679950"/>
              <a:gd name="connsiteY0" fmla="*/ 704850 h 704850"/>
              <a:gd name="connsiteX1" fmla="*/ 3214370 w 4679950"/>
              <a:gd name="connsiteY1" fmla="*/ 410210 h 704850"/>
              <a:gd name="connsiteX2" fmla="*/ 901700 w 4679950"/>
              <a:gd name="connsiteY2" fmla="*/ 355600 h 704850"/>
              <a:gd name="connsiteX3" fmla="*/ 0 w 4679950"/>
              <a:gd name="connsiteY3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0" h="704850">
                <a:moveTo>
                  <a:pt x="4679950" y="704850"/>
                </a:moveTo>
                <a:cubicBezTo>
                  <a:pt x="4601104" y="518054"/>
                  <a:pt x="3844078" y="468418"/>
                  <a:pt x="3214370" y="410210"/>
                </a:cubicBezTo>
                <a:cubicBezTo>
                  <a:pt x="2584662" y="352002"/>
                  <a:pt x="1437428" y="423968"/>
                  <a:pt x="901700" y="355600"/>
                </a:cubicBezTo>
                <a:cubicBezTo>
                  <a:pt x="365972" y="287232"/>
                  <a:pt x="126471" y="155046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 23"/>
          <p:cNvSpPr/>
          <p:nvPr/>
        </p:nvSpPr>
        <p:spPr>
          <a:xfrm>
            <a:off x="2844006" y="3229603"/>
            <a:ext cx="2817329" cy="985121"/>
          </a:xfrm>
          <a:custGeom>
            <a:avLst/>
            <a:gdLst>
              <a:gd name="connsiteX0" fmla="*/ 3403600 w 3488291"/>
              <a:gd name="connsiteY0" fmla="*/ 698500 h 698500"/>
              <a:gd name="connsiteX1" fmla="*/ 3187700 w 3488291"/>
              <a:gd name="connsiteY1" fmla="*/ 552450 h 698500"/>
              <a:gd name="connsiteX2" fmla="*/ 946150 w 3488291"/>
              <a:gd name="connsiteY2" fmla="*/ 400050 h 698500"/>
              <a:gd name="connsiteX3" fmla="*/ 0 w 3488291"/>
              <a:gd name="connsiteY3" fmla="*/ 0 h 698500"/>
              <a:gd name="connsiteX0" fmla="*/ 3403600 w 3410577"/>
              <a:gd name="connsiteY0" fmla="*/ 698500 h 698500"/>
              <a:gd name="connsiteX1" fmla="*/ 2154531 w 3410577"/>
              <a:gd name="connsiteY1" fmla="*/ 488950 h 698500"/>
              <a:gd name="connsiteX2" fmla="*/ 946150 w 3410577"/>
              <a:gd name="connsiteY2" fmla="*/ 400050 h 698500"/>
              <a:gd name="connsiteX3" fmla="*/ 0 w 3410577"/>
              <a:gd name="connsiteY3" fmla="*/ 0 h 698500"/>
              <a:gd name="connsiteX0" fmla="*/ 3403600 w 3410665"/>
              <a:gd name="connsiteY0" fmla="*/ 698500 h 698500"/>
              <a:gd name="connsiteX1" fmla="*/ 2167208 w 3410665"/>
              <a:gd name="connsiteY1" fmla="*/ 412750 h 698500"/>
              <a:gd name="connsiteX2" fmla="*/ 946150 w 3410665"/>
              <a:gd name="connsiteY2" fmla="*/ 400050 h 698500"/>
              <a:gd name="connsiteX3" fmla="*/ 0 w 3410665"/>
              <a:gd name="connsiteY3" fmla="*/ 0 h 698500"/>
              <a:gd name="connsiteX0" fmla="*/ 3403600 w 3411275"/>
              <a:gd name="connsiteY0" fmla="*/ 698500 h 698500"/>
              <a:gd name="connsiteX1" fmla="*/ 2167208 w 3411275"/>
              <a:gd name="connsiteY1" fmla="*/ 412750 h 698500"/>
              <a:gd name="connsiteX2" fmla="*/ 458088 w 3411275"/>
              <a:gd name="connsiteY2" fmla="*/ 342900 h 698500"/>
              <a:gd name="connsiteX3" fmla="*/ 0 w 3411275"/>
              <a:gd name="connsiteY3" fmla="*/ 0 h 698500"/>
              <a:gd name="connsiteX0" fmla="*/ 3390923 w 3398598"/>
              <a:gd name="connsiteY0" fmla="*/ 698500 h 698500"/>
              <a:gd name="connsiteX1" fmla="*/ 2154531 w 3398598"/>
              <a:gd name="connsiteY1" fmla="*/ 412750 h 698500"/>
              <a:gd name="connsiteX2" fmla="*/ 445411 w 3398598"/>
              <a:gd name="connsiteY2" fmla="*/ 342900 h 698500"/>
              <a:gd name="connsiteX3" fmla="*/ 0 w 3398598"/>
              <a:gd name="connsiteY3" fmla="*/ 0 h 698500"/>
              <a:gd name="connsiteX0" fmla="*/ 3390923 w 3398598"/>
              <a:gd name="connsiteY0" fmla="*/ 698500 h 698500"/>
              <a:gd name="connsiteX1" fmla="*/ 2154531 w 3398598"/>
              <a:gd name="connsiteY1" fmla="*/ 412750 h 698500"/>
              <a:gd name="connsiteX2" fmla="*/ 445411 w 3398598"/>
              <a:gd name="connsiteY2" fmla="*/ 342900 h 698500"/>
              <a:gd name="connsiteX3" fmla="*/ 0 w 3398598"/>
              <a:gd name="connsiteY3" fmla="*/ 0 h 698500"/>
              <a:gd name="connsiteX0" fmla="*/ 3390923 w 3398295"/>
              <a:gd name="connsiteY0" fmla="*/ 698500 h 698500"/>
              <a:gd name="connsiteX1" fmla="*/ 2116500 w 3398295"/>
              <a:gd name="connsiteY1" fmla="*/ 482600 h 698500"/>
              <a:gd name="connsiteX2" fmla="*/ 445411 w 3398295"/>
              <a:gd name="connsiteY2" fmla="*/ 342900 h 698500"/>
              <a:gd name="connsiteX3" fmla="*/ 0 w 3398295"/>
              <a:gd name="connsiteY3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8295" h="698500">
                <a:moveTo>
                  <a:pt x="3390923" y="698500"/>
                </a:moveTo>
                <a:cubicBezTo>
                  <a:pt x="3487760" y="650346"/>
                  <a:pt x="2607419" y="541867"/>
                  <a:pt x="2116500" y="482600"/>
                </a:cubicBezTo>
                <a:cubicBezTo>
                  <a:pt x="1625581" y="423333"/>
                  <a:pt x="798161" y="423333"/>
                  <a:pt x="445411" y="342900"/>
                </a:cubicBezTo>
                <a:cubicBezTo>
                  <a:pt x="92661" y="262467"/>
                  <a:pt x="67987" y="147637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reeform 57"/>
          <p:cNvSpPr/>
          <p:nvPr/>
        </p:nvSpPr>
        <p:spPr>
          <a:xfrm flipH="1">
            <a:off x="2322271" y="3241688"/>
            <a:ext cx="417267" cy="973037"/>
          </a:xfrm>
          <a:custGeom>
            <a:avLst/>
            <a:gdLst>
              <a:gd name="connsiteX0" fmla="*/ 1450310 w 1450310"/>
              <a:gd name="connsiteY0" fmla="*/ 704850 h 704850"/>
              <a:gd name="connsiteX1" fmla="*/ 1215360 w 1450310"/>
              <a:gd name="connsiteY1" fmla="*/ 539750 h 704850"/>
              <a:gd name="connsiteX2" fmla="*/ 123160 w 1450310"/>
              <a:gd name="connsiteY2" fmla="*/ 311150 h 704850"/>
              <a:gd name="connsiteX3" fmla="*/ 72360 w 1450310"/>
              <a:gd name="connsiteY3" fmla="*/ 0 h 704850"/>
              <a:gd name="connsiteX0" fmla="*/ 1395706 w 1395706"/>
              <a:gd name="connsiteY0" fmla="*/ 704850 h 704850"/>
              <a:gd name="connsiteX1" fmla="*/ 1160756 w 1395706"/>
              <a:gd name="connsiteY1" fmla="*/ 539750 h 704850"/>
              <a:gd name="connsiteX2" fmla="*/ 284456 w 1395706"/>
              <a:gd name="connsiteY2" fmla="*/ 355600 h 704850"/>
              <a:gd name="connsiteX3" fmla="*/ 17756 w 1395706"/>
              <a:gd name="connsiteY3" fmla="*/ 0 h 704850"/>
              <a:gd name="connsiteX0" fmla="*/ 1396255 w 1396255"/>
              <a:gd name="connsiteY0" fmla="*/ 704850 h 704850"/>
              <a:gd name="connsiteX1" fmla="*/ 1161305 w 1396255"/>
              <a:gd name="connsiteY1" fmla="*/ 539750 h 704850"/>
              <a:gd name="connsiteX2" fmla="*/ 278326 w 1396255"/>
              <a:gd name="connsiteY2" fmla="*/ 422919 h 704850"/>
              <a:gd name="connsiteX3" fmla="*/ 18305 w 1396255"/>
              <a:gd name="connsiteY3" fmla="*/ 0 h 704850"/>
              <a:gd name="connsiteX0" fmla="*/ 1380641 w 1380641"/>
              <a:gd name="connsiteY0" fmla="*/ 704850 h 704850"/>
              <a:gd name="connsiteX1" fmla="*/ 1145691 w 1380641"/>
              <a:gd name="connsiteY1" fmla="*/ 539750 h 704850"/>
              <a:gd name="connsiteX2" fmla="*/ 262712 w 1380641"/>
              <a:gd name="connsiteY2" fmla="*/ 422919 h 704850"/>
              <a:gd name="connsiteX3" fmla="*/ 2691 w 1380641"/>
              <a:gd name="connsiteY3" fmla="*/ 0 h 704850"/>
              <a:gd name="connsiteX0" fmla="*/ 1380641 w 1380641"/>
              <a:gd name="connsiteY0" fmla="*/ 704850 h 704850"/>
              <a:gd name="connsiteX1" fmla="*/ 1145691 w 1380641"/>
              <a:gd name="connsiteY1" fmla="*/ 539750 h 704850"/>
              <a:gd name="connsiteX2" fmla="*/ 262712 w 1380641"/>
              <a:gd name="connsiteY2" fmla="*/ 422919 h 704850"/>
              <a:gd name="connsiteX3" fmla="*/ 2691 w 1380641"/>
              <a:gd name="connsiteY3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641" h="704850">
                <a:moveTo>
                  <a:pt x="1380641" y="704850"/>
                </a:moveTo>
                <a:cubicBezTo>
                  <a:pt x="1373762" y="655108"/>
                  <a:pt x="1370476" y="560442"/>
                  <a:pt x="1145691" y="539750"/>
                </a:cubicBezTo>
                <a:cubicBezTo>
                  <a:pt x="920906" y="519058"/>
                  <a:pt x="453212" y="512877"/>
                  <a:pt x="262712" y="422919"/>
                </a:cubicBezTo>
                <a:cubicBezTo>
                  <a:pt x="72212" y="332961"/>
                  <a:pt x="-17066" y="211574"/>
                  <a:pt x="2691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Implémentation – correspondance directe</a:t>
            </a:r>
            <a:br>
              <a:rPr lang="en-GB" i="1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751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726839" y="10837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associer la mémoire et le cache pour améliorer les performances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5" y="1584342"/>
            <a:ext cx="10593505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Associer à chaque adresse mémoire un ensemble réduit d’entrées de cache.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25215" y="5467897"/>
            <a:ext cx="9971385" cy="1133460"/>
            <a:chOff x="192620" y="2484467"/>
            <a:chExt cx="3169514" cy="1133460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192620" y="2484467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Remarques</a:t>
              </a:r>
              <a:endParaRPr lang="en-GB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192620" y="2907322"/>
              <a:ext cx="3169514" cy="710605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rgbClr val="FF0000"/>
                </a:buClr>
                <a:buFont typeface="Wingdings" panose="05000000000000000000" pitchFamily="2" charset="2"/>
                <a:buChar char="û"/>
              </a:pPr>
              <a:r>
                <a:rPr lang="fr-FR">
                  <a:solidFill>
                    <a:schemeClr val="tx1"/>
                  </a:solidFill>
                </a:rPr>
                <a:t>Plus complexe à implémenter matériellement (vérification des étiquettes).</a:t>
              </a:r>
              <a:endParaRPr lang="fr-FR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pPr marL="684000" indent="-285750">
                <a:spcAft>
                  <a:spcPts val="600"/>
                </a:spcAft>
                <a:buClr>
                  <a:srgbClr val="00AC42"/>
                </a:buClr>
                <a:buFont typeface="Wingdings" panose="05000000000000000000" pitchFamily="2" charset="2"/>
                <a:buChar char="ü"/>
              </a:pPr>
              <a:r>
                <a:rPr lang="fr-FR">
                  <a:solidFill>
                    <a:schemeClr val="tx1"/>
                  </a:solidFill>
                  <a:sym typeface="Wingdings" panose="05000000000000000000" pitchFamily="2" charset="2"/>
                </a:rPr>
                <a:t>Meilleure exploitation du principe de localité.</a:t>
              </a:r>
              <a:endParaRPr lang="fr-FR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74863" y="2285782"/>
          <a:ext cx="1368000" cy="164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</a:t>
                      </a:r>
                      <a:r>
                        <a:rPr lang="fr-FR">
                          <a:sym typeface="Symbol" panose="05050102010706020507" pitchFamily="18" charset="2"/>
                        </a:rPr>
                        <a:t></a:t>
                      </a:r>
                      <a:endParaRPr lang="fr-FR"/>
                    </a:p>
                  </a:txBody>
                  <a:tcPr vert="vert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</a:t>
                      </a:r>
                      <a:r>
                        <a:rPr lang="fr-FR">
                          <a:sym typeface="Symbol" panose="05050102010706020507" pitchFamily="18" charset="2"/>
                        </a:rPr>
                        <a:t>0</a:t>
                      </a:r>
                      <a:endParaRPr lang="fr-FR"/>
                    </a:p>
                  </a:txBody>
                  <a:tcPr vert="vert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29609" y="4377009"/>
          <a:ext cx="6156000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</a:t>
                      </a:r>
                      <a:r>
                        <a:rPr lang="fr-FR">
                          <a:sym typeface="Symbol" panose="05050102010706020507" pitchFamily="18" charset="2"/>
                        </a:rPr>
                        <a:t>0</a:t>
                      </a:r>
                      <a:endParaRPr lang="fr-FR"/>
                    </a:p>
                  </a:txBody>
                  <a:tcPr vert="vert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1</a:t>
                      </a:r>
                    </a:p>
                  </a:txBody>
                  <a:tcPr vert="vert27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</a:t>
                      </a:r>
                      <a:r>
                        <a:rPr lang="fr-FR">
                          <a:sym typeface="Symbol" panose="05050102010706020507" pitchFamily="18" charset="2"/>
                        </a:rPr>
                        <a:t></a:t>
                      </a:r>
                      <a:endParaRPr lang="fr-FR"/>
                    </a:p>
                  </a:txBody>
                  <a:tcPr vert="vert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. . 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4</a:t>
                      </a:r>
                      <a:r>
                        <a:rPr lang="fr-FR" sz="1100">
                          <a:sym typeface="Symbol" panose="05050102010706020507" pitchFamily="18" charset="2"/>
                        </a:rPr>
                        <a:t></a:t>
                      </a:r>
                      <a:endParaRPr lang="fr-FR" sz="11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2129609" y="5142406"/>
            <a:ext cx="61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23577" y="2272132"/>
            <a:ext cx="5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index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210" y="2875019"/>
            <a:ext cx="1571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/>
              <a:t>Cache</a:t>
            </a:r>
          </a:p>
          <a:p>
            <a:pPr algn="r"/>
            <a:r>
              <a:rPr lang="fr-FR" sz="1600"/>
              <a:t>2 associatif</a:t>
            </a:r>
          </a:p>
          <a:p>
            <a:pPr algn="r"/>
            <a:r>
              <a:rPr lang="fr-FR" sz="1600"/>
              <a:t>(1 mot par ligne)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367539" y="2496274"/>
            <a:ext cx="1931783" cy="369332"/>
            <a:chOff x="5969000" y="2760206"/>
            <a:chExt cx="1931783" cy="369332"/>
          </a:xfrm>
        </p:grpSpPr>
        <p:sp>
          <p:nvSpPr>
            <p:cNvPr id="29" name="Striped Right Arrow 28"/>
            <p:cNvSpPr/>
            <p:nvPr/>
          </p:nvSpPr>
          <p:spPr>
            <a:xfrm>
              <a:off x="5969000" y="2768057"/>
              <a:ext cx="462280" cy="353631"/>
            </a:xfrm>
            <a:prstGeom prst="stripedRightArrow">
              <a:avLst>
                <a:gd name="adj1" fmla="val 41002"/>
                <a:gd name="adj2" fmla="val 50000"/>
              </a:avLst>
            </a:prstGeom>
            <a:noFill/>
            <a:ln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 anchorCtr="0"/>
            <a:lstStyle/>
            <a:p>
              <a:pPr algn="r"/>
              <a:r>
                <a:rPr lang="fr-FR" sz="12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74046" y="2760206"/>
              <a:ext cx="14267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fr-FR"/>
                <a:t>Index(4</a:t>
              </a:r>
              <a:r>
                <a:rPr lang="fr-FR">
                  <a:sym typeface="Symbol" panose="05050102010706020507" pitchFamily="18" charset="2"/>
                </a:rPr>
                <a:t>) = </a:t>
              </a:r>
              <a:r>
                <a:rPr lang="fr-FR" b="1">
                  <a:solidFill>
                    <a:srgbClr val="FF0000"/>
                  </a:solidFill>
                  <a:sym typeface="Symbol" panose="05050102010706020507" pitchFamily="18" charset="2"/>
                </a:rPr>
                <a:t>0</a:t>
              </a:r>
              <a:endParaRPr lang="fr-FR" b="1">
                <a:solidFill>
                  <a:srgbClr val="FF0000"/>
                </a:solidFill>
              </a:endParaRPr>
            </a:p>
          </p:txBody>
        </p:sp>
      </p:grpSp>
      <p:sp>
        <p:nvSpPr>
          <p:cNvPr id="39" name="Striped Right Arrow 38"/>
          <p:cNvSpPr/>
          <p:nvPr/>
        </p:nvSpPr>
        <p:spPr>
          <a:xfrm>
            <a:off x="7367539" y="2950854"/>
            <a:ext cx="462280" cy="353631"/>
          </a:xfrm>
          <a:prstGeom prst="stripedRightArrow">
            <a:avLst>
              <a:gd name="adj1" fmla="val 41002"/>
              <a:gd name="adj2" fmla="val 50000"/>
            </a:avLst>
          </a:prstGeom>
          <a:noFill/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pPr algn="r"/>
            <a:r>
              <a:rPr lang="fr-FR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63608" y="2943003"/>
            <a:ext cx="3858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Vérification simultanée des étiquettes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367539" y="3397250"/>
            <a:ext cx="3859261" cy="369332"/>
            <a:chOff x="7714645" y="3397250"/>
            <a:chExt cx="3859261" cy="369332"/>
          </a:xfrm>
        </p:grpSpPr>
        <p:sp>
          <p:nvSpPr>
            <p:cNvPr id="43" name="Striped Right Arrow 42"/>
            <p:cNvSpPr/>
            <p:nvPr/>
          </p:nvSpPr>
          <p:spPr>
            <a:xfrm>
              <a:off x="7714645" y="3405101"/>
              <a:ext cx="462280" cy="353631"/>
            </a:xfrm>
            <a:prstGeom prst="stripedRightArrow">
              <a:avLst>
                <a:gd name="adj1" fmla="val 41002"/>
                <a:gd name="adj2" fmla="val 50000"/>
              </a:avLst>
            </a:prstGeom>
            <a:noFill/>
            <a:ln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 anchorCtr="0"/>
            <a:lstStyle/>
            <a:p>
              <a:pPr algn="r"/>
              <a:r>
                <a:rPr lang="fr-FR" sz="12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10713" y="3397250"/>
              <a:ext cx="33631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>
                  <a:solidFill>
                    <a:srgbClr val="005F00"/>
                  </a:solidFill>
                </a:rPr>
                <a:t>Succès… pas de pénalité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751978" y="4983140"/>
            <a:ext cx="3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10474" y="4299861"/>
            <a:ext cx="100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/>
              <a:t>Mémoire</a:t>
            </a:r>
          </a:p>
          <a:p>
            <a:pPr algn="r"/>
            <a:r>
              <a:rPr lang="fr-FR" sz="1600"/>
              <a:t>Principale</a:t>
            </a:r>
          </a:p>
        </p:txBody>
      </p:sp>
      <p:sp>
        <p:nvSpPr>
          <p:cNvPr id="53" name="object 21"/>
          <p:cNvSpPr/>
          <p:nvPr/>
        </p:nvSpPr>
        <p:spPr>
          <a:xfrm>
            <a:off x="5105812" y="2533150"/>
            <a:ext cx="1139323" cy="1155219"/>
          </a:xfrm>
          <a:prstGeom prst="round2SameRect">
            <a:avLst/>
          </a:prstGeom>
          <a:blipFill>
            <a:blip r:embed="rId2" cstate="print"/>
            <a:srcRect/>
            <a:stretch>
              <a:fillRect l="-176825" r="-390001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Group 53"/>
          <p:cNvGrpSpPr/>
          <p:nvPr/>
        </p:nvGrpSpPr>
        <p:grpSpPr>
          <a:xfrm>
            <a:off x="6018618" y="2456767"/>
            <a:ext cx="1140904" cy="399283"/>
            <a:chOff x="2032126" y="3094667"/>
            <a:chExt cx="1140904" cy="399283"/>
          </a:xfrm>
        </p:grpSpPr>
        <p:sp>
          <p:nvSpPr>
            <p:cNvPr id="55" name="Oval Callout 54"/>
            <p:cNvSpPr/>
            <p:nvPr/>
          </p:nvSpPr>
          <p:spPr>
            <a:xfrm flipV="1">
              <a:off x="2032126" y="3094667"/>
              <a:ext cx="1140904" cy="399283"/>
            </a:xfrm>
            <a:prstGeom prst="wedgeEllipseCallout">
              <a:avLst>
                <a:gd name="adj1" fmla="val -45810"/>
                <a:gd name="adj2" fmla="val -6555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12296" y="3146531"/>
              <a:ext cx="101341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fr-FR" sz="1400">
                  <a:solidFill>
                    <a:schemeClr val="bg1"/>
                  </a:solidFill>
                </a:rPr>
                <a:t>Mot @4</a:t>
              </a:r>
              <a:r>
                <a:rPr lang="fr-FR" sz="1400">
                  <a:solidFill>
                    <a:schemeClr val="bg1"/>
                  </a:solidFill>
                  <a:sym typeface="Symbol" panose="05050102010706020507" pitchFamily="18" charset="2"/>
                </a:rPr>
                <a:t> ?</a:t>
              </a:r>
              <a:endParaRPr lang="en-GB" sz="1400">
                <a:solidFill>
                  <a:schemeClr val="bg1"/>
                </a:solidFill>
              </a:endParaRPr>
            </a:p>
          </p:txBody>
        </p:sp>
      </p:grpSp>
      <p:sp>
        <p:nvSpPr>
          <p:cNvPr id="42" name="Freeform 41"/>
          <p:cNvSpPr/>
          <p:nvPr/>
        </p:nvSpPr>
        <p:spPr>
          <a:xfrm>
            <a:off x="2316941" y="2873242"/>
            <a:ext cx="3337914" cy="1492393"/>
          </a:xfrm>
          <a:custGeom>
            <a:avLst/>
            <a:gdLst>
              <a:gd name="connsiteX0" fmla="*/ 3403600 w 3488291"/>
              <a:gd name="connsiteY0" fmla="*/ 698500 h 698500"/>
              <a:gd name="connsiteX1" fmla="*/ 3187700 w 3488291"/>
              <a:gd name="connsiteY1" fmla="*/ 552450 h 698500"/>
              <a:gd name="connsiteX2" fmla="*/ 946150 w 3488291"/>
              <a:gd name="connsiteY2" fmla="*/ 400050 h 698500"/>
              <a:gd name="connsiteX3" fmla="*/ 0 w 3488291"/>
              <a:gd name="connsiteY3" fmla="*/ 0 h 698500"/>
              <a:gd name="connsiteX0" fmla="*/ 3403600 w 3410577"/>
              <a:gd name="connsiteY0" fmla="*/ 698500 h 698500"/>
              <a:gd name="connsiteX1" fmla="*/ 2154531 w 3410577"/>
              <a:gd name="connsiteY1" fmla="*/ 488950 h 698500"/>
              <a:gd name="connsiteX2" fmla="*/ 946150 w 3410577"/>
              <a:gd name="connsiteY2" fmla="*/ 400050 h 698500"/>
              <a:gd name="connsiteX3" fmla="*/ 0 w 3410577"/>
              <a:gd name="connsiteY3" fmla="*/ 0 h 698500"/>
              <a:gd name="connsiteX0" fmla="*/ 3403600 w 3410665"/>
              <a:gd name="connsiteY0" fmla="*/ 698500 h 698500"/>
              <a:gd name="connsiteX1" fmla="*/ 2167208 w 3410665"/>
              <a:gd name="connsiteY1" fmla="*/ 412750 h 698500"/>
              <a:gd name="connsiteX2" fmla="*/ 946150 w 3410665"/>
              <a:gd name="connsiteY2" fmla="*/ 400050 h 698500"/>
              <a:gd name="connsiteX3" fmla="*/ 0 w 3410665"/>
              <a:gd name="connsiteY3" fmla="*/ 0 h 698500"/>
              <a:gd name="connsiteX0" fmla="*/ 3403600 w 3411275"/>
              <a:gd name="connsiteY0" fmla="*/ 698500 h 698500"/>
              <a:gd name="connsiteX1" fmla="*/ 2167208 w 3411275"/>
              <a:gd name="connsiteY1" fmla="*/ 412750 h 698500"/>
              <a:gd name="connsiteX2" fmla="*/ 458088 w 3411275"/>
              <a:gd name="connsiteY2" fmla="*/ 342900 h 698500"/>
              <a:gd name="connsiteX3" fmla="*/ 0 w 3411275"/>
              <a:gd name="connsiteY3" fmla="*/ 0 h 698500"/>
              <a:gd name="connsiteX0" fmla="*/ 3390923 w 3398598"/>
              <a:gd name="connsiteY0" fmla="*/ 698500 h 698500"/>
              <a:gd name="connsiteX1" fmla="*/ 2154531 w 3398598"/>
              <a:gd name="connsiteY1" fmla="*/ 412750 h 698500"/>
              <a:gd name="connsiteX2" fmla="*/ 445411 w 3398598"/>
              <a:gd name="connsiteY2" fmla="*/ 342900 h 698500"/>
              <a:gd name="connsiteX3" fmla="*/ 0 w 3398598"/>
              <a:gd name="connsiteY3" fmla="*/ 0 h 698500"/>
              <a:gd name="connsiteX0" fmla="*/ 3390923 w 3398598"/>
              <a:gd name="connsiteY0" fmla="*/ 698500 h 698500"/>
              <a:gd name="connsiteX1" fmla="*/ 2154531 w 3398598"/>
              <a:gd name="connsiteY1" fmla="*/ 412750 h 698500"/>
              <a:gd name="connsiteX2" fmla="*/ 445411 w 3398598"/>
              <a:gd name="connsiteY2" fmla="*/ 342900 h 698500"/>
              <a:gd name="connsiteX3" fmla="*/ 0 w 3398598"/>
              <a:gd name="connsiteY3" fmla="*/ 0 h 698500"/>
              <a:gd name="connsiteX0" fmla="*/ 3390923 w 3398295"/>
              <a:gd name="connsiteY0" fmla="*/ 698500 h 698500"/>
              <a:gd name="connsiteX1" fmla="*/ 2116500 w 3398295"/>
              <a:gd name="connsiteY1" fmla="*/ 482600 h 698500"/>
              <a:gd name="connsiteX2" fmla="*/ 445411 w 3398295"/>
              <a:gd name="connsiteY2" fmla="*/ 342900 h 698500"/>
              <a:gd name="connsiteX3" fmla="*/ 0 w 3398295"/>
              <a:gd name="connsiteY3" fmla="*/ 0 h 698500"/>
              <a:gd name="connsiteX0" fmla="*/ 4868856 w 4879617"/>
              <a:gd name="connsiteY0" fmla="*/ 729572 h 729572"/>
              <a:gd name="connsiteX1" fmla="*/ 3594433 w 4879617"/>
              <a:gd name="connsiteY1" fmla="*/ 513672 h 729572"/>
              <a:gd name="connsiteX2" fmla="*/ 44678 w 4879617"/>
              <a:gd name="connsiteY2" fmla="*/ 16814 h 729572"/>
              <a:gd name="connsiteX3" fmla="*/ 1477933 w 4879617"/>
              <a:gd name="connsiteY3" fmla="*/ 31072 h 729572"/>
              <a:gd name="connsiteX0" fmla="*/ 4976389 w 4987152"/>
              <a:gd name="connsiteY0" fmla="*/ 930549 h 930549"/>
              <a:gd name="connsiteX1" fmla="*/ 3701966 w 4987152"/>
              <a:gd name="connsiteY1" fmla="*/ 714649 h 930549"/>
              <a:gd name="connsiteX2" fmla="*/ 152211 w 4987152"/>
              <a:gd name="connsiteY2" fmla="*/ 217791 h 930549"/>
              <a:gd name="connsiteX3" fmla="*/ 1585466 w 4987152"/>
              <a:gd name="connsiteY3" fmla="*/ 232049 h 930549"/>
              <a:gd name="connsiteX0" fmla="*/ 5327596 w 5329322"/>
              <a:gd name="connsiteY0" fmla="*/ 733389 h 733389"/>
              <a:gd name="connsiteX1" fmla="*/ 613769 w 5329322"/>
              <a:gd name="connsiteY1" fmla="*/ 586414 h 733389"/>
              <a:gd name="connsiteX2" fmla="*/ 503418 w 5329322"/>
              <a:gd name="connsiteY2" fmla="*/ 20631 h 733389"/>
              <a:gd name="connsiteX3" fmla="*/ 1936673 w 5329322"/>
              <a:gd name="connsiteY3" fmla="*/ 34889 h 733389"/>
              <a:gd name="connsiteX0" fmla="*/ 5327596 w 5327596"/>
              <a:gd name="connsiteY0" fmla="*/ 733389 h 733389"/>
              <a:gd name="connsiteX1" fmla="*/ 3726909 w 5327596"/>
              <a:gd name="connsiteY1" fmla="*/ 690354 h 733389"/>
              <a:gd name="connsiteX2" fmla="*/ 613769 w 5327596"/>
              <a:gd name="connsiteY2" fmla="*/ 586414 h 733389"/>
              <a:gd name="connsiteX3" fmla="*/ 503418 w 5327596"/>
              <a:gd name="connsiteY3" fmla="*/ 20631 h 733389"/>
              <a:gd name="connsiteX4" fmla="*/ 1936673 w 5327596"/>
              <a:gd name="connsiteY4" fmla="*/ 34889 h 733389"/>
              <a:gd name="connsiteX0" fmla="*/ 5071619 w 5071619"/>
              <a:gd name="connsiteY0" fmla="*/ 733389 h 733389"/>
              <a:gd name="connsiteX1" fmla="*/ 3731055 w 5071619"/>
              <a:gd name="connsiteY1" fmla="*/ 665290 h 733389"/>
              <a:gd name="connsiteX2" fmla="*/ 357792 w 5071619"/>
              <a:gd name="connsiteY2" fmla="*/ 586414 h 733389"/>
              <a:gd name="connsiteX3" fmla="*/ 247441 w 5071619"/>
              <a:gd name="connsiteY3" fmla="*/ 20631 h 733389"/>
              <a:gd name="connsiteX4" fmla="*/ 1680696 w 5071619"/>
              <a:gd name="connsiteY4" fmla="*/ 34889 h 733389"/>
              <a:gd name="connsiteX0" fmla="*/ 5071619 w 5071619"/>
              <a:gd name="connsiteY0" fmla="*/ 733389 h 733389"/>
              <a:gd name="connsiteX1" fmla="*/ 3731055 w 5071619"/>
              <a:gd name="connsiteY1" fmla="*/ 665290 h 733389"/>
              <a:gd name="connsiteX2" fmla="*/ 357792 w 5071619"/>
              <a:gd name="connsiteY2" fmla="*/ 586414 h 733389"/>
              <a:gd name="connsiteX3" fmla="*/ 247441 w 5071619"/>
              <a:gd name="connsiteY3" fmla="*/ 20631 h 733389"/>
              <a:gd name="connsiteX4" fmla="*/ 1680696 w 5071619"/>
              <a:gd name="connsiteY4" fmla="*/ 34889 h 733389"/>
              <a:gd name="connsiteX0" fmla="*/ 5071619 w 5071619"/>
              <a:gd name="connsiteY0" fmla="*/ 733389 h 733389"/>
              <a:gd name="connsiteX1" fmla="*/ 3731055 w 5071619"/>
              <a:gd name="connsiteY1" fmla="*/ 665290 h 733389"/>
              <a:gd name="connsiteX2" fmla="*/ 357792 w 5071619"/>
              <a:gd name="connsiteY2" fmla="*/ 586414 h 733389"/>
              <a:gd name="connsiteX3" fmla="*/ 247441 w 5071619"/>
              <a:gd name="connsiteY3" fmla="*/ 20631 h 733389"/>
              <a:gd name="connsiteX4" fmla="*/ 1680696 w 5071619"/>
              <a:gd name="connsiteY4" fmla="*/ 34889 h 733389"/>
              <a:gd name="connsiteX0" fmla="*/ 5313718 w 5313718"/>
              <a:gd name="connsiteY0" fmla="*/ 728399 h 728399"/>
              <a:gd name="connsiteX1" fmla="*/ 3973154 w 5313718"/>
              <a:gd name="connsiteY1" fmla="*/ 660300 h 728399"/>
              <a:gd name="connsiteX2" fmla="*/ 260286 w 5313718"/>
              <a:gd name="connsiteY2" fmla="*/ 490568 h 728399"/>
              <a:gd name="connsiteX3" fmla="*/ 489540 w 5313718"/>
              <a:gd name="connsiteY3" fmla="*/ 15641 h 728399"/>
              <a:gd name="connsiteX4" fmla="*/ 1922795 w 5313718"/>
              <a:gd name="connsiteY4" fmla="*/ 29899 h 728399"/>
              <a:gd name="connsiteX0" fmla="*/ 5313718 w 5313718"/>
              <a:gd name="connsiteY0" fmla="*/ 728399 h 728399"/>
              <a:gd name="connsiteX1" fmla="*/ 4934165 w 5313718"/>
              <a:gd name="connsiteY1" fmla="*/ 694763 h 728399"/>
              <a:gd name="connsiteX2" fmla="*/ 3973154 w 5313718"/>
              <a:gd name="connsiteY2" fmla="*/ 660300 h 728399"/>
              <a:gd name="connsiteX3" fmla="*/ 260286 w 5313718"/>
              <a:gd name="connsiteY3" fmla="*/ 490568 h 728399"/>
              <a:gd name="connsiteX4" fmla="*/ 489540 w 5313718"/>
              <a:gd name="connsiteY4" fmla="*/ 15641 h 728399"/>
              <a:gd name="connsiteX5" fmla="*/ 1922795 w 5313718"/>
              <a:gd name="connsiteY5" fmla="*/ 29899 h 728399"/>
              <a:gd name="connsiteX0" fmla="*/ 5313718 w 5313718"/>
              <a:gd name="connsiteY0" fmla="*/ 728399 h 728399"/>
              <a:gd name="connsiteX1" fmla="*/ 5013647 w 5313718"/>
              <a:gd name="connsiteY1" fmla="*/ 625838 h 728399"/>
              <a:gd name="connsiteX2" fmla="*/ 3973154 w 5313718"/>
              <a:gd name="connsiteY2" fmla="*/ 660300 h 728399"/>
              <a:gd name="connsiteX3" fmla="*/ 260286 w 5313718"/>
              <a:gd name="connsiteY3" fmla="*/ 490568 h 728399"/>
              <a:gd name="connsiteX4" fmla="*/ 489540 w 5313718"/>
              <a:gd name="connsiteY4" fmla="*/ 15641 h 728399"/>
              <a:gd name="connsiteX5" fmla="*/ 1922795 w 5313718"/>
              <a:gd name="connsiteY5" fmla="*/ 29899 h 728399"/>
              <a:gd name="connsiteX0" fmla="*/ 5313718 w 5465559"/>
              <a:gd name="connsiteY0" fmla="*/ 728399 h 728399"/>
              <a:gd name="connsiteX1" fmla="*/ 5013647 w 5465559"/>
              <a:gd name="connsiteY1" fmla="*/ 625838 h 728399"/>
              <a:gd name="connsiteX2" fmla="*/ 260286 w 5465559"/>
              <a:gd name="connsiteY2" fmla="*/ 490568 h 728399"/>
              <a:gd name="connsiteX3" fmla="*/ 489540 w 5465559"/>
              <a:gd name="connsiteY3" fmla="*/ 15641 h 728399"/>
              <a:gd name="connsiteX4" fmla="*/ 1922795 w 5465559"/>
              <a:gd name="connsiteY4" fmla="*/ 29899 h 728399"/>
              <a:gd name="connsiteX0" fmla="*/ 5336575 w 5488416"/>
              <a:gd name="connsiteY0" fmla="*/ 737554 h 737554"/>
              <a:gd name="connsiteX1" fmla="*/ 5036504 w 5488416"/>
              <a:gd name="connsiteY1" fmla="*/ 634993 h 737554"/>
              <a:gd name="connsiteX2" fmla="*/ 254240 w 5488416"/>
              <a:gd name="connsiteY2" fmla="*/ 662637 h 737554"/>
              <a:gd name="connsiteX3" fmla="*/ 512397 w 5488416"/>
              <a:gd name="connsiteY3" fmla="*/ 24796 h 737554"/>
              <a:gd name="connsiteX4" fmla="*/ 1945652 w 5488416"/>
              <a:gd name="connsiteY4" fmla="*/ 39054 h 737554"/>
              <a:gd name="connsiteX0" fmla="*/ 5369712 w 5369712"/>
              <a:gd name="connsiteY0" fmla="*/ 737554 h 737554"/>
              <a:gd name="connsiteX1" fmla="*/ 4477138 w 5369712"/>
              <a:gd name="connsiteY1" fmla="*/ 641259 h 737554"/>
              <a:gd name="connsiteX2" fmla="*/ 287377 w 5369712"/>
              <a:gd name="connsiteY2" fmla="*/ 662637 h 737554"/>
              <a:gd name="connsiteX3" fmla="*/ 545534 w 5369712"/>
              <a:gd name="connsiteY3" fmla="*/ 24796 h 737554"/>
              <a:gd name="connsiteX4" fmla="*/ 1978789 w 5369712"/>
              <a:gd name="connsiteY4" fmla="*/ 39054 h 737554"/>
              <a:gd name="connsiteX0" fmla="*/ 5371315 w 5371315"/>
              <a:gd name="connsiteY0" fmla="*/ 737554 h 737554"/>
              <a:gd name="connsiteX1" fmla="*/ 4500418 w 5371315"/>
              <a:gd name="connsiteY1" fmla="*/ 644392 h 737554"/>
              <a:gd name="connsiteX2" fmla="*/ 288980 w 5371315"/>
              <a:gd name="connsiteY2" fmla="*/ 662637 h 737554"/>
              <a:gd name="connsiteX3" fmla="*/ 547137 w 5371315"/>
              <a:gd name="connsiteY3" fmla="*/ 24796 h 737554"/>
              <a:gd name="connsiteX4" fmla="*/ 1980392 w 5371315"/>
              <a:gd name="connsiteY4" fmla="*/ 39054 h 737554"/>
              <a:gd name="connsiteX0" fmla="*/ 5275150 w 5275150"/>
              <a:gd name="connsiteY0" fmla="*/ 737554 h 738349"/>
              <a:gd name="connsiteX1" fmla="*/ 4404253 w 5275150"/>
              <a:gd name="connsiteY1" fmla="*/ 644392 h 738349"/>
              <a:gd name="connsiteX2" fmla="*/ 192815 w 5275150"/>
              <a:gd name="connsiteY2" fmla="*/ 662637 h 738349"/>
              <a:gd name="connsiteX3" fmla="*/ 450972 w 5275150"/>
              <a:gd name="connsiteY3" fmla="*/ 24796 h 738349"/>
              <a:gd name="connsiteX4" fmla="*/ 1884227 w 5275150"/>
              <a:gd name="connsiteY4" fmla="*/ 39054 h 738349"/>
              <a:gd name="connsiteX0" fmla="*/ 5246509 w 5246509"/>
              <a:gd name="connsiteY0" fmla="*/ 734460 h 734460"/>
              <a:gd name="connsiteX1" fmla="*/ 4375612 w 5246509"/>
              <a:gd name="connsiteY1" fmla="*/ 641298 h 734460"/>
              <a:gd name="connsiteX2" fmla="*/ 200303 w 5246509"/>
              <a:gd name="connsiteY2" fmla="*/ 606283 h 734460"/>
              <a:gd name="connsiteX3" fmla="*/ 422331 w 5246509"/>
              <a:gd name="connsiteY3" fmla="*/ 21702 h 734460"/>
              <a:gd name="connsiteX4" fmla="*/ 1855586 w 5246509"/>
              <a:gd name="connsiteY4" fmla="*/ 35960 h 734460"/>
              <a:gd name="connsiteX0" fmla="*/ 5246509 w 5246509"/>
              <a:gd name="connsiteY0" fmla="*/ 752132 h 752132"/>
              <a:gd name="connsiteX1" fmla="*/ 4375612 w 5246509"/>
              <a:gd name="connsiteY1" fmla="*/ 658970 h 752132"/>
              <a:gd name="connsiteX2" fmla="*/ 200303 w 5246509"/>
              <a:gd name="connsiteY2" fmla="*/ 623955 h 752132"/>
              <a:gd name="connsiteX3" fmla="*/ 422331 w 5246509"/>
              <a:gd name="connsiteY3" fmla="*/ 39374 h 752132"/>
              <a:gd name="connsiteX4" fmla="*/ 1855586 w 5246509"/>
              <a:gd name="connsiteY4" fmla="*/ 53632 h 752132"/>
              <a:gd name="connsiteX0" fmla="*/ 5111497 w 5111497"/>
              <a:gd name="connsiteY0" fmla="*/ 698500 h 698500"/>
              <a:gd name="connsiteX1" fmla="*/ 4240600 w 5111497"/>
              <a:gd name="connsiteY1" fmla="*/ 605338 h 698500"/>
              <a:gd name="connsiteX2" fmla="*/ 65291 w 5111497"/>
              <a:gd name="connsiteY2" fmla="*/ 570323 h 698500"/>
              <a:gd name="connsiteX3" fmla="*/ 1720574 w 5111497"/>
              <a:gd name="connsiteY3" fmla="*/ 0 h 698500"/>
              <a:gd name="connsiteX0" fmla="*/ 5359157 w 5359157"/>
              <a:gd name="connsiteY0" fmla="*/ 669992 h 669992"/>
              <a:gd name="connsiteX1" fmla="*/ 4488260 w 5359157"/>
              <a:gd name="connsiteY1" fmla="*/ 576830 h 669992"/>
              <a:gd name="connsiteX2" fmla="*/ 312951 w 5359157"/>
              <a:gd name="connsiteY2" fmla="*/ 541815 h 669992"/>
              <a:gd name="connsiteX3" fmla="*/ 532765 w 5359157"/>
              <a:gd name="connsiteY3" fmla="*/ 0 h 669992"/>
              <a:gd name="connsiteX0" fmla="*/ 5389735 w 5389735"/>
              <a:gd name="connsiteY0" fmla="*/ 669992 h 669992"/>
              <a:gd name="connsiteX1" fmla="*/ 4518838 w 5389735"/>
              <a:gd name="connsiteY1" fmla="*/ 576830 h 669992"/>
              <a:gd name="connsiteX2" fmla="*/ 343529 w 5389735"/>
              <a:gd name="connsiteY2" fmla="*/ 541815 h 669992"/>
              <a:gd name="connsiteX3" fmla="*/ 563343 w 5389735"/>
              <a:gd name="connsiteY3" fmla="*/ 0 h 66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9735" h="669992">
                <a:moveTo>
                  <a:pt x="5389735" y="669992"/>
                </a:moveTo>
                <a:cubicBezTo>
                  <a:pt x="5326476" y="664386"/>
                  <a:pt x="5361077" y="616469"/>
                  <a:pt x="4518838" y="576830"/>
                </a:cubicBezTo>
                <a:cubicBezTo>
                  <a:pt x="3676599" y="537191"/>
                  <a:pt x="1002778" y="637953"/>
                  <a:pt x="343529" y="541815"/>
                </a:cubicBezTo>
                <a:cubicBezTo>
                  <a:pt x="-315720" y="445677"/>
                  <a:pt x="95453" y="74345"/>
                  <a:pt x="56334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90763" y="3928102"/>
            <a:ext cx="536257" cy="448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1626" y="3397249"/>
            <a:ext cx="525784" cy="363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290763" y="2950854"/>
            <a:ext cx="384100" cy="1426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915132" y="3923154"/>
            <a:ext cx="2739724" cy="436208"/>
          </a:xfrm>
          <a:custGeom>
            <a:avLst/>
            <a:gdLst>
              <a:gd name="connsiteX0" fmla="*/ 3403600 w 3488291"/>
              <a:gd name="connsiteY0" fmla="*/ 698500 h 698500"/>
              <a:gd name="connsiteX1" fmla="*/ 3187700 w 3488291"/>
              <a:gd name="connsiteY1" fmla="*/ 552450 h 698500"/>
              <a:gd name="connsiteX2" fmla="*/ 946150 w 3488291"/>
              <a:gd name="connsiteY2" fmla="*/ 400050 h 698500"/>
              <a:gd name="connsiteX3" fmla="*/ 0 w 3488291"/>
              <a:gd name="connsiteY3" fmla="*/ 0 h 698500"/>
              <a:gd name="connsiteX0" fmla="*/ 3403600 w 3410577"/>
              <a:gd name="connsiteY0" fmla="*/ 698500 h 698500"/>
              <a:gd name="connsiteX1" fmla="*/ 2154531 w 3410577"/>
              <a:gd name="connsiteY1" fmla="*/ 488950 h 698500"/>
              <a:gd name="connsiteX2" fmla="*/ 946150 w 3410577"/>
              <a:gd name="connsiteY2" fmla="*/ 400050 h 698500"/>
              <a:gd name="connsiteX3" fmla="*/ 0 w 3410577"/>
              <a:gd name="connsiteY3" fmla="*/ 0 h 698500"/>
              <a:gd name="connsiteX0" fmla="*/ 3403600 w 3410665"/>
              <a:gd name="connsiteY0" fmla="*/ 698500 h 698500"/>
              <a:gd name="connsiteX1" fmla="*/ 2167208 w 3410665"/>
              <a:gd name="connsiteY1" fmla="*/ 412750 h 698500"/>
              <a:gd name="connsiteX2" fmla="*/ 946150 w 3410665"/>
              <a:gd name="connsiteY2" fmla="*/ 400050 h 698500"/>
              <a:gd name="connsiteX3" fmla="*/ 0 w 3410665"/>
              <a:gd name="connsiteY3" fmla="*/ 0 h 698500"/>
              <a:gd name="connsiteX0" fmla="*/ 3403600 w 3411275"/>
              <a:gd name="connsiteY0" fmla="*/ 698500 h 698500"/>
              <a:gd name="connsiteX1" fmla="*/ 2167208 w 3411275"/>
              <a:gd name="connsiteY1" fmla="*/ 412750 h 698500"/>
              <a:gd name="connsiteX2" fmla="*/ 458088 w 3411275"/>
              <a:gd name="connsiteY2" fmla="*/ 342900 h 698500"/>
              <a:gd name="connsiteX3" fmla="*/ 0 w 3411275"/>
              <a:gd name="connsiteY3" fmla="*/ 0 h 698500"/>
              <a:gd name="connsiteX0" fmla="*/ 3390923 w 3398598"/>
              <a:gd name="connsiteY0" fmla="*/ 698500 h 698500"/>
              <a:gd name="connsiteX1" fmla="*/ 2154531 w 3398598"/>
              <a:gd name="connsiteY1" fmla="*/ 412750 h 698500"/>
              <a:gd name="connsiteX2" fmla="*/ 445411 w 3398598"/>
              <a:gd name="connsiteY2" fmla="*/ 342900 h 698500"/>
              <a:gd name="connsiteX3" fmla="*/ 0 w 3398598"/>
              <a:gd name="connsiteY3" fmla="*/ 0 h 698500"/>
              <a:gd name="connsiteX0" fmla="*/ 3390923 w 3398598"/>
              <a:gd name="connsiteY0" fmla="*/ 698500 h 698500"/>
              <a:gd name="connsiteX1" fmla="*/ 2154531 w 3398598"/>
              <a:gd name="connsiteY1" fmla="*/ 412750 h 698500"/>
              <a:gd name="connsiteX2" fmla="*/ 445411 w 3398598"/>
              <a:gd name="connsiteY2" fmla="*/ 342900 h 698500"/>
              <a:gd name="connsiteX3" fmla="*/ 0 w 3398598"/>
              <a:gd name="connsiteY3" fmla="*/ 0 h 698500"/>
              <a:gd name="connsiteX0" fmla="*/ 3390923 w 3398295"/>
              <a:gd name="connsiteY0" fmla="*/ 698500 h 698500"/>
              <a:gd name="connsiteX1" fmla="*/ 2116500 w 3398295"/>
              <a:gd name="connsiteY1" fmla="*/ 482600 h 698500"/>
              <a:gd name="connsiteX2" fmla="*/ 445411 w 3398295"/>
              <a:gd name="connsiteY2" fmla="*/ 342900 h 698500"/>
              <a:gd name="connsiteX3" fmla="*/ 0 w 3398295"/>
              <a:gd name="connsiteY3" fmla="*/ 0 h 698500"/>
              <a:gd name="connsiteX0" fmla="*/ 4868856 w 4879617"/>
              <a:gd name="connsiteY0" fmla="*/ 729572 h 729572"/>
              <a:gd name="connsiteX1" fmla="*/ 3594433 w 4879617"/>
              <a:gd name="connsiteY1" fmla="*/ 513672 h 729572"/>
              <a:gd name="connsiteX2" fmla="*/ 44678 w 4879617"/>
              <a:gd name="connsiteY2" fmla="*/ 16814 h 729572"/>
              <a:gd name="connsiteX3" fmla="*/ 1477933 w 4879617"/>
              <a:gd name="connsiteY3" fmla="*/ 31072 h 729572"/>
              <a:gd name="connsiteX0" fmla="*/ 4976389 w 4987152"/>
              <a:gd name="connsiteY0" fmla="*/ 930549 h 930549"/>
              <a:gd name="connsiteX1" fmla="*/ 3701966 w 4987152"/>
              <a:gd name="connsiteY1" fmla="*/ 714649 h 930549"/>
              <a:gd name="connsiteX2" fmla="*/ 152211 w 4987152"/>
              <a:gd name="connsiteY2" fmla="*/ 217791 h 930549"/>
              <a:gd name="connsiteX3" fmla="*/ 1585466 w 4987152"/>
              <a:gd name="connsiteY3" fmla="*/ 232049 h 930549"/>
              <a:gd name="connsiteX0" fmla="*/ 5327596 w 5329322"/>
              <a:gd name="connsiteY0" fmla="*/ 733389 h 733389"/>
              <a:gd name="connsiteX1" fmla="*/ 613769 w 5329322"/>
              <a:gd name="connsiteY1" fmla="*/ 586414 h 733389"/>
              <a:gd name="connsiteX2" fmla="*/ 503418 w 5329322"/>
              <a:gd name="connsiteY2" fmla="*/ 20631 h 733389"/>
              <a:gd name="connsiteX3" fmla="*/ 1936673 w 5329322"/>
              <a:gd name="connsiteY3" fmla="*/ 34889 h 733389"/>
              <a:gd name="connsiteX0" fmla="*/ 5327596 w 5327596"/>
              <a:gd name="connsiteY0" fmla="*/ 733389 h 733389"/>
              <a:gd name="connsiteX1" fmla="*/ 3726909 w 5327596"/>
              <a:gd name="connsiteY1" fmla="*/ 690354 h 733389"/>
              <a:gd name="connsiteX2" fmla="*/ 613769 w 5327596"/>
              <a:gd name="connsiteY2" fmla="*/ 586414 h 733389"/>
              <a:gd name="connsiteX3" fmla="*/ 503418 w 5327596"/>
              <a:gd name="connsiteY3" fmla="*/ 20631 h 733389"/>
              <a:gd name="connsiteX4" fmla="*/ 1936673 w 5327596"/>
              <a:gd name="connsiteY4" fmla="*/ 34889 h 733389"/>
              <a:gd name="connsiteX0" fmla="*/ 5071619 w 5071619"/>
              <a:gd name="connsiteY0" fmla="*/ 733389 h 733389"/>
              <a:gd name="connsiteX1" fmla="*/ 3731055 w 5071619"/>
              <a:gd name="connsiteY1" fmla="*/ 665290 h 733389"/>
              <a:gd name="connsiteX2" fmla="*/ 357792 w 5071619"/>
              <a:gd name="connsiteY2" fmla="*/ 586414 h 733389"/>
              <a:gd name="connsiteX3" fmla="*/ 247441 w 5071619"/>
              <a:gd name="connsiteY3" fmla="*/ 20631 h 733389"/>
              <a:gd name="connsiteX4" fmla="*/ 1680696 w 5071619"/>
              <a:gd name="connsiteY4" fmla="*/ 34889 h 733389"/>
              <a:gd name="connsiteX0" fmla="*/ 5071619 w 5071619"/>
              <a:gd name="connsiteY0" fmla="*/ 733389 h 733389"/>
              <a:gd name="connsiteX1" fmla="*/ 3731055 w 5071619"/>
              <a:gd name="connsiteY1" fmla="*/ 665290 h 733389"/>
              <a:gd name="connsiteX2" fmla="*/ 357792 w 5071619"/>
              <a:gd name="connsiteY2" fmla="*/ 586414 h 733389"/>
              <a:gd name="connsiteX3" fmla="*/ 247441 w 5071619"/>
              <a:gd name="connsiteY3" fmla="*/ 20631 h 733389"/>
              <a:gd name="connsiteX4" fmla="*/ 1680696 w 5071619"/>
              <a:gd name="connsiteY4" fmla="*/ 34889 h 733389"/>
              <a:gd name="connsiteX0" fmla="*/ 5071619 w 5071619"/>
              <a:gd name="connsiteY0" fmla="*/ 733389 h 733389"/>
              <a:gd name="connsiteX1" fmla="*/ 3731055 w 5071619"/>
              <a:gd name="connsiteY1" fmla="*/ 665290 h 733389"/>
              <a:gd name="connsiteX2" fmla="*/ 357792 w 5071619"/>
              <a:gd name="connsiteY2" fmla="*/ 586414 h 733389"/>
              <a:gd name="connsiteX3" fmla="*/ 247441 w 5071619"/>
              <a:gd name="connsiteY3" fmla="*/ 20631 h 733389"/>
              <a:gd name="connsiteX4" fmla="*/ 1680696 w 5071619"/>
              <a:gd name="connsiteY4" fmla="*/ 34889 h 733389"/>
              <a:gd name="connsiteX0" fmla="*/ 5313718 w 5313718"/>
              <a:gd name="connsiteY0" fmla="*/ 728399 h 728399"/>
              <a:gd name="connsiteX1" fmla="*/ 3973154 w 5313718"/>
              <a:gd name="connsiteY1" fmla="*/ 660300 h 728399"/>
              <a:gd name="connsiteX2" fmla="*/ 260286 w 5313718"/>
              <a:gd name="connsiteY2" fmla="*/ 490568 h 728399"/>
              <a:gd name="connsiteX3" fmla="*/ 489540 w 5313718"/>
              <a:gd name="connsiteY3" fmla="*/ 15641 h 728399"/>
              <a:gd name="connsiteX4" fmla="*/ 1922795 w 5313718"/>
              <a:gd name="connsiteY4" fmla="*/ 29899 h 728399"/>
              <a:gd name="connsiteX0" fmla="*/ 5313718 w 5313718"/>
              <a:gd name="connsiteY0" fmla="*/ 728399 h 728399"/>
              <a:gd name="connsiteX1" fmla="*/ 4934165 w 5313718"/>
              <a:gd name="connsiteY1" fmla="*/ 694763 h 728399"/>
              <a:gd name="connsiteX2" fmla="*/ 3973154 w 5313718"/>
              <a:gd name="connsiteY2" fmla="*/ 660300 h 728399"/>
              <a:gd name="connsiteX3" fmla="*/ 260286 w 5313718"/>
              <a:gd name="connsiteY3" fmla="*/ 490568 h 728399"/>
              <a:gd name="connsiteX4" fmla="*/ 489540 w 5313718"/>
              <a:gd name="connsiteY4" fmla="*/ 15641 h 728399"/>
              <a:gd name="connsiteX5" fmla="*/ 1922795 w 5313718"/>
              <a:gd name="connsiteY5" fmla="*/ 29899 h 728399"/>
              <a:gd name="connsiteX0" fmla="*/ 5313718 w 5313718"/>
              <a:gd name="connsiteY0" fmla="*/ 728399 h 728399"/>
              <a:gd name="connsiteX1" fmla="*/ 5013647 w 5313718"/>
              <a:gd name="connsiteY1" fmla="*/ 625838 h 728399"/>
              <a:gd name="connsiteX2" fmla="*/ 3973154 w 5313718"/>
              <a:gd name="connsiteY2" fmla="*/ 660300 h 728399"/>
              <a:gd name="connsiteX3" fmla="*/ 260286 w 5313718"/>
              <a:gd name="connsiteY3" fmla="*/ 490568 h 728399"/>
              <a:gd name="connsiteX4" fmla="*/ 489540 w 5313718"/>
              <a:gd name="connsiteY4" fmla="*/ 15641 h 728399"/>
              <a:gd name="connsiteX5" fmla="*/ 1922795 w 5313718"/>
              <a:gd name="connsiteY5" fmla="*/ 29899 h 728399"/>
              <a:gd name="connsiteX0" fmla="*/ 5313718 w 5465559"/>
              <a:gd name="connsiteY0" fmla="*/ 728399 h 728399"/>
              <a:gd name="connsiteX1" fmla="*/ 5013647 w 5465559"/>
              <a:gd name="connsiteY1" fmla="*/ 625838 h 728399"/>
              <a:gd name="connsiteX2" fmla="*/ 260286 w 5465559"/>
              <a:gd name="connsiteY2" fmla="*/ 490568 h 728399"/>
              <a:gd name="connsiteX3" fmla="*/ 489540 w 5465559"/>
              <a:gd name="connsiteY3" fmla="*/ 15641 h 728399"/>
              <a:gd name="connsiteX4" fmla="*/ 1922795 w 5465559"/>
              <a:gd name="connsiteY4" fmla="*/ 29899 h 728399"/>
              <a:gd name="connsiteX0" fmla="*/ 5336575 w 5488416"/>
              <a:gd name="connsiteY0" fmla="*/ 737554 h 737554"/>
              <a:gd name="connsiteX1" fmla="*/ 5036504 w 5488416"/>
              <a:gd name="connsiteY1" fmla="*/ 634993 h 737554"/>
              <a:gd name="connsiteX2" fmla="*/ 254240 w 5488416"/>
              <a:gd name="connsiteY2" fmla="*/ 662637 h 737554"/>
              <a:gd name="connsiteX3" fmla="*/ 512397 w 5488416"/>
              <a:gd name="connsiteY3" fmla="*/ 24796 h 737554"/>
              <a:gd name="connsiteX4" fmla="*/ 1945652 w 5488416"/>
              <a:gd name="connsiteY4" fmla="*/ 39054 h 737554"/>
              <a:gd name="connsiteX0" fmla="*/ 5369712 w 5369712"/>
              <a:gd name="connsiteY0" fmla="*/ 737554 h 737554"/>
              <a:gd name="connsiteX1" fmla="*/ 4477138 w 5369712"/>
              <a:gd name="connsiteY1" fmla="*/ 641259 h 737554"/>
              <a:gd name="connsiteX2" fmla="*/ 287377 w 5369712"/>
              <a:gd name="connsiteY2" fmla="*/ 662637 h 737554"/>
              <a:gd name="connsiteX3" fmla="*/ 545534 w 5369712"/>
              <a:gd name="connsiteY3" fmla="*/ 24796 h 737554"/>
              <a:gd name="connsiteX4" fmla="*/ 1978789 w 5369712"/>
              <a:gd name="connsiteY4" fmla="*/ 39054 h 737554"/>
              <a:gd name="connsiteX0" fmla="*/ 5371315 w 5371315"/>
              <a:gd name="connsiteY0" fmla="*/ 737554 h 737554"/>
              <a:gd name="connsiteX1" fmla="*/ 4500418 w 5371315"/>
              <a:gd name="connsiteY1" fmla="*/ 644392 h 737554"/>
              <a:gd name="connsiteX2" fmla="*/ 288980 w 5371315"/>
              <a:gd name="connsiteY2" fmla="*/ 662637 h 737554"/>
              <a:gd name="connsiteX3" fmla="*/ 547137 w 5371315"/>
              <a:gd name="connsiteY3" fmla="*/ 24796 h 737554"/>
              <a:gd name="connsiteX4" fmla="*/ 1980392 w 5371315"/>
              <a:gd name="connsiteY4" fmla="*/ 39054 h 737554"/>
              <a:gd name="connsiteX0" fmla="*/ 5275150 w 5275150"/>
              <a:gd name="connsiteY0" fmla="*/ 737554 h 738349"/>
              <a:gd name="connsiteX1" fmla="*/ 4404253 w 5275150"/>
              <a:gd name="connsiteY1" fmla="*/ 644392 h 738349"/>
              <a:gd name="connsiteX2" fmla="*/ 192815 w 5275150"/>
              <a:gd name="connsiteY2" fmla="*/ 662637 h 738349"/>
              <a:gd name="connsiteX3" fmla="*/ 450972 w 5275150"/>
              <a:gd name="connsiteY3" fmla="*/ 24796 h 738349"/>
              <a:gd name="connsiteX4" fmla="*/ 1884227 w 5275150"/>
              <a:gd name="connsiteY4" fmla="*/ 39054 h 738349"/>
              <a:gd name="connsiteX0" fmla="*/ 5246509 w 5246509"/>
              <a:gd name="connsiteY0" fmla="*/ 734460 h 734460"/>
              <a:gd name="connsiteX1" fmla="*/ 4375612 w 5246509"/>
              <a:gd name="connsiteY1" fmla="*/ 641298 h 734460"/>
              <a:gd name="connsiteX2" fmla="*/ 200303 w 5246509"/>
              <a:gd name="connsiteY2" fmla="*/ 606283 h 734460"/>
              <a:gd name="connsiteX3" fmla="*/ 422331 w 5246509"/>
              <a:gd name="connsiteY3" fmla="*/ 21702 h 734460"/>
              <a:gd name="connsiteX4" fmla="*/ 1855586 w 5246509"/>
              <a:gd name="connsiteY4" fmla="*/ 35960 h 734460"/>
              <a:gd name="connsiteX0" fmla="*/ 5246509 w 5246509"/>
              <a:gd name="connsiteY0" fmla="*/ 752132 h 752132"/>
              <a:gd name="connsiteX1" fmla="*/ 4375612 w 5246509"/>
              <a:gd name="connsiteY1" fmla="*/ 658970 h 752132"/>
              <a:gd name="connsiteX2" fmla="*/ 200303 w 5246509"/>
              <a:gd name="connsiteY2" fmla="*/ 623955 h 752132"/>
              <a:gd name="connsiteX3" fmla="*/ 422331 w 5246509"/>
              <a:gd name="connsiteY3" fmla="*/ 39374 h 752132"/>
              <a:gd name="connsiteX4" fmla="*/ 1855586 w 5246509"/>
              <a:gd name="connsiteY4" fmla="*/ 53632 h 752132"/>
              <a:gd name="connsiteX0" fmla="*/ 5111497 w 5111497"/>
              <a:gd name="connsiteY0" fmla="*/ 698500 h 698500"/>
              <a:gd name="connsiteX1" fmla="*/ 4240600 w 5111497"/>
              <a:gd name="connsiteY1" fmla="*/ 605338 h 698500"/>
              <a:gd name="connsiteX2" fmla="*/ 65291 w 5111497"/>
              <a:gd name="connsiteY2" fmla="*/ 570323 h 698500"/>
              <a:gd name="connsiteX3" fmla="*/ 1720574 w 5111497"/>
              <a:gd name="connsiteY3" fmla="*/ 0 h 698500"/>
              <a:gd name="connsiteX0" fmla="*/ 5359157 w 5359157"/>
              <a:gd name="connsiteY0" fmla="*/ 669992 h 669992"/>
              <a:gd name="connsiteX1" fmla="*/ 4488260 w 5359157"/>
              <a:gd name="connsiteY1" fmla="*/ 576830 h 669992"/>
              <a:gd name="connsiteX2" fmla="*/ 312951 w 5359157"/>
              <a:gd name="connsiteY2" fmla="*/ 541815 h 669992"/>
              <a:gd name="connsiteX3" fmla="*/ 532765 w 5359157"/>
              <a:gd name="connsiteY3" fmla="*/ 0 h 669992"/>
              <a:gd name="connsiteX0" fmla="*/ 5389735 w 5389735"/>
              <a:gd name="connsiteY0" fmla="*/ 669992 h 669992"/>
              <a:gd name="connsiteX1" fmla="*/ 4518838 w 5389735"/>
              <a:gd name="connsiteY1" fmla="*/ 576830 h 669992"/>
              <a:gd name="connsiteX2" fmla="*/ 343529 w 5389735"/>
              <a:gd name="connsiteY2" fmla="*/ 541815 h 669992"/>
              <a:gd name="connsiteX3" fmla="*/ 563343 w 5389735"/>
              <a:gd name="connsiteY3" fmla="*/ 0 h 669992"/>
              <a:gd name="connsiteX0" fmla="*/ 5392572 w 5392572"/>
              <a:gd name="connsiteY0" fmla="*/ 669992 h 669992"/>
              <a:gd name="connsiteX1" fmla="*/ 4560387 w 5392572"/>
              <a:gd name="connsiteY1" fmla="*/ 290128 h 669992"/>
              <a:gd name="connsiteX2" fmla="*/ 346366 w 5392572"/>
              <a:gd name="connsiteY2" fmla="*/ 541815 h 669992"/>
              <a:gd name="connsiteX3" fmla="*/ 566180 w 5392572"/>
              <a:gd name="connsiteY3" fmla="*/ 0 h 669992"/>
              <a:gd name="connsiteX0" fmla="*/ 5085188 w 5085188"/>
              <a:gd name="connsiteY0" fmla="*/ 669992 h 669992"/>
              <a:gd name="connsiteX1" fmla="*/ 4253003 w 5085188"/>
              <a:gd name="connsiteY1" fmla="*/ 290128 h 669992"/>
              <a:gd name="connsiteX2" fmla="*/ 645475 w 5085188"/>
              <a:gd name="connsiteY2" fmla="*/ 343330 h 669992"/>
              <a:gd name="connsiteX3" fmla="*/ 258796 w 5085188"/>
              <a:gd name="connsiteY3" fmla="*/ 0 h 669992"/>
              <a:gd name="connsiteX0" fmla="*/ 5061969 w 5061969"/>
              <a:gd name="connsiteY0" fmla="*/ 660803 h 660803"/>
              <a:gd name="connsiteX1" fmla="*/ 4229784 w 5061969"/>
              <a:gd name="connsiteY1" fmla="*/ 280939 h 660803"/>
              <a:gd name="connsiteX2" fmla="*/ 622256 w 5061969"/>
              <a:gd name="connsiteY2" fmla="*/ 334141 h 660803"/>
              <a:gd name="connsiteX3" fmla="*/ 267837 w 5061969"/>
              <a:gd name="connsiteY3" fmla="*/ 0 h 660803"/>
              <a:gd name="connsiteX0" fmla="*/ 4794132 w 4794132"/>
              <a:gd name="connsiteY0" fmla="*/ 660803 h 660803"/>
              <a:gd name="connsiteX1" fmla="*/ 3961947 w 4794132"/>
              <a:gd name="connsiteY1" fmla="*/ 280939 h 660803"/>
              <a:gd name="connsiteX2" fmla="*/ 354419 w 4794132"/>
              <a:gd name="connsiteY2" fmla="*/ 334141 h 660803"/>
              <a:gd name="connsiteX3" fmla="*/ 0 w 4794132"/>
              <a:gd name="connsiteY3" fmla="*/ 0 h 660803"/>
              <a:gd name="connsiteX0" fmla="*/ 4794132 w 4794132"/>
              <a:gd name="connsiteY0" fmla="*/ 660803 h 660803"/>
              <a:gd name="connsiteX1" fmla="*/ 3961947 w 4794132"/>
              <a:gd name="connsiteY1" fmla="*/ 280939 h 660803"/>
              <a:gd name="connsiteX2" fmla="*/ 1021132 w 4794132"/>
              <a:gd name="connsiteY2" fmla="*/ 338735 h 660803"/>
              <a:gd name="connsiteX3" fmla="*/ 0 w 4794132"/>
              <a:gd name="connsiteY3" fmla="*/ 0 h 660803"/>
              <a:gd name="connsiteX0" fmla="*/ 4794132 w 4794132"/>
              <a:gd name="connsiteY0" fmla="*/ 660803 h 660803"/>
              <a:gd name="connsiteX1" fmla="*/ 3961947 w 4794132"/>
              <a:gd name="connsiteY1" fmla="*/ 280939 h 660803"/>
              <a:gd name="connsiteX2" fmla="*/ 1021132 w 4794132"/>
              <a:gd name="connsiteY2" fmla="*/ 338735 h 660803"/>
              <a:gd name="connsiteX3" fmla="*/ 0 w 4794132"/>
              <a:gd name="connsiteY3" fmla="*/ 0 h 660803"/>
              <a:gd name="connsiteX0" fmla="*/ 4864029 w 4864029"/>
              <a:gd name="connsiteY0" fmla="*/ 651614 h 651614"/>
              <a:gd name="connsiteX1" fmla="*/ 4031844 w 4864029"/>
              <a:gd name="connsiteY1" fmla="*/ 271750 h 651614"/>
              <a:gd name="connsiteX2" fmla="*/ 1091029 w 4864029"/>
              <a:gd name="connsiteY2" fmla="*/ 329546 h 651614"/>
              <a:gd name="connsiteX3" fmla="*/ 0 w 4864029"/>
              <a:gd name="connsiteY3" fmla="*/ 0 h 651614"/>
              <a:gd name="connsiteX0" fmla="*/ 4864029 w 4864029"/>
              <a:gd name="connsiteY0" fmla="*/ 651614 h 651614"/>
              <a:gd name="connsiteX1" fmla="*/ 4031844 w 4864029"/>
              <a:gd name="connsiteY1" fmla="*/ 271750 h 651614"/>
              <a:gd name="connsiteX2" fmla="*/ 1150173 w 4864029"/>
              <a:gd name="connsiteY2" fmla="*/ 292790 h 651614"/>
              <a:gd name="connsiteX3" fmla="*/ 0 w 4864029"/>
              <a:gd name="connsiteY3" fmla="*/ 0 h 651614"/>
              <a:gd name="connsiteX0" fmla="*/ 4864029 w 4864029"/>
              <a:gd name="connsiteY0" fmla="*/ 651614 h 651614"/>
              <a:gd name="connsiteX1" fmla="*/ 3467289 w 4864029"/>
              <a:gd name="connsiteY1" fmla="*/ 92562 h 651614"/>
              <a:gd name="connsiteX2" fmla="*/ 1150173 w 4864029"/>
              <a:gd name="connsiteY2" fmla="*/ 292790 h 651614"/>
              <a:gd name="connsiteX3" fmla="*/ 0 w 4864029"/>
              <a:gd name="connsiteY3" fmla="*/ 0 h 651614"/>
              <a:gd name="connsiteX0" fmla="*/ 4670467 w 4670467"/>
              <a:gd name="connsiteY0" fmla="*/ 630939 h 630939"/>
              <a:gd name="connsiteX1" fmla="*/ 3467289 w 4670467"/>
              <a:gd name="connsiteY1" fmla="*/ 92562 h 630939"/>
              <a:gd name="connsiteX2" fmla="*/ 1150173 w 4670467"/>
              <a:gd name="connsiteY2" fmla="*/ 292790 h 630939"/>
              <a:gd name="connsiteX3" fmla="*/ 0 w 4670467"/>
              <a:gd name="connsiteY3" fmla="*/ 0 h 63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467" h="630939">
                <a:moveTo>
                  <a:pt x="4670467" y="630939"/>
                </a:moveTo>
                <a:cubicBezTo>
                  <a:pt x="4607208" y="625333"/>
                  <a:pt x="4309528" y="132201"/>
                  <a:pt x="3467289" y="92562"/>
                </a:cubicBezTo>
                <a:cubicBezTo>
                  <a:pt x="2625050" y="52923"/>
                  <a:pt x="1728054" y="308217"/>
                  <a:pt x="1150173" y="292790"/>
                </a:cubicBezTo>
                <a:cubicBezTo>
                  <a:pt x="572292" y="277363"/>
                  <a:pt x="354748" y="276507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Implémentation – N-associatif</a:t>
            </a:r>
            <a:br>
              <a:rPr lang="en-GB" i="1">
                <a:solidFill>
                  <a:srgbClr val="C00000"/>
                </a:solidFill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8923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726839" y="10837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Jusqu’où peut-on aller avec l’associativité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5" y="1584342"/>
            <a:ext cx="10593505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Autoriser que chaque mot mémoire puisse être partout dans le cache.</a:t>
            </a: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25215" y="5467897"/>
            <a:ext cx="9971385" cy="1133460"/>
            <a:chOff x="192620" y="2484467"/>
            <a:chExt cx="3169514" cy="1133460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192620" y="2484467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Remarques</a:t>
              </a:r>
              <a:endParaRPr lang="en-GB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192620" y="2907322"/>
              <a:ext cx="3169514" cy="710605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rgbClr val="FF0000"/>
                </a:buClr>
                <a:buFont typeface="Wingdings" panose="05000000000000000000" pitchFamily="2" charset="2"/>
                <a:buChar char="û"/>
              </a:pPr>
              <a:r>
                <a:rPr lang="fr-FR">
                  <a:solidFill>
                    <a:schemeClr val="tx1"/>
                  </a:solidFill>
                </a:rPr>
                <a:t>Cher.</a:t>
              </a:r>
              <a:endParaRPr lang="fr-FR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pPr marL="684000" indent="-285750">
                <a:spcAft>
                  <a:spcPts val="600"/>
                </a:spcAft>
                <a:buClr>
                  <a:srgbClr val="00AC42"/>
                </a:buClr>
                <a:buFont typeface="Wingdings" panose="05000000000000000000" pitchFamily="2" charset="2"/>
                <a:buChar char="ü"/>
              </a:pPr>
              <a:r>
                <a:rPr lang="fr-FR">
                  <a:solidFill>
                    <a:schemeClr val="tx1"/>
                  </a:solidFill>
                  <a:sym typeface="Wingdings" panose="05000000000000000000" pitchFamily="2" charset="2"/>
                </a:rPr>
                <a:t>Meilleure exploitation possible du principe de localité.</a:t>
              </a:r>
              <a:endParaRPr lang="fr-FR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38810" y="2530295"/>
          <a:ext cx="1368000" cy="95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29609" y="4377009"/>
          <a:ext cx="6156000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</a:t>
                      </a:r>
                      <a:r>
                        <a:rPr lang="fr-FR">
                          <a:sym typeface="Symbol" panose="05050102010706020507" pitchFamily="18" charset="2"/>
                        </a:rPr>
                        <a:t>0</a:t>
                      </a:r>
                      <a:endParaRPr lang="fr-FR"/>
                    </a:p>
                  </a:txBody>
                  <a:tcPr vert="vert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1</a:t>
                      </a:r>
                    </a:p>
                  </a:txBody>
                  <a:tcPr vert="vert27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Mot </a:t>
                      </a:r>
                      <a:r>
                        <a:rPr lang="fr-FR">
                          <a:sym typeface="Symbol" panose="05050102010706020507" pitchFamily="18" charset="2"/>
                        </a:rPr>
                        <a:t></a:t>
                      </a:r>
                      <a:endParaRPr lang="fr-FR"/>
                    </a:p>
                  </a:txBody>
                  <a:tcPr vert="vert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. . 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4</a:t>
                      </a:r>
                      <a:r>
                        <a:rPr lang="fr-FR" sz="1100">
                          <a:sym typeface="Symbol" panose="05050102010706020507" pitchFamily="18" charset="2"/>
                        </a:rPr>
                        <a:t></a:t>
                      </a:r>
                      <a:endParaRPr lang="fr-FR" sz="11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2129609" y="5142406"/>
            <a:ext cx="61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7524" y="2516645"/>
            <a:ext cx="5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index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6695" y="2736355"/>
            <a:ext cx="1934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/>
              <a:t>Cache</a:t>
            </a:r>
          </a:p>
          <a:p>
            <a:pPr algn="r"/>
            <a:r>
              <a:rPr lang="fr-FR" sz="1600"/>
              <a:t>totalement associatif</a:t>
            </a:r>
          </a:p>
          <a:p>
            <a:pPr algn="r"/>
            <a:r>
              <a:rPr lang="fr-FR" sz="1600"/>
              <a:t>(1 mot par ligne)</a:t>
            </a:r>
          </a:p>
        </p:txBody>
      </p:sp>
      <p:sp>
        <p:nvSpPr>
          <p:cNvPr id="39" name="Striped Right Arrow 38"/>
          <p:cNvSpPr/>
          <p:nvPr/>
        </p:nvSpPr>
        <p:spPr>
          <a:xfrm>
            <a:off x="7367539" y="2950854"/>
            <a:ext cx="462280" cy="353631"/>
          </a:xfrm>
          <a:prstGeom prst="stripedRightArrow">
            <a:avLst>
              <a:gd name="adj1" fmla="val 41002"/>
              <a:gd name="adj2" fmla="val 50000"/>
            </a:avLst>
          </a:prstGeom>
          <a:noFill/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pPr algn="r"/>
            <a:r>
              <a:rPr lang="fr-FR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63608" y="2943003"/>
            <a:ext cx="3858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Vérification simultanée des étiquettes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367539" y="3397250"/>
            <a:ext cx="3859261" cy="369332"/>
            <a:chOff x="7714645" y="3397250"/>
            <a:chExt cx="3859261" cy="369332"/>
          </a:xfrm>
        </p:grpSpPr>
        <p:sp>
          <p:nvSpPr>
            <p:cNvPr id="43" name="Striped Right Arrow 42"/>
            <p:cNvSpPr/>
            <p:nvPr/>
          </p:nvSpPr>
          <p:spPr>
            <a:xfrm>
              <a:off x="7714645" y="3405101"/>
              <a:ext cx="462280" cy="353631"/>
            </a:xfrm>
            <a:prstGeom prst="stripedRightArrow">
              <a:avLst>
                <a:gd name="adj1" fmla="val 41002"/>
                <a:gd name="adj2" fmla="val 50000"/>
              </a:avLst>
            </a:prstGeom>
            <a:noFill/>
            <a:ln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 anchorCtr="0"/>
            <a:lstStyle/>
            <a:p>
              <a:pPr algn="r"/>
              <a:r>
                <a:rPr lang="fr-FR" sz="12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10713" y="3397250"/>
              <a:ext cx="33631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>
                  <a:solidFill>
                    <a:srgbClr val="005F00"/>
                  </a:solidFill>
                </a:rPr>
                <a:t>Succès… pas de pénalité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751978" y="4983140"/>
            <a:ext cx="3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10474" y="4299861"/>
            <a:ext cx="100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/>
              <a:t>Mémoire</a:t>
            </a:r>
          </a:p>
          <a:p>
            <a:pPr algn="r"/>
            <a:r>
              <a:rPr lang="fr-FR" sz="1600"/>
              <a:t>Principale</a:t>
            </a:r>
          </a:p>
        </p:txBody>
      </p:sp>
      <p:sp>
        <p:nvSpPr>
          <p:cNvPr id="53" name="object 21"/>
          <p:cNvSpPr/>
          <p:nvPr/>
        </p:nvSpPr>
        <p:spPr>
          <a:xfrm>
            <a:off x="5105812" y="2533150"/>
            <a:ext cx="1139323" cy="1155219"/>
          </a:xfrm>
          <a:prstGeom prst="round2SameRect">
            <a:avLst/>
          </a:prstGeom>
          <a:blipFill>
            <a:blip r:embed="rId2" cstate="print"/>
            <a:srcRect/>
            <a:stretch>
              <a:fillRect l="-176825" r="-390001" b="-595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Group 53"/>
          <p:cNvGrpSpPr/>
          <p:nvPr/>
        </p:nvGrpSpPr>
        <p:grpSpPr>
          <a:xfrm>
            <a:off x="6018618" y="2456767"/>
            <a:ext cx="1140904" cy="399283"/>
            <a:chOff x="2032126" y="3094667"/>
            <a:chExt cx="1140904" cy="399283"/>
          </a:xfrm>
        </p:grpSpPr>
        <p:sp>
          <p:nvSpPr>
            <p:cNvPr id="55" name="Oval Callout 54"/>
            <p:cNvSpPr/>
            <p:nvPr/>
          </p:nvSpPr>
          <p:spPr>
            <a:xfrm flipV="1">
              <a:off x="2032126" y="3094667"/>
              <a:ext cx="1140904" cy="399283"/>
            </a:xfrm>
            <a:prstGeom prst="wedgeEllipseCallout">
              <a:avLst>
                <a:gd name="adj1" fmla="val -45810"/>
                <a:gd name="adj2" fmla="val -6555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12296" y="3146531"/>
              <a:ext cx="101341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fr-FR" sz="1400">
                  <a:solidFill>
                    <a:schemeClr val="bg1"/>
                  </a:solidFill>
                </a:rPr>
                <a:t>Mot @4</a:t>
              </a:r>
              <a:r>
                <a:rPr lang="fr-FR" sz="1400">
                  <a:solidFill>
                    <a:schemeClr val="bg1"/>
                  </a:solidFill>
                  <a:sym typeface="Symbol" panose="05050102010706020507" pitchFamily="18" charset="2"/>
                </a:rPr>
                <a:t> ?</a:t>
              </a:r>
              <a:endParaRPr lang="en-GB" sz="140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1626" y="3397249"/>
            <a:ext cx="525784" cy="363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069080" y="3488615"/>
            <a:ext cx="478104" cy="888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478362" y="3488615"/>
            <a:ext cx="135239" cy="888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66670" y="3488615"/>
            <a:ext cx="117930" cy="888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738466" y="3482928"/>
            <a:ext cx="382607" cy="894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Implémentation – totalement associatif</a:t>
            </a:r>
            <a:br>
              <a:rPr lang="en-GB" i="1">
                <a:solidFill>
                  <a:srgbClr val="C00000"/>
                </a:solidFill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752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779" t="18254" r="5340" b="7302"/>
          <a:stretch/>
        </p:blipFill>
        <p:spPr>
          <a:xfrm>
            <a:off x="1320028" y="2537665"/>
            <a:ext cx="5490439" cy="3616596"/>
          </a:xfrm>
          <a:prstGeom prst="rect">
            <a:avLst/>
          </a:prstGeom>
        </p:spPr>
      </p:pic>
      <p:sp>
        <p:nvSpPr>
          <p:cNvPr id="4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Dans quelle mesure le degré d’associativité du cache influe-t-il les performances 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9956" y="1584342"/>
            <a:ext cx="10594800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Plus le cache est grand et associatif, meilleurs sont les résultats.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84494" y="4161352"/>
            <a:ext cx="176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Taux d’échec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1316" y="6211285"/>
            <a:ext cx="200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Taille du cache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579314" y="3182825"/>
            <a:ext cx="4255442" cy="2308893"/>
            <a:chOff x="-2325958" y="2177504"/>
            <a:chExt cx="1317407" cy="2272009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-2325958" y="2177504"/>
              <a:ext cx="1317407" cy="411481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Associativité et mise-à-jour du cache</a:t>
              </a:r>
              <a:endParaRPr lang="en-GB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-2325958" y="2588987"/>
              <a:ext cx="1317407" cy="1860526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8000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</a:pPr>
              <a:endParaRPr lang="fr-FR">
                <a:solidFill>
                  <a:schemeClr val="tx1"/>
                </a:solidFill>
              </a:endParaRPr>
            </a:p>
            <a:p>
              <a:pPr marL="18000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S‘il y a plusieurs choix pour un même index, comment s’y prendre pour remplacer les lignes du cache ? 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Moult stratégies !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Comparaison des caches</a:t>
            </a:r>
            <a:br>
              <a:rPr lang="en-GB" i="1">
                <a:solidFill>
                  <a:srgbClr val="C00000"/>
                </a:solidFill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474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5862"/>
          <a:stretch/>
        </p:blipFill>
        <p:spPr>
          <a:xfrm>
            <a:off x="7886699" y="2406940"/>
            <a:ext cx="3946761" cy="3524588"/>
          </a:xfrm>
          <a:prstGeom prst="rect">
            <a:avLst/>
          </a:prstGeom>
        </p:spPr>
      </p:pic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choisir la ligne à remplacer lorsque le cache est plein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10594800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remplaçant une ligne au hasard !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15" y="3215903"/>
            <a:ext cx="6961484" cy="2175783"/>
          </a:xfrm>
          <a:prstGeom prst="rect">
            <a:avLst/>
          </a:prstGeom>
        </p:spPr>
      </p:pic>
      <p:cxnSp>
        <p:nvCxnSpPr>
          <p:cNvPr id="17" name="Elbow Connector 16"/>
          <p:cNvCxnSpPr>
            <a:endCxn id="5" idx="0"/>
          </p:cNvCxnSpPr>
          <p:nvPr/>
        </p:nvCxnSpPr>
        <p:spPr>
          <a:xfrm rot="10800000">
            <a:off x="4405958" y="3215904"/>
            <a:ext cx="4484043" cy="1087891"/>
          </a:xfrm>
          <a:prstGeom prst="bentConnector4">
            <a:avLst>
              <a:gd name="adj1" fmla="val 6655"/>
              <a:gd name="adj2" fmla="val 15720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174085" y="2590800"/>
            <a:ext cx="472" cy="6251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7029" y="2628154"/>
            <a:ext cx="202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/>
              <a:t>. . .    </a:t>
            </a:r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sz="3200"/>
              <a:t>   . . 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25215" y="5518662"/>
            <a:ext cx="5754985" cy="1087891"/>
            <a:chOff x="192620" y="2180364"/>
            <a:chExt cx="3169514" cy="1087891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192620" y="21803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Remarques</a:t>
              </a:r>
              <a:endParaRPr lang="en-GB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192620" y="2591845"/>
              <a:ext cx="3169514" cy="676410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rgbClr val="00AC42"/>
                </a:buClr>
                <a:buFont typeface="Wingdings" panose="05000000000000000000" pitchFamily="2" charset="2"/>
                <a:buChar char="ü"/>
              </a:pPr>
              <a:r>
                <a:rPr lang="fr-FR">
                  <a:solidFill>
                    <a:schemeClr val="tx1"/>
                  </a:solidFill>
                </a:rPr>
                <a:t>Facile à implémenter</a:t>
              </a:r>
            </a:p>
            <a:p>
              <a:pPr marL="684000" indent="-285750">
                <a:spcAft>
                  <a:spcPts val="600"/>
                </a:spcAft>
                <a:buClr>
                  <a:srgbClr val="FF0000"/>
                </a:buClr>
                <a:buFont typeface="Wingdings" panose="05000000000000000000" pitchFamily="2" charset="2"/>
                <a:buChar char="û"/>
              </a:pPr>
              <a:r>
                <a:rPr lang="fr-FR">
                  <a:solidFill>
                    <a:schemeClr val="tx1"/>
                  </a:solidFill>
                </a:rPr>
                <a:t>Performances améliorables</a:t>
              </a:r>
            </a:p>
          </p:txBody>
        </p:sp>
      </p:grpSp>
      <p:pic>
        <p:nvPicPr>
          <p:cNvPr id="1028" name="Picture 4" descr="RÃ©sultat de recherche d'images pour &quot;clipart coin toss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85" y="5439715"/>
            <a:ext cx="1502682" cy="118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Implémentation – remplacement au hasard</a:t>
            </a:r>
            <a:br>
              <a:rPr lang="en-GB" i="1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652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5862"/>
          <a:stretch/>
        </p:blipFill>
        <p:spPr>
          <a:xfrm>
            <a:off x="7886699" y="2406940"/>
            <a:ext cx="3946761" cy="3524588"/>
          </a:xfrm>
          <a:prstGeom prst="rect">
            <a:avLst/>
          </a:prstGeom>
        </p:spPr>
      </p:pic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choisir la ligne à remplacer lorsque le cache est plein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10594800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implémentant une stratégie de remplacement FIFO (</a:t>
            </a:r>
            <a:r>
              <a:rPr lang="fr-FR" sz="2400" i="1">
                <a:solidFill>
                  <a:schemeClr val="tx1"/>
                </a:solidFill>
              </a:rPr>
              <a:t>First In First Out</a:t>
            </a:r>
            <a:r>
              <a:rPr lang="fr-FR" sz="2400">
                <a:solidFill>
                  <a:schemeClr val="tx1"/>
                </a:solidFill>
              </a:rPr>
              <a:t>).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15" y="3215903"/>
            <a:ext cx="6961484" cy="2175783"/>
          </a:xfrm>
          <a:prstGeom prst="rect">
            <a:avLst/>
          </a:prstGeom>
        </p:spPr>
      </p:pic>
      <p:cxnSp>
        <p:nvCxnSpPr>
          <p:cNvPr id="17" name="Elbow Connector 16"/>
          <p:cNvCxnSpPr>
            <a:endCxn id="5" idx="0"/>
          </p:cNvCxnSpPr>
          <p:nvPr/>
        </p:nvCxnSpPr>
        <p:spPr>
          <a:xfrm rot="10800000">
            <a:off x="4405958" y="3215904"/>
            <a:ext cx="4484043" cy="1087891"/>
          </a:xfrm>
          <a:prstGeom prst="bentConnector4">
            <a:avLst>
              <a:gd name="adj1" fmla="val 6655"/>
              <a:gd name="adj2" fmla="val 15720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174085" y="2590800"/>
            <a:ext cx="472" cy="6251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7029" y="2628154"/>
            <a:ext cx="202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/>
              <a:t>. . .    </a:t>
            </a:r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sz="3200"/>
              <a:t>   . . 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25215" y="5518662"/>
            <a:ext cx="5754985" cy="1087891"/>
            <a:chOff x="192620" y="2180364"/>
            <a:chExt cx="3169514" cy="1087891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192620" y="21803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Remarques</a:t>
              </a:r>
              <a:endParaRPr lang="en-GB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192620" y="2591845"/>
              <a:ext cx="3169514" cy="676410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rgbClr val="00AC42"/>
                </a:buClr>
                <a:buFont typeface="Wingdings" panose="05000000000000000000" pitchFamily="2" charset="2"/>
                <a:buChar char="ü"/>
              </a:pPr>
              <a:r>
                <a:rPr lang="fr-FR">
                  <a:solidFill>
                    <a:schemeClr val="tx1"/>
                  </a:solidFill>
                </a:rPr>
                <a:t>Assez facile à implémenter avec un compteur</a:t>
              </a:r>
            </a:p>
            <a:p>
              <a:pPr marL="684000" indent="-285750">
                <a:spcAft>
                  <a:spcPts val="600"/>
                </a:spcAft>
                <a:buClr>
                  <a:srgbClr val="FF0000"/>
                </a:buClr>
                <a:buFont typeface="Wingdings" panose="05000000000000000000" pitchFamily="2" charset="2"/>
                <a:buChar char="û"/>
              </a:pPr>
              <a:r>
                <a:rPr lang="fr-FR">
                  <a:solidFill>
                    <a:schemeClr val="tx1"/>
                  </a:solidFill>
                </a:rPr>
                <a:t>Performances améliorables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7924802" y="6487885"/>
            <a:ext cx="316774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356826" y="5973297"/>
            <a:ext cx="261257" cy="519793"/>
            <a:chOff x="7304314" y="5823857"/>
            <a:chExt cx="261257" cy="519793"/>
          </a:xfrm>
        </p:grpSpPr>
        <p:sp>
          <p:nvSpPr>
            <p:cNvPr id="10" name="Oval 9"/>
            <p:cNvSpPr/>
            <p:nvPr/>
          </p:nvSpPr>
          <p:spPr>
            <a:xfrm>
              <a:off x="7304314" y="5823857"/>
              <a:ext cx="261257" cy="261257"/>
            </a:xfrm>
            <a:prstGeom prst="ellipse">
              <a:avLst/>
            </a:prstGeom>
            <a:solidFill>
              <a:srgbClr val="FFFF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Straight Connector 11"/>
            <p:cNvCxnSpPr>
              <a:stCxn id="10" idx="4"/>
            </p:cNvCxnSpPr>
            <p:nvPr/>
          </p:nvCxnSpPr>
          <p:spPr>
            <a:xfrm>
              <a:off x="7434943" y="6085114"/>
              <a:ext cx="4082" cy="2585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964514" y="5968092"/>
            <a:ext cx="261257" cy="519793"/>
            <a:chOff x="7304314" y="5823857"/>
            <a:chExt cx="261257" cy="519793"/>
          </a:xfrm>
          <a:solidFill>
            <a:srgbClr val="FFFF15"/>
          </a:solidFill>
        </p:grpSpPr>
        <p:sp>
          <p:nvSpPr>
            <p:cNvPr id="23" name="Oval 22"/>
            <p:cNvSpPr/>
            <p:nvPr/>
          </p:nvSpPr>
          <p:spPr>
            <a:xfrm>
              <a:off x="7304314" y="5823857"/>
              <a:ext cx="261257" cy="261257"/>
            </a:xfrm>
            <a:prstGeom prst="ellipse">
              <a:avLst/>
            </a:prstGeom>
            <a:solidFill>
              <a:srgbClr val="FF4B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Straight Connector 23"/>
            <p:cNvCxnSpPr>
              <a:stCxn id="23" idx="4"/>
            </p:cNvCxnSpPr>
            <p:nvPr/>
          </p:nvCxnSpPr>
          <p:spPr>
            <a:xfrm>
              <a:off x="7434943" y="6085114"/>
              <a:ext cx="4082" cy="2585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1051447" y="6253370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temps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96295" y="5957882"/>
            <a:ext cx="142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Chargements</a:t>
            </a:r>
          </a:p>
          <a:p>
            <a:r>
              <a:rPr lang="fr-FR"/>
              <a:t>en cache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Implémentation – remplacement FIFO</a:t>
            </a:r>
            <a:br>
              <a:rPr lang="en-GB" i="1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28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5862"/>
          <a:stretch/>
        </p:blipFill>
        <p:spPr>
          <a:xfrm>
            <a:off x="7886699" y="2406940"/>
            <a:ext cx="3946761" cy="3524588"/>
          </a:xfrm>
          <a:prstGeom prst="rect">
            <a:avLst/>
          </a:prstGeom>
        </p:spPr>
      </p:pic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1377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choisir la ligne à remplacer lorsque le cache est plein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84342"/>
            <a:ext cx="10594800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éliminant la ligne la moins utilisée récemment (</a:t>
            </a:r>
            <a:r>
              <a:rPr lang="en-GB" sz="2400" i="1">
                <a:solidFill>
                  <a:schemeClr val="tx1"/>
                </a:solidFill>
              </a:rPr>
              <a:t>Least Recently Used</a:t>
            </a:r>
            <a:r>
              <a:rPr lang="fr-FR" sz="2400">
                <a:solidFill>
                  <a:schemeClr val="tx1"/>
                </a:solidFill>
              </a:rPr>
              <a:t>).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15" y="3215903"/>
            <a:ext cx="6961484" cy="2175783"/>
          </a:xfrm>
          <a:prstGeom prst="rect">
            <a:avLst/>
          </a:prstGeom>
        </p:spPr>
      </p:pic>
      <p:cxnSp>
        <p:nvCxnSpPr>
          <p:cNvPr id="17" name="Elbow Connector 16"/>
          <p:cNvCxnSpPr>
            <a:endCxn id="5" idx="0"/>
          </p:cNvCxnSpPr>
          <p:nvPr/>
        </p:nvCxnSpPr>
        <p:spPr>
          <a:xfrm rot="10800000">
            <a:off x="4405958" y="3215904"/>
            <a:ext cx="4484043" cy="1087891"/>
          </a:xfrm>
          <a:prstGeom prst="bentConnector4">
            <a:avLst>
              <a:gd name="adj1" fmla="val 6655"/>
              <a:gd name="adj2" fmla="val 15720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174085" y="2590800"/>
            <a:ext cx="472" cy="6251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7029" y="2628154"/>
            <a:ext cx="202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/>
              <a:t>. . .    </a:t>
            </a:r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sz="3200"/>
              <a:t>   . . 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25215" y="5518662"/>
            <a:ext cx="5754985" cy="1087891"/>
            <a:chOff x="192620" y="2180364"/>
            <a:chExt cx="3169514" cy="1087891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192620" y="21803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Remarques</a:t>
              </a:r>
              <a:endParaRPr lang="en-GB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192620" y="2591845"/>
              <a:ext cx="3169514" cy="676410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rgbClr val="00AC42"/>
                </a:buClr>
                <a:buFont typeface="Wingdings" panose="05000000000000000000" pitchFamily="2" charset="2"/>
                <a:buChar char="ü"/>
              </a:pPr>
              <a:r>
                <a:rPr lang="fr-FR">
                  <a:solidFill>
                    <a:schemeClr val="tx1"/>
                  </a:solidFill>
                </a:rPr>
                <a:t>Performances encore améliorées.</a:t>
              </a:r>
            </a:p>
            <a:p>
              <a:pPr marL="684000" indent="-285750">
                <a:spcAft>
                  <a:spcPts val="600"/>
                </a:spcAft>
                <a:buClr>
                  <a:srgbClr val="FF0000"/>
                </a:buClr>
                <a:buFont typeface="Wingdings" panose="05000000000000000000" pitchFamily="2" charset="2"/>
                <a:buChar char="û"/>
              </a:pPr>
              <a:r>
                <a:rPr lang="fr-FR">
                  <a:solidFill>
                    <a:schemeClr val="tx1"/>
                  </a:solidFill>
                </a:rPr>
                <a:t>Plus complexe à implémenter (donc plus cher).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7924802" y="6487885"/>
            <a:ext cx="316774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356826" y="5973297"/>
            <a:ext cx="261257" cy="519793"/>
            <a:chOff x="7304314" y="5823857"/>
            <a:chExt cx="261257" cy="519793"/>
          </a:xfrm>
        </p:grpSpPr>
        <p:sp>
          <p:nvSpPr>
            <p:cNvPr id="10" name="Oval 9"/>
            <p:cNvSpPr/>
            <p:nvPr/>
          </p:nvSpPr>
          <p:spPr>
            <a:xfrm>
              <a:off x="7304314" y="5823857"/>
              <a:ext cx="261257" cy="261257"/>
            </a:xfrm>
            <a:prstGeom prst="ellipse">
              <a:avLst/>
            </a:prstGeom>
            <a:solidFill>
              <a:srgbClr val="FFFF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Straight Connector 11"/>
            <p:cNvCxnSpPr>
              <a:stCxn id="10" idx="4"/>
            </p:cNvCxnSpPr>
            <p:nvPr/>
          </p:nvCxnSpPr>
          <p:spPr>
            <a:xfrm>
              <a:off x="7434943" y="6085114"/>
              <a:ext cx="4082" cy="2585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964514" y="5968092"/>
            <a:ext cx="261257" cy="519793"/>
            <a:chOff x="7304314" y="5823857"/>
            <a:chExt cx="261257" cy="519793"/>
          </a:xfrm>
          <a:solidFill>
            <a:srgbClr val="FFFF15"/>
          </a:solidFill>
        </p:grpSpPr>
        <p:sp>
          <p:nvSpPr>
            <p:cNvPr id="23" name="Oval 22"/>
            <p:cNvSpPr/>
            <p:nvPr/>
          </p:nvSpPr>
          <p:spPr>
            <a:xfrm>
              <a:off x="7304314" y="5823857"/>
              <a:ext cx="261257" cy="261257"/>
            </a:xfrm>
            <a:prstGeom prst="ellipse">
              <a:avLst/>
            </a:prstGeom>
            <a:solidFill>
              <a:srgbClr val="FF4B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Straight Connector 23"/>
            <p:cNvCxnSpPr>
              <a:stCxn id="23" idx="4"/>
            </p:cNvCxnSpPr>
            <p:nvPr/>
          </p:nvCxnSpPr>
          <p:spPr>
            <a:xfrm>
              <a:off x="7434943" y="6085114"/>
              <a:ext cx="4082" cy="2585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696295" y="5957882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Demandes CPU</a:t>
            </a:r>
          </a:p>
          <a:p>
            <a:r>
              <a:rPr lang="fr-FR"/>
              <a:t>au cache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51447" y="6253370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temps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314078" y="5962888"/>
            <a:ext cx="261257" cy="519793"/>
            <a:chOff x="7304314" y="5823857"/>
            <a:chExt cx="261257" cy="519793"/>
          </a:xfrm>
        </p:grpSpPr>
        <p:sp>
          <p:nvSpPr>
            <p:cNvPr id="27" name="Oval 26"/>
            <p:cNvSpPr/>
            <p:nvPr/>
          </p:nvSpPr>
          <p:spPr>
            <a:xfrm>
              <a:off x="7304314" y="5823857"/>
              <a:ext cx="261257" cy="261257"/>
            </a:xfrm>
            <a:prstGeom prst="ellipse">
              <a:avLst/>
            </a:prstGeom>
            <a:solidFill>
              <a:srgbClr val="FFFF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Straight Connector 27"/>
            <p:cNvCxnSpPr>
              <a:stCxn id="27" idx="4"/>
            </p:cNvCxnSpPr>
            <p:nvPr/>
          </p:nvCxnSpPr>
          <p:spPr>
            <a:xfrm>
              <a:off x="7434943" y="6085114"/>
              <a:ext cx="4082" cy="2585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Implémentation – remplacement LRU</a:t>
            </a:r>
            <a:br>
              <a:rPr lang="en-GB" i="1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066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5862"/>
          <a:stretch/>
        </p:blipFill>
        <p:spPr>
          <a:xfrm>
            <a:off x="7886699" y="2406940"/>
            <a:ext cx="3946761" cy="3524588"/>
          </a:xfrm>
          <a:prstGeom prst="rect">
            <a:avLst/>
          </a:prstGeom>
        </p:spPr>
      </p:pic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7576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choisir la ligne à remplacer lorsque le cache est plein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90541"/>
            <a:ext cx="10594800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éliminant la ligne la moins utilisée fréquemment (</a:t>
            </a:r>
            <a:r>
              <a:rPr lang="en-GB" sz="2400" i="1">
                <a:solidFill>
                  <a:schemeClr val="tx1"/>
                </a:solidFill>
              </a:rPr>
              <a:t>Least Frequently Used</a:t>
            </a:r>
            <a:r>
              <a:rPr lang="fr-FR" sz="2400">
                <a:solidFill>
                  <a:schemeClr val="tx1"/>
                </a:solidFill>
              </a:rPr>
              <a:t>).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15" y="3215903"/>
            <a:ext cx="6961484" cy="2175783"/>
          </a:xfrm>
          <a:prstGeom prst="rect">
            <a:avLst/>
          </a:prstGeom>
        </p:spPr>
      </p:pic>
      <p:cxnSp>
        <p:nvCxnSpPr>
          <p:cNvPr id="17" name="Elbow Connector 16"/>
          <p:cNvCxnSpPr>
            <a:endCxn id="5" idx="0"/>
          </p:cNvCxnSpPr>
          <p:nvPr/>
        </p:nvCxnSpPr>
        <p:spPr>
          <a:xfrm rot="10800000">
            <a:off x="4405958" y="3215904"/>
            <a:ext cx="4484043" cy="1087891"/>
          </a:xfrm>
          <a:prstGeom prst="bentConnector4">
            <a:avLst>
              <a:gd name="adj1" fmla="val 6655"/>
              <a:gd name="adj2" fmla="val 15720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174085" y="2590800"/>
            <a:ext cx="472" cy="6251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7029" y="2628154"/>
            <a:ext cx="202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/>
              <a:t>. . .    </a:t>
            </a:r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sz="3200"/>
              <a:t>   . . 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25215" y="5518662"/>
            <a:ext cx="5754985" cy="1087891"/>
            <a:chOff x="192620" y="2180364"/>
            <a:chExt cx="3169514" cy="1087891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192620" y="2180364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Remarques</a:t>
              </a:r>
              <a:endParaRPr lang="en-GB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192620" y="2591845"/>
              <a:ext cx="3169514" cy="676410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684000" indent="-285750">
                <a:spcAft>
                  <a:spcPts val="600"/>
                </a:spcAft>
                <a:buClr>
                  <a:srgbClr val="00AC42"/>
                </a:buClr>
                <a:buFont typeface="Wingdings" panose="05000000000000000000" pitchFamily="2" charset="2"/>
                <a:buChar char="ü"/>
              </a:pPr>
              <a:r>
                <a:rPr lang="fr-FR">
                  <a:solidFill>
                    <a:schemeClr val="tx1"/>
                  </a:solidFill>
                </a:rPr>
                <a:t>Performances encore améliorées.</a:t>
              </a:r>
            </a:p>
            <a:p>
              <a:pPr marL="684000" indent="-285750">
                <a:spcAft>
                  <a:spcPts val="600"/>
                </a:spcAft>
                <a:buClr>
                  <a:srgbClr val="FF0000"/>
                </a:buClr>
                <a:buFont typeface="Wingdings" panose="05000000000000000000" pitchFamily="2" charset="2"/>
                <a:buChar char="û"/>
              </a:pPr>
              <a:r>
                <a:rPr lang="fr-FR">
                  <a:solidFill>
                    <a:schemeClr val="tx1"/>
                  </a:solidFill>
                </a:rPr>
                <a:t>Plus complexe à implémenter (donc plus cher).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53425" y="6020798"/>
            <a:ext cx="255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Statistiques des demandes CPU au cache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883400" y="5518662"/>
            <a:ext cx="0" cy="108789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83400" y="6606553"/>
            <a:ext cx="1470025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74085" y="6203347"/>
            <a:ext cx="382415" cy="39526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770278" y="6014448"/>
            <a:ext cx="382415" cy="585755"/>
          </a:xfrm>
          <a:prstGeom prst="roundRect">
            <a:avLst/>
          </a:prstGeom>
          <a:solidFill>
            <a:srgbClr val="FF4B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Implémentation – remplacement LFU</a:t>
            </a:r>
            <a:br>
              <a:rPr lang="en-GB" i="1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84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7576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optimiser davantage encore sa hiérarchie mémoire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90541"/>
            <a:ext cx="10594800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Hiérarchie de caches (cache données et cache instructions).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560" t="13650" r="6072" b="5079"/>
          <a:stretch/>
        </p:blipFill>
        <p:spPr>
          <a:xfrm>
            <a:off x="991475" y="2413138"/>
            <a:ext cx="5202496" cy="37202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6872" y="6181604"/>
            <a:ext cx="387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Hiérarchie des caches – AMD </a:t>
            </a:r>
            <a:r>
              <a:rPr lang="fr-FR" err="1"/>
              <a:t>Athlon</a:t>
            </a:r>
            <a:r>
              <a:rPr lang="fr-FR"/>
              <a:t> K8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90887" y="2882730"/>
            <a:ext cx="4255442" cy="2308893"/>
            <a:chOff x="-2325958" y="2177504"/>
            <a:chExt cx="1317407" cy="2272009"/>
          </a:xfrm>
        </p:grpSpPr>
        <p:sp>
          <p:nvSpPr>
            <p:cNvPr id="9" name="Round Same Side Corner Rectangle 8"/>
            <p:cNvSpPr/>
            <p:nvPr/>
          </p:nvSpPr>
          <p:spPr>
            <a:xfrm>
              <a:off x="-2325958" y="2177504"/>
              <a:ext cx="1317407" cy="411481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Cache Instructions, Cache Données ?</a:t>
              </a:r>
              <a:endParaRPr lang="en-GB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-2325958" y="2588987"/>
              <a:ext cx="1317407" cy="1860526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Les instructions ne sont jamais écrites.</a:t>
              </a:r>
            </a:p>
            <a:p>
              <a:pPr marL="28575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Temps d’accès réduit car caches plus petits.</a:t>
              </a:r>
            </a:p>
            <a:p>
              <a:pPr marL="28575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Améliorer la disponibilité conjointe au CPU d’une instruction et d’une donnée.</a:t>
              </a:r>
            </a:p>
          </p:txBody>
        </p:sp>
      </p:grpSp>
      <p:sp>
        <p:nvSpPr>
          <p:cNvPr id="11" name="Round Same Side Corner Rectangle 10"/>
          <p:cNvSpPr/>
          <p:nvPr/>
        </p:nvSpPr>
        <p:spPr>
          <a:xfrm>
            <a:off x="7197702" y="5541074"/>
            <a:ext cx="4281285" cy="676410"/>
          </a:xfrm>
          <a:prstGeom prst="round2SameRect">
            <a:avLst>
              <a:gd name="adj1" fmla="val 4224"/>
              <a:gd name="adj2" fmla="val 5515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Aft>
                <a:spcPts val="600"/>
              </a:spcAft>
              <a:buClr>
                <a:srgbClr val="00AC42"/>
              </a:buClr>
            </a:pPr>
            <a:r>
              <a:rPr lang="fr-FR">
                <a:solidFill>
                  <a:schemeClr val="tx1"/>
                </a:solidFill>
              </a:rPr>
              <a:t>TLB : Translation </a:t>
            </a:r>
            <a:r>
              <a:rPr lang="fr-FR" err="1">
                <a:solidFill>
                  <a:schemeClr val="tx1"/>
                </a:solidFill>
              </a:rPr>
              <a:t>Lookaside</a:t>
            </a:r>
            <a:r>
              <a:rPr lang="fr-FR">
                <a:solidFill>
                  <a:schemeClr val="tx1"/>
                </a:solidFill>
              </a:rPr>
              <a:t> Buffer.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Cache : Hiérarchie</a:t>
            </a:r>
            <a:br>
              <a:rPr lang="en-GB" i="1">
                <a:solidFill>
                  <a:srgbClr val="C00000"/>
                </a:solidFill>
              </a:rPr>
            </a:br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8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9"/>
          <p:cNvSpPr>
            <a:spLocks noGrp="1"/>
          </p:cNvSpPr>
          <p:nvPr>
            <p:ph type="title"/>
          </p:nvPr>
        </p:nvSpPr>
        <p:spPr>
          <a:xfrm>
            <a:off x="838200" y="-6199"/>
            <a:ext cx="10515600" cy="1325563"/>
          </a:xfrm>
        </p:spPr>
        <p:txBody>
          <a:bodyPr/>
          <a:lstStyle/>
          <a:p>
            <a:pPr algn="ctr"/>
            <a:r>
              <a:rPr lang="fr-FR" b="1"/>
              <a:t>Mémoire cache : principes de localité</a:t>
            </a:r>
            <a:endParaRPr lang="en-GB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838200" y="1081377"/>
            <a:ext cx="10515600" cy="4626943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Comment combler le fossé CPU </a:t>
            </a:r>
            <a:r>
              <a:rPr lang="fr-FR" sz="2400">
                <a:sym typeface="Wingdings 3" panose="05040102010807070707" pitchFamily="18" charset="2"/>
              </a:rPr>
              <a:t></a:t>
            </a:r>
            <a:r>
              <a:rPr lang="fr-FR" sz="2400"/>
              <a:t>  RAM avec une simple mémoire cache ?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49179"/>
              </p:ext>
            </p:extLst>
          </p:nvPr>
        </p:nvGraphicFramePr>
        <p:xfrm>
          <a:off x="439374" y="1953679"/>
          <a:ext cx="11554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4f58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4f59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4f5a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4f5b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4f5c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4f5d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4f5e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4f5f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. . .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>
                          <a:solidFill>
                            <a:schemeClr val="tx1"/>
                          </a:solidFill>
                        </a:rPr>
                        <a:t>01110100 </a:t>
                      </a:r>
                      <a:endParaRPr lang="fr-FR" sz="18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>
                          <a:solidFill>
                            <a:schemeClr val="tx1"/>
                          </a:solidFill>
                        </a:rPr>
                        <a:t>01101001 </a:t>
                      </a:r>
                      <a:endParaRPr lang="fr-FR" sz="18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>
                          <a:solidFill>
                            <a:schemeClr val="tx1"/>
                          </a:solidFill>
                        </a:rPr>
                        <a:t>01101101 </a:t>
                      </a:r>
                      <a:endParaRPr lang="fr-FR" sz="18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>
                          <a:solidFill>
                            <a:schemeClr val="tx1"/>
                          </a:solidFill>
                        </a:rPr>
                        <a:t>01010011 </a:t>
                      </a:r>
                      <a:endParaRPr lang="fr-FR" sz="18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>
                          <a:solidFill>
                            <a:schemeClr val="tx1"/>
                          </a:solidFill>
                        </a:rPr>
                        <a:t>00100000 </a:t>
                      </a:r>
                      <a:endParaRPr lang="fr-FR" sz="18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>
                          <a:solidFill>
                            <a:schemeClr val="tx1"/>
                          </a:solidFill>
                        </a:rPr>
                        <a:t>01101101 </a:t>
                      </a:r>
                      <a:endParaRPr lang="fr-FR" sz="18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>
                          <a:solidFill>
                            <a:schemeClr val="tx1"/>
                          </a:solidFill>
                        </a:rPr>
                        <a:t>01101001 </a:t>
                      </a:r>
                      <a:endParaRPr lang="fr-FR" sz="18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>
                          <a:solidFill>
                            <a:schemeClr val="tx1"/>
                          </a:solidFill>
                        </a:rPr>
                        <a:t>01001010 </a:t>
                      </a:r>
                      <a:endParaRPr lang="fr-FR" sz="18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fr-FR" sz="18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4347893" y="2754463"/>
            <a:ext cx="3496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/>
              <a:t>séquence d’octets  en mémoire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747837" y="1916144"/>
            <a:ext cx="838201" cy="393621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90837" y="1916144"/>
            <a:ext cx="838201" cy="393621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046538" y="1916144"/>
            <a:ext cx="838201" cy="393621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76839" y="1916144"/>
            <a:ext cx="838201" cy="393621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336141" y="1916144"/>
            <a:ext cx="838201" cy="393621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491842" y="1916144"/>
            <a:ext cx="838201" cy="393621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691081" y="1916144"/>
            <a:ext cx="838201" cy="393621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834081" y="1916144"/>
            <a:ext cx="838201" cy="393621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/>
          <a:srcRect l="40635" t="20625" r="30169" b="60834"/>
          <a:stretch/>
        </p:blipFill>
        <p:spPr>
          <a:xfrm>
            <a:off x="439374" y="3782698"/>
            <a:ext cx="5646314" cy="2701732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8" name="Group 97"/>
          <p:cNvGrpSpPr/>
          <p:nvPr/>
        </p:nvGrpSpPr>
        <p:grpSpPr>
          <a:xfrm>
            <a:off x="6555304" y="3782698"/>
            <a:ext cx="5438759" cy="2769191"/>
            <a:chOff x="192620" y="1551871"/>
            <a:chExt cx="3169514" cy="2769191"/>
          </a:xfrm>
        </p:grpSpPr>
        <p:sp>
          <p:nvSpPr>
            <p:cNvPr id="99" name="Round Same Side Corner Rectangle 98"/>
            <p:cNvSpPr/>
            <p:nvPr/>
          </p:nvSpPr>
          <p:spPr>
            <a:xfrm>
              <a:off x="192620" y="1551871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Principe de localité spatiale I</a:t>
              </a:r>
              <a:endParaRPr lang="en-GB"/>
            </a:p>
          </p:txBody>
        </p:sp>
        <p:sp>
          <p:nvSpPr>
            <p:cNvPr id="100" name="Round Same Side Corner Rectangle 99"/>
            <p:cNvSpPr/>
            <p:nvPr/>
          </p:nvSpPr>
          <p:spPr>
            <a:xfrm>
              <a:off x="192620" y="1963352"/>
              <a:ext cx="3169514" cy="2357710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62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Les données sont stockées en mémoire de manière contigüe :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Les informations voisines à une donnée demandée ont toutes les chances d’être demandées également.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4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838200" y="1087576"/>
            <a:ext cx="10515600" cy="4626943"/>
          </a:xfrm>
          <a:prstGeom prst="rect">
            <a:avLst/>
          </a:prstGeom>
          <a:noFill/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solidFill>
                  <a:schemeClr val="tx1"/>
                </a:solidFill>
              </a:rPr>
              <a:t>Comment optimiser davantage encore sa hiérarchie mémoire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39956" y="1590541"/>
            <a:ext cx="10594800" cy="468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fr-FR" sz="2400">
                <a:solidFill>
                  <a:schemeClr val="tx1"/>
                </a:solidFill>
              </a:rPr>
              <a:t>En anticipant les demandes du processeur : technique de </a:t>
            </a:r>
            <a:r>
              <a:rPr lang="fr-FR" sz="2400" i="1" err="1">
                <a:solidFill>
                  <a:schemeClr val="tx1"/>
                </a:solidFill>
              </a:rPr>
              <a:t>pre-fetching</a:t>
            </a:r>
            <a:endParaRPr lang="en-GB" sz="2400" i="1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85502" y="4968099"/>
            <a:ext cx="10368298" cy="1492839"/>
            <a:chOff x="-2325958" y="2980521"/>
            <a:chExt cx="1317407" cy="1468991"/>
          </a:xfrm>
        </p:grpSpPr>
        <p:sp>
          <p:nvSpPr>
            <p:cNvPr id="9" name="Round Same Side Corner Rectangle 8"/>
            <p:cNvSpPr/>
            <p:nvPr/>
          </p:nvSpPr>
          <p:spPr>
            <a:xfrm>
              <a:off x="-2325958" y="2980521"/>
              <a:ext cx="1317407" cy="411481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Un programme est un objet statique, possibilité d’anticiper !</a:t>
              </a:r>
              <a:endParaRPr lang="en-GB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-2325958" y="3392003"/>
              <a:ext cx="1317407" cy="1057509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Comment prédire ?</a:t>
              </a:r>
            </a:p>
            <a:p>
              <a:pPr marL="28575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Implémentation matérielle/logicielle ?</a:t>
              </a:r>
            </a:p>
            <a:p>
              <a:pPr marL="28575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3" panose="05040102010807070707" pitchFamily="18" charset="2"/>
                <a:buChar char=""/>
              </a:pPr>
              <a:r>
                <a:rPr lang="fr-FR">
                  <a:solidFill>
                    <a:schemeClr val="tx1"/>
                  </a:solidFill>
                </a:rPr>
                <a:t>Où stocker les mots (instructions) pré-chargés ?</a:t>
              </a:r>
            </a:p>
          </p:txBody>
        </p:sp>
      </p:grpSp>
      <p:sp>
        <p:nvSpPr>
          <p:cNvPr id="12" name="object 21"/>
          <p:cNvSpPr/>
          <p:nvPr/>
        </p:nvSpPr>
        <p:spPr>
          <a:xfrm>
            <a:off x="940437" y="2333396"/>
            <a:ext cx="6978758" cy="2220685"/>
          </a:xfrm>
          <a:prstGeom prst="rect">
            <a:avLst/>
          </a:prstGeom>
          <a:blipFill>
            <a:blip r:embed="rId2" cstate="print"/>
            <a:srcRect/>
            <a:stretch>
              <a:fillRect l="-1" t="-20745" r="-50236" b="-2122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4" descr="RÃ©sultat de recherche d'images pour &quot;tortoise  delivery clipart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53631" y="305099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Ã©sultat de recherche d'images pour &quot;chip clipart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1367" r="14099" b="16428"/>
          <a:stretch/>
        </p:blipFill>
        <p:spPr bwMode="auto">
          <a:xfrm>
            <a:off x="8053183" y="3787150"/>
            <a:ext cx="1055543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61" y="2375746"/>
            <a:ext cx="1277634" cy="102530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C00000"/>
                </a:solidFill>
              </a:rPr>
              <a:t>Cache : Hiérarchie</a:t>
            </a:r>
            <a:br>
              <a:rPr lang="en-GB" b="1" i="1">
                <a:solidFill>
                  <a:srgbClr val="C00000"/>
                </a:solidFill>
              </a:rPr>
            </a:b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3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-0.2599 2.22222E-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9"/>
          <p:cNvSpPr>
            <a:spLocks noGrp="1"/>
          </p:cNvSpPr>
          <p:nvPr>
            <p:ph type="title"/>
          </p:nvPr>
        </p:nvSpPr>
        <p:spPr>
          <a:xfrm>
            <a:off x="838200" y="-6199"/>
            <a:ext cx="10515600" cy="1325563"/>
          </a:xfrm>
        </p:spPr>
        <p:txBody>
          <a:bodyPr/>
          <a:lstStyle/>
          <a:p>
            <a:pPr algn="ctr"/>
            <a:r>
              <a:rPr lang="fr-FR" b="1"/>
              <a:t>Mémoire cache : principes de localité</a:t>
            </a:r>
            <a:endParaRPr lang="en-GB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838200" y="1081377"/>
            <a:ext cx="10515600" cy="4626943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Comment combler le fossé CPU </a:t>
            </a:r>
            <a:r>
              <a:rPr lang="fr-FR" sz="2400">
                <a:sym typeface="Wingdings 3" panose="05040102010807070707" pitchFamily="18" charset="2"/>
              </a:rPr>
              <a:t></a:t>
            </a:r>
            <a:r>
              <a:rPr lang="fr-FR" sz="2400"/>
              <a:t>  RAM avec une simple mémoire cache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93" t="46314" r="75798" b="38759"/>
          <a:stretch/>
        </p:blipFill>
        <p:spPr>
          <a:xfrm>
            <a:off x="6846032" y="1846719"/>
            <a:ext cx="4674225" cy="18375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0890" y="1524437"/>
          <a:ext cx="4662000" cy="304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{F2DE63D5-997A-4646-A377-4702673A728D}</a:tableStyleId>
              </a:tblPr>
              <a:tblGrid>
                <a:gridCol w="11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928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Adresse</a:t>
                      </a:r>
                      <a:endParaRPr lang="en-GB" sz="14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Code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instruction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691528" y="2081201"/>
            <a:ext cx="5061098" cy="1360967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6555304" y="3782698"/>
            <a:ext cx="5438759" cy="2769191"/>
            <a:chOff x="192620" y="1551871"/>
            <a:chExt cx="3169514" cy="2769191"/>
          </a:xfrm>
        </p:grpSpPr>
        <p:sp>
          <p:nvSpPr>
            <p:cNvPr id="26" name="Round Same Side Corner Rectangle 25"/>
            <p:cNvSpPr/>
            <p:nvPr/>
          </p:nvSpPr>
          <p:spPr>
            <a:xfrm>
              <a:off x="192620" y="1551871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Principe de localité spatiale II</a:t>
              </a:r>
              <a:endParaRPr lang="en-GB"/>
            </a:p>
          </p:txBody>
        </p:sp>
        <p:sp>
          <p:nvSpPr>
            <p:cNvPr id="27" name="Round Same Side Corner Rectangle 26"/>
            <p:cNvSpPr/>
            <p:nvPr/>
          </p:nvSpPr>
          <p:spPr>
            <a:xfrm>
              <a:off x="192620" y="1963352"/>
              <a:ext cx="3169514" cy="2357710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62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Les instructions sont stockées en mémoire de manière contigüe :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Les instructions voisines à une instruction demandée ont toutes les chances d’être demandées également.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9331" t="21240" r="19550" b="33489"/>
          <a:stretch/>
        </p:blipFill>
        <p:spPr>
          <a:xfrm>
            <a:off x="698077" y="1664663"/>
            <a:ext cx="5602526" cy="464754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838200" y="3659522"/>
            <a:ext cx="2723708" cy="1624859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9"/>
          <p:cNvSpPr>
            <a:spLocks noGrp="1"/>
          </p:cNvSpPr>
          <p:nvPr>
            <p:ph type="title"/>
          </p:nvPr>
        </p:nvSpPr>
        <p:spPr>
          <a:xfrm>
            <a:off x="838200" y="-6199"/>
            <a:ext cx="10515600" cy="1325563"/>
          </a:xfrm>
        </p:spPr>
        <p:txBody>
          <a:bodyPr/>
          <a:lstStyle/>
          <a:p>
            <a:pPr algn="ctr"/>
            <a:r>
              <a:rPr lang="fr-FR" b="1"/>
              <a:t>Mémoire cache : principes de localité</a:t>
            </a:r>
            <a:endParaRPr lang="en-GB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838200" y="1081377"/>
            <a:ext cx="10515600" cy="4626943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Comment combler le fossé CPU </a:t>
            </a:r>
            <a:r>
              <a:rPr lang="fr-FR" sz="2400">
                <a:sym typeface="Wingdings 3" panose="05040102010807070707" pitchFamily="18" charset="2"/>
              </a:rPr>
              <a:t></a:t>
            </a:r>
            <a:r>
              <a:rPr lang="fr-FR" sz="2400"/>
              <a:t>  RAM avec une simple mémoire cache 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555304" y="3782698"/>
            <a:ext cx="5438759" cy="2769191"/>
            <a:chOff x="192620" y="1551871"/>
            <a:chExt cx="3169514" cy="2769191"/>
          </a:xfrm>
        </p:grpSpPr>
        <p:sp>
          <p:nvSpPr>
            <p:cNvPr id="26" name="Round Same Side Corner Rectangle 25"/>
            <p:cNvSpPr/>
            <p:nvPr/>
          </p:nvSpPr>
          <p:spPr>
            <a:xfrm>
              <a:off x="192620" y="1551871"/>
              <a:ext cx="3169514" cy="411481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/>
                <a:t>Principe de localité temporelle</a:t>
              </a:r>
              <a:endParaRPr lang="en-GB"/>
            </a:p>
          </p:txBody>
        </p:sp>
        <p:sp>
          <p:nvSpPr>
            <p:cNvPr id="27" name="Round Same Side Corner Rectangle 26"/>
            <p:cNvSpPr/>
            <p:nvPr/>
          </p:nvSpPr>
          <p:spPr>
            <a:xfrm>
              <a:off x="192620" y="1963352"/>
              <a:ext cx="3169514" cy="2357710"/>
            </a:xfrm>
            <a:prstGeom prst="round2SameRect">
              <a:avLst>
                <a:gd name="adj1" fmla="val 0"/>
                <a:gd name="adj2" fmla="val 551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62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fr-FR">
                  <a:solidFill>
                    <a:schemeClr val="tx1"/>
                  </a:solidFill>
                </a:rPr>
                <a:t>Traitements répétitifs dans un programme :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boucles (</a:t>
              </a:r>
              <a:r>
                <a:rPr lang="fr-FR" sz="16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for(){…}</a:t>
              </a:r>
              <a:r>
                <a:rPr lang="fr-FR">
                  <a:solidFill>
                    <a:schemeClr val="tx1"/>
                  </a:solidFill>
                </a:rPr>
                <a:t>, </a:t>
              </a:r>
              <a:r>
                <a:rPr lang="fr-FR" sz="160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fr-FR" sz="16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(){…}</a:t>
              </a:r>
              <a:r>
                <a:rPr lang="fr-FR">
                  <a:solidFill>
                    <a:schemeClr val="tx1"/>
                  </a:solidFill>
                </a:rPr>
                <a:t>, …)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Font typeface="Wingdings 3" panose="05040102010807070707" pitchFamily="18" charset="2"/>
                <a:buChar char=""/>
              </a:pPr>
              <a:r>
                <a:rPr lang="fr-FR">
                  <a:solidFill>
                    <a:schemeClr val="tx1"/>
                  </a:solidFill>
                </a:rPr>
                <a:t>codes des fonctions appelées dans de telles boucles.</a:t>
              </a:r>
            </a:p>
            <a:p>
              <a:pPr marL="684000" indent="-285750">
                <a:spcAft>
                  <a:spcPts val="600"/>
                </a:spcAft>
                <a:buClr>
                  <a:schemeClr val="accent6">
                    <a:lumMod val="75000"/>
                  </a:schemeClr>
                </a:buClr>
                <a:buFont typeface="Wingdings 2" panose="05020102010507070707" pitchFamily="18" charset="2"/>
                <a:buChar char=""/>
              </a:pPr>
              <a:r>
                <a:rPr lang="fr-FR">
                  <a:solidFill>
                    <a:schemeClr val="tx1"/>
                  </a:solidFill>
                </a:rPr>
                <a:t>Un groupe d’instructions récemment exécutées est susceptible de l’être à nouveau dans un avenir proche.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448" t="21086" r="28778" b="51007"/>
          <a:stretch/>
        </p:blipFill>
        <p:spPr>
          <a:xfrm>
            <a:off x="298110" y="3572979"/>
            <a:ext cx="4527121" cy="2995889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V="1">
            <a:off x="1423159" y="4425784"/>
            <a:ext cx="1824229" cy="265861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flipV="1">
            <a:off x="1649556" y="4937990"/>
            <a:ext cx="2906038" cy="26573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flipV="1">
            <a:off x="1004015" y="5240510"/>
            <a:ext cx="2416286" cy="23816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9535" t="45741" r="27117" b="33518"/>
          <a:stretch/>
        </p:blipFill>
        <p:spPr>
          <a:xfrm>
            <a:off x="7868667" y="1678056"/>
            <a:ext cx="4125396" cy="1933240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0931" t="20741" r="30466" b="68148"/>
          <a:stretch/>
        </p:blipFill>
        <p:spPr>
          <a:xfrm>
            <a:off x="298110" y="1863485"/>
            <a:ext cx="3965482" cy="1160629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5150374" y="5008534"/>
            <a:ext cx="1002262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/>
              <a:t>fonction</a:t>
            </a:r>
          </a:p>
          <a:p>
            <a:pPr algn="ctr"/>
            <a:r>
              <a:rPr lang="fr-FR"/>
              <a:t>système</a:t>
            </a:r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555594" y="2152744"/>
            <a:ext cx="642575" cy="248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045352" y="2150361"/>
            <a:ext cx="642575" cy="248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84812" y="2446875"/>
            <a:ext cx="2822376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/>
              <a:t>fonctions stockées quelque</a:t>
            </a:r>
          </a:p>
          <a:p>
            <a:pPr algn="ctr"/>
            <a:r>
              <a:rPr lang="fr-FR"/>
              <a:t> part dans  le segment code </a:t>
            </a:r>
          </a:p>
          <a:p>
            <a:pPr algn="ctr"/>
            <a:r>
              <a:rPr lang="fr-FR"/>
              <a:t>en mémoire</a:t>
            </a:r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44900" y="5359590"/>
            <a:ext cx="139700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8" grpId="0" animBg="1"/>
      <p:bldP spid="30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5703</Words>
  <Application>Microsoft Office PowerPoint</Application>
  <PresentationFormat>Widescreen</PresentationFormat>
  <Paragraphs>1405</Paragraphs>
  <Slides>70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Custom Design</vt:lpstr>
      <vt:lpstr>Ce que nous allons voir aujourd’hui</vt:lpstr>
      <vt:lpstr>Performance du matériel : fortes disparités </vt:lpstr>
      <vt:lpstr>Performances CPU vs. RAM : tendances </vt:lpstr>
      <vt:lpstr>Performances CPU vs. RAM : tendances </vt:lpstr>
      <vt:lpstr>Performances CPU vs. RAM : solution</vt:lpstr>
      <vt:lpstr>Performances CPU vs. RAM : solution</vt:lpstr>
      <vt:lpstr>Mémoire cache : principes de localité</vt:lpstr>
      <vt:lpstr>Mémoire cache : principes de localité</vt:lpstr>
      <vt:lpstr>Mémoire cache : principes de localité</vt:lpstr>
      <vt:lpstr>Mémoire cache : principes de localité</vt:lpstr>
      <vt:lpstr>Mémoire cache : principes de fonctionnement </vt:lpstr>
      <vt:lpstr>Mémoire cache : principes de fonctionnement </vt:lpstr>
      <vt:lpstr>Mémoire cache : principes de fonctionnement </vt:lpstr>
      <vt:lpstr>Mémoire cache : principes de fonctionnement </vt:lpstr>
      <vt:lpstr>Mémoire cache : principes d’organisation </vt:lpstr>
      <vt:lpstr>Mémoire cache : principes d’organisation </vt:lpstr>
      <vt:lpstr>Mémoire cache : principes d’organisation </vt:lpstr>
      <vt:lpstr>Mémoire cache : principes d’organisation </vt:lpstr>
      <vt:lpstr>Mémoire cache : principes d’organisation </vt:lpstr>
      <vt:lpstr>Mémoire cache : le rôle clé de l’adresse </vt:lpstr>
      <vt:lpstr>Mémoire cache : le rôle clé de l’adresse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Cache, RAM, adresse mémoire – exemple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Cache &amp; Cohérence mémoire – problématique </vt:lpstr>
      <vt:lpstr>Cache &amp; Cohérence mémoire – Write-through </vt:lpstr>
      <vt:lpstr>Cache &amp; Cohérence mémoire – Write-back </vt:lpstr>
      <vt:lpstr>Cache &amp; Cohérence mémoire – Write-back </vt:lpstr>
      <vt:lpstr>Cache &amp; Cohérence mémoire – Write-back </vt:lpstr>
      <vt:lpstr>Retour sur le principe de localité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Implémentation – correspondance directe </vt:lpstr>
      <vt:lpstr>Implémentation – N-associatif </vt:lpstr>
      <vt:lpstr>Implémentation – totalement associatif </vt:lpstr>
      <vt:lpstr>Comparaison des caches </vt:lpstr>
      <vt:lpstr>Implémentation – remplacement au hasard </vt:lpstr>
      <vt:lpstr>Implémentation – remplacement FIFO </vt:lpstr>
      <vt:lpstr>Implémentation – remplacement LRU </vt:lpstr>
      <vt:lpstr>Implémentation – remplacement LFU </vt:lpstr>
      <vt:lpstr>Cache : Hiérarchie </vt:lpstr>
      <vt:lpstr>Cache : Hiérarchie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Adnane BENHADID</dc:creator>
  <cp:lastModifiedBy>Adnane BENHADID</cp:lastModifiedBy>
  <cp:revision>11</cp:revision>
  <dcterms:created xsi:type="dcterms:W3CDTF">2017-11-08T09:15:45Z</dcterms:created>
  <dcterms:modified xsi:type="dcterms:W3CDTF">2020-01-31T07:55:22Z</dcterms:modified>
</cp:coreProperties>
</file>