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707" r:id="rId2"/>
    <p:sldId id="753" r:id="rId3"/>
    <p:sldId id="725" r:id="rId4"/>
    <p:sldId id="726" r:id="rId5"/>
    <p:sldId id="727" r:id="rId6"/>
    <p:sldId id="728" r:id="rId7"/>
    <p:sldId id="729" r:id="rId8"/>
    <p:sldId id="730" r:id="rId9"/>
    <p:sldId id="731" r:id="rId10"/>
    <p:sldId id="732" r:id="rId11"/>
    <p:sldId id="733" r:id="rId12"/>
    <p:sldId id="752" r:id="rId13"/>
    <p:sldId id="734" r:id="rId14"/>
    <p:sldId id="754" r:id="rId15"/>
    <p:sldId id="736" r:id="rId16"/>
    <p:sldId id="737" r:id="rId17"/>
    <p:sldId id="738" r:id="rId18"/>
    <p:sldId id="739" r:id="rId19"/>
    <p:sldId id="740" r:id="rId20"/>
    <p:sldId id="741" r:id="rId21"/>
    <p:sldId id="746" r:id="rId22"/>
    <p:sldId id="742" r:id="rId23"/>
    <p:sldId id="743" r:id="rId24"/>
    <p:sldId id="744" r:id="rId25"/>
    <p:sldId id="745" r:id="rId26"/>
    <p:sldId id="747" r:id="rId27"/>
    <p:sldId id="748" r:id="rId28"/>
    <p:sldId id="749" r:id="rId29"/>
    <p:sldId id="750" r:id="rId30"/>
    <p:sldId id="751"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e BENHADID" initials="AB" lastIdx="2" clrIdx="0">
    <p:extLst>
      <p:ext uri="{19B8F6BF-5375-455C-9EA6-DF929625EA0E}">
        <p15:presenceInfo xmlns:p15="http://schemas.microsoft.com/office/powerpoint/2012/main" userId="3fcf2899ea83f4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9F"/>
    <a:srgbClr val="FF5353"/>
    <a:srgbClr val="60F278"/>
    <a:srgbClr val="79B172"/>
    <a:srgbClr val="66FF33"/>
    <a:srgbClr val="CC0000"/>
    <a:srgbClr val="70AD47"/>
    <a:srgbClr val="FFFFFF"/>
    <a:srgbClr val="FF4BEA"/>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1443B-CFC9-4852-B9BE-0380150EE211}" v="608" dt="2019-09-16T08:28:45.836"/>
    <p1510:client id="{0BB2F2FB-B328-4E60-837F-8EF7476295EF}" v="178" dt="2019-11-27T10:01:24.812"/>
    <p1510:client id="{3828B9CC-4B70-4F1A-B2BB-3CD167049928}" v="327" dt="2019-10-28T13:11:15.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5" autoAdjust="0"/>
    <p:restoredTop sz="83745" autoAdjust="0"/>
  </p:normalViewPr>
  <p:slideViewPr>
    <p:cSldViewPr snapToGrid="0">
      <p:cViewPr>
        <p:scale>
          <a:sx n="69" d="100"/>
          <a:sy n="69" d="100"/>
        </p:scale>
        <p:origin x="1338" y="168"/>
      </p:cViewPr>
      <p:guideLst>
        <p:guide orient="horz" pos="2160"/>
        <p:guide pos="3840"/>
      </p:guideLst>
    </p:cSldViewPr>
  </p:slideViewPr>
  <p:outlineViewPr>
    <p:cViewPr>
      <p:scale>
        <a:sx n="33" d="100"/>
        <a:sy n="33" d="100"/>
      </p:scale>
      <p:origin x="0" y="-313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ABEF7-C8BE-4717-B541-A98AFBE5C593}" type="doc">
      <dgm:prSet loTypeId="urn:microsoft.com/office/officeart/2005/8/layout/gear1#1" loCatId="relationship" qsTypeId="urn:microsoft.com/office/officeart/2005/8/quickstyle/3d2" qsCatId="3D" csTypeId="urn:microsoft.com/office/officeart/2005/8/colors/colorful4" csCatId="colorful"/>
      <dgm:spPr/>
      <dgm:t>
        <a:bodyPr/>
        <a:lstStyle/>
        <a:p>
          <a:endParaRPr lang="fr-FR"/>
        </a:p>
      </dgm:t>
    </dgm:pt>
    <dgm:pt modelId="{9A1D574E-9A25-4C07-B33E-F63CCA9C0152}">
      <dgm:prSet/>
      <dgm:spPr/>
      <dgm:t>
        <a:bodyPr/>
        <a:lstStyle/>
        <a:p>
          <a:pPr rtl="0"/>
          <a:r>
            <a:rPr lang="fr-FR" dirty="0">
              <a:solidFill>
                <a:schemeClr val="tx1"/>
              </a:solidFill>
            </a:rPr>
            <a:t>ALU</a:t>
          </a:r>
        </a:p>
      </dgm:t>
    </dgm:pt>
    <dgm:pt modelId="{19E74239-E607-432B-885B-77257236B8CF}" type="parTrans" cxnId="{311CDABC-5665-4603-BFD4-89805D8BCC67}">
      <dgm:prSet/>
      <dgm:spPr/>
      <dgm:t>
        <a:bodyPr/>
        <a:lstStyle/>
        <a:p>
          <a:endParaRPr lang="fr-FR"/>
        </a:p>
      </dgm:t>
    </dgm:pt>
    <dgm:pt modelId="{61B269C2-717C-44BC-BAA3-540EE8145F95}" type="sibTrans" cxnId="{311CDABC-5665-4603-BFD4-89805D8BCC67}">
      <dgm:prSet/>
      <dgm:spPr/>
      <dgm:t>
        <a:bodyPr/>
        <a:lstStyle/>
        <a:p>
          <a:endParaRPr lang="fr-FR"/>
        </a:p>
      </dgm:t>
    </dgm:pt>
    <dgm:pt modelId="{05E390AC-008E-446E-B9E8-24841B1C45B6}">
      <dgm:prSet/>
      <dgm:spPr/>
      <dgm:t>
        <a:bodyPr/>
        <a:lstStyle/>
        <a:p>
          <a:pPr rtl="0"/>
          <a:r>
            <a:rPr lang="fr-FR" dirty="0">
              <a:solidFill>
                <a:schemeClr val="tx1"/>
              </a:solidFill>
            </a:rPr>
            <a:t>CU</a:t>
          </a:r>
        </a:p>
      </dgm:t>
    </dgm:pt>
    <dgm:pt modelId="{6CA6D7DE-1C42-45B0-925B-AD8B930AD0E1}" type="parTrans" cxnId="{078F97AF-57CE-4B60-A93E-079734315D71}">
      <dgm:prSet/>
      <dgm:spPr/>
      <dgm:t>
        <a:bodyPr/>
        <a:lstStyle/>
        <a:p>
          <a:endParaRPr lang="fr-FR"/>
        </a:p>
      </dgm:t>
    </dgm:pt>
    <dgm:pt modelId="{B5E44ECB-431C-43B5-BAB0-93EB51DF28BB}" type="sibTrans" cxnId="{078F97AF-57CE-4B60-A93E-079734315D71}">
      <dgm:prSet/>
      <dgm:spPr/>
      <dgm:t>
        <a:bodyPr/>
        <a:lstStyle/>
        <a:p>
          <a:endParaRPr lang="fr-FR"/>
        </a:p>
      </dgm:t>
    </dgm:pt>
    <dgm:pt modelId="{39352E26-7D22-48E6-85E2-034190CF566B}">
      <dgm:prSet/>
      <dgm:spPr/>
      <dgm:t>
        <a:bodyPr/>
        <a:lstStyle/>
        <a:p>
          <a:pPr rtl="0"/>
          <a:r>
            <a:rPr lang="fr-FR" dirty="0">
              <a:solidFill>
                <a:schemeClr val="tx1"/>
              </a:solidFill>
            </a:rPr>
            <a:t>REGS</a:t>
          </a:r>
        </a:p>
      </dgm:t>
    </dgm:pt>
    <dgm:pt modelId="{49424A4B-16D5-4187-97D9-9819C73865CF}" type="parTrans" cxnId="{C65E83BE-9545-4660-83D6-59F81B8D6815}">
      <dgm:prSet/>
      <dgm:spPr/>
      <dgm:t>
        <a:bodyPr/>
        <a:lstStyle/>
        <a:p>
          <a:endParaRPr lang="fr-FR"/>
        </a:p>
      </dgm:t>
    </dgm:pt>
    <dgm:pt modelId="{89F2CF48-05AB-47D9-8C0E-19F3AB573927}" type="sibTrans" cxnId="{C65E83BE-9545-4660-83D6-59F81B8D6815}">
      <dgm:prSet/>
      <dgm:spPr/>
      <dgm:t>
        <a:bodyPr/>
        <a:lstStyle/>
        <a:p>
          <a:endParaRPr lang="fr-FR"/>
        </a:p>
      </dgm:t>
    </dgm:pt>
    <dgm:pt modelId="{D2E8FBC3-D0BA-4399-9147-99311D288220}" type="pres">
      <dgm:prSet presAssocID="{122ABEF7-C8BE-4717-B541-A98AFBE5C593}" presName="composite" presStyleCnt="0">
        <dgm:presLayoutVars>
          <dgm:chMax val="3"/>
          <dgm:animLvl val="lvl"/>
          <dgm:resizeHandles val="exact"/>
        </dgm:presLayoutVars>
      </dgm:prSet>
      <dgm:spPr/>
    </dgm:pt>
    <dgm:pt modelId="{71F8254A-0658-417B-981A-B4028A905320}" type="pres">
      <dgm:prSet presAssocID="{9A1D574E-9A25-4C07-B33E-F63CCA9C0152}" presName="gear1" presStyleLbl="node1" presStyleIdx="0" presStyleCnt="3">
        <dgm:presLayoutVars>
          <dgm:chMax val="1"/>
          <dgm:bulletEnabled val="1"/>
        </dgm:presLayoutVars>
      </dgm:prSet>
      <dgm:spPr/>
    </dgm:pt>
    <dgm:pt modelId="{38CE525B-8397-41A3-92F0-30AA7DD4F495}" type="pres">
      <dgm:prSet presAssocID="{9A1D574E-9A25-4C07-B33E-F63CCA9C0152}" presName="gear1srcNode" presStyleLbl="node1" presStyleIdx="0" presStyleCnt="3"/>
      <dgm:spPr/>
    </dgm:pt>
    <dgm:pt modelId="{E946E0E5-0FB1-4863-A91E-7C3C33A41834}" type="pres">
      <dgm:prSet presAssocID="{9A1D574E-9A25-4C07-B33E-F63CCA9C0152}" presName="gear1dstNode" presStyleLbl="node1" presStyleIdx="0" presStyleCnt="3"/>
      <dgm:spPr/>
    </dgm:pt>
    <dgm:pt modelId="{638194E2-5AC2-4A6D-B371-93EBF4DFDA39}" type="pres">
      <dgm:prSet presAssocID="{05E390AC-008E-446E-B9E8-24841B1C45B6}" presName="gear2" presStyleLbl="node1" presStyleIdx="1" presStyleCnt="3">
        <dgm:presLayoutVars>
          <dgm:chMax val="1"/>
          <dgm:bulletEnabled val="1"/>
        </dgm:presLayoutVars>
      </dgm:prSet>
      <dgm:spPr/>
    </dgm:pt>
    <dgm:pt modelId="{8A49C572-E915-48F1-B69F-A1EC6886509D}" type="pres">
      <dgm:prSet presAssocID="{05E390AC-008E-446E-B9E8-24841B1C45B6}" presName="gear2srcNode" presStyleLbl="node1" presStyleIdx="1" presStyleCnt="3"/>
      <dgm:spPr/>
    </dgm:pt>
    <dgm:pt modelId="{47324211-7607-4FEC-80B5-2A03F60C39A1}" type="pres">
      <dgm:prSet presAssocID="{05E390AC-008E-446E-B9E8-24841B1C45B6}" presName="gear2dstNode" presStyleLbl="node1" presStyleIdx="1" presStyleCnt="3"/>
      <dgm:spPr/>
    </dgm:pt>
    <dgm:pt modelId="{D7BBB6FA-FB58-4F88-80B0-4D8E3A2F9EC7}" type="pres">
      <dgm:prSet presAssocID="{39352E26-7D22-48E6-85E2-034190CF566B}" presName="gear3" presStyleLbl="node1" presStyleIdx="2" presStyleCnt="3"/>
      <dgm:spPr/>
    </dgm:pt>
    <dgm:pt modelId="{A78EAB34-BF7E-4CD5-84C1-759D288BCB0D}" type="pres">
      <dgm:prSet presAssocID="{39352E26-7D22-48E6-85E2-034190CF566B}" presName="gear3tx" presStyleLbl="node1" presStyleIdx="2" presStyleCnt="3">
        <dgm:presLayoutVars>
          <dgm:chMax val="1"/>
          <dgm:bulletEnabled val="1"/>
        </dgm:presLayoutVars>
      </dgm:prSet>
      <dgm:spPr/>
    </dgm:pt>
    <dgm:pt modelId="{C064C32B-C427-4C6B-82D0-8EBC682DF867}" type="pres">
      <dgm:prSet presAssocID="{39352E26-7D22-48E6-85E2-034190CF566B}" presName="gear3srcNode" presStyleLbl="node1" presStyleIdx="2" presStyleCnt="3"/>
      <dgm:spPr/>
    </dgm:pt>
    <dgm:pt modelId="{0395098F-FF19-42BB-99C9-5573954B09C7}" type="pres">
      <dgm:prSet presAssocID="{39352E26-7D22-48E6-85E2-034190CF566B}" presName="gear3dstNode" presStyleLbl="node1" presStyleIdx="2" presStyleCnt="3"/>
      <dgm:spPr/>
    </dgm:pt>
    <dgm:pt modelId="{1367459C-4215-49AB-A90C-93DB316287F8}" type="pres">
      <dgm:prSet presAssocID="{61B269C2-717C-44BC-BAA3-540EE8145F95}" presName="connector1" presStyleLbl="sibTrans2D1" presStyleIdx="0" presStyleCnt="3"/>
      <dgm:spPr/>
    </dgm:pt>
    <dgm:pt modelId="{0223C5D0-73E5-4B03-9F4C-194B6B0BD43F}" type="pres">
      <dgm:prSet presAssocID="{B5E44ECB-431C-43B5-BAB0-93EB51DF28BB}" presName="connector2" presStyleLbl="sibTrans2D1" presStyleIdx="1" presStyleCnt="3"/>
      <dgm:spPr/>
    </dgm:pt>
    <dgm:pt modelId="{F2EAF589-5B20-49B8-BE3A-C536A4BF7491}" type="pres">
      <dgm:prSet presAssocID="{89F2CF48-05AB-47D9-8C0E-19F3AB573927}" presName="connector3" presStyleLbl="sibTrans2D1" presStyleIdx="2" presStyleCnt="3"/>
      <dgm:spPr/>
    </dgm:pt>
  </dgm:ptLst>
  <dgm:cxnLst>
    <dgm:cxn modelId="{8CF02B0C-8EA7-4071-91B6-D6EFB1A2F31E}" type="presOf" srcId="{9A1D574E-9A25-4C07-B33E-F63CCA9C0152}" destId="{38CE525B-8397-41A3-92F0-30AA7DD4F495}" srcOrd="1" destOrd="0" presId="urn:microsoft.com/office/officeart/2005/8/layout/gear1#1"/>
    <dgm:cxn modelId="{44E7701C-FB27-4C7F-B8FE-557B79C04E0C}" type="presOf" srcId="{39352E26-7D22-48E6-85E2-034190CF566B}" destId="{C064C32B-C427-4C6B-82D0-8EBC682DF867}" srcOrd="2" destOrd="0" presId="urn:microsoft.com/office/officeart/2005/8/layout/gear1#1"/>
    <dgm:cxn modelId="{BA61C638-6784-449D-85EC-6A94C50BC381}" type="presOf" srcId="{39352E26-7D22-48E6-85E2-034190CF566B}" destId="{A78EAB34-BF7E-4CD5-84C1-759D288BCB0D}" srcOrd="1" destOrd="0" presId="urn:microsoft.com/office/officeart/2005/8/layout/gear1#1"/>
    <dgm:cxn modelId="{7995AC3B-2A7C-48D0-BD14-EA1C9568C94B}" type="presOf" srcId="{05E390AC-008E-446E-B9E8-24841B1C45B6}" destId="{638194E2-5AC2-4A6D-B371-93EBF4DFDA39}" srcOrd="0" destOrd="0" presId="urn:microsoft.com/office/officeart/2005/8/layout/gear1#1"/>
    <dgm:cxn modelId="{5FD5705D-0193-4A42-BFFB-5B12CDFB57E2}" type="presOf" srcId="{89F2CF48-05AB-47D9-8C0E-19F3AB573927}" destId="{F2EAF589-5B20-49B8-BE3A-C536A4BF7491}" srcOrd="0" destOrd="0" presId="urn:microsoft.com/office/officeart/2005/8/layout/gear1#1"/>
    <dgm:cxn modelId="{BF807655-8C21-453B-B48A-7921053EA5B7}" type="presOf" srcId="{61B269C2-717C-44BC-BAA3-540EE8145F95}" destId="{1367459C-4215-49AB-A90C-93DB316287F8}" srcOrd="0" destOrd="0" presId="urn:microsoft.com/office/officeart/2005/8/layout/gear1#1"/>
    <dgm:cxn modelId="{61322D59-F9D5-4862-BD54-453487CB80C4}" type="presOf" srcId="{05E390AC-008E-446E-B9E8-24841B1C45B6}" destId="{47324211-7607-4FEC-80B5-2A03F60C39A1}" srcOrd="2" destOrd="0" presId="urn:microsoft.com/office/officeart/2005/8/layout/gear1#1"/>
    <dgm:cxn modelId="{63DE4B59-FDC1-4DE3-B782-C57095DEAFF2}" type="presOf" srcId="{39352E26-7D22-48E6-85E2-034190CF566B}" destId="{D7BBB6FA-FB58-4F88-80B0-4D8E3A2F9EC7}" srcOrd="0" destOrd="0" presId="urn:microsoft.com/office/officeart/2005/8/layout/gear1#1"/>
    <dgm:cxn modelId="{078F97AF-57CE-4B60-A93E-079734315D71}" srcId="{122ABEF7-C8BE-4717-B541-A98AFBE5C593}" destId="{05E390AC-008E-446E-B9E8-24841B1C45B6}" srcOrd="1" destOrd="0" parTransId="{6CA6D7DE-1C42-45B0-925B-AD8B930AD0E1}" sibTransId="{B5E44ECB-431C-43B5-BAB0-93EB51DF28BB}"/>
    <dgm:cxn modelId="{311CDABC-5665-4603-BFD4-89805D8BCC67}" srcId="{122ABEF7-C8BE-4717-B541-A98AFBE5C593}" destId="{9A1D574E-9A25-4C07-B33E-F63CCA9C0152}" srcOrd="0" destOrd="0" parTransId="{19E74239-E607-432B-885B-77257236B8CF}" sibTransId="{61B269C2-717C-44BC-BAA3-540EE8145F95}"/>
    <dgm:cxn modelId="{C65E83BE-9545-4660-83D6-59F81B8D6815}" srcId="{122ABEF7-C8BE-4717-B541-A98AFBE5C593}" destId="{39352E26-7D22-48E6-85E2-034190CF566B}" srcOrd="2" destOrd="0" parTransId="{49424A4B-16D5-4187-97D9-9819C73865CF}" sibTransId="{89F2CF48-05AB-47D9-8C0E-19F3AB573927}"/>
    <dgm:cxn modelId="{BD2FECC1-C6AC-497C-9934-D46F1280F34A}" type="presOf" srcId="{122ABEF7-C8BE-4717-B541-A98AFBE5C593}" destId="{D2E8FBC3-D0BA-4399-9147-99311D288220}" srcOrd="0" destOrd="0" presId="urn:microsoft.com/office/officeart/2005/8/layout/gear1#1"/>
    <dgm:cxn modelId="{C7802ED5-7EEC-4512-A7E2-DC14A7AF547D}" type="presOf" srcId="{9A1D574E-9A25-4C07-B33E-F63CCA9C0152}" destId="{71F8254A-0658-417B-981A-B4028A905320}" srcOrd="0" destOrd="0" presId="urn:microsoft.com/office/officeart/2005/8/layout/gear1#1"/>
    <dgm:cxn modelId="{63BD46E0-FC1C-4EBA-ABB7-61A65AF1F143}" type="presOf" srcId="{39352E26-7D22-48E6-85E2-034190CF566B}" destId="{0395098F-FF19-42BB-99C9-5573954B09C7}" srcOrd="3" destOrd="0" presId="urn:microsoft.com/office/officeart/2005/8/layout/gear1#1"/>
    <dgm:cxn modelId="{55E42AE3-964F-47DA-9C1A-23AD4A89F06F}" type="presOf" srcId="{9A1D574E-9A25-4C07-B33E-F63CCA9C0152}" destId="{E946E0E5-0FB1-4863-A91E-7C3C33A41834}" srcOrd="2" destOrd="0" presId="urn:microsoft.com/office/officeart/2005/8/layout/gear1#1"/>
    <dgm:cxn modelId="{0FF183EA-F3C7-4202-8732-E6878D55BFB8}" type="presOf" srcId="{B5E44ECB-431C-43B5-BAB0-93EB51DF28BB}" destId="{0223C5D0-73E5-4B03-9F4C-194B6B0BD43F}" srcOrd="0" destOrd="0" presId="urn:microsoft.com/office/officeart/2005/8/layout/gear1#1"/>
    <dgm:cxn modelId="{855179FD-D376-4406-8978-26C6E17F360D}" type="presOf" srcId="{05E390AC-008E-446E-B9E8-24841B1C45B6}" destId="{8A49C572-E915-48F1-B69F-A1EC6886509D}" srcOrd="1" destOrd="0" presId="urn:microsoft.com/office/officeart/2005/8/layout/gear1#1"/>
    <dgm:cxn modelId="{6F1211D6-A720-4282-9A6C-F4A627790F16}" type="presParOf" srcId="{D2E8FBC3-D0BA-4399-9147-99311D288220}" destId="{71F8254A-0658-417B-981A-B4028A905320}" srcOrd="0" destOrd="0" presId="urn:microsoft.com/office/officeart/2005/8/layout/gear1#1"/>
    <dgm:cxn modelId="{15326DB1-B99B-443A-80FD-66C70ABAA16C}" type="presParOf" srcId="{D2E8FBC3-D0BA-4399-9147-99311D288220}" destId="{38CE525B-8397-41A3-92F0-30AA7DD4F495}" srcOrd="1" destOrd="0" presId="urn:microsoft.com/office/officeart/2005/8/layout/gear1#1"/>
    <dgm:cxn modelId="{BFAB6AC2-2F0A-458F-92DD-E6D0119051EA}" type="presParOf" srcId="{D2E8FBC3-D0BA-4399-9147-99311D288220}" destId="{E946E0E5-0FB1-4863-A91E-7C3C33A41834}" srcOrd="2" destOrd="0" presId="urn:microsoft.com/office/officeart/2005/8/layout/gear1#1"/>
    <dgm:cxn modelId="{D3E882C5-3187-4969-BBE6-0D6ED377EECE}" type="presParOf" srcId="{D2E8FBC3-D0BA-4399-9147-99311D288220}" destId="{638194E2-5AC2-4A6D-B371-93EBF4DFDA39}" srcOrd="3" destOrd="0" presId="urn:microsoft.com/office/officeart/2005/8/layout/gear1#1"/>
    <dgm:cxn modelId="{6297A091-F2B5-476D-BF2C-13E09A9DDDA9}" type="presParOf" srcId="{D2E8FBC3-D0BA-4399-9147-99311D288220}" destId="{8A49C572-E915-48F1-B69F-A1EC6886509D}" srcOrd="4" destOrd="0" presId="urn:microsoft.com/office/officeart/2005/8/layout/gear1#1"/>
    <dgm:cxn modelId="{514891C2-2DB3-49BE-8BB4-192663C07759}" type="presParOf" srcId="{D2E8FBC3-D0BA-4399-9147-99311D288220}" destId="{47324211-7607-4FEC-80B5-2A03F60C39A1}" srcOrd="5" destOrd="0" presId="urn:microsoft.com/office/officeart/2005/8/layout/gear1#1"/>
    <dgm:cxn modelId="{C1A6C2D9-D884-4252-83E5-BBCCDFBC4241}" type="presParOf" srcId="{D2E8FBC3-D0BA-4399-9147-99311D288220}" destId="{D7BBB6FA-FB58-4F88-80B0-4D8E3A2F9EC7}" srcOrd="6" destOrd="0" presId="urn:microsoft.com/office/officeart/2005/8/layout/gear1#1"/>
    <dgm:cxn modelId="{E1678823-5AEB-4309-97C0-F9D13F26A321}" type="presParOf" srcId="{D2E8FBC3-D0BA-4399-9147-99311D288220}" destId="{A78EAB34-BF7E-4CD5-84C1-759D288BCB0D}" srcOrd="7" destOrd="0" presId="urn:microsoft.com/office/officeart/2005/8/layout/gear1#1"/>
    <dgm:cxn modelId="{08031116-A9A7-453F-BC53-5140C44EC806}" type="presParOf" srcId="{D2E8FBC3-D0BA-4399-9147-99311D288220}" destId="{C064C32B-C427-4C6B-82D0-8EBC682DF867}" srcOrd="8" destOrd="0" presId="urn:microsoft.com/office/officeart/2005/8/layout/gear1#1"/>
    <dgm:cxn modelId="{09FC4AE8-A2D9-427A-9E3C-4EFB38E71609}" type="presParOf" srcId="{D2E8FBC3-D0BA-4399-9147-99311D288220}" destId="{0395098F-FF19-42BB-99C9-5573954B09C7}" srcOrd="9" destOrd="0" presId="urn:microsoft.com/office/officeart/2005/8/layout/gear1#1"/>
    <dgm:cxn modelId="{66096610-DC25-4388-B588-8DE80AEBFA73}" type="presParOf" srcId="{D2E8FBC3-D0BA-4399-9147-99311D288220}" destId="{1367459C-4215-49AB-A90C-93DB316287F8}" srcOrd="10" destOrd="0" presId="urn:microsoft.com/office/officeart/2005/8/layout/gear1#1"/>
    <dgm:cxn modelId="{EB880695-C078-4DFF-AAF5-DD8806129EA6}" type="presParOf" srcId="{D2E8FBC3-D0BA-4399-9147-99311D288220}" destId="{0223C5D0-73E5-4B03-9F4C-194B6B0BD43F}" srcOrd="11" destOrd="0" presId="urn:microsoft.com/office/officeart/2005/8/layout/gear1#1"/>
    <dgm:cxn modelId="{37BAAF48-6771-4C84-937B-B94A4EADF95C}" type="presParOf" srcId="{D2E8FBC3-D0BA-4399-9147-99311D288220}" destId="{F2EAF589-5B20-49B8-BE3A-C536A4BF7491}" srcOrd="12" destOrd="0" presId="urn:microsoft.com/office/officeart/2005/8/layout/gear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8254A-0658-417B-981A-B4028A905320}">
      <dsp:nvSpPr>
        <dsp:cNvPr id="0" name=""/>
        <dsp:cNvSpPr/>
      </dsp:nvSpPr>
      <dsp:spPr>
        <a:xfrm>
          <a:off x="757608" y="551177"/>
          <a:ext cx="673662" cy="673662"/>
        </a:xfrm>
        <a:prstGeom prst="gear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fr-FR" sz="900" kern="1200" dirty="0">
              <a:solidFill>
                <a:schemeClr val="tx1"/>
              </a:solidFill>
            </a:rPr>
            <a:t>ALU</a:t>
          </a:r>
        </a:p>
      </dsp:txBody>
      <dsp:txXfrm>
        <a:off x="893044" y="708979"/>
        <a:ext cx="402790" cy="346276"/>
      </dsp:txXfrm>
    </dsp:sp>
    <dsp:sp modelId="{638194E2-5AC2-4A6D-B371-93EBF4DFDA39}">
      <dsp:nvSpPr>
        <dsp:cNvPr id="0" name=""/>
        <dsp:cNvSpPr/>
      </dsp:nvSpPr>
      <dsp:spPr>
        <a:xfrm>
          <a:off x="365659" y="391948"/>
          <a:ext cx="489936" cy="489936"/>
        </a:xfrm>
        <a:prstGeom prst="gear6">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fr-FR" sz="900" kern="1200" dirty="0">
              <a:solidFill>
                <a:schemeClr val="tx1"/>
              </a:solidFill>
            </a:rPr>
            <a:t>CU</a:t>
          </a:r>
        </a:p>
      </dsp:txBody>
      <dsp:txXfrm>
        <a:off x="489002" y="516036"/>
        <a:ext cx="243250" cy="241760"/>
      </dsp:txXfrm>
    </dsp:sp>
    <dsp:sp modelId="{D7BBB6FA-FB58-4F88-80B0-4D8E3A2F9EC7}">
      <dsp:nvSpPr>
        <dsp:cNvPr id="0" name=""/>
        <dsp:cNvSpPr/>
      </dsp:nvSpPr>
      <dsp:spPr>
        <a:xfrm rot="20700000">
          <a:off x="640073" y="53942"/>
          <a:ext cx="480037" cy="480037"/>
        </a:xfrm>
        <a:prstGeom prst="gear6">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rtl="0">
            <a:lnSpc>
              <a:spcPct val="90000"/>
            </a:lnSpc>
            <a:spcBef>
              <a:spcPct val="0"/>
            </a:spcBef>
            <a:spcAft>
              <a:spcPct val="35000"/>
            </a:spcAft>
            <a:buNone/>
          </a:pPr>
          <a:r>
            <a:rPr lang="fr-FR" sz="900" kern="1200" dirty="0">
              <a:solidFill>
                <a:schemeClr val="tx1"/>
              </a:solidFill>
            </a:rPr>
            <a:t>REGS</a:t>
          </a:r>
        </a:p>
      </dsp:txBody>
      <dsp:txXfrm rot="-20700000">
        <a:off x="745360" y="159229"/>
        <a:ext cx="269464" cy="269464"/>
      </dsp:txXfrm>
    </dsp:sp>
    <dsp:sp modelId="{1367459C-4215-49AB-A90C-93DB316287F8}">
      <dsp:nvSpPr>
        <dsp:cNvPr id="0" name=""/>
        <dsp:cNvSpPr/>
      </dsp:nvSpPr>
      <dsp:spPr>
        <a:xfrm>
          <a:off x="678511" y="463870"/>
          <a:ext cx="862287" cy="862287"/>
        </a:xfrm>
        <a:prstGeom prst="circularArrow">
          <a:avLst>
            <a:gd name="adj1" fmla="val 4687"/>
            <a:gd name="adj2" fmla="val 299029"/>
            <a:gd name="adj3" fmla="val 2334857"/>
            <a:gd name="adj4" fmla="val 16330138"/>
            <a:gd name="adj5" fmla="val 5469"/>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223C5D0-73E5-4B03-9F4C-194B6B0BD43F}">
      <dsp:nvSpPr>
        <dsp:cNvPr id="0" name=""/>
        <dsp:cNvSpPr/>
      </dsp:nvSpPr>
      <dsp:spPr>
        <a:xfrm>
          <a:off x="278892" y="296288"/>
          <a:ext cx="626505" cy="626505"/>
        </a:xfrm>
        <a:prstGeom prst="leftCircularArrow">
          <a:avLst>
            <a:gd name="adj1" fmla="val 6452"/>
            <a:gd name="adj2" fmla="val 429999"/>
            <a:gd name="adj3" fmla="val 10489124"/>
            <a:gd name="adj4" fmla="val 14837806"/>
            <a:gd name="adj5" fmla="val 7527"/>
          </a:avLst>
        </a:prstGeom>
        <a:solidFill>
          <a:schemeClr val="accent4">
            <a:hueOff val="5197846"/>
            <a:satOff val="-23984"/>
            <a:lumOff val="883"/>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2EAF589-5B20-49B8-BE3A-C536A4BF7491}">
      <dsp:nvSpPr>
        <dsp:cNvPr id="0" name=""/>
        <dsp:cNvSpPr/>
      </dsp:nvSpPr>
      <dsp:spPr>
        <a:xfrm>
          <a:off x="529036" y="-38459"/>
          <a:ext cx="675499" cy="675499"/>
        </a:xfrm>
        <a:prstGeom prst="circularArrow">
          <a:avLst>
            <a:gd name="adj1" fmla="val 5984"/>
            <a:gd name="adj2" fmla="val 394124"/>
            <a:gd name="adj3" fmla="val 13313824"/>
            <a:gd name="adj4" fmla="val 10508221"/>
            <a:gd name="adj5" fmla="val 6981"/>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1">
  <dgm:title val=""/>
  <dgm:desc val=""/>
  <dgm:catLst>
    <dgm:cat type="relationship" pri="109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98AF2-F27D-41E0-849F-07D98276E79A}" type="datetimeFigureOut">
              <a:rPr lang="fr-FR" smtClean="0"/>
              <a:t>27/11/2019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76020-2AA9-46D0-90F9-766823EFAC1C}" type="slidenum">
              <a:rPr lang="fr-FR" smtClean="0"/>
              <a:t>‹#›</a:t>
            </a:fld>
            <a:endParaRPr lang="fr-FR"/>
          </a:p>
        </p:txBody>
      </p:sp>
    </p:spTree>
    <p:extLst>
      <p:ext uri="{BB962C8B-B14F-4D97-AF65-F5344CB8AC3E}">
        <p14:creationId xmlns:p14="http://schemas.microsoft.com/office/powerpoint/2010/main" val="405771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Notez</a:t>
            </a:r>
            <a:r>
              <a:rPr lang="fr-FR" baseline="0" dirty="0"/>
              <a:t> que main est aussi une fonction – elle est appelée par le système d’exploitation quand vous exécutez le programme.</a:t>
            </a:r>
            <a:endParaRPr lang="fr-FR" dirty="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3</a:t>
            </a:fld>
            <a:endParaRPr lang="fr-FR"/>
          </a:p>
        </p:txBody>
      </p:sp>
    </p:spTree>
    <p:extLst>
      <p:ext uri="{BB962C8B-B14F-4D97-AF65-F5344CB8AC3E}">
        <p14:creationId xmlns:p14="http://schemas.microsoft.com/office/powerpoint/2010/main" val="370307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interrupt is a signal generated by a hardware and is brought to the notice of the processor. This signal can be viewed as a service request to the processor (Interrupt request). Once a processor receives an interrupt, it stops the execution of currently running process and services the interrupt by executing the appropriate interrupt service routine (ISR). These interrupt service routines are part of the OS kernel and hence execute in kernel mode. Once the interrupt is serviced, the processor can resume the execution of the previously executing process. Interrupts are prioritized. For example clock interrupt has more priority than disk interrupt which in turn has more priority than network interrupt etc. For complete tutorial on interrupts and mode switch refer </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18</a:t>
            </a:fld>
            <a:endParaRPr lang="fr-FR"/>
          </a:p>
        </p:txBody>
      </p:sp>
    </p:spTree>
    <p:extLst>
      <p:ext uri="{BB962C8B-B14F-4D97-AF65-F5344CB8AC3E}">
        <p14:creationId xmlns:p14="http://schemas.microsoft.com/office/powerpoint/2010/main" val="269756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19</a:t>
            </a:fld>
            <a:endParaRPr lang="fr-FR"/>
          </a:p>
        </p:txBody>
      </p:sp>
    </p:spTree>
    <p:extLst>
      <p:ext uri="{BB962C8B-B14F-4D97-AF65-F5344CB8AC3E}">
        <p14:creationId xmlns:p14="http://schemas.microsoft.com/office/powerpoint/2010/main" val="344581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20</a:t>
            </a:fld>
            <a:endParaRPr lang="fr-FR"/>
          </a:p>
        </p:txBody>
      </p:sp>
    </p:spTree>
    <p:extLst>
      <p:ext uri="{BB962C8B-B14F-4D97-AF65-F5344CB8AC3E}">
        <p14:creationId xmlns:p14="http://schemas.microsoft.com/office/powerpoint/2010/main" val="293255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21</a:t>
            </a:fld>
            <a:endParaRPr lang="fr-FR"/>
          </a:p>
        </p:txBody>
      </p:sp>
    </p:spTree>
    <p:extLst>
      <p:ext uri="{BB962C8B-B14F-4D97-AF65-F5344CB8AC3E}">
        <p14:creationId xmlns:p14="http://schemas.microsoft.com/office/powerpoint/2010/main" val="33436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26</a:t>
            </a:fld>
            <a:endParaRPr lang="fr-FR"/>
          </a:p>
        </p:txBody>
      </p:sp>
    </p:spTree>
    <p:extLst>
      <p:ext uri="{BB962C8B-B14F-4D97-AF65-F5344CB8AC3E}">
        <p14:creationId xmlns:p14="http://schemas.microsoft.com/office/powerpoint/2010/main" val="55909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err="1"/>
              <a:t>jal</a:t>
            </a:r>
            <a:r>
              <a:rPr lang="fr-FR" dirty="0"/>
              <a:t> </a:t>
            </a:r>
            <a:r>
              <a:rPr lang="fr-FR" dirty="0" err="1"/>
              <a:t>fact</a:t>
            </a:r>
            <a:r>
              <a:rPr lang="fr-FR" dirty="0"/>
              <a:t> # dans l’exemple </a:t>
            </a:r>
            <a:r>
              <a:rPr lang="fr-FR" dirty="0" err="1"/>
              <a:t>précedent</a:t>
            </a:r>
            <a:r>
              <a:rPr lang="fr-FR" dirty="0"/>
              <a:t>, </a:t>
            </a:r>
            <a:r>
              <a:rPr lang="fr-FR" dirty="0" err="1"/>
              <a:t>fact</a:t>
            </a:r>
            <a:r>
              <a:rPr lang="fr-FR" dirty="0"/>
              <a:t> est notre fonction factoriel</a:t>
            </a:r>
          </a:p>
          <a:p>
            <a:endParaRPr lang="fr-FR" dirty="0"/>
          </a:p>
          <a:p>
            <a:r>
              <a:rPr lang="fr-FR" dirty="0"/>
              <a:t>L’adresse de retour</a:t>
            </a:r>
            <a:r>
              <a:rPr lang="fr-FR" baseline="0" dirty="0"/>
              <a:t> == </a:t>
            </a:r>
            <a:r>
              <a:rPr lang="fr-FR" dirty="0"/>
              <a:t>l’adresse de la prochaine instruction après l’appel de fonction</a:t>
            </a:r>
          </a:p>
        </p:txBody>
      </p:sp>
      <p:sp>
        <p:nvSpPr>
          <p:cNvPr id="4" name="Slide Number Placeholder 3"/>
          <p:cNvSpPr>
            <a:spLocks noGrp="1"/>
          </p:cNvSpPr>
          <p:nvPr>
            <p:ph type="sldNum" sz="quarter" idx="10"/>
          </p:nvPr>
        </p:nvSpPr>
        <p:spPr/>
        <p:txBody>
          <a:bodyPr/>
          <a:lstStyle/>
          <a:p>
            <a:fld id="{14376020-2AA9-46D0-90F9-766823EFAC1C}" type="slidenum">
              <a:rPr lang="fr-FR" smtClean="0"/>
              <a:t>4</a:t>
            </a:fld>
            <a:endParaRPr lang="fr-FR"/>
          </a:p>
        </p:txBody>
      </p:sp>
    </p:spTree>
    <p:extLst>
      <p:ext uri="{BB962C8B-B14F-4D97-AF65-F5344CB8AC3E}">
        <p14:creationId xmlns:p14="http://schemas.microsoft.com/office/powerpoint/2010/main" val="294261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MIPS ne possède pas d’instructions pour la gestion de piles. Ces fonctions doivent être explicitement définis dans le programme.</a:t>
            </a:r>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7</a:t>
            </a:fld>
            <a:endParaRPr lang="fr-FR"/>
          </a:p>
        </p:txBody>
      </p:sp>
    </p:spTree>
    <p:extLst>
      <p:ext uri="{BB962C8B-B14F-4D97-AF65-F5344CB8AC3E}">
        <p14:creationId xmlns:p14="http://schemas.microsoft.com/office/powerpoint/2010/main" val="365257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8</a:t>
            </a:fld>
            <a:endParaRPr lang="fr-FR"/>
          </a:p>
        </p:txBody>
      </p:sp>
    </p:spTree>
    <p:extLst>
      <p:ext uri="{BB962C8B-B14F-4D97-AF65-F5344CB8AC3E}">
        <p14:creationId xmlns:p14="http://schemas.microsoft.com/office/powerpoint/2010/main" val="8189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Note that the popped data is still present in memory, but data past the stack pointer is considered invalid.</a:t>
            </a:r>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9</a:t>
            </a:fld>
            <a:endParaRPr lang="fr-FR"/>
          </a:p>
        </p:txBody>
      </p:sp>
    </p:spTree>
    <p:extLst>
      <p:ext uri="{BB962C8B-B14F-4D97-AF65-F5344CB8AC3E}">
        <p14:creationId xmlns:p14="http://schemas.microsoft.com/office/powerpoint/2010/main" val="155031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a:t>
            </a:r>
            <a:r>
              <a:rPr lang="fr-FR" dirty="0" err="1"/>
              <a:t>calc</a:t>
            </a:r>
            <a:r>
              <a:rPr lang="fr-FR" dirty="0"/>
              <a:t> » à besoin de sauvegarder $a0 et $a1 seulement,</a:t>
            </a:r>
            <a:r>
              <a:rPr lang="fr-FR" baseline="0" dirty="0"/>
              <a:t> alors que « </a:t>
            </a:r>
            <a:r>
              <a:rPr lang="fr-FR" baseline="0" dirty="0" err="1"/>
              <a:t>comp</a:t>
            </a:r>
            <a:r>
              <a:rPr lang="fr-FR" baseline="0" dirty="0"/>
              <a:t> » doit sauvegarder $s0 et $s2 </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13</a:t>
            </a:fld>
            <a:endParaRPr lang="fr-FR"/>
          </a:p>
        </p:txBody>
      </p:sp>
    </p:spTree>
    <p:extLst>
      <p:ext uri="{BB962C8B-B14F-4D97-AF65-F5344CB8AC3E}">
        <p14:creationId xmlns:p14="http://schemas.microsoft.com/office/powerpoint/2010/main" val="409869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How</a:t>
            </a:r>
            <a:r>
              <a:rPr lang="fr-FR" baseline="0" dirty="0"/>
              <a:t> </a:t>
            </a:r>
            <a:r>
              <a:rPr lang="fr-FR" baseline="0" dirty="0" err="1"/>
              <a:t>does</a:t>
            </a:r>
            <a:r>
              <a:rPr lang="fr-FR" baseline="0" dirty="0"/>
              <a:t> the CPU </a:t>
            </a:r>
            <a:r>
              <a:rPr lang="fr-FR" baseline="0" dirty="0" err="1"/>
              <a:t>communicate</a:t>
            </a:r>
            <a:r>
              <a:rPr lang="fr-FR" baseline="0" dirty="0"/>
              <a:t> with </a:t>
            </a:r>
            <a:r>
              <a:rPr lang="fr-FR" baseline="0" dirty="0" err="1"/>
              <a:t>external</a:t>
            </a:r>
            <a:r>
              <a:rPr lang="fr-FR" baseline="0" dirty="0"/>
              <a:t> </a:t>
            </a:r>
            <a:r>
              <a:rPr lang="fr-FR" baseline="0" dirty="0" err="1"/>
              <a:t>devices</a:t>
            </a:r>
            <a:endParaRPr lang="fr-FR" baseline="0" dirty="0"/>
          </a:p>
          <a:p>
            <a:r>
              <a:rPr lang="fr-FR" baseline="0" dirty="0"/>
              <a:t>In reality, a </a:t>
            </a:r>
            <a:r>
              <a:rPr lang="fr-FR" baseline="0" dirty="0" err="1"/>
              <a:t>common</a:t>
            </a:r>
            <a:r>
              <a:rPr lang="fr-FR" baseline="0" dirty="0"/>
              <a:t> bus </a:t>
            </a:r>
            <a:r>
              <a:rPr lang="fr-FR" baseline="0" dirty="0" err="1"/>
              <a:t>is</a:t>
            </a:r>
            <a:r>
              <a:rPr lang="fr-FR" baseline="0" dirty="0"/>
              <a:t> </a:t>
            </a:r>
            <a:r>
              <a:rPr lang="fr-FR" baseline="0" dirty="0" err="1"/>
              <a:t>shared</a:t>
            </a:r>
            <a:endParaRPr lang="fr-FR" baseline="0" dirty="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15</a:t>
            </a:fld>
            <a:endParaRPr lang="fr-FR"/>
          </a:p>
        </p:txBody>
      </p:sp>
    </p:spTree>
    <p:extLst>
      <p:ext uri="{BB962C8B-B14F-4D97-AF65-F5344CB8AC3E}">
        <p14:creationId xmlns:p14="http://schemas.microsoft.com/office/powerpoint/2010/main" val="210885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1</a:t>
            </a:r>
            <a:r>
              <a:rPr lang="fr-FR" baseline="30000" dirty="0"/>
              <a:t>er</a:t>
            </a:r>
            <a:r>
              <a:rPr lang="fr-FR" dirty="0"/>
              <a:t> méthode – le polling</a:t>
            </a:r>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16</a:t>
            </a:fld>
            <a:endParaRPr lang="fr-FR"/>
          </a:p>
        </p:txBody>
      </p:sp>
    </p:spTree>
    <p:extLst>
      <p:ext uri="{BB962C8B-B14F-4D97-AF65-F5344CB8AC3E}">
        <p14:creationId xmlns:p14="http://schemas.microsoft.com/office/powerpoint/2010/main" val="224771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busy</a:t>
            </a:r>
            <a:r>
              <a:rPr lang="fr-FR" baseline="0" dirty="0"/>
              <a:t> cpu – time </a:t>
            </a:r>
            <a:r>
              <a:rPr lang="fr-FR" baseline="0" dirty="0" err="1"/>
              <a:t>wasting</a:t>
            </a:r>
            <a:r>
              <a:rPr lang="fr-FR" baseline="0" dirty="0"/>
              <a:t> for </a:t>
            </a:r>
            <a:r>
              <a:rPr lang="fr-FR" baseline="0" dirty="0" err="1"/>
              <a:t>asynchronuous</a:t>
            </a:r>
            <a:r>
              <a:rPr lang="fr-FR" baseline="0" dirty="0"/>
              <a:t> </a:t>
            </a:r>
            <a:r>
              <a:rPr lang="fr-FR" baseline="0" dirty="0" err="1"/>
              <a:t>comm</a:t>
            </a:r>
            <a:r>
              <a:rPr lang="fr-FR" baseline="0" dirty="0"/>
              <a:t>. </a:t>
            </a:r>
            <a:r>
              <a:rPr lang="fr-FR" baseline="0" dirty="0" err="1"/>
              <a:t>Too</a:t>
            </a:r>
            <a:r>
              <a:rPr lang="fr-FR" baseline="0" dirty="0"/>
              <a:t> </a:t>
            </a:r>
            <a:r>
              <a:rPr lang="fr-FR" baseline="0" dirty="0" err="1"/>
              <a:t>small</a:t>
            </a:r>
            <a:r>
              <a:rPr lang="fr-FR" baseline="0" dirty="0"/>
              <a:t> a </a:t>
            </a:r>
            <a:r>
              <a:rPr lang="fr-FR" baseline="0" dirty="0" err="1"/>
              <a:t>period</a:t>
            </a:r>
            <a:r>
              <a:rPr lang="fr-FR" baseline="0" dirty="0"/>
              <a:t> -&gt; </a:t>
            </a:r>
            <a:r>
              <a:rPr lang="fr-FR" baseline="0" dirty="0" err="1"/>
              <a:t>unnecessary</a:t>
            </a:r>
            <a:r>
              <a:rPr lang="fr-FR" baseline="0" dirty="0"/>
              <a:t> polling . </a:t>
            </a:r>
            <a:r>
              <a:rPr lang="fr-FR" baseline="0" dirty="0" err="1"/>
              <a:t>Too</a:t>
            </a:r>
            <a:r>
              <a:rPr lang="fr-FR" baseline="0" dirty="0"/>
              <a:t> </a:t>
            </a:r>
            <a:r>
              <a:rPr lang="fr-FR" baseline="0" dirty="0" err="1"/>
              <a:t>big</a:t>
            </a:r>
            <a:r>
              <a:rPr lang="fr-FR" baseline="0" dirty="0"/>
              <a:t> -&gt; </a:t>
            </a:r>
            <a:r>
              <a:rPr lang="fr-FR" baseline="0" dirty="0" err="1"/>
              <a:t>missing</a:t>
            </a:r>
            <a:r>
              <a:rPr lang="fr-FR" baseline="0" dirty="0"/>
              <a:t> important data, </a:t>
            </a:r>
            <a:r>
              <a:rPr lang="fr-FR" baseline="0" dirty="0" err="1"/>
              <a:t>delays</a:t>
            </a:r>
            <a:r>
              <a:rPr lang="fr-FR" baseline="0" dirty="0"/>
              <a:t> in </a:t>
            </a:r>
            <a:r>
              <a:rPr lang="fr-FR" baseline="0" dirty="0" err="1"/>
              <a:t>processing</a:t>
            </a:r>
            <a:endParaRPr lang="fr-FR" baseline="0" dirty="0"/>
          </a:p>
          <a:p>
            <a:r>
              <a:rPr lang="fr-FR" baseline="0" dirty="0"/>
              <a:t>-&gt; use the second </a:t>
            </a:r>
            <a:r>
              <a:rPr lang="fr-FR" baseline="0" dirty="0" err="1"/>
              <a:t>method</a:t>
            </a:r>
            <a:r>
              <a:rPr lang="fr-FR" baseline="0" dirty="0"/>
              <a:t> (interruptions) </a:t>
            </a:r>
            <a:r>
              <a:rPr lang="fr-FR" baseline="0" dirty="0" err="1"/>
              <a:t>when</a:t>
            </a:r>
            <a:r>
              <a:rPr lang="fr-FR" baseline="0" dirty="0"/>
              <a:t> </a:t>
            </a:r>
            <a:r>
              <a:rPr lang="fr-FR" baseline="0" dirty="0" err="1"/>
              <a:t>necessary</a:t>
            </a:r>
            <a:r>
              <a:rPr lang="fr-FR" baseline="0" dirty="0"/>
              <a:t> </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t>17</a:t>
            </a:fld>
            <a:endParaRPr lang="fr-FR"/>
          </a:p>
        </p:txBody>
      </p:sp>
    </p:spTree>
    <p:extLst>
      <p:ext uri="{BB962C8B-B14F-4D97-AF65-F5344CB8AC3E}">
        <p14:creationId xmlns:p14="http://schemas.microsoft.com/office/powerpoint/2010/main" val="40839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tx1"/>
                </a:solidFill>
              </a:defRPr>
            </a:lvl1pPr>
          </a:lstStyle>
          <a:p>
            <a:r>
              <a:rPr lang="en-US" dirty="0"/>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27/11/2019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17493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27/11/2019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07223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27/11/2019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348756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t>27/11/2019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338593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rgbClr val="C00000"/>
                </a:solidFill>
              </a:defRPr>
            </a:lvl1pPr>
          </a:lstStyle>
          <a:p>
            <a:r>
              <a:rPr lang="en-US" dirty="0"/>
              <a:t>Click to edit Master title style</a:t>
            </a:r>
            <a:endParaRPr lang="fr-FR"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FC0B6-430E-4511-9C5A-E7A7B53A5C13}" type="datetimeFigureOut">
              <a:rPr lang="fr-FR" smtClean="0"/>
              <a:t>27/11/2019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8294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0CAFC0B6-430E-4511-9C5A-E7A7B53A5C13}" type="datetimeFigureOut">
              <a:rPr lang="fr-FR" smtClean="0"/>
              <a:t>27/11/2019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27681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0CAFC0B6-430E-4511-9C5A-E7A7B53A5C13}" type="datetimeFigureOut">
              <a:rPr lang="fr-FR" smtClean="0"/>
              <a:t>27/11/2019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85494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0CAFC0B6-430E-4511-9C5A-E7A7B53A5C13}" type="datetimeFigureOut">
              <a:rPr lang="fr-FR" smtClean="0"/>
              <a:t>27/11/2019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6958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FC0B6-430E-4511-9C5A-E7A7B53A5C13}" type="datetimeFigureOut">
              <a:rPr lang="fr-FR" smtClean="0"/>
              <a:t>27/11/2019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0044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FC0B6-430E-4511-9C5A-E7A7B53A5C13}" type="datetimeFigureOut">
              <a:rPr lang="fr-FR" smtClean="0"/>
              <a:t>27/11/2019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107048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FC0B6-430E-4511-9C5A-E7A7B53A5C13}" type="datetimeFigureOut">
              <a:rPr lang="fr-FR" smtClean="0"/>
              <a:t>27/11/2019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t>‹#›</a:t>
            </a:fld>
            <a:endParaRPr lang="fr-FR"/>
          </a:p>
        </p:txBody>
      </p:sp>
    </p:spTree>
    <p:extLst>
      <p:ext uri="{BB962C8B-B14F-4D97-AF65-F5344CB8AC3E}">
        <p14:creationId xmlns:p14="http://schemas.microsoft.com/office/powerpoint/2010/main" val="230594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FC0B6-430E-4511-9C5A-E7A7B53A5C13}" type="datetimeFigureOut">
              <a:rPr lang="fr-FR" smtClean="0"/>
              <a:t>27/11/2019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D1086-0F12-40DA-BCA2-15A1436988BF}" type="slidenum">
              <a:rPr lang="fr-FR" smtClean="0"/>
              <a:t>‹#›</a:t>
            </a:fld>
            <a:endParaRPr lang="fr-FR"/>
          </a:p>
        </p:txBody>
      </p:sp>
    </p:spTree>
    <p:extLst>
      <p:ext uri="{BB962C8B-B14F-4D97-AF65-F5344CB8AC3E}">
        <p14:creationId xmlns:p14="http://schemas.microsoft.com/office/powerpoint/2010/main" val="162647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a:t>Interruptions et Exceptions</a:t>
            </a:r>
          </a:p>
          <a:p>
            <a:pPr marL="572400">
              <a:buClr>
                <a:srgbClr val="C00000"/>
              </a:buClr>
            </a:pPr>
            <a:r>
              <a:rPr lang="fr-FR" sz="2800" dirty="0">
                <a:solidFill>
                  <a:schemeClr val="accent1">
                    <a:lumMod val="50000"/>
                  </a:schemeClr>
                </a:solidFill>
                <a:ea typeface="+mn-lt"/>
                <a:cs typeface="+mn-lt"/>
              </a:rPr>
              <a:t>P&amp;H : 4.9, A.7-A.8</a:t>
            </a:r>
            <a:endParaRPr lang="fr-FR" sz="2800" dirty="0">
              <a:solidFill>
                <a:schemeClr val="accent1">
                  <a:lumMod val="50000"/>
                </a:schemeClr>
              </a:solidFill>
            </a:endParaRPr>
          </a:p>
        </p:txBody>
      </p:sp>
      <p:sp>
        <p:nvSpPr>
          <p:cNvPr id="8" name="Rectangle 7"/>
          <p:cNvSpPr/>
          <p:nvPr/>
        </p:nvSpPr>
        <p:spPr>
          <a:xfrm>
            <a:off x="1531715" y="1727050"/>
            <a:ext cx="9480274" cy="1569660"/>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a:t>Appels de fonctions dans MIPS</a:t>
            </a:r>
          </a:p>
          <a:p>
            <a:pPr marL="572400">
              <a:buClr>
                <a:srgbClr val="C00000"/>
              </a:buClr>
            </a:pPr>
            <a:r>
              <a:rPr lang="fr-FR" sz="2800" dirty="0">
                <a:solidFill>
                  <a:schemeClr val="accent1">
                    <a:lumMod val="50000"/>
                  </a:schemeClr>
                </a:solidFill>
                <a:ea typeface="+mn-lt"/>
                <a:cs typeface="+mn-lt"/>
              </a:rPr>
              <a:t>P&amp;H : 2.1-2.3, 2.6-2.9, 2.10 (seulement 111-113), A.6</a:t>
            </a:r>
          </a:p>
          <a:p>
            <a:pPr marL="572400">
              <a:buClr>
                <a:srgbClr val="C00000"/>
              </a:buClr>
            </a:pPr>
            <a:r>
              <a:rPr lang="fr-FR" sz="2800" dirty="0">
                <a:solidFill>
                  <a:schemeClr val="accent1">
                    <a:lumMod val="50000"/>
                  </a:schemeClr>
                </a:solidFill>
                <a:ea typeface="+mn-lt"/>
                <a:cs typeface="+mn-lt"/>
              </a:rPr>
              <a:t>K&amp;R : 3.8</a:t>
            </a:r>
            <a:endParaRPr lang="fr-FR" sz="2800" dirty="0">
              <a:solidFill>
                <a:schemeClr val="accent1">
                  <a:lumMod val="50000"/>
                </a:schemeClr>
              </a:solidFill>
            </a:endParaRPr>
          </a:p>
        </p:txBody>
      </p:sp>
    </p:spTree>
    <p:extLst>
      <p:ext uri="{BB962C8B-B14F-4D97-AF65-F5344CB8AC3E}">
        <p14:creationId xmlns:p14="http://schemas.microsoft.com/office/powerpoint/2010/main" val="358264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8866" t="826" b="7433"/>
          <a:stretch/>
        </p:blipFill>
        <p:spPr>
          <a:xfrm>
            <a:off x="1259417" y="897778"/>
            <a:ext cx="4474540" cy="5748608"/>
          </a:xfrm>
          <a:prstGeom prst="rect">
            <a:avLst/>
          </a:prstGeom>
          <a:ln w="25400">
            <a:solidFill>
              <a:schemeClr val="bg1"/>
            </a:solidFill>
          </a:ln>
          <a:effectLst>
            <a:outerShdw blurRad="50800" dist="177800" dir="2700000" algn="tl" rotWithShape="0">
              <a:prstClr val="black">
                <a:alpha val="40000"/>
              </a:prstClr>
            </a:outerShdw>
          </a:effectLst>
        </p:spPr>
      </p:pic>
      <p:grpSp>
        <p:nvGrpSpPr>
          <p:cNvPr id="28" name="sp return 1"/>
          <p:cNvGrpSpPr/>
          <p:nvPr/>
        </p:nvGrpSpPr>
        <p:grpSpPr>
          <a:xfrm>
            <a:off x="8287193" y="1353338"/>
            <a:ext cx="3200400" cy="5270500"/>
            <a:chOff x="8287193" y="1353338"/>
            <a:chExt cx="3200400" cy="5270500"/>
          </a:xfrm>
        </p:grpSpPr>
        <p:sp>
          <p:nvSpPr>
            <p:cNvPr id="70" name="Rectangle 69"/>
            <p:cNvSpPr/>
            <p:nvPr/>
          </p:nvSpPr>
          <p:spPr>
            <a:xfrm>
              <a:off x="8287193" y="1353338"/>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3200" b="1" dirty="0">
                  <a:solidFill>
                    <a:schemeClr val="accent6">
                      <a:lumMod val="75000"/>
                    </a:schemeClr>
                  </a:solidFill>
                  <a:sym typeface="Wingdings" panose="05000000000000000000" pitchFamily="2" charset="2"/>
                </a:rPr>
                <a:t></a:t>
              </a:r>
              <a:endParaRPr lang="fr-FR" sz="3200" dirty="0">
                <a:solidFill>
                  <a:schemeClr val="accent6">
                    <a:lumMod val="75000"/>
                  </a:schemeClr>
                </a:solidFill>
              </a:endParaRPr>
            </a:p>
          </p:txBody>
        </p:sp>
        <p:graphicFrame>
          <p:nvGraphicFramePr>
            <p:cNvPr id="71" name="Content Placeholder 3"/>
            <p:cNvGraphicFramePr>
              <a:graphicFrameLocks/>
            </p:cNvGraphicFramePr>
            <p:nvPr/>
          </p:nvGraphicFramePr>
          <p:xfrm>
            <a:off x="8526513" y="1591463"/>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38100"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72" name="Straight Arrow Connector 71"/>
            <p:cNvCxnSpPr/>
            <p:nvPr/>
          </p:nvCxnSpPr>
          <p:spPr>
            <a:xfrm>
              <a:off x="9151200" y="5028117"/>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0728000" y="4245267"/>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636400" y="4766692"/>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26" name="sp return 2"/>
          <p:cNvGrpSpPr/>
          <p:nvPr/>
        </p:nvGrpSpPr>
        <p:grpSpPr>
          <a:xfrm>
            <a:off x="8287193" y="1353338"/>
            <a:ext cx="3200400" cy="5270500"/>
            <a:chOff x="8287193" y="1353338"/>
            <a:chExt cx="3200400" cy="5270500"/>
          </a:xfrm>
        </p:grpSpPr>
        <p:sp>
          <p:nvSpPr>
            <p:cNvPr id="65" name="Rectangle 64"/>
            <p:cNvSpPr/>
            <p:nvPr/>
          </p:nvSpPr>
          <p:spPr>
            <a:xfrm>
              <a:off x="8287193" y="1353338"/>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r>
                <a:rPr lang="fr-FR" sz="3200" b="1" dirty="0">
                  <a:solidFill>
                    <a:schemeClr val="accent6">
                      <a:lumMod val="75000"/>
                    </a:schemeClr>
                  </a:solidFill>
                  <a:sym typeface="Wingdings" panose="05000000000000000000" pitchFamily="2" charset="2"/>
                </a:rPr>
                <a:t></a:t>
              </a:r>
              <a:endParaRPr lang="fr-FR" sz="3200" b="1" dirty="0">
                <a:solidFill>
                  <a:schemeClr val="accent6">
                    <a:lumMod val="75000"/>
                  </a:schemeClr>
                </a:solidFill>
              </a:endParaRPr>
            </a:p>
          </p:txBody>
        </p:sp>
        <p:graphicFrame>
          <p:nvGraphicFramePr>
            <p:cNvPr id="66" name="Content Placeholder 3"/>
            <p:cNvGraphicFramePr>
              <a:graphicFrameLocks/>
            </p:cNvGraphicFramePr>
            <p:nvPr/>
          </p:nvGraphicFramePr>
          <p:xfrm>
            <a:off x="8526513" y="1591463"/>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38100"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lgDash"/>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67" name="Straight Arrow Connector 66"/>
            <p:cNvCxnSpPr/>
            <p:nvPr/>
          </p:nvCxnSpPr>
          <p:spPr>
            <a:xfrm>
              <a:off x="9151200" y="4636002"/>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0728000" y="3876967"/>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636400" y="4393665"/>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8" name="sp call 2"/>
          <p:cNvGrpSpPr/>
          <p:nvPr/>
        </p:nvGrpSpPr>
        <p:grpSpPr>
          <a:xfrm>
            <a:off x="8287193" y="1353338"/>
            <a:ext cx="3200400" cy="5270500"/>
            <a:chOff x="8287193" y="1353338"/>
            <a:chExt cx="3200400" cy="5270500"/>
          </a:xfrm>
        </p:grpSpPr>
        <p:sp>
          <p:nvSpPr>
            <p:cNvPr id="60" name="Rectangle 59"/>
            <p:cNvSpPr/>
            <p:nvPr/>
          </p:nvSpPr>
          <p:spPr>
            <a:xfrm>
              <a:off x="8287193" y="1353338"/>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r>
                <a:rPr lang="fr-FR" sz="3200" b="1" dirty="0">
                  <a:solidFill>
                    <a:schemeClr val="accent2"/>
                  </a:solidFill>
                  <a:sym typeface="Wingdings" panose="05000000000000000000" pitchFamily="2" charset="2"/>
                </a:rPr>
                <a:t></a:t>
              </a:r>
              <a:endParaRPr lang="fr-FR" sz="3200" b="1" dirty="0">
                <a:solidFill>
                  <a:schemeClr val="accent2"/>
                </a:solidFill>
              </a:endParaRPr>
            </a:p>
          </p:txBody>
        </p:sp>
        <p:graphicFrame>
          <p:nvGraphicFramePr>
            <p:cNvPr id="61" name="Content Placeholder 3"/>
            <p:cNvGraphicFramePr>
              <a:graphicFrameLocks/>
            </p:cNvGraphicFramePr>
            <p:nvPr/>
          </p:nvGraphicFramePr>
          <p:xfrm>
            <a:off x="8526513" y="1591463"/>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38100"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lgDash"/>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62" name="Straight Arrow Connector 61"/>
            <p:cNvCxnSpPr/>
            <p:nvPr/>
          </p:nvCxnSpPr>
          <p:spPr>
            <a:xfrm>
              <a:off x="9151200" y="4242951"/>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0728000" y="3505492"/>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636400" y="3998232"/>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7" name="sp call 1"/>
          <p:cNvGrpSpPr/>
          <p:nvPr/>
        </p:nvGrpSpPr>
        <p:grpSpPr>
          <a:xfrm>
            <a:off x="8287193" y="1353338"/>
            <a:ext cx="3200400" cy="5270500"/>
            <a:chOff x="8287193" y="1353338"/>
            <a:chExt cx="3200400" cy="5270500"/>
          </a:xfrm>
        </p:grpSpPr>
        <p:sp>
          <p:nvSpPr>
            <p:cNvPr id="48" name="Rectangle 47"/>
            <p:cNvSpPr/>
            <p:nvPr/>
          </p:nvSpPr>
          <p:spPr>
            <a:xfrm>
              <a:off x="8287193" y="1353338"/>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3200" b="1" dirty="0">
                  <a:solidFill>
                    <a:schemeClr val="accent2"/>
                  </a:solidFill>
                  <a:sym typeface="Wingdings" panose="05000000000000000000" pitchFamily="2" charset="2"/>
                </a:rPr>
                <a:t></a:t>
              </a:r>
              <a:endParaRPr lang="fr-FR" sz="3200" dirty="0"/>
            </a:p>
          </p:txBody>
        </p:sp>
        <p:graphicFrame>
          <p:nvGraphicFramePr>
            <p:cNvPr id="49" name="Content Placeholder 3"/>
            <p:cNvGraphicFramePr>
              <a:graphicFrameLocks/>
            </p:cNvGraphicFramePr>
            <p:nvPr/>
          </p:nvGraphicFramePr>
          <p:xfrm>
            <a:off x="8526513" y="1591463"/>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38100"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$ra </a:t>
                        </a:r>
                        <a:r>
                          <a:rPr lang="fr-FR" sz="1800" dirty="0">
                            <a:solidFill>
                              <a:schemeClr val="bg1"/>
                            </a:solidFill>
                            <a:sym typeface="Wingdings" panose="05000000000000000000" pitchFamily="2" charset="2"/>
                          </a:rPr>
                          <a:t></a:t>
                        </a:r>
                        <a:endParaRPr lang="fr-FR"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lgDash"/>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50" name="Straight Arrow Connector 49"/>
            <p:cNvCxnSpPr/>
            <p:nvPr/>
          </p:nvCxnSpPr>
          <p:spPr>
            <a:xfrm>
              <a:off x="9151200" y="4620772"/>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728000" y="3876967"/>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636400" y="4384952"/>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3" name="sp Initial"/>
          <p:cNvGrpSpPr/>
          <p:nvPr/>
        </p:nvGrpSpPr>
        <p:grpSpPr>
          <a:xfrm>
            <a:off x="8287193" y="1353338"/>
            <a:ext cx="3200400" cy="5270500"/>
            <a:chOff x="8287193" y="1353338"/>
            <a:chExt cx="3200400" cy="5270500"/>
          </a:xfrm>
        </p:grpSpPr>
        <p:sp>
          <p:nvSpPr>
            <p:cNvPr id="53" name="Rectangle 52"/>
            <p:cNvSpPr/>
            <p:nvPr/>
          </p:nvSpPr>
          <p:spPr>
            <a:xfrm>
              <a:off x="8287193" y="1353338"/>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fr-FR" sz="2400" dirty="0"/>
            </a:p>
          </p:txBody>
        </p:sp>
        <p:graphicFrame>
          <p:nvGraphicFramePr>
            <p:cNvPr id="54" name="Content Placeholder 3"/>
            <p:cNvGraphicFramePr>
              <a:graphicFrameLocks/>
            </p:cNvGraphicFramePr>
            <p:nvPr/>
          </p:nvGraphicFramePr>
          <p:xfrm>
            <a:off x="8526513" y="1591463"/>
            <a:ext cx="2825470" cy="4450080"/>
          </p:xfrm>
          <a:graphic>
            <a:graphicData uri="http://schemas.openxmlformats.org/drawingml/2006/table">
              <a:tbl>
                <a:tblPr firstRow="1" bandRow="1">
                  <a:tableStyleId>{2D5ABB26-0587-4C30-8999-92F81FD0307C}</a:tableStyleId>
                </a:tblPr>
                <a:tblGrid>
                  <a:gridCol w="1506487">
                    <a:extLst>
                      <a:ext uri="{9D8B030D-6E8A-4147-A177-3AD203B41FA5}">
                        <a16:colId xmlns:a16="http://schemas.microsoft.com/office/drawing/2014/main" val="20000"/>
                      </a:ext>
                    </a:extLst>
                  </a:gridCol>
                  <a:gridCol w="1318983">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fr-FR" sz="160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55" name="Straight Arrow Connector 54"/>
            <p:cNvCxnSpPr/>
            <p:nvPr/>
          </p:nvCxnSpPr>
          <p:spPr>
            <a:xfrm>
              <a:off x="9152112" y="4982722"/>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0728232" y="4248442"/>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8633665" y="4766692"/>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20" name="Call 1"/>
          <p:cNvGrpSpPr/>
          <p:nvPr/>
        </p:nvGrpSpPr>
        <p:grpSpPr>
          <a:xfrm>
            <a:off x="1602317" y="1559248"/>
            <a:ext cx="1914920" cy="862044"/>
            <a:chOff x="718699" y="1525557"/>
            <a:chExt cx="1914920" cy="862044"/>
          </a:xfrm>
        </p:grpSpPr>
        <p:grpSp>
          <p:nvGrpSpPr>
            <p:cNvPr id="37" name="Group 36"/>
            <p:cNvGrpSpPr/>
            <p:nvPr/>
          </p:nvGrpSpPr>
          <p:grpSpPr>
            <a:xfrm>
              <a:off x="718699" y="1525557"/>
              <a:ext cx="1322083" cy="862044"/>
              <a:chOff x="7803180" y="1825337"/>
              <a:chExt cx="1627235" cy="1151205"/>
            </a:xfrm>
          </p:grpSpPr>
          <p:grpSp>
            <p:nvGrpSpPr>
              <p:cNvPr id="9" name="Group 8"/>
              <p:cNvGrpSpPr/>
              <p:nvPr/>
            </p:nvGrpSpPr>
            <p:grpSpPr>
              <a:xfrm flipV="1">
                <a:off x="7803181" y="1825337"/>
                <a:ext cx="1627234" cy="1151205"/>
                <a:chOff x="1078297" y="338999"/>
                <a:chExt cx="1037894" cy="3867876"/>
              </a:xfrm>
            </p:grpSpPr>
            <p:cxnSp>
              <p:nvCxnSpPr>
                <p:cNvPr id="11" name="Straight Connector 10"/>
                <p:cNvCxnSpPr/>
                <p:nvPr/>
              </p:nvCxnSpPr>
              <p:spPr>
                <a:xfrm flipH="1">
                  <a:off x="1078297" y="4180114"/>
                  <a:ext cx="103789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78297" y="338999"/>
                  <a:ext cx="0" cy="38678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84217" y="365125"/>
                  <a:ext cx="264292"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803180" y="1849240"/>
                <a:ext cx="829644" cy="938646"/>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sp>
          <p:nvSpPr>
            <p:cNvPr id="33" name="TextBox 32"/>
            <p:cNvSpPr txBox="1"/>
            <p:nvPr/>
          </p:nvSpPr>
          <p:spPr>
            <a:xfrm>
              <a:off x="2115408" y="1591561"/>
              <a:ext cx="518211" cy="521470"/>
            </a:xfrm>
            <a:prstGeom prst="rect">
              <a:avLst/>
            </a:prstGeom>
            <a:noFill/>
          </p:spPr>
          <p:txBody>
            <a:bodyPr wrap="none" rtlCol="0">
              <a:spAutoFit/>
            </a:bodyPr>
            <a:lstStyle/>
            <a:p>
              <a:r>
                <a:rPr lang="fr-FR" sz="2400" dirty="0">
                  <a:solidFill>
                    <a:schemeClr val="accent2"/>
                  </a:solidFill>
                  <a:sym typeface="Wingdings" panose="05000000000000000000" pitchFamily="2" charset="2"/>
                </a:rPr>
                <a:t></a:t>
              </a:r>
              <a:endParaRPr lang="fr-FR" sz="2400" dirty="0">
                <a:solidFill>
                  <a:schemeClr val="accent2"/>
                </a:solidFill>
              </a:endParaRPr>
            </a:p>
          </p:txBody>
        </p:sp>
      </p:grpSp>
      <p:grpSp>
        <p:nvGrpSpPr>
          <p:cNvPr id="27" name="Call 2"/>
          <p:cNvGrpSpPr/>
          <p:nvPr/>
        </p:nvGrpSpPr>
        <p:grpSpPr>
          <a:xfrm>
            <a:off x="1437216" y="3212317"/>
            <a:ext cx="2074353" cy="1710874"/>
            <a:chOff x="553598" y="3178626"/>
            <a:chExt cx="2074353" cy="1710874"/>
          </a:xfrm>
        </p:grpSpPr>
        <p:grpSp>
          <p:nvGrpSpPr>
            <p:cNvPr id="38" name="Group 37"/>
            <p:cNvGrpSpPr/>
            <p:nvPr/>
          </p:nvGrpSpPr>
          <p:grpSpPr>
            <a:xfrm>
              <a:off x="553598" y="3178626"/>
              <a:ext cx="1497907" cy="1710874"/>
              <a:chOff x="7803180" y="3572707"/>
              <a:chExt cx="1627234" cy="1514248"/>
            </a:xfrm>
          </p:grpSpPr>
          <p:grpSp>
            <p:nvGrpSpPr>
              <p:cNvPr id="15" name="Group 14"/>
              <p:cNvGrpSpPr/>
              <p:nvPr/>
            </p:nvGrpSpPr>
            <p:grpSpPr>
              <a:xfrm flipV="1">
                <a:off x="7803180" y="3572707"/>
                <a:ext cx="1627234" cy="1514248"/>
                <a:chOff x="1078297" y="338999"/>
                <a:chExt cx="1037894" cy="3867876"/>
              </a:xfrm>
            </p:grpSpPr>
            <p:cxnSp>
              <p:nvCxnSpPr>
                <p:cNvPr id="16" name="Straight Connector 15"/>
                <p:cNvCxnSpPr/>
                <p:nvPr/>
              </p:nvCxnSpPr>
              <p:spPr>
                <a:xfrm flipH="1">
                  <a:off x="1078297" y="4180114"/>
                  <a:ext cx="103789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78297" y="338999"/>
                  <a:ext cx="0" cy="38678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84217" y="365125"/>
                  <a:ext cx="264292"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7812461" y="3592551"/>
                <a:ext cx="829644" cy="938646"/>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sp>
          <p:nvSpPr>
            <p:cNvPr id="34" name="TextBox 33"/>
            <p:cNvSpPr txBox="1"/>
            <p:nvPr/>
          </p:nvSpPr>
          <p:spPr>
            <a:xfrm>
              <a:off x="2109740" y="3258073"/>
              <a:ext cx="518211" cy="521470"/>
            </a:xfrm>
            <a:prstGeom prst="rect">
              <a:avLst/>
            </a:prstGeom>
            <a:noFill/>
          </p:spPr>
          <p:txBody>
            <a:bodyPr wrap="none" rtlCol="0">
              <a:spAutoFit/>
            </a:bodyPr>
            <a:lstStyle/>
            <a:p>
              <a:r>
                <a:rPr lang="fr-FR" sz="2400" dirty="0">
                  <a:solidFill>
                    <a:schemeClr val="accent2"/>
                  </a:solidFill>
                  <a:sym typeface="Wingdings" panose="05000000000000000000" pitchFamily="2" charset="2"/>
                </a:rPr>
                <a:t></a:t>
              </a:r>
              <a:endParaRPr lang="fr-FR" sz="2400" dirty="0">
                <a:solidFill>
                  <a:schemeClr val="accent2"/>
                </a:solidFill>
              </a:endParaRPr>
            </a:p>
          </p:txBody>
        </p:sp>
      </p:grpSp>
      <p:grpSp>
        <p:nvGrpSpPr>
          <p:cNvPr id="6" name="Return 2"/>
          <p:cNvGrpSpPr/>
          <p:nvPr/>
        </p:nvGrpSpPr>
        <p:grpSpPr>
          <a:xfrm>
            <a:off x="4249028" y="3526191"/>
            <a:ext cx="1371772" cy="2886374"/>
            <a:chOff x="5555011" y="3276600"/>
            <a:chExt cx="1371772" cy="2848274"/>
          </a:xfrm>
        </p:grpSpPr>
        <p:grpSp>
          <p:nvGrpSpPr>
            <p:cNvPr id="21" name="Group 20"/>
            <p:cNvGrpSpPr/>
            <p:nvPr/>
          </p:nvGrpSpPr>
          <p:grpSpPr>
            <a:xfrm flipV="1">
              <a:off x="5555011" y="3276600"/>
              <a:ext cx="1371772" cy="2716168"/>
              <a:chOff x="2504116" y="2098130"/>
              <a:chExt cx="1214450" cy="2482578"/>
            </a:xfrm>
          </p:grpSpPr>
          <p:cxnSp>
            <p:nvCxnSpPr>
              <p:cNvPr id="23" name="Straight Connector 22"/>
              <p:cNvCxnSpPr/>
              <p:nvPr/>
            </p:nvCxnSpPr>
            <p:spPr>
              <a:xfrm flipV="1">
                <a:off x="3041176" y="2098130"/>
                <a:ext cx="677389"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05502" y="2098130"/>
                <a:ext cx="0" cy="2469515"/>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04116" y="4580708"/>
                <a:ext cx="1214450"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215136" y="5293877"/>
              <a:ext cx="631613" cy="830997"/>
            </a:xfrm>
            <a:prstGeom prst="rect">
              <a:avLst/>
            </a:prstGeom>
            <a:noFill/>
            <a:ln>
              <a:noFill/>
            </a:ln>
          </p:spPr>
          <p:txBody>
            <a:bodyPr wrap="square" rtlCol="0">
              <a:spAutoFit/>
            </a:bodyPr>
            <a:lstStyle/>
            <a:p>
              <a:r>
                <a:rPr lang="fr-FR" sz="4800" b="1" dirty="0">
                  <a:solidFill>
                    <a:schemeClr val="accent6">
                      <a:lumMod val="75000"/>
                    </a:schemeClr>
                  </a:solidFill>
                  <a:sym typeface="Wingdings" panose="05000000000000000000" pitchFamily="2" charset="2"/>
                </a:rPr>
                <a:t></a:t>
              </a:r>
              <a:endParaRPr lang="fr-FR" sz="4800" b="1" dirty="0">
                <a:solidFill>
                  <a:schemeClr val="accent6">
                    <a:lumMod val="75000"/>
                  </a:schemeClr>
                </a:solidFill>
              </a:endParaRPr>
            </a:p>
          </p:txBody>
        </p:sp>
      </p:grpSp>
      <p:grpSp>
        <p:nvGrpSpPr>
          <p:cNvPr id="35" name="Return 1"/>
          <p:cNvGrpSpPr/>
          <p:nvPr/>
        </p:nvGrpSpPr>
        <p:grpSpPr>
          <a:xfrm>
            <a:off x="3976839" y="1849789"/>
            <a:ext cx="1371772" cy="2622591"/>
            <a:chOff x="5555011" y="3276600"/>
            <a:chExt cx="1371772" cy="2832483"/>
          </a:xfrm>
        </p:grpSpPr>
        <p:grpSp>
          <p:nvGrpSpPr>
            <p:cNvPr id="36" name="Group 35"/>
            <p:cNvGrpSpPr/>
            <p:nvPr/>
          </p:nvGrpSpPr>
          <p:grpSpPr>
            <a:xfrm flipV="1">
              <a:off x="5555011" y="3276600"/>
              <a:ext cx="1371772" cy="2716168"/>
              <a:chOff x="2504116" y="2098130"/>
              <a:chExt cx="1214450" cy="2482578"/>
            </a:xfrm>
          </p:grpSpPr>
          <p:cxnSp>
            <p:nvCxnSpPr>
              <p:cNvPr id="44" name="Straight Connector 43"/>
              <p:cNvCxnSpPr/>
              <p:nvPr/>
            </p:nvCxnSpPr>
            <p:spPr>
              <a:xfrm flipV="1">
                <a:off x="3041176" y="2098130"/>
                <a:ext cx="677389"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5502" y="2098130"/>
                <a:ext cx="0" cy="2469515"/>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504116" y="4580708"/>
                <a:ext cx="1214450"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227836" y="5211579"/>
              <a:ext cx="631613" cy="897504"/>
            </a:xfrm>
            <a:prstGeom prst="rect">
              <a:avLst/>
            </a:prstGeom>
            <a:noFill/>
            <a:ln>
              <a:noFill/>
            </a:ln>
          </p:spPr>
          <p:txBody>
            <a:bodyPr wrap="square" rtlCol="0">
              <a:spAutoFit/>
            </a:bodyPr>
            <a:lstStyle/>
            <a:p>
              <a:r>
                <a:rPr lang="fr-FR" sz="4800" b="1" dirty="0">
                  <a:solidFill>
                    <a:schemeClr val="accent6">
                      <a:lumMod val="75000"/>
                    </a:schemeClr>
                  </a:solidFill>
                  <a:sym typeface="Wingdings" panose="05000000000000000000" pitchFamily="2" charset="2"/>
                </a:rPr>
                <a:t></a:t>
              </a:r>
              <a:endParaRPr lang="fr-FR" sz="4800" b="1" dirty="0">
                <a:solidFill>
                  <a:schemeClr val="accent6">
                    <a:lumMod val="75000"/>
                  </a:schemeClr>
                </a:solidFill>
              </a:endParaRPr>
            </a:p>
          </p:txBody>
        </p:sp>
      </p:grpSp>
      <p:pic>
        <p:nvPicPr>
          <p:cNvPr id="76" name="Initial"/>
          <p:cNvPicPr>
            <a:picLocks noChangeAspect="1"/>
          </p:cNvPicPr>
          <p:nvPr/>
        </p:nvPicPr>
        <p:blipFill rotWithShape="1">
          <a:blip r:embed="rId3"/>
          <a:srcRect r="13641" b="2960"/>
          <a:stretch/>
        </p:blipFill>
        <p:spPr>
          <a:xfrm>
            <a:off x="1259157" y="874638"/>
            <a:ext cx="4474800" cy="5749200"/>
          </a:xfrm>
          <a:prstGeom prst="rect">
            <a:avLst/>
          </a:prstGeom>
          <a:ln w="25400">
            <a:solidFill>
              <a:schemeClr val="bg1"/>
            </a:solidFill>
          </a:ln>
          <a:effectLst>
            <a:outerShdw blurRad="50800" dist="177800" dir="2700000" algn="tl" rotWithShape="0">
              <a:prstClr val="black">
                <a:alpha val="40000"/>
              </a:prstClr>
            </a:outerShdw>
          </a:effectLst>
        </p:spPr>
      </p:pic>
      <p:sp>
        <p:nvSpPr>
          <p:cNvPr id="2" name="Title 1"/>
          <p:cNvSpPr>
            <a:spLocks noGrp="1"/>
          </p:cNvSpPr>
          <p:nvPr>
            <p:ph type="title"/>
          </p:nvPr>
        </p:nvSpPr>
        <p:spPr>
          <a:xfrm>
            <a:off x="484579" y="365125"/>
            <a:ext cx="11237521" cy="400275"/>
          </a:xfrm>
        </p:spPr>
        <p:txBody>
          <a:bodyPr>
            <a:normAutofit fontScale="90000"/>
          </a:bodyPr>
          <a:lstStyle/>
          <a:p>
            <a:pPr algn="ctr"/>
            <a:r>
              <a:rPr lang="fr-FR" b="1" dirty="0"/>
              <a:t>Appels de fonctions imbriquées - revisité</a:t>
            </a:r>
            <a:endParaRPr lang="fr-FR" dirty="0"/>
          </a:p>
        </p:txBody>
      </p:sp>
    </p:spTree>
    <p:extLst>
      <p:ext uri="{BB962C8B-B14F-4D97-AF65-F5344CB8AC3E}">
        <p14:creationId xmlns:p14="http://schemas.microsoft.com/office/powerpoint/2010/main" val="33810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6"/>
                                        </p:tgtEl>
                                      </p:cBhvr>
                                    </p:animEffect>
                                    <p:set>
                                      <p:cBhvr>
                                        <p:cTn id="7" dur="1" fill="hold">
                                          <p:stCondLst>
                                            <p:cond delay="499"/>
                                          </p:stCondLst>
                                        </p:cTn>
                                        <p:tgtEl>
                                          <p:spTgt spid="7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xit" presetSubtype="0" fill="hold"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xit" presetSubtype="0" fill="hold" nodeType="withEffect">
                                  <p:stCondLst>
                                    <p:cond delay="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b="1" dirty="0"/>
              <a:t>Appels de fonctions – Convention MIPS</a:t>
            </a:r>
            <a:endParaRPr lang="fr-FR" dirty="0"/>
          </a:p>
        </p:txBody>
      </p:sp>
      <p:sp>
        <p:nvSpPr>
          <p:cNvPr id="3" name="Content Placeholder 2"/>
          <p:cNvSpPr>
            <a:spLocks noGrp="1"/>
          </p:cNvSpPr>
          <p:nvPr>
            <p:ph idx="1"/>
          </p:nvPr>
        </p:nvSpPr>
        <p:spPr/>
        <p:txBody>
          <a:bodyPr>
            <a:normAutofit/>
          </a:bodyPr>
          <a:lstStyle/>
          <a:p>
            <a:pPr>
              <a:buClr>
                <a:srgbClr val="C00000"/>
              </a:buClr>
              <a:buFont typeface="Wingdings" panose="05000000000000000000" pitchFamily="2" charset="2"/>
              <a:buChar char="§"/>
            </a:pPr>
            <a:endParaRPr lang="fr-FR" dirty="0">
              <a:sym typeface="Wingdings" panose="05000000000000000000" pitchFamily="2" charset="2"/>
            </a:endParaRPr>
          </a:p>
          <a:p>
            <a:pPr>
              <a:buClr>
                <a:srgbClr val="C00000"/>
              </a:buClr>
              <a:buFont typeface="Wingdings" panose="05000000000000000000" pitchFamily="2" charset="2"/>
              <a:buChar char="§"/>
            </a:pPr>
            <a:r>
              <a:rPr lang="fr-FR" dirty="0">
                <a:sym typeface="Wingdings" panose="05000000000000000000" pitchFamily="2" charset="2"/>
              </a:rPr>
              <a:t>On utilise les registres </a:t>
            </a:r>
            <a:r>
              <a:rPr lang="fr-FR" b="1" dirty="0">
                <a:solidFill>
                  <a:srgbClr val="FF6D6D"/>
                </a:solidFill>
                <a:sym typeface="Wingdings" panose="05000000000000000000" pitchFamily="2" charset="2"/>
              </a:rPr>
              <a:t>$a0</a:t>
            </a:r>
            <a:r>
              <a:rPr lang="fr-FR" dirty="0">
                <a:sym typeface="Wingdings" panose="05000000000000000000" pitchFamily="2" charset="2"/>
              </a:rPr>
              <a:t> à </a:t>
            </a:r>
            <a:r>
              <a:rPr lang="fr-FR" b="1" dirty="0">
                <a:solidFill>
                  <a:srgbClr val="FF6D6D"/>
                </a:solidFill>
                <a:sym typeface="Wingdings" panose="05000000000000000000" pitchFamily="2" charset="2"/>
              </a:rPr>
              <a:t>$a3</a:t>
            </a:r>
            <a:r>
              <a:rPr lang="fr-FR" dirty="0">
                <a:sym typeface="Wingdings" panose="05000000000000000000" pitchFamily="2" charset="2"/>
              </a:rPr>
              <a:t> pour passer jusqu’à quatre arguments 32 bits à notre fonction.</a:t>
            </a:r>
          </a:p>
          <a:p>
            <a:pPr>
              <a:buClr>
                <a:srgbClr val="C00000"/>
              </a:buClr>
              <a:buFont typeface="Wingdings" panose="05000000000000000000" pitchFamily="2" charset="2"/>
              <a:buChar char="§"/>
            </a:pPr>
            <a:r>
              <a:rPr lang="fr-FR" dirty="0">
                <a:sym typeface="Wingdings" panose="05000000000000000000" pitchFamily="2" charset="2"/>
              </a:rPr>
              <a:t>Les registres </a:t>
            </a:r>
            <a:r>
              <a:rPr lang="fr-FR" b="1" dirty="0">
                <a:solidFill>
                  <a:srgbClr val="FF6D6D"/>
                </a:solidFill>
                <a:sym typeface="Wingdings" panose="05000000000000000000" pitchFamily="2" charset="2"/>
              </a:rPr>
              <a:t>$v0</a:t>
            </a:r>
            <a:r>
              <a:rPr lang="fr-FR" dirty="0">
                <a:sym typeface="Wingdings" panose="05000000000000000000" pitchFamily="2" charset="2"/>
              </a:rPr>
              <a:t> et </a:t>
            </a:r>
            <a:r>
              <a:rPr lang="fr-FR" b="1" dirty="0">
                <a:solidFill>
                  <a:srgbClr val="FF6D6D"/>
                </a:solidFill>
                <a:sym typeface="Wingdings" panose="05000000000000000000" pitchFamily="2" charset="2"/>
              </a:rPr>
              <a:t>$v1</a:t>
            </a:r>
            <a:r>
              <a:rPr lang="fr-FR" dirty="0">
                <a:sym typeface="Wingdings" panose="05000000000000000000" pitchFamily="2" charset="2"/>
              </a:rPr>
              <a:t> sont utilisés pour retourner jusqu’à deux valeurs 32 bits.</a:t>
            </a:r>
          </a:p>
          <a:p>
            <a:pPr>
              <a:buClr>
                <a:srgbClr val="C00000"/>
              </a:buClr>
              <a:buFont typeface="Wingdings" panose="05000000000000000000" pitchFamily="2" charset="2"/>
              <a:buChar char="§"/>
            </a:pPr>
            <a:r>
              <a:rPr lang="fr-FR" dirty="0">
                <a:sym typeface="Wingdings" panose="05000000000000000000" pitchFamily="2" charset="2"/>
              </a:rPr>
              <a:t>Les registres </a:t>
            </a:r>
            <a:r>
              <a:rPr lang="fr-FR" b="1" dirty="0">
                <a:solidFill>
                  <a:srgbClr val="FF6D6D"/>
                </a:solidFill>
                <a:sym typeface="Wingdings" panose="05000000000000000000" pitchFamily="2" charset="2"/>
              </a:rPr>
              <a:t>$s0</a:t>
            </a:r>
            <a:r>
              <a:rPr lang="fr-FR" dirty="0">
                <a:sym typeface="Wingdings" panose="05000000000000000000" pitchFamily="2" charset="2"/>
              </a:rPr>
              <a:t> à </a:t>
            </a:r>
            <a:r>
              <a:rPr lang="fr-FR" b="1" dirty="0">
                <a:solidFill>
                  <a:srgbClr val="FF6D6D"/>
                </a:solidFill>
                <a:sym typeface="Wingdings" panose="05000000000000000000" pitchFamily="2" charset="2"/>
              </a:rPr>
              <a:t>$s7</a:t>
            </a:r>
            <a:r>
              <a:rPr lang="fr-FR" dirty="0">
                <a:sym typeface="Wingdings" panose="05000000000000000000" pitchFamily="2" charset="2"/>
              </a:rPr>
              <a:t> sont utilisés comme variables locales dans une fonction.</a:t>
            </a:r>
          </a:p>
          <a:p>
            <a:pPr>
              <a:buClr>
                <a:srgbClr val="C00000"/>
              </a:buClr>
              <a:buFont typeface="Wingdings" panose="05000000000000000000" pitchFamily="2" charset="2"/>
              <a:buChar char="§"/>
            </a:pPr>
            <a:r>
              <a:rPr lang="fr-FR" b="1" dirty="0">
                <a:solidFill>
                  <a:srgbClr val="C00000"/>
                </a:solidFill>
                <a:sym typeface="Wingdings" panose="05000000000000000000" pitchFamily="2" charset="2"/>
              </a:rPr>
              <a:t>Avant l’appel</a:t>
            </a:r>
            <a:r>
              <a:rPr lang="fr-FR" dirty="0">
                <a:sym typeface="Wingdings" panose="05000000000000000000" pitchFamily="2" charset="2"/>
              </a:rPr>
              <a:t> d’une fonction, il faut </a:t>
            </a:r>
            <a:r>
              <a:rPr lang="fr-FR" b="1" dirty="0">
                <a:solidFill>
                  <a:srgbClr val="C00000"/>
                </a:solidFill>
                <a:sym typeface="Wingdings" panose="05000000000000000000" pitchFamily="2" charset="2"/>
              </a:rPr>
              <a:t>sauvegarder</a:t>
            </a:r>
            <a:r>
              <a:rPr lang="fr-FR" dirty="0">
                <a:sym typeface="Wingdings" panose="05000000000000000000" pitchFamily="2" charset="2"/>
              </a:rPr>
              <a:t>, </a:t>
            </a:r>
            <a:r>
              <a:rPr lang="fr-FR" u="sng" dirty="0">
                <a:sym typeface="Wingdings" panose="05000000000000000000" pitchFamily="2" charset="2"/>
              </a:rPr>
              <a:t>si besoin</a:t>
            </a:r>
            <a:r>
              <a:rPr lang="fr-FR" dirty="0">
                <a:sym typeface="Wingdings" panose="05000000000000000000" pitchFamily="2" charset="2"/>
              </a:rPr>
              <a:t>, le contenu des registres </a:t>
            </a:r>
            <a:r>
              <a:rPr lang="fr-FR" b="1" dirty="0">
                <a:solidFill>
                  <a:srgbClr val="FF6D6D"/>
                </a:solidFill>
                <a:sym typeface="Wingdings" panose="05000000000000000000" pitchFamily="2" charset="2"/>
              </a:rPr>
              <a:t>$t0</a:t>
            </a:r>
            <a:r>
              <a:rPr lang="fr-FR" dirty="0">
                <a:sym typeface="Wingdings" panose="05000000000000000000" pitchFamily="2" charset="2"/>
              </a:rPr>
              <a:t> .. </a:t>
            </a:r>
            <a:r>
              <a:rPr lang="fr-FR" b="1" dirty="0">
                <a:solidFill>
                  <a:srgbClr val="FF6D6D"/>
                </a:solidFill>
                <a:sym typeface="Wingdings" panose="05000000000000000000" pitchFamily="2" charset="2"/>
              </a:rPr>
              <a:t>$t9</a:t>
            </a:r>
            <a:r>
              <a:rPr lang="fr-FR" dirty="0">
                <a:sym typeface="Wingdings" panose="05000000000000000000" pitchFamily="2" charset="2"/>
              </a:rPr>
              <a:t>, </a:t>
            </a:r>
            <a:r>
              <a:rPr lang="fr-FR" b="1" dirty="0">
                <a:solidFill>
                  <a:srgbClr val="FF6D6D"/>
                </a:solidFill>
                <a:sym typeface="Wingdings" panose="05000000000000000000" pitchFamily="2" charset="2"/>
              </a:rPr>
              <a:t>$a0</a:t>
            </a:r>
            <a:r>
              <a:rPr lang="fr-FR" dirty="0">
                <a:sym typeface="Wingdings" panose="05000000000000000000" pitchFamily="2" charset="2"/>
              </a:rPr>
              <a:t> .. </a:t>
            </a:r>
            <a:r>
              <a:rPr lang="fr-FR" b="1" dirty="0">
                <a:solidFill>
                  <a:srgbClr val="FF6D6D"/>
                </a:solidFill>
                <a:sym typeface="Wingdings" panose="05000000000000000000" pitchFamily="2" charset="2"/>
              </a:rPr>
              <a:t>$a3</a:t>
            </a:r>
            <a:r>
              <a:rPr lang="fr-FR" dirty="0">
                <a:sym typeface="Wingdings" panose="05000000000000000000" pitchFamily="2" charset="2"/>
              </a:rPr>
              <a:t>, </a:t>
            </a:r>
            <a:r>
              <a:rPr lang="fr-FR" b="1" dirty="0">
                <a:solidFill>
                  <a:srgbClr val="FF6D6D"/>
                </a:solidFill>
                <a:sym typeface="Wingdings" panose="05000000000000000000" pitchFamily="2" charset="2"/>
              </a:rPr>
              <a:t>$v0</a:t>
            </a:r>
            <a:r>
              <a:rPr lang="fr-FR" dirty="0">
                <a:sym typeface="Wingdings" panose="05000000000000000000" pitchFamily="2" charset="2"/>
              </a:rPr>
              <a:t> et </a:t>
            </a:r>
            <a:r>
              <a:rPr lang="fr-FR" b="1" dirty="0">
                <a:solidFill>
                  <a:srgbClr val="FF6D6D"/>
                </a:solidFill>
                <a:sym typeface="Wingdings" panose="05000000000000000000" pitchFamily="2" charset="2"/>
              </a:rPr>
              <a:t>$v1</a:t>
            </a:r>
            <a:r>
              <a:rPr lang="fr-FR" dirty="0">
                <a:sym typeface="Wingdings" panose="05000000000000000000" pitchFamily="2" charset="2"/>
              </a:rPr>
              <a:t> dans la pile.</a:t>
            </a:r>
            <a:endParaRPr lang="fr-FR" b="1" dirty="0">
              <a:solidFill>
                <a:srgbClr val="FF0000"/>
              </a:solidFill>
              <a:effectLst>
                <a:outerShdw blurRad="38100" dist="38100" dir="2700000" algn="tl">
                  <a:srgbClr val="000000">
                    <a:alpha val="43137"/>
                  </a:srgbClr>
                </a:outerShdw>
              </a:effectLst>
            </a:endParaRPr>
          </a:p>
          <a:p>
            <a:pPr marL="0" indent="0">
              <a:buNone/>
            </a:pPr>
            <a:endParaRPr lang="fr-FR" dirty="0"/>
          </a:p>
        </p:txBody>
      </p:sp>
    </p:spTree>
    <p:extLst>
      <p:ext uri="{BB962C8B-B14F-4D97-AF65-F5344CB8AC3E}">
        <p14:creationId xmlns:p14="http://schemas.microsoft.com/office/powerpoint/2010/main" val="98465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b="1" dirty="0"/>
              <a:t>Appel de fonction – Convention MIPS</a:t>
            </a:r>
            <a:endParaRPr lang="fr-FR" dirty="0"/>
          </a:p>
        </p:txBody>
      </p:sp>
      <p:sp>
        <p:nvSpPr>
          <p:cNvPr id="3" name="Content Placeholder 2"/>
          <p:cNvSpPr>
            <a:spLocks noGrp="1"/>
          </p:cNvSpPr>
          <p:nvPr>
            <p:ph idx="1"/>
          </p:nvPr>
        </p:nvSpPr>
        <p:spPr/>
        <p:txBody>
          <a:bodyPr>
            <a:normAutofit/>
          </a:bodyPr>
          <a:lstStyle/>
          <a:p>
            <a:pPr>
              <a:buClr>
                <a:srgbClr val="C00000"/>
              </a:buClr>
              <a:buFont typeface="Wingdings" panose="05000000000000000000" pitchFamily="2" charset="2"/>
              <a:buChar char="§"/>
            </a:pPr>
            <a:endParaRPr lang="fr-FR" b="1" dirty="0">
              <a:solidFill>
                <a:srgbClr val="C00000"/>
              </a:solidFill>
              <a:sym typeface="Wingdings" panose="05000000000000000000" pitchFamily="2" charset="2"/>
            </a:endParaRPr>
          </a:p>
          <a:p>
            <a:pPr>
              <a:buClr>
                <a:srgbClr val="C00000"/>
              </a:buClr>
              <a:buFont typeface="Wingdings" panose="05000000000000000000" pitchFamily="2" charset="2"/>
              <a:buChar char="§"/>
            </a:pPr>
            <a:r>
              <a:rPr lang="fr-FR" b="1" dirty="0">
                <a:solidFill>
                  <a:srgbClr val="C00000"/>
                </a:solidFill>
                <a:sym typeface="Wingdings" panose="05000000000000000000" pitchFamily="2" charset="2"/>
              </a:rPr>
              <a:t>Au retour</a:t>
            </a:r>
            <a:r>
              <a:rPr lang="fr-FR" dirty="0">
                <a:sym typeface="Wingdings" panose="05000000000000000000" pitchFamily="2" charset="2"/>
              </a:rPr>
              <a:t> de la fonction appelée, le contenu initial des registres </a:t>
            </a:r>
            <a:r>
              <a:rPr lang="fr-FR" b="1" dirty="0">
                <a:solidFill>
                  <a:srgbClr val="FF6D6D"/>
                </a:solidFill>
                <a:sym typeface="Wingdings" panose="05000000000000000000" pitchFamily="2" charset="2"/>
              </a:rPr>
              <a:t>$t0</a:t>
            </a:r>
            <a:r>
              <a:rPr lang="fr-FR" dirty="0">
                <a:sym typeface="Wingdings" panose="05000000000000000000" pitchFamily="2" charset="2"/>
              </a:rPr>
              <a:t> .. </a:t>
            </a:r>
            <a:r>
              <a:rPr lang="fr-FR" b="1" dirty="0">
                <a:solidFill>
                  <a:srgbClr val="FF6D6D"/>
                </a:solidFill>
                <a:sym typeface="Wingdings" panose="05000000000000000000" pitchFamily="2" charset="2"/>
              </a:rPr>
              <a:t>$t9</a:t>
            </a:r>
            <a:r>
              <a:rPr lang="fr-FR" dirty="0">
                <a:sym typeface="Wingdings" panose="05000000000000000000" pitchFamily="2" charset="2"/>
              </a:rPr>
              <a:t>, </a:t>
            </a:r>
            <a:r>
              <a:rPr lang="fr-FR" b="1" dirty="0">
                <a:solidFill>
                  <a:srgbClr val="FF6D6D"/>
                </a:solidFill>
                <a:sym typeface="Wingdings" panose="05000000000000000000" pitchFamily="2" charset="2"/>
              </a:rPr>
              <a:t>$a0</a:t>
            </a:r>
            <a:r>
              <a:rPr lang="fr-FR" dirty="0">
                <a:sym typeface="Wingdings" panose="05000000000000000000" pitchFamily="2" charset="2"/>
              </a:rPr>
              <a:t> .. </a:t>
            </a:r>
            <a:r>
              <a:rPr lang="fr-FR" b="1" dirty="0">
                <a:solidFill>
                  <a:srgbClr val="FF6D6D"/>
                </a:solidFill>
                <a:sym typeface="Wingdings" panose="05000000000000000000" pitchFamily="2" charset="2"/>
              </a:rPr>
              <a:t>$a3</a:t>
            </a:r>
            <a:r>
              <a:rPr lang="fr-FR" dirty="0">
                <a:sym typeface="Wingdings" panose="05000000000000000000" pitchFamily="2" charset="2"/>
              </a:rPr>
              <a:t>, </a:t>
            </a:r>
            <a:r>
              <a:rPr lang="fr-FR" b="1" dirty="0">
                <a:solidFill>
                  <a:srgbClr val="FF6D6D"/>
                </a:solidFill>
                <a:sym typeface="Wingdings" panose="05000000000000000000" pitchFamily="2" charset="2"/>
              </a:rPr>
              <a:t>$v0</a:t>
            </a:r>
            <a:r>
              <a:rPr lang="fr-FR" dirty="0">
                <a:sym typeface="Wingdings" panose="05000000000000000000" pitchFamily="2" charset="2"/>
              </a:rPr>
              <a:t> et </a:t>
            </a:r>
            <a:r>
              <a:rPr lang="fr-FR" b="1" dirty="0">
                <a:solidFill>
                  <a:srgbClr val="FF6D6D"/>
                </a:solidFill>
                <a:sym typeface="Wingdings" panose="05000000000000000000" pitchFamily="2" charset="2"/>
              </a:rPr>
              <a:t>$v1</a:t>
            </a:r>
            <a:r>
              <a:rPr lang="fr-FR" dirty="0">
                <a:sym typeface="Wingdings" panose="05000000000000000000" pitchFamily="2" charset="2"/>
              </a:rPr>
              <a:t> doit être </a:t>
            </a:r>
            <a:r>
              <a:rPr lang="fr-FR" b="1" dirty="0">
                <a:solidFill>
                  <a:srgbClr val="C00000"/>
                </a:solidFill>
                <a:sym typeface="Wingdings" panose="05000000000000000000" pitchFamily="2" charset="2"/>
              </a:rPr>
              <a:t>restauré</a:t>
            </a:r>
            <a:r>
              <a:rPr lang="fr-FR" dirty="0">
                <a:solidFill>
                  <a:srgbClr val="C00000"/>
                </a:solidFill>
                <a:sym typeface="Wingdings" panose="05000000000000000000" pitchFamily="2" charset="2"/>
              </a:rPr>
              <a:t> </a:t>
            </a:r>
            <a:r>
              <a:rPr lang="fr-FR" dirty="0">
                <a:sym typeface="Wingdings" panose="05000000000000000000" pitchFamily="2" charset="2"/>
              </a:rPr>
              <a:t>depuis la pile, </a:t>
            </a:r>
            <a:r>
              <a:rPr lang="fr-FR" u="sng" dirty="0">
                <a:sym typeface="Wingdings" panose="05000000000000000000" pitchFamily="2" charset="2"/>
              </a:rPr>
              <a:t>si besoin</a:t>
            </a:r>
            <a:r>
              <a:rPr lang="fr-FR" dirty="0">
                <a:sym typeface="Wingdings" panose="05000000000000000000" pitchFamily="2" charset="2"/>
              </a:rPr>
              <a:t>.</a:t>
            </a:r>
          </a:p>
          <a:p>
            <a:pPr>
              <a:buClr>
                <a:srgbClr val="C00000"/>
              </a:buClr>
              <a:buFont typeface="Wingdings" panose="05000000000000000000" pitchFamily="2" charset="2"/>
              <a:buChar char="§"/>
            </a:pPr>
            <a:endParaRPr lang="fr-FR" dirty="0">
              <a:sym typeface="Wingdings" panose="05000000000000000000" pitchFamily="2" charset="2"/>
            </a:endParaRPr>
          </a:p>
          <a:p>
            <a:pPr>
              <a:buClr>
                <a:srgbClr val="C00000"/>
              </a:buClr>
              <a:buFont typeface="Wingdings" panose="05000000000000000000" pitchFamily="2" charset="2"/>
              <a:buChar char="§"/>
            </a:pPr>
            <a:r>
              <a:rPr lang="fr-FR" dirty="0">
                <a:sym typeface="Wingdings" panose="05000000000000000000" pitchFamily="2" charset="2"/>
              </a:rPr>
              <a:t>Si la fonction appelée à besoin de modifier les registres </a:t>
            </a:r>
            <a:r>
              <a:rPr lang="fr-FR" b="1" dirty="0">
                <a:solidFill>
                  <a:srgbClr val="FF6D6D"/>
                </a:solidFill>
                <a:sym typeface="Wingdings" panose="05000000000000000000" pitchFamily="2" charset="2"/>
              </a:rPr>
              <a:t>$s0</a:t>
            </a:r>
            <a:r>
              <a:rPr lang="fr-FR" dirty="0">
                <a:sym typeface="Wingdings" panose="05000000000000000000" pitchFamily="2" charset="2"/>
              </a:rPr>
              <a:t> .. </a:t>
            </a:r>
            <a:r>
              <a:rPr lang="fr-FR" b="1" dirty="0">
                <a:solidFill>
                  <a:srgbClr val="FF6D6D"/>
                </a:solidFill>
                <a:sym typeface="Wingdings" panose="05000000000000000000" pitchFamily="2" charset="2"/>
              </a:rPr>
              <a:t>$s7</a:t>
            </a:r>
            <a:r>
              <a:rPr lang="fr-FR" dirty="0">
                <a:sym typeface="Wingdings" panose="05000000000000000000" pitchFamily="2" charset="2"/>
              </a:rPr>
              <a:t> (pour manipuler ses propres variables locales) ou </a:t>
            </a:r>
            <a:r>
              <a:rPr lang="fr-FR" b="1" dirty="0">
                <a:solidFill>
                  <a:srgbClr val="FF6D6D"/>
                </a:solidFill>
                <a:sym typeface="Wingdings" panose="05000000000000000000" pitchFamily="2" charset="2"/>
              </a:rPr>
              <a:t>$ra</a:t>
            </a:r>
            <a:r>
              <a:rPr lang="fr-FR" dirty="0">
                <a:sym typeface="Wingdings" panose="05000000000000000000" pitchFamily="2" charset="2"/>
              </a:rPr>
              <a:t> (lors d’appels de fonctions imbriquées), elle doit, au préalable, </a:t>
            </a:r>
            <a:r>
              <a:rPr lang="fr-FR" b="1" dirty="0">
                <a:solidFill>
                  <a:srgbClr val="C00000"/>
                </a:solidFill>
                <a:sym typeface="Wingdings" panose="05000000000000000000" pitchFamily="2" charset="2"/>
              </a:rPr>
              <a:t>préserver le contenu</a:t>
            </a:r>
            <a:r>
              <a:rPr lang="fr-FR" dirty="0">
                <a:sym typeface="Wingdings" panose="05000000000000000000" pitchFamily="2" charset="2"/>
              </a:rPr>
              <a:t> de ces registres dans la pile et les restaurer à leur état initial avant de retourner à la fonction appelante.</a:t>
            </a:r>
          </a:p>
          <a:p>
            <a:pPr marL="0" indent="0">
              <a:buClr>
                <a:srgbClr val="C00000"/>
              </a:buClr>
              <a:buNone/>
            </a:pPr>
            <a:endParaRPr lang="fr-FR" dirty="0"/>
          </a:p>
        </p:txBody>
      </p:sp>
    </p:spTree>
    <p:extLst>
      <p:ext uri="{BB962C8B-B14F-4D97-AF65-F5344CB8AC3E}">
        <p14:creationId xmlns:p14="http://schemas.microsoft.com/office/powerpoint/2010/main" val="98465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Appels de fonctions dans MIPS – Exemple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91115064"/>
              </p:ext>
            </p:extLst>
          </p:nvPr>
        </p:nvGraphicFramePr>
        <p:xfrm>
          <a:off x="838200" y="1589089"/>
          <a:ext cx="10515600" cy="4480560"/>
        </p:xfrm>
        <a:graphic>
          <a:graphicData uri="http://schemas.openxmlformats.org/drawingml/2006/table">
            <a:tbl>
              <a:tblPr firstRow="1" bandRow="1">
                <a:effectLst/>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497011">
                <a:tc>
                  <a:txBody>
                    <a:bodyPr/>
                    <a:lstStyle/>
                    <a:p>
                      <a:r>
                        <a:rPr lang="fr-FR" b="1" dirty="0" err="1">
                          <a:solidFill>
                            <a:schemeClr val="tx1"/>
                          </a:solidFill>
                          <a:latin typeface="Courier New" panose="02070309020205020404" pitchFamily="49" charset="0"/>
                          <a:cs typeface="Courier New" panose="02070309020205020404" pitchFamily="49" charset="0"/>
                        </a:rPr>
                        <a:t>calc</a:t>
                      </a:r>
                      <a:r>
                        <a:rPr lang="fr-FR" b="1" dirty="0">
                          <a:solidFill>
                            <a:schemeClr val="tx1"/>
                          </a:solidFill>
                          <a:latin typeface="Courier New" panose="02070309020205020404" pitchFamily="49" charset="0"/>
                          <a:cs typeface="Courier New" panose="02070309020205020404" pitchFamily="49" charset="0"/>
                        </a:rPr>
                        <a:t>:</a:t>
                      </a:r>
                      <a:r>
                        <a:rPr lang="fr-FR" b="0" dirty="0">
                          <a:solidFill>
                            <a:schemeClr val="tx1"/>
                          </a:solidFill>
                          <a:latin typeface="Courier New" panose="02070309020205020404" pitchFamily="49" charset="0"/>
                          <a:cs typeface="Courier New" panose="02070309020205020404" pitchFamily="49" charset="0"/>
                        </a:rPr>
                        <a:t>	li $a0, 3</a:t>
                      </a:r>
                    </a:p>
                    <a:p>
                      <a:r>
                        <a:rPr lang="fr-FR" b="0" dirty="0">
                          <a:solidFill>
                            <a:schemeClr val="tx1"/>
                          </a:solidFill>
                          <a:latin typeface="Courier New" panose="02070309020205020404" pitchFamily="49" charset="0"/>
                          <a:cs typeface="Courier New" panose="02070309020205020404" pitchFamily="49" charset="0"/>
                        </a:rPr>
                        <a:t>	li $a1, 1</a:t>
                      </a:r>
                    </a:p>
                    <a:p>
                      <a:r>
                        <a:rPr lang="fr-FR" b="0" dirty="0">
                          <a:solidFill>
                            <a:schemeClr val="tx1"/>
                          </a:solidFill>
                          <a:latin typeface="Courier New" panose="02070309020205020404" pitchFamily="49" charset="0"/>
                          <a:cs typeface="Courier New" panose="02070309020205020404" pitchFamily="49" charset="0"/>
                        </a:rPr>
                        <a:t>	li $s0, 4</a:t>
                      </a:r>
                    </a:p>
                    <a:p>
                      <a:r>
                        <a:rPr lang="fr-FR" b="0" dirty="0">
                          <a:solidFill>
                            <a:schemeClr val="tx1"/>
                          </a:solidFill>
                          <a:latin typeface="Courier New" panose="02070309020205020404" pitchFamily="49" charset="0"/>
                          <a:cs typeface="Courier New" panose="02070309020205020404" pitchFamily="49" charset="0"/>
                        </a:rPr>
                        <a:t>	li $s1, 1</a:t>
                      </a:r>
                    </a:p>
                    <a:p>
                      <a:endParaRPr lang="fr-FR" b="0" dirty="0">
                        <a:latin typeface="Courier New" panose="02070309020205020404" pitchFamily="49" charset="0"/>
                        <a:cs typeface="Courier New" panose="02070309020205020404" pitchFamily="49" charset="0"/>
                      </a:endParaRPr>
                    </a:p>
                    <a:p>
                      <a:r>
                        <a:rPr lang="fr-FR" b="0" dirty="0">
                          <a:solidFill>
                            <a:schemeClr val="accent6">
                              <a:lumMod val="50000"/>
                            </a:schemeClr>
                          </a:solidFill>
                          <a:latin typeface="Courier New" panose="02070309020205020404" pitchFamily="49" charset="0"/>
                          <a:cs typeface="Courier New" panose="02070309020205020404" pitchFamily="49" charset="0"/>
                        </a:rPr>
                        <a:t>	</a:t>
                      </a:r>
                      <a:r>
                        <a:rPr lang="fr-FR" b="1" dirty="0">
                          <a:solidFill>
                            <a:schemeClr val="accent6">
                              <a:lumMod val="50000"/>
                            </a:schemeClr>
                          </a:solidFill>
                          <a:latin typeface="Courier New" panose="02070309020205020404" pitchFamily="49" charset="0"/>
                          <a:cs typeface="Courier New" panose="02070309020205020404" pitchFamily="49" charset="0"/>
                        </a:rPr>
                        <a:t># sauvegarder les registres</a:t>
                      </a:r>
                    </a:p>
                    <a:p>
                      <a:r>
                        <a:rPr lang="fr-FR" b="1" dirty="0">
                          <a:solidFill>
                            <a:schemeClr val="accent6">
                              <a:lumMod val="50000"/>
                            </a:schemeClr>
                          </a:solidFill>
                          <a:latin typeface="Courier New" panose="02070309020205020404" pitchFamily="49" charset="0"/>
                          <a:cs typeface="Courier New" panose="02070309020205020404" pitchFamily="49" charset="0"/>
                        </a:rPr>
                        <a:t>	# $a0 et $a1</a:t>
                      </a:r>
                    </a:p>
                    <a:p>
                      <a:endParaRPr lang="fr-FR" b="0" dirty="0">
                        <a:latin typeface="Courier New" panose="02070309020205020404" pitchFamily="49" charset="0"/>
                        <a:cs typeface="Courier New" panose="02070309020205020404" pitchFamily="49" charset="0"/>
                      </a:endParaRPr>
                    </a:p>
                    <a:p>
                      <a:r>
                        <a:rPr lang="fr-FR" b="1" dirty="0">
                          <a:solidFill>
                            <a:schemeClr val="tx1"/>
                          </a:solidFill>
                          <a:latin typeface="Courier New" panose="02070309020205020404" pitchFamily="49" charset="0"/>
                          <a:cs typeface="Courier New" panose="02070309020205020404" pitchFamily="49" charset="0"/>
                        </a:rPr>
                        <a:t>	</a:t>
                      </a:r>
                      <a:r>
                        <a:rPr lang="fr-FR" b="1" dirty="0" err="1">
                          <a:solidFill>
                            <a:schemeClr val="tx1"/>
                          </a:solidFill>
                          <a:latin typeface="Courier New" panose="02070309020205020404" pitchFamily="49" charset="0"/>
                          <a:cs typeface="Courier New" panose="02070309020205020404" pitchFamily="49" charset="0"/>
                        </a:rPr>
                        <a:t>jal</a:t>
                      </a:r>
                      <a:r>
                        <a:rPr lang="fr-FR" b="1" dirty="0">
                          <a:solidFill>
                            <a:schemeClr val="tx1"/>
                          </a:solidFill>
                          <a:latin typeface="Courier New" panose="02070309020205020404" pitchFamily="49" charset="0"/>
                          <a:cs typeface="Courier New" panose="02070309020205020404" pitchFamily="49" charset="0"/>
                        </a:rPr>
                        <a:t> </a:t>
                      </a:r>
                      <a:r>
                        <a:rPr lang="fr-FR" b="1" dirty="0" err="1">
                          <a:solidFill>
                            <a:schemeClr val="tx1"/>
                          </a:solidFill>
                          <a:latin typeface="Courier New" panose="02070309020205020404" pitchFamily="49" charset="0"/>
                          <a:cs typeface="Courier New" panose="02070309020205020404" pitchFamily="49" charset="0"/>
                        </a:rPr>
                        <a:t>comp</a:t>
                      </a:r>
                      <a:endParaRPr lang="fr-FR" b="1" dirty="0">
                        <a:solidFill>
                          <a:schemeClr val="tx1"/>
                        </a:solidFill>
                        <a:latin typeface="Courier New" panose="02070309020205020404" pitchFamily="49" charset="0"/>
                        <a:cs typeface="Courier New" panose="02070309020205020404" pitchFamily="49" charset="0"/>
                      </a:endParaRPr>
                    </a:p>
                    <a:p>
                      <a:endParaRPr lang="fr-FR" b="0" dirty="0">
                        <a:latin typeface="Courier New" panose="02070309020205020404" pitchFamily="49" charset="0"/>
                        <a:cs typeface="Courier New" panose="02070309020205020404" pitchFamily="49" charset="0"/>
                      </a:endParaRPr>
                    </a:p>
                    <a:p>
                      <a:r>
                        <a:rPr lang="fr-FR" b="1" dirty="0">
                          <a:solidFill>
                            <a:schemeClr val="accent6">
                              <a:lumMod val="50000"/>
                            </a:schemeClr>
                          </a:solidFill>
                          <a:latin typeface="Courier New" panose="02070309020205020404" pitchFamily="49" charset="0"/>
                          <a:cs typeface="Courier New" panose="02070309020205020404" pitchFamily="49" charset="0"/>
                        </a:rPr>
                        <a:t>	# restaurer</a:t>
                      </a:r>
                      <a:r>
                        <a:rPr lang="fr-FR" b="1" baseline="0" dirty="0">
                          <a:solidFill>
                            <a:schemeClr val="accent6">
                              <a:lumMod val="50000"/>
                            </a:schemeClr>
                          </a:solidFill>
                          <a:latin typeface="Courier New" panose="02070309020205020404" pitchFamily="49" charset="0"/>
                          <a:cs typeface="Courier New" panose="02070309020205020404" pitchFamily="49" charset="0"/>
                        </a:rPr>
                        <a:t> les registres</a:t>
                      </a:r>
                    </a:p>
                    <a:p>
                      <a:r>
                        <a:rPr lang="fr-FR" b="1" baseline="0" dirty="0">
                          <a:solidFill>
                            <a:schemeClr val="accent6">
                              <a:lumMod val="50000"/>
                            </a:schemeClr>
                          </a:solidFill>
                          <a:latin typeface="Courier New" panose="02070309020205020404" pitchFamily="49" charset="0"/>
                          <a:cs typeface="Courier New" panose="02070309020205020404" pitchFamily="49" charset="0"/>
                        </a:rPr>
                        <a:t>	# $a0 et $a1</a:t>
                      </a:r>
                    </a:p>
                    <a:p>
                      <a:endParaRPr lang="fr-FR" b="0" baseline="0" dirty="0">
                        <a:latin typeface="Courier New" panose="02070309020205020404" pitchFamily="49" charset="0"/>
                        <a:cs typeface="Courier New" panose="02070309020205020404" pitchFamily="49" charset="0"/>
                      </a:endParaRPr>
                    </a:p>
                    <a:p>
                      <a:r>
                        <a:rPr lang="fr-FR" b="0" baseline="0" dirty="0">
                          <a:solidFill>
                            <a:schemeClr val="tx1"/>
                          </a:solidFill>
                          <a:latin typeface="Courier New" panose="02070309020205020404" pitchFamily="49" charset="0"/>
                          <a:cs typeface="Courier New" panose="02070309020205020404" pitchFamily="49" charset="0"/>
                        </a:rPr>
                        <a:t>	</a:t>
                      </a:r>
                      <a:r>
                        <a:rPr lang="fr-FR" b="0" baseline="0" dirty="0" err="1">
                          <a:solidFill>
                            <a:schemeClr val="tx1"/>
                          </a:solidFill>
                          <a:latin typeface="Courier New" panose="02070309020205020404" pitchFamily="49" charset="0"/>
                          <a:cs typeface="Courier New" panose="02070309020205020404" pitchFamily="49" charset="0"/>
                        </a:rPr>
                        <a:t>add</a:t>
                      </a:r>
                      <a:r>
                        <a:rPr lang="fr-FR" b="0" baseline="0" dirty="0">
                          <a:solidFill>
                            <a:schemeClr val="tx1"/>
                          </a:solidFill>
                          <a:latin typeface="Courier New" panose="02070309020205020404" pitchFamily="49" charset="0"/>
                          <a:cs typeface="Courier New" panose="02070309020205020404" pitchFamily="49" charset="0"/>
                        </a:rPr>
                        <a:t> $v0, $a0, $a1</a:t>
                      </a:r>
                    </a:p>
                    <a:p>
                      <a:r>
                        <a:rPr lang="fr-FR" b="0" baseline="0" dirty="0">
                          <a:solidFill>
                            <a:schemeClr val="tx1"/>
                          </a:solidFill>
                          <a:latin typeface="Courier New" panose="02070309020205020404" pitchFamily="49" charset="0"/>
                          <a:cs typeface="Courier New" panose="02070309020205020404" pitchFamily="49" charset="0"/>
                        </a:rPr>
                        <a:t>	</a:t>
                      </a:r>
                      <a:r>
                        <a:rPr lang="fr-FR" b="0" baseline="0" dirty="0" err="1">
                          <a:solidFill>
                            <a:schemeClr val="tx1"/>
                          </a:solidFill>
                          <a:latin typeface="Courier New" panose="02070309020205020404" pitchFamily="49" charset="0"/>
                          <a:cs typeface="Courier New" panose="02070309020205020404" pitchFamily="49" charset="0"/>
                        </a:rPr>
                        <a:t>add</a:t>
                      </a:r>
                      <a:r>
                        <a:rPr lang="fr-FR" b="0" baseline="0" dirty="0">
                          <a:solidFill>
                            <a:schemeClr val="tx1"/>
                          </a:solidFill>
                          <a:latin typeface="Courier New" panose="02070309020205020404" pitchFamily="49" charset="0"/>
                          <a:cs typeface="Courier New" panose="02070309020205020404" pitchFamily="49" charset="0"/>
                        </a:rPr>
                        <a:t> $v1, $s0, $s1</a:t>
                      </a:r>
                      <a:endParaRPr lang="fr-FR" b="0" dirty="0">
                        <a:solidFill>
                          <a:schemeClr val="tx1"/>
                        </a:solidFill>
                        <a:latin typeface="Courier New" panose="02070309020205020404" pitchFamily="49" charset="0"/>
                        <a:cs typeface="Courier New" panose="02070309020205020404" pitchFamily="49" charset="0"/>
                      </a:endParaRPr>
                    </a:p>
                    <a:p>
                      <a:r>
                        <a:rPr lang="fr-FR" b="0" dirty="0">
                          <a:solidFill>
                            <a:schemeClr val="tx1"/>
                          </a:solidFill>
                          <a:latin typeface="Courier New" panose="02070309020205020404" pitchFamily="49" charset="0"/>
                          <a:cs typeface="Courier New" panose="02070309020205020404" pitchFamily="49" charset="0"/>
                        </a:rPr>
                        <a:t>	jr  $ra </a:t>
                      </a:r>
                    </a:p>
                  </a:txBody>
                  <a:tcP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fr-FR" b="1" dirty="0" err="1">
                          <a:solidFill>
                            <a:schemeClr val="tx1"/>
                          </a:solidFill>
                          <a:latin typeface="Courier New" panose="02070309020205020404" pitchFamily="49" charset="0"/>
                          <a:cs typeface="Courier New" panose="02070309020205020404" pitchFamily="49" charset="0"/>
                        </a:rPr>
                        <a:t>comp</a:t>
                      </a:r>
                      <a:r>
                        <a:rPr lang="fr-FR" b="1" dirty="0">
                          <a:solidFill>
                            <a:schemeClr val="tx1"/>
                          </a:solidFill>
                          <a:latin typeface="Courier New" panose="02070309020205020404" pitchFamily="49" charset="0"/>
                          <a:cs typeface="Courier New" panose="02070309020205020404" pitchFamily="49" charset="0"/>
                        </a:rPr>
                        <a:t>:</a:t>
                      </a:r>
                      <a:r>
                        <a:rPr lang="fr-FR" b="0" dirty="0">
                          <a:latin typeface="Courier New" panose="02070309020205020404" pitchFamily="49" charset="0"/>
                          <a:cs typeface="Courier New" panose="02070309020205020404" pitchFamily="49" charset="0"/>
                        </a:rPr>
                        <a:t> </a:t>
                      </a:r>
                    </a:p>
                    <a:p>
                      <a:r>
                        <a:rPr lang="fr-FR" b="1" dirty="0">
                          <a:solidFill>
                            <a:schemeClr val="accent6">
                              <a:lumMod val="50000"/>
                            </a:schemeClr>
                          </a:solidFill>
                          <a:latin typeface="Courier New" panose="02070309020205020404" pitchFamily="49" charset="0"/>
                          <a:cs typeface="Courier New" panose="02070309020205020404" pitchFamily="49" charset="0"/>
                        </a:rPr>
                        <a:t>	# sauvegarder</a:t>
                      </a:r>
                      <a:r>
                        <a:rPr lang="fr-FR" b="1" baseline="0" dirty="0">
                          <a:solidFill>
                            <a:schemeClr val="accent6">
                              <a:lumMod val="50000"/>
                            </a:schemeClr>
                          </a:solidFill>
                          <a:latin typeface="Courier New" panose="02070309020205020404" pitchFamily="49" charset="0"/>
                          <a:cs typeface="Courier New" panose="02070309020205020404" pitchFamily="49" charset="0"/>
                        </a:rPr>
                        <a:t> les registres</a:t>
                      </a:r>
                    </a:p>
                    <a:p>
                      <a:r>
                        <a:rPr lang="fr-FR" b="1" baseline="0" dirty="0">
                          <a:solidFill>
                            <a:schemeClr val="accent6">
                              <a:lumMod val="50000"/>
                            </a:schemeClr>
                          </a:solidFill>
                          <a:latin typeface="Courier New" panose="02070309020205020404" pitchFamily="49" charset="0"/>
                          <a:cs typeface="Courier New" panose="02070309020205020404" pitchFamily="49" charset="0"/>
                        </a:rPr>
                        <a:t>	# $s0 et $s2</a:t>
                      </a:r>
                    </a:p>
                    <a:p>
                      <a:endParaRPr lang="fr-FR" b="0" baseline="0" dirty="0">
                        <a:latin typeface="Courier New" panose="02070309020205020404" pitchFamily="49" charset="0"/>
                        <a:cs typeface="Courier New" panose="02070309020205020404" pitchFamily="49" charset="0"/>
                      </a:endParaRPr>
                    </a:p>
                    <a:p>
                      <a:r>
                        <a:rPr lang="fr-FR" b="0" dirty="0">
                          <a:solidFill>
                            <a:schemeClr val="tx1"/>
                          </a:solidFill>
                          <a:latin typeface="Courier New" panose="02070309020205020404" pitchFamily="49" charset="0"/>
                          <a:cs typeface="Courier New" panose="02070309020205020404" pitchFamily="49" charset="0"/>
                        </a:rPr>
                        <a:t>	li $a0, 2</a:t>
                      </a:r>
                    </a:p>
                    <a:p>
                      <a:r>
                        <a:rPr lang="fr-FR" b="0" dirty="0">
                          <a:solidFill>
                            <a:schemeClr val="tx1"/>
                          </a:solidFill>
                          <a:latin typeface="Courier New" panose="02070309020205020404" pitchFamily="49" charset="0"/>
                          <a:cs typeface="Courier New" panose="02070309020205020404" pitchFamily="49" charset="0"/>
                        </a:rPr>
                        <a:t>	li $a2, 7</a:t>
                      </a:r>
                    </a:p>
                    <a:p>
                      <a:r>
                        <a:rPr lang="fr-FR" b="0" dirty="0">
                          <a:solidFill>
                            <a:schemeClr val="tx1"/>
                          </a:solidFill>
                          <a:latin typeface="Courier New" panose="02070309020205020404" pitchFamily="49" charset="0"/>
                          <a:cs typeface="Courier New" panose="02070309020205020404" pitchFamily="49" charset="0"/>
                        </a:rPr>
                        <a:t>	li $s0, 1</a:t>
                      </a:r>
                    </a:p>
                    <a:p>
                      <a:r>
                        <a:rPr lang="fr-FR" b="0" dirty="0">
                          <a:solidFill>
                            <a:schemeClr val="tx1"/>
                          </a:solidFill>
                          <a:latin typeface="Courier New" panose="02070309020205020404" pitchFamily="49" charset="0"/>
                          <a:cs typeface="Courier New" panose="02070309020205020404" pitchFamily="49" charset="0"/>
                        </a:rPr>
                        <a:t>	li $s2, 8</a:t>
                      </a:r>
                    </a:p>
                    <a:p>
                      <a:r>
                        <a:rPr lang="fr-FR" b="0" dirty="0">
                          <a:solidFill>
                            <a:schemeClr val="tx1"/>
                          </a:solidFill>
                          <a:latin typeface="Courier New" panose="02070309020205020404" pitchFamily="49" charset="0"/>
                          <a:cs typeface="Courier New" panose="02070309020205020404" pitchFamily="49" charset="0"/>
                        </a:rPr>
                        <a:t>	...</a:t>
                      </a:r>
                    </a:p>
                    <a:p>
                      <a:endParaRPr lang="fr-FR" b="0" dirty="0">
                        <a:latin typeface="Courier New" panose="02070309020205020404" pitchFamily="49" charset="0"/>
                        <a:cs typeface="Courier New" panose="02070309020205020404" pitchFamily="49" charset="0"/>
                      </a:endParaRPr>
                    </a:p>
                    <a:p>
                      <a:r>
                        <a:rPr lang="fr-FR" b="1" dirty="0">
                          <a:solidFill>
                            <a:schemeClr val="accent6">
                              <a:lumMod val="50000"/>
                            </a:schemeClr>
                          </a:solidFill>
                          <a:latin typeface="Courier New" panose="02070309020205020404" pitchFamily="49" charset="0"/>
                          <a:cs typeface="Courier New" panose="02070309020205020404" pitchFamily="49" charset="0"/>
                        </a:rPr>
                        <a:t>	# restaurer les registres</a:t>
                      </a:r>
                    </a:p>
                    <a:p>
                      <a:r>
                        <a:rPr lang="fr-FR" b="1" dirty="0">
                          <a:solidFill>
                            <a:schemeClr val="accent6">
                              <a:lumMod val="50000"/>
                            </a:schemeClr>
                          </a:solidFill>
                          <a:latin typeface="Courier New" panose="02070309020205020404" pitchFamily="49" charset="0"/>
                          <a:cs typeface="Courier New" panose="02070309020205020404" pitchFamily="49" charset="0"/>
                        </a:rPr>
                        <a:t>	# $s0 et $s2</a:t>
                      </a:r>
                    </a:p>
                    <a:p>
                      <a:endParaRPr lang="fr-FR" b="0" dirty="0">
                        <a:latin typeface="Courier New" panose="02070309020205020404" pitchFamily="49" charset="0"/>
                        <a:cs typeface="Courier New" panose="02070309020205020404" pitchFamily="49" charset="0"/>
                      </a:endParaRPr>
                    </a:p>
                    <a:p>
                      <a:r>
                        <a:rPr lang="fr-FR" b="0" dirty="0">
                          <a:solidFill>
                            <a:schemeClr val="tx1"/>
                          </a:solidFill>
                          <a:latin typeface="Courier New" panose="02070309020205020404" pitchFamily="49" charset="0"/>
                          <a:cs typeface="Courier New" panose="02070309020205020404" pitchFamily="49" charset="0"/>
                        </a:rPr>
                        <a:t>	jr $ra</a:t>
                      </a:r>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00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a:t>Interruptions et Exceptions</a:t>
            </a:r>
          </a:p>
          <a:p>
            <a:pPr marL="572400">
              <a:buClr>
                <a:srgbClr val="C00000"/>
              </a:buClr>
            </a:pPr>
            <a:r>
              <a:rPr lang="fr-FR" sz="2800" dirty="0">
                <a:solidFill>
                  <a:schemeClr val="accent1">
                    <a:lumMod val="50000"/>
                  </a:schemeClr>
                </a:solidFill>
                <a:ea typeface="+mn-lt"/>
                <a:cs typeface="+mn-lt"/>
              </a:rPr>
              <a:t>P&amp;H : 4.9, A.7-A.8</a:t>
            </a:r>
            <a:endParaRPr lang="fr-FR" sz="2800" dirty="0">
              <a:solidFill>
                <a:schemeClr val="accent1">
                  <a:lumMod val="50000"/>
                </a:schemeClr>
              </a:solidFill>
            </a:endParaRPr>
          </a:p>
        </p:txBody>
      </p:sp>
      <p:sp>
        <p:nvSpPr>
          <p:cNvPr id="8" name="Rectangle 7"/>
          <p:cNvSpPr/>
          <p:nvPr/>
        </p:nvSpPr>
        <p:spPr>
          <a:xfrm>
            <a:off x="1531715" y="1727050"/>
            <a:ext cx="9480274" cy="1569660"/>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a:solidFill>
                  <a:schemeClr val="bg1">
                    <a:lumMod val="75000"/>
                  </a:schemeClr>
                </a:solidFill>
              </a:rPr>
              <a:t>Appels de fonctions dans MIPS</a:t>
            </a:r>
          </a:p>
          <a:p>
            <a:pPr marL="572400">
              <a:buClr>
                <a:schemeClr val="bg1">
                  <a:lumMod val="75000"/>
                </a:schemeClr>
              </a:buClr>
            </a:pPr>
            <a:r>
              <a:rPr lang="fr-FR" sz="2800" dirty="0">
                <a:solidFill>
                  <a:schemeClr val="bg1">
                    <a:lumMod val="75000"/>
                  </a:schemeClr>
                </a:solidFill>
                <a:ea typeface="+mn-lt"/>
                <a:cs typeface="+mn-lt"/>
              </a:rPr>
              <a:t>P&amp;H : 2.1-2.3, 2.6-2.9, 2.10 (seulement 111-113), A.6</a:t>
            </a:r>
          </a:p>
          <a:p>
            <a:pPr marL="572400">
              <a:buClr>
                <a:schemeClr val="bg1">
                  <a:lumMod val="75000"/>
                </a:schemeClr>
              </a:buClr>
            </a:pPr>
            <a:r>
              <a:rPr lang="fr-FR" sz="2800" dirty="0">
                <a:solidFill>
                  <a:schemeClr val="bg1">
                    <a:lumMod val="75000"/>
                  </a:schemeClr>
                </a:solidFill>
                <a:ea typeface="+mn-lt"/>
                <a:cs typeface="+mn-lt"/>
              </a:rPr>
              <a:t>K&amp;R : 3.8</a:t>
            </a:r>
            <a:endParaRPr lang="fr-FR" sz="2800" dirty="0">
              <a:solidFill>
                <a:schemeClr val="bg1">
                  <a:lumMod val="75000"/>
                </a:schemeClr>
              </a:solidFill>
            </a:endParaRPr>
          </a:p>
        </p:txBody>
      </p:sp>
    </p:spTree>
    <p:extLst>
      <p:ext uri="{BB962C8B-B14F-4D97-AF65-F5344CB8AC3E}">
        <p14:creationId xmlns:p14="http://schemas.microsoft.com/office/powerpoint/2010/main" val="311914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pu-memory bus"/>
          <p:cNvSpPr>
            <a:spLocks noChangeArrowheads="1"/>
          </p:cNvSpPr>
          <p:nvPr/>
        </p:nvSpPr>
        <p:spPr bwMode="auto">
          <a:xfrm>
            <a:off x="5644730" y="3135875"/>
            <a:ext cx="683748" cy="983119"/>
          </a:xfrm>
          <a:prstGeom prst="upDownArrow">
            <a:avLst>
              <a:gd name="adj1" fmla="val 50000"/>
              <a:gd name="adj2" fmla="val 20000"/>
            </a:avLst>
          </a:prstGeom>
          <a:solidFill>
            <a:srgbClr val="6B97C0"/>
          </a:solidFill>
          <a:ln w="12700" algn="ctr">
            <a:solidFill>
              <a:srgbClr val="000000"/>
            </a:solidFill>
            <a:miter lim="800000"/>
            <a:headEnd/>
            <a:tailEnd/>
          </a:ln>
          <a:effectLst/>
        </p:spPr>
        <p:txBody>
          <a:bodyPr vert="eaVert" wrap="square" lIns="36576" tIns="36576" rIns="36576" bIns="36576" numCol="1" anchor="t" anchorCtr="0" compatLnSpc="1">
            <a:prstTxWarp prst="textNoShape">
              <a:avLst/>
            </a:prstTxWarp>
          </a:bodyPr>
          <a:lstStyle/>
          <a:p>
            <a:endParaRPr lang="fr-FR"/>
          </a:p>
        </p:txBody>
      </p:sp>
      <p:sp>
        <p:nvSpPr>
          <p:cNvPr id="36" name="CPU"/>
          <p:cNvSpPr>
            <a:spLocks noChangeArrowheads="1"/>
          </p:cNvSpPr>
          <p:nvPr/>
        </p:nvSpPr>
        <p:spPr bwMode="auto">
          <a:xfrm>
            <a:off x="5205382" y="1506312"/>
            <a:ext cx="1578860" cy="161966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300" b="0" i="0" u="none" strike="noStrike" cap="none" normalizeH="0" baseline="0" dirty="0">
                <a:ln>
                  <a:noFill/>
                </a:ln>
                <a:solidFill>
                  <a:srgbClr val="FFFFFF"/>
                </a:solidFill>
                <a:effectLst/>
                <a:latin typeface="Calibri" panose="020F0502020204030204" pitchFamily="34" charset="0"/>
              </a:rPr>
              <a:t>Processeur</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39" name="CPU components"/>
          <p:cNvGraphicFramePr>
            <a:graphicFrameLocks noGrp="1"/>
          </p:cNvGraphicFramePr>
          <p:nvPr>
            <p:ph idx="1"/>
          </p:nvPr>
        </p:nvGraphicFramePr>
        <p:xfrm>
          <a:off x="5158612" y="1889580"/>
          <a:ext cx="1637701" cy="122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2" name="memoire"/>
          <p:cNvGrpSpPr/>
          <p:nvPr/>
        </p:nvGrpSpPr>
        <p:grpSpPr>
          <a:xfrm>
            <a:off x="4838563" y="4138810"/>
            <a:ext cx="2293210" cy="925277"/>
            <a:chOff x="4838563" y="4138810"/>
            <a:chExt cx="2293210" cy="925277"/>
          </a:xfrm>
        </p:grpSpPr>
        <p:sp>
          <p:nvSpPr>
            <p:cNvPr id="32" name="memoire"/>
            <p:cNvSpPr>
              <a:spLocks noChangeArrowheads="1"/>
            </p:cNvSpPr>
            <p:nvPr/>
          </p:nvSpPr>
          <p:spPr bwMode="auto">
            <a:xfrm>
              <a:off x="4838563" y="4138810"/>
              <a:ext cx="1988410" cy="620477"/>
            </a:xfrm>
            <a:prstGeom prst="rect">
              <a:avLst/>
            </a:prstGeom>
            <a:solidFill>
              <a:srgbClr val="C5C5C5"/>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41" name="memoire"/>
            <p:cNvSpPr>
              <a:spLocks noChangeArrowheads="1"/>
            </p:cNvSpPr>
            <p:nvPr/>
          </p:nvSpPr>
          <p:spPr bwMode="auto">
            <a:xfrm>
              <a:off x="4990963" y="4291210"/>
              <a:ext cx="1988410" cy="620477"/>
            </a:xfrm>
            <a:prstGeom prst="rect">
              <a:avLst/>
            </a:prstGeom>
            <a:solidFill>
              <a:srgbClr val="C5C5C5"/>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Stockage</a:t>
              </a:r>
            </a:p>
          </p:txBody>
        </p:sp>
        <p:sp>
          <p:nvSpPr>
            <p:cNvPr id="42" name="memoire"/>
            <p:cNvSpPr>
              <a:spLocks noChangeArrowheads="1"/>
            </p:cNvSpPr>
            <p:nvPr/>
          </p:nvSpPr>
          <p:spPr bwMode="auto">
            <a:xfrm>
              <a:off x="5143363" y="4443610"/>
              <a:ext cx="1988410" cy="620477"/>
            </a:xfrm>
            <a:prstGeom prst="rect">
              <a:avLst/>
            </a:prstGeom>
            <a:solidFill>
              <a:srgbClr val="C5C5C5"/>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Mémoire</a:t>
              </a:r>
            </a:p>
          </p:txBody>
        </p:sp>
      </p:grpSp>
      <p:sp>
        <p:nvSpPr>
          <p:cNvPr id="33" name="in arrow"/>
          <p:cNvSpPr>
            <a:spLocks noChangeArrowheads="1"/>
          </p:cNvSpPr>
          <p:nvPr/>
        </p:nvSpPr>
        <p:spPr bwMode="auto">
          <a:xfrm>
            <a:off x="3880864" y="1892724"/>
            <a:ext cx="1214336" cy="554885"/>
          </a:xfrm>
          <a:prstGeom prst="rightArrow">
            <a:avLst>
              <a:gd name="adj1" fmla="val 50000"/>
              <a:gd name="adj2" fmla="val 29464"/>
            </a:avLst>
          </a:prstGeom>
          <a:solidFill>
            <a:srgbClr val="6B97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grpSp>
        <p:nvGrpSpPr>
          <p:cNvPr id="2" name="Input"/>
          <p:cNvGrpSpPr/>
          <p:nvPr/>
        </p:nvGrpSpPr>
        <p:grpSpPr>
          <a:xfrm>
            <a:off x="3187206" y="1387379"/>
            <a:ext cx="584653" cy="4122633"/>
            <a:chOff x="3187206" y="1387379"/>
            <a:chExt cx="584653" cy="4122633"/>
          </a:xfrm>
        </p:grpSpPr>
        <p:sp>
          <p:nvSpPr>
            <p:cNvPr id="23" name="Input Rectangle"/>
            <p:cNvSpPr>
              <a:spLocks noChangeArrowheads="1"/>
            </p:cNvSpPr>
            <p:nvPr/>
          </p:nvSpPr>
          <p:spPr bwMode="auto">
            <a:xfrm>
              <a:off x="3197115" y="1397289"/>
              <a:ext cx="574743" cy="4112723"/>
            </a:xfrm>
            <a:prstGeom prst="rect">
              <a:avLst/>
            </a:prstGeom>
            <a:solidFill>
              <a:srgbClr val="E64C4C"/>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24" name="Input Interface"/>
            <p:cNvSpPr txBox="1">
              <a:spLocks noChangeArrowheads="1"/>
            </p:cNvSpPr>
            <p:nvPr/>
          </p:nvSpPr>
          <p:spPr bwMode="auto">
            <a:xfrm rot="5400000">
              <a:off x="1418216" y="3156370"/>
              <a:ext cx="4122632" cy="58465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FFFFFF"/>
                  </a:solidFill>
                  <a:effectLst/>
                  <a:latin typeface="Calibri" panose="020F0502020204030204" pitchFamily="34" charset="0"/>
                </a:rPr>
                <a:t>Interface d’entrée</a:t>
              </a:r>
            </a:p>
            <a:p>
              <a:pPr marL="0" marR="0" lvl="0" indent="0" algn="l" defTabSz="914400" eaLnBrk="0" fontAlgn="base" latinLnBrk="0" hangingPunct="0">
                <a:lnSpc>
                  <a:spcPct val="100000"/>
                </a:lnSpc>
                <a:spcBef>
                  <a:spcPct val="0"/>
                </a:spcBef>
                <a:spcAft>
                  <a:spcPct val="0"/>
                </a:spcAft>
                <a:buClrTx/>
                <a:buSzTx/>
                <a:buFontTx/>
                <a:buNone/>
                <a:tabLst/>
              </a:pP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cxnSp>
          <p:nvCxnSpPr>
            <p:cNvPr id="31" name="In-dash"/>
            <p:cNvCxnSpPr>
              <a:cxnSpLocks noChangeShapeType="1"/>
            </p:cNvCxnSpPr>
            <p:nvPr/>
          </p:nvCxnSpPr>
          <p:spPr bwMode="auto">
            <a:xfrm>
              <a:off x="3771859" y="1387379"/>
              <a:ext cx="0" cy="4122633"/>
            </a:xfrm>
            <a:prstGeom prst="straightConnector1">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grpSp>
      <p:sp>
        <p:nvSpPr>
          <p:cNvPr id="35" name="out arrow"/>
          <p:cNvSpPr>
            <a:spLocks noChangeArrowheads="1"/>
          </p:cNvSpPr>
          <p:nvPr/>
        </p:nvSpPr>
        <p:spPr bwMode="auto">
          <a:xfrm>
            <a:off x="6974958" y="1892724"/>
            <a:ext cx="1244966" cy="554885"/>
          </a:xfrm>
          <a:prstGeom prst="rightArrow">
            <a:avLst>
              <a:gd name="adj1" fmla="val 50000"/>
              <a:gd name="adj2" fmla="val 33929"/>
            </a:avLst>
          </a:prstGeom>
          <a:solidFill>
            <a:srgbClr val="6B97C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grpSp>
        <p:nvGrpSpPr>
          <p:cNvPr id="3" name="Output"/>
          <p:cNvGrpSpPr/>
          <p:nvPr/>
        </p:nvGrpSpPr>
        <p:grpSpPr>
          <a:xfrm>
            <a:off x="8330106" y="1377475"/>
            <a:ext cx="611826" cy="4152352"/>
            <a:chOff x="8330106" y="1377475"/>
            <a:chExt cx="611826" cy="4152352"/>
          </a:xfrm>
        </p:grpSpPr>
        <p:sp>
          <p:nvSpPr>
            <p:cNvPr id="44" name="Output Rectangle"/>
            <p:cNvSpPr>
              <a:spLocks noChangeArrowheads="1"/>
            </p:cNvSpPr>
            <p:nvPr/>
          </p:nvSpPr>
          <p:spPr bwMode="auto">
            <a:xfrm>
              <a:off x="8338838" y="1377475"/>
              <a:ext cx="574743" cy="4132537"/>
            </a:xfrm>
            <a:prstGeom prst="rect">
              <a:avLst/>
            </a:prstGeom>
            <a:solidFill>
              <a:srgbClr val="92D050"/>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sp>
          <p:nvSpPr>
            <p:cNvPr id="45" name="Output Interface"/>
            <p:cNvSpPr txBox="1">
              <a:spLocks noChangeArrowheads="1"/>
            </p:cNvSpPr>
            <p:nvPr/>
          </p:nvSpPr>
          <p:spPr bwMode="auto">
            <a:xfrm rot="5400000">
              <a:off x="6583300" y="3151383"/>
              <a:ext cx="4122635" cy="59462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FFFFFF"/>
                  </a:solidFill>
                  <a:effectLst/>
                  <a:latin typeface="Calibri" panose="020F0502020204030204" pitchFamily="34" charset="0"/>
                </a:rPr>
                <a:t>Interface de sortie</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cxnSp>
          <p:nvCxnSpPr>
            <p:cNvPr id="46" name="out-dash"/>
            <p:cNvCxnSpPr>
              <a:cxnSpLocks noChangeShapeType="1"/>
            </p:cNvCxnSpPr>
            <p:nvPr/>
          </p:nvCxnSpPr>
          <p:spPr bwMode="auto">
            <a:xfrm>
              <a:off x="8330106" y="1387379"/>
              <a:ext cx="0" cy="4142448"/>
            </a:xfrm>
            <a:prstGeom prst="straightConnector1">
              <a:avLst/>
            </a:prstGeom>
            <a:noFill/>
            <a:ln w="25400" algn="ctr">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grpSp>
      <p:sp>
        <p:nvSpPr>
          <p:cNvPr id="47" name="Rectangle 27"/>
          <p:cNvSpPr>
            <a:spLocks noChangeArrowheads="1"/>
          </p:cNvSpPr>
          <p:nvPr/>
        </p:nvSpPr>
        <p:spPr bwMode="auto">
          <a:xfrm>
            <a:off x="3197115" y="1387379"/>
            <a:ext cx="5727618" cy="4122633"/>
          </a:xfrm>
          <a:prstGeom prst="rect">
            <a:avLst/>
          </a:prstGeom>
          <a:noFill/>
          <a:ln w="25400" algn="ctr">
            <a:solidFill>
              <a:srgbClr val="000000"/>
            </a:solidFill>
            <a:miter lim="800000"/>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fr-FR"/>
          </a:p>
        </p:txBody>
      </p:sp>
      <p:grpSp>
        <p:nvGrpSpPr>
          <p:cNvPr id="59" name="Group 58"/>
          <p:cNvGrpSpPr/>
          <p:nvPr/>
        </p:nvGrpSpPr>
        <p:grpSpPr>
          <a:xfrm>
            <a:off x="3880864" y="3353915"/>
            <a:ext cx="4339060" cy="554885"/>
            <a:chOff x="3880864" y="3353915"/>
            <a:chExt cx="4339060" cy="554885"/>
          </a:xfrm>
        </p:grpSpPr>
        <p:sp>
          <p:nvSpPr>
            <p:cNvPr id="69" name="in arrow"/>
            <p:cNvSpPr>
              <a:spLocks noChangeArrowheads="1"/>
            </p:cNvSpPr>
            <p:nvPr/>
          </p:nvSpPr>
          <p:spPr bwMode="auto">
            <a:xfrm>
              <a:off x="3880864" y="3353915"/>
              <a:ext cx="4339060" cy="554885"/>
            </a:xfrm>
            <a:prstGeom prst="rightArrow">
              <a:avLst>
                <a:gd name="adj1" fmla="val 50000"/>
                <a:gd name="adj2" fmla="val 29464"/>
              </a:avLst>
            </a:prstGeom>
            <a:solidFill>
              <a:srgbClr val="6B97C0"/>
            </a:solidFill>
            <a:ln w="127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fr-FR"/>
            </a:p>
          </p:txBody>
        </p:sp>
        <p:sp>
          <p:nvSpPr>
            <p:cNvPr id="58" name="Rectangle 57"/>
            <p:cNvSpPr/>
            <p:nvPr/>
          </p:nvSpPr>
          <p:spPr>
            <a:xfrm>
              <a:off x="5826573" y="3386985"/>
              <a:ext cx="324196" cy="450417"/>
            </a:xfrm>
            <a:prstGeom prst="rect">
              <a:avLst/>
            </a:prstGeom>
            <a:solidFill>
              <a:srgbClr val="6B9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0" name="Oval 59"/>
          <p:cNvSpPr/>
          <p:nvPr/>
        </p:nvSpPr>
        <p:spPr>
          <a:xfrm>
            <a:off x="3600450" y="1714500"/>
            <a:ext cx="1695450" cy="914400"/>
          </a:xfrm>
          <a:prstGeom prst="ellipse">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Oval 69"/>
          <p:cNvSpPr/>
          <p:nvPr/>
        </p:nvSpPr>
        <p:spPr>
          <a:xfrm>
            <a:off x="6784242" y="1679386"/>
            <a:ext cx="1549642" cy="949514"/>
          </a:xfrm>
          <a:prstGeom prst="ellipse">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IPS I/O"/>
          <p:cNvSpPr>
            <a:spLocks noGrp="1"/>
          </p:cNvSpPr>
          <p:nvPr>
            <p:ph type="title"/>
          </p:nvPr>
        </p:nvSpPr>
        <p:spPr>
          <a:xfrm>
            <a:off x="737012" y="5801641"/>
            <a:ext cx="10515600" cy="797370"/>
          </a:xfrm>
          <a:ln>
            <a:noFill/>
          </a:ln>
        </p:spPr>
        <p:txBody>
          <a:bodyPr/>
          <a:lstStyle/>
          <a:p>
            <a:pPr algn="ctr"/>
            <a:r>
              <a:rPr lang="fr-FR" dirty="0"/>
              <a:t>Entrées/Sorties dans MIPS</a:t>
            </a:r>
          </a:p>
        </p:txBody>
      </p:sp>
      <p:sp>
        <p:nvSpPr>
          <p:cNvPr id="28" name="Rectangle 27"/>
          <p:cNvSpPr/>
          <p:nvPr/>
        </p:nvSpPr>
        <p:spPr>
          <a:xfrm>
            <a:off x="4924407" y="5511816"/>
            <a:ext cx="2140810" cy="38803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Ordinateur</a:t>
            </a:r>
          </a:p>
        </p:txBody>
      </p:sp>
    </p:spTree>
    <p:extLst>
      <p:ext uri="{BB962C8B-B14F-4D97-AF65-F5344CB8AC3E}">
        <p14:creationId xmlns:p14="http://schemas.microsoft.com/office/powerpoint/2010/main" val="33571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3000" fill="hold"/>
                                        <p:tgtEl>
                                          <p:spTgt spid="39">
                                            <p:graphicEl>
                                              <a:dgm id="{71F8254A-0658-417B-981A-B4028A905320}"/>
                                            </p:graphicEl>
                                          </p:spTgt>
                                        </p:tgtEl>
                                        <p:attrNameLst>
                                          <p:attrName>r</p:attrName>
                                        </p:attrNameLst>
                                      </p:cBhvr>
                                    </p:animRot>
                                  </p:childTnLst>
                                </p:cTn>
                              </p:par>
                              <p:par>
                                <p:cTn id="7" presetID="8" presetClass="emph" presetSubtype="0" repeatCount="indefinite" fill="hold" grpId="0" nodeType="withEffect">
                                  <p:stCondLst>
                                    <p:cond delay="300"/>
                                  </p:stCondLst>
                                  <p:childTnLst>
                                    <p:animRot by="-21600000">
                                      <p:cBhvr>
                                        <p:cTn id="8" dur="2000" fill="hold"/>
                                        <p:tgtEl>
                                          <p:spTgt spid="39">
                                            <p:graphicEl>
                                              <a:dgm id="{638194E2-5AC2-4A6D-B371-93EBF4DFDA39}"/>
                                            </p:graphicEl>
                                          </p:spTgt>
                                        </p:tgtEl>
                                        <p:attrNameLst>
                                          <p:attrName>r</p:attrName>
                                        </p:attrNameLst>
                                      </p:cBhvr>
                                    </p:animRot>
                                  </p:childTnLst>
                                </p:cTn>
                              </p:par>
                              <p:par>
                                <p:cTn id="9" presetID="8" presetClass="emph" presetSubtype="0" repeatCount="indefinite" fill="hold" grpId="0" nodeType="withEffect">
                                  <p:stCondLst>
                                    <p:cond delay="600"/>
                                  </p:stCondLst>
                                  <p:childTnLst>
                                    <p:animRot by="21600000">
                                      <p:cBhvr>
                                        <p:cTn id="10" dur="2000" fill="hold"/>
                                        <p:tgtEl>
                                          <p:spTgt spid="39">
                                            <p:graphicEl>
                                              <a:dgm id="{D7BBB6FA-FB58-4F88-80B0-4D8E3A2F9EC7}"/>
                                            </p:graphicEl>
                                          </p:spTgt>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xit" presetSubtype="0" fill="hold" grpId="1" nodeType="withEffect">
                                  <p:stCondLst>
                                    <p:cond delay="0"/>
                                  </p:stCondLst>
                                  <p:childTnLst>
                                    <p:animEffect transition="out" filter="fade">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60"/>
                                        </p:tgtEl>
                                      </p:cBhvr>
                                    </p:animEffect>
                                    <p:set>
                                      <p:cBhvr>
                                        <p:cTn id="47" dur="1" fill="hold">
                                          <p:stCondLst>
                                            <p:cond delay="499"/>
                                          </p:stCondLst>
                                        </p:cTn>
                                        <p:tgtEl>
                                          <p:spTgt spid="6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0"/>
                                        </p:tgtEl>
                                      </p:cBhvr>
                                    </p:animEffect>
                                    <p:set>
                                      <p:cBhvr>
                                        <p:cTn id="50"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p:bldSub>
      </p:bldGraphic>
      <p:bldP spid="33" grpId="0" animBg="1"/>
      <p:bldP spid="33" grpId="1" animBg="1"/>
      <p:bldP spid="35" grpId="0" animBg="1"/>
      <p:bldP spid="35" grpId="1" animBg="1"/>
      <p:bldP spid="60" grpId="0" animBg="1"/>
      <p:bldP spid="60" grpId="1" animBg="1"/>
      <p:bldP spid="70" grpId="0" animBg="1"/>
      <p:bldP spid="70" grpId="1"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erer les bus"/>
          <p:cNvSpPr txBox="1"/>
          <p:nvPr/>
        </p:nvSpPr>
        <p:spPr>
          <a:xfrm>
            <a:off x="6096654" y="3852627"/>
            <a:ext cx="5688127" cy="1938992"/>
          </a:xfrm>
          <a:prstGeom prst="rect">
            <a:avLst/>
          </a:prstGeom>
          <a:solidFill>
            <a:schemeClr val="tx1">
              <a:lumMod val="75000"/>
              <a:lumOff val="25000"/>
            </a:schemeClr>
          </a:solidFill>
          <a:ln>
            <a:solidFill>
              <a:schemeClr val="bg1"/>
            </a:solidFill>
          </a:ln>
          <a:effectLst>
            <a:outerShdw blurRad="50800" dist="177800" dir="2700000" algn="tl" rotWithShape="0">
              <a:prstClr val="black">
                <a:alpha val="40000"/>
              </a:prstClr>
            </a:outerShdw>
          </a:effectLst>
        </p:spPr>
        <p:txBody>
          <a:bodyPr wrap="square" rtlCol="0">
            <a:spAutoFit/>
          </a:bodyPr>
          <a:lstStyle/>
          <a:p>
            <a:pPr marL="285750" indent="-285750">
              <a:buFont typeface="Wingdings" panose="05000000000000000000" pitchFamily="2" charset="2"/>
              <a:buChar char="§"/>
            </a:pPr>
            <a:endParaRPr lang="fr-FR" sz="2400" dirty="0">
              <a:solidFill>
                <a:schemeClr val="bg1"/>
              </a:solidFill>
            </a:endParaRPr>
          </a:p>
          <a:p>
            <a:pPr marL="285750" indent="-285750">
              <a:buFont typeface="Wingdings" panose="05000000000000000000" pitchFamily="2" charset="2"/>
              <a:buChar char="§"/>
            </a:pPr>
            <a:r>
              <a:rPr lang="fr-FR" sz="2400" dirty="0">
                <a:solidFill>
                  <a:schemeClr val="bg1"/>
                </a:solidFill>
              </a:rPr>
              <a:t>Première méthode :  Le « sondage »</a:t>
            </a:r>
          </a:p>
          <a:p>
            <a:pPr marL="285750" indent="-285750">
              <a:buFont typeface="Wingdings" panose="05000000000000000000" pitchFamily="2" charset="2"/>
              <a:buChar char="§"/>
            </a:pPr>
            <a:endParaRPr lang="fr-FR" sz="2400" dirty="0">
              <a:solidFill>
                <a:schemeClr val="bg1"/>
              </a:solidFill>
            </a:endParaRPr>
          </a:p>
          <a:p>
            <a:pPr marL="285750" indent="-285750">
              <a:buFont typeface="Wingdings" panose="05000000000000000000" pitchFamily="2" charset="2"/>
              <a:buChar char="§"/>
            </a:pPr>
            <a:r>
              <a:rPr lang="fr-FR" sz="2400" dirty="0">
                <a:solidFill>
                  <a:schemeClr val="bg1"/>
                </a:solidFill>
              </a:rPr>
              <a:t>Deuxième méthode : Les « interruptions »</a:t>
            </a:r>
          </a:p>
          <a:p>
            <a:pPr marL="285750" indent="-285750">
              <a:buFont typeface="Wingdings" panose="05000000000000000000" pitchFamily="2" charset="2"/>
              <a:buChar char="§"/>
            </a:pPr>
            <a:endParaRPr lang="fr-FR" sz="2400" dirty="0">
              <a:solidFill>
                <a:schemeClr val="bg1"/>
              </a:solidFill>
            </a:endParaRPr>
          </a:p>
        </p:txBody>
      </p:sp>
      <p:sp>
        <p:nvSpPr>
          <p:cNvPr id="16" name="peripherals"/>
          <p:cNvSpPr/>
          <p:nvPr/>
        </p:nvSpPr>
        <p:spPr>
          <a:xfrm>
            <a:off x="2442007" y="6061528"/>
            <a:ext cx="7422285" cy="9652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Périphériques E/S (Clavier, Souris, Ecran, …)</a:t>
            </a:r>
          </a:p>
        </p:txBody>
      </p:sp>
      <p:sp>
        <p:nvSpPr>
          <p:cNvPr id="142" name="controleur memoire"/>
          <p:cNvSpPr/>
          <p:nvPr/>
        </p:nvSpPr>
        <p:spPr>
          <a:xfrm>
            <a:off x="11333560" y="334615"/>
            <a:ext cx="1003584" cy="3335685"/>
          </a:xfrm>
          <a:prstGeom prst="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800" dirty="0"/>
              <a:t>Contrôleur   Mémoire</a:t>
            </a:r>
          </a:p>
        </p:txBody>
      </p:sp>
      <p:sp>
        <p:nvSpPr>
          <p:cNvPr id="141" name="one-way control bus"/>
          <p:cNvSpPr/>
          <p:nvPr/>
        </p:nvSpPr>
        <p:spPr>
          <a:xfrm>
            <a:off x="3413760" y="2882587"/>
            <a:ext cx="7856300" cy="4540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CMD_BUS"/>
          <p:cNvSpPr/>
          <p:nvPr/>
        </p:nvSpPr>
        <p:spPr>
          <a:xfrm>
            <a:off x="8804732" y="2558893"/>
            <a:ext cx="2081902" cy="452087"/>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BUS de commandes</a:t>
            </a:r>
          </a:p>
        </p:txBody>
      </p:sp>
      <p:sp>
        <p:nvSpPr>
          <p:cNvPr id="134" name="data bus"/>
          <p:cNvSpPr/>
          <p:nvPr/>
        </p:nvSpPr>
        <p:spPr>
          <a:xfrm>
            <a:off x="3413760" y="1797474"/>
            <a:ext cx="7856300" cy="454001"/>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DATA_BUS"/>
          <p:cNvSpPr/>
          <p:nvPr/>
        </p:nvSpPr>
        <p:spPr>
          <a:xfrm>
            <a:off x="8804732" y="1471866"/>
            <a:ext cx="2072206" cy="496932"/>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BUS de données</a:t>
            </a:r>
          </a:p>
        </p:txBody>
      </p:sp>
      <p:sp>
        <p:nvSpPr>
          <p:cNvPr id="42" name="address bus"/>
          <p:cNvSpPr/>
          <p:nvPr/>
        </p:nvSpPr>
        <p:spPr>
          <a:xfrm>
            <a:off x="3413760" y="727040"/>
            <a:ext cx="7856300"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ADDR_BUS"/>
          <p:cNvSpPr/>
          <p:nvPr/>
        </p:nvSpPr>
        <p:spPr>
          <a:xfrm>
            <a:off x="8804732" y="401432"/>
            <a:ext cx="1973228" cy="394226"/>
          </a:xfrm>
          <a:prstGeom prst="rect">
            <a:avLst/>
          </a:prstGeom>
          <a:no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BUS d’adresses</a:t>
            </a:r>
          </a:p>
        </p:txBody>
      </p:sp>
      <p:sp>
        <p:nvSpPr>
          <p:cNvPr id="4" name="Processeur"/>
          <p:cNvSpPr>
            <a:spLocks noChangeArrowheads="1"/>
          </p:cNvSpPr>
          <p:nvPr/>
        </p:nvSpPr>
        <p:spPr bwMode="auto">
          <a:xfrm>
            <a:off x="213360" y="369648"/>
            <a:ext cx="3189430" cy="327185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chemeClr val="bg1"/>
                </a:solidFill>
                <a:effectLst/>
                <a:latin typeface="Arial" panose="020B0604020202020204" pitchFamily="34" charset="0"/>
              </a:rPr>
              <a:t>Processeur</a:t>
            </a:r>
          </a:p>
        </p:txBody>
      </p:sp>
      <p:sp>
        <p:nvSpPr>
          <p:cNvPr id="92" name="one-way control bus peripheral"/>
          <p:cNvSpPr/>
          <p:nvPr/>
        </p:nvSpPr>
        <p:spPr>
          <a:xfrm rot="5400000">
            <a:off x="3087570" y="4320737"/>
            <a:ext cx="2879998" cy="4413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data bus peripheral"/>
          <p:cNvGrpSpPr/>
          <p:nvPr/>
        </p:nvGrpSpPr>
        <p:grpSpPr>
          <a:xfrm>
            <a:off x="4900173" y="1991847"/>
            <a:ext cx="454001" cy="3989588"/>
            <a:chOff x="5909823" y="1991847"/>
            <a:chExt cx="454001" cy="3989588"/>
          </a:xfrm>
        </p:grpSpPr>
        <p:sp>
          <p:nvSpPr>
            <p:cNvPr id="89"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5934663" y="1991847"/>
              <a:ext cx="358140" cy="1433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5" name="addr bus peripheral"/>
          <p:cNvGrpSpPr/>
          <p:nvPr/>
        </p:nvGrpSpPr>
        <p:grpSpPr>
          <a:xfrm>
            <a:off x="5498413" y="876300"/>
            <a:ext cx="454001" cy="5105135"/>
            <a:chOff x="5909823" y="1991847"/>
            <a:chExt cx="454001" cy="3989588"/>
          </a:xfrm>
        </p:grpSpPr>
        <p:sp>
          <p:nvSpPr>
            <p:cNvPr id="96"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97"/>
            <p:cNvSpPr/>
            <p:nvPr/>
          </p:nvSpPr>
          <p:spPr>
            <a:xfrm>
              <a:off x="5934663" y="1991847"/>
              <a:ext cx="358140" cy="14335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3" name="Gerer les bus"/>
          <p:cNvSpPr txBox="1"/>
          <p:nvPr/>
        </p:nvSpPr>
        <p:spPr>
          <a:xfrm>
            <a:off x="6202112" y="3409895"/>
            <a:ext cx="4878047" cy="2585323"/>
          </a:xfrm>
          <a:prstGeom prst="rect">
            <a:avLst/>
          </a:prstGeom>
          <a:solidFill>
            <a:schemeClr val="tx1">
              <a:lumMod val="75000"/>
              <a:lumOff val="25000"/>
            </a:schemeClr>
          </a:solidFill>
          <a:ln>
            <a:solidFill>
              <a:schemeClr val="bg1"/>
            </a:solidFill>
          </a:ln>
          <a:effectLst>
            <a:outerShdw blurRad="50800" dist="177800" dir="2700000" algn="tl" rotWithShape="0">
              <a:prstClr val="black">
                <a:alpha val="40000"/>
              </a:prstClr>
            </a:outerShdw>
          </a:effectLst>
        </p:spPr>
        <p:txBody>
          <a:bodyPr wrap="square" rtlCol="0">
            <a:spAutoFit/>
          </a:bodyPr>
          <a:lstStyle/>
          <a:p>
            <a:pPr marL="285750" indent="-285750">
              <a:buFont typeface="Wingdings" panose="05000000000000000000" pitchFamily="2" charset="2"/>
              <a:buChar char="§"/>
            </a:pPr>
            <a:endParaRPr lang="fr-FR" sz="2200" dirty="0">
              <a:solidFill>
                <a:schemeClr val="bg1"/>
              </a:solidFill>
            </a:endParaRPr>
          </a:p>
          <a:p>
            <a:pPr marL="285750" indent="-285750">
              <a:buFont typeface="Wingdings" panose="05000000000000000000" pitchFamily="2" charset="2"/>
              <a:buChar char="§"/>
            </a:pPr>
            <a:r>
              <a:rPr lang="fr-FR" sz="2400" dirty="0">
                <a:solidFill>
                  <a:schemeClr val="bg1"/>
                </a:solidFill>
              </a:rPr>
              <a:t>Comment gérer ces bus ?</a:t>
            </a:r>
          </a:p>
          <a:p>
            <a:pPr marL="285750" indent="-285750">
              <a:buFont typeface="Wingdings" panose="05000000000000000000" pitchFamily="2" charset="2"/>
              <a:buChar char="§"/>
            </a:pPr>
            <a:endParaRPr lang="fr-FR" sz="2200" dirty="0">
              <a:solidFill>
                <a:schemeClr val="bg1"/>
              </a:solidFill>
            </a:endParaRPr>
          </a:p>
          <a:p>
            <a:pPr marL="285750" indent="-285750">
              <a:buFont typeface="Wingdings" panose="05000000000000000000" pitchFamily="2" charset="2"/>
              <a:buChar char="§"/>
            </a:pPr>
            <a:r>
              <a:rPr lang="fr-FR" sz="2400" dirty="0">
                <a:solidFill>
                  <a:schemeClr val="bg1"/>
                </a:solidFill>
              </a:rPr>
              <a:t>Comment arbitrer l’accès aux bus entre le processeur et les différents périphériques ?</a:t>
            </a:r>
          </a:p>
          <a:p>
            <a:pPr marL="285750" indent="-285750">
              <a:buFont typeface="Wingdings" panose="05000000000000000000" pitchFamily="2" charset="2"/>
              <a:buChar char="§"/>
            </a:pPr>
            <a:endParaRPr lang="fr-FR" sz="2200" dirty="0">
              <a:solidFill>
                <a:schemeClr val="bg1"/>
              </a:solidFill>
            </a:endParaRPr>
          </a:p>
        </p:txBody>
      </p:sp>
    </p:spTree>
    <p:extLst>
      <p:ext uri="{BB962C8B-B14F-4D97-AF65-F5344CB8AC3E}">
        <p14:creationId xmlns:p14="http://schemas.microsoft.com/office/powerpoint/2010/main" val="5555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6" grpId="0" animBg="1"/>
      <p:bldP spid="92" grpId="0" animBg="1"/>
      <p:bldP spid="23" grpId="0" animBg="1"/>
      <p:bldP spid="2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 Sondage"/>
          <p:cNvSpPr>
            <a:spLocks noGrp="1"/>
          </p:cNvSpPr>
          <p:nvPr>
            <p:ph type="title"/>
          </p:nvPr>
        </p:nvSpPr>
        <p:spPr/>
        <p:txBody>
          <a:bodyPr/>
          <a:lstStyle/>
          <a:p>
            <a:pPr algn="ctr"/>
            <a:r>
              <a:rPr lang="fr-FR" dirty="0"/>
              <a:t>Le Sondage (Polling en anglais)</a:t>
            </a:r>
          </a:p>
        </p:txBody>
      </p:sp>
      <p:sp>
        <p:nvSpPr>
          <p:cNvPr id="7" name="one-way control bus"/>
          <p:cNvSpPr/>
          <p:nvPr/>
        </p:nvSpPr>
        <p:spPr>
          <a:xfrm>
            <a:off x="5943600" y="3131622"/>
            <a:ext cx="6102531" cy="2421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a bus"/>
          <p:cNvSpPr/>
          <p:nvPr/>
        </p:nvSpPr>
        <p:spPr>
          <a:xfrm>
            <a:off x="5943600" y="2717387"/>
            <a:ext cx="6102531" cy="242128"/>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ddress bus"/>
          <p:cNvSpPr/>
          <p:nvPr/>
        </p:nvSpPr>
        <p:spPr>
          <a:xfrm>
            <a:off x="5943600" y="2291520"/>
            <a:ext cx="6102532" cy="24212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Processeur"/>
          <p:cNvSpPr>
            <a:spLocks noChangeArrowheads="1"/>
          </p:cNvSpPr>
          <p:nvPr/>
        </p:nvSpPr>
        <p:spPr bwMode="auto">
          <a:xfrm>
            <a:off x="4212577" y="2001998"/>
            <a:ext cx="1700990" cy="1744946"/>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grpSp>
        <p:nvGrpSpPr>
          <p:cNvPr id="61" name="bus_clavier"/>
          <p:cNvGrpSpPr/>
          <p:nvPr/>
        </p:nvGrpSpPr>
        <p:grpSpPr>
          <a:xfrm>
            <a:off x="6315664" y="2368940"/>
            <a:ext cx="770329" cy="2739340"/>
            <a:chOff x="6315664" y="2368940"/>
            <a:chExt cx="770329" cy="2739340"/>
          </a:xfrm>
        </p:grpSpPr>
        <p:sp>
          <p:nvSpPr>
            <p:cNvPr id="14" name="one-way control bus peripheral"/>
            <p:cNvSpPr/>
            <p:nvPr/>
          </p:nvSpPr>
          <p:spPr>
            <a:xfrm rot="5400000">
              <a:off x="5505570"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data bus peripheral"/>
            <p:cNvGrpSpPr/>
            <p:nvPr/>
          </p:nvGrpSpPr>
          <p:grpSpPr>
            <a:xfrm>
              <a:off x="6584019" y="2812101"/>
              <a:ext cx="242128" cy="2296179"/>
              <a:chOff x="5909823" y="2004219"/>
              <a:chExt cx="454001" cy="3977216"/>
            </a:xfrm>
          </p:grpSpPr>
          <p:sp>
            <p:nvSpPr>
              <p:cNvPr id="16"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 name="addr bus peripheral"/>
            <p:cNvGrpSpPr/>
            <p:nvPr/>
          </p:nvGrpSpPr>
          <p:grpSpPr>
            <a:xfrm>
              <a:off x="6843865" y="2368940"/>
              <a:ext cx="242128" cy="2739340"/>
              <a:chOff x="5909823" y="1967424"/>
              <a:chExt cx="454001" cy="4014011"/>
            </a:xfrm>
          </p:grpSpPr>
          <p:sp>
            <p:nvSpPr>
              <p:cNvPr id="19"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0" name="bus_souris"/>
          <p:cNvGrpSpPr/>
          <p:nvPr/>
        </p:nvGrpSpPr>
        <p:grpSpPr>
          <a:xfrm>
            <a:off x="7762373" y="2368940"/>
            <a:ext cx="770329" cy="2739340"/>
            <a:chOff x="7762373" y="2368940"/>
            <a:chExt cx="770329" cy="2739340"/>
          </a:xfrm>
        </p:grpSpPr>
        <p:sp>
          <p:nvSpPr>
            <p:cNvPr id="22" name="one-way control bus peripheral"/>
            <p:cNvSpPr/>
            <p:nvPr/>
          </p:nvSpPr>
          <p:spPr>
            <a:xfrm rot="5400000">
              <a:off x="6952279"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data bus peripheral"/>
            <p:cNvGrpSpPr/>
            <p:nvPr/>
          </p:nvGrpSpPr>
          <p:grpSpPr>
            <a:xfrm>
              <a:off x="8030728" y="2812101"/>
              <a:ext cx="242128" cy="2296179"/>
              <a:chOff x="5909823" y="2004219"/>
              <a:chExt cx="454001" cy="3977216"/>
            </a:xfrm>
          </p:grpSpPr>
          <p:sp>
            <p:nvSpPr>
              <p:cNvPr id="24"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 name="addr bus peripheral"/>
            <p:cNvGrpSpPr/>
            <p:nvPr/>
          </p:nvGrpSpPr>
          <p:grpSpPr>
            <a:xfrm>
              <a:off x="8290574" y="2368940"/>
              <a:ext cx="242128" cy="2739340"/>
              <a:chOff x="5909823" y="1967424"/>
              <a:chExt cx="454001" cy="4014011"/>
            </a:xfrm>
          </p:grpSpPr>
          <p:sp>
            <p:nvSpPr>
              <p:cNvPr id="27"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59" name="bus_rs232"/>
          <p:cNvGrpSpPr/>
          <p:nvPr/>
        </p:nvGrpSpPr>
        <p:grpSpPr>
          <a:xfrm>
            <a:off x="9181397" y="2368940"/>
            <a:ext cx="770329" cy="2739340"/>
            <a:chOff x="9181397" y="2368940"/>
            <a:chExt cx="770329" cy="2739340"/>
          </a:xfrm>
        </p:grpSpPr>
        <p:sp>
          <p:nvSpPr>
            <p:cNvPr id="29" name="one-way control bus peripheral"/>
            <p:cNvSpPr/>
            <p:nvPr/>
          </p:nvSpPr>
          <p:spPr>
            <a:xfrm rot="5400000">
              <a:off x="8371303"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0" name="data bus peripheral"/>
            <p:cNvGrpSpPr/>
            <p:nvPr/>
          </p:nvGrpSpPr>
          <p:grpSpPr>
            <a:xfrm>
              <a:off x="9449752" y="2812101"/>
              <a:ext cx="242128" cy="2296179"/>
              <a:chOff x="5909823" y="2004219"/>
              <a:chExt cx="454001" cy="3977216"/>
            </a:xfrm>
          </p:grpSpPr>
          <p:sp>
            <p:nvSpPr>
              <p:cNvPr id="31"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3" name="addr bus peripheral"/>
            <p:cNvGrpSpPr/>
            <p:nvPr/>
          </p:nvGrpSpPr>
          <p:grpSpPr>
            <a:xfrm>
              <a:off x="9709598" y="2368940"/>
              <a:ext cx="242128" cy="2739340"/>
              <a:chOff x="5909823" y="1967424"/>
              <a:chExt cx="454001" cy="4014011"/>
            </a:xfrm>
          </p:grpSpPr>
          <p:sp>
            <p:nvSpPr>
              <p:cNvPr id="34"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58" name="bus_capteur"/>
          <p:cNvGrpSpPr/>
          <p:nvPr/>
        </p:nvGrpSpPr>
        <p:grpSpPr>
          <a:xfrm>
            <a:off x="10606993" y="2368940"/>
            <a:ext cx="770329" cy="2739340"/>
            <a:chOff x="10606993" y="2368940"/>
            <a:chExt cx="770329" cy="2739340"/>
          </a:xfrm>
        </p:grpSpPr>
        <p:sp>
          <p:nvSpPr>
            <p:cNvPr id="43" name="one-way control bus peripheral"/>
            <p:cNvSpPr/>
            <p:nvPr/>
          </p:nvSpPr>
          <p:spPr>
            <a:xfrm rot="5400000">
              <a:off x="9796899"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data bus peripheral"/>
            <p:cNvGrpSpPr/>
            <p:nvPr/>
          </p:nvGrpSpPr>
          <p:grpSpPr>
            <a:xfrm>
              <a:off x="10875348" y="2812101"/>
              <a:ext cx="242128" cy="2296179"/>
              <a:chOff x="5909823" y="2004219"/>
              <a:chExt cx="454001" cy="3977216"/>
            </a:xfrm>
          </p:grpSpPr>
          <p:sp>
            <p:nvSpPr>
              <p:cNvPr id="45"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7" name="addr bus peripheral"/>
            <p:cNvGrpSpPr/>
            <p:nvPr/>
          </p:nvGrpSpPr>
          <p:grpSpPr>
            <a:xfrm>
              <a:off x="11135194" y="2368940"/>
              <a:ext cx="242128" cy="2739340"/>
              <a:chOff x="5909823" y="1967424"/>
              <a:chExt cx="454001" cy="4014011"/>
            </a:xfrm>
          </p:grpSpPr>
          <p:sp>
            <p:nvSpPr>
              <p:cNvPr id="48"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50" name="clavier"/>
          <p:cNvSpPr/>
          <p:nvPr/>
        </p:nvSpPr>
        <p:spPr>
          <a:xfrm>
            <a:off x="6103739" y="5129213"/>
            <a:ext cx="1202687" cy="57586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Clavier</a:t>
            </a:r>
          </a:p>
        </p:txBody>
      </p:sp>
      <p:sp>
        <p:nvSpPr>
          <p:cNvPr id="51" name="souris"/>
          <p:cNvSpPr/>
          <p:nvPr/>
        </p:nvSpPr>
        <p:spPr>
          <a:xfrm>
            <a:off x="7538133" y="5129213"/>
            <a:ext cx="1202687" cy="57586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Souris</a:t>
            </a:r>
          </a:p>
        </p:txBody>
      </p:sp>
      <p:sp>
        <p:nvSpPr>
          <p:cNvPr id="52" name="rs232"/>
          <p:cNvSpPr/>
          <p:nvPr/>
        </p:nvSpPr>
        <p:spPr>
          <a:xfrm>
            <a:off x="8969472" y="5129213"/>
            <a:ext cx="1202687" cy="57586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RS232</a:t>
            </a:r>
          </a:p>
        </p:txBody>
      </p:sp>
      <p:sp>
        <p:nvSpPr>
          <p:cNvPr id="53" name="capteur"/>
          <p:cNvSpPr/>
          <p:nvPr/>
        </p:nvSpPr>
        <p:spPr>
          <a:xfrm>
            <a:off x="10395068" y="5129213"/>
            <a:ext cx="1202687" cy="57586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Capteur</a:t>
            </a:r>
          </a:p>
        </p:txBody>
      </p:sp>
      <p:sp>
        <p:nvSpPr>
          <p:cNvPr id="54" name=". . ."/>
          <p:cNvSpPr/>
          <p:nvPr/>
        </p:nvSpPr>
        <p:spPr>
          <a:xfrm>
            <a:off x="11112772" y="3814734"/>
            <a:ext cx="1202687" cy="575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 . .</a:t>
            </a:r>
          </a:p>
        </p:txBody>
      </p:sp>
      <p:sp>
        <p:nvSpPr>
          <p:cNvPr id="56" name="polling_code"/>
          <p:cNvSpPr txBox="1">
            <a:spLocks/>
          </p:cNvSpPr>
          <p:nvPr/>
        </p:nvSpPr>
        <p:spPr>
          <a:xfrm>
            <a:off x="160453" y="1503776"/>
            <a:ext cx="3863809" cy="4943534"/>
          </a:xfrm>
          <a:prstGeom prst="rect">
            <a:avLst/>
          </a:prstGeom>
          <a:solidFill>
            <a:schemeClr val="tx1">
              <a:lumMod val="75000"/>
              <a:lumOff val="25000"/>
            </a:schemeClr>
          </a:solidFill>
          <a:ln w="25400">
            <a:solidFill>
              <a:schemeClr val="bg1"/>
            </a:solidFill>
          </a:ln>
          <a:effectLst>
            <a:outerShdw blurRad="50800" dist="1778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err="1">
                <a:latin typeface="Courier New" panose="02070309020205020404" pitchFamily="49" charset="0"/>
                <a:cs typeface="Courier New" panose="02070309020205020404" pitchFamily="49" charset="0"/>
              </a:rPr>
              <a:t>boucle_infini</a:t>
            </a:r>
            <a:endParaRPr lang="fr-FR" b="1" dirty="0">
              <a:latin typeface="Courier New" panose="02070309020205020404" pitchFamily="49" charset="0"/>
              <a:cs typeface="Courier New" panose="02070309020205020404" pitchFamily="49" charset="0"/>
            </a:endParaRPr>
          </a:p>
          <a:p>
            <a:pPr marL="0" indent="0">
              <a:buNone/>
            </a:pP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traitement(); </a:t>
            </a:r>
          </a:p>
          <a:p>
            <a:pPr marL="0" indent="0">
              <a:buNone/>
            </a:pPr>
            <a:r>
              <a:rPr lang="fr-FR" b="1" dirty="0">
                <a:latin typeface="Courier New" panose="02070309020205020404" pitchFamily="49" charset="0"/>
                <a:cs typeface="Courier New" panose="02070309020205020404" pitchFamily="49" charset="0"/>
              </a:rPr>
              <a:t> .</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poll_clavier</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poll_souris</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poll_rs232();</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poll_capteur</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p>
          <a:p>
            <a:pPr marL="0" indent="0">
              <a:buNone/>
            </a:pPr>
            <a:r>
              <a:rPr lang="fr-FR" b="1" dirty="0">
                <a:latin typeface="Courier New" panose="02070309020205020404" pitchFamily="49" charset="0"/>
                <a:cs typeface="Courier New" panose="02070309020205020404" pitchFamily="49" charset="0"/>
              </a:rPr>
              <a:t>}</a:t>
            </a:r>
          </a:p>
        </p:txBody>
      </p:sp>
      <p:sp>
        <p:nvSpPr>
          <p:cNvPr id="57" name="poll capteur"/>
          <p:cNvSpPr/>
          <p:nvPr/>
        </p:nvSpPr>
        <p:spPr>
          <a:xfrm>
            <a:off x="5482271" y="3096489"/>
            <a:ext cx="342900"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a:t>
            </a:r>
          </a:p>
        </p:txBody>
      </p:sp>
      <p:sp>
        <p:nvSpPr>
          <p:cNvPr id="62" name="poll rs232"/>
          <p:cNvSpPr/>
          <p:nvPr/>
        </p:nvSpPr>
        <p:spPr>
          <a:xfrm>
            <a:off x="5482271" y="3096489"/>
            <a:ext cx="342900"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a:t>
            </a:r>
          </a:p>
        </p:txBody>
      </p:sp>
      <p:sp>
        <p:nvSpPr>
          <p:cNvPr id="63" name="poll souris"/>
          <p:cNvSpPr/>
          <p:nvPr/>
        </p:nvSpPr>
        <p:spPr>
          <a:xfrm>
            <a:off x="5482271" y="3096489"/>
            <a:ext cx="342900"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a:t>
            </a:r>
          </a:p>
        </p:txBody>
      </p:sp>
      <p:sp>
        <p:nvSpPr>
          <p:cNvPr id="64" name="poll clavier"/>
          <p:cNvSpPr/>
          <p:nvPr/>
        </p:nvSpPr>
        <p:spPr>
          <a:xfrm>
            <a:off x="5482271" y="3096489"/>
            <a:ext cx="342900"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a:t>
            </a:r>
          </a:p>
        </p:txBody>
      </p:sp>
      <p:sp>
        <p:nvSpPr>
          <p:cNvPr id="65" name="data souris"/>
          <p:cNvSpPr/>
          <p:nvPr/>
        </p:nvSpPr>
        <p:spPr>
          <a:xfrm>
            <a:off x="7980879" y="5169684"/>
            <a:ext cx="342900" cy="376710"/>
          </a:xfrm>
          <a:prstGeom prst="rect">
            <a:avLst/>
          </a:prstGeom>
          <a:solidFill>
            <a:schemeClr val="accent1">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7030A0"/>
                </a:solidFill>
              </a:rPr>
              <a:t>D</a:t>
            </a:r>
          </a:p>
        </p:txBody>
      </p:sp>
      <p:sp>
        <p:nvSpPr>
          <p:cNvPr id="66" name="data capteur"/>
          <p:cNvSpPr/>
          <p:nvPr/>
        </p:nvSpPr>
        <p:spPr>
          <a:xfrm>
            <a:off x="10842399" y="5169684"/>
            <a:ext cx="342900" cy="376710"/>
          </a:xfrm>
          <a:prstGeom prst="rect">
            <a:avLst/>
          </a:prstGeom>
          <a:solidFill>
            <a:schemeClr val="accent1">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7030A0"/>
                </a:solidFill>
              </a:rPr>
              <a:t>D</a:t>
            </a:r>
          </a:p>
        </p:txBody>
      </p:sp>
      <p:sp>
        <p:nvSpPr>
          <p:cNvPr id="67" name="P0"/>
          <p:cNvSpPr/>
          <p:nvPr/>
        </p:nvSpPr>
        <p:spPr>
          <a:xfrm>
            <a:off x="5288333" y="2184300"/>
            <a:ext cx="564088"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P0</a:t>
            </a:r>
          </a:p>
        </p:txBody>
      </p:sp>
      <p:sp>
        <p:nvSpPr>
          <p:cNvPr id="68" name="P1"/>
          <p:cNvSpPr/>
          <p:nvPr/>
        </p:nvSpPr>
        <p:spPr>
          <a:xfrm>
            <a:off x="5288333" y="2184300"/>
            <a:ext cx="564088"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P1</a:t>
            </a:r>
          </a:p>
        </p:txBody>
      </p:sp>
      <p:sp>
        <p:nvSpPr>
          <p:cNvPr id="69" name="P2"/>
          <p:cNvSpPr/>
          <p:nvPr/>
        </p:nvSpPr>
        <p:spPr>
          <a:xfrm>
            <a:off x="5288333" y="2184300"/>
            <a:ext cx="564088"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P2</a:t>
            </a:r>
          </a:p>
        </p:txBody>
      </p:sp>
      <p:sp>
        <p:nvSpPr>
          <p:cNvPr id="70" name="P3"/>
          <p:cNvSpPr/>
          <p:nvPr/>
        </p:nvSpPr>
        <p:spPr>
          <a:xfrm>
            <a:off x="5288333" y="2184300"/>
            <a:ext cx="564088" cy="376710"/>
          </a:xfrm>
          <a:prstGeom prst="rect">
            <a:avLst/>
          </a:prstGeom>
          <a:solidFill>
            <a:schemeClr val="accent2">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rPr>
              <a:t>P3</a:t>
            </a:r>
          </a:p>
        </p:txBody>
      </p:sp>
    </p:spTree>
    <p:extLst>
      <p:ext uri="{BB962C8B-B14F-4D97-AF65-F5344CB8AC3E}">
        <p14:creationId xmlns:p14="http://schemas.microsoft.com/office/powerpoint/2010/main" val="12347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3" presetClass="emph" presetSubtype="1" nodeType="withEffect">
                                  <p:stCondLst>
                                    <p:cond delay="0"/>
                                  </p:stCondLst>
                                  <p:childTnLst>
                                    <p:set>
                                      <p:cBhvr override="childStyle">
                                        <p:cTn id="9" dur="indefinite"/>
                                        <p:tgtEl>
                                          <p:spTgt spid="56">
                                            <p:txEl>
                                              <p:pRg st="4" end="4"/>
                                            </p:txEl>
                                          </p:spTgt>
                                        </p:tgtEl>
                                        <p:attrNameLst>
                                          <p:attrName>style.color</p:attrName>
                                        </p:attrNameLst>
                                      </p:cBhvr>
                                      <p:to>
                                        <p:clrVal>
                                          <a:srgbClr val="FFFF00"/>
                                        </p:clrVal>
                                      </p:to>
                                    </p:set>
                                  </p:childTnLst>
                                </p:cTn>
                              </p:par>
                              <p:par>
                                <p:cTn id="10" presetID="10"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par>
                          <p:cTn id="13" fill="hold">
                            <p:stCondLst>
                              <p:cond delay="500"/>
                            </p:stCondLst>
                            <p:childTnLst>
                              <p:par>
                                <p:cTn id="14" presetID="50" presetClass="path" presetSubtype="0" accel="50000" decel="50000" fill="hold" grpId="0" nodeType="afterEffect">
                                  <p:stCondLst>
                                    <p:cond delay="0"/>
                                  </p:stCondLst>
                                  <p:childTnLst>
                                    <p:animMotion origin="layout" path="M -1.875E-6 4.81481E-6 L 0.03151 4.81481E-6 C 0.03972 0.00625 0.05482 -0.00903 0.06029 0.0162 C 0.06563 0.0412 0.06133 0.10694 0.06393 0.15092 L 0.06393 0.30254 " pathEditMode="relative" rAng="0" ptsTypes="AAAAA">
                                      <p:cBhvr>
                                        <p:cTn id="15" dur="2000" fill="hold"/>
                                        <p:tgtEl>
                                          <p:spTgt spid="64"/>
                                        </p:tgtEl>
                                        <p:attrNameLst>
                                          <p:attrName>ppt_x</p:attrName>
                                          <p:attrName>ppt_y</p:attrName>
                                        </p:attrNameLst>
                                      </p:cBhvr>
                                      <p:rCtr x="3190" y="15116"/>
                                    </p:animMotion>
                                  </p:childTnLst>
                                </p:cTn>
                              </p:par>
                              <p:par>
                                <p:cTn id="16" presetID="50" presetClass="path" presetSubtype="0" accel="50000" decel="50000" fill="hold" grpId="1" nodeType="withEffect">
                                  <p:stCondLst>
                                    <p:cond delay="0"/>
                                  </p:stCondLst>
                                  <p:childTnLst>
                                    <p:animMotion origin="layout" path="M -1.04167E-6 -0.00023 L 0.05599 -0.00023 C 0.07201 -0.00023 0.07839 -0.00185 0.08763 -3.33333E-6 C 0.09688 0.00162 0.09011 -0.00324 0.11146 0.00973 C 0.11797 0.05232 0.10925 0.1551 0.11302 0.2176 L 0.11302 0.43681 " pathEditMode="relative" rAng="0" ptsTypes="AAAAAA">
                                      <p:cBhvr>
                                        <p:cTn id="17" dur="2000" fill="hold"/>
                                        <p:tgtEl>
                                          <p:spTgt spid="67"/>
                                        </p:tgtEl>
                                        <p:attrNameLst>
                                          <p:attrName>ppt_x</p:attrName>
                                          <p:attrName>ppt_y</p:attrName>
                                        </p:attrNameLst>
                                      </p:cBhvr>
                                      <p:rCtr x="5703" y="21829"/>
                                    </p:animMotion>
                                  </p:childTnLst>
                                </p:cTn>
                              </p:par>
                            </p:childTnLst>
                          </p:cTn>
                        </p:par>
                        <p:par>
                          <p:cTn id="18" fill="hold">
                            <p:stCondLst>
                              <p:cond delay="2500"/>
                            </p:stCondLst>
                            <p:childTnLst>
                              <p:par>
                                <p:cTn id="19" presetID="10" presetClass="exit" presetSubtype="0" fill="hold" grpId="1" nodeType="afterEffect">
                                  <p:stCondLst>
                                    <p:cond delay="0"/>
                                  </p:stCondLst>
                                  <p:childTnLst>
                                    <p:animEffect transition="out" filter="fade">
                                      <p:cBhvr>
                                        <p:cTn id="20" dur="500"/>
                                        <p:tgtEl>
                                          <p:spTgt spid="64"/>
                                        </p:tgtEl>
                                      </p:cBhvr>
                                    </p:animEffect>
                                    <p:set>
                                      <p:cBhvr>
                                        <p:cTn id="21" dur="1" fill="hold">
                                          <p:stCondLst>
                                            <p:cond delay="499"/>
                                          </p:stCondLst>
                                        </p:cTn>
                                        <p:tgtEl>
                                          <p:spTgt spid="64"/>
                                        </p:tgtEl>
                                        <p:attrNameLst>
                                          <p:attrName>style.visibility</p:attrName>
                                        </p:attrNameLst>
                                      </p:cBhvr>
                                      <p:to>
                                        <p:strVal val="hidden"/>
                                      </p:to>
                                    </p:set>
                                  </p:childTnLst>
                                </p:cTn>
                              </p:par>
                              <p:par>
                                <p:cTn id="22" presetID="10" presetClass="exit" presetSubtype="0" fill="hold" grpId="2" nodeType="withEffect">
                                  <p:stCondLst>
                                    <p:cond delay="0"/>
                                  </p:stCondLst>
                                  <p:childTnLst>
                                    <p:animEffect transition="out" filter="fade">
                                      <p:cBhvr>
                                        <p:cTn id="23" dur="500"/>
                                        <p:tgtEl>
                                          <p:spTgt spid="67"/>
                                        </p:tgtEl>
                                      </p:cBhvr>
                                    </p:animEffect>
                                    <p:set>
                                      <p:cBhvr>
                                        <p:cTn id="24" dur="1" fill="hold">
                                          <p:stCondLst>
                                            <p:cond delay="499"/>
                                          </p:stCondLst>
                                        </p:cTn>
                                        <p:tgtEl>
                                          <p:spTgt spid="67"/>
                                        </p:tgtEl>
                                        <p:attrNameLst>
                                          <p:attrName>style.visibility</p:attrName>
                                        </p:attrNameLst>
                                      </p:cBhvr>
                                      <p:to>
                                        <p:strVal val="hidden"/>
                                      </p:to>
                                    </p:set>
                                  </p:childTnLst>
                                </p:cTn>
                              </p:par>
                            </p:childTnLst>
                          </p:cTn>
                        </p:par>
                        <p:par>
                          <p:cTn id="25" fill="hold">
                            <p:stCondLst>
                              <p:cond delay="3000"/>
                            </p:stCondLst>
                            <p:childTnLst>
                              <p:par>
                                <p:cTn id="26" presetID="3" presetClass="emph" presetSubtype="1" nodeType="afterEffect">
                                  <p:stCondLst>
                                    <p:cond delay="0"/>
                                  </p:stCondLst>
                                  <p:childTnLst>
                                    <p:set>
                                      <p:cBhvr override="childStyle">
                                        <p:cTn id="27" dur="indefinite"/>
                                        <p:tgtEl>
                                          <p:spTgt spid="56">
                                            <p:txEl>
                                              <p:pRg st="4" end="4"/>
                                            </p:txEl>
                                          </p:spTgt>
                                        </p:tgtEl>
                                        <p:attrNameLst>
                                          <p:attrName>style.color</p:attrName>
                                        </p:attrNameLst>
                                      </p:cBhvr>
                                      <p:to>
                                        <p:clrVal>
                                          <a:schemeClr val="bg1"/>
                                        </p:clrVal>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2"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3" presetClass="emph" presetSubtype="1" nodeType="withEffect">
                                  <p:stCondLst>
                                    <p:cond delay="0"/>
                                  </p:stCondLst>
                                  <p:childTnLst>
                                    <p:set>
                                      <p:cBhvr override="childStyle">
                                        <p:cTn id="34" dur="indefinite"/>
                                        <p:tgtEl>
                                          <p:spTgt spid="56">
                                            <p:txEl>
                                              <p:pRg st="5" end="5"/>
                                            </p:txEl>
                                          </p:spTgt>
                                        </p:tgtEl>
                                        <p:attrNameLst>
                                          <p:attrName>style.color</p:attrName>
                                        </p:attrNameLst>
                                      </p:cBhvr>
                                      <p:to>
                                        <p:clrVal>
                                          <a:srgbClr val="FFFF00"/>
                                        </p:clrVal>
                                      </p:to>
                                    </p:se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par>
                          <p:cTn id="38" fill="hold">
                            <p:stCondLst>
                              <p:cond delay="500"/>
                            </p:stCondLst>
                            <p:childTnLst>
                              <p:par>
                                <p:cTn id="39" presetID="50" presetClass="path" presetSubtype="0" accel="50000" decel="50000" fill="hold" grpId="0" nodeType="afterEffect">
                                  <p:stCondLst>
                                    <p:cond delay="0"/>
                                  </p:stCondLst>
                                  <p:childTnLst>
                                    <p:animMotion origin="layout" path="M -1.875E-6 4.81481E-6 L 0.09011 4.81481E-6 C 0.11055 0.00601 0.1461 -0.00278 0.17175 0.00625 C 0.18711 0.03194 0.18034 0.10254 0.18203 0.15277 L 0.18203 0.30717 " pathEditMode="relative" rAng="0" ptsTypes="AAAAA">
                                      <p:cBhvr>
                                        <p:cTn id="40" dur="2000" fill="hold"/>
                                        <p:tgtEl>
                                          <p:spTgt spid="63"/>
                                        </p:tgtEl>
                                        <p:attrNameLst>
                                          <p:attrName>ppt_x</p:attrName>
                                          <p:attrName>ppt_y</p:attrName>
                                        </p:attrNameLst>
                                      </p:cBhvr>
                                      <p:rCtr x="9102" y="15347"/>
                                    </p:animMotion>
                                  </p:childTnLst>
                                </p:cTn>
                              </p:par>
                              <p:par>
                                <p:cTn id="41" presetID="50" presetClass="path" presetSubtype="0" accel="50000" decel="50000" fill="hold" grpId="1" nodeType="withEffect">
                                  <p:stCondLst>
                                    <p:cond delay="0"/>
                                  </p:stCondLst>
                                  <p:childTnLst>
                                    <p:animMotion origin="layout" path="M -1.04167E-6 -3.33333E-6 L 0.11615 -3.33333E-6 C 0.14857 0.01227 0.20547 -0.01597 0.22487 0.02061 C 0.24427 0.05718 0.2263 0.1588 0.23268 0.21991 L 0.23268 0.43982 " pathEditMode="relative" rAng="0" ptsTypes="AAAAA">
                                      <p:cBhvr>
                                        <p:cTn id="42" dur="2000" fill="hold"/>
                                        <p:tgtEl>
                                          <p:spTgt spid="68"/>
                                        </p:tgtEl>
                                        <p:attrNameLst>
                                          <p:attrName>ppt_x</p:attrName>
                                          <p:attrName>ppt_y</p:attrName>
                                        </p:attrNameLst>
                                      </p:cBhvr>
                                      <p:rCtr x="11706" y="21991"/>
                                    </p:animMotion>
                                  </p:childTnLst>
                                </p:cTn>
                              </p:par>
                            </p:childTnLst>
                          </p:cTn>
                        </p:par>
                        <p:par>
                          <p:cTn id="43" fill="hold">
                            <p:stCondLst>
                              <p:cond delay="2500"/>
                            </p:stCondLst>
                            <p:childTnLst>
                              <p:par>
                                <p:cTn id="44" presetID="10" presetClass="exit" presetSubtype="0" fill="hold" grpId="1" nodeType="afterEffect">
                                  <p:stCondLst>
                                    <p:cond delay="0"/>
                                  </p:stCondLst>
                                  <p:childTnLst>
                                    <p:animEffect transition="out" filter="fade">
                                      <p:cBhvr>
                                        <p:cTn id="45" dur="500"/>
                                        <p:tgtEl>
                                          <p:spTgt spid="63"/>
                                        </p:tgtEl>
                                      </p:cBhvr>
                                    </p:animEffect>
                                    <p:set>
                                      <p:cBhvr>
                                        <p:cTn id="46" dur="1" fill="hold">
                                          <p:stCondLst>
                                            <p:cond delay="499"/>
                                          </p:stCondLst>
                                        </p:cTn>
                                        <p:tgtEl>
                                          <p:spTgt spid="63"/>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68"/>
                                        </p:tgtEl>
                                      </p:cBhvr>
                                    </p:animEffect>
                                    <p:set>
                                      <p:cBhvr>
                                        <p:cTn id="49" dur="1" fill="hold">
                                          <p:stCondLst>
                                            <p:cond delay="499"/>
                                          </p:stCondLst>
                                        </p:cTn>
                                        <p:tgtEl>
                                          <p:spTgt spid="68"/>
                                        </p:tgtEl>
                                        <p:attrNameLst>
                                          <p:attrName>style.visibility</p:attrName>
                                        </p:attrNameLst>
                                      </p:cBhvr>
                                      <p:to>
                                        <p:strVal val="hidden"/>
                                      </p:to>
                                    </p:se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par>
                          <p:cTn id="54" fill="hold">
                            <p:stCondLst>
                              <p:cond delay="3500"/>
                            </p:stCondLst>
                            <p:childTnLst>
                              <p:par>
                                <p:cTn id="55" presetID="50" presetClass="path" presetSubtype="0" accel="50000" decel="50000" fill="hold" grpId="1" nodeType="afterEffect">
                                  <p:stCondLst>
                                    <p:cond delay="0"/>
                                  </p:stCondLst>
                                  <p:childTnLst>
                                    <p:animMotion origin="layout" path="M -0.20573 -0.37361 C -0.17188 -0.37361 -0.14141 -0.36921 -0.10742 -0.36921 C -0.07773 -0.36806 -0.0582 -0.36898 -0.0276 -0.36667 C -0.0069 -0.36435 -0.00456 -0.36921 -0.00182 -0.34074 C 0.00091 -0.31343 -0.00143 -0.24051 -0.00078 -0.18819 L -0.00078 0 " pathEditMode="fixed" rAng="0" ptsTypes="AAAAAA">
                                      <p:cBhvr>
                                        <p:cTn id="56" dur="2000" spd="-100000" fill="hold"/>
                                        <p:tgtEl>
                                          <p:spTgt spid="65"/>
                                        </p:tgtEl>
                                        <p:attrNameLst>
                                          <p:attrName>ppt_x</p:attrName>
                                          <p:attrName>ppt_y</p:attrName>
                                        </p:attrNameLst>
                                      </p:cBhvr>
                                      <p:rCtr x="10260" y="18681"/>
                                    </p:animMotion>
                                  </p:childTnLst>
                                </p:cTn>
                              </p:par>
                            </p:childTnLst>
                          </p:cTn>
                        </p:par>
                        <p:par>
                          <p:cTn id="57" fill="hold">
                            <p:stCondLst>
                              <p:cond delay="5500"/>
                            </p:stCondLst>
                            <p:childTnLst>
                              <p:par>
                                <p:cTn id="58" presetID="10" presetClass="exit" presetSubtype="0" fill="hold" grpId="2" nodeType="afterEffect">
                                  <p:stCondLst>
                                    <p:cond delay="500"/>
                                  </p:stCondLst>
                                  <p:childTnLst>
                                    <p:animEffect transition="out" filter="fade">
                                      <p:cBhvr>
                                        <p:cTn id="59" dur="500"/>
                                        <p:tgtEl>
                                          <p:spTgt spid="65"/>
                                        </p:tgtEl>
                                      </p:cBhvr>
                                    </p:animEffect>
                                    <p:set>
                                      <p:cBhvr>
                                        <p:cTn id="60" dur="1" fill="hold">
                                          <p:stCondLst>
                                            <p:cond delay="499"/>
                                          </p:stCondLst>
                                        </p:cTn>
                                        <p:tgtEl>
                                          <p:spTgt spid="65"/>
                                        </p:tgtEl>
                                        <p:attrNameLst>
                                          <p:attrName>style.visibility</p:attrName>
                                        </p:attrNameLst>
                                      </p:cBhvr>
                                      <p:to>
                                        <p:strVal val="hidden"/>
                                      </p:to>
                                    </p:set>
                                  </p:childTnLst>
                                </p:cTn>
                              </p:par>
                            </p:childTnLst>
                          </p:cTn>
                        </p:par>
                        <p:par>
                          <p:cTn id="61" fill="hold">
                            <p:stCondLst>
                              <p:cond delay="6500"/>
                            </p:stCondLst>
                            <p:childTnLst>
                              <p:par>
                                <p:cTn id="62" presetID="3" presetClass="emph" presetSubtype="1" nodeType="afterEffect">
                                  <p:stCondLst>
                                    <p:cond delay="0"/>
                                  </p:stCondLst>
                                  <p:childTnLst>
                                    <p:set>
                                      <p:cBhvr override="childStyle">
                                        <p:cTn id="63" dur="indefinite"/>
                                        <p:tgtEl>
                                          <p:spTgt spid="56">
                                            <p:txEl>
                                              <p:pRg st="5" end="5"/>
                                            </p:txEl>
                                          </p:spTgt>
                                        </p:tgtEl>
                                        <p:attrNameLst>
                                          <p:attrName>style.color</p:attrName>
                                        </p:attrNameLst>
                                      </p:cBhvr>
                                      <p:to>
                                        <p:clrVal>
                                          <a:schemeClr val="bg1"/>
                                        </p:clrVal>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2" nodeType="click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3" presetClass="emph" presetSubtype="1" nodeType="withEffect">
                                  <p:stCondLst>
                                    <p:cond delay="0"/>
                                  </p:stCondLst>
                                  <p:childTnLst>
                                    <p:set>
                                      <p:cBhvr override="childStyle">
                                        <p:cTn id="70" dur="indefinite"/>
                                        <p:tgtEl>
                                          <p:spTgt spid="56">
                                            <p:txEl>
                                              <p:pRg st="6" end="6"/>
                                            </p:txEl>
                                          </p:spTgt>
                                        </p:tgtEl>
                                        <p:attrNameLst>
                                          <p:attrName>style.color</p:attrName>
                                        </p:attrNameLst>
                                      </p:cBhvr>
                                      <p:to>
                                        <p:clrVal>
                                          <a:srgbClr val="FFFF00"/>
                                        </p:clrVal>
                                      </p:to>
                                    </p:se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childTnLst>
                          </p:cTn>
                        </p:par>
                        <p:par>
                          <p:cTn id="74" fill="hold">
                            <p:stCondLst>
                              <p:cond delay="500"/>
                            </p:stCondLst>
                            <p:childTnLst>
                              <p:par>
                                <p:cTn id="75" presetID="50" presetClass="path" presetSubtype="0" accel="50000" decel="50000" fill="hold" grpId="0" nodeType="afterEffect">
                                  <p:stCondLst>
                                    <p:cond delay="0"/>
                                  </p:stCondLst>
                                  <p:childTnLst>
                                    <p:animMotion origin="layout" path="M -1.875E-6 -0.00093 C 0.04961 -0.00093 0.10182 -0.00417 0.15143 -0.00417 C 0.1905 0.00092 0.22253 -0.01019 0.25495 -0.00463 C 0.27878 -0.00139 0.28906 -0.01112 0.29636 0.01481 C 0.30352 0.04074 0.29479 0.11064 0.29844 0.15115 L 0.29844 0.30439 " pathEditMode="relative" rAng="0" ptsTypes="AAAAAA">
                                      <p:cBhvr>
                                        <p:cTn id="76" dur="2000" fill="hold"/>
                                        <p:tgtEl>
                                          <p:spTgt spid="62"/>
                                        </p:tgtEl>
                                        <p:attrNameLst>
                                          <p:attrName>ppt_x</p:attrName>
                                          <p:attrName>ppt_y</p:attrName>
                                        </p:attrNameLst>
                                      </p:cBhvr>
                                      <p:rCtr x="14961" y="15000"/>
                                    </p:animMotion>
                                  </p:childTnLst>
                                </p:cTn>
                              </p:par>
                              <p:par>
                                <p:cTn id="77" presetID="50" presetClass="path" presetSubtype="0" accel="50000" decel="50000" fill="hold" grpId="1" nodeType="withEffect">
                                  <p:stCondLst>
                                    <p:cond delay="0"/>
                                  </p:stCondLst>
                                  <p:childTnLst>
                                    <p:animMotion origin="layout" path="M -1.04167E-6 -0.00046 L 0.17383 -0.00046 C 0.21693 0.00556 0.28542 -3.33333E-6 0.32422 0.00718 C 0.34701 0.00787 0.34701 0.0132 0.35013 0.04514 C 0.35339 0.07639 0.34388 0.15949 0.34883 0.21713 L 0.34883 0.43473 " pathEditMode="relative" rAng="0" ptsTypes="AAAAAA">
                                      <p:cBhvr>
                                        <p:cTn id="78" dur="2000" fill="hold"/>
                                        <p:tgtEl>
                                          <p:spTgt spid="69"/>
                                        </p:tgtEl>
                                        <p:attrNameLst>
                                          <p:attrName>ppt_x</p:attrName>
                                          <p:attrName>ppt_y</p:attrName>
                                        </p:attrNameLst>
                                      </p:cBhvr>
                                      <p:rCtr x="17539" y="21759"/>
                                    </p:animMotion>
                                  </p:childTnLst>
                                </p:cTn>
                              </p:par>
                            </p:childTnLst>
                          </p:cTn>
                        </p:par>
                        <p:par>
                          <p:cTn id="79" fill="hold">
                            <p:stCondLst>
                              <p:cond delay="2500"/>
                            </p:stCondLst>
                            <p:childTnLst>
                              <p:par>
                                <p:cTn id="80" presetID="10" presetClass="exit" presetSubtype="0" fill="hold" grpId="1" nodeType="afterEffect">
                                  <p:stCondLst>
                                    <p:cond delay="0"/>
                                  </p:stCondLst>
                                  <p:childTnLst>
                                    <p:animEffect transition="out" filter="fade">
                                      <p:cBhvr>
                                        <p:cTn id="81" dur="500"/>
                                        <p:tgtEl>
                                          <p:spTgt spid="62"/>
                                        </p:tgtEl>
                                      </p:cBhvr>
                                    </p:animEffect>
                                    <p:set>
                                      <p:cBhvr>
                                        <p:cTn id="82" dur="1" fill="hold">
                                          <p:stCondLst>
                                            <p:cond delay="499"/>
                                          </p:stCondLst>
                                        </p:cTn>
                                        <p:tgtEl>
                                          <p:spTgt spid="62"/>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69"/>
                                        </p:tgtEl>
                                      </p:cBhvr>
                                    </p:animEffect>
                                    <p:set>
                                      <p:cBhvr>
                                        <p:cTn id="85" dur="1" fill="hold">
                                          <p:stCondLst>
                                            <p:cond delay="499"/>
                                          </p:stCondLst>
                                        </p:cTn>
                                        <p:tgtEl>
                                          <p:spTgt spid="69"/>
                                        </p:tgtEl>
                                        <p:attrNameLst>
                                          <p:attrName>style.visibility</p:attrName>
                                        </p:attrNameLst>
                                      </p:cBhvr>
                                      <p:to>
                                        <p:strVal val="hidden"/>
                                      </p:to>
                                    </p:set>
                                  </p:childTnLst>
                                </p:cTn>
                              </p:par>
                            </p:childTnLst>
                          </p:cTn>
                        </p:par>
                        <p:par>
                          <p:cTn id="86" fill="hold">
                            <p:stCondLst>
                              <p:cond delay="3000"/>
                            </p:stCondLst>
                            <p:childTnLst>
                              <p:par>
                                <p:cTn id="87" presetID="3" presetClass="emph" presetSubtype="1" nodeType="afterEffect">
                                  <p:stCondLst>
                                    <p:cond delay="0"/>
                                  </p:stCondLst>
                                  <p:childTnLst>
                                    <p:set>
                                      <p:cBhvr override="childStyle">
                                        <p:cTn id="88" dur="indefinite"/>
                                        <p:tgtEl>
                                          <p:spTgt spid="56">
                                            <p:txEl>
                                              <p:pRg st="6" end="6"/>
                                            </p:txEl>
                                          </p:spTgt>
                                        </p:tgtEl>
                                        <p:attrNameLst>
                                          <p:attrName>style.color</p:attrName>
                                        </p:attrNameLst>
                                      </p:cBhvr>
                                      <p:to>
                                        <p:clrVal>
                                          <a:schemeClr val="bg1"/>
                                        </p:clrVal>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2"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3" presetClass="emph" presetSubtype="1" nodeType="withEffect">
                                  <p:stCondLst>
                                    <p:cond delay="0"/>
                                  </p:stCondLst>
                                  <p:childTnLst>
                                    <p:set>
                                      <p:cBhvr override="childStyle">
                                        <p:cTn id="95" dur="indefinite"/>
                                        <p:tgtEl>
                                          <p:spTgt spid="56">
                                            <p:txEl>
                                              <p:pRg st="7" end="7"/>
                                            </p:txEl>
                                          </p:spTgt>
                                        </p:tgtEl>
                                        <p:attrNameLst>
                                          <p:attrName>style.color</p:attrName>
                                        </p:attrNameLst>
                                      </p:cBhvr>
                                      <p:to>
                                        <p:clrVal>
                                          <a:srgbClr val="FFFF00"/>
                                        </p:clrVal>
                                      </p:to>
                                    </p:set>
                                  </p:childTnLst>
                                </p:cTn>
                              </p:par>
                              <p:par>
                                <p:cTn id="96" presetID="10" presetClass="entr" presetSubtype="0"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childTnLst>
                          </p:cTn>
                        </p:par>
                        <p:par>
                          <p:cTn id="99" fill="hold">
                            <p:stCondLst>
                              <p:cond delay="500"/>
                            </p:stCondLst>
                            <p:childTnLst>
                              <p:par>
                                <p:cTn id="100" presetID="50" presetClass="path" presetSubtype="0" accel="50000" decel="50000" fill="hold" grpId="0" nodeType="afterEffect">
                                  <p:stCondLst>
                                    <p:cond delay="0"/>
                                  </p:stCondLst>
                                  <p:childTnLst>
                                    <p:animMotion origin="layout" path="M -1.875E-6 -0.00024 L 0.20742 -0.00024 C 0.2612 0.00509 0.29974 -0.00625 0.36289 -0.00348 C 0.39505 -0.00764 0.40482 -0.00186 0.41419 0.02291 C 0.41953 0.05162 0.41211 0.1118 0.41641 0.15254 L 0.41641 0.30625 " pathEditMode="relative" rAng="0" ptsTypes="AAAAAA">
                                      <p:cBhvr>
                                        <p:cTn id="101" dur="2000" fill="hold"/>
                                        <p:tgtEl>
                                          <p:spTgt spid="57"/>
                                        </p:tgtEl>
                                        <p:attrNameLst>
                                          <p:attrName>ppt_x</p:attrName>
                                          <p:attrName>ppt_y</p:attrName>
                                        </p:attrNameLst>
                                      </p:cBhvr>
                                      <p:rCtr x="20820" y="15093"/>
                                    </p:animMotion>
                                  </p:childTnLst>
                                </p:cTn>
                              </p:par>
                              <p:par>
                                <p:cTn id="102" presetID="50" presetClass="path" presetSubtype="0" accel="50000" decel="50000" fill="hold" grpId="1" nodeType="withEffect">
                                  <p:stCondLst>
                                    <p:cond delay="0"/>
                                  </p:stCondLst>
                                  <p:childTnLst>
                                    <p:animMotion origin="layout" path="M -1.04167E-6 -0.00069 L 0.2319 -0.00069 L 0.46563 0.00278 C 0.46537 0.07454 0.46537 0.1463 0.46524 0.21829 L 0.46524 0.43843 " pathEditMode="relative" rAng="0" ptsTypes="AAAAA">
                                      <p:cBhvr>
                                        <p:cTn id="103" dur="2000" fill="hold"/>
                                        <p:tgtEl>
                                          <p:spTgt spid="70"/>
                                        </p:tgtEl>
                                        <p:attrNameLst>
                                          <p:attrName>ppt_x</p:attrName>
                                          <p:attrName>ppt_y</p:attrName>
                                        </p:attrNameLst>
                                      </p:cBhvr>
                                      <p:rCtr x="23281" y="21944"/>
                                    </p:animMotion>
                                  </p:childTnLst>
                                </p:cTn>
                              </p:par>
                            </p:childTnLst>
                          </p:cTn>
                        </p:par>
                        <p:par>
                          <p:cTn id="104" fill="hold">
                            <p:stCondLst>
                              <p:cond delay="2500"/>
                            </p:stCondLst>
                            <p:childTnLst>
                              <p:par>
                                <p:cTn id="105" presetID="10" presetClass="exit" presetSubtype="0" fill="hold" grpId="1" nodeType="afterEffect">
                                  <p:stCondLst>
                                    <p:cond delay="0"/>
                                  </p:stCondLst>
                                  <p:childTnLst>
                                    <p:animEffect transition="out" filter="fade">
                                      <p:cBhvr>
                                        <p:cTn id="106" dur="500"/>
                                        <p:tgtEl>
                                          <p:spTgt spid="57"/>
                                        </p:tgtEl>
                                      </p:cBhvr>
                                    </p:animEffect>
                                    <p:set>
                                      <p:cBhvr>
                                        <p:cTn id="107" dur="1" fill="hold">
                                          <p:stCondLst>
                                            <p:cond delay="499"/>
                                          </p:stCondLst>
                                        </p:cTn>
                                        <p:tgtEl>
                                          <p:spTgt spid="57"/>
                                        </p:tgtEl>
                                        <p:attrNameLst>
                                          <p:attrName>style.visibility</p:attrName>
                                        </p:attrNameLst>
                                      </p:cBhvr>
                                      <p:to>
                                        <p:strVal val="hidden"/>
                                      </p:to>
                                    </p:set>
                                  </p:childTnLst>
                                </p:cTn>
                              </p:par>
                              <p:par>
                                <p:cTn id="108" presetID="10" presetClass="exit" presetSubtype="0" fill="hold" grpId="2" nodeType="withEffect">
                                  <p:stCondLst>
                                    <p:cond delay="0"/>
                                  </p:stCondLst>
                                  <p:childTnLst>
                                    <p:animEffect transition="out" filter="fade">
                                      <p:cBhvr>
                                        <p:cTn id="109" dur="500"/>
                                        <p:tgtEl>
                                          <p:spTgt spid="70"/>
                                        </p:tgtEl>
                                      </p:cBhvr>
                                    </p:animEffect>
                                    <p:set>
                                      <p:cBhvr>
                                        <p:cTn id="110" dur="1" fill="hold">
                                          <p:stCondLst>
                                            <p:cond delay="499"/>
                                          </p:stCondLst>
                                        </p:cTn>
                                        <p:tgtEl>
                                          <p:spTgt spid="70"/>
                                        </p:tgtEl>
                                        <p:attrNameLst>
                                          <p:attrName>style.visibility</p:attrName>
                                        </p:attrNameLst>
                                      </p:cBhvr>
                                      <p:to>
                                        <p:strVal val="hidden"/>
                                      </p:to>
                                    </p:set>
                                  </p:childTnLst>
                                </p:cTn>
                              </p:par>
                            </p:childTnLst>
                          </p:cTn>
                        </p:par>
                        <p:par>
                          <p:cTn id="111" fill="hold">
                            <p:stCondLst>
                              <p:cond delay="3000"/>
                            </p:stCondLst>
                            <p:childTnLst>
                              <p:par>
                                <p:cTn id="112" presetID="10" presetClass="entr" presetSubtype="0"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childTnLst>
                          </p:cTn>
                        </p:par>
                        <p:par>
                          <p:cTn id="115" fill="hold">
                            <p:stCondLst>
                              <p:cond delay="3500"/>
                            </p:stCondLst>
                            <p:childTnLst>
                              <p:par>
                                <p:cTn id="116" presetID="50" presetClass="path" presetSubtype="0" accel="50000" decel="50000" fill="hold" grpId="1" nodeType="afterEffect">
                                  <p:stCondLst>
                                    <p:cond delay="0"/>
                                  </p:stCondLst>
                                  <p:childTnLst>
                                    <p:animMotion origin="layout" path="M -0.43933 -0.37153 L -0.21967 -0.37153 C -0.1625 -0.36458 -0.09857 -0.36852 -0.04753 -0.36458 C -0.0073 -0.36204 -0.01198 -0.37894 -0.00352 -0.35162 C 0.00507 -0.32454 -0.00326 -0.23333 4.58333E-6 -0.18588 L 4.58333E-6 0 " pathEditMode="fixed" rAng="0" ptsTypes="AAAAAA">
                                      <p:cBhvr>
                                        <p:cTn id="117" dur="2000" spd="-100000" fill="hold"/>
                                        <p:tgtEl>
                                          <p:spTgt spid="66"/>
                                        </p:tgtEl>
                                        <p:attrNameLst>
                                          <p:attrName>ppt_x</p:attrName>
                                          <p:attrName>ppt_y</p:attrName>
                                        </p:attrNameLst>
                                      </p:cBhvr>
                                      <p:rCtr x="21992" y="18565"/>
                                    </p:animMotion>
                                  </p:childTnLst>
                                </p:cTn>
                              </p:par>
                            </p:childTnLst>
                          </p:cTn>
                        </p:par>
                        <p:par>
                          <p:cTn id="118" fill="hold">
                            <p:stCondLst>
                              <p:cond delay="5500"/>
                            </p:stCondLst>
                            <p:childTnLst>
                              <p:par>
                                <p:cTn id="119" presetID="10" presetClass="exit" presetSubtype="0" fill="hold" grpId="2" nodeType="afterEffect">
                                  <p:stCondLst>
                                    <p:cond delay="0"/>
                                  </p:stCondLst>
                                  <p:childTnLst>
                                    <p:animEffect transition="out" filter="fade">
                                      <p:cBhvr>
                                        <p:cTn id="120" dur="500"/>
                                        <p:tgtEl>
                                          <p:spTgt spid="66"/>
                                        </p:tgtEl>
                                      </p:cBhvr>
                                    </p:animEffect>
                                    <p:set>
                                      <p:cBhvr>
                                        <p:cTn id="121" dur="1" fill="hold">
                                          <p:stCondLst>
                                            <p:cond delay="499"/>
                                          </p:stCondLst>
                                        </p:cTn>
                                        <p:tgtEl>
                                          <p:spTgt spid="66"/>
                                        </p:tgtEl>
                                        <p:attrNameLst>
                                          <p:attrName>style.visibility</p:attrName>
                                        </p:attrNameLst>
                                      </p:cBhvr>
                                      <p:to>
                                        <p:strVal val="hidden"/>
                                      </p:to>
                                    </p:set>
                                  </p:childTnLst>
                                </p:cTn>
                              </p:par>
                            </p:childTnLst>
                          </p:cTn>
                        </p:par>
                        <p:par>
                          <p:cTn id="122" fill="hold">
                            <p:stCondLst>
                              <p:cond delay="6000"/>
                            </p:stCondLst>
                            <p:childTnLst>
                              <p:par>
                                <p:cTn id="123" presetID="3" presetClass="emph" presetSubtype="1" nodeType="afterEffect">
                                  <p:stCondLst>
                                    <p:cond delay="0"/>
                                  </p:stCondLst>
                                  <p:childTnLst>
                                    <p:set>
                                      <p:cBhvr override="childStyle">
                                        <p:cTn id="124" dur="indefinite"/>
                                        <p:tgtEl>
                                          <p:spTgt spid="56">
                                            <p:txEl>
                                              <p:pRg st="7" end="7"/>
                                            </p:txEl>
                                          </p:spTgt>
                                        </p:tgtEl>
                                        <p:attrNameLst>
                                          <p:attrName>style.color</p:attrName>
                                        </p:attrNameLst>
                                      </p:cBhvr>
                                      <p:to>
                                        <p:clrVal>
                                          <a:schemeClr val="bg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7" grpId="2" animBg="1"/>
      <p:bldP spid="62" grpId="0" animBg="1"/>
      <p:bldP spid="62" grpId="1" animBg="1"/>
      <p:bldP spid="62" grpId="2" animBg="1"/>
      <p:bldP spid="63" grpId="0" animBg="1"/>
      <p:bldP spid="63" grpId="1" animBg="1"/>
      <p:bldP spid="63" grpId="2" animBg="1"/>
      <p:bldP spid="64" grpId="0" animBg="1"/>
      <p:bldP spid="64" grpId="1" animBg="1"/>
      <p:bldP spid="64" grpId="2" animBg="1"/>
      <p:bldP spid="65" grpId="0" animBg="1"/>
      <p:bldP spid="65" grpId="1" animBg="1"/>
      <p:bldP spid="65" grpId="2" animBg="1"/>
      <p:bldP spid="66" grpId="0" animBg="1"/>
      <p:bldP spid="66" grpId="1" animBg="1"/>
      <p:bldP spid="66" grpId="2" animBg="1"/>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IRQs"/>
          <p:cNvGrpSpPr/>
          <p:nvPr/>
        </p:nvGrpSpPr>
        <p:grpSpPr>
          <a:xfrm>
            <a:off x="2611473" y="3006501"/>
            <a:ext cx="8865956" cy="2524648"/>
            <a:chOff x="3580275" y="3353757"/>
            <a:chExt cx="6234990" cy="1775460"/>
          </a:xfrm>
        </p:grpSpPr>
        <p:cxnSp>
          <p:nvCxnSpPr>
            <p:cNvPr id="97" name="Straight Arrow Connector 96"/>
            <p:cNvCxnSpPr/>
            <p:nvPr/>
          </p:nvCxnSpPr>
          <p:spPr>
            <a:xfrm flipH="1">
              <a:off x="3710081" y="3353757"/>
              <a:ext cx="6105184"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3710353" y="3413286"/>
              <a:ext cx="4600765"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8314293" y="3413286"/>
              <a:ext cx="0" cy="17159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IRQ3"/>
            <p:cNvSpPr txBox="1"/>
            <p:nvPr/>
          </p:nvSpPr>
          <p:spPr>
            <a:xfrm>
              <a:off x="7870236" y="4390596"/>
              <a:ext cx="448445" cy="259733"/>
            </a:xfrm>
            <a:prstGeom prst="rect">
              <a:avLst/>
            </a:prstGeom>
            <a:noFill/>
            <a:ln w="6350">
              <a:noFill/>
            </a:ln>
          </p:spPr>
          <p:txBody>
            <a:bodyPr wrap="none" rtlCol="0">
              <a:spAutoFit/>
            </a:bodyPr>
            <a:lstStyle/>
            <a:p>
              <a:r>
                <a:rPr lang="fr-FR" dirty="0">
                  <a:solidFill>
                    <a:srgbClr val="C00000"/>
                  </a:solidFill>
                </a:rPr>
                <a:t>IRQ3</a:t>
              </a:r>
            </a:p>
          </p:txBody>
        </p:sp>
        <p:cxnSp>
          <p:nvCxnSpPr>
            <p:cNvPr id="64" name="Straight Arrow Connector 63"/>
            <p:cNvCxnSpPr/>
            <p:nvPr/>
          </p:nvCxnSpPr>
          <p:spPr>
            <a:xfrm flipH="1">
              <a:off x="3710353" y="3472820"/>
              <a:ext cx="31684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881965" y="3472820"/>
              <a:ext cx="0" cy="165639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IRQ2"/>
            <p:cNvSpPr txBox="1"/>
            <p:nvPr/>
          </p:nvSpPr>
          <p:spPr>
            <a:xfrm>
              <a:off x="6437473" y="4390596"/>
              <a:ext cx="448445" cy="259733"/>
            </a:xfrm>
            <a:prstGeom prst="rect">
              <a:avLst/>
            </a:prstGeom>
            <a:noFill/>
            <a:ln w="6350">
              <a:noFill/>
            </a:ln>
          </p:spPr>
          <p:txBody>
            <a:bodyPr wrap="none" rtlCol="0">
              <a:spAutoFit/>
            </a:bodyPr>
            <a:lstStyle/>
            <a:p>
              <a:r>
                <a:rPr lang="fr-FR" dirty="0">
                  <a:solidFill>
                    <a:srgbClr val="C00000"/>
                  </a:solidFill>
                </a:rPr>
                <a:t>IRQ2</a:t>
              </a:r>
            </a:p>
          </p:txBody>
        </p:sp>
        <p:cxnSp>
          <p:nvCxnSpPr>
            <p:cNvPr id="57" name="Straight Arrow Connector 56"/>
            <p:cNvCxnSpPr/>
            <p:nvPr/>
          </p:nvCxnSpPr>
          <p:spPr>
            <a:xfrm flipH="1">
              <a:off x="3710353" y="3532351"/>
              <a:ext cx="1749784"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463312" y="3532351"/>
              <a:ext cx="0" cy="159686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IRQ1"/>
            <p:cNvSpPr txBox="1"/>
            <p:nvPr/>
          </p:nvSpPr>
          <p:spPr>
            <a:xfrm>
              <a:off x="5018959" y="4390596"/>
              <a:ext cx="448445" cy="259733"/>
            </a:xfrm>
            <a:prstGeom prst="rect">
              <a:avLst/>
            </a:prstGeom>
            <a:noFill/>
            <a:ln w="6350">
              <a:noFill/>
            </a:ln>
          </p:spPr>
          <p:txBody>
            <a:bodyPr wrap="none" rtlCol="0">
              <a:spAutoFit/>
            </a:bodyPr>
            <a:lstStyle/>
            <a:p>
              <a:r>
                <a:rPr lang="fr-FR" dirty="0">
                  <a:solidFill>
                    <a:srgbClr val="C00000"/>
                  </a:solidFill>
                </a:rPr>
                <a:t>IRQ1</a:t>
              </a:r>
            </a:p>
          </p:txBody>
        </p:sp>
        <p:cxnSp>
          <p:nvCxnSpPr>
            <p:cNvPr id="21" name="Straight Arrow Connector 20"/>
            <p:cNvCxnSpPr/>
            <p:nvPr/>
          </p:nvCxnSpPr>
          <p:spPr>
            <a:xfrm flipH="1">
              <a:off x="3710353" y="3591881"/>
              <a:ext cx="306022"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019550" y="3591881"/>
              <a:ext cx="0" cy="153733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IRQ0"/>
            <p:cNvSpPr txBox="1"/>
            <p:nvPr/>
          </p:nvSpPr>
          <p:spPr>
            <a:xfrm>
              <a:off x="3580275" y="4390596"/>
              <a:ext cx="448445" cy="259733"/>
            </a:xfrm>
            <a:prstGeom prst="rect">
              <a:avLst/>
            </a:prstGeom>
            <a:noFill/>
            <a:ln w="6350">
              <a:noFill/>
            </a:ln>
          </p:spPr>
          <p:txBody>
            <a:bodyPr wrap="none" rtlCol="0">
              <a:spAutoFit/>
            </a:bodyPr>
            <a:lstStyle/>
            <a:p>
              <a:r>
                <a:rPr lang="fr-FR" dirty="0">
                  <a:solidFill>
                    <a:srgbClr val="C00000"/>
                  </a:solidFill>
                </a:rPr>
                <a:t>IRQ0</a:t>
              </a:r>
            </a:p>
          </p:txBody>
        </p:sp>
      </p:grpSp>
      <p:sp>
        <p:nvSpPr>
          <p:cNvPr id="7" name="one-way control bus"/>
          <p:cNvSpPr/>
          <p:nvPr/>
        </p:nvSpPr>
        <p:spPr>
          <a:xfrm>
            <a:off x="2796439" y="2690632"/>
            <a:ext cx="8677604" cy="3442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a bus"/>
          <p:cNvSpPr/>
          <p:nvPr/>
        </p:nvSpPr>
        <p:spPr>
          <a:xfrm>
            <a:off x="2796439" y="2101603"/>
            <a:ext cx="8677604" cy="344298"/>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ddress bus"/>
          <p:cNvSpPr/>
          <p:nvPr/>
        </p:nvSpPr>
        <p:spPr>
          <a:xfrm>
            <a:off x="2796439" y="1496034"/>
            <a:ext cx="8677605" cy="34429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Processeur"/>
          <p:cNvSpPr>
            <a:spLocks noChangeArrowheads="1"/>
          </p:cNvSpPr>
          <p:nvPr/>
        </p:nvSpPr>
        <p:spPr bwMode="auto">
          <a:xfrm>
            <a:off x="334980" y="1183667"/>
            <a:ext cx="2418753" cy="2481258"/>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grpSp>
        <p:nvGrpSpPr>
          <p:cNvPr id="61" name="bus_clavier"/>
          <p:cNvGrpSpPr/>
          <p:nvPr/>
        </p:nvGrpSpPr>
        <p:grpSpPr>
          <a:xfrm>
            <a:off x="3325502" y="1606122"/>
            <a:ext cx="1095383" cy="3895254"/>
            <a:chOff x="6315664" y="2368940"/>
            <a:chExt cx="770329" cy="2739340"/>
          </a:xfrm>
        </p:grpSpPr>
        <p:sp>
          <p:nvSpPr>
            <p:cNvPr id="14" name="one-way control bus peripheral"/>
            <p:cNvSpPr/>
            <p:nvPr/>
          </p:nvSpPr>
          <p:spPr>
            <a:xfrm rot="5400000">
              <a:off x="5505570"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data bus peripheral"/>
            <p:cNvGrpSpPr/>
            <p:nvPr/>
          </p:nvGrpSpPr>
          <p:grpSpPr>
            <a:xfrm>
              <a:off x="6584019" y="2812101"/>
              <a:ext cx="242128" cy="2296179"/>
              <a:chOff x="5909823" y="2004219"/>
              <a:chExt cx="454001" cy="3977216"/>
            </a:xfrm>
          </p:grpSpPr>
          <p:sp>
            <p:nvSpPr>
              <p:cNvPr id="16"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 name="addr bus peripheral"/>
            <p:cNvGrpSpPr/>
            <p:nvPr/>
          </p:nvGrpSpPr>
          <p:grpSpPr>
            <a:xfrm>
              <a:off x="6843865" y="2368940"/>
              <a:ext cx="242128" cy="2739340"/>
              <a:chOff x="5909823" y="1967424"/>
              <a:chExt cx="454001" cy="4014011"/>
            </a:xfrm>
          </p:grpSpPr>
          <p:sp>
            <p:nvSpPr>
              <p:cNvPr id="19"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0" name="bus_souris"/>
          <p:cNvGrpSpPr/>
          <p:nvPr/>
        </p:nvGrpSpPr>
        <p:grpSpPr>
          <a:xfrm>
            <a:off x="5382676" y="1606122"/>
            <a:ext cx="1095383" cy="3895254"/>
            <a:chOff x="7762373" y="2368940"/>
            <a:chExt cx="770329" cy="2739340"/>
          </a:xfrm>
        </p:grpSpPr>
        <p:sp>
          <p:nvSpPr>
            <p:cNvPr id="22" name="one-way control bus peripheral"/>
            <p:cNvSpPr/>
            <p:nvPr/>
          </p:nvSpPr>
          <p:spPr>
            <a:xfrm rot="5400000">
              <a:off x="6952279"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data bus peripheral"/>
            <p:cNvGrpSpPr/>
            <p:nvPr/>
          </p:nvGrpSpPr>
          <p:grpSpPr>
            <a:xfrm>
              <a:off x="8030728" y="2812101"/>
              <a:ext cx="242128" cy="2296179"/>
              <a:chOff x="5909823" y="2004219"/>
              <a:chExt cx="454001" cy="3977216"/>
            </a:xfrm>
          </p:grpSpPr>
          <p:sp>
            <p:nvSpPr>
              <p:cNvPr id="24"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 name="addr bus peripheral"/>
            <p:cNvGrpSpPr/>
            <p:nvPr/>
          </p:nvGrpSpPr>
          <p:grpSpPr>
            <a:xfrm>
              <a:off x="8290574" y="2368940"/>
              <a:ext cx="242128" cy="2739340"/>
              <a:chOff x="5909823" y="1967424"/>
              <a:chExt cx="454001" cy="4014011"/>
            </a:xfrm>
          </p:grpSpPr>
          <p:sp>
            <p:nvSpPr>
              <p:cNvPr id="27"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59" name="bus_rs232"/>
          <p:cNvGrpSpPr/>
          <p:nvPr/>
        </p:nvGrpSpPr>
        <p:grpSpPr>
          <a:xfrm>
            <a:off x="7400483" y="1606122"/>
            <a:ext cx="1095383" cy="3895254"/>
            <a:chOff x="9181397" y="2368940"/>
            <a:chExt cx="770329" cy="2739340"/>
          </a:xfrm>
        </p:grpSpPr>
        <p:sp>
          <p:nvSpPr>
            <p:cNvPr id="29" name="one-way control bus peripheral"/>
            <p:cNvSpPr/>
            <p:nvPr/>
          </p:nvSpPr>
          <p:spPr>
            <a:xfrm rot="5400000">
              <a:off x="8371303"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0" name="data bus peripheral"/>
            <p:cNvGrpSpPr/>
            <p:nvPr/>
          </p:nvGrpSpPr>
          <p:grpSpPr>
            <a:xfrm>
              <a:off x="9449752" y="2812101"/>
              <a:ext cx="242128" cy="2296179"/>
              <a:chOff x="5909823" y="2004219"/>
              <a:chExt cx="454001" cy="3977216"/>
            </a:xfrm>
          </p:grpSpPr>
          <p:sp>
            <p:nvSpPr>
              <p:cNvPr id="31"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3" name="addr bus peripheral"/>
            <p:cNvGrpSpPr/>
            <p:nvPr/>
          </p:nvGrpSpPr>
          <p:grpSpPr>
            <a:xfrm>
              <a:off x="9709598" y="2368940"/>
              <a:ext cx="242128" cy="2739340"/>
              <a:chOff x="5909823" y="1967424"/>
              <a:chExt cx="454001" cy="4014011"/>
            </a:xfrm>
          </p:grpSpPr>
          <p:sp>
            <p:nvSpPr>
              <p:cNvPr id="34"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58" name="bus_capteur"/>
          <p:cNvGrpSpPr/>
          <p:nvPr/>
        </p:nvGrpSpPr>
        <p:grpSpPr>
          <a:xfrm>
            <a:off x="9427635" y="1606122"/>
            <a:ext cx="1095383" cy="3895254"/>
            <a:chOff x="10606993" y="2368940"/>
            <a:chExt cx="770329" cy="2739340"/>
          </a:xfrm>
        </p:grpSpPr>
        <p:sp>
          <p:nvSpPr>
            <p:cNvPr id="43" name="one-way control bus peripheral"/>
            <p:cNvSpPr/>
            <p:nvPr/>
          </p:nvSpPr>
          <p:spPr>
            <a:xfrm rot="5400000">
              <a:off x="9796899" y="4062780"/>
              <a:ext cx="1855594" cy="2354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data bus peripheral"/>
            <p:cNvGrpSpPr/>
            <p:nvPr/>
          </p:nvGrpSpPr>
          <p:grpSpPr>
            <a:xfrm>
              <a:off x="10875348" y="2812101"/>
              <a:ext cx="242128" cy="2296179"/>
              <a:chOff x="5909823" y="2004219"/>
              <a:chExt cx="454001" cy="3977216"/>
            </a:xfrm>
          </p:grpSpPr>
          <p:sp>
            <p:nvSpPr>
              <p:cNvPr id="45" name="one-way control bus"/>
              <p:cNvSpPr/>
              <p:nvPr/>
            </p:nvSpPr>
            <p:spPr>
              <a:xfrm rot="5400000">
                <a:off x="4174808" y="3792418"/>
                <a:ext cx="3924032" cy="454001"/>
              </a:xfrm>
              <a:prstGeom prs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5934664" y="2004219"/>
                <a:ext cx="358139" cy="1433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7" name="addr bus peripheral"/>
            <p:cNvGrpSpPr/>
            <p:nvPr/>
          </p:nvGrpSpPr>
          <p:grpSpPr>
            <a:xfrm>
              <a:off x="11135194" y="2368940"/>
              <a:ext cx="242128" cy="2739340"/>
              <a:chOff x="5909823" y="1967424"/>
              <a:chExt cx="454001" cy="4014011"/>
            </a:xfrm>
          </p:grpSpPr>
          <p:sp>
            <p:nvSpPr>
              <p:cNvPr id="48" name="one-way control bus"/>
              <p:cNvSpPr/>
              <p:nvPr/>
            </p:nvSpPr>
            <p:spPr>
              <a:xfrm rot="5400000">
                <a:off x="4174808" y="3792418"/>
                <a:ext cx="3924032" cy="454001"/>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5934664" y="1967424"/>
                <a:ext cx="358139" cy="1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50" name="clavier"/>
          <p:cNvSpPr/>
          <p:nvPr/>
        </p:nvSpPr>
        <p:spPr>
          <a:xfrm>
            <a:off x="3024152" y="5531143"/>
            <a:ext cx="1710182" cy="81885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Clavier</a:t>
            </a:r>
          </a:p>
        </p:txBody>
      </p:sp>
      <p:sp>
        <p:nvSpPr>
          <p:cNvPr id="51" name="souris"/>
          <p:cNvSpPr/>
          <p:nvPr/>
        </p:nvSpPr>
        <p:spPr>
          <a:xfrm>
            <a:off x="5063814" y="5531143"/>
            <a:ext cx="1710182" cy="81885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Souris</a:t>
            </a:r>
          </a:p>
        </p:txBody>
      </p:sp>
      <p:sp>
        <p:nvSpPr>
          <p:cNvPr id="52" name="rs232"/>
          <p:cNvSpPr/>
          <p:nvPr/>
        </p:nvSpPr>
        <p:spPr>
          <a:xfrm>
            <a:off x="7099133" y="5531143"/>
            <a:ext cx="1710182" cy="81885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RS232</a:t>
            </a:r>
          </a:p>
        </p:txBody>
      </p:sp>
      <p:sp>
        <p:nvSpPr>
          <p:cNvPr id="53" name="capteur"/>
          <p:cNvSpPr/>
          <p:nvPr/>
        </p:nvSpPr>
        <p:spPr>
          <a:xfrm>
            <a:off x="9126284" y="5531143"/>
            <a:ext cx="1710182" cy="81885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Capteur</a:t>
            </a:r>
          </a:p>
        </p:txBody>
      </p:sp>
      <p:sp>
        <p:nvSpPr>
          <p:cNvPr id="54" name=". . ."/>
          <p:cNvSpPr/>
          <p:nvPr/>
        </p:nvSpPr>
        <p:spPr>
          <a:xfrm>
            <a:off x="10146837" y="3661995"/>
            <a:ext cx="1710182" cy="818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 . .</a:t>
            </a:r>
          </a:p>
        </p:txBody>
      </p:sp>
      <p:sp>
        <p:nvSpPr>
          <p:cNvPr id="95" name="InterruptManager"/>
          <p:cNvSpPr txBox="1"/>
          <p:nvPr/>
        </p:nvSpPr>
        <p:spPr>
          <a:xfrm>
            <a:off x="615404" y="2727956"/>
            <a:ext cx="1810800" cy="707886"/>
          </a:xfrm>
          <a:prstGeom prst="rect">
            <a:avLst/>
          </a:prstGeom>
          <a:solidFill>
            <a:srgbClr val="7030A0">
              <a:alpha val="50000"/>
            </a:srgbClr>
          </a:solidFill>
          <a:ln>
            <a:solidFill>
              <a:schemeClr val="bg1"/>
            </a:solidFill>
          </a:ln>
        </p:spPr>
        <p:txBody>
          <a:bodyPr wrap="none" rtlCol="0">
            <a:spAutoFit/>
          </a:bodyPr>
          <a:lstStyle/>
          <a:p>
            <a:pPr algn="ctr"/>
            <a:r>
              <a:rPr lang="fr-FR" sz="2000" b="1" dirty="0">
                <a:solidFill>
                  <a:srgbClr val="FFFF00"/>
                </a:solidFill>
              </a:rPr>
              <a:t>Gestionnaire</a:t>
            </a:r>
          </a:p>
          <a:p>
            <a:pPr algn="ctr"/>
            <a:r>
              <a:rPr lang="fr-FR" sz="2000" b="1" dirty="0">
                <a:solidFill>
                  <a:srgbClr val="FFFF00"/>
                </a:solidFill>
              </a:rPr>
              <a:t>d’interruptions</a:t>
            </a:r>
          </a:p>
        </p:txBody>
      </p:sp>
      <p:sp>
        <p:nvSpPr>
          <p:cNvPr id="2" name="Les interruptions..."/>
          <p:cNvSpPr>
            <a:spLocks noGrp="1"/>
          </p:cNvSpPr>
          <p:nvPr>
            <p:ph type="title"/>
          </p:nvPr>
        </p:nvSpPr>
        <p:spPr>
          <a:ln>
            <a:noFill/>
          </a:ln>
        </p:spPr>
        <p:txBody>
          <a:bodyPr/>
          <a:lstStyle/>
          <a:p>
            <a:pPr algn="ctr"/>
            <a:r>
              <a:rPr lang="fr-FR" dirty="0"/>
              <a:t>Les interruptions</a:t>
            </a:r>
          </a:p>
        </p:txBody>
      </p:sp>
    </p:spTree>
    <p:extLst>
      <p:ext uri="{BB962C8B-B14F-4D97-AF65-F5344CB8AC3E}">
        <p14:creationId xmlns:p14="http://schemas.microsoft.com/office/powerpoint/2010/main" val="120637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232819" y="127000"/>
            <a:ext cx="4320000" cy="6493739"/>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b="1" dirty="0">
                <a:solidFill>
                  <a:schemeClr val="bg1"/>
                </a:solidFill>
              </a:rPr>
              <a:t>Mémoire</a:t>
            </a:r>
          </a:p>
        </p:txBody>
      </p:sp>
      <p:graphicFrame>
        <p:nvGraphicFramePr>
          <p:cNvPr id="99" name="Content Placeholder 3"/>
          <p:cNvGraphicFramePr>
            <a:graphicFrameLocks/>
          </p:cNvGraphicFramePr>
          <p:nvPr/>
        </p:nvGraphicFramePr>
        <p:xfrm>
          <a:off x="357840" y="603250"/>
          <a:ext cx="3312459" cy="5562320"/>
        </p:xfrm>
        <a:graphic>
          <a:graphicData uri="http://schemas.openxmlformats.org/drawingml/2006/table">
            <a:tbl>
              <a:tblPr firstRow="1" bandRow="1">
                <a:tableStyleId>{2D5ABB26-0587-4C30-8999-92F81FD0307C}</a:tableStyleId>
              </a:tblPr>
              <a:tblGrid>
                <a:gridCol w="1420160">
                  <a:extLst>
                    <a:ext uri="{9D8B030D-6E8A-4147-A177-3AD203B41FA5}">
                      <a16:colId xmlns:a16="http://schemas.microsoft.com/office/drawing/2014/main" val="20000"/>
                    </a:ext>
                  </a:extLst>
                </a:gridCol>
                <a:gridCol w="1892299">
                  <a:extLst>
                    <a:ext uri="{9D8B030D-6E8A-4147-A177-3AD203B41FA5}">
                      <a16:colId xmlns:a16="http://schemas.microsoft.com/office/drawing/2014/main" val="20001"/>
                    </a:ext>
                  </a:extLst>
                </a:gridCol>
              </a:tblGrid>
              <a:tr h="37084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Réservé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0000"/>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Code</a:t>
                      </a:r>
                      <a:r>
                        <a:rPr lang="fr-FR" b="1" baseline="0" dirty="0">
                          <a:solidFill>
                            <a:schemeClr val="bg1"/>
                          </a:solidFill>
                        </a:rPr>
                        <a:t> (.</a:t>
                      </a:r>
                      <a:r>
                        <a:rPr lang="fr-FR" b="1" baseline="0" dirty="0" err="1">
                          <a:solidFill>
                            <a:schemeClr val="bg1"/>
                          </a:solidFill>
                        </a:rPr>
                        <a:t>text</a:t>
                      </a:r>
                      <a:r>
                        <a:rPr lang="fr-FR" b="1" baseline="0" dirty="0">
                          <a:solidFill>
                            <a:schemeClr val="bg1"/>
                          </a:solidFill>
                        </a:rPr>
                        <a:t>)</a:t>
                      </a:r>
                      <a:endParaRPr lang="fr-FR"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Global (.data)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Dynamique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4"/>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00">
                <a:tc>
                  <a:txBody>
                    <a:bodyPr/>
                    <a:lstStyle/>
                    <a:p>
                      <a:endParaRPr lang="fr-FR" sz="1800" b="1" dirty="0">
                        <a:solidFill>
                          <a:srgbClr val="FFFF00"/>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00">
                <a:tc>
                  <a:txBody>
                    <a:bodyPr/>
                    <a:lstStyle/>
                    <a:p>
                      <a:endParaRPr lang="fr-FR" sz="1800" dirty="0"/>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0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routine de service</a:t>
                      </a:r>
                    </a:p>
                    <a:p>
                      <a:pPr algn="ctr"/>
                      <a:r>
                        <a:rPr lang="fr-FR" sz="1800" b="1" dirty="0">
                          <a:solidFill>
                            <a:schemeClr val="bg1"/>
                          </a:solidFill>
                        </a:rPr>
                        <a:t>d’interruptions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11"/>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bl>
          </a:graphicData>
        </a:graphic>
      </p:graphicFrame>
      <p:sp>
        <p:nvSpPr>
          <p:cNvPr id="2" name="Le Sondage"/>
          <p:cNvSpPr>
            <a:spLocks noGrp="1"/>
          </p:cNvSpPr>
          <p:nvPr>
            <p:ph type="title"/>
          </p:nvPr>
        </p:nvSpPr>
        <p:spPr>
          <a:xfrm>
            <a:off x="4165598" y="365125"/>
            <a:ext cx="7188201" cy="1325563"/>
          </a:xfrm>
        </p:spPr>
        <p:txBody>
          <a:bodyPr/>
          <a:lstStyle/>
          <a:p>
            <a:pPr algn="ctr"/>
            <a:r>
              <a:rPr lang="fr-FR" dirty="0"/>
              <a:t>Les interruptions . . .</a:t>
            </a:r>
          </a:p>
        </p:txBody>
      </p:sp>
      <p:cxnSp>
        <p:nvCxnSpPr>
          <p:cNvPr id="101" name="Straight Arrow Connector 100"/>
          <p:cNvCxnSpPr/>
          <p:nvPr/>
        </p:nvCxnSpPr>
        <p:spPr>
          <a:xfrm flipV="1">
            <a:off x="2724660" y="3212086"/>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724660" y="2463163"/>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40583" y="4045168"/>
            <a:ext cx="1510379"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0x7FFFFFFF</a:t>
            </a:r>
            <a:endParaRPr lang="fr-FR" sz="1600" b="1" dirty="0">
              <a:solidFill>
                <a:srgbClr val="FFFF00"/>
              </a:solidFill>
              <a:latin typeface="Lucida Sans Typewriter" panose="020B0509030504030204" pitchFamily="49" charset="0"/>
            </a:endParaRPr>
          </a:p>
        </p:txBody>
      </p:sp>
      <p:sp>
        <p:nvSpPr>
          <p:cNvPr id="110" name="TextBox 109"/>
          <p:cNvSpPr txBox="1"/>
          <p:nvPr/>
        </p:nvSpPr>
        <p:spPr>
          <a:xfrm>
            <a:off x="232819" y="475734"/>
            <a:ext cx="1567356"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0x00000000</a:t>
            </a:r>
            <a:endParaRPr lang="fr-FR" sz="1600" b="1" dirty="0">
              <a:solidFill>
                <a:srgbClr val="FFFF00"/>
              </a:solidFill>
              <a:latin typeface="Lucida Sans Typewriter" panose="020B0509030504030204" pitchFamily="49" charset="0"/>
            </a:endParaRPr>
          </a:p>
        </p:txBody>
      </p:sp>
      <p:cxnSp>
        <p:nvCxnSpPr>
          <p:cNvPr id="97" name="Straight Arrow Connector 96"/>
          <p:cNvCxnSpPr/>
          <p:nvPr/>
        </p:nvCxnSpPr>
        <p:spPr>
          <a:xfrm flipH="1">
            <a:off x="9896988" y="5156893"/>
            <a:ext cx="184860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9897458" y="5240746"/>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9897458" y="5324599"/>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9897457" y="54923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897457" y="5408452"/>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
        <p:nvSpPr>
          <p:cNvPr id="7" name="one-way control bus"/>
          <p:cNvSpPr/>
          <p:nvPr/>
        </p:nvSpPr>
        <p:spPr>
          <a:xfrm>
            <a:off x="9897457" y="4556254"/>
            <a:ext cx="1848138" cy="6547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ata bus"/>
          <p:cNvSpPr/>
          <p:nvPr/>
        </p:nvSpPr>
        <p:spPr>
          <a:xfrm>
            <a:off x="9897457" y="3436186"/>
            <a:ext cx="1848138" cy="654700"/>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ddress bus"/>
          <p:cNvSpPr/>
          <p:nvPr/>
        </p:nvSpPr>
        <p:spPr>
          <a:xfrm>
            <a:off x="9897457" y="2284668"/>
            <a:ext cx="1848138" cy="654700"/>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Processeur"/>
          <p:cNvSpPr>
            <a:spLocks noChangeArrowheads="1"/>
          </p:cNvSpPr>
          <p:nvPr/>
        </p:nvSpPr>
        <p:spPr bwMode="auto">
          <a:xfrm>
            <a:off x="5025191" y="1690688"/>
            <a:ext cx="4841544" cy="471823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sp>
        <p:nvSpPr>
          <p:cNvPr id="109" name="InterruptManager"/>
          <p:cNvSpPr txBox="1"/>
          <p:nvPr/>
        </p:nvSpPr>
        <p:spPr>
          <a:xfrm>
            <a:off x="5854696" y="5642658"/>
            <a:ext cx="3248967" cy="400110"/>
          </a:xfrm>
          <a:prstGeom prst="rect">
            <a:avLst/>
          </a:prstGeom>
          <a:solidFill>
            <a:srgbClr val="7030A0">
              <a:alpha val="50000"/>
            </a:srgbClr>
          </a:solidFill>
          <a:ln>
            <a:solidFill>
              <a:schemeClr val="bg1"/>
            </a:solidFill>
          </a:ln>
        </p:spPr>
        <p:txBody>
          <a:bodyPr wrap="square" rtlCol="0">
            <a:spAutoFit/>
          </a:bodyPr>
          <a:lstStyle/>
          <a:p>
            <a:pPr algn="ctr"/>
            <a:r>
              <a:rPr lang="fr-FR" sz="2000" b="1" dirty="0">
                <a:solidFill>
                  <a:srgbClr val="FFFF00"/>
                </a:solidFill>
              </a:rPr>
              <a:t>Gestionnaire d’interruptions</a:t>
            </a:r>
          </a:p>
        </p:txBody>
      </p:sp>
      <p:sp>
        <p:nvSpPr>
          <p:cNvPr id="43" name="Rounded Rectangle 42"/>
          <p:cNvSpPr/>
          <p:nvPr/>
        </p:nvSpPr>
        <p:spPr>
          <a:xfrm>
            <a:off x="5246452" y="3314701"/>
            <a:ext cx="4399021" cy="2325100"/>
          </a:xfrm>
          <a:prstGeom prst="roundRect">
            <a:avLst/>
          </a:prstGeom>
          <a:solidFill>
            <a:srgbClr val="7030A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252000">
              <a:buFont typeface="+mj-lt"/>
              <a:buAutoNum type="arabicPeriod"/>
            </a:pPr>
            <a:r>
              <a:rPr lang="fr-FR" sz="2200" dirty="0"/>
              <a:t>Pause le programme principal</a:t>
            </a:r>
          </a:p>
          <a:p>
            <a:pPr marL="252000" indent="-252000">
              <a:buFont typeface="+mj-lt"/>
              <a:buAutoNum type="arabicPeriod"/>
            </a:pPr>
            <a:endParaRPr lang="fr-FR" sz="2200" dirty="0"/>
          </a:p>
          <a:p>
            <a:pPr marL="252000" indent="-252000">
              <a:buFont typeface="+mj-lt"/>
              <a:buAutoNum type="arabicPeriod"/>
            </a:pPr>
            <a:r>
              <a:rPr lang="fr-FR" sz="2200" dirty="0"/>
              <a:t>Exécute la routine d’interruption</a:t>
            </a:r>
          </a:p>
          <a:p>
            <a:pPr marL="252000" indent="-252000">
              <a:buFont typeface="+mj-lt"/>
              <a:buAutoNum type="arabicPeriod"/>
            </a:pPr>
            <a:endParaRPr lang="fr-FR" sz="2200" dirty="0"/>
          </a:p>
          <a:p>
            <a:pPr marL="252000" indent="-252000">
              <a:buFont typeface="+mj-lt"/>
              <a:buAutoNum type="arabicPeriod"/>
            </a:pPr>
            <a:r>
              <a:rPr lang="fr-FR" sz="2200" dirty="0"/>
              <a:t>Reprend le programme principal</a:t>
            </a:r>
          </a:p>
        </p:txBody>
      </p:sp>
      <p:grpSp>
        <p:nvGrpSpPr>
          <p:cNvPr id="15" name="iplay"/>
          <p:cNvGrpSpPr/>
          <p:nvPr/>
        </p:nvGrpSpPr>
        <p:grpSpPr>
          <a:xfrm>
            <a:off x="3830400" y="4746225"/>
            <a:ext cx="600075" cy="600075"/>
            <a:chOff x="876598" y="4746225"/>
            <a:chExt cx="600075" cy="600075"/>
          </a:xfrm>
        </p:grpSpPr>
        <p:sp>
          <p:nvSpPr>
            <p:cNvPr id="12" name="Rectangle 11"/>
            <p:cNvSpPr/>
            <p:nvPr/>
          </p:nvSpPr>
          <p:spPr>
            <a:xfrm>
              <a:off x="1027061" y="4890438"/>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9"/>
            <p:cNvPicPr>
              <a:picLocks noChangeAspect="1"/>
            </p:cNvPicPr>
            <p:nvPr/>
          </p:nvPicPr>
          <p:blipFill>
            <a:blip r:embed="rId3"/>
            <a:stretch>
              <a:fillRect/>
            </a:stretch>
          </p:blipFill>
          <p:spPr>
            <a:xfrm>
              <a:off x="876598" y="4746225"/>
              <a:ext cx="600075" cy="600075"/>
            </a:xfrm>
            <a:prstGeom prst="rect">
              <a:avLst/>
            </a:prstGeom>
            <a:noFill/>
            <a:ln>
              <a:noFill/>
            </a:ln>
          </p:spPr>
        </p:pic>
      </p:grpSp>
      <p:grpSp>
        <p:nvGrpSpPr>
          <p:cNvPr id="16" name="pause"/>
          <p:cNvGrpSpPr/>
          <p:nvPr/>
        </p:nvGrpSpPr>
        <p:grpSpPr>
          <a:xfrm>
            <a:off x="3830400" y="1048736"/>
            <a:ext cx="600075" cy="600075"/>
            <a:chOff x="876598" y="1048736"/>
            <a:chExt cx="600075" cy="600075"/>
          </a:xfrm>
        </p:grpSpPr>
        <p:sp>
          <p:nvSpPr>
            <p:cNvPr id="53" name="Rectangle 52"/>
            <p:cNvSpPr/>
            <p:nvPr/>
          </p:nvSpPr>
          <p:spPr>
            <a:xfrm>
              <a:off x="1023282" y="1213320"/>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4">
              <a:duotone>
                <a:schemeClr val="accent6">
                  <a:shade val="45000"/>
                  <a:satMod val="135000"/>
                </a:schemeClr>
                <a:prstClr val="white"/>
              </a:duotone>
            </a:blip>
            <a:stretch>
              <a:fillRect/>
            </a:stretch>
          </p:blipFill>
          <p:spPr>
            <a:xfrm>
              <a:off x="876598" y="1048736"/>
              <a:ext cx="600075" cy="600075"/>
            </a:xfrm>
            <a:prstGeom prst="rect">
              <a:avLst/>
            </a:prstGeom>
          </p:spPr>
        </p:pic>
      </p:grpSp>
      <p:grpSp>
        <p:nvGrpSpPr>
          <p:cNvPr id="17" name="play"/>
          <p:cNvGrpSpPr/>
          <p:nvPr/>
        </p:nvGrpSpPr>
        <p:grpSpPr>
          <a:xfrm>
            <a:off x="3830364" y="1048736"/>
            <a:ext cx="600075" cy="600075"/>
            <a:chOff x="876598" y="1048736"/>
            <a:chExt cx="600075" cy="600075"/>
          </a:xfrm>
        </p:grpSpPr>
        <p:sp>
          <p:nvSpPr>
            <p:cNvPr id="55" name="Rectangle 54"/>
            <p:cNvSpPr/>
            <p:nvPr/>
          </p:nvSpPr>
          <p:spPr>
            <a:xfrm>
              <a:off x="1039001" y="1210388"/>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40000"/>
                      </a14:imgEffect>
                    </a14:imgLayer>
                  </a14:imgProps>
                </a:ext>
              </a:extLst>
            </a:blip>
            <a:stretch>
              <a:fillRect/>
            </a:stretch>
          </p:blipFill>
          <p:spPr>
            <a:xfrm>
              <a:off x="876598" y="1048736"/>
              <a:ext cx="600075" cy="600075"/>
            </a:xfrm>
            <a:prstGeom prst="rect">
              <a:avLst/>
            </a:prstGeom>
          </p:spPr>
        </p:pic>
      </p:grpSp>
      <p:sp>
        <p:nvSpPr>
          <p:cNvPr id="58" name="TextBox 57"/>
          <p:cNvSpPr txBox="1"/>
          <p:nvPr/>
        </p:nvSpPr>
        <p:spPr>
          <a:xfrm>
            <a:off x="240583" y="5936400"/>
            <a:ext cx="1510379"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0xFFFFFFFF</a:t>
            </a:r>
            <a:endParaRPr lang="fr-FR" sz="1600" b="1" dirty="0">
              <a:solidFill>
                <a:srgbClr val="FFFF00"/>
              </a:solidFill>
              <a:latin typeface="Lucida Sans Typewriter" panose="020B0509030504030204" pitchFamily="49" charset="0"/>
            </a:endParaRPr>
          </a:p>
        </p:txBody>
      </p:sp>
      <p:cxnSp>
        <p:nvCxnSpPr>
          <p:cNvPr id="63" name="Straight Arrow Connector 62"/>
          <p:cNvCxnSpPr/>
          <p:nvPr/>
        </p:nvCxnSpPr>
        <p:spPr>
          <a:xfrm flipH="1">
            <a:off x="9896988" y="5408452"/>
            <a:ext cx="1848137" cy="0"/>
          </a:xfrm>
          <a:prstGeom prst="straightConnector1">
            <a:avLst/>
          </a:prstGeom>
          <a:ln w="12700">
            <a:solidFill>
              <a:srgbClr val="C00000"/>
            </a:solidFill>
            <a:miter lim="800000"/>
            <a:tailEnd type="stealth" w="sm" len="med"/>
          </a:ln>
          <a:effectLst>
            <a:glow rad="101600">
              <a:srgbClr val="C00000">
                <a:alpha val="40000"/>
              </a:srgbClr>
            </a:glow>
          </a:effectLst>
        </p:spPr>
        <p:style>
          <a:lnRef idx="1">
            <a:schemeClr val="accent1"/>
          </a:lnRef>
          <a:fillRef idx="0">
            <a:schemeClr val="accent1"/>
          </a:fillRef>
          <a:effectRef idx="0">
            <a:schemeClr val="accent1"/>
          </a:effectRef>
          <a:fontRef idx="minor">
            <a:schemeClr val="tx1"/>
          </a:fontRef>
        </p:style>
      </p:cxnSp>
      <p:sp>
        <p:nvSpPr>
          <p:cNvPr id="31" name="IRQ3"/>
          <p:cNvSpPr txBox="1"/>
          <p:nvPr/>
        </p:nvSpPr>
        <p:spPr>
          <a:xfrm>
            <a:off x="10515844" y="5842713"/>
            <a:ext cx="610424" cy="369332"/>
          </a:xfrm>
          <a:prstGeom prst="rect">
            <a:avLst/>
          </a:prstGeom>
          <a:noFill/>
          <a:ln w="6350">
            <a:noFill/>
          </a:ln>
        </p:spPr>
        <p:txBody>
          <a:bodyPr wrap="none" rtlCol="0">
            <a:spAutoFit/>
          </a:bodyPr>
          <a:lstStyle/>
          <a:p>
            <a:r>
              <a:rPr lang="fr-FR" dirty="0" err="1">
                <a:solidFill>
                  <a:srgbClr val="C00000"/>
                </a:solidFill>
              </a:rPr>
              <a:t>IRQs</a:t>
            </a:r>
            <a:endParaRPr lang="fr-FR" dirty="0">
              <a:solidFill>
                <a:srgbClr val="C00000"/>
              </a:solidFill>
            </a:endParaRPr>
          </a:p>
        </p:txBody>
      </p:sp>
      <p:cxnSp>
        <p:nvCxnSpPr>
          <p:cNvPr id="32" name="Straight Arrow Connector 31"/>
          <p:cNvCxnSpPr/>
          <p:nvPr/>
        </p:nvCxnSpPr>
        <p:spPr>
          <a:xfrm flipH="1">
            <a:off x="9896988" y="55685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9896988" y="5639801"/>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9896987" y="572725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3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nodeType="clickEffect">
                                  <p:stCondLst>
                                    <p:cond delay="0"/>
                                  </p:stCondLst>
                                  <p:childTnLst>
                                    <p:set>
                                      <p:cBhvr override="childStyle">
                                        <p:cTn id="11" dur="indefinite"/>
                                        <p:tgtEl>
                                          <p:spTgt spid="43">
                                            <p:txEl>
                                              <p:pRg st="0" end="0"/>
                                            </p:txEl>
                                          </p:spTgt>
                                        </p:tgtEl>
                                        <p:attrNameLst>
                                          <p:attrName>style.color</p:attrName>
                                        </p:attrNameLst>
                                      </p:cBhvr>
                                      <p:to>
                                        <p:clrVal>
                                          <a:srgbClr val="FFFF00"/>
                                        </p:clrVal>
                                      </p:to>
                                    </p:set>
                                  </p:childTnLst>
                                </p:cTn>
                              </p:par>
                              <p:par>
                                <p:cTn id="12" presetID="10" presetClass="exit" presetSubtype="0" fill="hold" nodeType="withEffect">
                                  <p:stCondLst>
                                    <p:cond delay="0"/>
                                  </p:stCondLst>
                                  <p:childTnLst>
                                    <p:animEffect transition="out" filter="fade">
                                      <p:cBhvr>
                                        <p:cTn id="13" dur="500"/>
                                        <p:tgtEl>
                                          <p:spTgt spid="17"/>
                                        </p:tgtEl>
                                      </p:cBhvr>
                                    </p:animEffect>
                                    <p:set>
                                      <p:cBhvr>
                                        <p:cTn id="14" dur="1" fill="hold">
                                          <p:stCondLst>
                                            <p:cond delay="499"/>
                                          </p:stCondLst>
                                        </p:cTn>
                                        <p:tgtEl>
                                          <p:spTgt spid="17"/>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mph" presetSubtype="1" nodeType="clickEffect">
                                  <p:stCondLst>
                                    <p:cond delay="0"/>
                                  </p:stCondLst>
                                  <p:childTnLst>
                                    <p:set>
                                      <p:cBhvr override="childStyle">
                                        <p:cTn id="21" dur="indefinite"/>
                                        <p:tgtEl>
                                          <p:spTgt spid="43">
                                            <p:txEl>
                                              <p:pRg st="2" end="2"/>
                                            </p:txEl>
                                          </p:spTgt>
                                        </p:tgtEl>
                                        <p:attrNameLst>
                                          <p:attrName>style.color</p:attrName>
                                        </p:attrNameLst>
                                      </p:cBhvr>
                                      <p:to>
                                        <p:clrVal>
                                          <a:srgbClr val="FFFF00"/>
                                        </p:clrVal>
                                      </p:to>
                                    </p:set>
                                  </p:childTnLst>
                                </p:cTn>
                              </p:par>
                              <p:par>
                                <p:cTn id="22" presetID="3" presetClass="emph" presetSubtype="1" nodeType="withEffect">
                                  <p:stCondLst>
                                    <p:cond delay="0"/>
                                  </p:stCondLst>
                                  <p:childTnLst>
                                    <p:set>
                                      <p:cBhvr override="childStyle">
                                        <p:cTn id="23" dur="indefinite"/>
                                        <p:tgtEl>
                                          <p:spTgt spid="43">
                                            <p:txEl>
                                              <p:pRg st="0" end="0"/>
                                            </p:txEl>
                                          </p:spTgt>
                                        </p:tgtEl>
                                        <p:attrNameLst>
                                          <p:attrName>style.color</p:attrName>
                                        </p:attrNameLst>
                                      </p:cBhvr>
                                      <p:to>
                                        <p:clrVal>
                                          <a:schemeClr val="bg1"/>
                                        </p:clrVal>
                                      </p:to>
                                    </p:set>
                                  </p:childTnLst>
                                </p:cTn>
                              </p:par>
                              <p:par>
                                <p:cTn id="24" presetID="10" presetClass="exit" presetSubtype="0" fill="hold" nodeType="withEffect">
                                  <p:stCondLst>
                                    <p:cond delay="0"/>
                                  </p:stCondLst>
                                  <p:childTnLst>
                                    <p:animEffect transition="out" filter="fade">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mph" presetSubtype="1" nodeType="clickEffect">
                                  <p:stCondLst>
                                    <p:cond delay="0"/>
                                  </p:stCondLst>
                                  <p:childTnLst>
                                    <p:set>
                                      <p:cBhvr override="childStyle">
                                        <p:cTn id="33" dur="indefinite"/>
                                        <p:tgtEl>
                                          <p:spTgt spid="43">
                                            <p:txEl>
                                              <p:pRg st="4" end="4"/>
                                            </p:txEl>
                                          </p:spTgt>
                                        </p:tgtEl>
                                        <p:attrNameLst>
                                          <p:attrName>style.color</p:attrName>
                                        </p:attrNameLst>
                                      </p:cBhvr>
                                      <p:to>
                                        <p:clrVal>
                                          <a:srgbClr val="FFFF00"/>
                                        </p:clrVal>
                                      </p:to>
                                    </p:set>
                                  </p:childTnLst>
                                </p:cTn>
                              </p:par>
                              <p:par>
                                <p:cTn id="34" presetID="3" presetClass="emph" presetSubtype="1" nodeType="withEffect">
                                  <p:stCondLst>
                                    <p:cond delay="0"/>
                                  </p:stCondLst>
                                  <p:childTnLst>
                                    <p:set>
                                      <p:cBhvr override="childStyle">
                                        <p:cTn id="35" dur="indefinite"/>
                                        <p:tgtEl>
                                          <p:spTgt spid="43">
                                            <p:txEl>
                                              <p:pRg st="2" end="2"/>
                                            </p:txEl>
                                          </p:spTgt>
                                        </p:tgtEl>
                                        <p:attrNameLst>
                                          <p:attrName>style.color</p:attrName>
                                        </p:attrNameLst>
                                      </p:cBhvr>
                                      <p:to>
                                        <p:clrVal>
                                          <a:schemeClr val="bg1"/>
                                        </p:clrVal>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a:solidFill>
                  <a:schemeClr val="bg1">
                    <a:lumMod val="75000"/>
                  </a:schemeClr>
                </a:solidFill>
              </a:rPr>
              <a:t>Interruptions et Exceptions</a:t>
            </a:r>
          </a:p>
          <a:p>
            <a:pPr marL="572400">
              <a:buClr>
                <a:schemeClr val="bg1">
                  <a:lumMod val="75000"/>
                </a:schemeClr>
              </a:buClr>
            </a:pPr>
            <a:r>
              <a:rPr lang="fr-FR" sz="2800" dirty="0">
                <a:solidFill>
                  <a:schemeClr val="bg1">
                    <a:lumMod val="75000"/>
                  </a:schemeClr>
                </a:solidFill>
                <a:ea typeface="+mn-lt"/>
                <a:cs typeface="+mn-lt"/>
              </a:rPr>
              <a:t>P&amp;H : 4.9, A.7-A.8</a:t>
            </a:r>
            <a:endParaRPr lang="fr-FR" sz="2800" dirty="0">
              <a:solidFill>
                <a:schemeClr val="bg1">
                  <a:lumMod val="75000"/>
                </a:schemeClr>
              </a:solidFill>
            </a:endParaRPr>
          </a:p>
        </p:txBody>
      </p:sp>
      <p:sp>
        <p:nvSpPr>
          <p:cNvPr id="8" name="Rectangle 7"/>
          <p:cNvSpPr/>
          <p:nvPr/>
        </p:nvSpPr>
        <p:spPr>
          <a:xfrm>
            <a:off x="1531715" y="1727050"/>
            <a:ext cx="9480274" cy="1569660"/>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a:t>Appels de fonctions dans MIPS</a:t>
            </a:r>
          </a:p>
          <a:p>
            <a:pPr marL="572400">
              <a:buClr>
                <a:srgbClr val="C00000"/>
              </a:buClr>
            </a:pPr>
            <a:r>
              <a:rPr lang="fr-FR" sz="2800" dirty="0">
                <a:solidFill>
                  <a:schemeClr val="accent1">
                    <a:lumMod val="50000"/>
                  </a:schemeClr>
                </a:solidFill>
                <a:ea typeface="+mn-lt"/>
                <a:cs typeface="+mn-lt"/>
              </a:rPr>
              <a:t>P&amp;H : 2.1-2.3, 2.6-2.9, 2.10 (seulement 111-113), A.6</a:t>
            </a:r>
          </a:p>
          <a:p>
            <a:pPr marL="572400">
              <a:buClr>
                <a:srgbClr val="C00000"/>
              </a:buClr>
            </a:pPr>
            <a:r>
              <a:rPr lang="fr-FR" sz="2800" dirty="0">
                <a:solidFill>
                  <a:schemeClr val="accent1">
                    <a:lumMod val="50000"/>
                  </a:schemeClr>
                </a:solidFill>
                <a:ea typeface="+mn-lt"/>
                <a:cs typeface="+mn-lt"/>
              </a:rPr>
              <a:t>K&amp;R : 3.8</a:t>
            </a:r>
            <a:endParaRPr lang="fr-FR" sz="2800" dirty="0">
              <a:solidFill>
                <a:schemeClr val="accent1">
                  <a:lumMod val="50000"/>
                </a:schemeClr>
              </a:solidFill>
            </a:endParaRPr>
          </a:p>
        </p:txBody>
      </p:sp>
    </p:spTree>
    <p:extLst>
      <p:ext uri="{BB962C8B-B14F-4D97-AF65-F5344CB8AC3E}">
        <p14:creationId xmlns:p14="http://schemas.microsoft.com/office/powerpoint/2010/main" val="220760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Arrow Connector 63"/>
          <p:cNvCxnSpPr/>
          <p:nvPr/>
        </p:nvCxnSpPr>
        <p:spPr>
          <a:xfrm flipH="1">
            <a:off x="9896988" y="5156893"/>
            <a:ext cx="184860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9897458" y="5240746"/>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9897458" y="5324599"/>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9897457" y="54923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897457" y="5408452"/>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896988" y="5408452"/>
            <a:ext cx="1848137" cy="0"/>
          </a:xfrm>
          <a:prstGeom prst="straightConnector1">
            <a:avLst/>
          </a:prstGeom>
          <a:ln w="12700">
            <a:solidFill>
              <a:srgbClr val="C00000"/>
            </a:solidFill>
            <a:miter lim="800000"/>
            <a:tailEnd type="stealth" w="sm" len="med"/>
          </a:ln>
          <a:effectLst>
            <a:glow rad="101600">
              <a:srgbClr val="C00000">
                <a:alpha val="40000"/>
              </a:srgbClr>
            </a:glow>
          </a:effectLst>
        </p:spPr>
        <p:style>
          <a:lnRef idx="1">
            <a:schemeClr val="accent1"/>
          </a:lnRef>
          <a:fillRef idx="0">
            <a:schemeClr val="accent1"/>
          </a:fillRef>
          <a:effectRef idx="0">
            <a:schemeClr val="accent1"/>
          </a:effectRef>
          <a:fontRef idx="minor">
            <a:schemeClr val="tx1"/>
          </a:fontRef>
        </p:style>
      </p:cxnSp>
      <p:sp>
        <p:nvSpPr>
          <p:cNvPr id="72" name="IRQ3"/>
          <p:cNvSpPr txBox="1"/>
          <p:nvPr/>
        </p:nvSpPr>
        <p:spPr>
          <a:xfrm>
            <a:off x="10515844" y="5842713"/>
            <a:ext cx="610424" cy="369332"/>
          </a:xfrm>
          <a:prstGeom prst="rect">
            <a:avLst/>
          </a:prstGeom>
          <a:noFill/>
          <a:ln w="6350">
            <a:noFill/>
          </a:ln>
        </p:spPr>
        <p:txBody>
          <a:bodyPr wrap="none" rtlCol="0">
            <a:spAutoFit/>
          </a:bodyPr>
          <a:lstStyle/>
          <a:p>
            <a:r>
              <a:rPr lang="fr-FR" dirty="0" err="1">
                <a:solidFill>
                  <a:srgbClr val="C00000"/>
                </a:solidFill>
              </a:rPr>
              <a:t>IRQs</a:t>
            </a:r>
            <a:endParaRPr lang="fr-FR" dirty="0">
              <a:solidFill>
                <a:srgbClr val="C00000"/>
              </a:solidFill>
            </a:endParaRPr>
          </a:p>
        </p:txBody>
      </p:sp>
      <p:cxnSp>
        <p:nvCxnSpPr>
          <p:cNvPr id="73" name="Straight Arrow Connector 72"/>
          <p:cNvCxnSpPr/>
          <p:nvPr/>
        </p:nvCxnSpPr>
        <p:spPr>
          <a:xfrm flipH="1">
            <a:off x="9896988" y="55685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896988" y="5639801"/>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9896987" y="572725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
        <p:nvSpPr>
          <p:cNvPr id="50" name="Processeur"/>
          <p:cNvSpPr>
            <a:spLocks noChangeArrowheads="1"/>
          </p:cNvSpPr>
          <p:nvPr/>
        </p:nvSpPr>
        <p:spPr bwMode="auto">
          <a:xfrm>
            <a:off x="5025191" y="1690688"/>
            <a:ext cx="4841544" cy="471823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sp>
        <p:nvSpPr>
          <p:cNvPr id="2" name="dans le MIPS"/>
          <p:cNvSpPr>
            <a:spLocks noGrp="1"/>
          </p:cNvSpPr>
          <p:nvPr>
            <p:ph type="title"/>
          </p:nvPr>
        </p:nvSpPr>
        <p:spPr>
          <a:xfrm>
            <a:off x="4165597" y="346133"/>
            <a:ext cx="7188201" cy="1325563"/>
          </a:xfrm>
        </p:spPr>
        <p:txBody>
          <a:bodyPr/>
          <a:lstStyle/>
          <a:p>
            <a:pPr algn="ctr"/>
            <a:r>
              <a:rPr lang="fr-FR" dirty="0"/>
              <a:t>. . . dans le MIPS    </a:t>
            </a:r>
          </a:p>
        </p:txBody>
      </p:sp>
      <p:sp>
        <p:nvSpPr>
          <p:cNvPr id="98" name="Rectangle 97"/>
          <p:cNvSpPr/>
          <p:nvPr/>
        </p:nvSpPr>
        <p:spPr>
          <a:xfrm>
            <a:off x="232820" y="127000"/>
            <a:ext cx="4320000" cy="6493739"/>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b="1" dirty="0">
                <a:solidFill>
                  <a:schemeClr val="bg1"/>
                </a:solidFill>
              </a:rPr>
              <a:t>Mémoire</a:t>
            </a:r>
          </a:p>
        </p:txBody>
      </p:sp>
      <p:graphicFrame>
        <p:nvGraphicFramePr>
          <p:cNvPr id="99" name="Content Placeholder 3"/>
          <p:cNvGraphicFramePr>
            <a:graphicFrameLocks/>
          </p:cNvGraphicFramePr>
          <p:nvPr/>
        </p:nvGraphicFramePr>
        <p:xfrm>
          <a:off x="357840" y="603250"/>
          <a:ext cx="3312459" cy="5562320"/>
        </p:xfrm>
        <a:graphic>
          <a:graphicData uri="http://schemas.openxmlformats.org/drawingml/2006/table">
            <a:tbl>
              <a:tblPr firstRow="1" bandRow="1">
                <a:tableStyleId>{2D5ABB26-0587-4C30-8999-92F81FD0307C}</a:tableStyleId>
              </a:tblPr>
              <a:tblGrid>
                <a:gridCol w="1420160">
                  <a:extLst>
                    <a:ext uri="{9D8B030D-6E8A-4147-A177-3AD203B41FA5}">
                      <a16:colId xmlns:a16="http://schemas.microsoft.com/office/drawing/2014/main" val="20000"/>
                    </a:ext>
                  </a:extLst>
                </a:gridCol>
                <a:gridCol w="1892299">
                  <a:extLst>
                    <a:ext uri="{9D8B030D-6E8A-4147-A177-3AD203B41FA5}">
                      <a16:colId xmlns:a16="http://schemas.microsoft.com/office/drawing/2014/main" val="20001"/>
                    </a:ext>
                  </a:extLst>
                </a:gridCol>
              </a:tblGrid>
              <a:tr h="37084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Réservé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0000"/>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Code</a:t>
                      </a:r>
                      <a:r>
                        <a:rPr lang="fr-FR" b="1" baseline="0" dirty="0">
                          <a:solidFill>
                            <a:schemeClr val="bg1"/>
                          </a:solidFill>
                        </a:rPr>
                        <a:t> (.</a:t>
                      </a:r>
                      <a:r>
                        <a:rPr lang="fr-FR" b="1" baseline="0" dirty="0" err="1">
                          <a:solidFill>
                            <a:schemeClr val="bg1"/>
                          </a:solidFill>
                        </a:rPr>
                        <a:t>text</a:t>
                      </a:r>
                      <a:r>
                        <a:rPr lang="fr-FR" b="1" baseline="0" dirty="0">
                          <a:solidFill>
                            <a:schemeClr val="bg1"/>
                          </a:solidFill>
                        </a:rPr>
                        <a:t>)</a:t>
                      </a:r>
                      <a:endParaRPr lang="fr-FR"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Global (.data)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Dynamique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4"/>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00">
                <a:tc>
                  <a:txBody>
                    <a:bodyPr/>
                    <a:lstStyle/>
                    <a:p>
                      <a:endParaRPr lang="fr-FR" sz="1800" b="1" dirty="0">
                        <a:solidFill>
                          <a:srgbClr val="FFFF00"/>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00">
                <a:tc>
                  <a:txBody>
                    <a:bodyPr/>
                    <a:lstStyle/>
                    <a:p>
                      <a:endParaRPr lang="fr-FR" sz="1800" dirty="0"/>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0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routine de service</a:t>
                      </a:r>
                    </a:p>
                    <a:p>
                      <a:pPr algn="ctr"/>
                      <a:r>
                        <a:rPr lang="fr-FR" sz="1800" b="1" dirty="0">
                          <a:solidFill>
                            <a:schemeClr val="bg1"/>
                          </a:solidFill>
                        </a:rPr>
                        <a:t>d’interruptions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11"/>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bl>
          </a:graphicData>
        </a:graphic>
      </p:graphicFrame>
      <p:cxnSp>
        <p:nvCxnSpPr>
          <p:cNvPr id="101" name="Straight Arrow Connector 100"/>
          <p:cNvCxnSpPr/>
          <p:nvPr/>
        </p:nvCxnSpPr>
        <p:spPr>
          <a:xfrm flipV="1">
            <a:off x="2724660" y="3212086"/>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724660" y="2463163"/>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32819" y="4045168"/>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0x7FFFFFFF</a:t>
            </a:r>
            <a:endParaRPr lang="fr-FR" sz="1600" b="1" dirty="0">
              <a:solidFill>
                <a:srgbClr val="FFFF00"/>
              </a:solidFill>
              <a:latin typeface="Lucida Sans Typewriter" panose="020B0509030504030204" pitchFamily="49" charset="0"/>
            </a:endParaRPr>
          </a:p>
        </p:txBody>
      </p:sp>
      <p:sp>
        <p:nvSpPr>
          <p:cNvPr id="110" name="TextBox 109"/>
          <p:cNvSpPr txBox="1"/>
          <p:nvPr/>
        </p:nvSpPr>
        <p:spPr>
          <a:xfrm>
            <a:off x="232819" y="475734"/>
            <a:ext cx="1567356"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0x00000000</a:t>
            </a:r>
            <a:endParaRPr lang="fr-FR" sz="1600" b="1" dirty="0">
              <a:solidFill>
                <a:srgbClr val="FFFF00"/>
              </a:solidFill>
              <a:latin typeface="Lucida Sans Typewriter" panose="020B0509030504030204" pitchFamily="49" charset="0"/>
            </a:endParaRPr>
          </a:p>
        </p:txBody>
      </p:sp>
      <p:sp>
        <p:nvSpPr>
          <p:cNvPr id="111" name="TextBox 110"/>
          <p:cNvSpPr txBox="1"/>
          <p:nvPr/>
        </p:nvSpPr>
        <p:spPr>
          <a:xfrm>
            <a:off x="446406" y="1027906"/>
            <a:ext cx="1353770" cy="369332"/>
          </a:xfrm>
          <a:prstGeom prst="rect">
            <a:avLst/>
          </a:prstGeom>
          <a:noFill/>
        </p:spPr>
        <p:txBody>
          <a:bodyPr wrap="square" rtlCol="0">
            <a:spAutoFit/>
          </a:bodyPr>
          <a:lstStyle/>
          <a:p>
            <a:pPr algn="r"/>
            <a:r>
              <a:rPr lang="fr-FR" b="1" dirty="0">
                <a:solidFill>
                  <a:srgbClr val="FFFF00"/>
                </a:solidFill>
              </a:rPr>
              <a:t>PC</a:t>
            </a:r>
          </a:p>
        </p:txBody>
      </p:sp>
      <p:sp>
        <p:nvSpPr>
          <p:cNvPr id="112" name="TextBox 111"/>
          <p:cNvSpPr txBox="1"/>
          <p:nvPr/>
        </p:nvSpPr>
        <p:spPr>
          <a:xfrm>
            <a:off x="446405" y="1244538"/>
            <a:ext cx="1353770" cy="369332"/>
          </a:xfrm>
          <a:prstGeom prst="rect">
            <a:avLst/>
          </a:prstGeom>
          <a:noFill/>
        </p:spPr>
        <p:txBody>
          <a:bodyPr wrap="square" rtlCol="0">
            <a:spAutoFit/>
          </a:bodyPr>
          <a:lstStyle/>
          <a:p>
            <a:pPr algn="r"/>
            <a:r>
              <a:rPr lang="fr-FR" b="1" dirty="0" err="1">
                <a:solidFill>
                  <a:srgbClr val="FFFF00"/>
                </a:solidFill>
              </a:rPr>
              <a:t>next</a:t>
            </a:r>
            <a:r>
              <a:rPr lang="fr-FR" b="1" dirty="0">
                <a:solidFill>
                  <a:srgbClr val="FFFF00"/>
                </a:solidFill>
              </a:rPr>
              <a:t> PC</a:t>
            </a:r>
          </a:p>
        </p:txBody>
      </p:sp>
      <p:sp>
        <p:nvSpPr>
          <p:cNvPr id="41" name="TextBox 40"/>
          <p:cNvSpPr txBox="1"/>
          <p:nvPr/>
        </p:nvSpPr>
        <p:spPr>
          <a:xfrm>
            <a:off x="232819" y="5934564"/>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0xFFFFFFFF</a:t>
            </a:r>
            <a:endParaRPr lang="fr-FR" sz="1600" b="1" dirty="0">
              <a:solidFill>
                <a:srgbClr val="FFFF00"/>
              </a:solidFill>
              <a:latin typeface="Lucida Sans Typewriter" panose="020B0509030504030204" pitchFamily="49" charset="0"/>
            </a:endParaRPr>
          </a:p>
        </p:txBody>
      </p:sp>
      <p:sp>
        <p:nvSpPr>
          <p:cNvPr id="47" name="one-way control bus"/>
          <p:cNvSpPr/>
          <p:nvPr/>
        </p:nvSpPr>
        <p:spPr>
          <a:xfrm>
            <a:off x="9897457" y="4556254"/>
            <a:ext cx="1848138" cy="6547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data bus"/>
          <p:cNvSpPr/>
          <p:nvPr/>
        </p:nvSpPr>
        <p:spPr>
          <a:xfrm>
            <a:off x="9897457" y="3436186"/>
            <a:ext cx="1848138" cy="654700"/>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address bus"/>
          <p:cNvSpPr/>
          <p:nvPr/>
        </p:nvSpPr>
        <p:spPr>
          <a:xfrm>
            <a:off x="9897457" y="2284668"/>
            <a:ext cx="1848138" cy="654700"/>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ounded Rectangle 51"/>
          <p:cNvSpPr/>
          <p:nvPr/>
        </p:nvSpPr>
        <p:spPr>
          <a:xfrm>
            <a:off x="5246452" y="3314701"/>
            <a:ext cx="4399021" cy="2325100"/>
          </a:xfrm>
          <a:prstGeom prst="roundRect">
            <a:avLst/>
          </a:prstGeom>
          <a:solidFill>
            <a:srgbClr val="7030A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200" dirty="0"/>
          </a:p>
        </p:txBody>
      </p:sp>
      <p:sp>
        <p:nvSpPr>
          <p:cNvPr id="150" name="PC_f408"/>
          <p:cNvSpPr/>
          <p:nvPr/>
        </p:nvSpPr>
        <p:spPr>
          <a:xfrm>
            <a:off x="6786943"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index</a:t>
            </a:r>
          </a:p>
        </p:txBody>
      </p:sp>
      <p:sp>
        <p:nvSpPr>
          <p:cNvPr id="151" name="PC_f408"/>
          <p:cNvSpPr/>
          <p:nvPr/>
        </p:nvSpPr>
        <p:spPr>
          <a:xfrm>
            <a:off x="6786943"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count</a:t>
            </a:r>
          </a:p>
        </p:txBody>
      </p:sp>
      <p:sp>
        <p:nvSpPr>
          <p:cNvPr id="152" name="PC_f408"/>
          <p:cNvSpPr/>
          <p:nvPr/>
        </p:nvSpPr>
        <p:spPr>
          <a:xfrm>
            <a:off x="6786943"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compare</a:t>
            </a:r>
          </a:p>
        </p:txBody>
      </p:sp>
      <p:sp>
        <p:nvSpPr>
          <p:cNvPr id="153" name="PC_f408"/>
          <p:cNvSpPr/>
          <p:nvPr/>
        </p:nvSpPr>
        <p:spPr>
          <a:xfrm>
            <a:off x="6786943"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badvaddr</a:t>
            </a:r>
            <a:endParaRPr lang="fr-FR" b="1" dirty="0">
              <a:solidFill>
                <a:schemeClr val="bg1"/>
              </a:solidFill>
            </a:endParaRPr>
          </a:p>
        </p:txBody>
      </p:sp>
      <p:sp>
        <p:nvSpPr>
          <p:cNvPr id="156" name="PC_f408"/>
          <p:cNvSpPr/>
          <p:nvPr/>
        </p:nvSpPr>
        <p:spPr>
          <a:xfrm>
            <a:off x="8181541"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status</a:t>
            </a:r>
            <a:endParaRPr lang="fr-FR" b="1" dirty="0">
              <a:solidFill>
                <a:schemeClr val="bg1"/>
              </a:solidFill>
            </a:endParaRPr>
          </a:p>
        </p:txBody>
      </p:sp>
      <p:sp>
        <p:nvSpPr>
          <p:cNvPr id="157" name="PC_f408"/>
          <p:cNvSpPr/>
          <p:nvPr/>
        </p:nvSpPr>
        <p:spPr>
          <a:xfrm>
            <a:off x="8181541"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cause</a:t>
            </a:r>
          </a:p>
        </p:txBody>
      </p:sp>
      <p:sp>
        <p:nvSpPr>
          <p:cNvPr id="158" name="PC_f408"/>
          <p:cNvSpPr/>
          <p:nvPr/>
        </p:nvSpPr>
        <p:spPr>
          <a:xfrm>
            <a:off x="8181541"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epc</a:t>
            </a:r>
            <a:endParaRPr lang="fr-FR" b="1" dirty="0">
              <a:solidFill>
                <a:schemeClr val="bg1"/>
              </a:solidFill>
            </a:endParaRPr>
          </a:p>
        </p:txBody>
      </p:sp>
      <p:sp>
        <p:nvSpPr>
          <p:cNvPr id="159" name="PC_f408"/>
          <p:cNvSpPr/>
          <p:nvPr/>
        </p:nvSpPr>
        <p:spPr>
          <a:xfrm>
            <a:off x="8181541"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prid</a:t>
            </a:r>
            <a:endParaRPr lang="fr-FR" b="1" dirty="0">
              <a:solidFill>
                <a:schemeClr val="bg1"/>
              </a:solidFill>
            </a:endParaRPr>
          </a:p>
        </p:txBody>
      </p:sp>
      <p:sp>
        <p:nvSpPr>
          <p:cNvPr id="161" name="PC_f408"/>
          <p:cNvSpPr/>
          <p:nvPr/>
        </p:nvSpPr>
        <p:spPr>
          <a:xfrm>
            <a:off x="5392344" y="3549642"/>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entrylo</a:t>
            </a:r>
            <a:endParaRPr lang="fr-FR" b="1" dirty="0">
              <a:solidFill>
                <a:schemeClr val="bg1"/>
              </a:solidFill>
            </a:endParaRPr>
          </a:p>
        </p:txBody>
      </p:sp>
      <p:sp>
        <p:nvSpPr>
          <p:cNvPr id="162" name="PC_f408"/>
          <p:cNvSpPr/>
          <p:nvPr/>
        </p:nvSpPr>
        <p:spPr>
          <a:xfrm>
            <a:off x="5392344" y="4052123"/>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entryhi</a:t>
            </a:r>
            <a:endParaRPr lang="fr-FR" b="1" dirty="0">
              <a:solidFill>
                <a:schemeClr val="bg1"/>
              </a:solidFill>
            </a:endParaRPr>
          </a:p>
        </p:txBody>
      </p:sp>
      <p:sp>
        <p:nvSpPr>
          <p:cNvPr id="163" name="PC_f408"/>
          <p:cNvSpPr/>
          <p:nvPr/>
        </p:nvSpPr>
        <p:spPr>
          <a:xfrm>
            <a:off x="5392344" y="4554604"/>
            <a:ext cx="1318039" cy="937701"/>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 . .</a:t>
            </a:r>
          </a:p>
        </p:txBody>
      </p:sp>
      <p:sp>
        <p:nvSpPr>
          <p:cNvPr id="113" name="coprocesseur0"/>
          <p:cNvSpPr txBox="1"/>
          <p:nvPr/>
        </p:nvSpPr>
        <p:spPr>
          <a:xfrm>
            <a:off x="6540073" y="5639801"/>
            <a:ext cx="1811778" cy="400110"/>
          </a:xfrm>
          <a:prstGeom prst="rect">
            <a:avLst/>
          </a:prstGeom>
          <a:solidFill>
            <a:srgbClr val="7030A0">
              <a:alpha val="50000"/>
            </a:srgbClr>
          </a:solidFill>
          <a:ln>
            <a:solidFill>
              <a:schemeClr val="bg1"/>
            </a:solidFill>
          </a:ln>
        </p:spPr>
        <p:txBody>
          <a:bodyPr wrap="none" rtlCol="0" anchor="t">
            <a:spAutoFit/>
          </a:bodyPr>
          <a:lstStyle/>
          <a:p>
            <a:pPr algn="ctr"/>
            <a:r>
              <a:rPr lang="fr-FR" sz="2000" b="1" dirty="0">
                <a:solidFill>
                  <a:srgbClr val="FFFF00"/>
                </a:solidFill>
              </a:rPr>
              <a:t>Coprocesseur 0</a:t>
            </a:r>
          </a:p>
        </p:txBody>
      </p:sp>
      <p:sp>
        <p:nvSpPr>
          <p:cNvPr id="55" name="R3000"/>
          <p:cNvSpPr txBox="1">
            <a:spLocks/>
          </p:cNvSpPr>
          <p:nvPr/>
        </p:nvSpPr>
        <p:spPr>
          <a:xfrm>
            <a:off x="9499580" y="346133"/>
            <a:ext cx="18542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fr-FR" dirty="0"/>
              <a:t>R3000</a:t>
            </a:r>
          </a:p>
        </p:txBody>
      </p:sp>
      <p:sp>
        <p:nvSpPr>
          <p:cNvPr id="37" name="old PC"/>
          <p:cNvSpPr/>
          <p:nvPr/>
        </p:nvSpPr>
        <p:spPr>
          <a:xfrm>
            <a:off x="8129806" y="2529703"/>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grpSp>
        <p:nvGrpSpPr>
          <p:cNvPr id="59" name="pause"/>
          <p:cNvGrpSpPr/>
          <p:nvPr/>
        </p:nvGrpSpPr>
        <p:grpSpPr>
          <a:xfrm>
            <a:off x="3830400" y="1047600"/>
            <a:ext cx="600075" cy="600075"/>
            <a:chOff x="876598" y="1048736"/>
            <a:chExt cx="600075" cy="600075"/>
          </a:xfrm>
        </p:grpSpPr>
        <p:sp>
          <p:nvSpPr>
            <p:cNvPr id="60" name="Rectangle 59"/>
            <p:cNvSpPr/>
            <p:nvPr/>
          </p:nvSpPr>
          <p:spPr>
            <a:xfrm>
              <a:off x="1023282" y="1213320"/>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 name="Picture 60"/>
            <p:cNvPicPr>
              <a:picLocks noChangeAspect="1"/>
            </p:cNvPicPr>
            <p:nvPr/>
          </p:nvPicPr>
          <p:blipFill>
            <a:blip r:embed="rId3">
              <a:duotone>
                <a:schemeClr val="accent6">
                  <a:shade val="45000"/>
                  <a:satMod val="135000"/>
                </a:schemeClr>
                <a:prstClr val="white"/>
              </a:duotone>
            </a:blip>
            <a:stretch>
              <a:fillRect/>
            </a:stretch>
          </p:blipFill>
          <p:spPr>
            <a:xfrm>
              <a:off x="876598" y="1048736"/>
              <a:ext cx="600075" cy="600075"/>
            </a:xfrm>
            <a:prstGeom prst="rect">
              <a:avLst/>
            </a:prstGeom>
          </p:spPr>
        </p:pic>
      </p:grpSp>
      <p:grpSp>
        <p:nvGrpSpPr>
          <p:cNvPr id="40" name="play"/>
          <p:cNvGrpSpPr/>
          <p:nvPr/>
        </p:nvGrpSpPr>
        <p:grpSpPr>
          <a:xfrm>
            <a:off x="3830400" y="1048736"/>
            <a:ext cx="600075" cy="600075"/>
            <a:chOff x="876598" y="1048736"/>
            <a:chExt cx="600075" cy="600075"/>
          </a:xfrm>
        </p:grpSpPr>
        <p:sp>
          <p:nvSpPr>
            <p:cNvPr id="51" name="Rectangle 50"/>
            <p:cNvSpPr/>
            <p:nvPr/>
          </p:nvSpPr>
          <p:spPr>
            <a:xfrm>
              <a:off x="1039001" y="1210388"/>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3" name="Picture 52"/>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brightnessContrast bright="40000"/>
                      </a14:imgEffect>
                    </a14:imgLayer>
                  </a14:imgProps>
                </a:ext>
              </a:extLst>
            </a:blip>
            <a:stretch>
              <a:fillRect/>
            </a:stretch>
          </p:blipFill>
          <p:spPr>
            <a:xfrm>
              <a:off x="876598" y="1048736"/>
              <a:ext cx="600075" cy="600075"/>
            </a:xfrm>
            <a:prstGeom prst="rect">
              <a:avLst/>
            </a:prstGeom>
          </p:spPr>
        </p:pic>
      </p:grpSp>
      <p:grpSp>
        <p:nvGrpSpPr>
          <p:cNvPr id="56" name="iplay"/>
          <p:cNvGrpSpPr/>
          <p:nvPr/>
        </p:nvGrpSpPr>
        <p:grpSpPr>
          <a:xfrm>
            <a:off x="3830400" y="4746225"/>
            <a:ext cx="600075" cy="600075"/>
            <a:chOff x="876598" y="4746225"/>
            <a:chExt cx="600075" cy="600075"/>
          </a:xfrm>
        </p:grpSpPr>
        <p:sp>
          <p:nvSpPr>
            <p:cNvPr id="57" name="Rectangle 56"/>
            <p:cNvSpPr/>
            <p:nvPr/>
          </p:nvSpPr>
          <p:spPr>
            <a:xfrm>
              <a:off x="1027061" y="4890438"/>
              <a:ext cx="306705" cy="301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8" name="Picture 57"/>
            <p:cNvPicPr>
              <a:picLocks noChangeAspect="1"/>
            </p:cNvPicPr>
            <p:nvPr/>
          </p:nvPicPr>
          <p:blipFill>
            <a:blip r:embed="rId6"/>
            <a:stretch>
              <a:fillRect/>
            </a:stretch>
          </p:blipFill>
          <p:spPr>
            <a:xfrm>
              <a:off x="876598" y="4746225"/>
              <a:ext cx="600075" cy="600075"/>
            </a:xfrm>
            <a:prstGeom prst="rect">
              <a:avLst/>
            </a:prstGeom>
            <a:noFill/>
            <a:ln>
              <a:noFill/>
            </a:ln>
          </p:spPr>
        </p:pic>
      </p:grpSp>
      <p:sp>
        <p:nvSpPr>
          <p:cNvPr id="62" name="PC"/>
          <p:cNvSpPr/>
          <p:nvPr/>
        </p:nvSpPr>
        <p:spPr>
          <a:xfrm>
            <a:off x="8131870" y="2538917"/>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sp>
        <p:nvSpPr>
          <p:cNvPr id="63" name="next PC"/>
          <p:cNvSpPr/>
          <p:nvPr/>
        </p:nvSpPr>
        <p:spPr>
          <a:xfrm>
            <a:off x="8181540" y="453929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next</a:t>
            </a:r>
            <a:r>
              <a:rPr lang="fr-FR" b="1" dirty="0">
                <a:solidFill>
                  <a:schemeClr val="bg1"/>
                </a:solidFill>
              </a:rPr>
              <a:t> PC</a:t>
            </a:r>
          </a:p>
        </p:txBody>
      </p:sp>
      <p:sp>
        <p:nvSpPr>
          <p:cNvPr id="38" name="8000180"/>
          <p:cNvSpPr/>
          <p:nvPr/>
        </p:nvSpPr>
        <p:spPr>
          <a:xfrm>
            <a:off x="8129805" y="2529703"/>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0x80000180</a:t>
            </a:r>
          </a:p>
        </p:txBody>
      </p:sp>
      <p:cxnSp>
        <p:nvCxnSpPr>
          <p:cNvPr id="4" name="Elbow Connector 3"/>
          <p:cNvCxnSpPr>
            <a:stCxn id="52" idx="0"/>
            <a:endCxn id="62" idx="1"/>
          </p:cNvCxnSpPr>
          <p:nvPr/>
        </p:nvCxnSpPr>
        <p:spPr>
          <a:xfrm rot="5400000" flipH="1" flipV="1">
            <a:off x="7515324" y="2698156"/>
            <a:ext cx="547184" cy="685907"/>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1190" y="4598818"/>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0x80000180</a:t>
            </a:r>
            <a:endParaRPr lang="fr-FR" sz="1600" b="1" dirty="0">
              <a:solidFill>
                <a:srgbClr val="FFFF00"/>
              </a:solidFill>
              <a:latin typeface="Lucida Sans Typewriter" panose="020B0509030504030204" pitchFamily="49" charset="0"/>
            </a:endParaRPr>
          </a:p>
        </p:txBody>
      </p:sp>
    </p:spTree>
    <p:extLst>
      <p:ext uri="{BB962C8B-B14F-4D97-AF65-F5344CB8AC3E}">
        <p14:creationId xmlns:p14="http://schemas.microsoft.com/office/powerpoint/2010/main" val="32141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59"/>
                                        </p:tgtEl>
                                        <p:attrNameLst>
                                          <p:attrName>style.opacity</p:attrName>
                                        </p:attrNameLst>
                                      </p:cBhvr>
                                      <p:to>
                                        <p:strVal val="0.25"/>
                                      </p:to>
                                    </p:set>
                                    <p:animEffect filter="image" prLst="opacity: 0.25">
                                      <p:cBhvr rctx="IE">
                                        <p:cTn id="7" dur="indefinite"/>
                                        <p:tgtEl>
                                          <p:spTgt spid="159"/>
                                        </p:tgtEl>
                                      </p:cBhvr>
                                    </p:animEffect>
                                  </p:childTnLst>
                                </p:cTn>
                              </p:par>
                              <p:par>
                                <p:cTn id="8" presetID="9" presetClass="emph" presetSubtype="0" grpId="0" nodeType="withEffect">
                                  <p:stCondLst>
                                    <p:cond delay="0"/>
                                  </p:stCondLst>
                                  <p:childTnLst>
                                    <p:set>
                                      <p:cBhvr rctx="PPT">
                                        <p:cTn id="9" dur="indefinite"/>
                                        <p:tgtEl>
                                          <p:spTgt spid="153"/>
                                        </p:tgtEl>
                                        <p:attrNameLst>
                                          <p:attrName>style.opacity</p:attrName>
                                        </p:attrNameLst>
                                      </p:cBhvr>
                                      <p:to>
                                        <p:strVal val="0.25"/>
                                      </p:to>
                                    </p:set>
                                    <p:animEffect filter="image" prLst="opacity: 0.25">
                                      <p:cBhvr rctx="IE">
                                        <p:cTn id="10" dur="indefinite"/>
                                        <p:tgtEl>
                                          <p:spTgt spid="153"/>
                                        </p:tgtEl>
                                      </p:cBhvr>
                                    </p:animEffect>
                                  </p:childTnLst>
                                </p:cTn>
                              </p:par>
                              <p:par>
                                <p:cTn id="11" presetID="9" presetClass="emph" presetSubtype="0" grpId="0" nodeType="withEffect">
                                  <p:stCondLst>
                                    <p:cond delay="0"/>
                                  </p:stCondLst>
                                  <p:childTnLst>
                                    <p:set>
                                      <p:cBhvr rctx="PPT">
                                        <p:cTn id="12" dur="indefinite"/>
                                        <p:tgtEl>
                                          <p:spTgt spid="152"/>
                                        </p:tgtEl>
                                        <p:attrNameLst>
                                          <p:attrName>style.opacity</p:attrName>
                                        </p:attrNameLst>
                                      </p:cBhvr>
                                      <p:to>
                                        <p:strVal val="0.25"/>
                                      </p:to>
                                    </p:set>
                                    <p:animEffect filter="image" prLst="opacity: 0.25">
                                      <p:cBhvr rctx="IE">
                                        <p:cTn id="13" dur="indefinite"/>
                                        <p:tgtEl>
                                          <p:spTgt spid="152"/>
                                        </p:tgtEl>
                                      </p:cBhvr>
                                    </p:animEffect>
                                  </p:childTnLst>
                                </p:cTn>
                              </p:par>
                              <p:par>
                                <p:cTn id="14" presetID="9" presetClass="emph" presetSubtype="0" grpId="0" nodeType="withEffect">
                                  <p:stCondLst>
                                    <p:cond delay="0"/>
                                  </p:stCondLst>
                                  <p:childTnLst>
                                    <p:set>
                                      <p:cBhvr rctx="PPT">
                                        <p:cTn id="15" dur="indefinite"/>
                                        <p:tgtEl>
                                          <p:spTgt spid="151"/>
                                        </p:tgtEl>
                                        <p:attrNameLst>
                                          <p:attrName>style.opacity</p:attrName>
                                        </p:attrNameLst>
                                      </p:cBhvr>
                                      <p:to>
                                        <p:strVal val="0.25"/>
                                      </p:to>
                                    </p:set>
                                    <p:animEffect filter="image" prLst="opacity: 0.25">
                                      <p:cBhvr rctx="IE">
                                        <p:cTn id="16" dur="indefinite"/>
                                        <p:tgtEl>
                                          <p:spTgt spid="151"/>
                                        </p:tgtEl>
                                      </p:cBhvr>
                                    </p:animEffect>
                                  </p:childTnLst>
                                </p:cTn>
                              </p:par>
                              <p:par>
                                <p:cTn id="17" presetID="9" presetClass="emph" presetSubtype="0" grpId="0" nodeType="withEffect">
                                  <p:stCondLst>
                                    <p:cond delay="0"/>
                                  </p:stCondLst>
                                  <p:childTnLst>
                                    <p:set>
                                      <p:cBhvr rctx="PPT">
                                        <p:cTn id="18" dur="indefinite"/>
                                        <p:tgtEl>
                                          <p:spTgt spid="150"/>
                                        </p:tgtEl>
                                        <p:attrNameLst>
                                          <p:attrName>style.opacity</p:attrName>
                                        </p:attrNameLst>
                                      </p:cBhvr>
                                      <p:to>
                                        <p:strVal val="0.25"/>
                                      </p:to>
                                    </p:set>
                                    <p:animEffect filter="image" prLst="opacity: 0.25">
                                      <p:cBhvr rctx="IE">
                                        <p:cTn id="19" dur="indefinite"/>
                                        <p:tgtEl>
                                          <p:spTgt spid="150"/>
                                        </p:tgtEl>
                                      </p:cBhvr>
                                    </p:animEffect>
                                  </p:childTnLst>
                                </p:cTn>
                              </p:par>
                              <p:par>
                                <p:cTn id="20" presetID="9" presetClass="emph" presetSubtype="0" grpId="0" nodeType="withEffect">
                                  <p:stCondLst>
                                    <p:cond delay="0"/>
                                  </p:stCondLst>
                                  <p:childTnLst>
                                    <p:set>
                                      <p:cBhvr rctx="PPT">
                                        <p:cTn id="21" dur="indefinite"/>
                                        <p:tgtEl>
                                          <p:spTgt spid="161"/>
                                        </p:tgtEl>
                                        <p:attrNameLst>
                                          <p:attrName>style.opacity</p:attrName>
                                        </p:attrNameLst>
                                      </p:cBhvr>
                                      <p:to>
                                        <p:strVal val="0.25"/>
                                      </p:to>
                                    </p:set>
                                    <p:animEffect filter="image" prLst="opacity: 0.25">
                                      <p:cBhvr rctx="IE">
                                        <p:cTn id="22" dur="indefinite"/>
                                        <p:tgtEl>
                                          <p:spTgt spid="161"/>
                                        </p:tgtEl>
                                      </p:cBhvr>
                                    </p:animEffect>
                                  </p:childTnLst>
                                </p:cTn>
                              </p:par>
                              <p:par>
                                <p:cTn id="23" presetID="9" presetClass="emph" presetSubtype="0" grpId="0" nodeType="withEffect">
                                  <p:stCondLst>
                                    <p:cond delay="0"/>
                                  </p:stCondLst>
                                  <p:childTnLst>
                                    <p:set>
                                      <p:cBhvr rctx="PPT">
                                        <p:cTn id="24" dur="indefinite"/>
                                        <p:tgtEl>
                                          <p:spTgt spid="162"/>
                                        </p:tgtEl>
                                        <p:attrNameLst>
                                          <p:attrName>style.opacity</p:attrName>
                                        </p:attrNameLst>
                                      </p:cBhvr>
                                      <p:to>
                                        <p:strVal val="0.25"/>
                                      </p:to>
                                    </p:set>
                                    <p:animEffect filter="image" prLst="opacity: 0.25">
                                      <p:cBhvr rctx="IE">
                                        <p:cTn id="25" dur="indefinite"/>
                                        <p:tgtEl>
                                          <p:spTgt spid="162"/>
                                        </p:tgtEl>
                                      </p:cBhvr>
                                    </p:animEffect>
                                  </p:childTnLst>
                                </p:cTn>
                              </p:par>
                              <p:par>
                                <p:cTn id="26" presetID="9" presetClass="emph" presetSubtype="0" grpId="0" nodeType="withEffect">
                                  <p:stCondLst>
                                    <p:cond delay="0"/>
                                  </p:stCondLst>
                                  <p:childTnLst>
                                    <p:set>
                                      <p:cBhvr rctx="PPT">
                                        <p:cTn id="27" dur="indefinite"/>
                                        <p:tgtEl>
                                          <p:spTgt spid="163"/>
                                        </p:tgtEl>
                                        <p:attrNameLst>
                                          <p:attrName>style.opacity</p:attrName>
                                        </p:attrNameLst>
                                      </p:cBhvr>
                                      <p:to>
                                        <p:strVal val="0.25"/>
                                      </p:to>
                                    </p:set>
                                    <p:animEffect filter="image" prLst="opacity: 0.25">
                                      <p:cBhvr rctx="IE">
                                        <p:cTn id="28" dur="indefinite"/>
                                        <p:tgtEl>
                                          <p:spTgt spid="16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par>
                          <p:cTn id="42" fill="hold">
                            <p:stCondLst>
                              <p:cond delay="500"/>
                            </p:stCondLst>
                            <p:childTnLst>
                              <p:par>
                                <p:cTn id="43" presetID="10" presetClass="exit" presetSubtype="0" fill="hold" nodeType="afterEffect">
                                  <p:stCondLst>
                                    <p:cond delay="0"/>
                                  </p:stCondLst>
                                  <p:childTnLst>
                                    <p:animEffect transition="out" filter="fade">
                                      <p:cBhvr>
                                        <p:cTn id="44" dur="500"/>
                                        <p:tgtEl>
                                          <p:spTgt spid="40"/>
                                        </p:tgtEl>
                                      </p:cBhvr>
                                    </p:animEffect>
                                    <p:set>
                                      <p:cBhvr>
                                        <p:cTn id="45" dur="1" fill="hold">
                                          <p:stCondLst>
                                            <p:cond delay="499"/>
                                          </p:stCondLst>
                                        </p:cTn>
                                        <p:tgtEl>
                                          <p:spTgt spid="40"/>
                                        </p:tgtEl>
                                        <p:attrNameLst>
                                          <p:attrName>style.visibility</p:attrName>
                                        </p:attrNameLst>
                                      </p:cBhvr>
                                      <p:to>
                                        <p:strVal val="hidden"/>
                                      </p:to>
                                    </p:set>
                                  </p:childTnLst>
                                </p:cTn>
                              </p:par>
                              <p:par>
                                <p:cTn id="46" presetID="42" presetClass="path" presetSubtype="0" accel="50000" decel="50000" fill="hold" grpId="0" nodeType="withEffect">
                                  <p:stCondLst>
                                    <p:cond delay="0"/>
                                  </p:stCondLst>
                                  <p:childTnLst>
                                    <p:animMotion origin="layout" path="M -3.54167E-6 -2.22222E-6 L -3.54167E-6 0.28797 " pathEditMode="relative" rAng="0" ptsTypes="AA">
                                      <p:cBhvr>
                                        <p:cTn id="47" dur="2000" fill="hold"/>
                                        <p:tgtEl>
                                          <p:spTgt spid="62"/>
                                        </p:tgtEl>
                                        <p:attrNameLst>
                                          <p:attrName>ppt_x</p:attrName>
                                          <p:attrName>ppt_y</p:attrName>
                                        </p:attrNameLst>
                                      </p:cBhvr>
                                      <p:rCtr x="0" y="14398"/>
                                    </p:animMotion>
                                  </p:childTnLst>
                                </p:cTn>
                              </p:par>
                            </p:childTnLst>
                          </p:cTn>
                        </p:par>
                        <p:par>
                          <p:cTn id="48" fill="hold">
                            <p:stCondLst>
                              <p:cond delay="2500"/>
                            </p:stCondLst>
                            <p:childTnLst>
                              <p:par>
                                <p:cTn id="49" presetID="10" presetClass="exit" presetSubtype="0" fill="hold" grpId="1" nodeType="afterEffect">
                                  <p:stCondLst>
                                    <p:cond delay="0"/>
                                  </p:stCondLst>
                                  <p:childTnLst>
                                    <p:animEffect transition="out" filter="fade">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58"/>
                                        </p:tgtEl>
                                      </p:cBhvr>
                                    </p:animEffect>
                                    <p:set>
                                      <p:cBhvr>
                                        <p:cTn id="54" dur="1" fill="hold">
                                          <p:stCondLst>
                                            <p:cond delay="499"/>
                                          </p:stCondLst>
                                        </p:cTn>
                                        <p:tgtEl>
                                          <p:spTgt spid="158"/>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0" presetClass="entr" presetSubtype="0"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xit" presetSubtype="0" fill="hold" grpId="0"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childTnLst>
                          </p:cTn>
                        </p:par>
                        <p:par>
                          <p:cTn id="70" fill="hold">
                            <p:stCondLst>
                              <p:cond delay="3000"/>
                            </p:stCondLst>
                            <p:childTnLst>
                              <p:par>
                                <p:cTn id="71" presetID="10" presetClass="exit" presetSubtype="0" fill="hold" nodeType="afterEffect">
                                  <p:stCondLst>
                                    <p:cond delay="500"/>
                                  </p:stCondLst>
                                  <p:childTnLst>
                                    <p:animEffect transition="out" filter="fade">
                                      <p:cBhvr>
                                        <p:cTn id="72" dur="500"/>
                                        <p:tgtEl>
                                          <p:spTgt spid="4"/>
                                        </p:tgtEl>
                                      </p:cBhvr>
                                    </p:animEffect>
                                    <p:set>
                                      <p:cBhvr>
                                        <p:cTn id="73" dur="1" fill="hold">
                                          <p:stCondLst>
                                            <p:cond delay="499"/>
                                          </p:stCondLst>
                                        </p:cTn>
                                        <p:tgtEl>
                                          <p:spTgt spid="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56"/>
                                        </p:tgtEl>
                                      </p:cBhvr>
                                    </p:animEffect>
                                    <p:set>
                                      <p:cBhvr>
                                        <p:cTn id="78" dur="1" fill="hold">
                                          <p:stCondLst>
                                            <p:cond delay="499"/>
                                          </p:stCondLst>
                                        </p:cTn>
                                        <p:tgtEl>
                                          <p:spTgt spid="5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71"/>
                                        </p:tgtEl>
                                      </p:cBhvr>
                                    </p:animEffect>
                                    <p:set>
                                      <p:cBhvr>
                                        <p:cTn id="81" dur="1" fill="hold">
                                          <p:stCondLst>
                                            <p:cond delay="499"/>
                                          </p:stCondLst>
                                        </p:cTn>
                                        <p:tgtEl>
                                          <p:spTgt spid="71"/>
                                        </p:tgtEl>
                                        <p:attrNameLst>
                                          <p:attrName>style.visibility</p:attrName>
                                        </p:attrNameLst>
                                      </p:cBhvr>
                                      <p:to>
                                        <p:strVal val="hidden"/>
                                      </p:to>
                                    </p:set>
                                  </p:childTnLst>
                                </p:cTn>
                              </p:par>
                              <p:par>
                                <p:cTn id="82" presetID="64" presetClass="path" presetSubtype="0" accel="50000" decel="50000" fill="hold" grpId="1" nodeType="withEffect">
                                  <p:stCondLst>
                                    <p:cond delay="0"/>
                                  </p:stCondLst>
                                  <p:childTnLst>
                                    <p:animMotion origin="layout" path="M -2.08333E-7 1.11111E-6 L -0.00417 -0.29167 " pathEditMode="relative" rAng="0" ptsTypes="AA">
                                      <p:cBhvr>
                                        <p:cTn id="83" dur="2000" fill="hold"/>
                                        <p:tgtEl>
                                          <p:spTgt spid="63"/>
                                        </p:tgtEl>
                                        <p:attrNameLst>
                                          <p:attrName>ppt_x</p:attrName>
                                          <p:attrName>ppt_y</p:attrName>
                                        </p:attrNameLst>
                                      </p:cBhvr>
                                      <p:rCtr x="-208" y="-14583"/>
                                    </p:animMotion>
                                  </p:childTnLst>
                                </p:cTn>
                              </p:par>
                              <p:par>
                                <p:cTn id="84" presetID="10" presetClass="entr" presetSubtype="0" fill="hold" grpId="1" nodeType="withEffect">
                                  <p:stCondLst>
                                    <p:cond delay="0"/>
                                  </p:stCondLst>
                                  <p:childTnLst>
                                    <p:set>
                                      <p:cBhvr>
                                        <p:cTn id="85" dur="1" fill="hold">
                                          <p:stCondLst>
                                            <p:cond delay="0"/>
                                          </p:stCondLst>
                                        </p:cTn>
                                        <p:tgtEl>
                                          <p:spTgt spid="158"/>
                                        </p:tgtEl>
                                        <p:attrNameLst>
                                          <p:attrName>style.visibility</p:attrName>
                                        </p:attrNameLst>
                                      </p:cBhvr>
                                      <p:to>
                                        <p:strVal val="visible"/>
                                      </p:to>
                                    </p:set>
                                    <p:animEffect transition="in" filter="fade">
                                      <p:cBhvr>
                                        <p:cTn id="86" dur="500"/>
                                        <p:tgtEl>
                                          <p:spTgt spid="158"/>
                                        </p:tgtEl>
                                      </p:cBhvr>
                                    </p:animEffect>
                                  </p:childTnLst>
                                </p:cTn>
                              </p:par>
                            </p:childTnLst>
                          </p:cTn>
                        </p:par>
                        <p:par>
                          <p:cTn id="87" fill="hold">
                            <p:stCondLst>
                              <p:cond delay="2000"/>
                            </p:stCondLst>
                            <p:childTnLst>
                              <p:par>
                                <p:cTn id="88" presetID="10" presetClass="exit" presetSubtype="0" fill="hold" grpId="1" nodeType="after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4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59"/>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2" grpId="0" animBg="1"/>
      <p:bldP spid="153" grpId="0" animBg="1"/>
      <p:bldP spid="158" grpId="0" animBg="1"/>
      <p:bldP spid="158" grpId="1" animBg="1"/>
      <p:bldP spid="159" grpId="0" animBg="1"/>
      <p:bldP spid="161" grpId="0" animBg="1"/>
      <p:bldP spid="162" grpId="0" animBg="1"/>
      <p:bldP spid="163" grpId="0" animBg="1"/>
      <p:bldP spid="55" grpId="0"/>
      <p:bldP spid="37" grpId="0" animBg="1"/>
      <p:bldP spid="62" grpId="0" animBg="1"/>
      <p:bldP spid="62" grpId="1" animBg="1"/>
      <p:bldP spid="63" grpId="0" animBg="1"/>
      <p:bldP spid="63" grpId="1" animBg="1"/>
      <p:bldP spid="38" grpId="0" animBg="1"/>
      <p:bldP spid="38" grpId="1" animBg="1"/>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Arrow Connector 63"/>
          <p:cNvCxnSpPr/>
          <p:nvPr/>
        </p:nvCxnSpPr>
        <p:spPr>
          <a:xfrm flipH="1">
            <a:off x="9896988" y="5156893"/>
            <a:ext cx="184860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9897458" y="5240746"/>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9897458" y="5324599"/>
            <a:ext cx="1848137"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9897457" y="54923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897457" y="5408452"/>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
        <p:nvSpPr>
          <p:cNvPr id="72" name="IRQ3"/>
          <p:cNvSpPr txBox="1"/>
          <p:nvPr/>
        </p:nvSpPr>
        <p:spPr>
          <a:xfrm>
            <a:off x="10515844" y="5842713"/>
            <a:ext cx="610424" cy="369332"/>
          </a:xfrm>
          <a:prstGeom prst="rect">
            <a:avLst/>
          </a:prstGeom>
          <a:noFill/>
          <a:ln w="6350">
            <a:noFill/>
          </a:ln>
        </p:spPr>
        <p:txBody>
          <a:bodyPr wrap="none" rtlCol="0">
            <a:spAutoFit/>
          </a:bodyPr>
          <a:lstStyle/>
          <a:p>
            <a:r>
              <a:rPr lang="fr-FR" dirty="0" err="1">
                <a:solidFill>
                  <a:srgbClr val="C00000"/>
                </a:solidFill>
              </a:rPr>
              <a:t>IRQs</a:t>
            </a:r>
            <a:endParaRPr lang="fr-FR" dirty="0">
              <a:solidFill>
                <a:srgbClr val="C00000"/>
              </a:solidFill>
            </a:endParaRPr>
          </a:p>
        </p:txBody>
      </p:sp>
      <p:cxnSp>
        <p:nvCxnSpPr>
          <p:cNvPr id="73" name="Straight Arrow Connector 72"/>
          <p:cNvCxnSpPr/>
          <p:nvPr/>
        </p:nvCxnSpPr>
        <p:spPr>
          <a:xfrm flipH="1">
            <a:off x="9896988" y="556850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896988" y="5639801"/>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9896987" y="5727255"/>
            <a:ext cx="1848138"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
        <p:nvSpPr>
          <p:cNvPr id="50" name="Processeur"/>
          <p:cNvSpPr>
            <a:spLocks noChangeArrowheads="1"/>
          </p:cNvSpPr>
          <p:nvPr/>
        </p:nvSpPr>
        <p:spPr bwMode="auto">
          <a:xfrm>
            <a:off x="5025191" y="1690688"/>
            <a:ext cx="4841544" cy="471823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sp>
        <p:nvSpPr>
          <p:cNvPr id="2" name="dans le MIPS"/>
          <p:cNvSpPr>
            <a:spLocks noGrp="1"/>
          </p:cNvSpPr>
          <p:nvPr>
            <p:ph type="title"/>
          </p:nvPr>
        </p:nvSpPr>
        <p:spPr>
          <a:xfrm>
            <a:off x="4165597" y="346133"/>
            <a:ext cx="7188201" cy="1325563"/>
          </a:xfrm>
        </p:spPr>
        <p:txBody>
          <a:bodyPr/>
          <a:lstStyle/>
          <a:p>
            <a:pPr algn="ctr"/>
            <a:r>
              <a:rPr lang="fr-FR" dirty="0"/>
              <a:t>Zones mémoires</a:t>
            </a:r>
          </a:p>
        </p:txBody>
      </p:sp>
      <p:sp>
        <p:nvSpPr>
          <p:cNvPr id="98" name="Rectangle 97"/>
          <p:cNvSpPr/>
          <p:nvPr/>
        </p:nvSpPr>
        <p:spPr>
          <a:xfrm>
            <a:off x="232820" y="127000"/>
            <a:ext cx="4320000" cy="6493739"/>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b="1" dirty="0">
                <a:solidFill>
                  <a:schemeClr val="bg1"/>
                </a:solidFill>
              </a:rPr>
              <a:t>Mémoire</a:t>
            </a:r>
          </a:p>
        </p:txBody>
      </p:sp>
      <p:graphicFrame>
        <p:nvGraphicFramePr>
          <p:cNvPr id="99" name="Content Placeholder 3"/>
          <p:cNvGraphicFramePr>
            <a:graphicFrameLocks/>
          </p:cNvGraphicFramePr>
          <p:nvPr/>
        </p:nvGraphicFramePr>
        <p:xfrm>
          <a:off x="357840" y="603250"/>
          <a:ext cx="3312459" cy="5562320"/>
        </p:xfrm>
        <a:graphic>
          <a:graphicData uri="http://schemas.openxmlformats.org/drawingml/2006/table">
            <a:tbl>
              <a:tblPr firstRow="1" bandRow="1">
                <a:tableStyleId>{2D5ABB26-0587-4C30-8999-92F81FD0307C}</a:tableStyleId>
              </a:tblPr>
              <a:tblGrid>
                <a:gridCol w="1420160">
                  <a:extLst>
                    <a:ext uri="{9D8B030D-6E8A-4147-A177-3AD203B41FA5}">
                      <a16:colId xmlns:a16="http://schemas.microsoft.com/office/drawing/2014/main" val="20000"/>
                    </a:ext>
                  </a:extLst>
                </a:gridCol>
                <a:gridCol w="1892299">
                  <a:extLst>
                    <a:ext uri="{9D8B030D-6E8A-4147-A177-3AD203B41FA5}">
                      <a16:colId xmlns:a16="http://schemas.microsoft.com/office/drawing/2014/main" val="20001"/>
                    </a:ext>
                  </a:extLst>
                </a:gridCol>
              </a:tblGrid>
              <a:tr h="37084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Réservé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0000"/>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Code</a:t>
                      </a:r>
                      <a:r>
                        <a:rPr lang="fr-FR" b="1" baseline="0" dirty="0">
                          <a:solidFill>
                            <a:schemeClr val="bg1"/>
                          </a:solidFill>
                        </a:rPr>
                        <a:t> (.</a:t>
                      </a:r>
                      <a:r>
                        <a:rPr lang="fr-FR" b="1" baseline="0" dirty="0" err="1">
                          <a:solidFill>
                            <a:schemeClr val="bg1"/>
                          </a:solidFill>
                        </a:rPr>
                        <a:t>text</a:t>
                      </a:r>
                      <a:r>
                        <a:rPr lang="fr-FR" b="1" baseline="0" dirty="0">
                          <a:solidFill>
                            <a:schemeClr val="bg1"/>
                          </a:solidFill>
                        </a:rPr>
                        <a:t>)</a:t>
                      </a:r>
                      <a:endParaRPr lang="fr-FR"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Global (.data)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r>
                        <a:rPr lang="fr-FR" b="1" dirty="0">
                          <a:solidFill>
                            <a:schemeClr val="bg1"/>
                          </a:solidFill>
                        </a:rPr>
                        <a:t>Dynamique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4"/>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dirty="0"/>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00">
                <a:tc>
                  <a:txBody>
                    <a:bodyPr/>
                    <a:lstStyle/>
                    <a:p>
                      <a:endParaRPr lang="fr-FR" sz="1800" b="1" dirty="0">
                        <a:solidFill>
                          <a:srgbClr val="FFFF00"/>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00">
                <a:tc>
                  <a:txBody>
                    <a:bodyPr/>
                    <a:lstStyle/>
                    <a:p>
                      <a:endParaRPr lang="fr-FR" sz="1800" dirty="0"/>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00">
                <a:tc>
                  <a:txBody>
                    <a:bodyPr/>
                    <a:lstStyle/>
                    <a:p>
                      <a:endParaRPr lang="fr-FR"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rowSpan="2">
                  <a:txBody>
                    <a:bodyPr/>
                    <a:lstStyle/>
                    <a:p>
                      <a:pPr algn="ctr"/>
                      <a:r>
                        <a:rPr lang="fr-FR" sz="1800" b="1" dirty="0">
                          <a:solidFill>
                            <a:schemeClr val="bg1"/>
                          </a:solidFill>
                        </a:rPr>
                        <a:t>routine de service</a:t>
                      </a:r>
                    </a:p>
                    <a:p>
                      <a:pPr algn="ctr"/>
                      <a:r>
                        <a:rPr lang="fr-FR" sz="1800" b="1" dirty="0">
                          <a:solidFill>
                            <a:schemeClr val="bg1"/>
                          </a:solidFill>
                        </a:rPr>
                        <a:t>d’interruptions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11"/>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70800">
                <a:tc>
                  <a:txBody>
                    <a:bodyPr/>
                    <a:lstStyle/>
                    <a:p>
                      <a:endParaRPr lang="fr-FR" sz="1800" b="1" dirty="0">
                        <a:solidFill>
                          <a:schemeClr val="bg1"/>
                        </a:solidFill>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bl>
          </a:graphicData>
        </a:graphic>
      </p:graphicFrame>
      <p:cxnSp>
        <p:nvCxnSpPr>
          <p:cNvPr id="101" name="Straight Arrow Connector 100"/>
          <p:cNvCxnSpPr/>
          <p:nvPr/>
        </p:nvCxnSpPr>
        <p:spPr>
          <a:xfrm flipV="1">
            <a:off x="2724660" y="3212086"/>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724660" y="2463163"/>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32819" y="4045168"/>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0x7FFFFFFF</a:t>
            </a:r>
            <a:endParaRPr lang="fr-FR" sz="1600" b="1" dirty="0">
              <a:solidFill>
                <a:srgbClr val="FFFF00"/>
              </a:solidFill>
              <a:latin typeface="Lucida Sans Typewriter" panose="020B0509030504030204" pitchFamily="49" charset="0"/>
            </a:endParaRPr>
          </a:p>
        </p:txBody>
      </p:sp>
      <p:sp>
        <p:nvSpPr>
          <p:cNvPr id="110" name="TextBox 109"/>
          <p:cNvSpPr txBox="1"/>
          <p:nvPr/>
        </p:nvSpPr>
        <p:spPr>
          <a:xfrm>
            <a:off x="232819" y="475734"/>
            <a:ext cx="1567356"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0x00000000</a:t>
            </a:r>
            <a:endParaRPr lang="fr-FR" sz="1600" b="1" dirty="0">
              <a:solidFill>
                <a:srgbClr val="FFFF00"/>
              </a:solidFill>
              <a:latin typeface="Lucida Sans Typewriter" panose="020B0509030504030204" pitchFamily="49" charset="0"/>
            </a:endParaRPr>
          </a:p>
        </p:txBody>
      </p:sp>
      <p:sp>
        <p:nvSpPr>
          <p:cNvPr id="111" name="TextBox 110"/>
          <p:cNvSpPr txBox="1"/>
          <p:nvPr/>
        </p:nvSpPr>
        <p:spPr>
          <a:xfrm>
            <a:off x="446406" y="1027906"/>
            <a:ext cx="1353770" cy="369332"/>
          </a:xfrm>
          <a:prstGeom prst="rect">
            <a:avLst/>
          </a:prstGeom>
          <a:noFill/>
        </p:spPr>
        <p:txBody>
          <a:bodyPr wrap="square" rtlCol="0">
            <a:spAutoFit/>
          </a:bodyPr>
          <a:lstStyle/>
          <a:p>
            <a:pPr algn="r"/>
            <a:r>
              <a:rPr lang="fr-FR" b="1" dirty="0">
                <a:solidFill>
                  <a:srgbClr val="FFFF00"/>
                </a:solidFill>
              </a:rPr>
              <a:t>PC</a:t>
            </a:r>
          </a:p>
        </p:txBody>
      </p:sp>
      <p:sp>
        <p:nvSpPr>
          <p:cNvPr id="112" name="TextBox 111"/>
          <p:cNvSpPr txBox="1"/>
          <p:nvPr/>
        </p:nvSpPr>
        <p:spPr>
          <a:xfrm>
            <a:off x="446405" y="1244538"/>
            <a:ext cx="1353770" cy="369332"/>
          </a:xfrm>
          <a:prstGeom prst="rect">
            <a:avLst/>
          </a:prstGeom>
          <a:noFill/>
        </p:spPr>
        <p:txBody>
          <a:bodyPr wrap="square" rtlCol="0">
            <a:spAutoFit/>
          </a:bodyPr>
          <a:lstStyle/>
          <a:p>
            <a:pPr algn="r"/>
            <a:r>
              <a:rPr lang="fr-FR" b="1" dirty="0" err="1">
                <a:solidFill>
                  <a:srgbClr val="FFFF00"/>
                </a:solidFill>
              </a:rPr>
              <a:t>next</a:t>
            </a:r>
            <a:r>
              <a:rPr lang="fr-FR" b="1" dirty="0">
                <a:solidFill>
                  <a:srgbClr val="FFFF00"/>
                </a:solidFill>
              </a:rPr>
              <a:t> PC</a:t>
            </a:r>
          </a:p>
        </p:txBody>
      </p:sp>
      <p:sp>
        <p:nvSpPr>
          <p:cNvPr id="41" name="TextBox 40"/>
          <p:cNvSpPr txBox="1"/>
          <p:nvPr/>
        </p:nvSpPr>
        <p:spPr>
          <a:xfrm>
            <a:off x="232819" y="5934564"/>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0xFFFFFFFF</a:t>
            </a:r>
            <a:endParaRPr lang="fr-FR" sz="1600" b="1" dirty="0">
              <a:solidFill>
                <a:srgbClr val="FFFF00"/>
              </a:solidFill>
              <a:latin typeface="Lucida Sans Typewriter" panose="020B0509030504030204" pitchFamily="49" charset="0"/>
            </a:endParaRPr>
          </a:p>
        </p:txBody>
      </p:sp>
      <p:sp>
        <p:nvSpPr>
          <p:cNvPr id="47" name="one-way control bus"/>
          <p:cNvSpPr/>
          <p:nvPr/>
        </p:nvSpPr>
        <p:spPr>
          <a:xfrm>
            <a:off x="9897457" y="4556254"/>
            <a:ext cx="1848138" cy="6547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data bus"/>
          <p:cNvSpPr/>
          <p:nvPr/>
        </p:nvSpPr>
        <p:spPr>
          <a:xfrm>
            <a:off x="9897457" y="3436186"/>
            <a:ext cx="1848138" cy="654700"/>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address bus"/>
          <p:cNvSpPr/>
          <p:nvPr/>
        </p:nvSpPr>
        <p:spPr>
          <a:xfrm>
            <a:off x="9897457" y="2284668"/>
            <a:ext cx="1848138" cy="654700"/>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ounded Rectangle 51"/>
          <p:cNvSpPr/>
          <p:nvPr/>
        </p:nvSpPr>
        <p:spPr>
          <a:xfrm>
            <a:off x="5246452" y="3314701"/>
            <a:ext cx="4399021" cy="2325100"/>
          </a:xfrm>
          <a:prstGeom prst="roundRect">
            <a:avLst/>
          </a:prstGeom>
          <a:solidFill>
            <a:srgbClr val="7030A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200" dirty="0"/>
          </a:p>
        </p:txBody>
      </p:sp>
      <p:sp>
        <p:nvSpPr>
          <p:cNvPr id="150" name="PC_f408"/>
          <p:cNvSpPr/>
          <p:nvPr/>
        </p:nvSpPr>
        <p:spPr>
          <a:xfrm>
            <a:off x="6786943"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index</a:t>
            </a:r>
          </a:p>
        </p:txBody>
      </p:sp>
      <p:sp>
        <p:nvSpPr>
          <p:cNvPr id="151" name="PC_f408"/>
          <p:cNvSpPr/>
          <p:nvPr/>
        </p:nvSpPr>
        <p:spPr>
          <a:xfrm>
            <a:off x="6786943"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count</a:t>
            </a:r>
          </a:p>
        </p:txBody>
      </p:sp>
      <p:sp>
        <p:nvSpPr>
          <p:cNvPr id="152" name="PC_f408"/>
          <p:cNvSpPr/>
          <p:nvPr/>
        </p:nvSpPr>
        <p:spPr>
          <a:xfrm>
            <a:off x="6786943"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compare</a:t>
            </a:r>
          </a:p>
        </p:txBody>
      </p:sp>
      <p:sp>
        <p:nvSpPr>
          <p:cNvPr id="153" name="PC_f408"/>
          <p:cNvSpPr/>
          <p:nvPr/>
        </p:nvSpPr>
        <p:spPr>
          <a:xfrm>
            <a:off x="6786943"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badvaddr</a:t>
            </a:r>
            <a:endParaRPr lang="fr-FR" b="1" dirty="0">
              <a:solidFill>
                <a:schemeClr val="bg1"/>
              </a:solidFill>
            </a:endParaRPr>
          </a:p>
        </p:txBody>
      </p:sp>
      <p:sp>
        <p:nvSpPr>
          <p:cNvPr id="156" name="PC_f408"/>
          <p:cNvSpPr/>
          <p:nvPr/>
        </p:nvSpPr>
        <p:spPr>
          <a:xfrm>
            <a:off x="8181541"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status</a:t>
            </a:r>
            <a:endParaRPr lang="fr-FR" b="1" dirty="0">
              <a:solidFill>
                <a:schemeClr val="bg1"/>
              </a:solidFill>
            </a:endParaRPr>
          </a:p>
        </p:txBody>
      </p:sp>
      <p:sp>
        <p:nvSpPr>
          <p:cNvPr id="157" name="PC_f408"/>
          <p:cNvSpPr/>
          <p:nvPr/>
        </p:nvSpPr>
        <p:spPr>
          <a:xfrm>
            <a:off x="8181541"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cause</a:t>
            </a:r>
          </a:p>
        </p:txBody>
      </p:sp>
      <p:sp>
        <p:nvSpPr>
          <p:cNvPr id="158" name="PC_f408"/>
          <p:cNvSpPr/>
          <p:nvPr/>
        </p:nvSpPr>
        <p:spPr>
          <a:xfrm>
            <a:off x="8181541"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epc</a:t>
            </a:r>
            <a:endParaRPr lang="fr-FR" b="1" dirty="0">
              <a:solidFill>
                <a:schemeClr val="bg1"/>
              </a:solidFill>
            </a:endParaRPr>
          </a:p>
        </p:txBody>
      </p:sp>
      <p:sp>
        <p:nvSpPr>
          <p:cNvPr id="159" name="PC_f408"/>
          <p:cNvSpPr/>
          <p:nvPr/>
        </p:nvSpPr>
        <p:spPr>
          <a:xfrm>
            <a:off x="8181541"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prid</a:t>
            </a:r>
            <a:endParaRPr lang="fr-FR" b="1" dirty="0">
              <a:solidFill>
                <a:schemeClr val="bg1"/>
              </a:solidFill>
            </a:endParaRPr>
          </a:p>
        </p:txBody>
      </p:sp>
      <p:sp>
        <p:nvSpPr>
          <p:cNvPr id="161" name="PC_f408"/>
          <p:cNvSpPr/>
          <p:nvPr/>
        </p:nvSpPr>
        <p:spPr>
          <a:xfrm>
            <a:off x="5392344" y="3549642"/>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entrylo</a:t>
            </a:r>
            <a:endParaRPr lang="fr-FR" b="1" dirty="0">
              <a:solidFill>
                <a:schemeClr val="bg1"/>
              </a:solidFill>
            </a:endParaRPr>
          </a:p>
        </p:txBody>
      </p:sp>
      <p:sp>
        <p:nvSpPr>
          <p:cNvPr id="162" name="PC_f408"/>
          <p:cNvSpPr/>
          <p:nvPr/>
        </p:nvSpPr>
        <p:spPr>
          <a:xfrm>
            <a:off x="5392344" y="4052123"/>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entryhi</a:t>
            </a:r>
            <a:endParaRPr lang="fr-FR" b="1" dirty="0">
              <a:solidFill>
                <a:schemeClr val="bg1"/>
              </a:solidFill>
            </a:endParaRPr>
          </a:p>
        </p:txBody>
      </p:sp>
      <p:sp>
        <p:nvSpPr>
          <p:cNvPr id="163" name="PC_f408"/>
          <p:cNvSpPr/>
          <p:nvPr/>
        </p:nvSpPr>
        <p:spPr>
          <a:xfrm>
            <a:off x="5392344" y="4554604"/>
            <a:ext cx="1318039" cy="937701"/>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 . .</a:t>
            </a:r>
          </a:p>
        </p:txBody>
      </p:sp>
      <p:sp>
        <p:nvSpPr>
          <p:cNvPr id="113" name="coprocesseur0"/>
          <p:cNvSpPr txBox="1"/>
          <p:nvPr/>
        </p:nvSpPr>
        <p:spPr>
          <a:xfrm>
            <a:off x="6540073" y="5639801"/>
            <a:ext cx="1811778" cy="400110"/>
          </a:xfrm>
          <a:prstGeom prst="rect">
            <a:avLst/>
          </a:prstGeom>
          <a:solidFill>
            <a:srgbClr val="7030A0">
              <a:alpha val="50000"/>
            </a:srgbClr>
          </a:solidFill>
          <a:ln>
            <a:solidFill>
              <a:schemeClr val="bg1"/>
            </a:solidFill>
          </a:ln>
        </p:spPr>
        <p:txBody>
          <a:bodyPr wrap="none" rtlCol="0" anchor="t">
            <a:spAutoFit/>
          </a:bodyPr>
          <a:lstStyle/>
          <a:p>
            <a:pPr algn="ctr"/>
            <a:r>
              <a:rPr lang="fr-FR" sz="2000" b="1" dirty="0">
                <a:solidFill>
                  <a:srgbClr val="FFFF00"/>
                </a:solidFill>
              </a:rPr>
              <a:t>Coprocesseur 0</a:t>
            </a:r>
          </a:p>
        </p:txBody>
      </p:sp>
      <p:sp>
        <p:nvSpPr>
          <p:cNvPr id="37" name="old PC"/>
          <p:cNvSpPr/>
          <p:nvPr/>
        </p:nvSpPr>
        <p:spPr>
          <a:xfrm>
            <a:off x="8129806" y="2529703"/>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sp>
        <p:nvSpPr>
          <p:cNvPr id="62" name="PC"/>
          <p:cNvSpPr/>
          <p:nvPr/>
        </p:nvSpPr>
        <p:spPr>
          <a:xfrm>
            <a:off x="8131870" y="2538917"/>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sp>
        <p:nvSpPr>
          <p:cNvPr id="54" name="TextBox 53"/>
          <p:cNvSpPr txBox="1"/>
          <p:nvPr/>
        </p:nvSpPr>
        <p:spPr>
          <a:xfrm>
            <a:off x="231190" y="4598818"/>
            <a:ext cx="1518143" cy="338554"/>
          </a:xfrm>
          <a:prstGeom prst="rect">
            <a:avLst/>
          </a:prstGeom>
          <a:noFill/>
        </p:spPr>
        <p:txBody>
          <a:bodyPr wrap="square" rtlCol="0">
            <a:spAutoFit/>
          </a:bodyPr>
          <a:lstStyle/>
          <a:p>
            <a:pPr algn="r"/>
            <a:r>
              <a:rPr lang="fr-FR" sz="1600" b="1" dirty="0">
                <a:solidFill>
                  <a:schemeClr val="bg1"/>
                </a:solidFill>
                <a:latin typeface="Lucida Sans Typewriter" panose="020B0509030504030204" pitchFamily="49" charset="0"/>
              </a:rPr>
              <a:t>0x80000180</a:t>
            </a:r>
            <a:endParaRPr lang="fr-FR" sz="1600" b="1" dirty="0">
              <a:solidFill>
                <a:srgbClr val="FFFF00"/>
              </a:solidFill>
              <a:latin typeface="Lucida Sans Typewriter" panose="020B0509030504030204" pitchFamily="49" charset="0"/>
            </a:endParaRPr>
          </a:p>
        </p:txBody>
      </p:sp>
      <p:cxnSp>
        <p:nvCxnSpPr>
          <p:cNvPr id="5" name="user zone"/>
          <p:cNvCxnSpPr/>
          <p:nvPr/>
        </p:nvCxnSpPr>
        <p:spPr>
          <a:xfrm>
            <a:off x="3830400" y="603250"/>
            <a:ext cx="0" cy="368935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kernel zone"/>
          <p:cNvCxnSpPr/>
          <p:nvPr/>
        </p:nvCxnSpPr>
        <p:spPr>
          <a:xfrm>
            <a:off x="3830400" y="4264804"/>
            <a:ext cx="0" cy="1900766"/>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user space"/>
          <p:cNvSpPr txBox="1"/>
          <p:nvPr/>
        </p:nvSpPr>
        <p:spPr>
          <a:xfrm>
            <a:off x="3960778" y="1661816"/>
            <a:ext cx="461665" cy="1773755"/>
          </a:xfrm>
          <a:prstGeom prst="rect">
            <a:avLst/>
          </a:prstGeom>
          <a:noFill/>
        </p:spPr>
        <p:txBody>
          <a:bodyPr vert="vert270" wrap="none" rtlCol="0">
            <a:spAutoFit/>
          </a:bodyPr>
          <a:lstStyle/>
          <a:p>
            <a:r>
              <a:rPr lang="fr-FR" b="1" dirty="0" err="1">
                <a:solidFill>
                  <a:srgbClr val="FFFF00"/>
                </a:solidFill>
              </a:rPr>
              <a:t>éspace</a:t>
            </a:r>
            <a:r>
              <a:rPr lang="fr-FR" b="1" dirty="0">
                <a:solidFill>
                  <a:srgbClr val="FFFF00"/>
                </a:solidFill>
              </a:rPr>
              <a:t> utilisateur</a:t>
            </a:r>
          </a:p>
        </p:txBody>
      </p:sp>
      <p:sp>
        <p:nvSpPr>
          <p:cNvPr id="66" name="kernel space"/>
          <p:cNvSpPr txBox="1"/>
          <p:nvPr/>
        </p:nvSpPr>
        <p:spPr>
          <a:xfrm>
            <a:off x="3990502" y="4271057"/>
            <a:ext cx="461665" cy="1915396"/>
          </a:xfrm>
          <a:prstGeom prst="rect">
            <a:avLst/>
          </a:prstGeom>
          <a:noFill/>
        </p:spPr>
        <p:txBody>
          <a:bodyPr vert="vert270" wrap="none" rtlCol="0">
            <a:spAutoFit/>
          </a:bodyPr>
          <a:lstStyle/>
          <a:p>
            <a:r>
              <a:rPr lang="fr-FR" b="1" dirty="0" err="1">
                <a:solidFill>
                  <a:srgbClr val="FFFF00"/>
                </a:solidFill>
              </a:rPr>
              <a:t>éspace</a:t>
            </a:r>
            <a:r>
              <a:rPr lang="fr-FR" b="1" dirty="0">
                <a:solidFill>
                  <a:srgbClr val="FFFF00"/>
                </a:solidFill>
              </a:rPr>
              <a:t> superviseur</a:t>
            </a:r>
          </a:p>
        </p:txBody>
      </p:sp>
    </p:spTree>
    <p:extLst>
      <p:ext uri="{BB962C8B-B14F-4D97-AF65-F5344CB8AC3E}">
        <p14:creationId xmlns:p14="http://schemas.microsoft.com/office/powerpoint/2010/main" val="333637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59"/>
                                        </p:tgtEl>
                                        <p:attrNameLst>
                                          <p:attrName>style.opacity</p:attrName>
                                        </p:attrNameLst>
                                      </p:cBhvr>
                                      <p:to>
                                        <p:strVal val="0.25"/>
                                      </p:to>
                                    </p:set>
                                    <p:animEffect filter="image" prLst="opacity: 0.25">
                                      <p:cBhvr rctx="IE">
                                        <p:cTn id="7" dur="indefinite"/>
                                        <p:tgtEl>
                                          <p:spTgt spid="159"/>
                                        </p:tgtEl>
                                      </p:cBhvr>
                                    </p:animEffect>
                                  </p:childTnLst>
                                </p:cTn>
                              </p:par>
                              <p:par>
                                <p:cTn id="8" presetID="9" presetClass="emph" presetSubtype="0" grpId="0" nodeType="withEffect">
                                  <p:stCondLst>
                                    <p:cond delay="0"/>
                                  </p:stCondLst>
                                  <p:childTnLst>
                                    <p:set>
                                      <p:cBhvr rctx="PPT">
                                        <p:cTn id="9" dur="indefinite"/>
                                        <p:tgtEl>
                                          <p:spTgt spid="153"/>
                                        </p:tgtEl>
                                        <p:attrNameLst>
                                          <p:attrName>style.opacity</p:attrName>
                                        </p:attrNameLst>
                                      </p:cBhvr>
                                      <p:to>
                                        <p:strVal val="0.25"/>
                                      </p:to>
                                    </p:set>
                                    <p:animEffect filter="image" prLst="opacity: 0.25">
                                      <p:cBhvr rctx="IE">
                                        <p:cTn id="10" dur="indefinite"/>
                                        <p:tgtEl>
                                          <p:spTgt spid="153"/>
                                        </p:tgtEl>
                                      </p:cBhvr>
                                    </p:animEffect>
                                  </p:childTnLst>
                                </p:cTn>
                              </p:par>
                              <p:par>
                                <p:cTn id="11" presetID="9" presetClass="emph" presetSubtype="0" grpId="0" nodeType="withEffect">
                                  <p:stCondLst>
                                    <p:cond delay="0"/>
                                  </p:stCondLst>
                                  <p:childTnLst>
                                    <p:set>
                                      <p:cBhvr rctx="PPT">
                                        <p:cTn id="12" dur="indefinite"/>
                                        <p:tgtEl>
                                          <p:spTgt spid="152"/>
                                        </p:tgtEl>
                                        <p:attrNameLst>
                                          <p:attrName>style.opacity</p:attrName>
                                        </p:attrNameLst>
                                      </p:cBhvr>
                                      <p:to>
                                        <p:strVal val="0.25"/>
                                      </p:to>
                                    </p:set>
                                    <p:animEffect filter="image" prLst="opacity: 0.25">
                                      <p:cBhvr rctx="IE">
                                        <p:cTn id="13" dur="indefinite"/>
                                        <p:tgtEl>
                                          <p:spTgt spid="152"/>
                                        </p:tgtEl>
                                      </p:cBhvr>
                                    </p:animEffect>
                                  </p:childTnLst>
                                </p:cTn>
                              </p:par>
                              <p:par>
                                <p:cTn id="14" presetID="9" presetClass="emph" presetSubtype="0" grpId="0" nodeType="withEffect">
                                  <p:stCondLst>
                                    <p:cond delay="0"/>
                                  </p:stCondLst>
                                  <p:childTnLst>
                                    <p:set>
                                      <p:cBhvr rctx="PPT">
                                        <p:cTn id="15" dur="indefinite"/>
                                        <p:tgtEl>
                                          <p:spTgt spid="151"/>
                                        </p:tgtEl>
                                        <p:attrNameLst>
                                          <p:attrName>style.opacity</p:attrName>
                                        </p:attrNameLst>
                                      </p:cBhvr>
                                      <p:to>
                                        <p:strVal val="0.25"/>
                                      </p:to>
                                    </p:set>
                                    <p:animEffect filter="image" prLst="opacity: 0.25">
                                      <p:cBhvr rctx="IE">
                                        <p:cTn id="16" dur="indefinite"/>
                                        <p:tgtEl>
                                          <p:spTgt spid="151"/>
                                        </p:tgtEl>
                                      </p:cBhvr>
                                    </p:animEffect>
                                  </p:childTnLst>
                                </p:cTn>
                              </p:par>
                              <p:par>
                                <p:cTn id="17" presetID="9" presetClass="emph" presetSubtype="0" grpId="0" nodeType="withEffect">
                                  <p:stCondLst>
                                    <p:cond delay="0"/>
                                  </p:stCondLst>
                                  <p:childTnLst>
                                    <p:set>
                                      <p:cBhvr rctx="PPT">
                                        <p:cTn id="18" dur="indefinite"/>
                                        <p:tgtEl>
                                          <p:spTgt spid="150"/>
                                        </p:tgtEl>
                                        <p:attrNameLst>
                                          <p:attrName>style.opacity</p:attrName>
                                        </p:attrNameLst>
                                      </p:cBhvr>
                                      <p:to>
                                        <p:strVal val="0.25"/>
                                      </p:to>
                                    </p:set>
                                    <p:animEffect filter="image" prLst="opacity: 0.25">
                                      <p:cBhvr rctx="IE">
                                        <p:cTn id="19" dur="indefinite"/>
                                        <p:tgtEl>
                                          <p:spTgt spid="150"/>
                                        </p:tgtEl>
                                      </p:cBhvr>
                                    </p:animEffect>
                                  </p:childTnLst>
                                </p:cTn>
                              </p:par>
                              <p:par>
                                <p:cTn id="20" presetID="9" presetClass="emph" presetSubtype="0" grpId="0" nodeType="withEffect">
                                  <p:stCondLst>
                                    <p:cond delay="0"/>
                                  </p:stCondLst>
                                  <p:childTnLst>
                                    <p:set>
                                      <p:cBhvr rctx="PPT">
                                        <p:cTn id="21" dur="indefinite"/>
                                        <p:tgtEl>
                                          <p:spTgt spid="161"/>
                                        </p:tgtEl>
                                        <p:attrNameLst>
                                          <p:attrName>style.opacity</p:attrName>
                                        </p:attrNameLst>
                                      </p:cBhvr>
                                      <p:to>
                                        <p:strVal val="0.25"/>
                                      </p:to>
                                    </p:set>
                                    <p:animEffect filter="image" prLst="opacity: 0.25">
                                      <p:cBhvr rctx="IE">
                                        <p:cTn id="22" dur="indefinite"/>
                                        <p:tgtEl>
                                          <p:spTgt spid="161"/>
                                        </p:tgtEl>
                                      </p:cBhvr>
                                    </p:animEffect>
                                  </p:childTnLst>
                                </p:cTn>
                              </p:par>
                              <p:par>
                                <p:cTn id="23" presetID="9" presetClass="emph" presetSubtype="0" grpId="0" nodeType="withEffect">
                                  <p:stCondLst>
                                    <p:cond delay="0"/>
                                  </p:stCondLst>
                                  <p:childTnLst>
                                    <p:set>
                                      <p:cBhvr rctx="PPT">
                                        <p:cTn id="24" dur="indefinite"/>
                                        <p:tgtEl>
                                          <p:spTgt spid="162"/>
                                        </p:tgtEl>
                                        <p:attrNameLst>
                                          <p:attrName>style.opacity</p:attrName>
                                        </p:attrNameLst>
                                      </p:cBhvr>
                                      <p:to>
                                        <p:strVal val="0.25"/>
                                      </p:to>
                                    </p:set>
                                    <p:animEffect filter="image" prLst="opacity: 0.25">
                                      <p:cBhvr rctx="IE">
                                        <p:cTn id="25" dur="indefinite"/>
                                        <p:tgtEl>
                                          <p:spTgt spid="162"/>
                                        </p:tgtEl>
                                      </p:cBhvr>
                                    </p:animEffect>
                                  </p:childTnLst>
                                </p:cTn>
                              </p:par>
                              <p:par>
                                <p:cTn id="26" presetID="9" presetClass="emph" presetSubtype="0" grpId="0" nodeType="withEffect">
                                  <p:stCondLst>
                                    <p:cond delay="0"/>
                                  </p:stCondLst>
                                  <p:childTnLst>
                                    <p:set>
                                      <p:cBhvr rctx="PPT">
                                        <p:cTn id="27" dur="indefinite"/>
                                        <p:tgtEl>
                                          <p:spTgt spid="163"/>
                                        </p:tgtEl>
                                        <p:attrNameLst>
                                          <p:attrName>style.opacity</p:attrName>
                                        </p:attrNameLst>
                                      </p:cBhvr>
                                      <p:to>
                                        <p:strVal val="0.25"/>
                                      </p:to>
                                    </p:set>
                                    <p:animEffect filter="image" prLst="opacity: 0.25">
                                      <p:cBhvr rctx="IE">
                                        <p:cTn id="28" dur="indefinite"/>
                                        <p:tgtEl>
                                          <p:spTgt spid="16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500"/>
                                        <p:tgtEl>
                                          <p:spTgt spid="65"/>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2" grpId="0" animBg="1"/>
      <p:bldP spid="153" grpId="0" animBg="1"/>
      <p:bldP spid="159" grpId="0" animBg="1"/>
      <p:bldP spid="161" grpId="0" animBg="1"/>
      <p:bldP spid="162" grpId="0" animBg="1"/>
      <p:bldP spid="163" grpId="0" animBg="1"/>
      <p:bldP spid="7" grpId="0"/>
      <p:bldP spid="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fr-FR" b="1" dirty="0">
                <a:solidFill>
                  <a:srgbClr val="C00000"/>
                </a:solidFill>
              </a:rPr>
              <a:t>Cause de l’exception</a:t>
            </a:r>
          </a:p>
        </p:txBody>
      </p:sp>
      <p:graphicFrame>
        <p:nvGraphicFramePr>
          <p:cNvPr id="12" name="Content Placeholder 3"/>
          <p:cNvGraphicFramePr>
            <a:graphicFrameLocks/>
          </p:cNvGraphicFramePr>
          <p:nvPr>
            <p:extLst>
              <p:ext uri="{D42A27DB-BD31-4B8C-83A1-F6EECF244321}">
                <p14:modId xmlns:p14="http://schemas.microsoft.com/office/powerpoint/2010/main" val="73031361"/>
              </p:ext>
            </p:extLst>
          </p:nvPr>
        </p:nvGraphicFramePr>
        <p:xfrm>
          <a:off x="436419" y="2693126"/>
          <a:ext cx="6084000" cy="74168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396000">
                  <a:extLst>
                    <a:ext uri="{9D8B030D-6E8A-4147-A177-3AD203B41FA5}">
                      <a16:colId xmlns:a16="http://schemas.microsoft.com/office/drawing/2014/main" val="20001"/>
                    </a:ext>
                  </a:extLst>
                </a:gridCol>
                <a:gridCol w="396000">
                  <a:extLst>
                    <a:ext uri="{9D8B030D-6E8A-4147-A177-3AD203B41FA5}">
                      <a16:colId xmlns:a16="http://schemas.microsoft.com/office/drawing/2014/main" val="20002"/>
                    </a:ext>
                  </a:extLst>
                </a:gridCol>
                <a:gridCol w="396000">
                  <a:extLst>
                    <a:ext uri="{9D8B030D-6E8A-4147-A177-3AD203B41FA5}">
                      <a16:colId xmlns:a16="http://schemas.microsoft.com/office/drawing/2014/main" val="20003"/>
                    </a:ext>
                  </a:extLst>
                </a:gridCol>
                <a:gridCol w="396000">
                  <a:extLst>
                    <a:ext uri="{9D8B030D-6E8A-4147-A177-3AD203B41FA5}">
                      <a16:colId xmlns:a16="http://schemas.microsoft.com/office/drawing/2014/main" val="20004"/>
                    </a:ext>
                  </a:extLst>
                </a:gridCol>
                <a:gridCol w="396000">
                  <a:extLst>
                    <a:ext uri="{9D8B030D-6E8A-4147-A177-3AD203B41FA5}">
                      <a16:colId xmlns:a16="http://schemas.microsoft.com/office/drawing/2014/main" val="20005"/>
                    </a:ext>
                  </a:extLst>
                </a:gridCol>
                <a:gridCol w="396000">
                  <a:extLst>
                    <a:ext uri="{9D8B030D-6E8A-4147-A177-3AD203B41FA5}">
                      <a16:colId xmlns:a16="http://schemas.microsoft.com/office/drawing/2014/main" val="20006"/>
                    </a:ext>
                  </a:extLst>
                </a:gridCol>
                <a:gridCol w="396000">
                  <a:extLst>
                    <a:ext uri="{9D8B030D-6E8A-4147-A177-3AD203B41FA5}">
                      <a16:colId xmlns:a16="http://schemas.microsoft.com/office/drawing/2014/main" val="20007"/>
                    </a:ext>
                  </a:extLst>
                </a:gridCol>
                <a:gridCol w="396000">
                  <a:extLst>
                    <a:ext uri="{9D8B030D-6E8A-4147-A177-3AD203B41FA5}">
                      <a16:colId xmlns:a16="http://schemas.microsoft.com/office/drawing/2014/main" val="20008"/>
                    </a:ext>
                  </a:extLst>
                </a:gridCol>
                <a:gridCol w="396000">
                  <a:extLst>
                    <a:ext uri="{9D8B030D-6E8A-4147-A177-3AD203B41FA5}">
                      <a16:colId xmlns:a16="http://schemas.microsoft.com/office/drawing/2014/main" val="20009"/>
                    </a:ext>
                  </a:extLst>
                </a:gridCol>
                <a:gridCol w="1008000">
                  <a:extLst>
                    <a:ext uri="{9D8B030D-6E8A-4147-A177-3AD203B41FA5}">
                      <a16:colId xmlns:a16="http://schemas.microsoft.com/office/drawing/2014/main" val="20010"/>
                    </a:ext>
                  </a:extLst>
                </a:gridCol>
                <a:gridCol w="612000">
                  <a:extLst>
                    <a:ext uri="{9D8B030D-6E8A-4147-A177-3AD203B41FA5}">
                      <a16:colId xmlns:a16="http://schemas.microsoft.com/office/drawing/2014/main" val="20011"/>
                    </a:ext>
                  </a:extLst>
                </a:gridCol>
              </a:tblGrid>
              <a:tr h="370840">
                <a:tc>
                  <a:txBody>
                    <a:bodyPr/>
                    <a:lstStyle/>
                    <a:p>
                      <a:pPr algn="ctr"/>
                      <a:r>
                        <a:rPr lang="fr-FR" sz="1400" b="0" dirty="0">
                          <a:solidFill>
                            <a:srgbClr val="C00000"/>
                          </a:solidFill>
                        </a:rPr>
                        <a:t>31    -   16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fr-FR" sz="1400" b="0" dirty="0">
                          <a:solidFill>
                            <a:srgbClr val="C00000"/>
                          </a:solidFill>
                        </a:rPr>
                        <a:t>15                                                                    8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b="0" dirty="0">
                        <a:solidFill>
                          <a:srgbClr val="FFFF00"/>
                        </a:solidFill>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fr-FR" b="0" dirty="0">
                        <a:solidFill>
                          <a:srgbClr val="FFFF00"/>
                        </a:solidFill>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6                2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1      0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fr-FR"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a:solidFill>
                            <a:schemeClr val="tx1"/>
                          </a:solidFill>
                        </a:rPr>
                        <a:t>IP</a:t>
                      </a:r>
                      <a:r>
                        <a:rPr lang="fr-FR" sz="1400" baseline="-2500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IP</a:t>
                      </a:r>
                      <a:r>
                        <a:rPr lang="fr-FR" sz="1400" baseline="-25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err="1">
                          <a:solidFill>
                            <a:schemeClr val="tx1"/>
                          </a:solidFill>
                        </a:rPr>
                        <a:t>ExcCode</a:t>
                      </a:r>
                      <a:endParaRPr lang="fr-FR"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586856" y="3534368"/>
            <a:ext cx="5783126" cy="369332"/>
          </a:xfrm>
          <a:prstGeom prst="rect">
            <a:avLst/>
          </a:prstGeom>
          <a:noFill/>
        </p:spPr>
        <p:txBody>
          <a:bodyPr wrap="square" rtlCol="0">
            <a:spAutoFit/>
          </a:bodyPr>
          <a:lstStyle/>
          <a:p>
            <a:r>
              <a:rPr lang="fr-FR" dirty="0"/>
              <a:t>Registre « Cause »  ( registre $c0_cause du coprocesseur 0 )</a:t>
            </a:r>
          </a:p>
        </p:txBody>
      </p:sp>
      <p:sp>
        <p:nvSpPr>
          <p:cNvPr id="14" name="TextBox 13"/>
          <p:cNvSpPr txBox="1"/>
          <p:nvPr/>
        </p:nvSpPr>
        <p:spPr>
          <a:xfrm>
            <a:off x="436419" y="4562791"/>
            <a:ext cx="3887652" cy="923330"/>
          </a:xfrm>
          <a:prstGeom prst="rect">
            <a:avLst/>
          </a:prstGeom>
          <a:noFill/>
        </p:spPr>
        <p:txBody>
          <a:bodyPr wrap="square" rtlCol="0">
            <a:spAutoFit/>
          </a:bodyPr>
          <a:lstStyle/>
          <a:p>
            <a:r>
              <a:rPr lang="fr-FR" dirty="0" err="1"/>
              <a:t>IP</a:t>
            </a:r>
            <a:r>
              <a:rPr lang="fr-FR" baseline="-25000" dirty="0" err="1"/>
              <a:t>i</a:t>
            </a:r>
            <a:r>
              <a:rPr lang="fr-FR" dirty="0"/>
              <a:t> = </a:t>
            </a:r>
            <a:r>
              <a:rPr lang="fr-FR" dirty="0" err="1"/>
              <a:t>Interrupt</a:t>
            </a:r>
            <a:r>
              <a:rPr lang="fr-FR" dirty="0"/>
              <a:t> </a:t>
            </a:r>
            <a:r>
              <a:rPr lang="fr-FR" dirty="0" err="1"/>
              <a:t>Pending</a:t>
            </a:r>
            <a:r>
              <a:rPr lang="fr-FR" dirty="0"/>
              <a:t> i  </a:t>
            </a:r>
          </a:p>
          <a:p>
            <a:pPr lvl="1"/>
            <a:r>
              <a:rPr lang="fr-FR" dirty="0"/>
              <a:t>1 quand la broche </a:t>
            </a:r>
            <a:r>
              <a:rPr lang="fr-FR" dirty="0" err="1"/>
              <a:t>IRQ</a:t>
            </a:r>
            <a:r>
              <a:rPr lang="fr-FR" baseline="-25000" dirty="0" err="1"/>
              <a:t>i</a:t>
            </a:r>
            <a:r>
              <a:rPr lang="fr-FR" dirty="0"/>
              <a:t> est active, </a:t>
            </a:r>
          </a:p>
          <a:p>
            <a:pPr lvl="1"/>
            <a:r>
              <a:rPr lang="fr-FR" dirty="0"/>
              <a:t>0 sinon.</a:t>
            </a:r>
          </a:p>
        </p:txBody>
      </p:sp>
      <p:graphicFrame>
        <p:nvGraphicFramePr>
          <p:cNvPr id="15" name="Table 14"/>
          <p:cNvGraphicFramePr>
            <a:graphicFrameLocks noGrp="1"/>
          </p:cNvGraphicFramePr>
          <p:nvPr>
            <p:extLst>
              <p:ext uri="{D42A27DB-BD31-4B8C-83A1-F6EECF244321}">
                <p14:modId xmlns:p14="http://schemas.microsoft.com/office/powerpoint/2010/main" val="3661265084"/>
              </p:ext>
            </p:extLst>
          </p:nvPr>
        </p:nvGraphicFramePr>
        <p:xfrm>
          <a:off x="6948164" y="2002626"/>
          <a:ext cx="4824000" cy="4079240"/>
        </p:xfrm>
        <a:graphic>
          <a:graphicData uri="http://schemas.openxmlformats.org/drawingml/2006/table">
            <a:tbl>
              <a:tblPr firstRow="1" bandRow="1">
                <a:effectLst>
                  <a:outerShdw blurRad="50800" dist="190500" dir="2700000" algn="tl" rotWithShape="0">
                    <a:prstClr val="black">
                      <a:alpha val="40000"/>
                    </a:prstClr>
                  </a:outerShdw>
                </a:effectLst>
                <a:tableStyleId>{21E4AEA4-8DFA-4A89-87EB-49C32662AFE0}</a:tableStyleId>
              </a:tblPr>
              <a:tblGrid>
                <a:gridCol w="828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3204000">
                  <a:extLst>
                    <a:ext uri="{9D8B030D-6E8A-4147-A177-3AD203B41FA5}">
                      <a16:colId xmlns:a16="http://schemas.microsoft.com/office/drawing/2014/main" val="20002"/>
                    </a:ext>
                  </a:extLst>
                </a:gridCol>
              </a:tblGrid>
              <a:tr h="370840">
                <a:tc>
                  <a:txBody>
                    <a:bodyPr/>
                    <a:lstStyle/>
                    <a:p>
                      <a:pPr algn="ctr"/>
                      <a:r>
                        <a:rPr lang="fr-FR" sz="1400" dirty="0" err="1"/>
                        <a:t>ExcCode</a:t>
                      </a:r>
                      <a:endParaRPr lang="fr-FR" sz="1400" dirty="0"/>
                    </a:p>
                  </a:txBody>
                  <a:tcPr anchor="ctr"/>
                </a:tc>
                <a:tc>
                  <a:txBody>
                    <a:bodyPr/>
                    <a:lstStyle/>
                    <a:p>
                      <a:pPr algn="ctr"/>
                      <a:r>
                        <a:rPr lang="fr-FR" sz="1400" dirty="0"/>
                        <a:t>Nom</a:t>
                      </a:r>
                    </a:p>
                  </a:txBody>
                  <a:tcPr anchor="ctr"/>
                </a:tc>
                <a:tc>
                  <a:txBody>
                    <a:bodyPr/>
                    <a:lstStyle/>
                    <a:p>
                      <a:pPr algn="ctr"/>
                      <a:r>
                        <a:rPr lang="fr-FR" sz="1400" noProof="0" dirty="0"/>
                        <a:t>Description</a:t>
                      </a:r>
                    </a:p>
                  </a:txBody>
                  <a:tcPr/>
                </a:tc>
                <a:extLst>
                  <a:ext uri="{0D108BD9-81ED-4DB2-BD59-A6C34878D82A}">
                    <a16:rowId xmlns:a16="http://schemas.microsoft.com/office/drawing/2014/main" val="10000"/>
                  </a:ext>
                </a:extLst>
              </a:tr>
              <a:tr h="370840">
                <a:tc>
                  <a:txBody>
                    <a:bodyPr/>
                    <a:lstStyle/>
                    <a:p>
                      <a:pPr algn="ctr"/>
                      <a:r>
                        <a:rPr lang="fr-FR" sz="1400" dirty="0"/>
                        <a:t>0</a:t>
                      </a:r>
                    </a:p>
                  </a:txBody>
                  <a:tcPr anchor="ctr"/>
                </a:tc>
                <a:tc>
                  <a:txBody>
                    <a:bodyPr/>
                    <a:lstStyle/>
                    <a:p>
                      <a:pPr algn="ctr"/>
                      <a:r>
                        <a:rPr lang="fr-FR" sz="1400" dirty="0"/>
                        <a:t>INT</a:t>
                      </a:r>
                    </a:p>
                  </a:txBody>
                  <a:tcPr anchor="ctr"/>
                </a:tc>
                <a:tc>
                  <a:txBody>
                    <a:bodyPr/>
                    <a:lstStyle/>
                    <a:p>
                      <a:r>
                        <a:rPr lang="fr-FR" sz="1400" noProof="0" dirty="0"/>
                        <a:t>Interruption</a:t>
                      </a:r>
                    </a:p>
                  </a:txBody>
                  <a:tcPr/>
                </a:tc>
                <a:extLst>
                  <a:ext uri="{0D108BD9-81ED-4DB2-BD59-A6C34878D82A}">
                    <a16:rowId xmlns:a16="http://schemas.microsoft.com/office/drawing/2014/main" val="10001"/>
                  </a:ext>
                </a:extLst>
              </a:tr>
              <a:tr h="370840">
                <a:tc>
                  <a:txBody>
                    <a:bodyPr/>
                    <a:lstStyle/>
                    <a:p>
                      <a:pPr algn="ctr"/>
                      <a:r>
                        <a:rPr lang="fr-FR" sz="1400" dirty="0"/>
                        <a:t>4</a:t>
                      </a:r>
                    </a:p>
                  </a:txBody>
                  <a:tcPr anchor="ctr"/>
                </a:tc>
                <a:tc>
                  <a:txBody>
                    <a:bodyPr/>
                    <a:lstStyle/>
                    <a:p>
                      <a:pPr algn="ctr"/>
                      <a:r>
                        <a:rPr lang="fr-FR" sz="1400" dirty="0"/>
                        <a:t>ADDRL</a:t>
                      </a:r>
                    </a:p>
                  </a:txBody>
                  <a:tcPr anchor="ctr"/>
                </a:tc>
                <a:tc>
                  <a:txBody>
                    <a:bodyPr/>
                    <a:lstStyle/>
                    <a:p>
                      <a:r>
                        <a:rPr lang="fr-FR" sz="1400" noProof="0" dirty="0"/>
                        <a:t>Lecture à partir d’une adresse illégale</a:t>
                      </a:r>
                    </a:p>
                  </a:txBody>
                  <a:tcPr/>
                </a:tc>
                <a:extLst>
                  <a:ext uri="{0D108BD9-81ED-4DB2-BD59-A6C34878D82A}">
                    <a16:rowId xmlns:a16="http://schemas.microsoft.com/office/drawing/2014/main" val="10002"/>
                  </a:ext>
                </a:extLst>
              </a:tr>
              <a:tr h="370840">
                <a:tc>
                  <a:txBody>
                    <a:bodyPr/>
                    <a:lstStyle/>
                    <a:p>
                      <a:pPr algn="ctr"/>
                      <a:r>
                        <a:rPr lang="fr-FR" sz="1400" dirty="0"/>
                        <a:t>5</a:t>
                      </a:r>
                    </a:p>
                  </a:txBody>
                  <a:tcPr anchor="ctr"/>
                </a:tc>
                <a:tc>
                  <a:txBody>
                    <a:bodyPr/>
                    <a:lstStyle/>
                    <a:p>
                      <a:pPr algn="ctr"/>
                      <a:r>
                        <a:rPr lang="fr-FR" sz="1400" dirty="0"/>
                        <a:t>ADDRS</a:t>
                      </a:r>
                    </a:p>
                  </a:txBody>
                  <a:tcPr anchor="ctr"/>
                </a:tc>
                <a:tc>
                  <a:txBody>
                    <a:bodyPr/>
                    <a:lstStyle/>
                    <a:p>
                      <a:r>
                        <a:rPr lang="fr-FR" sz="1400" noProof="0" dirty="0"/>
                        <a:t>Sauvegarde</a:t>
                      </a:r>
                      <a:r>
                        <a:rPr lang="fr-FR" sz="1400" baseline="0" noProof="0" dirty="0"/>
                        <a:t> vers une adresse illégale</a:t>
                      </a:r>
                      <a:endParaRPr lang="fr-FR" sz="1400" noProof="0" dirty="0"/>
                    </a:p>
                  </a:txBody>
                  <a:tcPr/>
                </a:tc>
                <a:extLst>
                  <a:ext uri="{0D108BD9-81ED-4DB2-BD59-A6C34878D82A}">
                    <a16:rowId xmlns:a16="http://schemas.microsoft.com/office/drawing/2014/main" val="10003"/>
                  </a:ext>
                </a:extLst>
              </a:tr>
              <a:tr h="370840">
                <a:tc>
                  <a:txBody>
                    <a:bodyPr/>
                    <a:lstStyle/>
                    <a:p>
                      <a:pPr algn="ctr"/>
                      <a:r>
                        <a:rPr lang="fr-FR" sz="1400" dirty="0"/>
                        <a:t>6</a:t>
                      </a:r>
                    </a:p>
                  </a:txBody>
                  <a:tcPr anchor="ctr"/>
                </a:tc>
                <a:tc>
                  <a:txBody>
                    <a:bodyPr/>
                    <a:lstStyle/>
                    <a:p>
                      <a:pPr algn="ctr"/>
                      <a:r>
                        <a:rPr lang="fr-FR" sz="1400" dirty="0"/>
                        <a:t>IBUS</a:t>
                      </a:r>
                    </a:p>
                  </a:txBody>
                  <a:tcPr anchor="ctr"/>
                </a:tc>
                <a:tc>
                  <a:txBody>
                    <a:bodyPr/>
                    <a:lstStyle/>
                    <a:p>
                      <a:r>
                        <a:rPr lang="fr-FR" sz="1400" noProof="0" dirty="0"/>
                        <a:t>Erreur de BUS</a:t>
                      </a:r>
                      <a:r>
                        <a:rPr lang="fr-FR" sz="1400" baseline="0" noProof="0" dirty="0"/>
                        <a:t> (</a:t>
                      </a:r>
                      <a:r>
                        <a:rPr lang="fr-FR" sz="1400" baseline="0" noProof="0" dirty="0" err="1"/>
                        <a:t>fetch</a:t>
                      </a:r>
                      <a:r>
                        <a:rPr lang="fr-FR" sz="1400" baseline="0" noProof="0" dirty="0"/>
                        <a:t> de l’instruction)</a:t>
                      </a:r>
                      <a:endParaRPr lang="fr-FR" sz="1400" noProof="0" dirty="0"/>
                    </a:p>
                  </a:txBody>
                  <a:tcPr/>
                </a:tc>
                <a:extLst>
                  <a:ext uri="{0D108BD9-81ED-4DB2-BD59-A6C34878D82A}">
                    <a16:rowId xmlns:a16="http://schemas.microsoft.com/office/drawing/2014/main" val="10004"/>
                  </a:ext>
                </a:extLst>
              </a:tr>
              <a:tr h="370840">
                <a:tc>
                  <a:txBody>
                    <a:bodyPr/>
                    <a:lstStyle/>
                    <a:p>
                      <a:pPr algn="ctr"/>
                      <a:r>
                        <a:rPr lang="fr-FR" sz="1400" dirty="0"/>
                        <a:t>7</a:t>
                      </a:r>
                    </a:p>
                  </a:txBody>
                  <a:tcPr anchor="ctr"/>
                </a:tc>
                <a:tc>
                  <a:txBody>
                    <a:bodyPr/>
                    <a:lstStyle/>
                    <a:p>
                      <a:pPr algn="ctr"/>
                      <a:r>
                        <a:rPr lang="fr-FR" sz="1400" dirty="0"/>
                        <a:t>DBUS</a:t>
                      </a:r>
                    </a:p>
                  </a:txBody>
                  <a:tcPr anchor="ctr"/>
                </a:tc>
                <a:tc>
                  <a:txBody>
                    <a:bodyPr/>
                    <a:lstStyle/>
                    <a:p>
                      <a:r>
                        <a:rPr lang="fr-FR" sz="1400" noProof="0" dirty="0"/>
                        <a:t>Erreur de BUS (manipulation</a:t>
                      </a:r>
                      <a:r>
                        <a:rPr lang="fr-FR" sz="1400" baseline="0" noProof="0" dirty="0"/>
                        <a:t> de </a:t>
                      </a:r>
                      <a:r>
                        <a:rPr lang="fr-FR" sz="1400" noProof="0" dirty="0"/>
                        <a:t>données)</a:t>
                      </a:r>
                    </a:p>
                  </a:txBody>
                  <a:tcPr/>
                </a:tc>
                <a:extLst>
                  <a:ext uri="{0D108BD9-81ED-4DB2-BD59-A6C34878D82A}">
                    <a16:rowId xmlns:a16="http://schemas.microsoft.com/office/drawing/2014/main" val="10005"/>
                  </a:ext>
                </a:extLst>
              </a:tr>
              <a:tr h="370840">
                <a:tc>
                  <a:txBody>
                    <a:bodyPr/>
                    <a:lstStyle/>
                    <a:p>
                      <a:pPr algn="ctr"/>
                      <a:r>
                        <a:rPr lang="fr-FR" sz="1400" dirty="0"/>
                        <a:t>8</a:t>
                      </a:r>
                    </a:p>
                  </a:txBody>
                  <a:tcPr anchor="ctr"/>
                </a:tc>
                <a:tc>
                  <a:txBody>
                    <a:bodyPr/>
                    <a:lstStyle/>
                    <a:p>
                      <a:pPr algn="ctr"/>
                      <a:r>
                        <a:rPr lang="fr-FR" sz="1400" dirty="0"/>
                        <a:t>SYSCALL</a:t>
                      </a:r>
                    </a:p>
                  </a:txBody>
                  <a:tcPr anchor="ctr"/>
                </a:tc>
                <a:tc>
                  <a:txBody>
                    <a:bodyPr/>
                    <a:lstStyle/>
                    <a:p>
                      <a:r>
                        <a:rPr lang="fr-FR" sz="1400" noProof="0" dirty="0"/>
                        <a:t>Instruction « </a:t>
                      </a:r>
                      <a:r>
                        <a:rPr lang="fr-FR" sz="1400" noProof="0" dirty="0" err="1"/>
                        <a:t>syscall</a:t>
                      </a:r>
                      <a:r>
                        <a:rPr lang="fr-FR" sz="1400" noProof="0" dirty="0"/>
                        <a:t> » exécutée</a:t>
                      </a:r>
                    </a:p>
                  </a:txBody>
                  <a:tcPr/>
                </a:tc>
                <a:extLst>
                  <a:ext uri="{0D108BD9-81ED-4DB2-BD59-A6C34878D82A}">
                    <a16:rowId xmlns:a16="http://schemas.microsoft.com/office/drawing/2014/main" val="10006"/>
                  </a:ext>
                </a:extLst>
              </a:tr>
              <a:tr h="370840">
                <a:tc>
                  <a:txBody>
                    <a:bodyPr/>
                    <a:lstStyle/>
                    <a:p>
                      <a:pPr algn="ctr"/>
                      <a:r>
                        <a:rPr lang="fr-FR" sz="1400" dirty="0"/>
                        <a:t>9</a:t>
                      </a:r>
                    </a:p>
                  </a:txBody>
                  <a:tcPr anchor="ctr"/>
                </a:tc>
                <a:tc>
                  <a:txBody>
                    <a:bodyPr/>
                    <a:lstStyle/>
                    <a:p>
                      <a:pPr algn="ctr"/>
                      <a:r>
                        <a:rPr lang="fr-FR" sz="1400" dirty="0"/>
                        <a:t>BKPT</a:t>
                      </a:r>
                    </a:p>
                  </a:txBody>
                  <a:tcPr anchor="ctr"/>
                </a:tc>
                <a:tc>
                  <a:txBody>
                    <a:bodyPr/>
                    <a:lstStyle/>
                    <a:p>
                      <a:r>
                        <a:rPr lang="fr-FR" sz="1400" noProof="0" dirty="0"/>
                        <a:t>Instruction « break » exécutée</a:t>
                      </a:r>
                    </a:p>
                  </a:txBody>
                  <a:tcPr/>
                </a:tc>
                <a:extLst>
                  <a:ext uri="{0D108BD9-81ED-4DB2-BD59-A6C34878D82A}">
                    <a16:rowId xmlns:a16="http://schemas.microsoft.com/office/drawing/2014/main" val="10007"/>
                  </a:ext>
                </a:extLst>
              </a:tr>
              <a:tr h="370840">
                <a:tc>
                  <a:txBody>
                    <a:bodyPr/>
                    <a:lstStyle/>
                    <a:p>
                      <a:pPr algn="ctr"/>
                      <a:r>
                        <a:rPr lang="fr-FR" sz="1400" dirty="0"/>
                        <a:t>10</a:t>
                      </a:r>
                    </a:p>
                  </a:txBody>
                  <a:tcPr anchor="ctr"/>
                </a:tc>
                <a:tc>
                  <a:txBody>
                    <a:bodyPr/>
                    <a:lstStyle/>
                    <a:p>
                      <a:pPr algn="ctr"/>
                      <a:r>
                        <a:rPr lang="fr-FR" sz="1400" dirty="0"/>
                        <a:t>RI</a:t>
                      </a:r>
                    </a:p>
                  </a:txBody>
                  <a:tcPr anchor="ctr"/>
                </a:tc>
                <a:tc>
                  <a:txBody>
                    <a:bodyPr/>
                    <a:lstStyle/>
                    <a:p>
                      <a:r>
                        <a:rPr lang="fr-FR" sz="1400" noProof="0" dirty="0"/>
                        <a:t>Réservé</a:t>
                      </a:r>
                    </a:p>
                  </a:txBody>
                  <a:tcPr/>
                </a:tc>
                <a:extLst>
                  <a:ext uri="{0D108BD9-81ED-4DB2-BD59-A6C34878D82A}">
                    <a16:rowId xmlns:a16="http://schemas.microsoft.com/office/drawing/2014/main" val="10008"/>
                  </a:ext>
                </a:extLst>
              </a:tr>
              <a:tr h="370840">
                <a:tc>
                  <a:txBody>
                    <a:bodyPr/>
                    <a:lstStyle/>
                    <a:p>
                      <a:pPr algn="ctr"/>
                      <a:r>
                        <a:rPr lang="fr-FR" sz="1400" dirty="0"/>
                        <a:t>12</a:t>
                      </a:r>
                    </a:p>
                  </a:txBody>
                  <a:tcPr anchor="ctr"/>
                </a:tc>
                <a:tc>
                  <a:txBody>
                    <a:bodyPr/>
                    <a:lstStyle/>
                    <a:p>
                      <a:pPr algn="ctr"/>
                      <a:r>
                        <a:rPr lang="fr-FR" sz="1400" dirty="0"/>
                        <a:t>OVF</a:t>
                      </a:r>
                    </a:p>
                  </a:txBody>
                  <a:tcPr anchor="ctr"/>
                </a:tc>
                <a:tc>
                  <a:txBody>
                    <a:bodyPr/>
                    <a:lstStyle/>
                    <a:p>
                      <a:r>
                        <a:rPr lang="fr-FR" sz="1400" noProof="0" dirty="0"/>
                        <a:t>Débordement arithmétique</a:t>
                      </a:r>
                    </a:p>
                  </a:txBody>
                  <a:tcPr/>
                </a:tc>
                <a:extLst>
                  <a:ext uri="{0D108BD9-81ED-4DB2-BD59-A6C34878D82A}">
                    <a16:rowId xmlns:a16="http://schemas.microsoft.com/office/drawing/2014/main" val="10009"/>
                  </a:ext>
                </a:extLst>
              </a:tr>
              <a:tr h="370840">
                <a:tc>
                  <a:txBody>
                    <a:bodyPr/>
                    <a:lstStyle/>
                    <a:p>
                      <a:pPr algn="ctr"/>
                      <a:r>
                        <a:rPr lang="fr-FR" sz="1400" dirty="0"/>
                        <a:t>13</a:t>
                      </a:r>
                    </a:p>
                  </a:txBody>
                  <a:tcPr anchor="ctr"/>
                </a:tc>
                <a:tc>
                  <a:txBody>
                    <a:bodyPr/>
                    <a:lstStyle/>
                    <a:p>
                      <a:pPr algn="ctr"/>
                      <a:r>
                        <a:rPr lang="fr-FR" sz="1400" dirty="0"/>
                        <a:t>Tr</a:t>
                      </a:r>
                    </a:p>
                  </a:txBody>
                  <a:tcPr anchor="ctr"/>
                </a:tc>
                <a:tc>
                  <a:txBody>
                    <a:bodyPr/>
                    <a:lstStyle/>
                    <a:p>
                      <a:r>
                        <a:rPr lang="fr-FR" sz="1400" noProof="0" dirty="0" err="1"/>
                        <a:t>Trap</a:t>
                      </a:r>
                      <a:endParaRPr lang="fr-FR" sz="1400" noProof="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752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solidFill>
                  <a:srgbClr val="C00000"/>
                </a:solidFill>
              </a:rPr>
              <a:t>Etat de l’exception</a:t>
            </a:r>
          </a:p>
        </p:txBody>
      </p:sp>
      <p:grpSp>
        <p:nvGrpSpPr>
          <p:cNvPr id="11" name="Group 10"/>
          <p:cNvGrpSpPr/>
          <p:nvPr/>
        </p:nvGrpSpPr>
        <p:grpSpPr>
          <a:xfrm>
            <a:off x="2046000" y="1690688"/>
            <a:ext cx="8100000" cy="1215717"/>
            <a:chOff x="2263963" y="1690688"/>
            <a:chExt cx="8100000" cy="1215717"/>
          </a:xfrm>
        </p:grpSpPr>
        <p:graphicFrame>
          <p:nvGraphicFramePr>
            <p:cNvPr id="6" name="Content Placeholder 3"/>
            <p:cNvGraphicFramePr>
              <a:graphicFrameLocks/>
            </p:cNvGraphicFramePr>
            <p:nvPr>
              <p:extLst>
                <p:ext uri="{D42A27DB-BD31-4B8C-83A1-F6EECF244321}">
                  <p14:modId xmlns:p14="http://schemas.microsoft.com/office/powerpoint/2010/main" val="833397967"/>
                </p:ext>
              </p:extLst>
            </p:nvPr>
          </p:nvGraphicFramePr>
          <p:xfrm>
            <a:off x="2263963" y="1690688"/>
            <a:ext cx="8100000" cy="74168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468000">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468000">
                    <a:extLst>
                      <a:ext uri="{9D8B030D-6E8A-4147-A177-3AD203B41FA5}">
                        <a16:colId xmlns:a16="http://schemas.microsoft.com/office/drawing/2014/main" val="20008"/>
                      </a:ext>
                    </a:extLst>
                  </a:gridCol>
                  <a:gridCol w="1296000">
                    <a:extLst>
                      <a:ext uri="{9D8B030D-6E8A-4147-A177-3AD203B41FA5}">
                        <a16:colId xmlns:a16="http://schemas.microsoft.com/office/drawing/2014/main" val="20009"/>
                      </a:ext>
                    </a:extLst>
                  </a:gridCol>
                  <a:gridCol w="432000">
                    <a:extLst>
                      <a:ext uri="{9D8B030D-6E8A-4147-A177-3AD203B41FA5}">
                        <a16:colId xmlns:a16="http://schemas.microsoft.com/office/drawing/2014/main" val="20010"/>
                      </a:ext>
                    </a:extLst>
                  </a:gridCol>
                  <a:gridCol w="864000">
                    <a:extLst>
                      <a:ext uri="{9D8B030D-6E8A-4147-A177-3AD203B41FA5}">
                        <a16:colId xmlns:a16="http://schemas.microsoft.com/office/drawing/2014/main" val="20011"/>
                      </a:ext>
                    </a:extLst>
                  </a:gridCol>
                  <a:gridCol w="432000">
                    <a:extLst>
                      <a:ext uri="{9D8B030D-6E8A-4147-A177-3AD203B41FA5}">
                        <a16:colId xmlns:a16="http://schemas.microsoft.com/office/drawing/2014/main" val="20012"/>
                      </a:ext>
                    </a:extLst>
                  </a:gridCol>
                  <a:gridCol w="432000">
                    <a:extLst>
                      <a:ext uri="{9D8B030D-6E8A-4147-A177-3AD203B41FA5}">
                        <a16:colId xmlns:a16="http://schemas.microsoft.com/office/drawing/2014/main" val="20013"/>
                      </a:ext>
                    </a:extLst>
                  </a:gridCol>
                </a:tblGrid>
                <a:tr h="370840">
                  <a:tc>
                    <a:txBody>
                      <a:bodyPr/>
                      <a:lstStyle/>
                      <a:p>
                        <a:pPr algn="ctr"/>
                        <a:r>
                          <a:rPr lang="fr-FR" sz="1400" b="0" dirty="0">
                            <a:solidFill>
                              <a:srgbClr val="C00000"/>
                            </a:solidFill>
                          </a:rPr>
                          <a:t>31    -   16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fr-FR" sz="1400" b="0" dirty="0">
                            <a:solidFill>
                              <a:srgbClr val="C00000"/>
                            </a:solidFill>
                          </a:rPr>
                          <a:t>15                                                                                  8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fr-FR" b="0" dirty="0">
                          <a:solidFill>
                            <a:srgbClr val="FFFF00"/>
                          </a:solidFill>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fr-FR" b="0" dirty="0">
                          <a:solidFill>
                            <a:srgbClr val="FFFF00"/>
                          </a:solidFill>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7                       5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3            2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400" b="0" dirty="0">
                            <a:solidFill>
                              <a:srgbClr val="C00000"/>
                            </a:solidFill>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fr-FR"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a:solidFill>
                              <a:schemeClr val="tx1"/>
                            </a:solidFill>
                          </a:rPr>
                          <a:t>IM</a:t>
                        </a:r>
                        <a:r>
                          <a:rPr lang="fr-FR" sz="1400" baseline="-2500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IM</a:t>
                        </a:r>
                        <a:r>
                          <a:rPr lang="fr-FR" sz="1400" baseline="-25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a:solidFill>
                              <a:schemeClr val="tx1"/>
                            </a:solidFill>
                          </a:rPr>
                          <a:t>KU</a:t>
                        </a:r>
                        <a:endParaRPr lang="fr-FR"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400" dirty="0" err="1">
                            <a:solidFill>
                              <a:schemeClr val="tx1"/>
                            </a:solidFill>
                          </a:rPr>
                          <a:t>ExL</a:t>
                        </a:r>
                        <a:endParaRPr lang="fr-FR"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400" dirty="0">
                            <a:solidFill>
                              <a:schemeClr val="tx1"/>
                            </a:solidFill>
                          </a:rPr>
                          <a:t>IE</a:t>
                        </a:r>
                        <a:endParaRPr lang="fr-FR"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3416548" y="2537073"/>
              <a:ext cx="5794829" cy="369332"/>
            </a:xfrm>
            <a:prstGeom prst="rect">
              <a:avLst/>
            </a:prstGeom>
            <a:noFill/>
          </p:spPr>
          <p:txBody>
            <a:bodyPr wrap="square" rtlCol="0">
              <a:spAutoFit/>
            </a:bodyPr>
            <a:lstStyle/>
            <a:p>
              <a:r>
                <a:rPr lang="fr-FR" dirty="0"/>
                <a:t>Registre « </a:t>
              </a:r>
              <a:r>
                <a:rPr lang="fr-FR" dirty="0" err="1"/>
                <a:t>Status</a:t>
              </a:r>
              <a:r>
                <a:rPr lang="fr-FR" dirty="0"/>
                <a:t> »  ( registre $c0_status du </a:t>
              </a:r>
              <a:r>
                <a:rPr lang="fr-FR" dirty="0" err="1"/>
                <a:t>copocesseur</a:t>
              </a:r>
              <a:r>
                <a:rPr lang="fr-FR" dirty="0"/>
                <a:t> 0 )</a:t>
              </a:r>
            </a:p>
          </p:txBody>
        </p:sp>
      </p:grpSp>
      <p:graphicFrame>
        <p:nvGraphicFramePr>
          <p:cNvPr id="8" name="Table 7"/>
          <p:cNvGraphicFramePr>
            <a:graphicFrameLocks noGrp="1"/>
          </p:cNvGraphicFramePr>
          <p:nvPr>
            <p:extLst>
              <p:ext uri="{D42A27DB-BD31-4B8C-83A1-F6EECF244321}">
                <p14:modId xmlns:p14="http://schemas.microsoft.com/office/powerpoint/2010/main" val="4129340481"/>
              </p:ext>
            </p:extLst>
          </p:nvPr>
        </p:nvGraphicFramePr>
        <p:xfrm>
          <a:off x="2964000" y="3168867"/>
          <a:ext cx="6264000" cy="3337560"/>
        </p:xfrm>
        <a:graphic>
          <a:graphicData uri="http://schemas.openxmlformats.org/drawingml/2006/table">
            <a:tbl>
              <a:tblPr firstRow="1" bandRow="1">
                <a:effectLst>
                  <a:outerShdw blurRad="50800" dist="190500" dir="2700000" algn="tl" rotWithShape="0">
                    <a:prstClr val="black">
                      <a:alpha val="40000"/>
                    </a:prstClr>
                  </a:outerShdw>
                </a:effectLst>
                <a:tableStyleId>{21E4AEA4-8DFA-4A89-87EB-49C32662AFE0}</a:tableStyleId>
              </a:tblPr>
              <a:tblGrid>
                <a:gridCol w="432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5148000">
                  <a:extLst>
                    <a:ext uri="{9D8B030D-6E8A-4147-A177-3AD203B41FA5}">
                      <a16:colId xmlns:a16="http://schemas.microsoft.com/office/drawing/2014/main" val="20002"/>
                    </a:ext>
                  </a:extLst>
                </a:gridCol>
              </a:tblGrid>
              <a:tr h="370840">
                <a:tc>
                  <a:txBody>
                    <a:bodyPr/>
                    <a:lstStyle/>
                    <a:p>
                      <a:pPr algn="ctr"/>
                      <a:r>
                        <a:rPr lang="fr-FR" sz="1400" dirty="0"/>
                        <a:t>Bit</a:t>
                      </a:r>
                    </a:p>
                  </a:txBody>
                  <a:tcPr anchor="ctr"/>
                </a:tc>
                <a:tc>
                  <a:txBody>
                    <a:bodyPr/>
                    <a:lstStyle/>
                    <a:p>
                      <a:pPr algn="ctr"/>
                      <a:r>
                        <a:rPr lang="fr-FR" sz="1400" dirty="0"/>
                        <a:t>Valeur</a:t>
                      </a:r>
                    </a:p>
                  </a:txBody>
                  <a:tcPr anchor="ctr"/>
                </a:tc>
                <a:tc>
                  <a:txBody>
                    <a:bodyPr/>
                    <a:lstStyle/>
                    <a:p>
                      <a:pPr algn="ctr"/>
                      <a:r>
                        <a:rPr lang="fr-FR" sz="1400" dirty="0"/>
                        <a:t>Description</a:t>
                      </a:r>
                    </a:p>
                  </a:txBody>
                  <a:tcPr anchor="ctr"/>
                </a:tc>
                <a:extLst>
                  <a:ext uri="{0D108BD9-81ED-4DB2-BD59-A6C34878D82A}">
                    <a16:rowId xmlns:a16="http://schemas.microsoft.com/office/drawing/2014/main" val="10000"/>
                  </a:ext>
                </a:extLst>
              </a:tr>
              <a:tr h="370840">
                <a:tc>
                  <a:txBody>
                    <a:bodyPr/>
                    <a:lstStyle/>
                    <a:p>
                      <a:pPr algn="ctr"/>
                      <a:r>
                        <a:rPr lang="fr-FR" sz="1400" dirty="0"/>
                        <a:t>IE</a:t>
                      </a:r>
                    </a:p>
                  </a:txBody>
                  <a:tcPr anchor="ctr"/>
                </a:tc>
                <a:tc>
                  <a:txBody>
                    <a:bodyPr/>
                    <a:lstStyle/>
                    <a:p>
                      <a:pPr algn="ctr"/>
                      <a:r>
                        <a:rPr lang="fr-FR" sz="1400" dirty="0"/>
                        <a:t>0</a:t>
                      </a:r>
                    </a:p>
                  </a:txBody>
                  <a:tcPr anchor="ctr"/>
                </a:tc>
                <a:tc>
                  <a:txBody>
                    <a:bodyPr/>
                    <a:lstStyle/>
                    <a:p>
                      <a:r>
                        <a:rPr lang="fr-FR" sz="1400" dirty="0"/>
                        <a:t>toutes les interruptions sont masquées</a:t>
                      </a:r>
                    </a:p>
                  </a:txBody>
                  <a:tcPr anchor="ctr"/>
                </a:tc>
                <a:extLst>
                  <a:ext uri="{0D108BD9-81ED-4DB2-BD59-A6C34878D82A}">
                    <a16:rowId xmlns:a16="http://schemas.microsoft.com/office/drawing/2014/main" val="10001"/>
                  </a:ext>
                </a:extLst>
              </a:tr>
              <a:tr h="370840">
                <a:tc>
                  <a:txBody>
                    <a:bodyPr/>
                    <a:lstStyle/>
                    <a:p>
                      <a:pPr algn="ctr"/>
                      <a:endParaRPr lang="fr-FR" sz="1400" dirty="0"/>
                    </a:p>
                  </a:txBody>
                  <a:tcPr anchor="ctr"/>
                </a:tc>
                <a:tc>
                  <a:txBody>
                    <a:bodyPr/>
                    <a:lstStyle/>
                    <a:p>
                      <a:pPr algn="ctr"/>
                      <a:r>
                        <a:rPr lang="fr-FR" sz="1400" dirty="0"/>
                        <a:t>1</a:t>
                      </a:r>
                    </a:p>
                  </a:txBody>
                  <a:tcPr anchor="ctr"/>
                </a:tc>
                <a:tc>
                  <a:txBody>
                    <a:bodyPr/>
                    <a:lstStyle/>
                    <a:p>
                      <a:r>
                        <a:rPr lang="fr-FR" sz="1400" dirty="0"/>
                        <a:t>les interruptions sont permises (masquage</a:t>
                      </a:r>
                      <a:r>
                        <a:rPr lang="fr-FR" sz="1400" baseline="0" dirty="0"/>
                        <a:t> individuel via les bits </a:t>
                      </a:r>
                      <a:r>
                        <a:rPr lang="fr-FR" sz="1400" baseline="0" dirty="0" err="1"/>
                        <a:t>IM</a:t>
                      </a:r>
                      <a:r>
                        <a:rPr lang="fr-FR" sz="1400" baseline="-25000" dirty="0" err="1"/>
                        <a:t>i</a:t>
                      </a:r>
                      <a:r>
                        <a:rPr lang="fr-FR" sz="1400" dirty="0"/>
                        <a:t>)</a:t>
                      </a:r>
                    </a:p>
                  </a:txBody>
                  <a:tcPr anchor="ctr"/>
                </a:tc>
                <a:extLst>
                  <a:ext uri="{0D108BD9-81ED-4DB2-BD59-A6C34878D82A}">
                    <a16:rowId xmlns:a16="http://schemas.microsoft.com/office/drawing/2014/main" val="10002"/>
                  </a:ext>
                </a:extLst>
              </a:tr>
              <a:tr h="370840">
                <a:tc>
                  <a:txBody>
                    <a:bodyPr/>
                    <a:lstStyle/>
                    <a:p>
                      <a:pPr algn="ctr"/>
                      <a:r>
                        <a:rPr lang="fr-FR" sz="1400" dirty="0" err="1"/>
                        <a:t>ExL</a:t>
                      </a:r>
                      <a:endParaRPr lang="fr-FR" sz="1400" dirty="0"/>
                    </a:p>
                  </a:txBody>
                  <a:tcPr anchor="ctr"/>
                </a:tc>
                <a:tc>
                  <a:txBody>
                    <a:bodyPr/>
                    <a:lstStyle/>
                    <a:p>
                      <a:pPr algn="ctr"/>
                      <a:endParaRPr lang="fr-FR" sz="1400" dirty="0"/>
                    </a:p>
                  </a:txBody>
                  <a:tcPr anchor="ctr"/>
                </a:tc>
                <a:tc>
                  <a:txBody>
                    <a:bodyPr/>
                    <a:lstStyle/>
                    <a:p>
                      <a:r>
                        <a:rPr lang="fr-FR" sz="1400" dirty="0"/>
                        <a:t>automatiquement activée lors d’une exception (interruption)</a:t>
                      </a:r>
                    </a:p>
                  </a:txBody>
                  <a:tcPr anchor="ctr"/>
                </a:tc>
                <a:extLst>
                  <a:ext uri="{0D108BD9-81ED-4DB2-BD59-A6C34878D82A}">
                    <a16:rowId xmlns:a16="http://schemas.microsoft.com/office/drawing/2014/main" val="10003"/>
                  </a:ext>
                </a:extLst>
              </a:tr>
              <a:tr h="370840">
                <a:tc>
                  <a:txBody>
                    <a:bodyPr/>
                    <a:lstStyle/>
                    <a:p>
                      <a:pPr algn="ctr"/>
                      <a:endParaRPr lang="fr-FR" sz="1400" dirty="0"/>
                    </a:p>
                  </a:txBody>
                  <a:tcPr anchor="ctr"/>
                </a:tc>
                <a:tc>
                  <a:txBody>
                    <a:bodyPr/>
                    <a:lstStyle/>
                    <a:p>
                      <a:pPr algn="ctr"/>
                      <a:endParaRPr lang="fr-FR" sz="1400" dirty="0"/>
                    </a:p>
                  </a:txBody>
                  <a:tcPr anchor="ctr"/>
                </a:tc>
                <a:tc>
                  <a:txBody>
                    <a:bodyPr/>
                    <a:lstStyle/>
                    <a:p>
                      <a:r>
                        <a:rPr lang="fr-FR" sz="1400" dirty="0"/>
                        <a:t>pour prévenir </a:t>
                      </a:r>
                      <a:r>
                        <a:rPr lang="fr-FR" sz="1400" baseline="0" dirty="0"/>
                        <a:t> tout autre interruption de la routine en cours.</a:t>
                      </a:r>
                      <a:endParaRPr lang="fr-FR" sz="1400" dirty="0"/>
                    </a:p>
                  </a:txBody>
                  <a:tcPr anchor="ctr"/>
                </a:tc>
                <a:extLst>
                  <a:ext uri="{0D108BD9-81ED-4DB2-BD59-A6C34878D82A}">
                    <a16:rowId xmlns:a16="http://schemas.microsoft.com/office/drawing/2014/main" val="10004"/>
                  </a:ext>
                </a:extLst>
              </a:tr>
              <a:tr h="370840">
                <a:tc>
                  <a:txBody>
                    <a:bodyPr/>
                    <a:lstStyle/>
                    <a:p>
                      <a:pPr algn="ctr"/>
                      <a:r>
                        <a:rPr lang="fr-FR" sz="1400" dirty="0"/>
                        <a:t>KU</a:t>
                      </a:r>
                    </a:p>
                  </a:txBody>
                  <a:tcPr anchor="ctr"/>
                </a:tc>
                <a:tc>
                  <a:txBody>
                    <a:bodyPr/>
                    <a:lstStyle/>
                    <a:p>
                      <a:pPr algn="ctr"/>
                      <a:r>
                        <a:rPr lang="fr-FR" sz="1400" dirty="0"/>
                        <a:t>0</a:t>
                      </a:r>
                    </a:p>
                  </a:txBody>
                  <a:tcPr anchor="ctr"/>
                </a:tc>
                <a:tc>
                  <a:txBody>
                    <a:bodyPr/>
                    <a:lstStyle/>
                    <a:p>
                      <a:r>
                        <a:rPr lang="fr-FR" sz="1400" dirty="0"/>
                        <a:t>le processeur est dans le mode superviseur (</a:t>
                      </a:r>
                      <a:r>
                        <a:rPr lang="fr-FR" sz="1400" dirty="0" err="1"/>
                        <a:t>kernel</a:t>
                      </a:r>
                      <a:r>
                        <a:rPr lang="fr-FR" sz="1400" dirty="0"/>
                        <a:t> mode en anglais)</a:t>
                      </a:r>
                    </a:p>
                  </a:txBody>
                  <a:tcPr anchor="ctr"/>
                </a:tc>
                <a:extLst>
                  <a:ext uri="{0D108BD9-81ED-4DB2-BD59-A6C34878D82A}">
                    <a16:rowId xmlns:a16="http://schemas.microsoft.com/office/drawing/2014/main" val="10005"/>
                  </a:ext>
                </a:extLst>
              </a:tr>
              <a:tr h="370840">
                <a:tc>
                  <a:txBody>
                    <a:bodyPr/>
                    <a:lstStyle/>
                    <a:p>
                      <a:pPr algn="ctr"/>
                      <a:endParaRPr lang="fr-FR" sz="1400" dirty="0"/>
                    </a:p>
                  </a:txBody>
                  <a:tcPr anchor="ctr"/>
                </a:tc>
                <a:tc>
                  <a:txBody>
                    <a:bodyPr/>
                    <a:lstStyle/>
                    <a:p>
                      <a:pPr algn="ctr"/>
                      <a:r>
                        <a:rPr lang="fr-FR" sz="1400" dirty="0"/>
                        <a:t>1</a:t>
                      </a:r>
                    </a:p>
                  </a:txBody>
                  <a:tcPr anchor="ctr"/>
                </a:tc>
                <a:tc>
                  <a:txBody>
                    <a:bodyPr/>
                    <a:lstStyle/>
                    <a:p>
                      <a:r>
                        <a:rPr lang="fr-FR" sz="1400" dirty="0"/>
                        <a:t>le processeur est dans le mode utilisateur (user mode en anglais)</a:t>
                      </a:r>
                    </a:p>
                  </a:txBody>
                  <a:tcPr anchor="ctr"/>
                </a:tc>
                <a:extLst>
                  <a:ext uri="{0D108BD9-81ED-4DB2-BD59-A6C34878D82A}">
                    <a16:rowId xmlns:a16="http://schemas.microsoft.com/office/drawing/2014/main" val="10006"/>
                  </a:ext>
                </a:extLst>
              </a:tr>
              <a:tr h="370840">
                <a:tc>
                  <a:txBody>
                    <a:bodyPr/>
                    <a:lstStyle/>
                    <a:p>
                      <a:pPr algn="ctr"/>
                      <a:r>
                        <a:rPr lang="fr-FR" sz="1400" dirty="0" err="1"/>
                        <a:t>IM</a:t>
                      </a:r>
                      <a:r>
                        <a:rPr lang="fr-FR" sz="1400" baseline="-25000" dirty="0" err="1"/>
                        <a:t>i</a:t>
                      </a:r>
                      <a:endParaRPr lang="fr-FR" sz="1400" baseline="-25000" dirty="0"/>
                    </a:p>
                  </a:txBody>
                  <a:tcPr anchor="ctr"/>
                </a:tc>
                <a:tc>
                  <a:txBody>
                    <a:bodyPr/>
                    <a:lstStyle/>
                    <a:p>
                      <a:pPr algn="ctr"/>
                      <a:r>
                        <a:rPr lang="fr-FR" sz="1400" dirty="0"/>
                        <a:t>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bit</a:t>
                      </a:r>
                      <a:r>
                        <a:rPr lang="fr-FR" sz="1400" baseline="0" dirty="0"/>
                        <a:t> individuel de masquage - 	</a:t>
                      </a:r>
                      <a:r>
                        <a:rPr lang="fr-FR" sz="1400" dirty="0"/>
                        <a:t>interruption i est masquée</a:t>
                      </a:r>
                    </a:p>
                  </a:txBody>
                  <a:tcPr anchor="ctr"/>
                </a:tc>
                <a:extLst>
                  <a:ext uri="{0D108BD9-81ED-4DB2-BD59-A6C34878D82A}">
                    <a16:rowId xmlns:a16="http://schemas.microsoft.com/office/drawing/2014/main" val="10007"/>
                  </a:ext>
                </a:extLst>
              </a:tr>
              <a:tr h="370840">
                <a:tc>
                  <a:txBody>
                    <a:bodyPr/>
                    <a:lstStyle/>
                    <a:p>
                      <a:pPr algn="ctr"/>
                      <a:endParaRPr lang="fr-FR" sz="1400" dirty="0"/>
                    </a:p>
                  </a:txBody>
                  <a:tcPr anchor="ctr"/>
                </a:tc>
                <a:tc>
                  <a:txBody>
                    <a:bodyPr/>
                    <a:lstStyle/>
                    <a:p>
                      <a:pPr algn="ctr"/>
                      <a:r>
                        <a:rPr lang="fr-FR" sz="1400"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			interruption i est permise</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8350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Instructions du Coprocesseur 0</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buClr>
                <a:srgbClr val="C00000"/>
              </a:buClr>
              <a:buFont typeface="Wingdings" panose="05000000000000000000" pitchFamily="2" charset="2"/>
              <a:buChar char="§"/>
            </a:pPr>
            <a:r>
              <a:rPr lang="fr-FR" b="1" dirty="0">
                <a:solidFill>
                  <a:schemeClr val="accent5">
                    <a:lumMod val="50000"/>
                  </a:schemeClr>
                </a:solidFill>
              </a:rPr>
              <a:t>mfc0</a:t>
            </a:r>
            <a:r>
              <a:rPr lang="fr-FR" dirty="0">
                <a:solidFill>
                  <a:schemeClr val="accent5">
                    <a:lumMod val="50000"/>
                  </a:schemeClr>
                </a:solidFill>
              </a:rPr>
              <a:t> </a:t>
            </a:r>
            <a:r>
              <a:rPr lang="fr-FR" dirty="0"/>
              <a:t>dst, </a:t>
            </a:r>
            <a:r>
              <a:rPr lang="fr-FR" dirty="0" err="1"/>
              <a:t>esrc</a:t>
            </a:r>
            <a:r>
              <a:rPr lang="fr-FR" dirty="0"/>
              <a:t> – lire depuis le coprocesseur 0</a:t>
            </a:r>
          </a:p>
          <a:p>
            <a:pPr marL="457200" lvl="1" indent="0">
              <a:buNone/>
            </a:pPr>
            <a:r>
              <a:rPr lang="fr-FR" sz="2000" dirty="0">
                <a:latin typeface="Consolas" panose="020B0609020204030204" pitchFamily="49" charset="0"/>
              </a:rPr>
              <a:t>dst = </a:t>
            </a:r>
            <a:r>
              <a:rPr lang="fr-FR" sz="2000" dirty="0" err="1">
                <a:latin typeface="Consolas" panose="020B0609020204030204" pitchFamily="49" charset="0"/>
              </a:rPr>
              <a:t>esrc</a:t>
            </a:r>
            <a:endParaRPr lang="fr-FR" sz="2000" dirty="0">
              <a:latin typeface="Consolas" panose="020B0609020204030204" pitchFamily="49" charset="0"/>
            </a:endParaRPr>
          </a:p>
          <a:p>
            <a:pPr>
              <a:buClr>
                <a:srgbClr val="C00000"/>
              </a:buClr>
              <a:buFont typeface="Wingdings" panose="05000000000000000000" pitchFamily="2" charset="2"/>
              <a:buChar char="§"/>
            </a:pPr>
            <a:r>
              <a:rPr lang="fr-FR" b="1" dirty="0">
                <a:solidFill>
                  <a:schemeClr val="accent5">
                    <a:lumMod val="50000"/>
                  </a:schemeClr>
                </a:solidFill>
              </a:rPr>
              <a:t>mtc0</a:t>
            </a:r>
            <a:r>
              <a:rPr lang="fr-FR" dirty="0">
                <a:solidFill>
                  <a:schemeClr val="accent5">
                    <a:lumMod val="50000"/>
                  </a:schemeClr>
                </a:solidFill>
              </a:rPr>
              <a:t> </a:t>
            </a:r>
            <a:r>
              <a:rPr lang="fr-FR" dirty="0"/>
              <a:t>dst, </a:t>
            </a:r>
            <a:r>
              <a:rPr lang="fr-FR" dirty="0" err="1"/>
              <a:t>esrc</a:t>
            </a:r>
            <a:r>
              <a:rPr lang="fr-FR" dirty="0"/>
              <a:t> – écrire dans le coprocesseur 0</a:t>
            </a:r>
          </a:p>
          <a:p>
            <a:pPr marL="457200" lvl="1" indent="0">
              <a:buNone/>
            </a:pPr>
            <a:r>
              <a:rPr lang="fr-FR" sz="2000" dirty="0" err="1">
                <a:latin typeface="Consolas" panose="020B0609020204030204" pitchFamily="49" charset="0"/>
              </a:rPr>
              <a:t>esrc</a:t>
            </a:r>
            <a:r>
              <a:rPr lang="fr-FR" sz="2000" dirty="0">
                <a:latin typeface="Consolas" panose="020B0609020204030204" pitchFamily="49" charset="0"/>
              </a:rPr>
              <a:t> = dst</a:t>
            </a:r>
          </a:p>
          <a:p>
            <a:pPr>
              <a:buClr>
                <a:srgbClr val="C00000"/>
              </a:buClr>
              <a:buFont typeface="Wingdings" panose="05000000000000000000" pitchFamily="2" charset="2"/>
              <a:buChar char="§"/>
            </a:pPr>
            <a:r>
              <a:rPr lang="fr-FR" dirty="0"/>
              <a:t>Exemple : permettre les interruptions matérielles</a:t>
            </a:r>
          </a:p>
          <a:p>
            <a:pPr marL="457200" lvl="1" indent="0">
              <a:buNone/>
            </a:pPr>
            <a:r>
              <a:rPr lang="fr-FR" sz="2000" b="1" dirty="0">
                <a:solidFill>
                  <a:schemeClr val="accent5">
                    <a:lumMod val="50000"/>
                  </a:schemeClr>
                </a:solidFill>
                <a:latin typeface="Consolas"/>
              </a:rPr>
              <a:t>mfc0</a:t>
            </a:r>
            <a:r>
              <a:rPr lang="fr-FR" sz="2000" dirty="0">
                <a:solidFill>
                  <a:schemeClr val="accent5">
                    <a:lumMod val="50000"/>
                  </a:schemeClr>
                </a:solidFill>
                <a:latin typeface="Consolas"/>
              </a:rPr>
              <a:t> </a:t>
            </a:r>
            <a:r>
              <a:rPr lang="fr-FR" sz="2000" b="1" dirty="0">
                <a:solidFill>
                  <a:srgbClr val="FF6D6D"/>
                </a:solidFill>
                <a:latin typeface="Consolas"/>
              </a:rPr>
              <a:t>$t0</a:t>
            </a:r>
            <a:r>
              <a:rPr lang="fr-FR" sz="2000" dirty="0">
                <a:latin typeface="Consolas"/>
              </a:rPr>
              <a:t>, </a:t>
            </a:r>
            <a:r>
              <a:rPr lang="fr-FR" sz="2000" b="1" dirty="0">
                <a:solidFill>
                  <a:srgbClr val="FF6D6D"/>
                </a:solidFill>
                <a:latin typeface="Consolas"/>
              </a:rPr>
              <a:t>$12         </a:t>
            </a:r>
            <a:r>
              <a:rPr lang="fr-FR" sz="2000" dirty="0">
                <a:latin typeface="Consolas"/>
              </a:rPr>
              <a:t># t0 = c0_status</a:t>
            </a:r>
          </a:p>
          <a:p>
            <a:pPr marL="457200" lvl="1" indent="0">
              <a:buNone/>
            </a:pPr>
            <a:r>
              <a:rPr lang="fr-FR" sz="2000" b="1" dirty="0">
                <a:solidFill>
                  <a:schemeClr val="accent5">
                    <a:lumMod val="50000"/>
                  </a:schemeClr>
                </a:solidFill>
                <a:latin typeface="Consolas"/>
              </a:rPr>
              <a:t>Ori </a:t>
            </a:r>
            <a:r>
              <a:rPr lang="fr-FR" sz="2000" dirty="0">
                <a:solidFill>
                  <a:schemeClr val="accent5">
                    <a:lumMod val="50000"/>
                  </a:schemeClr>
                </a:solidFill>
                <a:latin typeface="Consolas"/>
              </a:rPr>
              <a:t> </a:t>
            </a:r>
            <a:r>
              <a:rPr lang="fr-FR" sz="2000" b="1" dirty="0">
                <a:solidFill>
                  <a:srgbClr val="FF6D6D"/>
                </a:solidFill>
                <a:latin typeface="Consolas"/>
              </a:rPr>
              <a:t>$t0</a:t>
            </a:r>
            <a:r>
              <a:rPr lang="fr-FR" sz="2000" dirty="0">
                <a:latin typeface="Consolas"/>
              </a:rPr>
              <a:t>, </a:t>
            </a:r>
            <a:r>
              <a:rPr lang="fr-FR" sz="2000" b="1" dirty="0">
                <a:solidFill>
                  <a:srgbClr val="FF6D6D"/>
                </a:solidFill>
                <a:latin typeface="Consolas"/>
              </a:rPr>
              <a:t>$t0</a:t>
            </a:r>
            <a:r>
              <a:rPr lang="fr-FR" sz="2000" dirty="0">
                <a:latin typeface="Consolas"/>
              </a:rPr>
              <a:t>, 0xff01 # t0 = t0 | 0xff01</a:t>
            </a:r>
          </a:p>
          <a:p>
            <a:pPr marL="457200" lvl="1" indent="0">
              <a:buNone/>
            </a:pPr>
            <a:r>
              <a:rPr lang="fr-FR" sz="2000" b="1" dirty="0">
                <a:solidFill>
                  <a:schemeClr val="accent5">
                    <a:lumMod val="50000"/>
                  </a:schemeClr>
                </a:solidFill>
                <a:latin typeface="Consolas"/>
              </a:rPr>
              <a:t>mtc0</a:t>
            </a:r>
            <a:r>
              <a:rPr lang="fr-FR" sz="2000" dirty="0">
                <a:solidFill>
                  <a:schemeClr val="accent5">
                    <a:lumMod val="50000"/>
                  </a:schemeClr>
                </a:solidFill>
                <a:latin typeface="Consolas"/>
              </a:rPr>
              <a:t> </a:t>
            </a:r>
            <a:r>
              <a:rPr lang="fr-FR" sz="2000" b="1" dirty="0">
                <a:solidFill>
                  <a:srgbClr val="FF6D6D"/>
                </a:solidFill>
                <a:latin typeface="Consolas"/>
              </a:rPr>
              <a:t>$t0</a:t>
            </a:r>
            <a:r>
              <a:rPr lang="fr-FR" sz="2000" dirty="0">
                <a:latin typeface="Consolas"/>
              </a:rPr>
              <a:t>, </a:t>
            </a:r>
            <a:r>
              <a:rPr lang="fr-FR" sz="2000" b="1" dirty="0">
                <a:solidFill>
                  <a:srgbClr val="FF6D6D"/>
                </a:solidFill>
                <a:latin typeface="Consolas"/>
              </a:rPr>
              <a:t>$12         </a:t>
            </a:r>
            <a:r>
              <a:rPr lang="fr-FR" sz="2000" dirty="0">
                <a:latin typeface="Consolas"/>
              </a:rPr>
              <a:t># c0_status = t0</a:t>
            </a:r>
          </a:p>
          <a:p>
            <a:pPr>
              <a:buClr>
                <a:srgbClr val="C00000"/>
              </a:buClr>
              <a:buFont typeface="Wingdings" panose="05000000000000000000" pitchFamily="2" charset="2"/>
              <a:buChar char="§"/>
            </a:pPr>
            <a:r>
              <a:rPr lang="fr-FR" dirty="0"/>
              <a:t>Exemple : configurer une interruption de </a:t>
            </a:r>
            <a:r>
              <a:rPr lang="fr-FR" dirty="0" err="1"/>
              <a:t>timer</a:t>
            </a:r>
            <a:endParaRPr lang="fr-FR" dirty="0"/>
          </a:p>
          <a:p>
            <a:pPr marL="457200" lvl="1" indent="0">
              <a:buNone/>
            </a:pPr>
            <a:r>
              <a:rPr lang="fr-FR" sz="2000" b="1" dirty="0">
                <a:solidFill>
                  <a:schemeClr val="accent5">
                    <a:lumMod val="50000"/>
                  </a:schemeClr>
                </a:solidFill>
                <a:latin typeface="Consolas"/>
              </a:rPr>
              <a:t>li</a:t>
            </a:r>
            <a:r>
              <a:rPr lang="fr-FR" sz="2000" dirty="0">
                <a:solidFill>
                  <a:schemeClr val="accent5">
                    <a:lumMod val="50000"/>
                  </a:schemeClr>
                </a:solidFill>
                <a:latin typeface="Consolas"/>
              </a:rPr>
              <a:t> </a:t>
            </a:r>
            <a:r>
              <a:rPr lang="fr-FR" sz="2000" b="1" dirty="0">
                <a:solidFill>
                  <a:srgbClr val="FF6D6D"/>
                </a:solidFill>
                <a:latin typeface="Consolas"/>
              </a:rPr>
              <a:t>$t0</a:t>
            </a:r>
            <a:r>
              <a:rPr lang="fr-FR" sz="2000" dirty="0">
                <a:latin typeface="Consolas"/>
              </a:rPr>
              <a:t>, 42            # 10 ms x 42</a:t>
            </a:r>
            <a:endParaRPr lang="fr-FR" sz="2000" dirty="0">
              <a:latin typeface="Consolas"/>
              <a:cs typeface="Calibri"/>
            </a:endParaRPr>
          </a:p>
          <a:p>
            <a:pPr marL="457200" lvl="1" indent="0">
              <a:buNone/>
            </a:pPr>
            <a:r>
              <a:rPr lang="fr-FR" sz="2000" b="1" dirty="0">
                <a:solidFill>
                  <a:schemeClr val="accent5">
                    <a:lumMod val="50000"/>
                  </a:schemeClr>
                </a:solidFill>
                <a:latin typeface="Consolas"/>
              </a:rPr>
              <a:t>mtc0</a:t>
            </a:r>
            <a:r>
              <a:rPr lang="fr-FR" sz="2000" dirty="0">
                <a:solidFill>
                  <a:schemeClr val="accent5">
                    <a:lumMod val="50000"/>
                  </a:schemeClr>
                </a:solidFill>
                <a:latin typeface="Consolas"/>
              </a:rPr>
              <a:t> </a:t>
            </a:r>
            <a:r>
              <a:rPr lang="fr-FR" sz="2000" b="1" dirty="0">
                <a:solidFill>
                  <a:srgbClr val="FF6D6D"/>
                </a:solidFill>
                <a:latin typeface="Consolas"/>
              </a:rPr>
              <a:t>$t0</a:t>
            </a:r>
            <a:r>
              <a:rPr lang="fr-FR" sz="2000" dirty="0">
                <a:latin typeface="Consolas"/>
              </a:rPr>
              <a:t>, </a:t>
            </a:r>
            <a:r>
              <a:rPr lang="fr-FR" sz="2000" b="1" dirty="0">
                <a:solidFill>
                  <a:srgbClr val="FF6D6D"/>
                </a:solidFill>
                <a:latin typeface="Consolas"/>
              </a:rPr>
              <a:t>$11         </a:t>
            </a:r>
            <a:r>
              <a:rPr lang="fr-FR" sz="2000" dirty="0">
                <a:latin typeface="Consolas"/>
              </a:rPr>
              <a:t># c0_compare = t0</a:t>
            </a:r>
          </a:p>
          <a:p>
            <a:pPr marL="457200" lvl="1" indent="0">
              <a:buNone/>
            </a:pPr>
            <a:r>
              <a:rPr lang="fr-FR" sz="2000" b="1" dirty="0">
                <a:solidFill>
                  <a:schemeClr val="accent5">
                    <a:lumMod val="50000"/>
                  </a:schemeClr>
                </a:solidFill>
                <a:latin typeface="Consolas"/>
              </a:rPr>
              <a:t>mtc0</a:t>
            </a:r>
            <a:r>
              <a:rPr lang="fr-FR" sz="2000" dirty="0">
                <a:solidFill>
                  <a:schemeClr val="accent5">
                    <a:lumMod val="50000"/>
                  </a:schemeClr>
                </a:solidFill>
                <a:latin typeface="Consolas"/>
              </a:rPr>
              <a:t> </a:t>
            </a:r>
            <a:r>
              <a:rPr lang="fr-FR" sz="2000" b="1" dirty="0">
                <a:solidFill>
                  <a:srgbClr val="FF6D6D"/>
                </a:solidFill>
                <a:latin typeface="Consolas"/>
              </a:rPr>
              <a:t>$</a:t>
            </a:r>
            <a:r>
              <a:rPr lang="fr-FR" sz="2000" b="1" dirty="0" err="1">
                <a:solidFill>
                  <a:srgbClr val="FF6D6D"/>
                </a:solidFill>
                <a:latin typeface="Consolas"/>
              </a:rPr>
              <a:t>zero</a:t>
            </a:r>
            <a:r>
              <a:rPr lang="fr-FR" sz="2000" dirty="0">
                <a:latin typeface="Consolas"/>
              </a:rPr>
              <a:t> , </a:t>
            </a:r>
            <a:r>
              <a:rPr lang="fr-FR" sz="2000" b="1" dirty="0">
                <a:solidFill>
                  <a:srgbClr val="FF6D6D"/>
                </a:solidFill>
                <a:latin typeface="Consolas"/>
              </a:rPr>
              <a:t>$9       </a:t>
            </a:r>
            <a:r>
              <a:rPr lang="fr-FR" sz="2000" dirty="0">
                <a:latin typeface="Consolas"/>
              </a:rPr>
              <a:t># c0_count = 0</a:t>
            </a:r>
          </a:p>
        </p:txBody>
      </p:sp>
    </p:spTree>
    <p:extLst>
      <p:ext uri="{BB962C8B-B14F-4D97-AF65-F5344CB8AC3E}">
        <p14:creationId xmlns:p14="http://schemas.microsoft.com/office/powerpoint/2010/main" val="2810410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Revenons à notre interruption . . .</a:t>
            </a:r>
          </a:p>
        </p:txBody>
      </p:sp>
      <p:cxnSp>
        <p:nvCxnSpPr>
          <p:cNvPr id="57" name="Straight Arrow Connector 56"/>
          <p:cNvCxnSpPr/>
          <p:nvPr/>
        </p:nvCxnSpPr>
        <p:spPr>
          <a:xfrm flipH="1">
            <a:off x="10825903" y="5156893"/>
            <a:ext cx="980561"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0826373" y="5240746"/>
            <a:ext cx="980091"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0826373" y="5324599"/>
            <a:ext cx="980091"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10826371" y="5492305"/>
            <a:ext cx="980093"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10826371" y="5408452"/>
            <a:ext cx="980093"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10825903" y="5408452"/>
            <a:ext cx="980561" cy="0"/>
          </a:xfrm>
          <a:prstGeom prst="straightConnector1">
            <a:avLst/>
          </a:prstGeom>
          <a:ln w="12700">
            <a:solidFill>
              <a:srgbClr val="C00000"/>
            </a:solidFill>
            <a:miter lim="800000"/>
            <a:tailEnd type="stealth" w="sm" len="med"/>
          </a:ln>
          <a:effectLst>
            <a:glow rad="101600">
              <a:srgbClr val="C00000">
                <a:alpha val="40000"/>
              </a:srgbClr>
            </a:glow>
          </a:effectLst>
        </p:spPr>
        <p:style>
          <a:lnRef idx="1">
            <a:schemeClr val="accent1"/>
          </a:lnRef>
          <a:fillRef idx="0">
            <a:schemeClr val="accent1"/>
          </a:fillRef>
          <a:effectRef idx="0">
            <a:schemeClr val="accent1"/>
          </a:effectRef>
          <a:fontRef idx="minor">
            <a:schemeClr val="tx1"/>
          </a:fontRef>
        </p:style>
      </p:cxnSp>
      <p:sp>
        <p:nvSpPr>
          <p:cNvPr id="63" name="IRQ3"/>
          <p:cNvSpPr txBox="1"/>
          <p:nvPr/>
        </p:nvSpPr>
        <p:spPr>
          <a:xfrm>
            <a:off x="10942667" y="5842713"/>
            <a:ext cx="610424" cy="369332"/>
          </a:xfrm>
          <a:prstGeom prst="rect">
            <a:avLst/>
          </a:prstGeom>
          <a:noFill/>
          <a:ln w="6350">
            <a:noFill/>
          </a:ln>
        </p:spPr>
        <p:txBody>
          <a:bodyPr wrap="none" rtlCol="0">
            <a:spAutoFit/>
          </a:bodyPr>
          <a:lstStyle/>
          <a:p>
            <a:r>
              <a:rPr lang="fr-FR" dirty="0" err="1">
                <a:solidFill>
                  <a:srgbClr val="C00000"/>
                </a:solidFill>
              </a:rPr>
              <a:t>IRQs</a:t>
            </a:r>
            <a:endParaRPr lang="fr-FR" dirty="0">
              <a:solidFill>
                <a:srgbClr val="C00000"/>
              </a:solidFill>
            </a:endParaRPr>
          </a:p>
        </p:txBody>
      </p:sp>
      <p:cxnSp>
        <p:nvCxnSpPr>
          <p:cNvPr id="64" name="Straight Arrow Connector 63"/>
          <p:cNvCxnSpPr/>
          <p:nvPr/>
        </p:nvCxnSpPr>
        <p:spPr>
          <a:xfrm flipH="1">
            <a:off x="10825902" y="5568505"/>
            <a:ext cx="980562"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0825902" y="5639801"/>
            <a:ext cx="980562"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10825901" y="5727255"/>
            <a:ext cx="980563" cy="0"/>
          </a:xfrm>
          <a:prstGeom prst="straightConnector1">
            <a:avLst/>
          </a:prstGeom>
          <a:ln w="12700">
            <a:solidFill>
              <a:srgbClr val="C00000"/>
            </a:solidFill>
            <a:miter lim="800000"/>
            <a:tailEnd type="stealth" w="sm" len="med"/>
          </a:ln>
        </p:spPr>
        <p:style>
          <a:lnRef idx="1">
            <a:schemeClr val="accent1"/>
          </a:lnRef>
          <a:fillRef idx="0">
            <a:schemeClr val="accent1"/>
          </a:fillRef>
          <a:effectRef idx="0">
            <a:schemeClr val="accent1"/>
          </a:effectRef>
          <a:fontRef idx="minor">
            <a:schemeClr val="tx1"/>
          </a:fontRef>
        </p:style>
      </p:cxnSp>
      <p:sp>
        <p:nvSpPr>
          <p:cNvPr id="67" name="Processeur"/>
          <p:cNvSpPr>
            <a:spLocks noChangeArrowheads="1"/>
          </p:cNvSpPr>
          <p:nvPr/>
        </p:nvSpPr>
        <p:spPr bwMode="auto">
          <a:xfrm>
            <a:off x="5954105" y="1690688"/>
            <a:ext cx="4841544" cy="4718230"/>
          </a:xfrm>
          <a:prstGeom prst="roundRect">
            <a:avLst>
              <a:gd name="adj" fmla="val 16667"/>
            </a:avLst>
          </a:prstGeom>
          <a:solidFill>
            <a:srgbClr val="006600"/>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bg1"/>
                </a:solidFill>
                <a:effectLst/>
                <a:latin typeface="Arial" panose="020B0604020202020204" pitchFamily="34" charset="0"/>
              </a:rPr>
              <a:t>Processeur</a:t>
            </a:r>
          </a:p>
        </p:txBody>
      </p:sp>
      <p:sp>
        <p:nvSpPr>
          <p:cNvPr id="78" name="one-way control bus"/>
          <p:cNvSpPr/>
          <p:nvPr/>
        </p:nvSpPr>
        <p:spPr>
          <a:xfrm>
            <a:off x="10826371" y="4556254"/>
            <a:ext cx="980093" cy="6547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data bus"/>
          <p:cNvSpPr/>
          <p:nvPr/>
        </p:nvSpPr>
        <p:spPr>
          <a:xfrm>
            <a:off x="10826371" y="3436186"/>
            <a:ext cx="980093" cy="654700"/>
          </a:xfrm>
          <a:prstGeom prst="leftRightArrow">
            <a:avLst>
              <a:gd name="adj1" fmla="val 50613"/>
              <a:gd name="adj2" fmla="val 5000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address bus"/>
          <p:cNvSpPr/>
          <p:nvPr/>
        </p:nvSpPr>
        <p:spPr>
          <a:xfrm>
            <a:off x="10826371" y="2284668"/>
            <a:ext cx="980093" cy="654700"/>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ounded Rectangle 80"/>
          <p:cNvSpPr/>
          <p:nvPr/>
        </p:nvSpPr>
        <p:spPr>
          <a:xfrm>
            <a:off x="6175366" y="3314701"/>
            <a:ext cx="4399021" cy="2325100"/>
          </a:xfrm>
          <a:prstGeom prst="roundRect">
            <a:avLst/>
          </a:prstGeom>
          <a:solidFill>
            <a:srgbClr val="7030A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200" dirty="0"/>
          </a:p>
        </p:txBody>
      </p:sp>
      <p:sp>
        <p:nvSpPr>
          <p:cNvPr id="82" name="PC_f408"/>
          <p:cNvSpPr/>
          <p:nvPr/>
        </p:nvSpPr>
        <p:spPr>
          <a:xfrm>
            <a:off x="7715857"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index</a:t>
            </a:r>
          </a:p>
        </p:txBody>
      </p:sp>
      <p:sp>
        <p:nvSpPr>
          <p:cNvPr id="83" name="PC_f408"/>
          <p:cNvSpPr/>
          <p:nvPr/>
        </p:nvSpPr>
        <p:spPr>
          <a:xfrm>
            <a:off x="7715857"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count</a:t>
            </a:r>
          </a:p>
        </p:txBody>
      </p:sp>
      <p:sp>
        <p:nvSpPr>
          <p:cNvPr id="84" name="PC_f408"/>
          <p:cNvSpPr/>
          <p:nvPr/>
        </p:nvSpPr>
        <p:spPr>
          <a:xfrm>
            <a:off x="7715857"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compare</a:t>
            </a:r>
          </a:p>
        </p:txBody>
      </p:sp>
      <p:sp>
        <p:nvSpPr>
          <p:cNvPr id="85" name="PC_f408"/>
          <p:cNvSpPr/>
          <p:nvPr/>
        </p:nvSpPr>
        <p:spPr>
          <a:xfrm>
            <a:off x="7715857"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badvaddr</a:t>
            </a:r>
            <a:endParaRPr lang="fr-FR" b="1" dirty="0">
              <a:solidFill>
                <a:schemeClr val="bg1"/>
              </a:solidFill>
            </a:endParaRPr>
          </a:p>
        </p:txBody>
      </p:sp>
      <p:sp>
        <p:nvSpPr>
          <p:cNvPr id="86" name="PC_f408"/>
          <p:cNvSpPr/>
          <p:nvPr/>
        </p:nvSpPr>
        <p:spPr>
          <a:xfrm>
            <a:off x="9110455" y="3549642"/>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status</a:t>
            </a:r>
            <a:endParaRPr lang="fr-FR" b="1" dirty="0">
              <a:solidFill>
                <a:schemeClr val="bg1"/>
              </a:solidFill>
            </a:endParaRPr>
          </a:p>
        </p:txBody>
      </p:sp>
      <p:sp>
        <p:nvSpPr>
          <p:cNvPr id="87" name="PC_f408"/>
          <p:cNvSpPr/>
          <p:nvPr/>
        </p:nvSpPr>
        <p:spPr>
          <a:xfrm>
            <a:off x="9110455" y="404466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cause</a:t>
            </a:r>
          </a:p>
        </p:txBody>
      </p:sp>
      <p:sp>
        <p:nvSpPr>
          <p:cNvPr id="88" name="PC_f408"/>
          <p:cNvSpPr/>
          <p:nvPr/>
        </p:nvSpPr>
        <p:spPr>
          <a:xfrm>
            <a:off x="9110455" y="453968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epc</a:t>
            </a:r>
            <a:endParaRPr lang="fr-FR" b="1" dirty="0">
              <a:solidFill>
                <a:schemeClr val="bg1"/>
              </a:solidFill>
            </a:endParaRPr>
          </a:p>
        </p:txBody>
      </p:sp>
      <p:sp>
        <p:nvSpPr>
          <p:cNvPr id="89" name="PC_f408"/>
          <p:cNvSpPr/>
          <p:nvPr/>
        </p:nvSpPr>
        <p:spPr>
          <a:xfrm>
            <a:off x="9110455" y="5034703"/>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prid</a:t>
            </a:r>
            <a:endParaRPr lang="fr-FR" b="1" dirty="0">
              <a:solidFill>
                <a:schemeClr val="bg1"/>
              </a:solidFill>
            </a:endParaRPr>
          </a:p>
        </p:txBody>
      </p:sp>
      <p:sp>
        <p:nvSpPr>
          <p:cNvPr id="90" name="PC_f408"/>
          <p:cNvSpPr/>
          <p:nvPr/>
        </p:nvSpPr>
        <p:spPr>
          <a:xfrm>
            <a:off x="6321258" y="3549642"/>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entrylo</a:t>
            </a:r>
            <a:endParaRPr lang="fr-FR" b="1" dirty="0">
              <a:solidFill>
                <a:schemeClr val="bg1"/>
              </a:solidFill>
            </a:endParaRPr>
          </a:p>
        </p:txBody>
      </p:sp>
      <p:sp>
        <p:nvSpPr>
          <p:cNvPr id="91" name="PC_f408"/>
          <p:cNvSpPr/>
          <p:nvPr/>
        </p:nvSpPr>
        <p:spPr>
          <a:xfrm>
            <a:off x="6321258" y="4052123"/>
            <a:ext cx="1318039" cy="46449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entryhi</a:t>
            </a:r>
            <a:endParaRPr lang="fr-FR" b="1" dirty="0">
              <a:solidFill>
                <a:schemeClr val="bg1"/>
              </a:solidFill>
            </a:endParaRPr>
          </a:p>
        </p:txBody>
      </p:sp>
      <p:sp>
        <p:nvSpPr>
          <p:cNvPr id="92" name="PC_f408"/>
          <p:cNvSpPr/>
          <p:nvPr/>
        </p:nvSpPr>
        <p:spPr>
          <a:xfrm>
            <a:off x="6321258" y="4554604"/>
            <a:ext cx="1318039" cy="937701"/>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 . .</a:t>
            </a:r>
          </a:p>
        </p:txBody>
      </p:sp>
      <p:sp>
        <p:nvSpPr>
          <p:cNvPr id="93" name="coprocesseur0"/>
          <p:cNvSpPr txBox="1"/>
          <p:nvPr/>
        </p:nvSpPr>
        <p:spPr>
          <a:xfrm>
            <a:off x="7468987" y="5639801"/>
            <a:ext cx="1811778" cy="400110"/>
          </a:xfrm>
          <a:prstGeom prst="rect">
            <a:avLst/>
          </a:prstGeom>
          <a:solidFill>
            <a:srgbClr val="7030A0">
              <a:alpha val="50000"/>
            </a:srgbClr>
          </a:solidFill>
          <a:ln>
            <a:solidFill>
              <a:schemeClr val="bg1"/>
            </a:solidFill>
          </a:ln>
        </p:spPr>
        <p:txBody>
          <a:bodyPr wrap="none" rtlCol="0" anchor="t">
            <a:spAutoFit/>
          </a:bodyPr>
          <a:lstStyle/>
          <a:p>
            <a:pPr algn="ctr"/>
            <a:r>
              <a:rPr lang="fr-FR" sz="2000" b="1" dirty="0">
                <a:solidFill>
                  <a:srgbClr val="FFFF00"/>
                </a:solidFill>
              </a:rPr>
              <a:t>Coprocesseur 0</a:t>
            </a:r>
          </a:p>
        </p:txBody>
      </p:sp>
      <p:sp>
        <p:nvSpPr>
          <p:cNvPr id="95" name="old PC"/>
          <p:cNvSpPr/>
          <p:nvPr/>
        </p:nvSpPr>
        <p:spPr>
          <a:xfrm>
            <a:off x="9058720" y="2529703"/>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sp>
        <p:nvSpPr>
          <p:cNvPr id="105" name="PC"/>
          <p:cNvSpPr/>
          <p:nvPr/>
        </p:nvSpPr>
        <p:spPr>
          <a:xfrm>
            <a:off x="9060784" y="2538917"/>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PC</a:t>
            </a:r>
          </a:p>
        </p:txBody>
      </p:sp>
      <p:sp>
        <p:nvSpPr>
          <p:cNvPr id="106" name="next PC"/>
          <p:cNvSpPr/>
          <p:nvPr/>
        </p:nvSpPr>
        <p:spPr>
          <a:xfrm>
            <a:off x="9110454" y="4539294"/>
            <a:ext cx="1318039" cy="45760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bg1"/>
                </a:solidFill>
              </a:rPr>
              <a:t>next</a:t>
            </a:r>
            <a:r>
              <a:rPr lang="fr-FR" b="1" dirty="0">
                <a:solidFill>
                  <a:schemeClr val="bg1"/>
                </a:solidFill>
              </a:rPr>
              <a:t> PC</a:t>
            </a:r>
          </a:p>
        </p:txBody>
      </p:sp>
      <p:sp>
        <p:nvSpPr>
          <p:cNvPr id="107" name="8000180"/>
          <p:cNvSpPr/>
          <p:nvPr/>
        </p:nvSpPr>
        <p:spPr>
          <a:xfrm>
            <a:off x="9058719" y="2529703"/>
            <a:ext cx="1317600" cy="457200"/>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0x80000180</a:t>
            </a:r>
          </a:p>
        </p:txBody>
      </p:sp>
      <p:cxnSp>
        <p:nvCxnSpPr>
          <p:cNvPr id="108" name="Elbow Connector 107"/>
          <p:cNvCxnSpPr>
            <a:stCxn id="81" idx="0"/>
            <a:endCxn id="105" idx="1"/>
          </p:cNvCxnSpPr>
          <p:nvPr/>
        </p:nvCxnSpPr>
        <p:spPr>
          <a:xfrm rot="5400000" flipH="1" flipV="1">
            <a:off x="8444238" y="2698156"/>
            <a:ext cx="547184" cy="685907"/>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5" name="cause_bits"/>
          <p:cNvGraphicFramePr>
            <a:graphicFrameLocks noGrp="1"/>
          </p:cNvGraphicFramePr>
          <p:nvPr>
            <p:ph idx="1"/>
            <p:extLst>
              <p:ext uri="{D42A27DB-BD31-4B8C-83A1-F6EECF244321}">
                <p14:modId xmlns:p14="http://schemas.microsoft.com/office/powerpoint/2010/main" val="3027813124"/>
              </p:ext>
            </p:extLst>
          </p:nvPr>
        </p:nvGraphicFramePr>
        <p:xfrm>
          <a:off x="339897" y="3915261"/>
          <a:ext cx="5314727" cy="1174007"/>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020572">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432327">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IP</a:t>
                      </a:r>
                      <a:r>
                        <a:rPr lang="fr-FR" sz="1800" baseline="-25000" dirty="0">
                          <a:solidFill>
                            <a:sysClr val="windowText" lastClr="00000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ysClr val="windowText" lastClr="000000"/>
                          </a:solidFill>
                        </a:rPr>
                        <a:t>ExcCode</a:t>
                      </a: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5">
                  <a:txBody>
                    <a:bodyPr/>
                    <a:lstStyle/>
                    <a:p>
                      <a:pPr algn="l"/>
                      <a:r>
                        <a:rPr lang="fr-FR" sz="1800" b="1" baseline="0" dirty="0">
                          <a:solidFill>
                            <a:sysClr val="windowText" lastClr="000000"/>
                          </a:solidFill>
                        </a:rPr>
                        <a:t>cause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7" name="status_bits"/>
          <p:cNvGraphicFramePr>
            <a:graphicFrameLocks/>
          </p:cNvGraphicFramePr>
          <p:nvPr>
            <p:extLst>
              <p:ext uri="{D42A27DB-BD31-4B8C-83A1-F6EECF244321}">
                <p14:modId xmlns:p14="http://schemas.microsoft.com/office/powerpoint/2010/main" val="2388753020"/>
              </p:ext>
            </p:extLst>
          </p:nvPr>
        </p:nvGraphicFramePr>
        <p:xfrm>
          <a:off x="339897" y="2280922"/>
          <a:ext cx="5315142" cy="110744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555942">
                  <a:extLst>
                    <a:ext uri="{9D8B030D-6E8A-4147-A177-3AD203B41FA5}">
                      <a16:colId xmlns:a16="http://schemas.microsoft.com/office/drawing/2014/main" val="20001"/>
                    </a:ext>
                  </a:extLst>
                </a:gridCol>
                <a:gridCol w="1267200">
                  <a:extLst>
                    <a:ext uri="{9D8B030D-6E8A-4147-A177-3AD203B41FA5}">
                      <a16:colId xmlns:a16="http://schemas.microsoft.com/office/drawing/2014/main" val="20002"/>
                    </a:ext>
                  </a:extLst>
                </a:gridCol>
                <a:gridCol w="554400">
                  <a:extLst>
                    <a:ext uri="{9D8B030D-6E8A-4147-A177-3AD203B41FA5}">
                      <a16:colId xmlns:a16="http://schemas.microsoft.com/office/drawing/2014/main" val="20003"/>
                    </a:ext>
                  </a:extLst>
                </a:gridCol>
                <a:gridCol w="1108800">
                  <a:extLst>
                    <a:ext uri="{9D8B030D-6E8A-4147-A177-3AD203B41FA5}">
                      <a16:colId xmlns:a16="http://schemas.microsoft.com/office/drawing/2014/main" val="20004"/>
                    </a:ext>
                  </a:extLst>
                </a:gridCol>
                <a:gridCol w="554400">
                  <a:extLst>
                    <a:ext uri="{9D8B030D-6E8A-4147-A177-3AD203B41FA5}">
                      <a16:colId xmlns:a16="http://schemas.microsoft.com/office/drawing/2014/main" val="20005"/>
                    </a:ext>
                  </a:extLst>
                </a:gridCol>
                <a:gridCol w="554400">
                  <a:extLst>
                    <a:ext uri="{9D8B030D-6E8A-4147-A177-3AD203B41FA5}">
                      <a16:colId xmlns:a16="http://schemas.microsoft.com/office/drawing/2014/main" val="20006"/>
                    </a:ext>
                  </a:extLst>
                </a:gridCol>
              </a:tblGrid>
              <a:tr h="0">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IM</a:t>
                      </a:r>
                      <a:r>
                        <a:rPr lang="fr-FR" sz="1800" baseline="-25000" dirty="0">
                          <a:solidFill>
                            <a:sysClr val="windowText" lastClr="00000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KU</a:t>
                      </a:r>
                      <a:endParaRPr lang="fr-FR" sz="1800" baseline="-25000" dirty="0">
                        <a:solidFill>
                          <a:sysClr val="windowText" lastClr="000000"/>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ysClr val="windowText" lastClr="000000"/>
                          </a:solidFill>
                        </a:rPr>
                        <a:t>ExL</a:t>
                      </a:r>
                      <a:endParaRPr lang="fr-FR" sz="1800" baseline="-25000" dirty="0">
                        <a:solidFill>
                          <a:sysClr val="windowText" lastClr="000000"/>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IE</a:t>
                      </a:r>
                      <a:endParaRPr lang="fr-FR" sz="1800" baseline="-25000" dirty="0">
                        <a:solidFill>
                          <a:sysClr val="windowText" lastClr="000000"/>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800" baseline="0" dirty="0">
                          <a:solidFill>
                            <a:sysClr val="windowText" lastClr="00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extLst>
                  <a:ext uri="{0D108BD9-81ED-4DB2-BD59-A6C34878D82A}">
                    <a16:rowId xmlns:a16="http://schemas.microsoft.com/office/drawing/2014/main" val="10001"/>
                  </a:ext>
                </a:extLst>
              </a:tr>
              <a:tr h="370840">
                <a:tc gridSpan="7">
                  <a:txBody>
                    <a:bodyPr/>
                    <a:lstStyle/>
                    <a:p>
                      <a:pPr algn="l"/>
                      <a:r>
                        <a:rPr lang="fr-FR" sz="1800" b="1" baseline="0" dirty="0" err="1">
                          <a:solidFill>
                            <a:sysClr val="windowText" lastClr="000000"/>
                          </a:solidFill>
                        </a:rPr>
                        <a:t>status</a:t>
                      </a:r>
                      <a:endParaRPr lang="fr-FR" sz="1800" b="1" baseline="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sp>
        <p:nvSpPr>
          <p:cNvPr id="128" name="Init_state"/>
          <p:cNvSpPr txBox="1"/>
          <p:nvPr/>
        </p:nvSpPr>
        <p:spPr>
          <a:xfrm>
            <a:off x="264033" y="5345018"/>
            <a:ext cx="3914072" cy="923330"/>
          </a:xfrm>
          <a:prstGeom prst="rect">
            <a:avLst/>
          </a:prstGeom>
          <a:noFill/>
        </p:spPr>
        <p:txBody>
          <a:bodyPr wrap="square" rtlCol="0">
            <a:spAutoFit/>
          </a:bodyPr>
          <a:lstStyle/>
          <a:p>
            <a:r>
              <a:rPr lang="fr-FR" dirty="0"/>
              <a:t>Initialement, nous sommes dans le mode utilisateur (KU = 1) et les interruptions sont permises (IE = 1).</a:t>
            </a:r>
          </a:p>
        </p:txBody>
      </p:sp>
      <p:sp>
        <p:nvSpPr>
          <p:cNvPr id="129" name="IRQ3_set_PC2EPC"/>
          <p:cNvSpPr txBox="1"/>
          <p:nvPr/>
        </p:nvSpPr>
        <p:spPr>
          <a:xfrm>
            <a:off x="264033" y="5339839"/>
            <a:ext cx="4218914" cy="923330"/>
          </a:xfrm>
          <a:prstGeom prst="rect">
            <a:avLst/>
          </a:prstGeom>
          <a:noFill/>
        </p:spPr>
        <p:txBody>
          <a:bodyPr wrap="square" rtlCol="0">
            <a:spAutoFit/>
          </a:bodyPr>
          <a:lstStyle/>
          <a:p>
            <a:r>
              <a:rPr lang="fr-FR" dirty="0"/>
              <a:t>La ligne d’interruption IRQ3 vient d’être activée. Le PC de la prochaine instruction à exécuter (</a:t>
            </a:r>
            <a:r>
              <a:rPr lang="fr-FR" dirty="0" err="1"/>
              <a:t>next</a:t>
            </a:r>
            <a:r>
              <a:rPr lang="fr-FR" dirty="0"/>
              <a:t> PC) est copié dans EPC.</a:t>
            </a:r>
          </a:p>
        </p:txBody>
      </p:sp>
      <p:sp>
        <p:nvSpPr>
          <p:cNvPr id="130" name="Kernel Mode"/>
          <p:cNvSpPr txBox="1"/>
          <p:nvPr/>
        </p:nvSpPr>
        <p:spPr>
          <a:xfrm>
            <a:off x="262800" y="5338800"/>
            <a:ext cx="5544288" cy="646331"/>
          </a:xfrm>
          <a:prstGeom prst="rect">
            <a:avLst/>
          </a:prstGeom>
          <a:noFill/>
        </p:spPr>
        <p:txBody>
          <a:bodyPr wrap="square" rtlCol="0">
            <a:spAutoFit/>
          </a:bodyPr>
          <a:lstStyle/>
          <a:p>
            <a:r>
              <a:rPr lang="fr-FR" dirty="0"/>
              <a:t>Le mode superviseur est activé (KU=0). Toute future interruption est désactivée (</a:t>
            </a:r>
            <a:r>
              <a:rPr lang="fr-FR" dirty="0" err="1"/>
              <a:t>ExL</a:t>
            </a:r>
            <a:r>
              <a:rPr lang="fr-FR" dirty="0"/>
              <a:t>=1).</a:t>
            </a:r>
          </a:p>
        </p:txBody>
      </p:sp>
      <p:graphicFrame>
        <p:nvGraphicFramePr>
          <p:cNvPr id="135" name="status_bits_sll"/>
          <p:cNvGraphicFramePr>
            <a:graphicFrameLocks/>
          </p:cNvGraphicFramePr>
          <p:nvPr>
            <p:extLst>
              <p:ext uri="{D42A27DB-BD31-4B8C-83A1-F6EECF244321}">
                <p14:modId xmlns:p14="http://schemas.microsoft.com/office/powerpoint/2010/main" val="887313956"/>
              </p:ext>
            </p:extLst>
          </p:nvPr>
        </p:nvGraphicFramePr>
        <p:xfrm>
          <a:off x="338400" y="2282400"/>
          <a:ext cx="5315142" cy="110744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555942">
                  <a:extLst>
                    <a:ext uri="{9D8B030D-6E8A-4147-A177-3AD203B41FA5}">
                      <a16:colId xmlns:a16="http://schemas.microsoft.com/office/drawing/2014/main" val="20001"/>
                    </a:ext>
                  </a:extLst>
                </a:gridCol>
                <a:gridCol w="1267200">
                  <a:extLst>
                    <a:ext uri="{9D8B030D-6E8A-4147-A177-3AD203B41FA5}">
                      <a16:colId xmlns:a16="http://schemas.microsoft.com/office/drawing/2014/main" val="20002"/>
                    </a:ext>
                  </a:extLst>
                </a:gridCol>
                <a:gridCol w="554400">
                  <a:extLst>
                    <a:ext uri="{9D8B030D-6E8A-4147-A177-3AD203B41FA5}">
                      <a16:colId xmlns:a16="http://schemas.microsoft.com/office/drawing/2014/main" val="20003"/>
                    </a:ext>
                  </a:extLst>
                </a:gridCol>
                <a:gridCol w="1108800">
                  <a:extLst>
                    <a:ext uri="{9D8B030D-6E8A-4147-A177-3AD203B41FA5}">
                      <a16:colId xmlns:a16="http://schemas.microsoft.com/office/drawing/2014/main" val="20004"/>
                    </a:ext>
                  </a:extLst>
                </a:gridCol>
                <a:gridCol w="554400">
                  <a:extLst>
                    <a:ext uri="{9D8B030D-6E8A-4147-A177-3AD203B41FA5}">
                      <a16:colId xmlns:a16="http://schemas.microsoft.com/office/drawing/2014/main" val="20005"/>
                    </a:ext>
                  </a:extLst>
                </a:gridCol>
                <a:gridCol w="554400">
                  <a:extLst>
                    <a:ext uri="{9D8B030D-6E8A-4147-A177-3AD203B41FA5}">
                      <a16:colId xmlns:a16="http://schemas.microsoft.com/office/drawing/2014/main" val="20006"/>
                    </a:ext>
                  </a:extLst>
                </a:gridCol>
              </a:tblGrid>
              <a:tr h="0">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IM</a:t>
                      </a:r>
                      <a:r>
                        <a:rPr lang="fr-FR" sz="1800" baseline="-250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KU</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err="1">
                          <a:solidFill>
                            <a:schemeClr val="tx1"/>
                          </a:solidFill>
                        </a:rPr>
                        <a:t>ExL</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IE</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0</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endParaRPr lang="fr-FR" sz="1800" baseline="0" dirty="0">
                        <a:solidFill>
                          <a:schemeClr val="bg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r>
                        <a:rPr lang="fr-FR" sz="1800" baseline="0" dirty="0">
                          <a:solidFill>
                            <a:sysClr val="windowText" lastClr="00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extLst>
                  <a:ext uri="{0D108BD9-81ED-4DB2-BD59-A6C34878D82A}">
                    <a16:rowId xmlns:a16="http://schemas.microsoft.com/office/drawing/2014/main" val="10001"/>
                  </a:ext>
                </a:extLst>
              </a:tr>
              <a:tr h="370840">
                <a:tc gridSpan="7">
                  <a:txBody>
                    <a:bodyPr/>
                    <a:lstStyle/>
                    <a:p>
                      <a:pPr algn="l"/>
                      <a:r>
                        <a:rPr lang="fr-FR" sz="1800" b="1" baseline="0" dirty="0" err="1">
                          <a:solidFill>
                            <a:schemeClr val="tx1"/>
                          </a:solidFill>
                        </a:rPr>
                        <a:t>status</a:t>
                      </a:r>
                      <a:endParaRPr lang="fr-FR" sz="18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graphicFrame>
        <p:nvGraphicFramePr>
          <p:cNvPr id="142" name="status_bits_sll_old"/>
          <p:cNvGraphicFramePr>
            <a:graphicFrameLocks/>
          </p:cNvGraphicFramePr>
          <p:nvPr>
            <p:extLst>
              <p:ext uri="{D42A27DB-BD31-4B8C-83A1-F6EECF244321}">
                <p14:modId xmlns:p14="http://schemas.microsoft.com/office/powerpoint/2010/main" val="2624335376"/>
              </p:ext>
            </p:extLst>
          </p:nvPr>
        </p:nvGraphicFramePr>
        <p:xfrm>
          <a:off x="338400" y="2282400"/>
          <a:ext cx="5315142" cy="110744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555942">
                  <a:extLst>
                    <a:ext uri="{9D8B030D-6E8A-4147-A177-3AD203B41FA5}">
                      <a16:colId xmlns:a16="http://schemas.microsoft.com/office/drawing/2014/main" val="20001"/>
                    </a:ext>
                  </a:extLst>
                </a:gridCol>
                <a:gridCol w="1267200">
                  <a:extLst>
                    <a:ext uri="{9D8B030D-6E8A-4147-A177-3AD203B41FA5}">
                      <a16:colId xmlns:a16="http://schemas.microsoft.com/office/drawing/2014/main" val="20002"/>
                    </a:ext>
                  </a:extLst>
                </a:gridCol>
                <a:gridCol w="554400">
                  <a:extLst>
                    <a:ext uri="{9D8B030D-6E8A-4147-A177-3AD203B41FA5}">
                      <a16:colId xmlns:a16="http://schemas.microsoft.com/office/drawing/2014/main" val="20003"/>
                    </a:ext>
                  </a:extLst>
                </a:gridCol>
                <a:gridCol w="1108800">
                  <a:extLst>
                    <a:ext uri="{9D8B030D-6E8A-4147-A177-3AD203B41FA5}">
                      <a16:colId xmlns:a16="http://schemas.microsoft.com/office/drawing/2014/main" val="20004"/>
                    </a:ext>
                  </a:extLst>
                </a:gridCol>
                <a:gridCol w="554400">
                  <a:extLst>
                    <a:ext uri="{9D8B030D-6E8A-4147-A177-3AD203B41FA5}">
                      <a16:colId xmlns:a16="http://schemas.microsoft.com/office/drawing/2014/main" val="20005"/>
                    </a:ext>
                  </a:extLst>
                </a:gridCol>
                <a:gridCol w="554400">
                  <a:extLst>
                    <a:ext uri="{9D8B030D-6E8A-4147-A177-3AD203B41FA5}">
                      <a16:colId xmlns:a16="http://schemas.microsoft.com/office/drawing/2014/main" val="20006"/>
                    </a:ext>
                  </a:extLst>
                </a:gridCol>
              </a:tblGrid>
              <a:tr h="0">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IM</a:t>
                      </a:r>
                      <a:r>
                        <a:rPr lang="fr-FR" sz="1800" baseline="-250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chemeClr val="tx1"/>
                          </a:solidFill>
                        </a:rPr>
                        <a:t>KU</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err="1">
                          <a:solidFill>
                            <a:schemeClr val="tx1"/>
                          </a:solidFill>
                        </a:rPr>
                        <a:t>ExL</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IE</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r>
                        <a:rPr lang="fr-FR" sz="1800" baseline="0" dirty="0">
                          <a:solidFill>
                            <a:sysClr val="windowText" lastClr="00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extLst>
                  <a:ext uri="{0D108BD9-81ED-4DB2-BD59-A6C34878D82A}">
                    <a16:rowId xmlns:a16="http://schemas.microsoft.com/office/drawing/2014/main" val="10001"/>
                  </a:ext>
                </a:extLst>
              </a:tr>
              <a:tr h="370840">
                <a:tc gridSpan="7">
                  <a:txBody>
                    <a:bodyPr/>
                    <a:lstStyle/>
                    <a:p>
                      <a:pPr algn="l"/>
                      <a:r>
                        <a:rPr lang="fr-FR" sz="1800" b="1" baseline="0" dirty="0" err="1">
                          <a:solidFill>
                            <a:schemeClr val="tx1"/>
                          </a:solidFill>
                        </a:rPr>
                        <a:t>status</a:t>
                      </a:r>
                      <a:endParaRPr lang="fr-FR" sz="18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sp>
        <p:nvSpPr>
          <p:cNvPr id="136" name="setExcCode"/>
          <p:cNvSpPr txBox="1"/>
          <p:nvPr/>
        </p:nvSpPr>
        <p:spPr>
          <a:xfrm>
            <a:off x="262800" y="5338800"/>
            <a:ext cx="5390742" cy="923330"/>
          </a:xfrm>
          <a:prstGeom prst="rect">
            <a:avLst/>
          </a:prstGeom>
          <a:noFill/>
        </p:spPr>
        <p:txBody>
          <a:bodyPr wrap="square" rtlCol="0">
            <a:spAutoFit/>
          </a:bodyPr>
          <a:lstStyle/>
          <a:p>
            <a:r>
              <a:rPr lang="fr-FR" dirty="0"/>
              <a:t>Le code d’Exception correspondant aux interruptions (ici 0)  est placé dans </a:t>
            </a:r>
            <a:r>
              <a:rPr lang="fr-FR" dirty="0" err="1"/>
              <a:t>ExcCode</a:t>
            </a:r>
            <a:r>
              <a:rPr lang="fr-FR" dirty="0"/>
              <a:t> dans le registre « cause » du Coprocesseur 0 et IP</a:t>
            </a:r>
            <a:r>
              <a:rPr lang="fr-FR" baseline="-25000" dirty="0"/>
              <a:t>3</a:t>
            </a:r>
            <a:r>
              <a:rPr lang="fr-FR" dirty="0"/>
              <a:t> est activée.</a:t>
            </a:r>
          </a:p>
        </p:txBody>
      </p:sp>
      <p:graphicFrame>
        <p:nvGraphicFramePr>
          <p:cNvPr id="137" name="cause_bits_set"/>
          <p:cNvGraphicFramePr>
            <a:graphicFrameLocks/>
          </p:cNvGraphicFramePr>
          <p:nvPr>
            <p:extLst>
              <p:ext uri="{D42A27DB-BD31-4B8C-83A1-F6EECF244321}">
                <p14:modId xmlns:p14="http://schemas.microsoft.com/office/powerpoint/2010/main" val="78656422"/>
              </p:ext>
            </p:extLst>
          </p:nvPr>
        </p:nvGraphicFramePr>
        <p:xfrm>
          <a:off x="338400" y="3916800"/>
          <a:ext cx="5314727" cy="1174007"/>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020572">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432327">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IP</a:t>
                      </a:r>
                      <a:r>
                        <a:rPr lang="fr-FR" sz="1800" baseline="-25000" dirty="0">
                          <a:solidFill>
                            <a:sysClr val="windowText" lastClr="00000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ysClr val="windowText" lastClr="000000"/>
                          </a:solidFill>
                        </a:rPr>
                        <a:t>ExcCode</a:t>
                      </a: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endParaRPr lang="fr-FR"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5">
                  <a:txBody>
                    <a:bodyPr/>
                    <a:lstStyle/>
                    <a:p>
                      <a:pPr algn="l"/>
                      <a:r>
                        <a:rPr lang="fr-FR" sz="1800" b="1" baseline="0" dirty="0">
                          <a:solidFill>
                            <a:sysClr val="windowText" lastClr="000000"/>
                          </a:solidFill>
                        </a:rPr>
                        <a:t>cause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41" name="cause_bits_set_white"/>
          <p:cNvGraphicFramePr>
            <a:graphicFrameLocks/>
          </p:cNvGraphicFramePr>
          <p:nvPr>
            <p:extLst>
              <p:ext uri="{D42A27DB-BD31-4B8C-83A1-F6EECF244321}">
                <p14:modId xmlns:p14="http://schemas.microsoft.com/office/powerpoint/2010/main" val="301623559"/>
              </p:ext>
            </p:extLst>
          </p:nvPr>
        </p:nvGraphicFramePr>
        <p:xfrm>
          <a:off x="338400" y="3916800"/>
          <a:ext cx="5314727" cy="1174007"/>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020572">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432327">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IP</a:t>
                      </a:r>
                      <a:r>
                        <a:rPr lang="fr-FR" sz="1800" baseline="-25000" dirty="0">
                          <a:solidFill>
                            <a:sysClr val="windowText" lastClr="00000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ysClr val="windowText" lastClr="000000"/>
                          </a:solidFill>
                        </a:rPr>
                        <a:t>ExcCode</a:t>
                      </a: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5">
                  <a:txBody>
                    <a:bodyPr/>
                    <a:lstStyle/>
                    <a:p>
                      <a:pPr algn="l"/>
                      <a:r>
                        <a:rPr lang="fr-FR" sz="1800" b="1" baseline="0" dirty="0">
                          <a:solidFill>
                            <a:sysClr val="windowText" lastClr="000000"/>
                          </a:solidFill>
                        </a:rPr>
                        <a:t>cause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8" name="setExceptionVectorAddress"/>
          <p:cNvSpPr txBox="1"/>
          <p:nvPr/>
        </p:nvSpPr>
        <p:spPr>
          <a:xfrm>
            <a:off x="262800" y="5338800"/>
            <a:ext cx="5390742" cy="1200329"/>
          </a:xfrm>
          <a:prstGeom prst="rect">
            <a:avLst/>
          </a:prstGeom>
          <a:noFill/>
        </p:spPr>
        <p:txBody>
          <a:bodyPr wrap="square" rtlCol="0">
            <a:spAutoFit/>
          </a:bodyPr>
          <a:lstStyle/>
          <a:p>
            <a:r>
              <a:rPr lang="fr-FR" dirty="0"/>
              <a:t>L’adresse 0x80000180 de la routine standard de gestion des exceptions est placée dans le registre « PC » du processeur. Celui-ci commence  de suite l’exécution de cette routine en mode « superviseur ».</a:t>
            </a:r>
          </a:p>
        </p:txBody>
      </p:sp>
      <p:sp>
        <p:nvSpPr>
          <p:cNvPr id="139" name="cleanup"/>
          <p:cNvSpPr txBox="1"/>
          <p:nvPr/>
        </p:nvSpPr>
        <p:spPr>
          <a:xfrm>
            <a:off x="262800" y="5338800"/>
            <a:ext cx="5390742" cy="923330"/>
          </a:xfrm>
          <a:prstGeom prst="rect">
            <a:avLst/>
          </a:prstGeom>
          <a:noFill/>
        </p:spPr>
        <p:txBody>
          <a:bodyPr wrap="square" rtlCol="0">
            <a:spAutoFit/>
          </a:bodyPr>
          <a:lstStyle/>
          <a:p>
            <a:r>
              <a:rPr lang="fr-FR" dirty="0"/>
              <a:t>Après identification et traitement de l’interruption, le bit associé est  remis à </a:t>
            </a:r>
            <a:r>
              <a:rPr lang="fr-FR" dirty="0" err="1"/>
              <a:t>zero</a:t>
            </a:r>
            <a:r>
              <a:rPr lang="fr-FR" dirty="0"/>
              <a:t> (ici IP</a:t>
            </a:r>
            <a:r>
              <a:rPr lang="fr-FR" baseline="-25000" dirty="0"/>
              <a:t>3</a:t>
            </a:r>
            <a:r>
              <a:rPr lang="fr-FR" dirty="0"/>
              <a:t>), puis le contenu du registre « EPC » est copié dans le registre « PC ».</a:t>
            </a:r>
          </a:p>
        </p:txBody>
      </p:sp>
      <p:graphicFrame>
        <p:nvGraphicFramePr>
          <p:cNvPr id="140" name="cause_bits_unset"/>
          <p:cNvGraphicFramePr>
            <a:graphicFrameLocks/>
          </p:cNvGraphicFramePr>
          <p:nvPr>
            <p:extLst>
              <p:ext uri="{D42A27DB-BD31-4B8C-83A1-F6EECF244321}">
                <p14:modId xmlns:p14="http://schemas.microsoft.com/office/powerpoint/2010/main" val="1400437062"/>
              </p:ext>
            </p:extLst>
          </p:nvPr>
        </p:nvGraphicFramePr>
        <p:xfrm>
          <a:off x="338400" y="3916800"/>
          <a:ext cx="5314727" cy="1174007"/>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020572">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432327">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ysClr val="windowText" lastClr="000000"/>
                          </a:solidFill>
                        </a:rPr>
                        <a:t>IP</a:t>
                      </a:r>
                      <a:r>
                        <a:rPr lang="fr-FR" sz="1800" baseline="-25000" dirty="0">
                          <a:solidFill>
                            <a:sysClr val="windowText" lastClr="00000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ysClr val="windowText" lastClr="000000"/>
                          </a:solidFill>
                        </a:rPr>
                        <a:t>ExcCode</a:t>
                      </a: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5">
                  <a:txBody>
                    <a:bodyPr/>
                    <a:lstStyle/>
                    <a:p>
                      <a:pPr algn="l"/>
                      <a:r>
                        <a:rPr lang="fr-FR" sz="1800" b="1" baseline="0" dirty="0">
                          <a:solidFill>
                            <a:sysClr val="windowText" lastClr="000000"/>
                          </a:solidFill>
                        </a:rPr>
                        <a:t>cause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43" name="final"/>
          <p:cNvSpPr txBox="1"/>
          <p:nvPr/>
        </p:nvSpPr>
        <p:spPr>
          <a:xfrm>
            <a:off x="262800" y="5338800"/>
            <a:ext cx="5390742" cy="646331"/>
          </a:xfrm>
          <a:prstGeom prst="rect">
            <a:avLst/>
          </a:prstGeom>
          <a:noFill/>
        </p:spPr>
        <p:txBody>
          <a:bodyPr wrap="square" rtlCol="0">
            <a:spAutoFit/>
          </a:bodyPr>
          <a:lstStyle/>
          <a:p>
            <a:r>
              <a:rPr lang="fr-FR" dirty="0"/>
              <a:t>Finalement, le mode « utilisateur » est restauré et les interruptions sont de nouveau activées.</a:t>
            </a:r>
          </a:p>
        </p:txBody>
      </p:sp>
      <p:graphicFrame>
        <p:nvGraphicFramePr>
          <p:cNvPr id="144" name="cause_bits_unset_last"/>
          <p:cNvGraphicFramePr>
            <a:graphicFrameLocks/>
          </p:cNvGraphicFramePr>
          <p:nvPr>
            <p:extLst>
              <p:ext uri="{D42A27DB-BD31-4B8C-83A1-F6EECF244321}">
                <p14:modId xmlns:p14="http://schemas.microsoft.com/office/powerpoint/2010/main" val="2094468861"/>
              </p:ext>
            </p:extLst>
          </p:nvPr>
        </p:nvGraphicFramePr>
        <p:xfrm>
          <a:off x="338400" y="3916800"/>
          <a:ext cx="5314727" cy="1174007"/>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020572">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432327">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IP</a:t>
                      </a:r>
                      <a:r>
                        <a:rPr lang="fr-FR" sz="1800" baseline="-250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err="1">
                          <a:solidFill>
                            <a:schemeClr val="tx1"/>
                          </a:solidFill>
                        </a:rPr>
                        <a:t>ExcCode</a:t>
                      </a:r>
                      <a:endParaRPr lang="fr-FR"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5">
                  <a:txBody>
                    <a:bodyPr/>
                    <a:lstStyle/>
                    <a:p>
                      <a:pPr algn="l"/>
                      <a:r>
                        <a:rPr lang="fr-FR" sz="1800" b="1" baseline="0" dirty="0">
                          <a:solidFill>
                            <a:sysClr val="windowText" lastClr="000000"/>
                          </a:solidFill>
                        </a:rPr>
                        <a:t>cause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45" name="status_bits_last"/>
          <p:cNvGraphicFramePr>
            <a:graphicFrameLocks/>
          </p:cNvGraphicFramePr>
          <p:nvPr>
            <p:extLst>
              <p:ext uri="{D42A27DB-BD31-4B8C-83A1-F6EECF244321}">
                <p14:modId xmlns:p14="http://schemas.microsoft.com/office/powerpoint/2010/main" val="1944396475"/>
              </p:ext>
            </p:extLst>
          </p:nvPr>
        </p:nvGraphicFramePr>
        <p:xfrm>
          <a:off x="338400" y="2282400"/>
          <a:ext cx="5315142" cy="110744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555942">
                  <a:extLst>
                    <a:ext uri="{9D8B030D-6E8A-4147-A177-3AD203B41FA5}">
                      <a16:colId xmlns:a16="http://schemas.microsoft.com/office/drawing/2014/main" val="20001"/>
                    </a:ext>
                  </a:extLst>
                </a:gridCol>
                <a:gridCol w="1267200">
                  <a:extLst>
                    <a:ext uri="{9D8B030D-6E8A-4147-A177-3AD203B41FA5}">
                      <a16:colId xmlns:a16="http://schemas.microsoft.com/office/drawing/2014/main" val="20002"/>
                    </a:ext>
                  </a:extLst>
                </a:gridCol>
                <a:gridCol w="554400">
                  <a:extLst>
                    <a:ext uri="{9D8B030D-6E8A-4147-A177-3AD203B41FA5}">
                      <a16:colId xmlns:a16="http://schemas.microsoft.com/office/drawing/2014/main" val="20003"/>
                    </a:ext>
                  </a:extLst>
                </a:gridCol>
                <a:gridCol w="1108800">
                  <a:extLst>
                    <a:ext uri="{9D8B030D-6E8A-4147-A177-3AD203B41FA5}">
                      <a16:colId xmlns:a16="http://schemas.microsoft.com/office/drawing/2014/main" val="20004"/>
                    </a:ext>
                  </a:extLst>
                </a:gridCol>
                <a:gridCol w="554400">
                  <a:extLst>
                    <a:ext uri="{9D8B030D-6E8A-4147-A177-3AD203B41FA5}">
                      <a16:colId xmlns:a16="http://schemas.microsoft.com/office/drawing/2014/main" val="20005"/>
                    </a:ext>
                  </a:extLst>
                </a:gridCol>
                <a:gridCol w="554400">
                  <a:extLst>
                    <a:ext uri="{9D8B030D-6E8A-4147-A177-3AD203B41FA5}">
                      <a16:colId xmlns:a16="http://schemas.microsoft.com/office/drawing/2014/main" val="20006"/>
                    </a:ext>
                  </a:extLst>
                </a:gridCol>
              </a:tblGrid>
              <a:tr h="0">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IM</a:t>
                      </a:r>
                      <a:r>
                        <a:rPr lang="fr-FR" sz="1800" baseline="-250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KU</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err="1">
                          <a:solidFill>
                            <a:schemeClr val="tx1"/>
                          </a:solidFill>
                        </a:rPr>
                        <a:t>ExL</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dirty="0">
                          <a:solidFill>
                            <a:schemeClr val="tx1"/>
                          </a:solidFill>
                        </a:rPr>
                        <a:t>IE</a:t>
                      </a:r>
                      <a:endParaRPr lang="fr-FR" sz="1800" baseline="-25000" dirty="0">
                        <a:solidFill>
                          <a:schemeClr val="tx1"/>
                        </a:solidFill>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tc>
                  <a:txBody>
                    <a:bodyPr/>
                    <a:lstStyle/>
                    <a:p>
                      <a:pPr algn="ctr"/>
                      <a:endParaRPr lang="fr-FR" sz="1800" baseline="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endParaRPr lang="fr-FR" sz="1800" baseline="0" dirty="0">
                        <a:solidFill>
                          <a:schemeClr val="bg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800" baseline="0" dirty="0">
                          <a:solidFill>
                            <a:srgbClr val="FF0000"/>
                          </a:solidFill>
                        </a:rPr>
                        <a:t>0</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alpha val="28000"/>
                      </a:srgbClr>
                    </a:solidFill>
                  </a:tcPr>
                </a:tc>
                <a:tc>
                  <a:txBody>
                    <a:bodyPr/>
                    <a:lstStyle/>
                    <a:p>
                      <a:pPr algn="ctr"/>
                      <a:r>
                        <a:rPr lang="fr-FR" sz="1800" baseline="0" dirty="0">
                          <a:solidFill>
                            <a:schemeClr val="tx1"/>
                          </a:solidFill>
                        </a:rPr>
                        <a:t>1</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alpha val="28000"/>
                      </a:schemeClr>
                    </a:solidFill>
                  </a:tcPr>
                </a:tc>
                <a:extLst>
                  <a:ext uri="{0D108BD9-81ED-4DB2-BD59-A6C34878D82A}">
                    <a16:rowId xmlns:a16="http://schemas.microsoft.com/office/drawing/2014/main" val="10001"/>
                  </a:ext>
                </a:extLst>
              </a:tr>
              <a:tr h="370840">
                <a:tc gridSpan="7">
                  <a:txBody>
                    <a:bodyPr/>
                    <a:lstStyle/>
                    <a:p>
                      <a:pPr algn="l"/>
                      <a:r>
                        <a:rPr lang="fr-FR" sz="1800" b="1" baseline="0" dirty="0" err="1">
                          <a:solidFill>
                            <a:schemeClr val="tx1"/>
                          </a:solidFill>
                        </a:rPr>
                        <a:t>status</a:t>
                      </a:r>
                      <a:endParaRPr lang="fr-FR" sz="18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28000"/>
                      </a:schemeClr>
                    </a:solidFill>
                  </a:tcPr>
                </a:tc>
                <a:tc hMerge="1">
                  <a:txBody>
                    <a:bodyPr/>
                    <a:lstStyle/>
                    <a:p>
                      <a:pPr algn="ctr"/>
                      <a:endParaRPr lang="fr-FR" sz="1800" baseline="0"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247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89"/>
                                        </p:tgtEl>
                                        <p:attrNameLst>
                                          <p:attrName>style.opacity</p:attrName>
                                        </p:attrNameLst>
                                      </p:cBhvr>
                                      <p:to>
                                        <p:strVal val="0.25"/>
                                      </p:to>
                                    </p:set>
                                    <p:animEffect filter="image" prLst="opacity: 0.25">
                                      <p:cBhvr rctx="IE">
                                        <p:cTn id="7" dur="indefinite"/>
                                        <p:tgtEl>
                                          <p:spTgt spid="89"/>
                                        </p:tgtEl>
                                      </p:cBhvr>
                                    </p:animEffect>
                                  </p:childTnLst>
                                </p:cTn>
                              </p:par>
                              <p:par>
                                <p:cTn id="8" presetID="9" presetClass="emph" presetSubtype="0" grpId="0" nodeType="withEffect">
                                  <p:stCondLst>
                                    <p:cond delay="0"/>
                                  </p:stCondLst>
                                  <p:childTnLst>
                                    <p:set>
                                      <p:cBhvr rctx="PPT">
                                        <p:cTn id="9" dur="indefinite"/>
                                        <p:tgtEl>
                                          <p:spTgt spid="85"/>
                                        </p:tgtEl>
                                        <p:attrNameLst>
                                          <p:attrName>style.opacity</p:attrName>
                                        </p:attrNameLst>
                                      </p:cBhvr>
                                      <p:to>
                                        <p:strVal val="0.25"/>
                                      </p:to>
                                    </p:set>
                                    <p:animEffect filter="image" prLst="opacity: 0.25">
                                      <p:cBhvr rctx="IE">
                                        <p:cTn id="10" dur="indefinite"/>
                                        <p:tgtEl>
                                          <p:spTgt spid="85"/>
                                        </p:tgtEl>
                                      </p:cBhvr>
                                    </p:animEffect>
                                  </p:childTnLst>
                                </p:cTn>
                              </p:par>
                              <p:par>
                                <p:cTn id="11" presetID="9" presetClass="emph" presetSubtype="0" grpId="0" nodeType="withEffect">
                                  <p:stCondLst>
                                    <p:cond delay="0"/>
                                  </p:stCondLst>
                                  <p:childTnLst>
                                    <p:set>
                                      <p:cBhvr rctx="PPT">
                                        <p:cTn id="12" dur="indefinite"/>
                                        <p:tgtEl>
                                          <p:spTgt spid="84"/>
                                        </p:tgtEl>
                                        <p:attrNameLst>
                                          <p:attrName>style.opacity</p:attrName>
                                        </p:attrNameLst>
                                      </p:cBhvr>
                                      <p:to>
                                        <p:strVal val="0.25"/>
                                      </p:to>
                                    </p:set>
                                    <p:animEffect filter="image" prLst="opacity: 0.25">
                                      <p:cBhvr rctx="IE">
                                        <p:cTn id="13" dur="indefinite"/>
                                        <p:tgtEl>
                                          <p:spTgt spid="84"/>
                                        </p:tgtEl>
                                      </p:cBhvr>
                                    </p:animEffect>
                                  </p:childTnLst>
                                </p:cTn>
                              </p:par>
                              <p:par>
                                <p:cTn id="14" presetID="9" presetClass="emph" presetSubtype="0" grpId="0" nodeType="withEffect">
                                  <p:stCondLst>
                                    <p:cond delay="0"/>
                                  </p:stCondLst>
                                  <p:childTnLst>
                                    <p:set>
                                      <p:cBhvr rctx="PPT">
                                        <p:cTn id="15" dur="indefinite"/>
                                        <p:tgtEl>
                                          <p:spTgt spid="83"/>
                                        </p:tgtEl>
                                        <p:attrNameLst>
                                          <p:attrName>style.opacity</p:attrName>
                                        </p:attrNameLst>
                                      </p:cBhvr>
                                      <p:to>
                                        <p:strVal val="0.25"/>
                                      </p:to>
                                    </p:set>
                                    <p:animEffect filter="image" prLst="opacity: 0.25">
                                      <p:cBhvr rctx="IE">
                                        <p:cTn id="16" dur="indefinite"/>
                                        <p:tgtEl>
                                          <p:spTgt spid="83"/>
                                        </p:tgtEl>
                                      </p:cBhvr>
                                    </p:animEffect>
                                  </p:childTnLst>
                                </p:cTn>
                              </p:par>
                              <p:par>
                                <p:cTn id="17" presetID="9" presetClass="emph" presetSubtype="0" grpId="0" nodeType="withEffect">
                                  <p:stCondLst>
                                    <p:cond delay="0"/>
                                  </p:stCondLst>
                                  <p:childTnLst>
                                    <p:set>
                                      <p:cBhvr rctx="PPT">
                                        <p:cTn id="18" dur="indefinite"/>
                                        <p:tgtEl>
                                          <p:spTgt spid="82"/>
                                        </p:tgtEl>
                                        <p:attrNameLst>
                                          <p:attrName>style.opacity</p:attrName>
                                        </p:attrNameLst>
                                      </p:cBhvr>
                                      <p:to>
                                        <p:strVal val="0.25"/>
                                      </p:to>
                                    </p:set>
                                    <p:animEffect filter="image" prLst="opacity: 0.25">
                                      <p:cBhvr rctx="IE">
                                        <p:cTn id="19" dur="indefinite"/>
                                        <p:tgtEl>
                                          <p:spTgt spid="82"/>
                                        </p:tgtEl>
                                      </p:cBhvr>
                                    </p:animEffect>
                                  </p:childTnLst>
                                </p:cTn>
                              </p:par>
                              <p:par>
                                <p:cTn id="20" presetID="9" presetClass="emph" presetSubtype="0" grpId="0" nodeType="withEffect">
                                  <p:stCondLst>
                                    <p:cond delay="0"/>
                                  </p:stCondLst>
                                  <p:childTnLst>
                                    <p:set>
                                      <p:cBhvr rctx="PPT">
                                        <p:cTn id="21" dur="indefinite"/>
                                        <p:tgtEl>
                                          <p:spTgt spid="90"/>
                                        </p:tgtEl>
                                        <p:attrNameLst>
                                          <p:attrName>style.opacity</p:attrName>
                                        </p:attrNameLst>
                                      </p:cBhvr>
                                      <p:to>
                                        <p:strVal val="0.25"/>
                                      </p:to>
                                    </p:set>
                                    <p:animEffect filter="image" prLst="opacity: 0.25">
                                      <p:cBhvr rctx="IE">
                                        <p:cTn id="22" dur="indefinite"/>
                                        <p:tgtEl>
                                          <p:spTgt spid="90"/>
                                        </p:tgtEl>
                                      </p:cBhvr>
                                    </p:animEffect>
                                  </p:childTnLst>
                                </p:cTn>
                              </p:par>
                              <p:par>
                                <p:cTn id="23" presetID="9" presetClass="emph" presetSubtype="0" grpId="0" nodeType="withEffect">
                                  <p:stCondLst>
                                    <p:cond delay="0"/>
                                  </p:stCondLst>
                                  <p:childTnLst>
                                    <p:set>
                                      <p:cBhvr rctx="PPT">
                                        <p:cTn id="24" dur="indefinite"/>
                                        <p:tgtEl>
                                          <p:spTgt spid="91"/>
                                        </p:tgtEl>
                                        <p:attrNameLst>
                                          <p:attrName>style.opacity</p:attrName>
                                        </p:attrNameLst>
                                      </p:cBhvr>
                                      <p:to>
                                        <p:strVal val="0.25"/>
                                      </p:to>
                                    </p:set>
                                    <p:animEffect filter="image" prLst="opacity: 0.25">
                                      <p:cBhvr rctx="IE">
                                        <p:cTn id="25" dur="indefinite"/>
                                        <p:tgtEl>
                                          <p:spTgt spid="91"/>
                                        </p:tgtEl>
                                      </p:cBhvr>
                                    </p:animEffect>
                                  </p:childTnLst>
                                </p:cTn>
                              </p:par>
                              <p:par>
                                <p:cTn id="26" presetID="9" presetClass="emph" presetSubtype="0" grpId="0" nodeType="withEffect">
                                  <p:stCondLst>
                                    <p:cond delay="0"/>
                                  </p:stCondLst>
                                  <p:childTnLst>
                                    <p:set>
                                      <p:cBhvr rctx="PPT">
                                        <p:cTn id="27" dur="indefinite"/>
                                        <p:tgtEl>
                                          <p:spTgt spid="92"/>
                                        </p:tgtEl>
                                        <p:attrNameLst>
                                          <p:attrName>style.opacity</p:attrName>
                                        </p:attrNameLst>
                                      </p:cBhvr>
                                      <p:to>
                                        <p:strVal val="0.25"/>
                                      </p:to>
                                    </p:set>
                                    <p:animEffect filter="image" prLst="opacity: 0.25">
                                      <p:cBhvr rctx="IE">
                                        <p:cTn id="28" dur="indefinite"/>
                                        <p:tgtEl>
                                          <p:spTgt spid="9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500"/>
                            </p:stCondLst>
                            <p:childTnLst>
                              <p:par>
                                <p:cTn id="35" presetID="10" presetClass="exit" presetSubtype="0" fill="hold" grpId="0" nodeType="afterEffect">
                                  <p:stCondLst>
                                    <p:cond delay="0"/>
                                  </p:stCondLst>
                                  <p:childTnLst>
                                    <p:animEffect transition="out" filter="fade">
                                      <p:cBhvr>
                                        <p:cTn id="36" dur="500"/>
                                        <p:tgtEl>
                                          <p:spTgt spid="128"/>
                                        </p:tgtEl>
                                      </p:cBhvr>
                                    </p:animEffect>
                                    <p:set>
                                      <p:cBhvr>
                                        <p:cTn id="37" dur="1" fill="hold">
                                          <p:stCondLst>
                                            <p:cond delay="499"/>
                                          </p:stCondLst>
                                        </p:cTn>
                                        <p:tgtEl>
                                          <p:spTgt spid="128"/>
                                        </p:tgtEl>
                                        <p:attrNameLst>
                                          <p:attrName>style.visibility</p:attrName>
                                        </p:attrNameLst>
                                      </p:cBhvr>
                                      <p:to>
                                        <p:strVal val="hidden"/>
                                      </p:to>
                                    </p:set>
                                  </p:childTnLst>
                                </p:cTn>
                              </p:par>
                              <p:par>
                                <p:cTn id="38" presetID="10" presetClass="entr" presetSubtype="0" fill="hold" grpId="1" nodeType="with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fade">
                                      <p:cBhvr>
                                        <p:cTn id="40" dur="500"/>
                                        <p:tgtEl>
                                          <p:spTgt spid="129"/>
                                        </p:tgtEl>
                                      </p:cBhvr>
                                    </p:animEffect>
                                  </p:childTnLst>
                                </p:cTn>
                              </p:par>
                            </p:childTnLst>
                          </p:cTn>
                        </p:par>
                        <p:par>
                          <p:cTn id="41" fill="hold">
                            <p:stCondLst>
                              <p:cond delay="1000"/>
                            </p:stCondLst>
                            <p:childTnLst>
                              <p:par>
                                <p:cTn id="42" presetID="42" presetClass="path" presetSubtype="0" accel="50000" decel="50000" fill="hold" grpId="0" nodeType="afterEffect">
                                  <p:stCondLst>
                                    <p:cond delay="0"/>
                                  </p:stCondLst>
                                  <p:childTnLst>
                                    <p:animMotion origin="layout" path="M 4.375E-6 -2.22222E-6 L 4.375E-6 0.28797 " pathEditMode="relative" rAng="0" ptsTypes="AA">
                                      <p:cBhvr>
                                        <p:cTn id="43" dur="2000" fill="hold"/>
                                        <p:tgtEl>
                                          <p:spTgt spid="105"/>
                                        </p:tgtEl>
                                        <p:attrNameLst>
                                          <p:attrName>ppt_x</p:attrName>
                                          <p:attrName>ppt_y</p:attrName>
                                        </p:attrNameLst>
                                      </p:cBhvr>
                                      <p:rCtr x="0" y="14398"/>
                                    </p:animMotion>
                                  </p:childTnLst>
                                </p:cTn>
                              </p:par>
                            </p:childTnLst>
                          </p:cTn>
                        </p:par>
                        <p:par>
                          <p:cTn id="44" fill="hold">
                            <p:stCondLst>
                              <p:cond delay="3000"/>
                            </p:stCondLst>
                            <p:childTnLst>
                              <p:par>
                                <p:cTn id="45" presetID="10" presetClass="exit" presetSubtype="0" fill="hold" grpId="1" nodeType="afterEffect">
                                  <p:stCondLst>
                                    <p:cond delay="0"/>
                                  </p:stCondLst>
                                  <p:childTnLst>
                                    <p:animEffect transition="out" filter="fade">
                                      <p:cBhvr>
                                        <p:cTn id="46" dur="500"/>
                                        <p:tgtEl>
                                          <p:spTgt spid="105"/>
                                        </p:tgtEl>
                                      </p:cBhvr>
                                    </p:animEffect>
                                    <p:set>
                                      <p:cBhvr>
                                        <p:cTn id="47" dur="1" fill="hold">
                                          <p:stCondLst>
                                            <p:cond delay="499"/>
                                          </p:stCondLst>
                                        </p:cTn>
                                        <p:tgtEl>
                                          <p:spTgt spid="105"/>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88"/>
                                        </p:tgtEl>
                                      </p:cBhvr>
                                    </p:animEffect>
                                    <p:set>
                                      <p:cBhvr>
                                        <p:cTn id="50" dur="1" fill="hold">
                                          <p:stCondLst>
                                            <p:cond delay="499"/>
                                          </p:stCondLst>
                                        </p:cTn>
                                        <p:tgtEl>
                                          <p:spTgt spid="88"/>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fade">
                                      <p:cBhvr>
                                        <p:cTn id="53" dur="500"/>
                                        <p:tgtEl>
                                          <p:spTgt spid="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129"/>
                                        </p:tgtEl>
                                      </p:cBhvr>
                                    </p:animEffect>
                                    <p:set>
                                      <p:cBhvr>
                                        <p:cTn id="58" dur="1" fill="hold">
                                          <p:stCondLst>
                                            <p:cond delay="499"/>
                                          </p:stCondLst>
                                        </p:cTn>
                                        <p:tgtEl>
                                          <p:spTgt spid="129"/>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30"/>
                                        </p:tgtEl>
                                        <p:attrNameLst>
                                          <p:attrName>style.visibility</p:attrName>
                                        </p:attrNameLst>
                                      </p:cBhvr>
                                      <p:to>
                                        <p:strVal val="visible"/>
                                      </p:to>
                                    </p:set>
                                    <p:animEffect transition="in" filter="fade">
                                      <p:cBhvr>
                                        <p:cTn id="61" dur="500"/>
                                        <p:tgtEl>
                                          <p:spTgt spid="130"/>
                                        </p:tgtEl>
                                      </p:cBhvr>
                                    </p:animEffect>
                                  </p:childTnLst>
                                </p:cTn>
                              </p:par>
                              <p:par>
                                <p:cTn id="62" presetID="10" presetClass="exit" presetSubtype="0" fill="hold" nodeType="withEffect">
                                  <p:stCondLst>
                                    <p:cond delay="0"/>
                                  </p:stCondLst>
                                  <p:childTnLst>
                                    <p:animEffect transition="out" filter="fade">
                                      <p:cBhvr>
                                        <p:cTn id="63" dur="500"/>
                                        <p:tgtEl>
                                          <p:spTgt spid="117"/>
                                        </p:tgtEl>
                                      </p:cBhvr>
                                    </p:animEffect>
                                    <p:set>
                                      <p:cBhvr>
                                        <p:cTn id="64" dur="1" fill="hold">
                                          <p:stCondLst>
                                            <p:cond delay="499"/>
                                          </p:stCondLst>
                                        </p:cTn>
                                        <p:tgtEl>
                                          <p:spTgt spid="11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fade">
                                      <p:cBhvr>
                                        <p:cTn id="67" dur="500"/>
                                        <p:tgtEl>
                                          <p:spTgt spid="1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30"/>
                                        </p:tgtEl>
                                      </p:cBhvr>
                                    </p:animEffect>
                                    <p:set>
                                      <p:cBhvr>
                                        <p:cTn id="72" dur="1" fill="hold">
                                          <p:stCondLst>
                                            <p:cond delay="499"/>
                                          </p:stCondLst>
                                        </p:cTn>
                                        <p:tgtEl>
                                          <p:spTgt spid="1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15"/>
                                        </p:tgtEl>
                                      </p:cBhvr>
                                    </p:animEffect>
                                    <p:set>
                                      <p:cBhvr>
                                        <p:cTn id="75" dur="1" fill="hold">
                                          <p:stCondLst>
                                            <p:cond delay="499"/>
                                          </p:stCondLst>
                                        </p:cTn>
                                        <p:tgtEl>
                                          <p:spTgt spid="115"/>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37"/>
                                        </p:tgtEl>
                                        <p:attrNameLst>
                                          <p:attrName>style.visibility</p:attrName>
                                        </p:attrNameLst>
                                      </p:cBhvr>
                                      <p:to>
                                        <p:strVal val="visible"/>
                                      </p:to>
                                    </p:set>
                                    <p:animEffect transition="in" filter="fade">
                                      <p:cBhvr>
                                        <p:cTn id="78" dur="500"/>
                                        <p:tgtEl>
                                          <p:spTgt spid="13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6"/>
                                        </p:tgtEl>
                                        <p:attrNameLst>
                                          <p:attrName>style.visibility</p:attrName>
                                        </p:attrNameLst>
                                      </p:cBhvr>
                                      <p:to>
                                        <p:strVal val="visible"/>
                                      </p:to>
                                    </p:set>
                                    <p:animEffect transition="in" filter="fade">
                                      <p:cBhvr>
                                        <p:cTn id="81" dur="500"/>
                                        <p:tgtEl>
                                          <p:spTgt spid="136"/>
                                        </p:tgtEl>
                                      </p:cBhvr>
                                    </p:animEffect>
                                  </p:childTnLst>
                                </p:cTn>
                              </p:par>
                              <p:par>
                                <p:cTn id="82" presetID="10" presetClass="entr" presetSubtype="0" fill="hold" nodeType="withEffect">
                                  <p:stCondLst>
                                    <p:cond delay="0"/>
                                  </p:stCondLst>
                                  <p:childTnLst>
                                    <p:set>
                                      <p:cBhvr>
                                        <p:cTn id="83" dur="1" fill="hold">
                                          <p:stCondLst>
                                            <p:cond delay="0"/>
                                          </p:stCondLst>
                                        </p:cTn>
                                        <p:tgtEl>
                                          <p:spTgt spid="142"/>
                                        </p:tgtEl>
                                        <p:attrNameLst>
                                          <p:attrName>style.visibility</p:attrName>
                                        </p:attrNameLst>
                                      </p:cBhvr>
                                      <p:to>
                                        <p:strVal val="visible"/>
                                      </p:to>
                                    </p:set>
                                    <p:animEffect transition="in" filter="fade">
                                      <p:cBhvr>
                                        <p:cTn id="84" dur="500"/>
                                        <p:tgtEl>
                                          <p:spTgt spid="142"/>
                                        </p:tgtEl>
                                      </p:cBhvr>
                                    </p:animEffect>
                                  </p:childTnLst>
                                </p:cTn>
                              </p:par>
                              <p:par>
                                <p:cTn id="85" presetID="10" presetClass="exit" presetSubtype="0" fill="hold" nodeType="withEffect">
                                  <p:stCondLst>
                                    <p:cond delay="0"/>
                                  </p:stCondLst>
                                  <p:childTnLst>
                                    <p:animEffect transition="out" filter="fade">
                                      <p:cBhvr>
                                        <p:cTn id="86" dur="500"/>
                                        <p:tgtEl>
                                          <p:spTgt spid="135"/>
                                        </p:tgtEl>
                                      </p:cBhvr>
                                    </p:animEffect>
                                    <p:set>
                                      <p:cBhvr>
                                        <p:cTn id="87" dur="1" fill="hold">
                                          <p:stCondLst>
                                            <p:cond delay="499"/>
                                          </p:stCondLst>
                                        </p:cTn>
                                        <p:tgtEl>
                                          <p:spTgt spid="13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par>
                                <p:cTn id="93" presetID="10" presetClass="exit" presetSubtype="0" fill="hold" grpId="1" nodeType="withEffect">
                                  <p:stCondLst>
                                    <p:cond delay="0"/>
                                  </p:stCondLst>
                                  <p:childTnLst>
                                    <p:animEffect transition="out" filter="fade">
                                      <p:cBhvr>
                                        <p:cTn id="94" dur="500"/>
                                        <p:tgtEl>
                                          <p:spTgt spid="136"/>
                                        </p:tgtEl>
                                      </p:cBhvr>
                                    </p:animEffect>
                                    <p:set>
                                      <p:cBhvr>
                                        <p:cTn id="95" dur="1" fill="hold">
                                          <p:stCondLst>
                                            <p:cond delay="499"/>
                                          </p:stCondLst>
                                        </p:cTn>
                                        <p:tgtEl>
                                          <p:spTgt spid="13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fade">
                                      <p:cBhvr>
                                        <p:cTn id="98" dur="500"/>
                                        <p:tgtEl>
                                          <p:spTgt spid="138"/>
                                        </p:tgtEl>
                                      </p:cBhvr>
                                    </p:animEffect>
                                  </p:childTnLst>
                                </p:cTn>
                              </p:par>
                              <p:par>
                                <p:cTn id="99" presetID="10" presetClass="entr" presetSubtype="0" fill="hold" nodeType="with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fade">
                                      <p:cBhvr>
                                        <p:cTn id="101" dur="500"/>
                                        <p:tgtEl>
                                          <p:spTgt spid="108"/>
                                        </p:tgtEl>
                                      </p:cBhvr>
                                    </p:animEffect>
                                  </p:childTnLst>
                                </p:cTn>
                              </p:par>
                              <p:par>
                                <p:cTn id="102" presetID="10" presetClass="entr" presetSubtype="0" fill="hold" nodeType="withEffect">
                                  <p:stCondLst>
                                    <p:cond delay="0"/>
                                  </p:stCondLst>
                                  <p:childTnLst>
                                    <p:set>
                                      <p:cBhvr>
                                        <p:cTn id="103" dur="1" fill="hold">
                                          <p:stCondLst>
                                            <p:cond delay="0"/>
                                          </p:stCondLst>
                                        </p:cTn>
                                        <p:tgtEl>
                                          <p:spTgt spid="141"/>
                                        </p:tgtEl>
                                        <p:attrNameLst>
                                          <p:attrName>style.visibility</p:attrName>
                                        </p:attrNameLst>
                                      </p:cBhvr>
                                      <p:to>
                                        <p:strVal val="visible"/>
                                      </p:to>
                                    </p:set>
                                    <p:animEffect transition="in" filter="fade">
                                      <p:cBhvr>
                                        <p:cTn id="104" dur="500"/>
                                        <p:tgtEl>
                                          <p:spTgt spid="141"/>
                                        </p:tgtEl>
                                      </p:cBhvr>
                                    </p:animEffect>
                                  </p:childTnLst>
                                </p:cTn>
                              </p:par>
                              <p:par>
                                <p:cTn id="105" presetID="10" presetClass="exit" presetSubtype="0" fill="hold" nodeType="withEffect">
                                  <p:stCondLst>
                                    <p:cond delay="0"/>
                                  </p:stCondLst>
                                  <p:childTnLst>
                                    <p:animEffect transition="out" filter="fade">
                                      <p:cBhvr>
                                        <p:cTn id="106" dur="500"/>
                                        <p:tgtEl>
                                          <p:spTgt spid="137"/>
                                        </p:tgtEl>
                                      </p:cBhvr>
                                    </p:animEffect>
                                    <p:set>
                                      <p:cBhvr>
                                        <p:cTn id="107" dur="1" fill="hold">
                                          <p:stCondLst>
                                            <p:cond delay="499"/>
                                          </p:stCondLst>
                                        </p:cTn>
                                        <p:tgtEl>
                                          <p:spTgt spid="137"/>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95"/>
                                        </p:tgtEl>
                                      </p:cBhvr>
                                    </p:animEffect>
                                    <p:set>
                                      <p:cBhvr>
                                        <p:cTn id="110" dur="1" fill="hold">
                                          <p:stCondLst>
                                            <p:cond delay="499"/>
                                          </p:stCondLst>
                                        </p:cTn>
                                        <p:tgtEl>
                                          <p:spTgt spid="95"/>
                                        </p:tgtEl>
                                        <p:attrNameLst>
                                          <p:attrName>style.visibility</p:attrName>
                                        </p:attrNameLst>
                                      </p:cBhvr>
                                      <p:to>
                                        <p:strVal val="hidden"/>
                                      </p:to>
                                    </p:set>
                                  </p:childTnLst>
                                </p:cTn>
                              </p:par>
                            </p:childTnLst>
                          </p:cTn>
                        </p:par>
                        <p:par>
                          <p:cTn id="111" fill="hold">
                            <p:stCondLst>
                              <p:cond delay="500"/>
                            </p:stCondLst>
                            <p:childTnLst>
                              <p:par>
                                <p:cTn id="112" presetID="10" presetClass="exit" presetSubtype="0" fill="hold" nodeType="afterEffect">
                                  <p:stCondLst>
                                    <p:cond delay="500"/>
                                  </p:stCondLst>
                                  <p:childTnLst>
                                    <p:animEffect transition="out" filter="fade">
                                      <p:cBhvr>
                                        <p:cTn id="113" dur="500"/>
                                        <p:tgtEl>
                                          <p:spTgt spid="108"/>
                                        </p:tgtEl>
                                      </p:cBhvr>
                                    </p:animEffect>
                                    <p:set>
                                      <p:cBhvr>
                                        <p:cTn id="114" dur="1" fill="hold">
                                          <p:stCondLst>
                                            <p:cond delay="499"/>
                                          </p:stCondLst>
                                        </p:cTn>
                                        <p:tgtEl>
                                          <p:spTgt spid="10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138"/>
                                        </p:tgtEl>
                                      </p:cBhvr>
                                    </p:animEffect>
                                    <p:set>
                                      <p:cBhvr>
                                        <p:cTn id="119" dur="1" fill="hold">
                                          <p:stCondLst>
                                            <p:cond delay="499"/>
                                          </p:stCondLst>
                                        </p:cTn>
                                        <p:tgtEl>
                                          <p:spTgt spid="138"/>
                                        </p:tgtEl>
                                        <p:attrNameLst>
                                          <p:attrName>style.visibility</p:attrName>
                                        </p:attrNameLst>
                                      </p:cBhvr>
                                      <p:to>
                                        <p:strVal val="hidden"/>
                                      </p:to>
                                    </p:set>
                                  </p:childTnLst>
                                </p:cTn>
                              </p:par>
                              <p:par>
                                <p:cTn id="120" presetID="10" presetClass="entr" presetSubtype="0" fill="hold" grpId="0" nodeType="withEffect">
                                  <p:stCondLst>
                                    <p:cond delay="0"/>
                                  </p:stCondLst>
                                  <p:childTnLst>
                                    <p:set>
                                      <p:cBhvr>
                                        <p:cTn id="121" dur="1" fill="hold">
                                          <p:stCondLst>
                                            <p:cond delay="0"/>
                                          </p:stCondLst>
                                        </p:cTn>
                                        <p:tgtEl>
                                          <p:spTgt spid="139"/>
                                        </p:tgtEl>
                                        <p:attrNameLst>
                                          <p:attrName>style.visibility</p:attrName>
                                        </p:attrNameLst>
                                      </p:cBhvr>
                                      <p:to>
                                        <p:strVal val="visible"/>
                                      </p:to>
                                    </p:set>
                                    <p:animEffect transition="in" filter="fade">
                                      <p:cBhvr>
                                        <p:cTn id="122" dur="500"/>
                                        <p:tgtEl>
                                          <p:spTgt spid="139"/>
                                        </p:tgtEl>
                                      </p:cBhvr>
                                    </p:animEffect>
                                  </p:childTnLst>
                                </p:cTn>
                              </p:par>
                              <p:par>
                                <p:cTn id="123" presetID="10" presetClass="exit" presetSubtype="0" fill="hold" nodeType="withEffect">
                                  <p:stCondLst>
                                    <p:cond delay="0"/>
                                  </p:stCondLst>
                                  <p:childTnLst>
                                    <p:animEffect transition="out" filter="fade">
                                      <p:cBhvr>
                                        <p:cTn id="124" dur="500"/>
                                        <p:tgtEl>
                                          <p:spTgt spid="141"/>
                                        </p:tgtEl>
                                      </p:cBhvr>
                                    </p:animEffect>
                                    <p:set>
                                      <p:cBhvr>
                                        <p:cTn id="125" dur="1" fill="hold">
                                          <p:stCondLst>
                                            <p:cond delay="499"/>
                                          </p:stCondLst>
                                        </p:cTn>
                                        <p:tgtEl>
                                          <p:spTgt spid="141"/>
                                        </p:tgtEl>
                                        <p:attrNameLst>
                                          <p:attrName>style.visibility</p:attrName>
                                        </p:attrNameLst>
                                      </p:cBhvr>
                                      <p:to>
                                        <p:strVal val="hidden"/>
                                      </p:to>
                                    </p:set>
                                  </p:childTnLst>
                                </p:cTn>
                              </p:par>
                              <p:par>
                                <p:cTn id="126" presetID="10" presetClass="entr" presetSubtype="0" fill="hold" nodeType="withEffect">
                                  <p:stCondLst>
                                    <p:cond delay="0"/>
                                  </p:stCondLst>
                                  <p:childTnLst>
                                    <p:set>
                                      <p:cBhvr>
                                        <p:cTn id="127" dur="1" fill="hold">
                                          <p:stCondLst>
                                            <p:cond delay="0"/>
                                          </p:stCondLst>
                                        </p:cTn>
                                        <p:tgtEl>
                                          <p:spTgt spid="140"/>
                                        </p:tgtEl>
                                        <p:attrNameLst>
                                          <p:attrName>style.visibility</p:attrName>
                                        </p:attrNameLst>
                                      </p:cBhvr>
                                      <p:to>
                                        <p:strVal val="visible"/>
                                      </p:to>
                                    </p:set>
                                    <p:animEffect transition="in" filter="fade">
                                      <p:cBhvr>
                                        <p:cTn id="128" dur="500"/>
                                        <p:tgtEl>
                                          <p:spTgt spid="140"/>
                                        </p:tgtEl>
                                      </p:cBhvr>
                                    </p:animEffect>
                                  </p:childTnLst>
                                </p:cTn>
                              </p:par>
                            </p:childTnLst>
                          </p:cTn>
                        </p:par>
                        <p:par>
                          <p:cTn id="129" fill="hold">
                            <p:stCondLst>
                              <p:cond delay="500"/>
                            </p:stCondLst>
                            <p:childTnLst>
                              <p:par>
                                <p:cTn id="130" presetID="64" presetClass="path" presetSubtype="0" accel="50000" decel="50000" fill="hold" grpId="1" nodeType="afterEffect">
                                  <p:stCondLst>
                                    <p:cond delay="0"/>
                                  </p:stCondLst>
                                  <p:childTnLst>
                                    <p:animMotion origin="layout" path="M -2.08333E-6 1.11111E-6 L -0.00416 -0.29167 " pathEditMode="relative" rAng="0" ptsTypes="AA">
                                      <p:cBhvr>
                                        <p:cTn id="131" dur="2000" fill="hold"/>
                                        <p:tgtEl>
                                          <p:spTgt spid="106"/>
                                        </p:tgtEl>
                                        <p:attrNameLst>
                                          <p:attrName>ppt_x</p:attrName>
                                          <p:attrName>ppt_y</p:attrName>
                                        </p:attrNameLst>
                                      </p:cBhvr>
                                      <p:rCtr x="-208" y="-14583"/>
                                    </p:animMotion>
                                  </p:childTnLst>
                                </p:cTn>
                              </p:par>
                              <p:par>
                                <p:cTn id="132" presetID="10" presetClass="exit" presetSubtype="0" fill="hold" nodeType="withEffect">
                                  <p:stCondLst>
                                    <p:cond delay="0"/>
                                  </p:stCondLst>
                                  <p:childTnLst>
                                    <p:animEffect transition="out" filter="fade">
                                      <p:cBhvr>
                                        <p:cTn id="133" dur="500"/>
                                        <p:tgtEl>
                                          <p:spTgt spid="62"/>
                                        </p:tgtEl>
                                      </p:cBhvr>
                                    </p:animEffect>
                                    <p:set>
                                      <p:cBhvr>
                                        <p:cTn id="134" dur="1" fill="hold">
                                          <p:stCondLst>
                                            <p:cond delay="499"/>
                                          </p:stCondLst>
                                        </p:cTn>
                                        <p:tgtEl>
                                          <p:spTgt spid="62"/>
                                        </p:tgtEl>
                                        <p:attrNameLst>
                                          <p:attrName>style.visibility</p:attrName>
                                        </p:attrNameLst>
                                      </p:cBhvr>
                                      <p:to>
                                        <p:strVal val="hidden"/>
                                      </p:to>
                                    </p:set>
                                  </p:childTnLst>
                                </p:cTn>
                              </p:par>
                              <p:par>
                                <p:cTn id="135" presetID="10" presetClass="entr" presetSubtype="0" fill="hold" grpId="1" nodeType="withEffect">
                                  <p:stCondLst>
                                    <p:cond delay="0"/>
                                  </p:stCondLst>
                                  <p:childTnLst>
                                    <p:set>
                                      <p:cBhvr>
                                        <p:cTn id="136" dur="1" fill="hold">
                                          <p:stCondLst>
                                            <p:cond delay="0"/>
                                          </p:stCondLst>
                                        </p:cTn>
                                        <p:tgtEl>
                                          <p:spTgt spid="88"/>
                                        </p:tgtEl>
                                        <p:attrNameLst>
                                          <p:attrName>style.visibility</p:attrName>
                                        </p:attrNameLst>
                                      </p:cBhvr>
                                      <p:to>
                                        <p:strVal val="visible"/>
                                      </p:to>
                                    </p:set>
                                    <p:animEffect transition="in" filter="fade">
                                      <p:cBhvr>
                                        <p:cTn id="137" dur="500"/>
                                        <p:tgtEl>
                                          <p:spTgt spid="88"/>
                                        </p:tgtEl>
                                      </p:cBhvr>
                                    </p:animEffect>
                                  </p:childTnLst>
                                </p:cTn>
                              </p:par>
                            </p:childTnLst>
                          </p:cTn>
                        </p:par>
                        <p:par>
                          <p:cTn id="138" fill="hold">
                            <p:stCondLst>
                              <p:cond delay="2500"/>
                            </p:stCondLst>
                            <p:childTnLst>
                              <p:par>
                                <p:cTn id="139" presetID="10" presetClass="exit" presetSubtype="0" fill="hold" grpId="1" nodeType="afterEffect">
                                  <p:stCondLst>
                                    <p:cond delay="0"/>
                                  </p:stCondLst>
                                  <p:childTnLst>
                                    <p:animEffect transition="out" filter="fade">
                                      <p:cBhvr>
                                        <p:cTn id="140" dur="500"/>
                                        <p:tgtEl>
                                          <p:spTgt spid="107"/>
                                        </p:tgtEl>
                                      </p:cBhvr>
                                    </p:animEffect>
                                    <p:set>
                                      <p:cBhvr>
                                        <p:cTn id="141" dur="1" fill="hold">
                                          <p:stCondLst>
                                            <p:cond delay="499"/>
                                          </p:stCondLst>
                                        </p:cTn>
                                        <p:tgtEl>
                                          <p:spTgt spid="10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43"/>
                                        </p:tgtEl>
                                        <p:attrNameLst>
                                          <p:attrName>style.visibility</p:attrName>
                                        </p:attrNameLst>
                                      </p:cBhvr>
                                      <p:to>
                                        <p:strVal val="visible"/>
                                      </p:to>
                                    </p:set>
                                    <p:animEffect transition="in" filter="fade">
                                      <p:cBhvr>
                                        <p:cTn id="146" dur="500"/>
                                        <p:tgtEl>
                                          <p:spTgt spid="143"/>
                                        </p:tgtEl>
                                      </p:cBhvr>
                                    </p:animEffect>
                                  </p:childTnLst>
                                </p:cTn>
                              </p:par>
                              <p:par>
                                <p:cTn id="147" presetID="10" presetClass="exit" presetSubtype="0" fill="hold" nodeType="withEffect">
                                  <p:stCondLst>
                                    <p:cond delay="0"/>
                                  </p:stCondLst>
                                  <p:childTnLst>
                                    <p:animEffect transition="out" filter="fade">
                                      <p:cBhvr>
                                        <p:cTn id="148" dur="500"/>
                                        <p:tgtEl>
                                          <p:spTgt spid="140"/>
                                        </p:tgtEl>
                                      </p:cBhvr>
                                    </p:animEffect>
                                    <p:set>
                                      <p:cBhvr>
                                        <p:cTn id="149" dur="1" fill="hold">
                                          <p:stCondLst>
                                            <p:cond delay="499"/>
                                          </p:stCondLst>
                                        </p:cTn>
                                        <p:tgtEl>
                                          <p:spTgt spid="140"/>
                                        </p:tgtEl>
                                        <p:attrNameLst>
                                          <p:attrName>style.visibility</p:attrName>
                                        </p:attrNameLst>
                                      </p:cBhvr>
                                      <p:to>
                                        <p:strVal val="hidden"/>
                                      </p:to>
                                    </p:set>
                                  </p:childTnLst>
                                </p:cTn>
                              </p:par>
                              <p:par>
                                <p:cTn id="150" presetID="10" presetClass="entr" presetSubtype="0" fill="hold" nodeType="with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fade">
                                      <p:cBhvr>
                                        <p:cTn id="152" dur="500"/>
                                        <p:tgtEl>
                                          <p:spTgt spid="144"/>
                                        </p:tgtEl>
                                      </p:cBhvr>
                                    </p:animEffect>
                                  </p:childTnLst>
                                </p:cTn>
                              </p:par>
                              <p:par>
                                <p:cTn id="153" presetID="10" presetClass="exit" presetSubtype="0" fill="hold" grpId="1" nodeType="withEffect">
                                  <p:stCondLst>
                                    <p:cond delay="0"/>
                                  </p:stCondLst>
                                  <p:childTnLst>
                                    <p:animEffect transition="out" filter="fade">
                                      <p:cBhvr>
                                        <p:cTn id="154" dur="500"/>
                                        <p:tgtEl>
                                          <p:spTgt spid="139"/>
                                        </p:tgtEl>
                                      </p:cBhvr>
                                    </p:animEffect>
                                    <p:set>
                                      <p:cBhvr>
                                        <p:cTn id="155" dur="1" fill="hold">
                                          <p:stCondLst>
                                            <p:cond delay="499"/>
                                          </p:stCondLst>
                                        </p:cTn>
                                        <p:tgtEl>
                                          <p:spTgt spid="139"/>
                                        </p:tgtEl>
                                        <p:attrNameLst>
                                          <p:attrName>style.visibility</p:attrName>
                                        </p:attrNameLst>
                                      </p:cBhvr>
                                      <p:to>
                                        <p:strVal val="hidden"/>
                                      </p:to>
                                    </p:set>
                                  </p:childTnLst>
                                </p:cTn>
                              </p:par>
                              <p:par>
                                <p:cTn id="156" presetID="10" presetClass="entr" presetSubtype="0" fill="hold" nodeType="withEffect">
                                  <p:stCondLst>
                                    <p:cond delay="0"/>
                                  </p:stCondLst>
                                  <p:childTnLst>
                                    <p:set>
                                      <p:cBhvr>
                                        <p:cTn id="157" dur="1" fill="hold">
                                          <p:stCondLst>
                                            <p:cond delay="0"/>
                                          </p:stCondLst>
                                        </p:cTn>
                                        <p:tgtEl>
                                          <p:spTgt spid="145"/>
                                        </p:tgtEl>
                                        <p:attrNameLst>
                                          <p:attrName>style.visibility</p:attrName>
                                        </p:attrNameLst>
                                      </p:cBhvr>
                                      <p:to>
                                        <p:strVal val="visible"/>
                                      </p:to>
                                    </p:set>
                                    <p:animEffect transition="in" filter="fade">
                                      <p:cBhvr>
                                        <p:cTn id="158" dur="500"/>
                                        <p:tgtEl>
                                          <p:spTgt spid="145"/>
                                        </p:tgtEl>
                                      </p:cBhvr>
                                    </p:animEffect>
                                  </p:childTnLst>
                                </p:cTn>
                              </p:par>
                              <p:par>
                                <p:cTn id="159" presetID="10" presetClass="exit" presetSubtype="0" fill="hold" nodeType="withEffect">
                                  <p:stCondLst>
                                    <p:cond delay="0"/>
                                  </p:stCondLst>
                                  <p:childTnLst>
                                    <p:animEffect transition="out" filter="fade">
                                      <p:cBhvr>
                                        <p:cTn id="160" dur="500"/>
                                        <p:tgtEl>
                                          <p:spTgt spid="142"/>
                                        </p:tgtEl>
                                      </p:cBhvr>
                                    </p:animEffect>
                                    <p:set>
                                      <p:cBhvr>
                                        <p:cTn id="161" dur="1" fill="hold">
                                          <p:stCondLst>
                                            <p:cond delay="499"/>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P spid="88" grpId="0" animBg="1"/>
      <p:bldP spid="88" grpId="1" animBg="1"/>
      <p:bldP spid="89" grpId="0" animBg="1"/>
      <p:bldP spid="90" grpId="0" animBg="1"/>
      <p:bldP spid="91" grpId="0" animBg="1"/>
      <p:bldP spid="92" grpId="0" animBg="1"/>
      <p:bldP spid="95" grpId="0" animBg="1"/>
      <p:bldP spid="105" grpId="0" animBg="1"/>
      <p:bldP spid="105" grpId="1" animBg="1"/>
      <p:bldP spid="106" grpId="0" animBg="1"/>
      <p:bldP spid="106" grpId="1" animBg="1"/>
      <p:bldP spid="107" grpId="0" animBg="1"/>
      <p:bldP spid="107" grpId="1" animBg="1"/>
      <p:bldP spid="128" grpId="0"/>
      <p:bldP spid="129" grpId="0"/>
      <p:bldP spid="129" grpId="1"/>
      <p:bldP spid="130" grpId="0"/>
      <p:bldP spid="130" grpId="1"/>
      <p:bldP spid="136" grpId="0"/>
      <p:bldP spid="136" grpId="1"/>
      <p:bldP spid="138" grpId="0"/>
      <p:bldP spid="138" grpId="1"/>
      <p:bldP spid="139" grpId="0"/>
      <p:bldP spid="139" grpId="1"/>
      <p:bldP spid="1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Routine de gestion d’Exception dans MIPS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buClr>
                <a:srgbClr val="C00000"/>
              </a:buClr>
              <a:buFont typeface="Wingdings" panose="05000000000000000000" pitchFamily="2" charset="2"/>
              <a:buChar char="§"/>
            </a:pPr>
            <a:r>
              <a:rPr lang="fr-FR" dirty="0">
                <a:cs typeface="Courier New" panose="02070309020205020404" pitchFamily="49" charset="0"/>
              </a:rPr>
              <a:t>Accessible en mode « superviseur » (KU = 0) uniquement.</a:t>
            </a:r>
          </a:p>
          <a:p>
            <a:pPr>
              <a:buClr>
                <a:srgbClr val="C00000"/>
              </a:buClr>
              <a:buFont typeface="Wingdings" panose="05000000000000000000" pitchFamily="2" charset="2"/>
              <a:buChar char="§"/>
            </a:pPr>
            <a:r>
              <a:rPr lang="fr-FR" dirty="0">
                <a:cs typeface="Courier New"/>
              </a:rPr>
              <a:t>Utiliser les directives </a:t>
            </a:r>
            <a:r>
              <a:rPr lang="fr-FR" dirty="0">
                <a:solidFill>
                  <a:schemeClr val="accent5">
                    <a:lumMod val="50000"/>
                  </a:schemeClr>
                </a:solidFill>
                <a:cs typeface="Courier New"/>
              </a:rPr>
              <a:t>.</a:t>
            </a:r>
            <a:r>
              <a:rPr lang="fr-FR" dirty="0" err="1">
                <a:solidFill>
                  <a:schemeClr val="accent5">
                    <a:lumMod val="50000"/>
                  </a:schemeClr>
                </a:solidFill>
                <a:cs typeface="Courier New"/>
              </a:rPr>
              <a:t>ktext</a:t>
            </a:r>
            <a:r>
              <a:rPr lang="fr-FR" dirty="0">
                <a:solidFill>
                  <a:schemeClr val="accent5">
                    <a:lumMod val="50000"/>
                  </a:schemeClr>
                </a:solidFill>
                <a:cs typeface="Courier New"/>
              </a:rPr>
              <a:t> 0x80000180</a:t>
            </a:r>
            <a:r>
              <a:rPr lang="fr-FR" dirty="0">
                <a:cs typeface="Courier New"/>
              </a:rPr>
              <a:t> pour le code de la routine et </a:t>
            </a:r>
            <a:r>
              <a:rPr lang="fr-FR" dirty="0">
                <a:solidFill>
                  <a:schemeClr val="accent5">
                    <a:lumMod val="50000"/>
                  </a:schemeClr>
                </a:solidFill>
                <a:cs typeface="Courier New"/>
              </a:rPr>
              <a:t>.</a:t>
            </a:r>
            <a:r>
              <a:rPr lang="fr-FR" dirty="0" err="1">
                <a:solidFill>
                  <a:schemeClr val="accent5">
                    <a:lumMod val="50000"/>
                  </a:schemeClr>
                </a:solidFill>
                <a:cs typeface="Courier New"/>
              </a:rPr>
              <a:t>kdata</a:t>
            </a:r>
            <a:r>
              <a:rPr lang="fr-FR" dirty="0">
                <a:solidFill>
                  <a:schemeClr val="accent5">
                    <a:lumMod val="75000"/>
                  </a:schemeClr>
                </a:solidFill>
                <a:cs typeface="Courier New"/>
              </a:rPr>
              <a:t> </a:t>
            </a:r>
            <a:r>
              <a:rPr lang="fr-FR" dirty="0">
                <a:cs typeface="Courier New"/>
              </a:rPr>
              <a:t>pour les données.</a:t>
            </a:r>
          </a:p>
          <a:p>
            <a:pPr>
              <a:buClr>
                <a:srgbClr val="C00000"/>
              </a:buClr>
              <a:buFont typeface="Wingdings" panose="05000000000000000000" pitchFamily="2" charset="2"/>
              <a:buChar char="§"/>
            </a:pPr>
            <a:r>
              <a:rPr lang="fr-FR" dirty="0">
                <a:cs typeface="Courier New" panose="02070309020205020404" pitchFamily="49" charset="0"/>
              </a:rPr>
              <a:t>Sauvegarder et restaurer </a:t>
            </a:r>
            <a:r>
              <a:rPr lang="fr-FR" u="sng" dirty="0">
                <a:cs typeface="Courier New" panose="02070309020205020404" pitchFamily="49" charset="0"/>
              </a:rPr>
              <a:t>TOUS</a:t>
            </a:r>
            <a:r>
              <a:rPr lang="fr-FR" dirty="0">
                <a:cs typeface="Courier New" panose="02070309020205020404" pitchFamily="49" charset="0"/>
              </a:rPr>
              <a:t> les registres modifiés dans la routine excepté </a:t>
            </a:r>
            <a:r>
              <a:rPr lang="fr-FR" b="1" dirty="0">
                <a:solidFill>
                  <a:srgbClr val="FF6D6D"/>
                </a:solidFill>
                <a:cs typeface="Courier New" panose="02070309020205020404" pitchFamily="49" charset="0"/>
              </a:rPr>
              <a:t>$k0</a:t>
            </a:r>
            <a:r>
              <a:rPr lang="fr-FR" dirty="0">
                <a:cs typeface="Courier New" panose="02070309020205020404" pitchFamily="49" charset="0"/>
              </a:rPr>
              <a:t> et </a:t>
            </a:r>
            <a:r>
              <a:rPr lang="fr-FR" b="1" dirty="0">
                <a:solidFill>
                  <a:srgbClr val="FF6D6D"/>
                </a:solidFill>
                <a:cs typeface="Courier New" panose="02070309020205020404" pitchFamily="49" charset="0"/>
              </a:rPr>
              <a:t>$k1</a:t>
            </a:r>
            <a:r>
              <a:rPr lang="fr-FR" dirty="0">
                <a:cs typeface="Courier New" panose="02070309020205020404" pitchFamily="49" charset="0"/>
              </a:rPr>
              <a:t> qui peuvent être utilisés librement.</a:t>
            </a:r>
          </a:p>
          <a:p>
            <a:pPr>
              <a:buClr>
                <a:srgbClr val="C00000"/>
              </a:buClr>
              <a:buFont typeface="Wingdings" panose="05000000000000000000" pitchFamily="2" charset="2"/>
              <a:buChar char="§"/>
            </a:pPr>
            <a:r>
              <a:rPr lang="fr-FR" dirty="0">
                <a:cs typeface="Courier New" panose="02070309020205020404" pitchFamily="49" charset="0"/>
              </a:rPr>
              <a:t>Sauvegarder </a:t>
            </a:r>
            <a:r>
              <a:rPr lang="fr-FR" b="1" dirty="0">
                <a:solidFill>
                  <a:srgbClr val="FF6D6D"/>
                </a:solidFill>
                <a:cs typeface="Courier New" panose="02070309020205020404" pitchFamily="49" charset="0"/>
              </a:rPr>
              <a:t>$at</a:t>
            </a:r>
            <a:r>
              <a:rPr lang="fr-FR" dirty="0">
                <a:cs typeface="Courier New" panose="02070309020205020404" pitchFamily="49" charset="0"/>
              </a:rPr>
              <a:t> en premier. </a:t>
            </a:r>
          </a:p>
          <a:p>
            <a:pPr>
              <a:buClr>
                <a:srgbClr val="C00000"/>
              </a:buClr>
              <a:buFont typeface="Wingdings" panose="05000000000000000000" pitchFamily="2" charset="2"/>
              <a:buChar char="§"/>
            </a:pPr>
            <a:r>
              <a:rPr lang="fr-FR" dirty="0">
                <a:cs typeface="Courier New"/>
              </a:rPr>
              <a:t> </a:t>
            </a:r>
            <a:r>
              <a:rPr lang="fr-FR" u="sng" dirty="0">
                <a:cs typeface="Courier New"/>
              </a:rPr>
              <a:t>NE PAS UTILISER</a:t>
            </a:r>
            <a:r>
              <a:rPr lang="fr-FR" dirty="0">
                <a:cs typeface="Courier New"/>
              </a:rPr>
              <a:t> la « pile » pour la sauvegarde mais copier temporairement vos registres dans la zone mémoire </a:t>
            </a:r>
            <a:r>
              <a:rPr lang="fr-FR" dirty="0">
                <a:solidFill>
                  <a:schemeClr val="accent5">
                    <a:lumMod val="50000"/>
                  </a:schemeClr>
                </a:solidFill>
                <a:cs typeface="Courier New"/>
              </a:rPr>
              <a:t>.</a:t>
            </a:r>
            <a:r>
              <a:rPr lang="fr-FR" dirty="0" err="1">
                <a:solidFill>
                  <a:schemeClr val="accent5">
                    <a:lumMod val="50000"/>
                  </a:schemeClr>
                </a:solidFill>
                <a:cs typeface="Courier New"/>
              </a:rPr>
              <a:t>kdata</a:t>
            </a:r>
            <a:r>
              <a:rPr lang="fr-FR" dirty="0">
                <a:solidFill>
                  <a:schemeClr val="accent5">
                    <a:lumMod val="75000"/>
                  </a:schemeClr>
                </a:solidFill>
                <a:cs typeface="Courier New"/>
              </a:rPr>
              <a:t> </a:t>
            </a:r>
            <a:r>
              <a:rPr lang="fr-FR" dirty="0">
                <a:cs typeface="Courier New"/>
              </a:rPr>
              <a:t>si nécessaire.</a:t>
            </a:r>
          </a:p>
          <a:p>
            <a:pPr>
              <a:buClr>
                <a:srgbClr val="C00000"/>
              </a:buClr>
              <a:buFont typeface="Wingdings" panose="05000000000000000000" pitchFamily="2" charset="2"/>
              <a:buChar char="§"/>
            </a:pPr>
            <a:r>
              <a:rPr lang="fr-FR" dirty="0">
                <a:cs typeface="Courier New"/>
              </a:rPr>
              <a:t>Le retour de la routine d’exception se fait avec l’instruction assembleur « </a:t>
            </a:r>
            <a:r>
              <a:rPr lang="fr-FR" dirty="0" err="1">
                <a:solidFill>
                  <a:schemeClr val="accent5">
                    <a:lumMod val="50000"/>
                  </a:schemeClr>
                </a:solidFill>
                <a:cs typeface="Courier New"/>
              </a:rPr>
              <a:t>eret</a:t>
            </a:r>
            <a:r>
              <a:rPr lang="fr-FR" dirty="0">
                <a:solidFill>
                  <a:schemeClr val="accent5">
                    <a:lumMod val="50000"/>
                  </a:schemeClr>
                </a:solidFill>
                <a:cs typeface="Courier New"/>
              </a:rPr>
              <a:t> </a:t>
            </a:r>
            <a:r>
              <a:rPr lang="fr-FR" dirty="0">
                <a:cs typeface="Courier New"/>
              </a:rPr>
              <a:t>». Celle-ci restaure le contenu du registre </a:t>
            </a:r>
            <a:r>
              <a:rPr lang="fr-FR" b="1" dirty="0">
                <a:solidFill>
                  <a:srgbClr val="FF6D6D"/>
                </a:solidFill>
                <a:cs typeface="Courier New"/>
              </a:rPr>
              <a:t>$PC</a:t>
            </a:r>
            <a:r>
              <a:rPr lang="fr-FR" dirty="0">
                <a:cs typeface="Courier New"/>
              </a:rPr>
              <a:t> depuis le registre </a:t>
            </a:r>
            <a:r>
              <a:rPr lang="fr-FR" b="1" dirty="0">
                <a:solidFill>
                  <a:srgbClr val="FF6D6D"/>
                </a:solidFill>
                <a:cs typeface="Courier New"/>
              </a:rPr>
              <a:t>$EPC</a:t>
            </a:r>
            <a:r>
              <a:rPr lang="fr-FR" dirty="0">
                <a:cs typeface="Courier New"/>
              </a:rPr>
              <a:t> et rétabli le mode normal d’exécution du programme.</a:t>
            </a:r>
          </a:p>
        </p:txBody>
      </p:sp>
    </p:spTree>
    <p:extLst>
      <p:ext uri="{BB962C8B-B14F-4D97-AF65-F5344CB8AC3E}">
        <p14:creationId xmlns:p14="http://schemas.microsoft.com/office/powerpoint/2010/main" val="705763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1886" y="1814433"/>
            <a:ext cx="11155680" cy="4664743"/>
          </a:xfrm>
          <a:prstGeom prst="rect">
            <a:avLst/>
          </a:prstGeom>
          <a:solidFill>
            <a:schemeClr val="tx1">
              <a:lumMod val="75000"/>
              <a:lumOff val="25000"/>
            </a:schemeClr>
          </a:solidFill>
          <a:ln w="25400">
            <a:solidFill>
              <a:schemeClr val="bg1"/>
            </a:solidFill>
          </a:ln>
          <a:effectLst>
            <a:outerShdw blurRad="50800" dist="1778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dirty="0">
                <a:solidFill>
                  <a:srgbClr val="FFFF00"/>
                </a:solidFill>
                <a:latin typeface="Consolas" panose="020B0609020204030204" pitchFamily="49" charset="0"/>
              </a:rPr>
              <a:t>.</a:t>
            </a:r>
            <a:r>
              <a:rPr lang="fr-FR" sz="1600" b="1" dirty="0" err="1">
                <a:solidFill>
                  <a:srgbClr val="FFFF00"/>
                </a:solidFill>
                <a:latin typeface="Consolas" panose="020B0609020204030204" pitchFamily="49" charset="0"/>
              </a:rPr>
              <a:t>kdata</a:t>
            </a:r>
            <a:endParaRPr lang="fr-FR" sz="1600" b="1" dirty="0">
              <a:solidFill>
                <a:srgbClr val="FFFF00"/>
              </a:solidFill>
              <a:latin typeface="Consolas" panose="020B0609020204030204" pitchFamily="49" charset="0"/>
            </a:endParaRPr>
          </a:p>
          <a:p>
            <a:pPr marL="0" indent="0">
              <a:buNone/>
            </a:pPr>
            <a:r>
              <a:rPr lang="fr-FR" sz="1600" dirty="0">
                <a:latin typeface="Consolas" panose="020B0609020204030204" pitchFamily="49" charset="0"/>
              </a:rPr>
              <a:t>	save0 </a:t>
            </a:r>
            <a:r>
              <a:rPr lang="fr-FR" sz="1600" b="1" dirty="0">
                <a:solidFill>
                  <a:schemeClr val="accent2"/>
                </a:solidFill>
                <a:latin typeface="Consolas" panose="020B0609020204030204" pitchFamily="49" charset="0"/>
              </a:rPr>
              <a:t>.</a:t>
            </a:r>
            <a:r>
              <a:rPr lang="fr-FR" sz="1600" b="1" dirty="0" err="1">
                <a:solidFill>
                  <a:schemeClr val="accent2"/>
                </a:solidFill>
                <a:latin typeface="Consolas" panose="020B0609020204030204" pitchFamily="49" charset="0"/>
              </a:rPr>
              <a:t>word</a:t>
            </a:r>
            <a:r>
              <a:rPr lang="fr-FR" sz="1600" dirty="0">
                <a:latin typeface="Consolas" panose="020B0609020204030204" pitchFamily="49" charset="0"/>
              </a:rPr>
              <a:t>		# espace mémoire pour sauvegarder $ra</a:t>
            </a:r>
          </a:p>
          <a:p>
            <a:pPr marL="0" indent="0">
              <a:buNone/>
            </a:pPr>
            <a:r>
              <a:rPr lang="fr-FR" sz="1600" b="1" dirty="0">
                <a:solidFill>
                  <a:srgbClr val="FFFF00"/>
                </a:solidFill>
                <a:latin typeface="Consolas" panose="020B0609020204030204" pitchFamily="49" charset="0"/>
              </a:rPr>
              <a:t>.</a:t>
            </a:r>
            <a:r>
              <a:rPr lang="fr-FR" sz="1600" b="1" dirty="0" err="1">
                <a:solidFill>
                  <a:srgbClr val="FFFF00"/>
                </a:solidFill>
                <a:latin typeface="Consolas" panose="020B0609020204030204" pitchFamily="49" charset="0"/>
              </a:rPr>
              <a:t>ktext</a:t>
            </a:r>
            <a:r>
              <a:rPr lang="fr-FR" sz="1600" b="1" dirty="0">
                <a:solidFill>
                  <a:srgbClr val="FFFF00"/>
                </a:solidFill>
                <a:latin typeface="Consolas" panose="020B0609020204030204" pitchFamily="49" charset="0"/>
              </a:rPr>
              <a:t> 0x80000180 </a:t>
            </a:r>
          </a:p>
          <a:p>
            <a:pPr marL="0" indent="0">
              <a:buNone/>
            </a:pPr>
            <a:r>
              <a:rPr lang="fr-FR" sz="1600" dirty="0">
                <a:latin typeface="Consolas" panose="020B0609020204030204" pitchFamily="49" charset="0"/>
              </a:rPr>
              <a:t>	</a:t>
            </a:r>
            <a:r>
              <a:rPr lang="fr-FR" sz="1600" b="1" dirty="0">
                <a:solidFill>
                  <a:srgbClr val="6B97C0"/>
                </a:solidFill>
                <a:latin typeface="Consolas" panose="020B0609020204030204" pitchFamily="49" charset="0"/>
              </a:rPr>
              <a:t>move</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$k1</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$at</a:t>
            </a:r>
            <a:r>
              <a:rPr lang="fr-FR" sz="1600" dirty="0">
                <a:latin typeface="Consolas" panose="020B0609020204030204" pitchFamily="49" charset="0"/>
              </a:rPr>
              <a:t>		# $k1 = $at; 		// </a:t>
            </a:r>
            <a:r>
              <a:rPr lang="fr-FR" sz="1600" dirty="0" err="1">
                <a:latin typeface="Consolas" panose="020B0609020204030204" pitchFamily="49" charset="0"/>
              </a:rPr>
              <a:t>save</a:t>
            </a:r>
            <a:r>
              <a:rPr lang="fr-FR" sz="1600" dirty="0">
                <a:latin typeface="Consolas" panose="020B0609020204030204" pitchFamily="49" charset="0"/>
              </a:rPr>
              <a:t> the content of $at</a:t>
            </a:r>
          </a:p>
          <a:p>
            <a:pPr marL="0" indent="0">
              <a:buNone/>
            </a:pPr>
            <a:r>
              <a:rPr lang="fr-FR" sz="1600" dirty="0">
                <a:latin typeface="Consolas" panose="020B0609020204030204" pitchFamily="49" charset="0"/>
              </a:rPr>
              <a:t>	</a:t>
            </a:r>
            <a:r>
              <a:rPr lang="fr-FR" sz="1600" b="1" dirty="0">
                <a:solidFill>
                  <a:srgbClr val="6B97C0"/>
                </a:solidFill>
                <a:latin typeface="Consolas" panose="020B0609020204030204" pitchFamily="49" charset="0"/>
              </a:rPr>
              <a:t>mfc0</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$k0</a:t>
            </a:r>
            <a:r>
              <a:rPr lang="fr-FR" sz="1600" dirty="0">
                <a:latin typeface="Consolas" panose="020B0609020204030204" pitchFamily="49" charset="0"/>
              </a:rPr>
              <a:t>, $c0_cause	# $k0 = $cause; </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andi</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$k0</a:t>
            </a:r>
            <a:r>
              <a:rPr lang="fr-FR" sz="1600" dirty="0">
                <a:latin typeface="Consolas" panose="020B0609020204030204" pitchFamily="49" charset="0"/>
              </a:rPr>
              <a:t>, $k0, 0x003c 	# $k0 &amp;= 0x003c; 	// </a:t>
            </a:r>
            <a:r>
              <a:rPr lang="fr-FR" sz="1600" dirty="0" err="1">
                <a:latin typeface="Consolas" panose="020B0609020204030204" pitchFamily="49" charset="0"/>
              </a:rPr>
              <a:t>only</a:t>
            </a:r>
            <a:r>
              <a:rPr lang="fr-FR" sz="1600" dirty="0">
                <a:latin typeface="Consolas" panose="020B0609020204030204" pitchFamily="49" charset="0"/>
              </a:rPr>
              <a:t> </a:t>
            </a:r>
            <a:r>
              <a:rPr lang="fr-FR" sz="1600" dirty="0" err="1">
                <a:latin typeface="Consolas" panose="020B0609020204030204" pitchFamily="49" charset="0"/>
              </a:rPr>
              <a:t>keep</a:t>
            </a:r>
            <a:r>
              <a:rPr lang="fr-FR" sz="1600" dirty="0">
                <a:latin typeface="Consolas" panose="020B0609020204030204" pitchFamily="49" charset="0"/>
              </a:rPr>
              <a:t> Exception Code. </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bne</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$k0</a:t>
            </a:r>
            <a:r>
              <a:rPr lang="fr-FR" sz="1600" dirty="0">
                <a:latin typeface="Consolas" panose="020B0609020204030204" pitchFamily="49" charset="0"/>
              </a:rPr>
              <a:t>, $</a:t>
            </a:r>
            <a:r>
              <a:rPr lang="fr-FR" sz="1600" dirty="0" err="1">
                <a:latin typeface="Consolas" panose="020B0609020204030204" pitchFamily="49" charset="0"/>
              </a:rPr>
              <a:t>zero</a:t>
            </a:r>
            <a:r>
              <a:rPr lang="fr-FR" sz="1600" dirty="0">
                <a:latin typeface="Consolas" panose="020B0609020204030204" pitchFamily="49" charset="0"/>
              </a:rPr>
              <a:t>, </a:t>
            </a:r>
            <a:r>
              <a:rPr lang="fr-FR" sz="1600" dirty="0" err="1">
                <a:latin typeface="Consolas" panose="020B0609020204030204" pitchFamily="49" charset="0"/>
              </a:rPr>
              <a:t>NotIO</a:t>
            </a:r>
            <a:r>
              <a:rPr lang="fr-FR" sz="1600" dirty="0">
                <a:latin typeface="Consolas" panose="020B0609020204030204" pitchFamily="49" charset="0"/>
              </a:rPr>
              <a:t> 	# if ($k == 0) { 	// Exception Code == 0 </a:t>
            </a:r>
            <a:r>
              <a:rPr lang="fr-FR" sz="1600" dirty="0" err="1">
                <a:latin typeface="Consolas" panose="020B0609020204030204" pitchFamily="49" charset="0"/>
              </a:rPr>
              <a:t>means</a:t>
            </a:r>
            <a:r>
              <a:rPr lang="fr-FR" sz="1600" dirty="0">
                <a:latin typeface="Consolas" panose="020B0609020204030204" pitchFamily="49" charset="0"/>
              </a:rPr>
              <a:t> I/O. </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sw</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$ra</a:t>
            </a:r>
            <a:r>
              <a:rPr lang="fr-FR" sz="1600" dirty="0">
                <a:latin typeface="Consolas" panose="020B0609020204030204" pitchFamily="49" charset="0"/>
              </a:rPr>
              <a:t>, save0($</a:t>
            </a:r>
            <a:r>
              <a:rPr lang="fr-FR" sz="1600" dirty="0" err="1">
                <a:latin typeface="Consolas" panose="020B0609020204030204" pitchFamily="49" charset="0"/>
              </a:rPr>
              <a:t>zero</a:t>
            </a:r>
            <a:r>
              <a:rPr lang="fr-FR" sz="1600" dirty="0">
                <a:latin typeface="Consolas" panose="020B0609020204030204" pitchFamily="49" charset="0"/>
              </a:rPr>
              <a:t>)	#      save0 = $ra; </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jal</a:t>
            </a:r>
            <a:r>
              <a:rPr lang="fr-FR" sz="1600" dirty="0">
                <a:latin typeface="Consolas" panose="020B0609020204030204" pitchFamily="49" charset="0"/>
              </a:rPr>
              <a:t> </a:t>
            </a:r>
            <a:r>
              <a:rPr lang="fr-FR" sz="1600" dirty="0" err="1">
                <a:latin typeface="Consolas" panose="020B0609020204030204" pitchFamily="49" charset="0"/>
              </a:rPr>
              <a:t>ReadByte</a:t>
            </a:r>
            <a:r>
              <a:rPr lang="fr-FR" sz="1600" dirty="0">
                <a:latin typeface="Consolas" panose="020B0609020204030204" pitchFamily="49" charset="0"/>
              </a:rPr>
              <a:t>          	#      </a:t>
            </a:r>
            <a:r>
              <a:rPr lang="fr-FR" sz="1600" dirty="0" err="1">
                <a:latin typeface="Consolas" panose="020B0609020204030204" pitchFamily="49" charset="0"/>
              </a:rPr>
              <a:t>ReadByte</a:t>
            </a:r>
            <a:r>
              <a:rPr lang="fr-FR" sz="1600" dirty="0">
                <a:latin typeface="Consolas" panose="020B0609020204030204" pitchFamily="49" charset="0"/>
              </a:rPr>
              <a:t>();  	// call a function to get the byte. </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lw</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$ra</a:t>
            </a:r>
            <a:r>
              <a:rPr lang="fr-FR" sz="1600" dirty="0">
                <a:latin typeface="Consolas" panose="020B0609020204030204" pitchFamily="49" charset="0"/>
              </a:rPr>
              <a:t>, save0($</a:t>
            </a:r>
            <a:r>
              <a:rPr lang="fr-FR" sz="1600" dirty="0" err="1">
                <a:latin typeface="Consolas" panose="020B0609020204030204" pitchFamily="49" charset="0"/>
              </a:rPr>
              <a:t>zero</a:t>
            </a:r>
            <a:r>
              <a:rPr lang="fr-FR" sz="1600" dirty="0">
                <a:latin typeface="Consolas" panose="020B0609020204030204" pitchFamily="49" charset="0"/>
              </a:rPr>
              <a:t>)	#      $ra = save0; </a:t>
            </a:r>
          </a:p>
          <a:p>
            <a:pPr marL="0" indent="0">
              <a:buNone/>
            </a:pPr>
            <a:r>
              <a:rPr lang="fr-FR" sz="1600" dirty="0">
                <a:latin typeface="Consolas" panose="020B0609020204030204" pitchFamily="49" charset="0"/>
              </a:rPr>
              <a:t>	</a:t>
            </a:r>
            <a:r>
              <a:rPr lang="fr-FR" sz="1600" b="1" dirty="0">
                <a:solidFill>
                  <a:srgbClr val="6B97C0"/>
                </a:solidFill>
                <a:latin typeface="Consolas" panose="020B0609020204030204" pitchFamily="49" charset="0"/>
              </a:rPr>
              <a:t>move</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$at</a:t>
            </a:r>
            <a:r>
              <a:rPr lang="fr-FR" sz="1600" dirty="0">
                <a:latin typeface="Consolas" panose="020B0609020204030204" pitchFamily="49" charset="0"/>
              </a:rPr>
              <a:t>, </a:t>
            </a:r>
            <a:r>
              <a:rPr lang="fr-FR" sz="1600" b="1" dirty="0">
                <a:solidFill>
                  <a:srgbClr val="FF6D6D"/>
                </a:solidFill>
                <a:latin typeface="Consolas" panose="020B0609020204030204" pitchFamily="49" charset="0"/>
              </a:rPr>
              <a:t>$k1		</a:t>
            </a:r>
            <a:r>
              <a:rPr lang="fr-FR" sz="1600" dirty="0">
                <a:latin typeface="Consolas" panose="020B0609020204030204" pitchFamily="49" charset="0"/>
              </a:rPr>
              <a:t>#      $at = $k1; 	// restore the content of $at</a:t>
            </a:r>
          </a:p>
          <a:p>
            <a:pPr marL="0" indent="0">
              <a:buNone/>
            </a:pPr>
            <a:r>
              <a:rPr lang="fr-FR" sz="1600" dirty="0">
                <a:latin typeface="Consolas" panose="020B0609020204030204" pitchFamily="49" charset="0"/>
              </a:rPr>
              <a:t>	</a:t>
            </a:r>
            <a:r>
              <a:rPr lang="fr-FR" sz="1600" b="1" dirty="0" err="1">
                <a:solidFill>
                  <a:srgbClr val="6B97C0"/>
                </a:solidFill>
                <a:latin typeface="Consolas" panose="020B0609020204030204" pitchFamily="49" charset="0"/>
              </a:rPr>
              <a:t>eret</a:t>
            </a:r>
            <a:r>
              <a:rPr lang="fr-FR" sz="1600" dirty="0">
                <a:latin typeface="Consolas" panose="020B0609020204030204" pitchFamily="49" charset="0"/>
              </a:rPr>
              <a:t>			#      return; }</a:t>
            </a:r>
          </a:p>
          <a:p>
            <a:pPr marL="0" indent="0">
              <a:buNone/>
            </a:pPr>
            <a:r>
              <a:rPr lang="fr-FR" sz="1600" dirty="0" err="1">
                <a:latin typeface="Consolas" panose="020B0609020204030204" pitchFamily="49" charset="0"/>
              </a:rPr>
              <a:t>NotIO</a:t>
            </a:r>
            <a:r>
              <a:rPr lang="fr-FR" sz="1600" dirty="0">
                <a:latin typeface="Consolas" panose="020B0609020204030204" pitchFamily="49" charset="0"/>
              </a:rPr>
              <a:t>:</a:t>
            </a:r>
          </a:p>
          <a:p>
            <a:pPr marL="0" indent="0">
              <a:buNone/>
            </a:pPr>
            <a:endParaRPr lang="fr-FR" sz="1600" dirty="0">
              <a:latin typeface="Consolas" panose="020B0609020204030204" pitchFamily="49" charset="0"/>
            </a:endParaRPr>
          </a:p>
        </p:txBody>
      </p:sp>
      <p:sp>
        <p:nvSpPr>
          <p:cNvPr id="2" name="Title 1"/>
          <p:cNvSpPr>
            <a:spLocks noGrp="1"/>
          </p:cNvSpPr>
          <p:nvPr>
            <p:ph type="title"/>
          </p:nvPr>
        </p:nvSpPr>
        <p:spPr/>
        <p:txBody>
          <a:bodyPr/>
          <a:lstStyle/>
          <a:p>
            <a:r>
              <a:rPr lang="fr-FR" dirty="0"/>
              <a:t>Exemple : lire un caractère depuis le clavier </a:t>
            </a:r>
          </a:p>
        </p:txBody>
      </p:sp>
    </p:spTree>
    <p:extLst>
      <p:ext uri="{BB962C8B-B14F-4D97-AF65-F5344CB8AC3E}">
        <p14:creationId xmlns:p14="http://schemas.microsoft.com/office/powerpoint/2010/main" val="39262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Les exceptions (interruptions logicielles)</a:t>
            </a:r>
          </a:p>
        </p:txBody>
      </p:sp>
      <p:sp>
        <p:nvSpPr>
          <p:cNvPr id="4" name="Content Placeholder 3"/>
          <p:cNvSpPr>
            <a:spLocks noGrp="1"/>
          </p:cNvSpPr>
          <p:nvPr>
            <p:ph idx="1"/>
          </p:nvPr>
        </p:nvSpPr>
        <p:spPr/>
        <p:txBody>
          <a:bodyPr vert="horz" lIns="91440" tIns="45720" rIns="91440" bIns="45720" rtlCol="0" anchor="t">
            <a:normAutofit/>
          </a:bodyPr>
          <a:lstStyle/>
          <a:p>
            <a:pPr marL="0" indent="0">
              <a:buNone/>
            </a:pPr>
            <a:r>
              <a:rPr lang="fr-FR" dirty="0"/>
              <a:t>Les exceptions sont causées lors de l’exécution de votre programme.</a:t>
            </a:r>
          </a:p>
          <a:p>
            <a:pPr>
              <a:buClr>
                <a:srgbClr val="C00000"/>
              </a:buClr>
              <a:buFont typeface="Wingdings" panose="05000000000000000000" pitchFamily="2" charset="2"/>
              <a:buChar char="§"/>
            </a:pPr>
            <a:r>
              <a:rPr lang="fr-FR" dirty="0"/>
              <a:t>Débordement arithmétique.</a:t>
            </a:r>
          </a:p>
          <a:p>
            <a:pPr>
              <a:buClr>
                <a:srgbClr val="C00000"/>
              </a:buClr>
              <a:buFont typeface="Wingdings" panose="05000000000000000000" pitchFamily="2" charset="2"/>
              <a:buChar char="§"/>
            </a:pPr>
            <a:r>
              <a:rPr lang="fr-FR" dirty="0"/>
              <a:t>Division par zéro.</a:t>
            </a:r>
          </a:p>
          <a:p>
            <a:pPr>
              <a:buClr>
                <a:srgbClr val="C00000"/>
              </a:buClr>
              <a:buFont typeface="Wingdings" panose="05000000000000000000" pitchFamily="2" charset="2"/>
              <a:buChar char="§"/>
            </a:pPr>
            <a:r>
              <a:rPr lang="fr-FR" dirty="0"/>
              <a:t>Instruction illégale – </a:t>
            </a:r>
            <a:r>
              <a:rPr lang="fr-FR" dirty="0" err="1"/>
              <a:t>OpCode</a:t>
            </a:r>
            <a:r>
              <a:rPr lang="fr-FR" dirty="0"/>
              <a:t> </a:t>
            </a:r>
            <a:r>
              <a:rPr lang="fr-FR" dirty="0" err="1"/>
              <a:t>unconnu</a:t>
            </a:r>
            <a:r>
              <a:rPr lang="fr-FR" dirty="0"/>
              <a:t> / paramètres illégaux.</a:t>
            </a:r>
          </a:p>
          <a:p>
            <a:pPr>
              <a:buClr>
                <a:srgbClr val="C00000"/>
              </a:buClr>
              <a:buFont typeface="Wingdings" panose="05000000000000000000" pitchFamily="2" charset="2"/>
              <a:buChar char="§"/>
            </a:pPr>
            <a:r>
              <a:rPr lang="fr-FR" dirty="0"/>
              <a:t>Erreur d’adresse – accès à une adresse non alignée.</a:t>
            </a:r>
          </a:p>
          <a:p>
            <a:pPr>
              <a:buClr>
                <a:srgbClr val="C00000"/>
              </a:buClr>
              <a:buFont typeface="Wingdings" panose="05000000000000000000" pitchFamily="2" charset="2"/>
              <a:buChar char="§"/>
            </a:pPr>
            <a:r>
              <a:rPr lang="fr-FR" dirty="0"/>
              <a:t>Erreur de BUS – accès à une adresse non existante (cas du polling).</a:t>
            </a:r>
          </a:p>
          <a:p>
            <a:pPr>
              <a:buClr>
                <a:srgbClr val="C00000"/>
              </a:buClr>
              <a:buFont typeface="Wingdings" panose="05000000000000000000" pitchFamily="2" charset="2"/>
              <a:buChar char="§"/>
            </a:pPr>
            <a:r>
              <a:rPr lang="fr-FR" dirty="0"/>
              <a:t>Instruction « </a:t>
            </a:r>
            <a:r>
              <a:rPr lang="fr-FR" dirty="0" err="1">
                <a:solidFill>
                  <a:schemeClr val="accent5">
                    <a:lumMod val="50000"/>
                  </a:schemeClr>
                </a:solidFill>
              </a:rPr>
              <a:t>syscall</a:t>
            </a:r>
            <a:r>
              <a:rPr lang="fr-FR" dirty="0">
                <a:solidFill>
                  <a:schemeClr val="accent5">
                    <a:lumMod val="50000"/>
                  </a:schemeClr>
                </a:solidFill>
              </a:rPr>
              <a:t> </a:t>
            </a:r>
            <a:r>
              <a:rPr lang="fr-FR" dirty="0"/>
              <a:t>» – quand une requête système est demandée.</a:t>
            </a:r>
          </a:p>
          <a:p>
            <a:pPr>
              <a:buClr>
                <a:srgbClr val="C00000"/>
              </a:buClr>
              <a:buFont typeface="Wingdings" panose="05000000000000000000" pitchFamily="2" charset="2"/>
              <a:buChar char="§"/>
            </a:pPr>
            <a:r>
              <a:rPr lang="fr-FR" dirty="0"/>
              <a:t>Instruction « </a:t>
            </a:r>
            <a:r>
              <a:rPr lang="fr-FR" dirty="0" err="1">
                <a:solidFill>
                  <a:schemeClr val="accent5">
                    <a:lumMod val="50000"/>
                  </a:schemeClr>
                </a:solidFill>
              </a:rPr>
              <a:t>brk</a:t>
            </a:r>
            <a:r>
              <a:rPr lang="fr-FR" dirty="0">
                <a:solidFill>
                  <a:schemeClr val="accent5">
                    <a:lumMod val="50000"/>
                  </a:schemeClr>
                </a:solidFill>
              </a:rPr>
              <a:t> </a:t>
            </a:r>
            <a:r>
              <a:rPr lang="fr-FR" dirty="0"/>
              <a:t>» (</a:t>
            </a:r>
            <a:r>
              <a:rPr lang="fr-FR" dirty="0" err="1"/>
              <a:t>breakpoint</a:t>
            </a:r>
            <a:r>
              <a:rPr lang="fr-FR" dirty="0"/>
              <a:t>) – utilisée par les débogueurs.</a:t>
            </a:r>
          </a:p>
        </p:txBody>
      </p:sp>
    </p:spTree>
    <p:extLst>
      <p:ext uri="{BB962C8B-B14F-4D97-AF65-F5344CB8AC3E}">
        <p14:creationId xmlns:p14="http://schemas.microsoft.com/office/powerpoint/2010/main" val="382367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fr-FR" b="1" dirty="0">
                <a:solidFill>
                  <a:srgbClr val="C00000"/>
                </a:solidFill>
              </a:rPr>
              <a:t>Interruptions vs Exceptions</a:t>
            </a:r>
          </a:p>
        </p:txBody>
      </p:sp>
      <p:grpSp>
        <p:nvGrpSpPr>
          <p:cNvPr id="11" name="Group 10"/>
          <p:cNvGrpSpPr/>
          <p:nvPr/>
        </p:nvGrpSpPr>
        <p:grpSpPr>
          <a:xfrm>
            <a:off x="406400" y="1866876"/>
            <a:ext cx="6858000" cy="4639220"/>
            <a:chOff x="2603500" y="1460500"/>
            <a:chExt cx="6858000" cy="4639220"/>
          </a:xfrm>
          <a:effectLst>
            <a:outerShdw blurRad="50800" dist="177800" dir="2700000" algn="tl" rotWithShape="0">
              <a:prstClr val="black">
                <a:alpha val="40000"/>
              </a:prstClr>
            </a:outerShdw>
          </a:effectLst>
        </p:grpSpPr>
        <p:sp>
          <p:nvSpPr>
            <p:cNvPr id="12" name="Oval 11"/>
            <p:cNvSpPr/>
            <p:nvPr/>
          </p:nvSpPr>
          <p:spPr>
            <a:xfrm>
              <a:off x="2603500" y="1460500"/>
              <a:ext cx="6858000" cy="46392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13" name="Oval 12"/>
            <p:cNvSpPr/>
            <p:nvPr/>
          </p:nvSpPr>
          <p:spPr>
            <a:xfrm>
              <a:off x="3208505" y="2028252"/>
              <a:ext cx="4343400" cy="2628900"/>
            </a:xfrm>
            <a:prstGeom prst="ellipse">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4" name="TextBox 13"/>
            <p:cNvSpPr txBox="1"/>
            <p:nvPr/>
          </p:nvSpPr>
          <p:spPr>
            <a:xfrm>
              <a:off x="5086350" y="4635696"/>
              <a:ext cx="3503203" cy="769441"/>
            </a:xfrm>
            <a:prstGeom prst="rect">
              <a:avLst/>
            </a:prstGeom>
            <a:noFill/>
          </p:spPr>
          <p:txBody>
            <a:bodyPr wrap="none" rtlCol="0">
              <a:spAutoFit/>
            </a:bodyPr>
            <a:lstStyle/>
            <a:p>
              <a:r>
                <a:rPr lang="fr-FR" sz="4400" dirty="0">
                  <a:solidFill>
                    <a:schemeClr val="bg1"/>
                  </a:solidFill>
                </a:rPr>
                <a:t>Les exceptions</a:t>
              </a:r>
            </a:p>
          </p:txBody>
        </p:sp>
        <p:sp>
          <p:nvSpPr>
            <p:cNvPr id="15" name="TextBox 14"/>
            <p:cNvSpPr txBox="1"/>
            <p:nvPr/>
          </p:nvSpPr>
          <p:spPr>
            <a:xfrm>
              <a:off x="3351958" y="2957982"/>
              <a:ext cx="4056495" cy="769441"/>
            </a:xfrm>
            <a:prstGeom prst="rect">
              <a:avLst/>
            </a:prstGeom>
            <a:noFill/>
          </p:spPr>
          <p:txBody>
            <a:bodyPr wrap="none" rtlCol="0">
              <a:spAutoFit/>
            </a:bodyPr>
            <a:lstStyle/>
            <a:p>
              <a:r>
                <a:rPr lang="fr-FR" sz="4400" dirty="0">
                  <a:solidFill>
                    <a:schemeClr val="bg1"/>
                  </a:solidFill>
                </a:rPr>
                <a:t>Les interruptions</a:t>
              </a:r>
            </a:p>
          </p:txBody>
        </p:sp>
      </p:grpSp>
      <p:sp>
        <p:nvSpPr>
          <p:cNvPr id="16" name="Content Placeholder 2"/>
          <p:cNvSpPr txBox="1">
            <a:spLocks/>
          </p:cNvSpPr>
          <p:nvPr/>
        </p:nvSpPr>
        <p:spPr>
          <a:xfrm>
            <a:off x="7543739" y="2010817"/>
            <a:ext cx="4153021" cy="4351338"/>
          </a:xfrm>
          <a:prstGeom prst="rect">
            <a:avLst/>
          </a:prstGeom>
          <a:noFill/>
          <a:ln>
            <a:noFill/>
          </a:ln>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r>
              <a:rPr lang="fr-FR" dirty="0"/>
              <a:t>Les exceptions peuvent être considérées comme des interruptions logicielles synchrones.</a:t>
            </a:r>
          </a:p>
          <a:p>
            <a:pPr>
              <a:buClr>
                <a:srgbClr val="C00000"/>
              </a:buClr>
              <a:buFont typeface="Wingdings" panose="05000000000000000000" pitchFamily="2" charset="2"/>
              <a:buChar char="§"/>
            </a:pPr>
            <a:r>
              <a:rPr lang="fr-FR" dirty="0"/>
              <a:t>Les interruptions peuvent être considérées comme des exceptions matérielles asynchrones.</a:t>
            </a:r>
          </a:p>
          <a:p>
            <a:pPr>
              <a:buClr>
                <a:srgbClr val="C00000"/>
              </a:buClr>
              <a:buFont typeface="Wingdings" panose="05000000000000000000" pitchFamily="2" charset="2"/>
              <a:buChar char="§"/>
            </a:pPr>
            <a:endParaRPr lang="fr-FR" dirty="0"/>
          </a:p>
        </p:txBody>
      </p:sp>
    </p:spTree>
    <p:extLst>
      <p:ext uri="{BB962C8B-B14F-4D97-AF65-F5344CB8AC3E}">
        <p14:creationId xmlns:p14="http://schemas.microsoft.com/office/powerpoint/2010/main" val="148170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689600" y="365125"/>
            <a:ext cx="5664200" cy="932577"/>
          </a:xfrm>
        </p:spPr>
        <p:txBody>
          <a:bodyPr>
            <a:normAutofit fontScale="90000"/>
          </a:bodyPr>
          <a:lstStyle/>
          <a:p>
            <a:pPr algn="ctr"/>
            <a:r>
              <a:rPr lang="fr-FR" b="1" dirty="0"/>
              <a:t>Les appels de fonctions . . .</a:t>
            </a:r>
          </a:p>
        </p:txBody>
      </p:sp>
      <p:sp>
        <p:nvSpPr>
          <p:cNvPr id="8" name="Content Placeholder 2"/>
          <p:cNvSpPr>
            <a:spLocks noGrp="1"/>
          </p:cNvSpPr>
          <p:nvPr>
            <p:ph idx="1"/>
          </p:nvPr>
        </p:nvSpPr>
        <p:spPr>
          <a:xfrm>
            <a:off x="5588000" y="1297703"/>
            <a:ext cx="6210300" cy="4760198"/>
          </a:xfrm>
          <a:noFill/>
          <a:ln w="25400">
            <a:solidFill>
              <a:schemeClr val="bg1"/>
            </a:solidFill>
          </a:ln>
          <a:effectLst/>
        </p:spPr>
        <p:txBody>
          <a:bodyPr vert="horz" lIns="91440" tIns="45720" rIns="91440" bIns="45720" rtlCol="0" anchor="t">
            <a:normAutofit lnSpcReduction="10000"/>
          </a:bodyPr>
          <a:lstStyle/>
          <a:p>
            <a:pPr>
              <a:spcBef>
                <a:spcPts val="0"/>
              </a:spcBef>
              <a:buClr>
                <a:srgbClr val="C00000"/>
              </a:buClr>
              <a:buFont typeface="Wingdings" panose="05000000000000000000" pitchFamily="2" charset="2"/>
              <a:buChar char="§"/>
            </a:pPr>
            <a:endParaRPr lang="fr-FR" sz="800" dirty="0"/>
          </a:p>
          <a:p>
            <a:pPr>
              <a:spcBef>
                <a:spcPts val="600"/>
              </a:spcBef>
              <a:buClr>
                <a:srgbClr val="C00000"/>
              </a:buClr>
              <a:buFont typeface="Wingdings" panose="05000000000000000000" pitchFamily="2" charset="2"/>
              <a:buChar char="§"/>
            </a:pPr>
            <a:r>
              <a:rPr lang="fr-FR" sz="2400" dirty="0"/>
              <a:t>Le flot d’exécution d’un programme change deux fois lors d’appel de fonction </a:t>
            </a:r>
            <a:endParaRPr lang="fr-FR" dirty="0"/>
          </a:p>
          <a:p>
            <a:pPr marL="914400" lvl="1" indent="-457200">
              <a:spcBef>
                <a:spcPts val="1800"/>
              </a:spcBef>
              <a:buClr>
                <a:srgbClr val="C00000"/>
              </a:buClr>
              <a:buFont typeface="+mj-lt"/>
              <a:buAutoNum type="arabicPeriod"/>
            </a:pPr>
            <a:r>
              <a:rPr lang="fr-FR" dirty="0"/>
              <a:t>Au moment de </a:t>
            </a:r>
            <a:r>
              <a:rPr lang="fr-FR" b="1" dirty="0">
                <a:solidFill>
                  <a:srgbClr val="C00000"/>
                </a:solidFill>
              </a:rPr>
              <a:t>l’appel</a:t>
            </a:r>
            <a:r>
              <a:rPr lang="fr-FR" dirty="0">
                <a:solidFill>
                  <a:srgbClr val="C00000"/>
                </a:solidFill>
              </a:rPr>
              <a:t> </a:t>
            </a:r>
            <a:r>
              <a:rPr lang="fr-FR" dirty="0"/>
              <a:t>de la fonction	.</a:t>
            </a:r>
          </a:p>
          <a:p>
            <a:pPr marL="914400" lvl="1" indent="-457200">
              <a:buClr>
                <a:srgbClr val="C00000"/>
              </a:buClr>
              <a:buFont typeface="+mj-lt"/>
              <a:buAutoNum type="arabicPeriod"/>
            </a:pPr>
            <a:r>
              <a:rPr lang="fr-FR" dirty="0"/>
              <a:t>Au </a:t>
            </a:r>
            <a:r>
              <a:rPr lang="fr-FR" b="1" dirty="0">
                <a:solidFill>
                  <a:srgbClr val="C00000"/>
                </a:solidFill>
              </a:rPr>
              <a:t>retour</a:t>
            </a:r>
            <a:r>
              <a:rPr lang="fr-FR" dirty="0">
                <a:solidFill>
                  <a:srgbClr val="FFFF00"/>
                </a:solidFill>
              </a:rPr>
              <a:t> </a:t>
            </a:r>
            <a:r>
              <a:rPr lang="fr-FR" dirty="0"/>
              <a:t>de la fonction appelée.</a:t>
            </a:r>
          </a:p>
          <a:p>
            <a:pPr>
              <a:spcBef>
                <a:spcPts val="2400"/>
              </a:spcBef>
              <a:buClr>
                <a:srgbClr val="C00000"/>
              </a:buClr>
              <a:buFont typeface="Wingdings" panose="05000000000000000000" pitchFamily="2" charset="2"/>
              <a:buChar char="§"/>
            </a:pPr>
            <a:r>
              <a:rPr lang="fr-FR" sz="2400" dirty="0"/>
              <a:t>Dans l’exemple C à gauche, la fonction </a:t>
            </a:r>
            <a:r>
              <a:rPr lang="fr-FR" sz="2400" b="1" dirty="0">
                <a:solidFill>
                  <a:schemeClr val="accent5">
                    <a:lumMod val="50000"/>
                  </a:schemeClr>
                </a:solidFill>
              </a:rPr>
              <a:t>main</a:t>
            </a:r>
            <a:r>
              <a:rPr lang="fr-FR" sz="2400" dirty="0">
                <a:solidFill>
                  <a:schemeClr val="accent5">
                    <a:lumMod val="50000"/>
                  </a:schemeClr>
                </a:solidFill>
              </a:rPr>
              <a:t> </a:t>
            </a:r>
            <a:r>
              <a:rPr lang="fr-FR" sz="2400" dirty="0"/>
              <a:t>appelle la fonction </a:t>
            </a:r>
            <a:r>
              <a:rPr lang="fr-FR" sz="2400" b="1" dirty="0" err="1">
                <a:solidFill>
                  <a:schemeClr val="accent5">
                    <a:lumMod val="50000"/>
                  </a:schemeClr>
                </a:solidFill>
              </a:rPr>
              <a:t>fact</a:t>
            </a:r>
            <a:r>
              <a:rPr lang="fr-FR" sz="2400" dirty="0">
                <a:solidFill>
                  <a:schemeClr val="accent5">
                    <a:lumMod val="50000"/>
                  </a:schemeClr>
                </a:solidFill>
              </a:rPr>
              <a:t> </a:t>
            </a:r>
            <a:r>
              <a:rPr lang="fr-FR" sz="2400" dirty="0"/>
              <a:t>deux fois, et la fonction </a:t>
            </a:r>
            <a:r>
              <a:rPr lang="fr-FR" sz="2400" b="1" dirty="0" err="1">
                <a:solidFill>
                  <a:schemeClr val="accent5">
                    <a:lumMod val="50000"/>
                  </a:schemeClr>
                </a:solidFill>
              </a:rPr>
              <a:t>fact</a:t>
            </a:r>
            <a:r>
              <a:rPr lang="fr-FR" sz="2400" dirty="0">
                <a:solidFill>
                  <a:schemeClr val="accent5">
                    <a:lumMod val="50000"/>
                  </a:schemeClr>
                </a:solidFill>
              </a:rPr>
              <a:t> </a:t>
            </a:r>
            <a:r>
              <a:rPr lang="fr-FR" sz="2400" dirty="0"/>
              <a:t>retourne deux fois, mais à des endroits différents dans </a:t>
            </a:r>
            <a:r>
              <a:rPr lang="fr-FR" sz="2400" b="1" dirty="0">
                <a:solidFill>
                  <a:schemeClr val="accent5">
                    <a:lumMod val="50000"/>
                  </a:schemeClr>
                </a:solidFill>
              </a:rPr>
              <a:t>main</a:t>
            </a:r>
            <a:r>
              <a:rPr lang="fr-FR" sz="2400" dirty="0"/>
              <a:t>. </a:t>
            </a:r>
          </a:p>
          <a:p>
            <a:pPr>
              <a:spcBef>
                <a:spcPts val="2400"/>
              </a:spcBef>
              <a:buClr>
                <a:srgbClr val="C00000"/>
              </a:buClr>
              <a:buFont typeface="Wingdings" panose="05000000000000000000" pitchFamily="2" charset="2"/>
              <a:buChar char="§"/>
            </a:pPr>
            <a:r>
              <a:rPr lang="fr-FR" sz="2400" dirty="0"/>
              <a:t>chaque fois qu’une fonction est appelée, le processeur doit se rappeler l’</a:t>
            </a:r>
            <a:r>
              <a:rPr lang="fr-FR" sz="2400" b="1" dirty="0">
                <a:solidFill>
                  <a:srgbClr val="C00000"/>
                </a:solidFill>
              </a:rPr>
              <a:t>adresse de retour</a:t>
            </a:r>
            <a:r>
              <a:rPr lang="fr-FR" sz="2400" dirty="0">
                <a:solidFill>
                  <a:srgbClr val="C00000"/>
                </a:solidFill>
              </a:rPr>
              <a:t> </a:t>
            </a:r>
            <a:r>
              <a:rPr lang="fr-FR" sz="2400" dirty="0"/>
              <a:t>appropriée. </a:t>
            </a:r>
          </a:p>
        </p:txBody>
      </p:sp>
      <p:pic>
        <p:nvPicPr>
          <p:cNvPr id="9" name="Picture 8"/>
          <p:cNvPicPr>
            <a:picLocks noChangeAspect="1"/>
          </p:cNvPicPr>
          <p:nvPr/>
        </p:nvPicPr>
        <p:blipFill>
          <a:blip r:embed="rId3"/>
          <a:stretch>
            <a:fillRect/>
          </a:stretch>
        </p:blipFill>
        <p:spPr>
          <a:xfrm>
            <a:off x="300037" y="190856"/>
            <a:ext cx="4881563" cy="6476288"/>
          </a:xfrm>
          <a:prstGeom prst="rect">
            <a:avLst/>
          </a:prstGeom>
          <a:ln w="25400">
            <a:solidFill>
              <a:schemeClr val="bg1"/>
            </a:solidFill>
          </a:ln>
          <a:effectLst>
            <a:outerShdw blurRad="50800" dist="177800" dir="2700000" algn="tl" rotWithShape="0">
              <a:prstClr val="black">
                <a:alpha val="40000"/>
              </a:prstClr>
            </a:outerShdw>
          </a:effectLst>
        </p:spPr>
      </p:pic>
    </p:spTree>
    <p:extLst>
      <p:ext uri="{BB962C8B-B14F-4D97-AF65-F5344CB8AC3E}">
        <p14:creationId xmlns:p14="http://schemas.microsoft.com/office/powerpoint/2010/main" val="284922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Exemples d’exceptions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7285907"/>
              </p:ext>
            </p:extLst>
          </p:nvPr>
        </p:nvGraphicFramePr>
        <p:xfrm>
          <a:off x="838200" y="1558925"/>
          <a:ext cx="10515600" cy="4419600"/>
        </p:xfrm>
        <a:graphic>
          <a:graphicData uri="http://schemas.openxmlformats.org/drawingml/2006/table">
            <a:tbl>
              <a:tblPr firstRow="1" bandRow="1">
                <a:effectLst>
                  <a:outerShdw blurRad="50800" dist="177800" dir="2700000" algn="tl" rotWithShape="0">
                    <a:prstClr val="black">
                      <a:alpha val="40000"/>
                    </a:prstClr>
                  </a:outerShdw>
                </a:effectLst>
                <a:tableStyleId>{5C22544A-7EE6-4342-B048-85BDC9FD1C3A}</a:tableStyleId>
              </a:tblPr>
              <a:tblGrid>
                <a:gridCol w="2895600">
                  <a:extLst>
                    <a:ext uri="{9D8B030D-6E8A-4147-A177-3AD203B41FA5}">
                      <a16:colId xmlns:a16="http://schemas.microsoft.com/office/drawing/2014/main" val="20000"/>
                    </a:ext>
                  </a:extLst>
                </a:gridCol>
                <a:gridCol w="7620000">
                  <a:extLst>
                    <a:ext uri="{9D8B030D-6E8A-4147-A177-3AD203B41FA5}">
                      <a16:colId xmlns:a16="http://schemas.microsoft.com/office/drawing/2014/main" val="20001"/>
                    </a:ext>
                  </a:extLst>
                </a:gridCol>
              </a:tblGrid>
              <a:tr h="370840">
                <a:tc>
                  <a:txBody>
                    <a:bodyPr/>
                    <a:lstStyle/>
                    <a:p>
                      <a:pPr marL="0" indent="0">
                        <a:buNone/>
                      </a:pPr>
                      <a:endParaRPr lang="fr-FR" sz="2000" b="1" dirty="0">
                        <a:solidFill>
                          <a:srgbClr val="6B97C0"/>
                        </a:solidFill>
                        <a:latin typeface="Consolas" panose="020B0609020204030204" pitchFamily="49" charset="0"/>
                      </a:endParaRPr>
                    </a:p>
                    <a:p>
                      <a:pPr marL="0" indent="0">
                        <a:buNone/>
                      </a:pPr>
                      <a:r>
                        <a:rPr lang="fr-FR" sz="2000" b="1" dirty="0">
                          <a:solidFill>
                            <a:srgbClr val="6B97C0"/>
                          </a:solidFill>
                          <a:latin typeface="Consolas" panose="020B0609020204030204" pitchFamily="49" charset="0"/>
                        </a:rPr>
                        <a:t>li</a:t>
                      </a:r>
                      <a:r>
                        <a:rPr lang="fr-FR" sz="2000" b="0" dirty="0">
                          <a:solidFill>
                            <a:schemeClr val="bg1"/>
                          </a:solidFill>
                          <a:latin typeface="Consolas" panose="020B0609020204030204" pitchFamily="49" charset="0"/>
                        </a:rPr>
                        <a:t> </a:t>
                      </a:r>
                      <a:r>
                        <a:rPr lang="fr-FR" sz="2000" b="1" dirty="0">
                          <a:solidFill>
                            <a:srgbClr val="FF6D6D"/>
                          </a:solidFill>
                          <a:latin typeface="Consolas" panose="020B0609020204030204" pitchFamily="49" charset="0"/>
                        </a:rPr>
                        <a:t>$t1</a:t>
                      </a:r>
                      <a:r>
                        <a:rPr lang="fr-FR" sz="2000" b="0" dirty="0">
                          <a:solidFill>
                            <a:schemeClr val="bg1"/>
                          </a:solidFill>
                          <a:latin typeface="Consolas" panose="020B0609020204030204" pitchFamily="49" charset="0"/>
                        </a:rPr>
                        <a:t>, 0x7fffffff</a:t>
                      </a:r>
                    </a:p>
                    <a:p>
                      <a:pPr marL="0" indent="0">
                        <a:buNone/>
                      </a:pPr>
                      <a:r>
                        <a:rPr lang="fr-FR" sz="2000" b="1" dirty="0" err="1">
                          <a:solidFill>
                            <a:srgbClr val="6B97C0"/>
                          </a:solidFill>
                          <a:latin typeface="Consolas" panose="020B0609020204030204" pitchFamily="49" charset="0"/>
                        </a:rPr>
                        <a:t>addi</a:t>
                      </a:r>
                      <a:r>
                        <a:rPr lang="fr-FR" sz="2000" b="0" dirty="0">
                          <a:solidFill>
                            <a:srgbClr val="6B97C0"/>
                          </a:solidFill>
                          <a:latin typeface="Consolas" panose="020B0609020204030204" pitchFamily="49" charset="0"/>
                        </a:rPr>
                        <a:t> </a:t>
                      </a:r>
                      <a:r>
                        <a:rPr lang="fr-FR" sz="2000" b="1" dirty="0">
                          <a:solidFill>
                            <a:srgbClr val="FF6D6D"/>
                          </a:solidFill>
                          <a:latin typeface="Consolas" panose="020B0609020204030204" pitchFamily="49" charset="0"/>
                        </a:rPr>
                        <a:t>$t1</a:t>
                      </a:r>
                      <a:r>
                        <a:rPr lang="fr-FR" sz="2000" b="0" dirty="0">
                          <a:solidFill>
                            <a:schemeClr val="bg1"/>
                          </a:solidFill>
                          <a:latin typeface="Consolas" panose="020B0609020204030204" pitchFamily="49" charset="0"/>
                        </a:rPr>
                        <a:t>, </a:t>
                      </a:r>
                      <a:r>
                        <a:rPr lang="fr-FR" sz="2000" b="1" dirty="0">
                          <a:solidFill>
                            <a:srgbClr val="FF6D6D"/>
                          </a:solidFill>
                          <a:latin typeface="Consolas" panose="020B0609020204030204" pitchFamily="49" charset="0"/>
                        </a:rPr>
                        <a:t>$t1</a:t>
                      </a:r>
                      <a:r>
                        <a:rPr lang="fr-FR" sz="2000" b="0" dirty="0">
                          <a:solidFill>
                            <a:schemeClr val="bg1"/>
                          </a:solidFill>
                          <a:latin typeface="Consolas" panose="020B0609020204030204" pitchFamily="49" charset="0"/>
                        </a:rPr>
                        <a:t>, 1</a:t>
                      </a:r>
                    </a:p>
                    <a:p>
                      <a:pPr marL="0" indent="0">
                        <a:buNone/>
                      </a:pPr>
                      <a:endParaRPr lang="fr-FR" sz="2000" b="0" dirty="0">
                        <a:solidFill>
                          <a:schemeClr val="bg1"/>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b="0" dirty="0">
                        <a:solidFill>
                          <a:schemeClr val="bg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b="0" dirty="0">
                        <a:solidFill>
                          <a:schemeClr val="bg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bg1"/>
                          </a:solidFill>
                          <a:latin typeface="Consolas" panose="020B0609020204030204" pitchFamily="49" charset="0"/>
                        </a:rPr>
                        <a:t># débordement arithmétique (</a:t>
                      </a:r>
                      <a:r>
                        <a:rPr lang="fr-FR" sz="2000" b="0" dirty="0" err="1">
                          <a:solidFill>
                            <a:schemeClr val="bg1"/>
                          </a:solidFill>
                          <a:latin typeface="Consolas" panose="020B0609020204030204" pitchFamily="49" charset="0"/>
                        </a:rPr>
                        <a:t>overflow</a:t>
                      </a:r>
                      <a:r>
                        <a:rPr lang="fr-FR" sz="2000" b="0" dirty="0">
                          <a:solidFill>
                            <a:schemeClr val="bg1"/>
                          </a:solidFill>
                          <a:latin typeface="Consolas" panose="020B0609020204030204" pitchFamily="49" charset="0"/>
                        </a:rPr>
                        <a:t>)</a:t>
                      </a:r>
                    </a:p>
                  </a:txBody>
                  <a:tcP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370840">
                <a:tc>
                  <a:txBody>
                    <a:bodyPr/>
                    <a:lstStyle/>
                    <a:p>
                      <a:pPr marL="0" indent="0">
                        <a:buNone/>
                      </a:pPr>
                      <a:r>
                        <a:rPr lang="fr-FR" sz="2000" b="1" dirty="0">
                          <a:solidFill>
                            <a:srgbClr val="6B97C0"/>
                          </a:solidFill>
                          <a:latin typeface="Consolas" panose="020B0609020204030204" pitchFamily="49" charset="0"/>
                        </a:rPr>
                        <a:t>div</a:t>
                      </a:r>
                      <a:r>
                        <a:rPr lang="fr-FR" sz="2000" b="0" dirty="0">
                          <a:solidFill>
                            <a:schemeClr val="bg1"/>
                          </a:solidFill>
                          <a:latin typeface="Consolas" panose="020B0609020204030204" pitchFamily="49" charset="0"/>
                        </a:rPr>
                        <a:t> </a:t>
                      </a:r>
                      <a:r>
                        <a:rPr lang="fr-FR" sz="2000" b="1" dirty="0">
                          <a:solidFill>
                            <a:srgbClr val="FF6D6D"/>
                          </a:solidFill>
                          <a:latin typeface="Consolas" panose="020B0609020204030204" pitchFamily="49" charset="0"/>
                        </a:rPr>
                        <a:t>$t0</a:t>
                      </a:r>
                      <a:r>
                        <a:rPr lang="fr-FR" sz="2000" b="0" dirty="0">
                          <a:solidFill>
                            <a:schemeClr val="bg1"/>
                          </a:solidFill>
                          <a:latin typeface="Consolas" panose="020B0609020204030204" pitchFamily="49" charset="0"/>
                        </a:rPr>
                        <a:t>, </a:t>
                      </a:r>
                      <a:r>
                        <a:rPr lang="fr-FR" sz="2000" b="1" dirty="0">
                          <a:solidFill>
                            <a:srgbClr val="FF6D6D"/>
                          </a:solidFill>
                          <a:latin typeface="Consolas" panose="020B0609020204030204" pitchFamily="49" charset="0"/>
                        </a:rPr>
                        <a:t>$t0</a:t>
                      </a:r>
                      <a:r>
                        <a:rPr lang="fr-FR" sz="2000" b="0" dirty="0">
                          <a:solidFill>
                            <a:schemeClr val="bg1"/>
                          </a:solidFill>
                          <a:latin typeface="Consolas" panose="020B0609020204030204" pitchFamily="49" charset="0"/>
                        </a:rPr>
                        <a:t>, </a:t>
                      </a:r>
                      <a:r>
                        <a:rPr lang="fr-FR" sz="2000" b="1" dirty="0">
                          <a:solidFill>
                            <a:srgbClr val="FF6D6D"/>
                          </a:solidFill>
                          <a:latin typeface="Consolas" panose="020B0609020204030204" pitchFamily="49" charset="0"/>
                        </a:rPr>
                        <a:t>$</a:t>
                      </a:r>
                      <a:r>
                        <a:rPr lang="fr-FR" sz="2000" b="1" dirty="0" err="1">
                          <a:solidFill>
                            <a:srgbClr val="FF6D6D"/>
                          </a:solidFill>
                          <a:latin typeface="Consolas" panose="020B0609020204030204" pitchFamily="49" charset="0"/>
                        </a:rPr>
                        <a:t>zero</a:t>
                      </a:r>
                      <a:endParaRPr lang="fr-FR" sz="2000" b="1" dirty="0">
                        <a:solidFill>
                          <a:srgbClr val="FF6D6D"/>
                        </a:solidFill>
                        <a:latin typeface="Consolas" panose="020B0609020204030204" pitchFamily="49" charset="0"/>
                      </a:endParaRPr>
                    </a:p>
                    <a:p>
                      <a:pPr marL="0" indent="0">
                        <a:buNone/>
                      </a:pPr>
                      <a:endParaRPr lang="fr-FR" sz="2000" b="0" dirty="0">
                        <a:solidFill>
                          <a:schemeClr val="bg1"/>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bg1"/>
                          </a:solidFill>
                          <a:latin typeface="Consolas" panose="020B0609020204030204" pitchFamily="49" charset="0"/>
                        </a:rPr>
                        <a:t># division par zéro – </a:t>
                      </a:r>
                      <a:r>
                        <a:rPr lang="fr-FR" sz="2000" b="0" dirty="0" err="1">
                          <a:solidFill>
                            <a:schemeClr val="bg1"/>
                          </a:solidFill>
                          <a:latin typeface="Consolas" panose="020B0609020204030204" pitchFamily="49" charset="0"/>
                        </a:rPr>
                        <a:t>breakpoint</a:t>
                      </a:r>
                      <a:endParaRPr lang="fr-FR" sz="2000" b="0" dirty="0">
                        <a:solidFill>
                          <a:schemeClr val="bg1"/>
                        </a:solidFill>
                        <a:latin typeface="Consolas" panose="020B0609020204030204" pitchFamily="49" charset="0"/>
                      </a:endParaRPr>
                    </a:p>
                  </a:txBody>
                  <a:tcP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1"/>
                  </a:ext>
                </a:extLst>
              </a:tr>
              <a:tr h="370840">
                <a:tc>
                  <a:txBody>
                    <a:bodyPr/>
                    <a:lstStyle/>
                    <a:p>
                      <a:pPr marL="0" indent="0">
                        <a:buNone/>
                      </a:pPr>
                      <a:r>
                        <a:rPr lang="fr-FR" sz="2000" b="1" dirty="0" err="1">
                          <a:solidFill>
                            <a:srgbClr val="6B97C0"/>
                          </a:solidFill>
                          <a:latin typeface="Consolas" panose="020B0609020204030204" pitchFamily="49" charset="0"/>
                        </a:rPr>
                        <a:t>sw</a:t>
                      </a:r>
                      <a:r>
                        <a:rPr lang="fr-FR" sz="2000" b="0" dirty="0">
                          <a:solidFill>
                            <a:srgbClr val="6B97C0"/>
                          </a:solidFill>
                          <a:latin typeface="Consolas" panose="020B0609020204030204" pitchFamily="49" charset="0"/>
                        </a:rPr>
                        <a:t> </a:t>
                      </a:r>
                      <a:r>
                        <a:rPr lang="fr-FR" sz="2000" b="1" dirty="0">
                          <a:solidFill>
                            <a:srgbClr val="FF6D6D"/>
                          </a:solidFill>
                          <a:latin typeface="Consolas" panose="020B0609020204030204" pitchFamily="49" charset="0"/>
                        </a:rPr>
                        <a:t>$t2</a:t>
                      </a:r>
                      <a:r>
                        <a:rPr lang="fr-FR" sz="2000" b="0" dirty="0">
                          <a:solidFill>
                            <a:schemeClr val="bg1"/>
                          </a:solidFill>
                          <a:latin typeface="Consolas" panose="020B0609020204030204" pitchFamily="49" charset="0"/>
                        </a:rPr>
                        <a:t>, 124(</a:t>
                      </a:r>
                      <a:r>
                        <a:rPr lang="fr-FR" sz="2000" b="1" dirty="0">
                          <a:solidFill>
                            <a:srgbClr val="FF6D6D"/>
                          </a:solidFill>
                          <a:latin typeface="Consolas" panose="020B0609020204030204" pitchFamily="49" charset="0"/>
                        </a:rPr>
                        <a:t>$</a:t>
                      </a:r>
                      <a:r>
                        <a:rPr lang="fr-FR" sz="2000" b="1" dirty="0" err="1">
                          <a:solidFill>
                            <a:srgbClr val="FF6D6D"/>
                          </a:solidFill>
                          <a:latin typeface="Consolas" panose="020B0609020204030204" pitchFamily="49" charset="0"/>
                        </a:rPr>
                        <a:t>zero</a:t>
                      </a:r>
                      <a:r>
                        <a:rPr lang="fr-FR" sz="2000" b="0" dirty="0">
                          <a:solidFill>
                            <a:schemeClr val="bg1"/>
                          </a:solidFill>
                          <a:latin typeface="Consolas" panose="020B0609020204030204" pitchFamily="49" charset="0"/>
                        </a:rPr>
                        <a:t>)</a:t>
                      </a:r>
                    </a:p>
                    <a:p>
                      <a:pPr marL="0" indent="0">
                        <a:buNone/>
                      </a:pPr>
                      <a:endParaRPr lang="fr-FR" sz="2000" b="0" dirty="0">
                        <a:solidFill>
                          <a:schemeClr val="bg1"/>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bg1"/>
                          </a:solidFill>
                          <a:latin typeface="Consolas" panose="020B0609020204030204" pitchFamily="49" charset="0"/>
                        </a:rPr>
                        <a:t># adresse mémoire non existante – erreur de bus</a:t>
                      </a:r>
                    </a:p>
                  </a:txBody>
                  <a:tcP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2"/>
                  </a:ext>
                </a:extLst>
              </a:tr>
              <a:tr h="370840">
                <a:tc>
                  <a:txBody>
                    <a:bodyPr/>
                    <a:lstStyle/>
                    <a:p>
                      <a:pPr marL="0" indent="0">
                        <a:buNone/>
                      </a:pPr>
                      <a:r>
                        <a:rPr lang="fr-FR" sz="2000" b="1" dirty="0">
                          <a:solidFill>
                            <a:schemeClr val="accent2"/>
                          </a:solidFill>
                          <a:latin typeface="Consolas" panose="020B0609020204030204" pitchFamily="49" charset="0"/>
                        </a:rPr>
                        <a:t>.</a:t>
                      </a:r>
                      <a:r>
                        <a:rPr lang="fr-FR" sz="2000" b="1" dirty="0" err="1">
                          <a:solidFill>
                            <a:schemeClr val="accent2"/>
                          </a:solidFill>
                          <a:latin typeface="Consolas" panose="020B0609020204030204" pitchFamily="49" charset="0"/>
                        </a:rPr>
                        <a:t>word</a:t>
                      </a:r>
                      <a:r>
                        <a:rPr lang="fr-FR" sz="2000" b="0" dirty="0">
                          <a:solidFill>
                            <a:schemeClr val="bg1"/>
                          </a:solidFill>
                          <a:latin typeface="Consolas" panose="020B0609020204030204" pitchFamily="49" charset="0"/>
                        </a:rPr>
                        <a:t> 0xdeadbeef</a:t>
                      </a:r>
                    </a:p>
                    <a:p>
                      <a:pPr marL="0" indent="0">
                        <a:buNone/>
                      </a:pPr>
                      <a:endParaRPr lang="fr-FR" sz="2000" b="0" dirty="0">
                        <a:solidFill>
                          <a:schemeClr val="bg1"/>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263525" marR="0" lvl="0" indent="-263525"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bg1"/>
                          </a:solidFill>
                          <a:latin typeface="Consolas" panose="020B0609020204030204" pitchFamily="49" charset="0"/>
                        </a:rPr>
                        <a:t># Il est possible de coder directement en code machine dans </a:t>
                      </a:r>
                      <a:r>
                        <a:rPr lang="fr-FR" sz="2000" b="1" dirty="0">
                          <a:solidFill>
                            <a:schemeClr val="bg1"/>
                          </a:solidFill>
                          <a:latin typeface="Consolas" panose="020B0609020204030204" pitchFamily="49" charset="0"/>
                        </a:rPr>
                        <a:t>.text</a:t>
                      </a:r>
                      <a:r>
                        <a:rPr lang="fr-FR" sz="2000" b="0" dirty="0">
                          <a:solidFill>
                            <a:schemeClr val="bg1"/>
                          </a:solidFill>
                          <a:latin typeface="Consolas" panose="020B0609020204030204" pitchFamily="49" charset="0"/>
                        </a:rPr>
                        <a:t> mais cette </a:t>
                      </a:r>
                      <a:r>
                        <a:rPr lang="fr-FR" sz="2000" b="1" dirty="0">
                          <a:solidFill>
                            <a:schemeClr val="bg1"/>
                          </a:solidFill>
                          <a:latin typeface="Consolas" panose="020B0609020204030204" pitchFamily="49" charset="0"/>
                        </a:rPr>
                        <a:t>instruction est invalide</a:t>
                      </a:r>
                      <a:r>
                        <a:rPr lang="fr-FR" sz="2000" b="0" dirty="0">
                          <a:solidFill>
                            <a:schemeClr val="bg1"/>
                          </a:solidFill>
                          <a:latin typeface="Consolas" panose="020B0609020204030204" pitchFamily="49" charset="0"/>
                        </a:rPr>
                        <a:t> </a:t>
                      </a:r>
                      <a:r>
                        <a:rPr lang="fr-FR" sz="2000" b="0" baseline="0" dirty="0">
                          <a:solidFill>
                            <a:schemeClr val="bg1"/>
                          </a:solidFill>
                          <a:latin typeface="Consolas" panose="020B0609020204030204" pitchFamily="49" charset="0"/>
                        </a:rPr>
                        <a:t>(ne fait pas partie de l’ISA)</a:t>
                      </a:r>
                      <a:endParaRPr lang="fr-FR" sz="2000" b="0" dirty="0">
                        <a:solidFill>
                          <a:schemeClr val="bg1"/>
                        </a:solidFill>
                        <a:latin typeface="Consolas" panose="020B0609020204030204" pitchFamily="49" charset="0"/>
                      </a:endParaRPr>
                    </a:p>
                  </a:txBody>
                  <a:tcP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1" dirty="0" err="1">
                          <a:solidFill>
                            <a:srgbClr val="6B97C0"/>
                          </a:solidFill>
                          <a:latin typeface="Consolas" panose="020B0609020204030204" pitchFamily="49" charset="0"/>
                        </a:rPr>
                        <a:t>sw</a:t>
                      </a:r>
                      <a:r>
                        <a:rPr lang="fr-FR" sz="2000" b="0" dirty="0">
                          <a:solidFill>
                            <a:srgbClr val="6B97C0"/>
                          </a:solidFill>
                          <a:latin typeface="Consolas" panose="020B0609020204030204" pitchFamily="49" charset="0"/>
                        </a:rPr>
                        <a:t> </a:t>
                      </a:r>
                      <a:r>
                        <a:rPr lang="fr-FR" sz="2000" b="1" dirty="0">
                          <a:solidFill>
                            <a:srgbClr val="FF6D6D"/>
                          </a:solidFill>
                          <a:latin typeface="Consolas" panose="020B0609020204030204" pitchFamily="49" charset="0"/>
                        </a:rPr>
                        <a:t>$t2</a:t>
                      </a:r>
                      <a:r>
                        <a:rPr lang="fr-FR" sz="2000" b="0" dirty="0">
                          <a:solidFill>
                            <a:schemeClr val="bg1"/>
                          </a:solidFill>
                          <a:latin typeface="Consolas" panose="020B0609020204030204" pitchFamily="49" charset="0"/>
                        </a:rPr>
                        <a:t>, 125(</a:t>
                      </a:r>
                      <a:r>
                        <a:rPr lang="fr-FR" sz="2000" b="1" dirty="0">
                          <a:solidFill>
                            <a:srgbClr val="FF6D6D"/>
                          </a:solidFill>
                          <a:latin typeface="Consolas" panose="020B0609020204030204" pitchFamily="49" charset="0"/>
                        </a:rPr>
                        <a:t>$</a:t>
                      </a:r>
                      <a:r>
                        <a:rPr lang="fr-FR" sz="2000" b="1" dirty="0" err="1">
                          <a:solidFill>
                            <a:srgbClr val="FF6D6D"/>
                          </a:solidFill>
                          <a:latin typeface="Consolas" panose="020B0609020204030204" pitchFamily="49" charset="0"/>
                        </a:rPr>
                        <a:t>zero</a:t>
                      </a:r>
                      <a:r>
                        <a:rPr lang="fr-FR" sz="2000" b="0" dirty="0">
                          <a:solidFill>
                            <a:schemeClr val="bg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000" b="0" dirty="0">
                        <a:solidFill>
                          <a:schemeClr val="bg1"/>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bg1"/>
                          </a:solidFill>
                          <a:latin typeface="Consolas" panose="020B0609020204030204" pitchFamily="49" charset="0"/>
                        </a:rPr>
                        <a:t># adresse mémoire non alignée – erreur d ’adresse</a:t>
                      </a:r>
                    </a:p>
                  </a:txBody>
                  <a:tcP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343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a:srcRect l="30272" t="11444" r="3259" b="3141"/>
          <a:stretch/>
        </p:blipFill>
        <p:spPr>
          <a:xfrm>
            <a:off x="229320" y="187350"/>
            <a:ext cx="5043896" cy="6467585"/>
          </a:xfrm>
          <a:prstGeom prst="rect">
            <a:avLst/>
          </a:prstGeom>
          <a:ln w="25400">
            <a:solidFill>
              <a:schemeClr val="bg1"/>
            </a:solidFill>
          </a:ln>
          <a:effectLst>
            <a:outerShdw blurRad="50800" dist="177800" dir="2700000" algn="tl" rotWithShape="0">
              <a:prstClr val="black">
                <a:alpha val="40000"/>
              </a:prstClr>
            </a:outerShdw>
          </a:effectLst>
        </p:spPr>
      </p:pic>
      <p:sp>
        <p:nvSpPr>
          <p:cNvPr id="3" name="Content Placeholder 2"/>
          <p:cNvSpPr>
            <a:spLocks noGrp="1"/>
          </p:cNvSpPr>
          <p:nvPr>
            <p:ph idx="1"/>
          </p:nvPr>
        </p:nvSpPr>
        <p:spPr>
          <a:xfrm>
            <a:off x="5668358" y="1480457"/>
            <a:ext cx="5876852" cy="4281714"/>
          </a:xfrm>
          <a:noFill/>
          <a:ln w="25400">
            <a:solidFill>
              <a:schemeClr val="bg1"/>
            </a:solidFill>
          </a:ln>
          <a:effectLst/>
        </p:spPr>
        <p:txBody>
          <a:bodyPr vert="horz" lIns="91440" tIns="45720" rIns="91440" bIns="45720" rtlCol="0" anchor="t">
            <a:normAutofit/>
          </a:bodyPr>
          <a:lstStyle/>
          <a:p>
            <a:pPr marL="0" indent="0">
              <a:spcBef>
                <a:spcPts val="600"/>
              </a:spcBef>
              <a:buNone/>
            </a:pPr>
            <a:endParaRPr lang="fr-FR" sz="2400" dirty="0"/>
          </a:p>
          <a:p>
            <a:pPr>
              <a:spcBef>
                <a:spcPts val="600"/>
              </a:spcBef>
              <a:buClr>
                <a:srgbClr val="C00000"/>
              </a:buClr>
              <a:buFont typeface="Wingdings" panose="05000000000000000000" pitchFamily="2" charset="2"/>
              <a:buChar char="§"/>
            </a:pPr>
            <a:r>
              <a:rPr lang="fr-FR" sz="2400" dirty="0"/>
              <a:t>MIPS utilise l’instruction </a:t>
            </a:r>
            <a:r>
              <a:rPr lang="fr-FR" sz="2400" i="1" dirty="0"/>
              <a:t>jump-and-</a:t>
            </a:r>
            <a:r>
              <a:rPr lang="fr-FR" sz="2400" i="1" dirty="0" err="1"/>
              <a:t>link</a:t>
            </a:r>
            <a:r>
              <a:rPr lang="fr-FR" sz="2400" dirty="0"/>
              <a:t> </a:t>
            </a:r>
            <a:r>
              <a:rPr lang="fr-FR" sz="2400" b="1" dirty="0" err="1">
                <a:solidFill>
                  <a:schemeClr val="accent5">
                    <a:lumMod val="50000"/>
                  </a:schemeClr>
                </a:solidFill>
              </a:rPr>
              <a:t>jal</a:t>
            </a:r>
            <a:r>
              <a:rPr lang="fr-FR" sz="2400" dirty="0">
                <a:solidFill>
                  <a:schemeClr val="accent5">
                    <a:lumMod val="50000"/>
                  </a:schemeClr>
                </a:solidFill>
              </a:rPr>
              <a:t> </a:t>
            </a:r>
            <a:r>
              <a:rPr lang="fr-FR" sz="2400" dirty="0"/>
              <a:t>pour </a:t>
            </a:r>
            <a:r>
              <a:rPr lang="fr-FR" sz="2400" b="1" dirty="0">
                <a:solidFill>
                  <a:schemeClr val="accent2"/>
                </a:solidFill>
              </a:rPr>
              <a:t>l’appel de fonctions</a:t>
            </a:r>
            <a:r>
              <a:rPr lang="fr-FR" sz="2400" dirty="0"/>
              <a:t>. L’instruction </a:t>
            </a:r>
            <a:r>
              <a:rPr lang="fr-FR" sz="2400" b="1" dirty="0" err="1">
                <a:solidFill>
                  <a:schemeClr val="accent5">
                    <a:lumMod val="50000"/>
                  </a:schemeClr>
                </a:solidFill>
              </a:rPr>
              <a:t>jal</a:t>
            </a:r>
            <a:r>
              <a:rPr lang="fr-FR" sz="2400" dirty="0">
                <a:solidFill>
                  <a:schemeClr val="accent5">
                    <a:lumMod val="50000"/>
                  </a:schemeClr>
                </a:solidFill>
              </a:rPr>
              <a:t> </a:t>
            </a:r>
            <a:r>
              <a:rPr lang="fr-FR" sz="2400" dirty="0"/>
              <a:t>sauvegarde l’adresse de retour dans le registre dédié </a:t>
            </a:r>
            <a:r>
              <a:rPr lang="fr-FR" sz="2400" b="1" dirty="0">
                <a:solidFill>
                  <a:srgbClr val="FF6D6D"/>
                </a:solidFill>
              </a:rPr>
              <a:t>$31</a:t>
            </a:r>
            <a:r>
              <a:rPr lang="fr-FR" sz="2400" dirty="0"/>
              <a:t> (c.-à-d. le registre </a:t>
            </a:r>
            <a:r>
              <a:rPr lang="fr-FR" sz="2400" b="1" dirty="0">
                <a:solidFill>
                  <a:srgbClr val="FF6D6D"/>
                </a:solidFill>
              </a:rPr>
              <a:t>$ra</a:t>
            </a:r>
            <a:r>
              <a:rPr lang="fr-FR" sz="2400" dirty="0"/>
              <a:t>) avant de faire un saut vers la fonction appelée.</a:t>
            </a:r>
          </a:p>
          <a:p>
            <a:pPr>
              <a:spcBef>
                <a:spcPts val="600"/>
              </a:spcBef>
              <a:buClr>
                <a:srgbClr val="C00000"/>
              </a:buClr>
              <a:buFont typeface="Wingdings" panose="05000000000000000000" pitchFamily="2" charset="2"/>
              <a:buChar char="§"/>
            </a:pPr>
            <a:endParaRPr lang="fr-FR" sz="2400" dirty="0"/>
          </a:p>
          <a:p>
            <a:pPr>
              <a:spcBef>
                <a:spcPts val="600"/>
              </a:spcBef>
              <a:buClr>
                <a:srgbClr val="C00000"/>
              </a:buClr>
              <a:buFont typeface="Wingdings" panose="05000000000000000000" pitchFamily="2" charset="2"/>
              <a:buChar char="§"/>
            </a:pPr>
            <a:r>
              <a:rPr lang="fr-FR" sz="2400" dirty="0"/>
              <a:t>Pour </a:t>
            </a:r>
            <a:r>
              <a:rPr lang="fr-FR" sz="2400" b="1" dirty="0">
                <a:solidFill>
                  <a:schemeClr val="accent6">
                    <a:lumMod val="75000"/>
                  </a:schemeClr>
                </a:solidFill>
              </a:rPr>
              <a:t>retourner à la fonction appelante</a:t>
            </a:r>
            <a:r>
              <a:rPr lang="fr-FR" sz="2400" dirty="0"/>
              <a:t>, et comme l’adresse de retour est sauvegardée dans le registre </a:t>
            </a:r>
            <a:r>
              <a:rPr lang="fr-FR" sz="2400" b="1" dirty="0">
                <a:solidFill>
                  <a:srgbClr val="FF6D6D"/>
                </a:solidFill>
              </a:rPr>
              <a:t>$31</a:t>
            </a:r>
            <a:r>
              <a:rPr lang="fr-FR" sz="2400" dirty="0"/>
              <a:t>, on utilise l’instruction de saut </a:t>
            </a:r>
            <a:r>
              <a:rPr lang="fr-FR" sz="2400" b="1" dirty="0">
                <a:solidFill>
                  <a:schemeClr val="accent5">
                    <a:lumMod val="50000"/>
                  </a:schemeClr>
                </a:solidFill>
              </a:rPr>
              <a:t>jr</a:t>
            </a:r>
            <a:r>
              <a:rPr lang="fr-FR" sz="2400" dirty="0">
                <a:solidFill>
                  <a:schemeClr val="accent5">
                    <a:lumMod val="50000"/>
                  </a:schemeClr>
                </a:solidFill>
              </a:rPr>
              <a:t> </a:t>
            </a:r>
            <a:r>
              <a:rPr lang="fr-FR" sz="2400" b="1" dirty="0">
                <a:solidFill>
                  <a:srgbClr val="FF6D6D"/>
                </a:solidFill>
              </a:rPr>
              <a:t>$31</a:t>
            </a:r>
            <a:r>
              <a:rPr lang="fr-FR" sz="2400" dirty="0"/>
              <a:t>.</a:t>
            </a:r>
            <a:endParaRPr lang="fr-FR" sz="2400" dirty="0">
              <a:solidFill>
                <a:srgbClr val="FF6D6D"/>
              </a:solidFill>
            </a:endParaRPr>
          </a:p>
        </p:txBody>
      </p:sp>
      <p:sp>
        <p:nvSpPr>
          <p:cNvPr id="10" name="Title 1"/>
          <p:cNvSpPr txBox="1">
            <a:spLocks/>
          </p:cNvSpPr>
          <p:nvPr/>
        </p:nvSpPr>
        <p:spPr>
          <a:xfrm>
            <a:off x="5652164" y="365125"/>
            <a:ext cx="5701635" cy="932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fr-FR" b="1" dirty="0">
                <a:solidFill>
                  <a:srgbClr val="C00000"/>
                </a:solidFill>
              </a:rPr>
              <a:t>. . . dans MIPS</a:t>
            </a:r>
          </a:p>
        </p:txBody>
      </p:sp>
      <p:grpSp>
        <p:nvGrpSpPr>
          <p:cNvPr id="2" name="Group 1"/>
          <p:cNvGrpSpPr/>
          <p:nvPr/>
        </p:nvGrpSpPr>
        <p:grpSpPr>
          <a:xfrm>
            <a:off x="1412124" y="426083"/>
            <a:ext cx="1037894" cy="3867876"/>
            <a:chOff x="1412124" y="426083"/>
            <a:chExt cx="1037894" cy="3867876"/>
          </a:xfrm>
        </p:grpSpPr>
        <p:grpSp>
          <p:nvGrpSpPr>
            <p:cNvPr id="47" name="Group 46"/>
            <p:cNvGrpSpPr/>
            <p:nvPr/>
          </p:nvGrpSpPr>
          <p:grpSpPr>
            <a:xfrm>
              <a:off x="1412124" y="426083"/>
              <a:ext cx="1037894" cy="3867876"/>
              <a:chOff x="1078297" y="338999"/>
              <a:chExt cx="1037894" cy="3867876"/>
            </a:xfrm>
          </p:grpSpPr>
          <p:cxnSp>
            <p:nvCxnSpPr>
              <p:cNvPr id="16" name="Straight Connector 15"/>
              <p:cNvCxnSpPr/>
              <p:nvPr/>
            </p:nvCxnSpPr>
            <p:spPr>
              <a:xfrm flipH="1">
                <a:off x="1078297" y="4180114"/>
                <a:ext cx="103789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78297" y="338999"/>
                <a:ext cx="0" cy="38678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84217" y="365125"/>
                <a:ext cx="264292"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1423486" y="3436201"/>
              <a:ext cx="734496" cy="830997"/>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grpSp>
        <p:nvGrpSpPr>
          <p:cNvPr id="4" name="Group 3"/>
          <p:cNvGrpSpPr/>
          <p:nvPr/>
        </p:nvGrpSpPr>
        <p:grpSpPr>
          <a:xfrm>
            <a:off x="235865" y="441334"/>
            <a:ext cx="2214153" cy="5203588"/>
            <a:chOff x="235865" y="441334"/>
            <a:chExt cx="2214153" cy="5203588"/>
          </a:xfrm>
        </p:grpSpPr>
        <p:grpSp>
          <p:nvGrpSpPr>
            <p:cNvPr id="52" name="Group 51"/>
            <p:cNvGrpSpPr/>
            <p:nvPr/>
          </p:nvGrpSpPr>
          <p:grpSpPr>
            <a:xfrm>
              <a:off x="1013096" y="441334"/>
              <a:ext cx="1436922" cy="5203588"/>
              <a:chOff x="679269" y="354250"/>
              <a:chExt cx="1436922" cy="5203588"/>
            </a:xfrm>
          </p:grpSpPr>
          <p:cxnSp>
            <p:nvCxnSpPr>
              <p:cNvPr id="23" name="Straight Connector 22"/>
              <p:cNvCxnSpPr/>
              <p:nvPr/>
            </p:nvCxnSpPr>
            <p:spPr>
              <a:xfrm flipH="1">
                <a:off x="699347" y="5534297"/>
                <a:ext cx="141684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99347" y="354250"/>
                <a:ext cx="0" cy="520358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9269" y="365125"/>
                <a:ext cx="301033"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35865" y="3436201"/>
              <a:ext cx="734496" cy="830997"/>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grpSp>
        <p:nvGrpSpPr>
          <p:cNvPr id="5" name="Group 4"/>
          <p:cNvGrpSpPr/>
          <p:nvPr/>
        </p:nvGrpSpPr>
        <p:grpSpPr>
          <a:xfrm>
            <a:off x="3063964" y="2185214"/>
            <a:ext cx="988428" cy="2482578"/>
            <a:chOff x="3063964" y="2185214"/>
            <a:chExt cx="988428" cy="2482578"/>
          </a:xfrm>
        </p:grpSpPr>
        <p:grpSp>
          <p:nvGrpSpPr>
            <p:cNvPr id="41" name="Group 40"/>
            <p:cNvGrpSpPr/>
            <p:nvPr/>
          </p:nvGrpSpPr>
          <p:grpSpPr>
            <a:xfrm>
              <a:off x="3063964" y="2185214"/>
              <a:ext cx="988428" cy="2482578"/>
              <a:chOff x="2730137" y="2098130"/>
              <a:chExt cx="988428" cy="2482578"/>
            </a:xfrm>
          </p:grpSpPr>
          <p:cxnSp>
            <p:nvCxnSpPr>
              <p:cNvPr id="27" name="Straight Connector 26"/>
              <p:cNvCxnSpPr/>
              <p:nvPr/>
            </p:nvCxnSpPr>
            <p:spPr>
              <a:xfrm>
                <a:off x="3509562" y="2098130"/>
                <a:ext cx="209003"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705502" y="2098130"/>
                <a:ext cx="0" cy="2469515"/>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730137" y="4580708"/>
                <a:ext cx="988428"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291771" y="2846617"/>
              <a:ext cx="734496" cy="830997"/>
            </a:xfrm>
            <a:prstGeom prst="rect">
              <a:avLst/>
            </a:prstGeom>
            <a:noFill/>
            <a:ln>
              <a:noFill/>
            </a:ln>
          </p:spPr>
          <p:txBody>
            <a:bodyPr wrap="none" rtlCol="0">
              <a:spAutoFit/>
            </a:bodyPr>
            <a:lstStyle/>
            <a:p>
              <a:r>
                <a:rPr lang="fr-FR" sz="4800" b="1" dirty="0">
                  <a:solidFill>
                    <a:schemeClr val="accent6">
                      <a:lumMod val="75000"/>
                    </a:schemeClr>
                  </a:solidFill>
                  <a:sym typeface="Wingdings" panose="05000000000000000000" pitchFamily="2" charset="2"/>
                </a:rPr>
                <a:t></a:t>
              </a:r>
              <a:endParaRPr lang="fr-FR" sz="4800" b="1" dirty="0">
                <a:solidFill>
                  <a:schemeClr val="accent6">
                    <a:lumMod val="75000"/>
                  </a:schemeClr>
                </a:solidFill>
              </a:endParaRPr>
            </a:p>
          </p:txBody>
        </p:sp>
      </p:grpSp>
      <p:grpSp>
        <p:nvGrpSpPr>
          <p:cNvPr id="6" name="Group 5"/>
          <p:cNvGrpSpPr/>
          <p:nvPr/>
        </p:nvGrpSpPr>
        <p:grpSpPr>
          <a:xfrm>
            <a:off x="3063964" y="2185213"/>
            <a:ext cx="2157128" cy="3845471"/>
            <a:chOff x="3063964" y="2185213"/>
            <a:chExt cx="2157128" cy="3845471"/>
          </a:xfrm>
        </p:grpSpPr>
        <p:grpSp>
          <p:nvGrpSpPr>
            <p:cNvPr id="42" name="Group 41"/>
            <p:cNvGrpSpPr/>
            <p:nvPr/>
          </p:nvGrpSpPr>
          <p:grpSpPr>
            <a:xfrm>
              <a:off x="3063964" y="2185213"/>
              <a:ext cx="1383571" cy="3845471"/>
              <a:chOff x="2730137" y="2098129"/>
              <a:chExt cx="1383571" cy="3845471"/>
            </a:xfrm>
          </p:grpSpPr>
          <p:cxnSp>
            <p:nvCxnSpPr>
              <p:cNvPr id="34" name="Straight Connector 33"/>
              <p:cNvCxnSpPr/>
              <p:nvPr/>
            </p:nvCxnSpPr>
            <p:spPr>
              <a:xfrm>
                <a:off x="3904705" y="2098129"/>
                <a:ext cx="209003"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00645" y="2098129"/>
                <a:ext cx="0" cy="3825237"/>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730137" y="5943600"/>
                <a:ext cx="1383571"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4486596" y="2846616"/>
              <a:ext cx="734496" cy="830997"/>
            </a:xfrm>
            <a:prstGeom prst="rect">
              <a:avLst/>
            </a:prstGeom>
            <a:noFill/>
            <a:ln>
              <a:noFill/>
            </a:ln>
          </p:spPr>
          <p:txBody>
            <a:bodyPr wrap="none" rtlCol="0">
              <a:spAutoFit/>
            </a:bodyPr>
            <a:lstStyle/>
            <a:p>
              <a:r>
                <a:rPr lang="fr-FR" sz="4800" b="1" dirty="0">
                  <a:solidFill>
                    <a:schemeClr val="accent6">
                      <a:lumMod val="75000"/>
                    </a:schemeClr>
                  </a:solidFill>
                  <a:sym typeface="Wingdings" panose="05000000000000000000" pitchFamily="2" charset="2"/>
                </a:rPr>
                <a:t></a:t>
              </a:r>
              <a:endParaRPr lang="fr-FR" sz="4800" b="1" dirty="0">
                <a:solidFill>
                  <a:schemeClr val="accent6">
                    <a:lumMod val="75000"/>
                  </a:schemeClr>
                </a:solidFill>
              </a:endParaRPr>
            </a:p>
          </p:txBody>
        </p:sp>
      </p:grpSp>
    </p:spTree>
    <p:extLst>
      <p:ext uri="{BB962C8B-B14F-4D97-AF65-F5344CB8AC3E}">
        <p14:creationId xmlns:p14="http://schemas.microsoft.com/office/powerpoint/2010/main" val="418865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79" y="365125"/>
            <a:ext cx="7365011" cy="1325563"/>
          </a:xfrm>
        </p:spPr>
        <p:txBody>
          <a:bodyPr/>
          <a:lstStyle/>
          <a:p>
            <a:r>
              <a:rPr lang="fr-FR" b="1" dirty="0"/>
              <a:t>Appels de fonctions imbriquées</a:t>
            </a:r>
            <a:endParaRPr lang="fr-FR" dirty="0"/>
          </a:p>
        </p:txBody>
      </p:sp>
      <p:sp>
        <p:nvSpPr>
          <p:cNvPr id="3" name="Content Placeholder 2"/>
          <p:cNvSpPr>
            <a:spLocks noGrp="1"/>
          </p:cNvSpPr>
          <p:nvPr>
            <p:ph idx="1"/>
          </p:nvPr>
        </p:nvSpPr>
        <p:spPr>
          <a:xfrm>
            <a:off x="497273" y="1690688"/>
            <a:ext cx="6997537" cy="4486275"/>
          </a:xfrm>
          <a:noFill/>
          <a:ln w="25400">
            <a:solidFill>
              <a:schemeClr val="bg1"/>
            </a:solidFill>
          </a:ln>
          <a:effectLst/>
        </p:spPr>
        <p:txBody>
          <a:bodyPr vert="horz" lIns="91440" tIns="45720" rIns="91440" bIns="45720" rtlCol="0" anchor="t">
            <a:normAutofit fontScale="92500"/>
          </a:bodyPr>
          <a:lstStyle/>
          <a:p>
            <a:pPr>
              <a:buClr>
                <a:srgbClr val="C00000"/>
              </a:buClr>
              <a:buFont typeface="Wingdings" panose="05000000000000000000" pitchFamily="2" charset="2"/>
              <a:buChar char="§"/>
            </a:pPr>
            <a:r>
              <a:rPr lang="fr-FR" dirty="0"/>
              <a:t>Appel de calcul `</a:t>
            </a:r>
            <a:r>
              <a:rPr lang="fr-FR" b="1" dirty="0" err="1">
                <a:solidFill>
                  <a:schemeClr val="accent5">
                    <a:lumMod val="50000"/>
                  </a:schemeClr>
                </a:solidFill>
              </a:rPr>
              <a:t>jal</a:t>
            </a:r>
            <a:r>
              <a:rPr lang="fr-FR" dirty="0">
                <a:solidFill>
                  <a:schemeClr val="accent5">
                    <a:lumMod val="50000"/>
                  </a:schemeClr>
                </a:solidFill>
              </a:rPr>
              <a:t> </a:t>
            </a:r>
            <a:r>
              <a:rPr lang="fr-FR" dirty="0">
                <a:solidFill>
                  <a:schemeClr val="tx1">
                    <a:lumMod val="50000"/>
                    <a:lumOff val="50000"/>
                  </a:schemeClr>
                </a:solidFill>
              </a:rPr>
              <a:t>calcul</a:t>
            </a:r>
            <a:r>
              <a:rPr lang="fr-FR" dirty="0"/>
              <a:t>`</a:t>
            </a:r>
          </a:p>
          <a:p>
            <a:pPr marL="457200" lvl="1" indent="0">
              <a:buClr>
                <a:srgbClr val="C00000"/>
              </a:buClr>
              <a:buNone/>
            </a:pPr>
            <a:r>
              <a:rPr lang="fr-FR" b="1" dirty="0">
                <a:solidFill>
                  <a:srgbClr val="FF6D6D"/>
                </a:solidFill>
              </a:rPr>
              <a:t>$ra</a:t>
            </a:r>
            <a:r>
              <a:rPr lang="fr-FR" dirty="0"/>
              <a:t> := adresse de l’instruction</a:t>
            </a:r>
            <a:r>
              <a:rPr lang="fr-FR" dirty="0">
                <a:solidFill>
                  <a:schemeClr val="accent2"/>
                </a:solidFill>
                <a:sym typeface="Wingdings" panose="05000000000000000000" pitchFamily="2" charset="2"/>
              </a:rPr>
              <a:t> </a:t>
            </a:r>
            <a:endParaRPr lang="fr-FR" dirty="0"/>
          </a:p>
          <a:p>
            <a:pPr>
              <a:buClr>
                <a:srgbClr val="C00000"/>
              </a:buClr>
              <a:buFont typeface="Wingdings" panose="05000000000000000000" pitchFamily="2" charset="2"/>
              <a:buChar char="§"/>
            </a:pPr>
            <a:r>
              <a:rPr lang="fr-FR" dirty="0"/>
              <a:t>Appel de </a:t>
            </a:r>
            <a:r>
              <a:rPr lang="fr-FR" dirty="0" err="1"/>
              <a:t>compute</a:t>
            </a:r>
            <a:r>
              <a:rPr lang="fr-FR" dirty="0"/>
              <a:t> `</a:t>
            </a:r>
            <a:r>
              <a:rPr lang="fr-FR" b="1" dirty="0" err="1">
                <a:solidFill>
                  <a:schemeClr val="accent5">
                    <a:lumMod val="50000"/>
                  </a:schemeClr>
                </a:solidFill>
              </a:rPr>
              <a:t>jal</a:t>
            </a:r>
            <a:r>
              <a:rPr lang="fr-FR" dirty="0">
                <a:solidFill>
                  <a:schemeClr val="accent5">
                    <a:lumMod val="50000"/>
                  </a:schemeClr>
                </a:solidFill>
              </a:rPr>
              <a:t> </a:t>
            </a:r>
            <a:r>
              <a:rPr lang="fr-FR" dirty="0" err="1">
                <a:solidFill>
                  <a:schemeClr val="tx1">
                    <a:lumMod val="50000"/>
                    <a:lumOff val="50000"/>
                  </a:schemeClr>
                </a:solidFill>
              </a:rPr>
              <a:t>compute</a:t>
            </a:r>
            <a:r>
              <a:rPr lang="fr-FR" dirty="0"/>
              <a:t>`</a:t>
            </a:r>
          </a:p>
          <a:p>
            <a:pPr marL="457200" lvl="1" indent="0">
              <a:buClr>
                <a:srgbClr val="C00000"/>
              </a:buClr>
              <a:buNone/>
            </a:pPr>
            <a:r>
              <a:rPr lang="fr-FR" b="1" dirty="0">
                <a:solidFill>
                  <a:srgbClr val="FF6D6D"/>
                </a:solidFill>
              </a:rPr>
              <a:t>$ra</a:t>
            </a:r>
            <a:r>
              <a:rPr lang="fr-FR" dirty="0"/>
              <a:t> := adresse de l’instruction </a:t>
            </a:r>
            <a:r>
              <a:rPr lang="fr-FR" dirty="0">
                <a:solidFill>
                  <a:schemeClr val="accent2"/>
                </a:solidFill>
                <a:sym typeface="Wingdings" panose="05000000000000000000" pitchFamily="2" charset="2"/>
              </a:rPr>
              <a:t></a:t>
            </a:r>
            <a:endParaRPr lang="fr-FR" dirty="0">
              <a:sym typeface="Wingdings" panose="05000000000000000000" pitchFamily="2" charset="2"/>
            </a:endParaRPr>
          </a:p>
          <a:p>
            <a:pPr>
              <a:buClr>
                <a:srgbClr val="C00000"/>
              </a:buClr>
              <a:buFont typeface="Wingdings" panose="05000000000000000000" pitchFamily="2" charset="2"/>
              <a:buChar char="§"/>
            </a:pPr>
            <a:r>
              <a:rPr lang="fr-FR" dirty="0"/>
              <a:t>Exécution de `</a:t>
            </a:r>
            <a:r>
              <a:rPr lang="fr-FR" b="1" dirty="0">
                <a:solidFill>
                  <a:schemeClr val="accent5">
                    <a:lumMod val="50000"/>
                  </a:schemeClr>
                </a:solidFill>
              </a:rPr>
              <a:t>jr</a:t>
            </a:r>
            <a:r>
              <a:rPr lang="fr-FR" dirty="0">
                <a:solidFill>
                  <a:schemeClr val="accent5">
                    <a:lumMod val="50000"/>
                  </a:schemeClr>
                </a:solidFill>
              </a:rPr>
              <a:t> </a:t>
            </a:r>
            <a:r>
              <a:rPr lang="fr-FR" b="1" dirty="0">
                <a:solidFill>
                  <a:srgbClr val="FF6D6D"/>
                </a:solidFill>
              </a:rPr>
              <a:t>$ra</a:t>
            </a:r>
            <a:r>
              <a:rPr lang="fr-FR" dirty="0"/>
              <a:t>` dans </a:t>
            </a:r>
            <a:r>
              <a:rPr lang="fr-FR" dirty="0" err="1">
                <a:solidFill>
                  <a:schemeClr val="tx1">
                    <a:lumMod val="50000"/>
                    <a:lumOff val="50000"/>
                  </a:schemeClr>
                </a:solidFill>
              </a:rPr>
              <a:t>compute</a:t>
            </a:r>
            <a:r>
              <a:rPr lang="fr-FR" dirty="0">
                <a:solidFill>
                  <a:schemeClr val="tx1">
                    <a:lumMod val="50000"/>
                    <a:lumOff val="50000"/>
                  </a:schemeClr>
                </a:solidFill>
              </a:rPr>
              <a:t> </a:t>
            </a:r>
            <a:endParaRPr lang="fr-FR" dirty="0">
              <a:solidFill>
                <a:schemeClr val="tx1">
                  <a:lumMod val="50000"/>
                  <a:lumOff val="50000"/>
                </a:schemeClr>
              </a:solidFill>
              <a:cs typeface="Calibri"/>
            </a:endParaRPr>
          </a:p>
          <a:p>
            <a:pPr marL="457200" lvl="1" indent="0">
              <a:buClr>
                <a:srgbClr val="C00000"/>
              </a:buClr>
              <a:buNone/>
            </a:pPr>
            <a:r>
              <a:rPr lang="fr-FR" b="1" dirty="0">
                <a:solidFill>
                  <a:srgbClr val="FF6D6D"/>
                </a:solidFill>
              </a:rPr>
              <a:t>$pc</a:t>
            </a:r>
            <a:r>
              <a:rPr lang="fr-FR" dirty="0"/>
              <a:t> := </a:t>
            </a:r>
            <a:r>
              <a:rPr lang="fr-FR" b="1" dirty="0">
                <a:solidFill>
                  <a:srgbClr val="FF6D6D"/>
                </a:solidFill>
              </a:rPr>
              <a:t>$ra</a:t>
            </a:r>
            <a:r>
              <a:rPr lang="fr-FR" dirty="0"/>
              <a:t> = adresse de l’instruction </a:t>
            </a:r>
            <a:r>
              <a:rPr lang="fr-FR" dirty="0">
                <a:solidFill>
                  <a:schemeClr val="accent2"/>
                </a:solidFill>
                <a:sym typeface="Wingdings" panose="05000000000000000000" pitchFamily="2" charset="2"/>
              </a:rPr>
              <a:t></a:t>
            </a:r>
          </a:p>
          <a:p>
            <a:pPr>
              <a:buClr>
                <a:srgbClr val="C00000"/>
              </a:buClr>
              <a:buFont typeface="Wingdings" panose="05000000000000000000" pitchFamily="2" charset="2"/>
              <a:buChar char="§"/>
            </a:pPr>
            <a:r>
              <a:rPr lang="fr-FR" dirty="0"/>
              <a:t>Exécution de `</a:t>
            </a:r>
            <a:r>
              <a:rPr lang="fr-FR" b="1" dirty="0">
                <a:solidFill>
                  <a:schemeClr val="accent5">
                    <a:lumMod val="50000"/>
                  </a:schemeClr>
                </a:solidFill>
              </a:rPr>
              <a:t>jr</a:t>
            </a:r>
            <a:r>
              <a:rPr lang="fr-FR" dirty="0">
                <a:solidFill>
                  <a:schemeClr val="accent5">
                    <a:lumMod val="50000"/>
                  </a:schemeClr>
                </a:solidFill>
              </a:rPr>
              <a:t> </a:t>
            </a:r>
            <a:r>
              <a:rPr lang="fr-FR" b="1" dirty="0">
                <a:solidFill>
                  <a:srgbClr val="FF6D6D"/>
                </a:solidFill>
              </a:rPr>
              <a:t>$ra</a:t>
            </a:r>
            <a:r>
              <a:rPr lang="fr-FR" dirty="0"/>
              <a:t>` dans </a:t>
            </a:r>
            <a:r>
              <a:rPr lang="fr-FR" dirty="0">
                <a:solidFill>
                  <a:schemeClr val="tx1">
                    <a:lumMod val="50000"/>
                    <a:lumOff val="50000"/>
                  </a:schemeClr>
                </a:solidFill>
              </a:rPr>
              <a:t>calcul</a:t>
            </a:r>
            <a:endParaRPr lang="fr-FR" dirty="0">
              <a:solidFill>
                <a:schemeClr val="tx1">
                  <a:lumMod val="50000"/>
                  <a:lumOff val="50000"/>
                </a:schemeClr>
              </a:solidFill>
              <a:cs typeface="Calibri"/>
            </a:endParaRPr>
          </a:p>
          <a:p>
            <a:pPr marL="457200" lvl="1" indent="0">
              <a:buClr>
                <a:srgbClr val="C00000"/>
              </a:buClr>
              <a:buNone/>
            </a:pPr>
            <a:r>
              <a:rPr lang="fr-FR" b="1" dirty="0">
                <a:solidFill>
                  <a:srgbClr val="FF6D6D"/>
                </a:solidFill>
              </a:rPr>
              <a:t>$pc</a:t>
            </a:r>
            <a:r>
              <a:rPr lang="fr-FR" dirty="0"/>
              <a:t> := </a:t>
            </a:r>
            <a:r>
              <a:rPr lang="fr-FR" b="1" dirty="0">
                <a:solidFill>
                  <a:srgbClr val="FF6D6D"/>
                </a:solidFill>
              </a:rPr>
              <a:t>$ra</a:t>
            </a:r>
            <a:r>
              <a:rPr lang="fr-FR" dirty="0"/>
              <a:t> = adresse de l’instruction </a:t>
            </a:r>
            <a:r>
              <a:rPr lang="fr-FR" dirty="0">
                <a:solidFill>
                  <a:schemeClr val="accent2"/>
                </a:solidFill>
                <a:sym typeface="Wingdings" panose="05000000000000000000" pitchFamily="2" charset="2"/>
              </a:rPr>
              <a:t> </a:t>
            </a:r>
            <a:r>
              <a:rPr lang="fr-FR" b="1" dirty="0">
                <a:solidFill>
                  <a:srgbClr val="FF0000"/>
                </a:solidFill>
                <a:effectLst>
                  <a:outerShdw blurRad="38100" dist="38100" dir="2700000" algn="tl">
                    <a:srgbClr val="000000">
                      <a:alpha val="43137"/>
                    </a:srgbClr>
                  </a:outerShdw>
                </a:effectLst>
                <a:sym typeface="Wingdings" panose="05000000000000000000" pitchFamily="2" charset="2"/>
              </a:rPr>
              <a:t>!!!</a:t>
            </a:r>
          </a:p>
          <a:p>
            <a:pPr marL="457200" lvl="1" indent="0">
              <a:buClr>
                <a:srgbClr val="C00000"/>
              </a:buClr>
              <a:buNone/>
            </a:pPr>
            <a:r>
              <a:rPr lang="fr-FR" b="1" dirty="0">
                <a:solidFill>
                  <a:srgbClr val="FF0000"/>
                </a:solidFill>
                <a:effectLst>
                  <a:outerShdw blurRad="38100" dist="38100" dir="2700000" algn="tl">
                    <a:srgbClr val="000000">
                      <a:alpha val="43137"/>
                    </a:srgbClr>
                  </a:outerShdw>
                </a:effectLst>
                <a:sym typeface="Wingdings" panose="05000000000000000000" pitchFamily="2" charset="2"/>
              </a:rPr>
              <a:t>Nous avons un problème !</a:t>
            </a:r>
          </a:p>
          <a:p>
            <a:pPr marL="457200" lvl="1" indent="0">
              <a:buClr>
                <a:srgbClr val="C00000"/>
              </a:buClr>
              <a:buNone/>
            </a:pPr>
            <a:r>
              <a:rPr lang="fr-FR" dirty="0">
                <a:sym typeface="Wingdings" panose="05000000000000000000" pitchFamily="2" charset="2"/>
              </a:rPr>
              <a:t>Solution: on utilise le concept algorithmique de « pile de données » pour sauvegarder et restaurer </a:t>
            </a:r>
            <a:r>
              <a:rPr lang="fr-FR" b="1" dirty="0">
                <a:solidFill>
                  <a:srgbClr val="FF6D6D"/>
                </a:solidFill>
                <a:sym typeface="Wingdings" panose="05000000000000000000" pitchFamily="2" charset="2"/>
              </a:rPr>
              <a:t>$ra.</a:t>
            </a:r>
            <a:endParaRPr lang="fr-FR" b="1" dirty="0">
              <a:solidFill>
                <a:srgbClr val="FF6D6D"/>
              </a:solidFill>
            </a:endParaRPr>
          </a:p>
          <a:p>
            <a:pPr marL="457200" lvl="1" indent="0">
              <a:buClr>
                <a:srgbClr val="C00000"/>
              </a:buClr>
              <a:buNone/>
            </a:pPr>
            <a:endParaRPr lang="fr-FR" b="1" dirty="0">
              <a:solidFill>
                <a:srgbClr val="FF0000"/>
              </a:solidFill>
              <a:effectLst>
                <a:outerShdw blurRad="38100" dist="38100" dir="2700000" algn="tl">
                  <a:srgbClr val="000000">
                    <a:alpha val="43137"/>
                  </a:srgbClr>
                </a:outerShdw>
              </a:effectLst>
            </a:endParaRPr>
          </a:p>
        </p:txBody>
      </p:sp>
      <p:pic>
        <p:nvPicPr>
          <p:cNvPr id="58" name="Picture 57"/>
          <p:cNvPicPr>
            <a:picLocks noChangeAspect="1"/>
          </p:cNvPicPr>
          <p:nvPr/>
        </p:nvPicPr>
        <p:blipFill rotWithShape="1">
          <a:blip r:embed="rId2"/>
          <a:srcRect l="31390" t="5769" r="14945" b="5785"/>
          <a:stretch/>
        </p:blipFill>
        <p:spPr>
          <a:xfrm>
            <a:off x="8089900" y="587720"/>
            <a:ext cx="3467100" cy="5842197"/>
          </a:xfrm>
          <a:prstGeom prst="rect">
            <a:avLst/>
          </a:prstGeom>
          <a:ln w="25400">
            <a:solidFill>
              <a:schemeClr val="bg1"/>
            </a:solidFill>
          </a:ln>
          <a:effectLst>
            <a:outerShdw blurRad="50800" dist="177800" dir="2700000" algn="tl" rotWithShape="0">
              <a:prstClr val="black">
                <a:alpha val="40000"/>
              </a:prstClr>
            </a:outerShdw>
          </a:effectLst>
        </p:spPr>
      </p:pic>
      <p:grpSp>
        <p:nvGrpSpPr>
          <p:cNvPr id="60" name="Group 59"/>
          <p:cNvGrpSpPr/>
          <p:nvPr/>
        </p:nvGrpSpPr>
        <p:grpSpPr>
          <a:xfrm>
            <a:off x="8385783" y="1402234"/>
            <a:ext cx="1974244" cy="794866"/>
            <a:chOff x="8385783" y="1402234"/>
            <a:chExt cx="1974244" cy="794866"/>
          </a:xfrm>
        </p:grpSpPr>
        <p:grpSp>
          <p:nvGrpSpPr>
            <p:cNvPr id="37" name="Group 36"/>
            <p:cNvGrpSpPr/>
            <p:nvPr/>
          </p:nvGrpSpPr>
          <p:grpSpPr>
            <a:xfrm>
              <a:off x="8385783" y="1402234"/>
              <a:ext cx="1317907" cy="794866"/>
              <a:chOff x="7803180" y="1825337"/>
              <a:chExt cx="1627235" cy="1151205"/>
            </a:xfrm>
          </p:grpSpPr>
          <p:grpSp>
            <p:nvGrpSpPr>
              <p:cNvPr id="9" name="Group 8"/>
              <p:cNvGrpSpPr/>
              <p:nvPr/>
            </p:nvGrpSpPr>
            <p:grpSpPr>
              <a:xfrm flipV="1">
                <a:off x="7803181" y="1825337"/>
                <a:ext cx="1627234" cy="1151205"/>
                <a:chOff x="1078297" y="338999"/>
                <a:chExt cx="1037894" cy="3867876"/>
              </a:xfrm>
            </p:grpSpPr>
            <p:cxnSp>
              <p:nvCxnSpPr>
                <p:cNvPr id="11" name="Straight Connector 10"/>
                <p:cNvCxnSpPr/>
                <p:nvPr/>
              </p:nvCxnSpPr>
              <p:spPr>
                <a:xfrm flipH="1">
                  <a:off x="1078297" y="4180114"/>
                  <a:ext cx="103789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78297" y="338999"/>
                  <a:ext cx="0" cy="38678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84217" y="365125"/>
                  <a:ext cx="264292"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803180" y="1849240"/>
                <a:ext cx="829644" cy="938646"/>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sp>
          <p:nvSpPr>
            <p:cNvPr id="33" name="TextBox 32"/>
            <p:cNvSpPr txBox="1"/>
            <p:nvPr/>
          </p:nvSpPr>
          <p:spPr>
            <a:xfrm>
              <a:off x="9841816" y="1455538"/>
              <a:ext cx="518211" cy="521470"/>
            </a:xfrm>
            <a:prstGeom prst="rect">
              <a:avLst/>
            </a:prstGeom>
            <a:noFill/>
          </p:spPr>
          <p:txBody>
            <a:bodyPr wrap="none" rtlCol="0">
              <a:spAutoFit/>
            </a:bodyPr>
            <a:lstStyle/>
            <a:p>
              <a:r>
                <a:rPr lang="fr-FR" sz="2400" dirty="0">
                  <a:solidFill>
                    <a:schemeClr val="accent2"/>
                  </a:solidFill>
                  <a:sym typeface="Wingdings" panose="05000000000000000000" pitchFamily="2" charset="2"/>
                </a:rPr>
                <a:t></a:t>
              </a:r>
              <a:endParaRPr lang="fr-FR" sz="2400" dirty="0">
                <a:solidFill>
                  <a:schemeClr val="accent2"/>
                </a:solidFill>
              </a:endParaRPr>
            </a:p>
          </p:txBody>
        </p:sp>
      </p:grpSp>
      <p:grpSp>
        <p:nvGrpSpPr>
          <p:cNvPr id="61" name="Group 60"/>
          <p:cNvGrpSpPr/>
          <p:nvPr/>
        </p:nvGrpSpPr>
        <p:grpSpPr>
          <a:xfrm>
            <a:off x="8269679" y="3041651"/>
            <a:ext cx="2061257" cy="1657349"/>
            <a:chOff x="8269679" y="3041651"/>
            <a:chExt cx="2061257" cy="1657349"/>
          </a:xfrm>
        </p:grpSpPr>
        <p:grpSp>
          <p:nvGrpSpPr>
            <p:cNvPr id="38" name="Group 37"/>
            <p:cNvGrpSpPr/>
            <p:nvPr/>
          </p:nvGrpSpPr>
          <p:grpSpPr>
            <a:xfrm>
              <a:off x="8269679" y="3041651"/>
              <a:ext cx="1446711" cy="1657349"/>
              <a:chOff x="7803180" y="3572707"/>
              <a:chExt cx="1627234" cy="1514248"/>
            </a:xfrm>
          </p:grpSpPr>
          <p:grpSp>
            <p:nvGrpSpPr>
              <p:cNvPr id="15" name="Group 14"/>
              <p:cNvGrpSpPr/>
              <p:nvPr/>
            </p:nvGrpSpPr>
            <p:grpSpPr>
              <a:xfrm flipV="1">
                <a:off x="7803180" y="3572707"/>
                <a:ext cx="1627234" cy="1514248"/>
                <a:chOff x="1078297" y="338999"/>
                <a:chExt cx="1037894" cy="3867876"/>
              </a:xfrm>
            </p:grpSpPr>
            <p:cxnSp>
              <p:nvCxnSpPr>
                <p:cNvPr id="16" name="Straight Connector 15"/>
                <p:cNvCxnSpPr/>
                <p:nvPr/>
              </p:nvCxnSpPr>
              <p:spPr>
                <a:xfrm flipH="1">
                  <a:off x="1078297" y="4180114"/>
                  <a:ext cx="103789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78297" y="338999"/>
                  <a:ext cx="0" cy="38678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84217" y="365125"/>
                  <a:ext cx="264292"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7812461" y="3592551"/>
                <a:ext cx="829644" cy="938646"/>
              </a:xfrm>
              <a:prstGeom prst="rect">
                <a:avLst/>
              </a:prstGeom>
              <a:noFill/>
            </p:spPr>
            <p:txBody>
              <a:bodyPr wrap="none" rtlCol="0">
                <a:spAutoFit/>
              </a:bodyPr>
              <a:lstStyle/>
              <a:p>
                <a:r>
                  <a:rPr lang="fr-FR" sz="4800" b="1" dirty="0">
                    <a:solidFill>
                      <a:schemeClr val="accent2"/>
                    </a:solidFill>
                    <a:sym typeface="Wingdings" panose="05000000000000000000" pitchFamily="2" charset="2"/>
                  </a:rPr>
                  <a:t></a:t>
                </a:r>
                <a:endParaRPr lang="fr-FR" sz="4800" b="1" dirty="0">
                  <a:solidFill>
                    <a:schemeClr val="accent2"/>
                  </a:solidFill>
                </a:endParaRPr>
              </a:p>
            </p:txBody>
          </p:sp>
        </p:grpSp>
        <p:sp>
          <p:nvSpPr>
            <p:cNvPr id="34" name="TextBox 33"/>
            <p:cNvSpPr txBox="1"/>
            <p:nvPr/>
          </p:nvSpPr>
          <p:spPr>
            <a:xfrm>
              <a:off x="9812725" y="3095699"/>
              <a:ext cx="518211" cy="521470"/>
            </a:xfrm>
            <a:prstGeom prst="rect">
              <a:avLst/>
            </a:prstGeom>
            <a:noFill/>
          </p:spPr>
          <p:txBody>
            <a:bodyPr wrap="none" rtlCol="0">
              <a:spAutoFit/>
            </a:bodyPr>
            <a:lstStyle/>
            <a:p>
              <a:r>
                <a:rPr lang="fr-FR" sz="2400" dirty="0">
                  <a:solidFill>
                    <a:schemeClr val="accent2"/>
                  </a:solidFill>
                  <a:sym typeface="Wingdings" panose="05000000000000000000" pitchFamily="2" charset="2"/>
                </a:rPr>
                <a:t></a:t>
              </a:r>
              <a:endParaRPr lang="fr-FR" sz="2400" dirty="0">
                <a:solidFill>
                  <a:schemeClr val="accent2"/>
                </a:solidFill>
              </a:endParaRPr>
            </a:p>
          </p:txBody>
        </p:sp>
      </p:grpSp>
      <p:grpSp>
        <p:nvGrpSpPr>
          <p:cNvPr id="55" name="Group 54"/>
          <p:cNvGrpSpPr/>
          <p:nvPr/>
        </p:nvGrpSpPr>
        <p:grpSpPr>
          <a:xfrm>
            <a:off x="10360027" y="3302571"/>
            <a:ext cx="1080015" cy="2816976"/>
            <a:chOff x="6264952" y="3495130"/>
            <a:chExt cx="1080015" cy="2634924"/>
          </a:xfrm>
        </p:grpSpPr>
        <p:grpSp>
          <p:nvGrpSpPr>
            <p:cNvPr id="21" name="Group 20"/>
            <p:cNvGrpSpPr/>
            <p:nvPr/>
          </p:nvGrpSpPr>
          <p:grpSpPr>
            <a:xfrm flipV="1">
              <a:off x="6264952" y="3495130"/>
              <a:ext cx="1073410" cy="2583414"/>
              <a:chOff x="2504116" y="2098130"/>
              <a:chExt cx="1214450" cy="2482578"/>
            </a:xfrm>
          </p:grpSpPr>
          <p:cxnSp>
            <p:nvCxnSpPr>
              <p:cNvPr id="23" name="Straight Connector 22"/>
              <p:cNvCxnSpPr/>
              <p:nvPr/>
            </p:nvCxnSpPr>
            <p:spPr>
              <a:xfrm flipV="1">
                <a:off x="3041176" y="2098130"/>
                <a:ext cx="677389" cy="0"/>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05502" y="2098130"/>
                <a:ext cx="0" cy="2469515"/>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04116" y="4580708"/>
                <a:ext cx="1214450"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636185" y="5352762"/>
              <a:ext cx="708782" cy="777292"/>
            </a:xfrm>
            <a:prstGeom prst="rect">
              <a:avLst/>
            </a:prstGeom>
            <a:noFill/>
            <a:ln>
              <a:noFill/>
            </a:ln>
          </p:spPr>
          <p:txBody>
            <a:bodyPr wrap="square" rtlCol="0">
              <a:spAutoFit/>
            </a:bodyPr>
            <a:lstStyle/>
            <a:p>
              <a:r>
                <a:rPr lang="fr-FR" sz="4800" b="1" dirty="0">
                  <a:solidFill>
                    <a:schemeClr val="accent6">
                      <a:lumMod val="75000"/>
                    </a:schemeClr>
                  </a:solidFill>
                  <a:sym typeface="Wingdings" panose="05000000000000000000" pitchFamily="2" charset="2"/>
                </a:rPr>
                <a:t></a:t>
              </a:r>
              <a:endParaRPr lang="fr-FR" sz="4800" b="1" dirty="0">
                <a:solidFill>
                  <a:schemeClr val="accent6">
                    <a:lumMod val="75000"/>
                  </a:schemeClr>
                </a:solidFill>
              </a:endParaRPr>
            </a:p>
          </p:txBody>
        </p:sp>
      </p:grpSp>
      <p:grpSp>
        <p:nvGrpSpPr>
          <p:cNvPr id="59" name="Group 58"/>
          <p:cNvGrpSpPr/>
          <p:nvPr/>
        </p:nvGrpSpPr>
        <p:grpSpPr>
          <a:xfrm>
            <a:off x="10358221" y="3308175"/>
            <a:ext cx="958615" cy="1620651"/>
            <a:chOff x="6129121" y="3308175"/>
            <a:chExt cx="958615" cy="1620651"/>
          </a:xfrm>
        </p:grpSpPr>
        <p:grpSp>
          <p:nvGrpSpPr>
            <p:cNvPr id="28" name="Group 27"/>
            <p:cNvGrpSpPr/>
            <p:nvPr/>
          </p:nvGrpSpPr>
          <p:grpSpPr>
            <a:xfrm flipV="1">
              <a:off x="6129121" y="3308175"/>
              <a:ext cx="830444" cy="857424"/>
              <a:chOff x="2304906" y="2098130"/>
              <a:chExt cx="1413659" cy="2496446"/>
            </a:xfrm>
          </p:grpSpPr>
          <p:cxnSp>
            <p:nvCxnSpPr>
              <p:cNvPr id="29" name="Straight Connector 28"/>
              <p:cNvCxnSpPr/>
              <p:nvPr/>
            </p:nvCxnSpPr>
            <p:spPr>
              <a:xfrm flipV="1">
                <a:off x="3041176" y="2098130"/>
                <a:ext cx="677389"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05502" y="2098130"/>
                <a:ext cx="0" cy="246951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2304906" y="4581512"/>
                <a:ext cx="1413659" cy="130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386236" y="4097829"/>
              <a:ext cx="701500" cy="830997"/>
            </a:xfrm>
            <a:prstGeom prst="rect">
              <a:avLst/>
            </a:prstGeom>
            <a:noFill/>
          </p:spPr>
          <p:txBody>
            <a:bodyPr wrap="square" rtlCol="0">
              <a:spAutoFit/>
            </a:bodyPr>
            <a:lstStyle/>
            <a:p>
              <a:r>
                <a:rPr lang="fr-FR" sz="4800" b="1" dirty="0">
                  <a:solidFill>
                    <a:srgbClr val="FF0000"/>
                  </a:solidFill>
                  <a:sym typeface="Wingdings" panose="05000000000000000000" pitchFamily="2" charset="2"/>
                </a:rPr>
                <a:t></a:t>
              </a:r>
              <a:endParaRPr lang="fr-FR" sz="4800" b="1" dirty="0">
                <a:solidFill>
                  <a:srgbClr val="FF0000"/>
                </a:solidFill>
              </a:endParaRPr>
            </a:p>
          </p:txBody>
        </p:sp>
      </p:grpSp>
    </p:spTree>
    <p:extLst>
      <p:ext uri="{BB962C8B-B14F-4D97-AF65-F5344CB8AC3E}">
        <p14:creationId xmlns:p14="http://schemas.microsoft.com/office/powerpoint/2010/main" val="141708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79" y="365125"/>
            <a:ext cx="11237521" cy="400275"/>
          </a:xfrm>
        </p:spPr>
        <p:txBody>
          <a:bodyPr>
            <a:normAutofit fontScale="90000"/>
          </a:bodyPr>
          <a:lstStyle/>
          <a:p>
            <a:pPr algn="ctr"/>
            <a:r>
              <a:rPr lang="fr-FR" b="1" dirty="0"/>
              <a:t>Organisation de la mémoire dans MIPS</a:t>
            </a:r>
            <a:endParaRPr lang="fr-FR" dirty="0"/>
          </a:p>
        </p:txBody>
      </p:sp>
      <p:sp>
        <p:nvSpPr>
          <p:cNvPr id="11" name="Content Placeholder 2"/>
          <p:cNvSpPr txBox="1">
            <a:spLocks/>
          </p:cNvSpPr>
          <p:nvPr/>
        </p:nvSpPr>
        <p:spPr>
          <a:xfrm>
            <a:off x="482600" y="1177984"/>
            <a:ext cx="7573290" cy="5270500"/>
          </a:xfrm>
          <a:prstGeom prst="rect">
            <a:avLst/>
          </a:prstGeom>
          <a:noFill/>
          <a:ln w="25400">
            <a:noFill/>
          </a:ln>
          <a:effectLst/>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
            </a:pPr>
            <a:r>
              <a:rPr lang="fr-FR" sz="2400" dirty="0">
                <a:solidFill>
                  <a:schemeClr val="tx1"/>
                </a:solidFill>
              </a:rPr>
              <a:t>Les données statiques et globales sont allouées dans le segment « .data » du code assembleur et pointées par le registre</a:t>
            </a:r>
            <a:r>
              <a:rPr lang="fr-FR" sz="2400" dirty="0"/>
              <a:t> </a:t>
            </a:r>
            <a:r>
              <a:rPr lang="fr-FR" sz="2400" b="1" dirty="0">
                <a:solidFill>
                  <a:srgbClr val="FF6D6D"/>
                </a:solidFill>
              </a:rPr>
              <a:t>$gp</a:t>
            </a:r>
            <a:r>
              <a:rPr lang="fr-FR" sz="2400" dirty="0">
                <a:solidFill>
                  <a:schemeClr val="tx1"/>
                </a:solidFill>
              </a:rPr>
              <a:t>.</a:t>
            </a:r>
          </a:p>
          <a:p>
            <a:pPr>
              <a:buClr>
                <a:srgbClr val="C00000"/>
              </a:buClr>
              <a:buFont typeface="Wingdings" panose="05000000000000000000" pitchFamily="2" charset="2"/>
              <a:buChar char="§"/>
            </a:pPr>
            <a:r>
              <a:rPr lang="fr-FR" sz="2400" dirty="0">
                <a:solidFill>
                  <a:schemeClr val="tx1"/>
                </a:solidFill>
              </a:rPr>
              <a:t>Les variable locales doivent être stockées dans</a:t>
            </a:r>
            <a:r>
              <a:rPr lang="fr-FR" sz="2400" dirty="0"/>
              <a:t> </a:t>
            </a:r>
            <a:r>
              <a:rPr lang="fr-FR" sz="2400" b="1" dirty="0">
                <a:solidFill>
                  <a:srgbClr val="FF6D6D"/>
                </a:solidFill>
              </a:rPr>
              <a:t>$s0</a:t>
            </a:r>
            <a:r>
              <a:rPr lang="fr-FR" sz="2400" dirty="0"/>
              <a:t> </a:t>
            </a:r>
            <a:r>
              <a:rPr lang="fr-FR" sz="2400" dirty="0">
                <a:solidFill>
                  <a:schemeClr val="tx1"/>
                </a:solidFill>
              </a:rPr>
              <a:t>-</a:t>
            </a:r>
            <a:r>
              <a:rPr lang="fr-FR" sz="2400" dirty="0"/>
              <a:t> </a:t>
            </a:r>
            <a:r>
              <a:rPr lang="fr-FR" sz="2400" b="1" dirty="0">
                <a:solidFill>
                  <a:srgbClr val="FF6D6D"/>
                </a:solidFill>
              </a:rPr>
              <a:t>$s7</a:t>
            </a:r>
            <a:r>
              <a:rPr lang="fr-FR" sz="2400" dirty="0"/>
              <a:t> </a:t>
            </a:r>
            <a:r>
              <a:rPr lang="fr-FR" sz="2400" dirty="0">
                <a:solidFill>
                  <a:schemeClr val="tx1"/>
                </a:solidFill>
              </a:rPr>
              <a:t>et la pile, si nécessaire (tableaux, structures, …).</a:t>
            </a:r>
          </a:p>
          <a:p>
            <a:pPr>
              <a:buClr>
                <a:srgbClr val="C00000"/>
              </a:buClr>
              <a:buFont typeface="Wingdings" panose="05000000000000000000" pitchFamily="2" charset="2"/>
              <a:buChar char="§"/>
            </a:pPr>
            <a:r>
              <a:rPr lang="fr-FR" sz="2400" dirty="0">
                <a:solidFill>
                  <a:schemeClr val="tx1"/>
                </a:solidFill>
              </a:rPr>
              <a:t>Les données dynamiques sont allouées dans le « </a:t>
            </a:r>
            <a:r>
              <a:rPr lang="fr-FR" sz="2400" i="1" dirty="0" err="1">
                <a:solidFill>
                  <a:schemeClr val="tx1"/>
                </a:solidFill>
              </a:rPr>
              <a:t>heap</a:t>
            </a:r>
            <a:r>
              <a:rPr lang="fr-FR" sz="2400" dirty="0">
                <a:solidFill>
                  <a:schemeClr val="tx1"/>
                </a:solidFill>
              </a:rPr>
              <a:t> » à l’aide d’un appel système. Par exemple, pour allouer un tableau de sept entiers en langage C :</a:t>
            </a:r>
            <a:r>
              <a:rPr lang="fr-FR" sz="2400" dirty="0"/>
              <a:t> </a:t>
            </a:r>
          </a:p>
          <a:p>
            <a:pPr marL="0" indent="0">
              <a:buClr>
                <a:srgbClr val="C00000"/>
              </a:buClr>
              <a:buNone/>
            </a:pPr>
            <a:r>
              <a:rPr lang="fr-FR" sz="2200" dirty="0">
                <a:solidFill>
                  <a:srgbClr val="C00000"/>
                </a:solidFill>
              </a:rPr>
              <a:t>	</a:t>
            </a:r>
            <a:r>
              <a:rPr lang="fr-FR" sz="2200" b="1" dirty="0" err="1">
                <a:solidFill>
                  <a:srgbClr val="C00000"/>
                </a:solidFill>
              </a:rPr>
              <a:t>int</a:t>
            </a:r>
            <a:r>
              <a:rPr lang="fr-FR" sz="2200" dirty="0">
                <a:solidFill>
                  <a:srgbClr val="C00000"/>
                </a:solidFill>
              </a:rPr>
              <a:t> *p = </a:t>
            </a:r>
            <a:r>
              <a:rPr lang="fr-FR" sz="2200" dirty="0" err="1">
                <a:solidFill>
                  <a:srgbClr val="C00000"/>
                </a:solidFill>
              </a:rPr>
              <a:t>malloc</a:t>
            </a:r>
            <a:r>
              <a:rPr lang="fr-FR" sz="2200" dirty="0">
                <a:solidFill>
                  <a:srgbClr val="C00000"/>
                </a:solidFill>
              </a:rPr>
              <a:t>(7 * </a:t>
            </a:r>
            <a:r>
              <a:rPr lang="fr-FR" sz="2200" dirty="0" err="1">
                <a:solidFill>
                  <a:srgbClr val="C00000"/>
                </a:solidFill>
              </a:rPr>
              <a:t>sizeof</a:t>
            </a:r>
            <a:r>
              <a:rPr lang="fr-FR" sz="2200" dirty="0">
                <a:solidFill>
                  <a:srgbClr val="C00000"/>
                </a:solidFill>
              </a:rPr>
              <a:t>(</a:t>
            </a:r>
            <a:r>
              <a:rPr lang="fr-FR" sz="2200" b="1" dirty="0" err="1">
                <a:solidFill>
                  <a:srgbClr val="C00000"/>
                </a:solidFill>
              </a:rPr>
              <a:t>int</a:t>
            </a:r>
            <a:r>
              <a:rPr lang="fr-FR" sz="2200" dirty="0">
                <a:solidFill>
                  <a:srgbClr val="C00000"/>
                </a:solidFill>
              </a:rPr>
              <a:t>) ); </a:t>
            </a:r>
          </a:p>
          <a:p>
            <a:pPr marL="0" indent="0">
              <a:buClr>
                <a:srgbClr val="C00000"/>
              </a:buClr>
              <a:buNone/>
            </a:pPr>
            <a:r>
              <a:rPr lang="fr-FR" sz="2400" dirty="0">
                <a:solidFill>
                  <a:schemeClr val="tx1"/>
                </a:solidFill>
              </a:rPr>
              <a:t>   et en assembleur MIPS (MARS) :</a:t>
            </a:r>
          </a:p>
          <a:p>
            <a:pPr marL="0" indent="0">
              <a:spcBef>
                <a:spcPts val="1200"/>
              </a:spcBef>
              <a:buClr>
                <a:srgbClr val="C00000"/>
              </a:buClr>
              <a:buNone/>
            </a:pPr>
            <a:r>
              <a:rPr lang="fr-FR" sz="2200" b="1" dirty="0">
                <a:solidFill>
                  <a:srgbClr val="33CCFF"/>
                </a:solidFill>
              </a:rPr>
              <a:t>	</a:t>
            </a:r>
            <a:r>
              <a:rPr lang="fr-FR" sz="2200" b="1" dirty="0">
                <a:solidFill>
                  <a:schemeClr val="accent5">
                    <a:lumMod val="50000"/>
                  </a:schemeClr>
                </a:solidFill>
              </a:rPr>
              <a:t>li</a:t>
            </a:r>
            <a:r>
              <a:rPr lang="fr-FR" sz="2200" dirty="0">
                <a:solidFill>
                  <a:schemeClr val="accent5">
                    <a:lumMod val="50000"/>
                  </a:schemeClr>
                </a:solidFill>
              </a:rPr>
              <a:t> </a:t>
            </a:r>
            <a:r>
              <a:rPr lang="fr-FR" sz="2200" b="1" dirty="0">
                <a:solidFill>
                  <a:srgbClr val="FF6D6D"/>
                </a:solidFill>
              </a:rPr>
              <a:t>$v0</a:t>
            </a:r>
            <a:r>
              <a:rPr lang="fr-FR" sz="2200" dirty="0"/>
              <a:t>, 9    </a:t>
            </a:r>
            <a:r>
              <a:rPr lang="fr-FR" sz="2200" dirty="0">
                <a:solidFill>
                  <a:schemeClr val="accent6">
                    <a:lumMod val="50000"/>
                  </a:schemeClr>
                </a:solidFill>
              </a:rPr>
              <a:t># fonction allocation mem. de </a:t>
            </a:r>
            <a:r>
              <a:rPr lang="fr-FR" sz="2200" dirty="0" err="1">
                <a:solidFill>
                  <a:schemeClr val="accent6">
                    <a:lumMod val="50000"/>
                  </a:schemeClr>
                </a:solidFill>
              </a:rPr>
              <a:t>syscall</a:t>
            </a:r>
            <a:r>
              <a:rPr lang="fr-FR" sz="2200" dirty="0"/>
              <a:t> </a:t>
            </a:r>
          </a:p>
          <a:p>
            <a:pPr marL="0" indent="0">
              <a:spcBef>
                <a:spcPts val="0"/>
              </a:spcBef>
              <a:buClr>
                <a:srgbClr val="C00000"/>
              </a:buClr>
              <a:buNone/>
            </a:pPr>
            <a:r>
              <a:rPr lang="fr-FR" sz="2200" b="1" dirty="0">
                <a:solidFill>
                  <a:srgbClr val="33CCFF"/>
                </a:solidFill>
              </a:rPr>
              <a:t>	</a:t>
            </a:r>
            <a:r>
              <a:rPr lang="fr-FR" sz="2200" b="1" dirty="0">
                <a:solidFill>
                  <a:schemeClr val="accent5">
                    <a:lumMod val="50000"/>
                  </a:schemeClr>
                </a:solidFill>
              </a:rPr>
              <a:t>li</a:t>
            </a:r>
            <a:r>
              <a:rPr lang="fr-FR" sz="2200" dirty="0">
                <a:solidFill>
                  <a:schemeClr val="accent5">
                    <a:lumMod val="50000"/>
                  </a:schemeClr>
                </a:solidFill>
              </a:rPr>
              <a:t> </a:t>
            </a:r>
            <a:r>
              <a:rPr lang="fr-FR" sz="2200" b="1" dirty="0">
                <a:solidFill>
                  <a:srgbClr val="FF6D6D"/>
                </a:solidFill>
              </a:rPr>
              <a:t>$a0</a:t>
            </a:r>
            <a:r>
              <a:rPr lang="fr-FR" sz="2200" dirty="0"/>
              <a:t>, 28  </a:t>
            </a:r>
            <a:r>
              <a:rPr lang="fr-FR" sz="2200" dirty="0">
                <a:solidFill>
                  <a:schemeClr val="accent6">
                    <a:lumMod val="50000"/>
                  </a:schemeClr>
                </a:solidFill>
              </a:rPr>
              <a:t># $a0 = 7*</a:t>
            </a:r>
            <a:r>
              <a:rPr lang="fr-FR" sz="2200" dirty="0" err="1">
                <a:solidFill>
                  <a:schemeClr val="accent6">
                    <a:lumMod val="50000"/>
                  </a:schemeClr>
                </a:solidFill>
              </a:rPr>
              <a:t>sizeof</a:t>
            </a:r>
            <a:r>
              <a:rPr lang="fr-FR" sz="2200" dirty="0">
                <a:solidFill>
                  <a:schemeClr val="accent6">
                    <a:lumMod val="50000"/>
                  </a:schemeClr>
                </a:solidFill>
              </a:rPr>
              <a:t>(</a:t>
            </a:r>
            <a:r>
              <a:rPr lang="fr-FR" sz="2200" dirty="0" err="1">
                <a:solidFill>
                  <a:schemeClr val="accent6">
                    <a:lumMod val="50000"/>
                  </a:schemeClr>
                </a:solidFill>
              </a:rPr>
              <a:t>int</a:t>
            </a:r>
            <a:r>
              <a:rPr lang="fr-FR" sz="2200" dirty="0">
                <a:solidFill>
                  <a:schemeClr val="accent6">
                    <a:lumMod val="50000"/>
                  </a:schemeClr>
                </a:solidFill>
              </a:rPr>
              <a:t>) = 7*4 = 28 octets</a:t>
            </a:r>
            <a:endParaRPr lang="fr-FR" sz="2200" dirty="0">
              <a:solidFill>
                <a:schemeClr val="accent6">
                  <a:lumMod val="50000"/>
                </a:schemeClr>
              </a:solidFill>
              <a:cs typeface="Calibri"/>
            </a:endParaRPr>
          </a:p>
          <a:p>
            <a:pPr marL="0" indent="0">
              <a:spcBef>
                <a:spcPts val="0"/>
              </a:spcBef>
              <a:buClr>
                <a:srgbClr val="C00000"/>
              </a:buClr>
              <a:buNone/>
            </a:pPr>
            <a:r>
              <a:rPr lang="fr-FR" sz="2200" b="1" dirty="0">
                <a:solidFill>
                  <a:srgbClr val="33CCFF"/>
                </a:solidFill>
              </a:rPr>
              <a:t>	</a:t>
            </a:r>
            <a:r>
              <a:rPr lang="fr-FR" sz="2200" b="1" dirty="0" err="1">
                <a:solidFill>
                  <a:schemeClr val="accent5">
                    <a:lumMod val="50000"/>
                  </a:schemeClr>
                </a:solidFill>
              </a:rPr>
              <a:t>syscall</a:t>
            </a:r>
            <a:r>
              <a:rPr lang="fr-FR" sz="2200" b="1" dirty="0">
                <a:solidFill>
                  <a:schemeClr val="accent5">
                    <a:lumMod val="50000"/>
                  </a:schemeClr>
                </a:solidFill>
              </a:rPr>
              <a:t>       </a:t>
            </a:r>
            <a:r>
              <a:rPr lang="fr-FR" sz="2200" dirty="0">
                <a:solidFill>
                  <a:schemeClr val="accent6">
                    <a:lumMod val="50000"/>
                  </a:schemeClr>
                </a:solidFill>
              </a:rPr>
              <a:t># appel système – adresse retournée dans </a:t>
            </a:r>
            <a:r>
              <a:rPr lang="fr-FR" sz="2200" b="1" dirty="0">
                <a:solidFill>
                  <a:schemeClr val="accent6">
                    <a:lumMod val="50000"/>
                  </a:schemeClr>
                </a:solidFill>
              </a:rPr>
              <a:t>$v0  </a:t>
            </a:r>
            <a:endParaRPr lang="fr-FR" sz="2200" dirty="0">
              <a:solidFill>
                <a:schemeClr val="accent6">
                  <a:lumMod val="50000"/>
                </a:schemeClr>
              </a:solidFill>
            </a:endParaRPr>
          </a:p>
        </p:txBody>
      </p:sp>
      <p:grpSp>
        <p:nvGrpSpPr>
          <p:cNvPr id="4" name="Group 3"/>
          <p:cNvGrpSpPr/>
          <p:nvPr/>
        </p:nvGrpSpPr>
        <p:grpSpPr>
          <a:xfrm>
            <a:off x="8116548" y="1360864"/>
            <a:ext cx="3378200" cy="5270500"/>
            <a:chOff x="8521700" y="1177984"/>
            <a:chExt cx="3378200" cy="5270500"/>
          </a:xfrm>
        </p:grpSpPr>
        <p:sp>
          <p:nvSpPr>
            <p:cNvPr id="6" name="Rectangle 5"/>
            <p:cNvSpPr/>
            <p:nvPr/>
          </p:nvSpPr>
          <p:spPr>
            <a:xfrm>
              <a:off x="8521700" y="1177984"/>
              <a:ext cx="33782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Mémoire</a:t>
              </a:r>
            </a:p>
          </p:txBody>
        </p:sp>
        <p:graphicFrame>
          <p:nvGraphicFramePr>
            <p:cNvPr id="10" name="Content Placeholder 3"/>
            <p:cNvGraphicFramePr>
              <a:graphicFrameLocks/>
            </p:cNvGraphicFramePr>
            <p:nvPr>
              <p:extLst>
                <p:ext uri="{D42A27DB-BD31-4B8C-83A1-F6EECF244321}">
                  <p14:modId xmlns:p14="http://schemas.microsoft.com/office/powerpoint/2010/main" val="2469465533"/>
                </p:ext>
              </p:extLst>
            </p:nvPr>
          </p:nvGraphicFramePr>
          <p:xfrm>
            <a:off x="8761020" y="1416109"/>
            <a:ext cx="2961080" cy="4450080"/>
          </p:xfrm>
          <a:graphic>
            <a:graphicData uri="http://schemas.openxmlformats.org/drawingml/2006/table">
              <a:tbl>
                <a:tblPr firstRow="1" bandRow="1">
                  <a:tableStyleId>{2D5ABB26-0587-4C30-8999-92F81FD0307C}</a:tableStyleId>
                </a:tblPr>
                <a:tblGrid>
                  <a:gridCol w="1442755">
                    <a:extLst>
                      <a:ext uri="{9D8B030D-6E8A-4147-A177-3AD203B41FA5}">
                        <a16:colId xmlns:a16="http://schemas.microsoft.com/office/drawing/2014/main" val="20000"/>
                      </a:ext>
                    </a:extLst>
                  </a:gridCol>
                  <a:gridCol w="1518325">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2">
                    <a:txBody>
                      <a:bodyPr/>
                      <a:lstStyle/>
                      <a:p>
                        <a:pPr algn="ctr"/>
                        <a:r>
                          <a:rPr lang="fr-FR" b="1" dirty="0">
                            <a:solidFill>
                              <a:schemeClr val="bg1"/>
                            </a:solidFill>
                          </a:rPr>
                          <a:t>Réservé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Code</a:t>
                        </a:r>
                        <a:r>
                          <a:rPr lang="fr-FR" b="1" baseline="0" dirty="0">
                            <a:solidFill>
                              <a:schemeClr val="bg1"/>
                            </a:solidFill>
                          </a:rPr>
                          <a:t> (.</a:t>
                        </a:r>
                        <a:r>
                          <a:rPr lang="fr-FR" b="1" baseline="0" dirty="0" err="1">
                            <a:solidFill>
                              <a:schemeClr val="bg1"/>
                            </a:solidFill>
                          </a:rPr>
                          <a:t>text</a:t>
                        </a:r>
                        <a:r>
                          <a:rPr lang="fr-FR" b="1" baseline="0" dirty="0">
                            <a:solidFill>
                              <a:schemeClr val="bg1"/>
                            </a:solidFill>
                          </a:rPr>
                          <a:t>)</a:t>
                        </a:r>
                        <a:endParaRPr lang="fr-FR"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bg1"/>
                            </a:solidFill>
                          </a:rPr>
                          <a:t>Global (.data)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2">
                    <a:txBody>
                      <a:bodyPr/>
                      <a:lstStyle/>
                      <a:p>
                        <a:pPr algn="ctr"/>
                        <a:r>
                          <a:rPr lang="fr-FR" b="1" dirty="0">
                            <a:solidFill>
                              <a:schemeClr val="bg1"/>
                            </a:solidFill>
                          </a:rPr>
                          <a:t>Tas</a:t>
                        </a:r>
                        <a:r>
                          <a:rPr lang="fr-FR" b="1" baseline="0" dirty="0">
                            <a:solidFill>
                              <a:schemeClr val="bg1"/>
                            </a:solidFill>
                          </a:rPr>
                          <a:t> (</a:t>
                        </a:r>
                        <a:r>
                          <a:rPr lang="fr-FR" b="1" baseline="0" dirty="0" err="1">
                            <a:solidFill>
                              <a:schemeClr val="bg1"/>
                            </a:solidFill>
                          </a:rPr>
                          <a:t>Heap</a:t>
                        </a:r>
                        <a:r>
                          <a:rPr lang="fr-FR" b="1" baseline="0" dirty="0">
                            <a:solidFill>
                              <a:schemeClr val="bg1"/>
                            </a:solidFill>
                          </a:rPr>
                          <a:t>)</a:t>
                        </a:r>
                        <a:endParaRPr lang="fr-FR"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20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8" name="Straight Arrow Connector 7"/>
            <p:cNvCxnSpPr/>
            <p:nvPr/>
          </p:nvCxnSpPr>
          <p:spPr>
            <a:xfrm>
              <a:off x="9279467" y="4800704"/>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950039" y="4406900"/>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279467" y="2567479"/>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950039" y="3632200"/>
              <a:ext cx="0" cy="3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61020" y="4575678"/>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sp>
          <p:nvSpPr>
            <p:cNvPr id="15" name="TextBox 14"/>
            <p:cNvSpPr txBox="1"/>
            <p:nvPr/>
          </p:nvSpPr>
          <p:spPr>
            <a:xfrm>
              <a:off x="8761020" y="2336468"/>
              <a:ext cx="584200" cy="400110"/>
            </a:xfrm>
            <a:prstGeom prst="rect">
              <a:avLst/>
            </a:prstGeom>
            <a:noFill/>
          </p:spPr>
          <p:txBody>
            <a:bodyPr wrap="square" rtlCol="0">
              <a:spAutoFit/>
            </a:bodyPr>
            <a:lstStyle/>
            <a:p>
              <a:r>
                <a:rPr lang="fr-FR" sz="2000" b="1" dirty="0">
                  <a:solidFill>
                    <a:srgbClr val="FFFF00"/>
                  </a:solidFill>
                </a:rPr>
                <a:t>$gp</a:t>
              </a:r>
            </a:p>
          </p:txBody>
        </p:sp>
        <p:cxnSp>
          <p:nvCxnSpPr>
            <p:cNvPr id="16" name="Straight Arrow Connector 15"/>
            <p:cNvCxnSpPr/>
            <p:nvPr/>
          </p:nvCxnSpPr>
          <p:spPr>
            <a:xfrm>
              <a:off x="9279467" y="2254911"/>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61020" y="2023900"/>
              <a:ext cx="584200" cy="400110"/>
            </a:xfrm>
            <a:prstGeom prst="rect">
              <a:avLst/>
            </a:prstGeom>
            <a:noFill/>
          </p:spPr>
          <p:txBody>
            <a:bodyPr wrap="square" rtlCol="0">
              <a:spAutoFit/>
            </a:bodyPr>
            <a:lstStyle/>
            <a:p>
              <a:r>
                <a:rPr lang="fr-FR" sz="2000" b="1" dirty="0">
                  <a:solidFill>
                    <a:srgbClr val="FFFF00"/>
                  </a:solidFill>
                </a:rPr>
                <a:t>$pc</a:t>
              </a:r>
            </a:p>
          </p:txBody>
        </p:sp>
      </p:grpSp>
    </p:spTree>
    <p:extLst>
      <p:ext uri="{BB962C8B-B14F-4D97-AF65-F5344CB8AC3E}">
        <p14:creationId xmlns:p14="http://schemas.microsoft.com/office/powerpoint/2010/main" val="345024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La pile dans MIPS</a:t>
            </a:r>
          </a:p>
        </p:txBody>
      </p:sp>
      <p:sp>
        <p:nvSpPr>
          <p:cNvPr id="3" name="Content Placeholder 2"/>
          <p:cNvSpPr>
            <a:spLocks noGrp="1"/>
          </p:cNvSpPr>
          <p:nvPr>
            <p:ph idx="1"/>
          </p:nvPr>
        </p:nvSpPr>
        <p:spPr>
          <a:xfrm>
            <a:off x="838200" y="1825625"/>
            <a:ext cx="6210300" cy="4351338"/>
          </a:xfrm>
          <a:noFill/>
          <a:ln w="25400">
            <a:noFill/>
          </a:ln>
          <a:effectLst/>
        </p:spPr>
        <p:txBody>
          <a:bodyPr>
            <a:normAutofit/>
          </a:bodyPr>
          <a:lstStyle/>
          <a:p>
            <a:pPr>
              <a:spcBef>
                <a:spcPts val="0"/>
              </a:spcBef>
              <a:buClr>
                <a:srgbClr val="C00000"/>
              </a:buClr>
              <a:buFont typeface="Wingdings" panose="05000000000000000000" pitchFamily="2" charset="2"/>
              <a:buChar char="§"/>
            </a:pPr>
            <a:endParaRPr lang="fr-FR" sz="1000" dirty="0"/>
          </a:p>
          <a:p>
            <a:pPr>
              <a:spcBef>
                <a:spcPts val="1800"/>
              </a:spcBef>
              <a:buClr>
                <a:srgbClr val="C00000"/>
              </a:buClr>
              <a:buFont typeface="Wingdings" panose="05000000000000000000" pitchFamily="2" charset="2"/>
              <a:buChar char="§"/>
            </a:pPr>
            <a:r>
              <a:rPr lang="fr-FR" dirty="0"/>
              <a:t>Dans les machines MIPS, une partie de la mémoire est réservée pour la gestion d’une pile.</a:t>
            </a:r>
          </a:p>
          <a:p>
            <a:pPr>
              <a:spcBef>
                <a:spcPts val="1800"/>
              </a:spcBef>
              <a:buClr>
                <a:srgbClr val="C00000"/>
              </a:buClr>
              <a:buFont typeface="Wingdings" panose="05000000000000000000" pitchFamily="2" charset="2"/>
              <a:buChar char="§"/>
            </a:pPr>
            <a:r>
              <a:rPr lang="fr-FR" dirty="0"/>
              <a:t>La pile </a:t>
            </a:r>
            <a:r>
              <a:rPr lang="fr-FR" b="1" dirty="0">
                <a:solidFill>
                  <a:srgbClr val="C00000"/>
                </a:solidFill>
              </a:rPr>
              <a:t>croît</a:t>
            </a:r>
            <a:r>
              <a:rPr lang="fr-FR" dirty="0">
                <a:solidFill>
                  <a:srgbClr val="C00000"/>
                </a:solidFill>
              </a:rPr>
              <a:t> </a:t>
            </a:r>
            <a:r>
              <a:rPr lang="fr-FR" dirty="0"/>
              <a:t>dans le sens </a:t>
            </a:r>
            <a:r>
              <a:rPr lang="fr-FR" b="1" dirty="0"/>
              <a:t>inverse</a:t>
            </a:r>
            <a:r>
              <a:rPr lang="fr-FR" dirty="0"/>
              <a:t> des adresses mémoire.</a:t>
            </a:r>
          </a:p>
          <a:p>
            <a:pPr>
              <a:spcBef>
                <a:spcPts val="1800"/>
              </a:spcBef>
              <a:buClr>
                <a:srgbClr val="C00000"/>
              </a:buClr>
              <a:buFont typeface="Wingdings" panose="05000000000000000000" pitchFamily="2" charset="2"/>
              <a:buChar char="§"/>
            </a:pPr>
            <a:r>
              <a:rPr lang="fr-FR" i="1" dirty="0"/>
              <a:t>Par convention</a:t>
            </a:r>
            <a:r>
              <a:rPr lang="fr-FR" dirty="0"/>
              <a:t>, l’adresse de l’élément le plus haut de la pile est stockée dans le registre </a:t>
            </a:r>
            <a:r>
              <a:rPr lang="fr-FR" sz="2400" b="1" dirty="0">
                <a:solidFill>
                  <a:srgbClr val="FF5353"/>
                </a:solidFill>
              </a:rPr>
              <a:t>$</a:t>
            </a:r>
            <a:r>
              <a:rPr lang="fr-FR" sz="2400" b="1" dirty="0" err="1">
                <a:solidFill>
                  <a:srgbClr val="FF5353"/>
                </a:solidFill>
              </a:rPr>
              <a:t>sp</a:t>
            </a:r>
            <a:r>
              <a:rPr lang="fr-FR" dirty="0">
                <a:solidFill>
                  <a:srgbClr val="FF5353"/>
                </a:solidFill>
              </a:rPr>
              <a:t>. </a:t>
            </a:r>
          </a:p>
        </p:txBody>
      </p:sp>
      <p:grpSp>
        <p:nvGrpSpPr>
          <p:cNvPr id="13" name="Group 12"/>
          <p:cNvGrpSpPr/>
          <p:nvPr/>
        </p:nvGrpSpPr>
        <p:grpSpPr>
          <a:xfrm>
            <a:off x="8294348" y="1371600"/>
            <a:ext cx="3200400" cy="5270500"/>
            <a:chOff x="8294348" y="1371600"/>
            <a:chExt cx="3200400" cy="5270500"/>
          </a:xfrm>
        </p:grpSpPr>
        <p:sp>
          <p:nvSpPr>
            <p:cNvPr id="14" name="Rectangle 13"/>
            <p:cNvSpPr/>
            <p:nvPr/>
          </p:nvSpPr>
          <p:spPr>
            <a:xfrm>
              <a:off x="8294348" y="1371600"/>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Mémoire</a:t>
              </a:r>
            </a:p>
          </p:txBody>
        </p:sp>
        <p:graphicFrame>
          <p:nvGraphicFramePr>
            <p:cNvPr id="18" name="Content Placeholder 3"/>
            <p:cNvGraphicFramePr>
              <a:graphicFrameLocks/>
            </p:cNvGraphicFramePr>
            <p:nvPr/>
          </p:nvGraphicFramePr>
          <p:xfrm>
            <a:off x="8533668" y="1609725"/>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16" name="Straight Arrow Connector 15"/>
            <p:cNvCxnSpPr/>
            <p:nvPr/>
          </p:nvCxnSpPr>
          <p:spPr>
            <a:xfrm>
              <a:off x="9151200" y="4994645"/>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0728000" y="4269087"/>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p"/>
          <p:cNvSpPr txBox="1"/>
          <p:nvPr/>
        </p:nvSpPr>
        <p:spPr>
          <a:xfrm>
            <a:off x="8636400" y="4750717"/>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spTree>
    <p:extLst>
      <p:ext uri="{BB962C8B-B14F-4D97-AF65-F5344CB8AC3E}">
        <p14:creationId xmlns:p14="http://schemas.microsoft.com/office/powerpoint/2010/main" val="182051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près"/>
          <p:cNvGrpSpPr/>
          <p:nvPr/>
        </p:nvGrpSpPr>
        <p:grpSpPr>
          <a:xfrm>
            <a:off x="8294348" y="1371600"/>
            <a:ext cx="3200400" cy="5270500"/>
            <a:chOff x="8294348" y="1371600"/>
            <a:chExt cx="3200400" cy="5270500"/>
          </a:xfrm>
        </p:grpSpPr>
        <p:sp>
          <p:nvSpPr>
            <p:cNvPr id="45" name="Rectangle 44"/>
            <p:cNvSpPr/>
            <p:nvPr/>
          </p:nvSpPr>
          <p:spPr>
            <a:xfrm>
              <a:off x="8294348" y="1371600"/>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Après</a:t>
              </a:r>
            </a:p>
          </p:txBody>
        </p:sp>
        <p:graphicFrame>
          <p:nvGraphicFramePr>
            <p:cNvPr id="46" name="Content Placeholder 3"/>
            <p:cNvGraphicFramePr>
              <a:graphicFrameLocks/>
            </p:cNvGraphicFramePr>
            <p:nvPr/>
          </p:nvGraphicFramePr>
          <p:xfrm>
            <a:off x="8533668" y="1609725"/>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38100"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r>
                          <a:rPr lang="fr-FR" sz="1800" b="1" dirty="0">
                            <a:solidFill>
                              <a:schemeClr val="bg1"/>
                            </a:solidFill>
                          </a:rPr>
                          <a:t>$ra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lgDash"/>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43" name="Straight Arrow Connector 42"/>
            <p:cNvCxnSpPr/>
            <p:nvPr/>
          </p:nvCxnSpPr>
          <p:spPr>
            <a:xfrm>
              <a:off x="9151200" y="4619995"/>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0728000" y="3892054"/>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36400" y="4369717"/>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grpSp>
        <p:nvGrpSpPr>
          <p:cNvPr id="4" name="Avant"/>
          <p:cNvGrpSpPr/>
          <p:nvPr/>
        </p:nvGrpSpPr>
        <p:grpSpPr>
          <a:xfrm>
            <a:off x="8294348" y="1371600"/>
            <a:ext cx="3200400" cy="5270500"/>
            <a:chOff x="8294348" y="1371600"/>
            <a:chExt cx="3200400" cy="5270500"/>
          </a:xfrm>
        </p:grpSpPr>
        <p:sp>
          <p:nvSpPr>
            <p:cNvPr id="16" name="Rectangle 15"/>
            <p:cNvSpPr/>
            <p:nvPr/>
          </p:nvSpPr>
          <p:spPr>
            <a:xfrm>
              <a:off x="8294348" y="1371600"/>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Avant</a:t>
              </a:r>
            </a:p>
          </p:txBody>
        </p:sp>
        <p:graphicFrame>
          <p:nvGraphicFramePr>
            <p:cNvPr id="23" name="Content Placeholder 3"/>
            <p:cNvGraphicFramePr>
              <a:graphicFrameLocks/>
            </p:cNvGraphicFramePr>
            <p:nvPr/>
          </p:nvGraphicFramePr>
          <p:xfrm>
            <a:off x="8533668" y="1609725"/>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18" name="Straight Arrow Connector 17"/>
            <p:cNvCxnSpPr/>
            <p:nvPr/>
          </p:nvCxnSpPr>
          <p:spPr>
            <a:xfrm>
              <a:off x="9151200" y="4993853"/>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728000" y="4266702"/>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36400" y="4750717"/>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sp>
        <p:nvSpPr>
          <p:cNvPr id="2" name="Title 1"/>
          <p:cNvSpPr>
            <a:spLocks noGrp="1"/>
          </p:cNvSpPr>
          <p:nvPr>
            <p:ph type="title"/>
          </p:nvPr>
        </p:nvSpPr>
        <p:spPr/>
        <p:txBody>
          <a:bodyPr/>
          <a:lstStyle/>
          <a:p>
            <a:r>
              <a:rPr lang="fr-FR" dirty="0"/>
              <a:t>Empilement de données (PUSH)</a:t>
            </a:r>
          </a:p>
        </p:txBody>
      </p:sp>
      <p:sp>
        <p:nvSpPr>
          <p:cNvPr id="3" name="Content Placeholder 2"/>
          <p:cNvSpPr>
            <a:spLocks noGrp="1"/>
          </p:cNvSpPr>
          <p:nvPr>
            <p:ph idx="1"/>
          </p:nvPr>
        </p:nvSpPr>
        <p:spPr>
          <a:xfrm>
            <a:off x="838200" y="1825625"/>
            <a:ext cx="6639059" cy="4351338"/>
          </a:xfrm>
          <a:noFill/>
          <a:ln w="25400">
            <a:noFill/>
          </a:ln>
          <a:effectLst/>
        </p:spPr>
        <p:txBody>
          <a:bodyPr vert="horz" lIns="91440" tIns="45720" rIns="91440" bIns="45720" rtlCol="0" anchor="t">
            <a:normAutofit/>
          </a:bodyPr>
          <a:lstStyle/>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r>
              <a:rPr lang="fr-FR" dirty="0"/>
              <a:t>Pour empiler une donnée :</a:t>
            </a:r>
          </a:p>
          <a:p>
            <a:pPr marL="971550" lvl="1" indent="-514350">
              <a:buClr>
                <a:srgbClr val="C00000"/>
              </a:buClr>
              <a:buFont typeface="+mj-lt"/>
              <a:buAutoNum type="arabicPeriod"/>
            </a:pPr>
            <a:r>
              <a:rPr lang="fr-FR" dirty="0"/>
              <a:t>On décrémente le contenu du registre </a:t>
            </a:r>
            <a:r>
              <a:rPr lang="fr-FR" b="1" dirty="0">
                <a:solidFill>
                  <a:srgbClr val="FF6D6D"/>
                </a:solidFill>
              </a:rPr>
              <a:t>$</a:t>
            </a:r>
            <a:r>
              <a:rPr lang="fr-FR" b="1" dirty="0" err="1">
                <a:solidFill>
                  <a:srgbClr val="FF6D6D"/>
                </a:solidFill>
              </a:rPr>
              <a:t>sp</a:t>
            </a:r>
            <a:r>
              <a:rPr lang="fr-FR" dirty="0"/>
              <a:t> pour faire de la place à la nouvelle donnée.</a:t>
            </a:r>
          </a:p>
          <a:p>
            <a:pPr marL="971550" lvl="1" indent="-514350">
              <a:buClr>
                <a:srgbClr val="C00000"/>
              </a:buClr>
              <a:buFont typeface="+mj-lt"/>
              <a:buAutoNum type="arabicPeriod"/>
            </a:pPr>
            <a:r>
              <a:rPr lang="fr-FR" dirty="0"/>
              <a:t>Puis, on stocke notre donnée à la nouvelle adresse indiquée par </a:t>
            </a:r>
            <a:r>
              <a:rPr lang="fr-FR" b="1" dirty="0">
                <a:solidFill>
                  <a:srgbClr val="FF6D6D"/>
                </a:solidFill>
              </a:rPr>
              <a:t>$</a:t>
            </a:r>
            <a:r>
              <a:rPr lang="fr-FR" b="1" dirty="0" err="1">
                <a:solidFill>
                  <a:srgbClr val="FF6D6D"/>
                </a:solidFill>
              </a:rPr>
              <a:t>sp</a:t>
            </a:r>
            <a:r>
              <a:rPr lang="fr-FR" dirty="0"/>
              <a:t>.</a:t>
            </a:r>
          </a:p>
          <a:p>
            <a:pPr marL="971550" lvl="1" indent="-514350">
              <a:buClr>
                <a:srgbClr val="C00000"/>
              </a:buClr>
              <a:buFont typeface="+mj-lt"/>
              <a:buAutoNum type="arabicPeriod"/>
            </a:pPr>
            <a:endParaRPr lang="fr-FR" dirty="0"/>
          </a:p>
          <a:p>
            <a:pPr>
              <a:buClr>
                <a:srgbClr val="C00000"/>
              </a:buClr>
              <a:buFont typeface="Wingdings" panose="05000000000000000000" pitchFamily="2" charset="2"/>
              <a:buChar char="§"/>
            </a:pPr>
            <a:r>
              <a:rPr lang="fr-FR" dirty="0"/>
              <a:t>Exemple, pour empiler </a:t>
            </a:r>
            <a:r>
              <a:rPr lang="fr-FR" b="1" dirty="0">
                <a:solidFill>
                  <a:srgbClr val="FF6D6D"/>
                </a:solidFill>
              </a:rPr>
              <a:t>$ra</a:t>
            </a:r>
            <a:r>
              <a:rPr lang="fr-FR" dirty="0"/>
              <a:t> dans la pile :</a:t>
            </a:r>
          </a:p>
          <a:p>
            <a:pPr marL="457200" lvl="1" indent="0">
              <a:buClr>
                <a:srgbClr val="C00000"/>
              </a:buClr>
              <a:buNone/>
            </a:pPr>
            <a:r>
              <a:rPr lang="fr-FR" b="1" dirty="0" err="1">
                <a:solidFill>
                  <a:schemeClr val="accent5">
                    <a:lumMod val="50000"/>
                  </a:schemeClr>
                </a:solidFill>
                <a:latin typeface="Courier New"/>
                <a:cs typeface="Courier New"/>
              </a:rPr>
              <a:t>subu</a:t>
            </a:r>
            <a:r>
              <a:rPr lang="fr-FR" dirty="0">
                <a:solidFill>
                  <a:schemeClr val="accent5">
                    <a:lumMod val="50000"/>
                  </a:schemeClr>
                </a:solidFill>
                <a:latin typeface="Courier New"/>
                <a:cs typeface="Courier New"/>
              </a:rPr>
              <a:t> </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 </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 </a:t>
            </a:r>
            <a:r>
              <a:rPr lang="fr-FR" b="1" dirty="0">
                <a:latin typeface="Courier New"/>
                <a:cs typeface="Courier New"/>
              </a:rPr>
              <a:t>4</a:t>
            </a:r>
          </a:p>
          <a:p>
            <a:pPr marL="457200" lvl="1" indent="0">
              <a:buClr>
                <a:srgbClr val="C00000"/>
              </a:buClr>
              <a:buNone/>
            </a:pPr>
            <a:r>
              <a:rPr lang="fr-FR" b="1" dirty="0" err="1">
                <a:solidFill>
                  <a:schemeClr val="accent5">
                    <a:lumMod val="50000"/>
                  </a:schemeClr>
                </a:solidFill>
                <a:latin typeface="Courier New"/>
                <a:cs typeface="Courier New"/>
              </a:rPr>
              <a:t>sw</a:t>
            </a:r>
            <a:r>
              <a:rPr lang="fr-FR" dirty="0">
                <a:solidFill>
                  <a:schemeClr val="accent5">
                    <a:lumMod val="50000"/>
                  </a:schemeClr>
                </a:solidFill>
                <a:latin typeface="Courier New"/>
                <a:cs typeface="Courier New"/>
              </a:rPr>
              <a:t>   </a:t>
            </a:r>
            <a:r>
              <a:rPr lang="fr-FR" b="1" dirty="0">
                <a:solidFill>
                  <a:srgbClr val="FF6D6D"/>
                </a:solidFill>
                <a:latin typeface="Courier New"/>
                <a:cs typeface="Courier New"/>
              </a:rPr>
              <a:t>$ra</a:t>
            </a:r>
            <a:r>
              <a:rPr lang="fr-FR" dirty="0">
                <a:latin typeface="Courier New"/>
                <a:cs typeface="Courier New"/>
              </a:rPr>
              <a:t>, </a:t>
            </a:r>
            <a:r>
              <a:rPr lang="fr-FR" b="1" dirty="0">
                <a:latin typeface="Courier New"/>
                <a:cs typeface="Courier New"/>
              </a:rPr>
              <a:t>0</a:t>
            </a:r>
            <a:r>
              <a:rPr lang="fr-FR" dirty="0">
                <a:latin typeface="Courier New"/>
                <a:cs typeface="Courier New"/>
              </a:rPr>
              <a:t>(</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a:t>
            </a:r>
          </a:p>
        </p:txBody>
      </p:sp>
    </p:spTree>
    <p:extLst>
      <p:ext uri="{BB962C8B-B14F-4D97-AF65-F5344CB8AC3E}">
        <p14:creationId xmlns:p14="http://schemas.microsoft.com/office/powerpoint/2010/main" val="3114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près"/>
          <p:cNvGrpSpPr/>
          <p:nvPr/>
        </p:nvGrpSpPr>
        <p:grpSpPr>
          <a:xfrm>
            <a:off x="8294348" y="1371600"/>
            <a:ext cx="3200400" cy="5270500"/>
            <a:chOff x="8294348" y="1371600"/>
            <a:chExt cx="3200400" cy="5270500"/>
          </a:xfrm>
        </p:grpSpPr>
        <p:sp>
          <p:nvSpPr>
            <p:cNvPr id="20" name="Rectangle 19"/>
            <p:cNvSpPr/>
            <p:nvPr/>
          </p:nvSpPr>
          <p:spPr>
            <a:xfrm>
              <a:off x="8294348" y="1371600"/>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Après</a:t>
              </a:r>
            </a:p>
          </p:txBody>
        </p:sp>
        <p:graphicFrame>
          <p:nvGraphicFramePr>
            <p:cNvPr id="21" name="Content Placeholder 3"/>
            <p:cNvGraphicFramePr>
              <a:graphicFrameLocks/>
            </p:cNvGraphicFramePr>
            <p:nvPr/>
          </p:nvGraphicFramePr>
          <p:xfrm>
            <a:off x="8533668" y="1609725"/>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fr-FR" sz="160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22" name="Straight Arrow Connector 21"/>
            <p:cNvCxnSpPr/>
            <p:nvPr/>
          </p:nvCxnSpPr>
          <p:spPr>
            <a:xfrm>
              <a:off x="9151200" y="4988295"/>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728000" y="4269879"/>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8636400" y="4750717"/>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sp>
        <p:nvSpPr>
          <p:cNvPr id="2" name="Title 1"/>
          <p:cNvSpPr>
            <a:spLocks noGrp="1"/>
          </p:cNvSpPr>
          <p:nvPr>
            <p:ph type="title"/>
          </p:nvPr>
        </p:nvSpPr>
        <p:spPr/>
        <p:txBody>
          <a:bodyPr/>
          <a:lstStyle/>
          <a:p>
            <a:r>
              <a:rPr lang="fr-FR" dirty="0"/>
              <a:t>Accès et dépilement (POP) </a:t>
            </a:r>
          </a:p>
        </p:txBody>
      </p:sp>
      <p:sp>
        <p:nvSpPr>
          <p:cNvPr id="18" name="Content Placeholder 2"/>
          <p:cNvSpPr>
            <a:spLocks noGrp="1"/>
          </p:cNvSpPr>
          <p:nvPr>
            <p:ph idx="1"/>
          </p:nvPr>
        </p:nvSpPr>
        <p:spPr>
          <a:xfrm>
            <a:off x="838200" y="1825625"/>
            <a:ext cx="6639059" cy="4351338"/>
          </a:xfrm>
          <a:noFill/>
          <a:ln w="25400">
            <a:noFill/>
          </a:ln>
          <a:effectLst/>
        </p:spPr>
        <p:txBody>
          <a:bodyPr vert="horz" lIns="91440" tIns="45720" rIns="91440" bIns="45720" rtlCol="0" anchor="t">
            <a:normAutofit/>
          </a:bodyPr>
          <a:lstStyle/>
          <a:p>
            <a:pPr>
              <a:buClr>
                <a:srgbClr val="C00000"/>
              </a:buClr>
              <a:buFont typeface="Wingdings" panose="05000000000000000000" pitchFamily="2" charset="2"/>
              <a:buChar char="§"/>
            </a:pPr>
            <a:r>
              <a:rPr lang="fr-FR" dirty="0"/>
              <a:t>On peut accéder à n’importe quel élément de la pile (pas seulement le haut) si on connait sa position relative à </a:t>
            </a:r>
            <a:r>
              <a:rPr lang="fr-FR" b="1" dirty="0">
                <a:solidFill>
                  <a:srgbClr val="FF6D6D"/>
                </a:solidFill>
              </a:rPr>
              <a:t>$</a:t>
            </a:r>
            <a:r>
              <a:rPr lang="fr-FR" b="1" dirty="0" err="1">
                <a:solidFill>
                  <a:srgbClr val="FF6D6D"/>
                </a:solidFill>
              </a:rPr>
              <a:t>sp</a:t>
            </a:r>
            <a:r>
              <a:rPr lang="fr-FR" dirty="0"/>
              <a:t>, par exemple :</a:t>
            </a:r>
          </a:p>
          <a:p>
            <a:pPr marL="457200" lvl="1" indent="0">
              <a:buClr>
                <a:srgbClr val="C00000"/>
              </a:buClr>
              <a:buNone/>
            </a:pPr>
            <a:r>
              <a:rPr lang="fr-FR" b="1" dirty="0" err="1">
                <a:solidFill>
                  <a:schemeClr val="accent5">
                    <a:lumMod val="50000"/>
                  </a:schemeClr>
                </a:solidFill>
                <a:latin typeface="Courier New"/>
                <a:cs typeface="Courier New"/>
              </a:rPr>
              <a:t>lw</a:t>
            </a:r>
            <a:r>
              <a:rPr lang="fr-FR" dirty="0">
                <a:solidFill>
                  <a:schemeClr val="accent5">
                    <a:lumMod val="50000"/>
                  </a:schemeClr>
                </a:solidFill>
                <a:latin typeface="Courier New"/>
                <a:cs typeface="Courier New"/>
              </a:rPr>
              <a:t> </a:t>
            </a:r>
            <a:r>
              <a:rPr lang="fr-FR" b="1" dirty="0">
                <a:solidFill>
                  <a:srgbClr val="FF6D6D"/>
                </a:solidFill>
                <a:latin typeface="Courier New"/>
                <a:cs typeface="Courier New"/>
              </a:rPr>
              <a:t>$ra</a:t>
            </a:r>
            <a:r>
              <a:rPr lang="fr-FR" dirty="0">
                <a:latin typeface="Courier New"/>
                <a:cs typeface="Courier New"/>
              </a:rPr>
              <a:t>, </a:t>
            </a:r>
            <a:r>
              <a:rPr lang="fr-FR" b="1" dirty="0">
                <a:latin typeface="Courier New"/>
                <a:cs typeface="Courier New"/>
              </a:rPr>
              <a:t>8</a:t>
            </a:r>
            <a:r>
              <a:rPr lang="fr-FR" dirty="0">
                <a:latin typeface="Courier New"/>
                <a:cs typeface="Courier New"/>
              </a:rPr>
              <a:t>(</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a:t>
            </a:r>
          </a:p>
          <a:p>
            <a:pPr>
              <a:buClr>
                <a:srgbClr val="C00000"/>
              </a:buClr>
              <a:buFont typeface="Wingdings" panose="05000000000000000000" pitchFamily="2" charset="2"/>
              <a:buChar char="§"/>
            </a:pPr>
            <a:r>
              <a:rPr lang="fr-FR" dirty="0"/>
              <a:t>On peut désempiler (effacer) les éléments de la pile en ajustant simplement le contenu du registre </a:t>
            </a:r>
            <a:r>
              <a:rPr lang="fr-FR" b="1" dirty="0">
                <a:solidFill>
                  <a:srgbClr val="FF6D6D"/>
                </a:solidFill>
              </a:rPr>
              <a:t>$</a:t>
            </a:r>
            <a:r>
              <a:rPr lang="fr-FR" b="1" dirty="0" err="1">
                <a:solidFill>
                  <a:srgbClr val="FF6D6D"/>
                </a:solidFill>
              </a:rPr>
              <a:t>sp</a:t>
            </a:r>
            <a:r>
              <a:rPr lang="fr-FR" dirty="0"/>
              <a:t> vers le bas, par exemple : </a:t>
            </a:r>
          </a:p>
          <a:p>
            <a:pPr marL="457200" lvl="1" indent="0">
              <a:buClr>
                <a:srgbClr val="C00000"/>
              </a:buClr>
              <a:buNone/>
            </a:pPr>
            <a:r>
              <a:rPr lang="fr-FR" b="1" dirty="0" err="1">
                <a:solidFill>
                  <a:schemeClr val="accent5">
                    <a:lumMod val="50000"/>
                  </a:schemeClr>
                </a:solidFill>
                <a:latin typeface="Courier New"/>
                <a:cs typeface="Courier New"/>
              </a:rPr>
              <a:t>addiu</a:t>
            </a:r>
            <a:r>
              <a:rPr lang="fr-FR" dirty="0">
                <a:solidFill>
                  <a:schemeClr val="accent5">
                    <a:lumMod val="50000"/>
                  </a:schemeClr>
                </a:solidFill>
                <a:latin typeface="Courier New"/>
                <a:cs typeface="Courier New"/>
              </a:rPr>
              <a:t> </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 </a:t>
            </a:r>
            <a:r>
              <a:rPr lang="fr-FR" b="1" dirty="0">
                <a:solidFill>
                  <a:srgbClr val="FF6D6D"/>
                </a:solidFill>
                <a:latin typeface="Courier New"/>
                <a:cs typeface="Courier New"/>
              </a:rPr>
              <a:t>$</a:t>
            </a:r>
            <a:r>
              <a:rPr lang="fr-FR" b="1" dirty="0" err="1">
                <a:solidFill>
                  <a:srgbClr val="FF6D6D"/>
                </a:solidFill>
                <a:latin typeface="Courier New"/>
                <a:cs typeface="Courier New"/>
              </a:rPr>
              <a:t>sp</a:t>
            </a:r>
            <a:r>
              <a:rPr lang="fr-FR" dirty="0">
                <a:latin typeface="Courier New"/>
                <a:cs typeface="Courier New"/>
              </a:rPr>
              <a:t>, </a:t>
            </a:r>
            <a:r>
              <a:rPr lang="fr-FR" b="1" dirty="0">
                <a:latin typeface="Courier New"/>
                <a:cs typeface="Courier New"/>
              </a:rPr>
              <a:t>12</a:t>
            </a:r>
          </a:p>
        </p:txBody>
      </p:sp>
      <p:grpSp>
        <p:nvGrpSpPr>
          <p:cNvPr id="3" name="Avant"/>
          <p:cNvGrpSpPr/>
          <p:nvPr/>
        </p:nvGrpSpPr>
        <p:grpSpPr>
          <a:xfrm>
            <a:off x="8294348" y="1371600"/>
            <a:ext cx="3200400" cy="5270500"/>
            <a:chOff x="8294348" y="1371600"/>
            <a:chExt cx="3200400" cy="5270500"/>
          </a:xfrm>
        </p:grpSpPr>
        <p:sp>
          <p:nvSpPr>
            <p:cNvPr id="26" name="Rectangle 25"/>
            <p:cNvSpPr/>
            <p:nvPr/>
          </p:nvSpPr>
          <p:spPr>
            <a:xfrm>
              <a:off x="8294348" y="1371600"/>
              <a:ext cx="3200400" cy="5270500"/>
            </a:xfrm>
            <a:prstGeom prst="rect">
              <a:avLst/>
            </a:prstGeom>
            <a:solidFill>
              <a:schemeClr val="accent5">
                <a:lumMod val="50000"/>
              </a:schemeClr>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fr-FR" sz="2400" dirty="0"/>
                <a:t>Avant</a:t>
              </a:r>
            </a:p>
          </p:txBody>
        </p:sp>
        <p:graphicFrame>
          <p:nvGraphicFramePr>
            <p:cNvPr id="27" name="Content Placeholder 3"/>
            <p:cNvGraphicFramePr>
              <a:graphicFrameLocks/>
            </p:cNvGraphicFramePr>
            <p:nvPr/>
          </p:nvGraphicFramePr>
          <p:xfrm>
            <a:off x="8533668" y="1609725"/>
            <a:ext cx="2826000" cy="4450080"/>
          </p:xfrm>
          <a:graphic>
            <a:graphicData uri="http://schemas.openxmlformats.org/drawingml/2006/table">
              <a:tbl>
                <a:tblPr firstRow="1" bandRow="1">
                  <a:tableStyleId>{2D5ABB26-0587-4C30-8999-92F81FD0307C}</a:tableStyleId>
                </a:tblPr>
                <a:tblGrid>
                  <a:gridCol w="1508400">
                    <a:extLst>
                      <a:ext uri="{9D8B030D-6E8A-4147-A177-3AD203B41FA5}">
                        <a16:colId xmlns:a16="http://schemas.microsoft.com/office/drawing/2014/main" val="20000"/>
                      </a:ext>
                    </a:extLst>
                  </a:gridCol>
                  <a:gridCol w="1317600">
                    <a:extLst>
                      <a:ext uri="{9D8B030D-6E8A-4147-A177-3AD203B41FA5}">
                        <a16:colId xmlns:a16="http://schemas.microsoft.com/office/drawing/2014/main" val="20001"/>
                      </a:ext>
                    </a:extLst>
                  </a:gridCol>
                </a:tblGrid>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0x00000000</a:t>
                        </a:r>
                        <a:endParaRPr lang="fr-FR" sz="1600" b="1" dirty="0">
                          <a:solidFill>
                            <a:schemeClr val="bg1"/>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635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endParaRPr lang="fr-FR" sz="1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ysDot"/>
                        <a:round/>
                        <a:headEnd type="none" w="med" len="med"/>
                        <a:tailEnd type="none" w="med" len="med"/>
                      </a:lnT>
                      <a:lnB w="28575" cap="flat" cmpd="sng" algn="ctr">
                        <a:solidFill>
                          <a:schemeClr val="bg1"/>
                        </a:solidFill>
                        <a:prstDash val="lg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r>
                          <a:rPr lang="fr-FR" sz="1800" b="1" dirty="0">
                            <a:solidFill>
                              <a:schemeClr val="bg1"/>
                            </a:solidFill>
                          </a:rPr>
                          <a:t>$t2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lgDash"/>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6"/>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r>
                          <a:rPr lang="fr-FR" sz="1800" b="1" dirty="0">
                            <a:solidFill>
                              <a:schemeClr val="bg1"/>
                            </a:solidFill>
                          </a:rPr>
                          <a:t>$t1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a:txBody>
                      <a:bodyPr/>
                      <a:lstStyle/>
                      <a:p>
                        <a:pPr algn="ctr"/>
                        <a:r>
                          <a:rPr lang="fr-FR" sz="1800" b="1" dirty="0">
                            <a:solidFill>
                              <a:schemeClr val="bg1"/>
                            </a:solidFill>
                          </a:rPr>
                          <a:t>$ra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635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8"/>
                    </a:ext>
                  </a:extLst>
                </a:tr>
                <a:tr h="370840">
                  <a:tc>
                    <a:txBody>
                      <a:bodyPr/>
                      <a:lstStyle/>
                      <a:p>
                        <a:endParaRPr lang="fr-FR" sz="1600" b="1" dirty="0">
                          <a:solidFill>
                            <a:srgbClr val="FFFF00"/>
                          </a:solidFill>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rowSpan="3">
                    <a:txBody>
                      <a:bodyPr/>
                      <a:lstStyle/>
                      <a:p>
                        <a:pPr algn="ctr"/>
                        <a:r>
                          <a:rPr lang="fr-FR" sz="1800" b="1" dirty="0">
                            <a:solidFill>
                              <a:schemeClr val="bg1"/>
                            </a:solidFill>
                          </a:rPr>
                          <a:t>pile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28000"/>
                        </a:schemeClr>
                      </a:solidFill>
                    </a:tcPr>
                  </a:tc>
                  <a:extLst>
                    <a:ext uri="{0D108BD9-81ED-4DB2-BD59-A6C34878D82A}">
                      <a16:rowId xmlns:a16="http://schemas.microsoft.com/office/drawing/2014/main" val="10009"/>
                    </a:ext>
                  </a:extLst>
                </a:tr>
                <a:tr h="370840">
                  <a:tc>
                    <a:txBody>
                      <a:bodyPr/>
                      <a:lstStyle/>
                      <a:p>
                        <a:endParaRPr lang="fr-FR" sz="1600" dirty="0">
                          <a:latin typeface="Lucida Sans Typewriter" panose="020B0509030504030204" pitchFamily="49" charset="0"/>
                        </a:endParaRPr>
                      </a:p>
                    </a:txBody>
                    <a:tcPr>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70840">
                  <a:tc>
                    <a:txBody>
                      <a:bodyPr/>
                      <a:lstStyle/>
                      <a:p>
                        <a:r>
                          <a:rPr lang="fr-FR" sz="1600" b="1" i="0" u="none" strike="noStrike" kern="1200" baseline="0" dirty="0">
                            <a:solidFill>
                              <a:schemeClr val="bg1"/>
                            </a:solidFill>
                            <a:latin typeface="Lucida Sans Typewriter" panose="020B0509030504030204" pitchFamily="49" charset="0"/>
                            <a:ea typeface="+mn-ea"/>
                            <a:cs typeface="+mn-cs"/>
                          </a:rPr>
                          <a:t>0x7FFFFFFF</a:t>
                        </a:r>
                        <a:endParaRPr lang="fr-FR" sz="1600" b="1" dirty="0">
                          <a:solidFill>
                            <a:schemeClr val="bg1"/>
                          </a:solidFill>
                          <a:latin typeface="Lucida Sans Typewriter" panose="020B0509030504030204" pitchFamily="49" charset="0"/>
                        </a:endParaRPr>
                      </a:p>
                    </a:txBody>
                    <a:tcPr anchor="b">
                      <a:lnR w="12700" cap="flat" cmpd="sng" algn="ctr">
                        <a:solidFill>
                          <a:schemeClr val="bg1"/>
                        </a:solidFill>
                        <a:prstDash val="solid"/>
                        <a:round/>
                        <a:headEnd type="none" w="med" len="med"/>
                        <a:tailEnd type="none" w="med" len="med"/>
                      </a:lnR>
                    </a:tcPr>
                  </a:tc>
                  <a:tc vMerge="1">
                    <a:txBody>
                      <a:bodyPr/>
                      <a:lstStyle/>
                      <a:p>
                        <a:pPr algn="ctr"/>
                        <a:endParaRPr lang="fr-FR"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cxnSp>
          <p:nvCxnSpPr>
            <p:cNvPr id="28" name="Straight Arrow Connector 27"/>
            <p:cNvCxnSpPr/>
            <p:nvPr/>
          </p:nvCxnSpPr>
          <p:spPr>
            <a:xfrm>
              <a:off x="9151200" y="3870695"/>
              <a:ext cx="8636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0728000" y="3156249"/>
              <a:ext cx="0" cy="66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36400" y="3647410"/>
              <a:ext cx="584200" cy="400110"/>
            </a:xfrm>
            <a:prstGeom prst="rect">
              <a:avLst/>
            </a:prstGeom>
            <a:noFill/>
          </p:spPr>
          <p:txBody>
            <a:bodyPr wrap="square" rtlCol="0">
              <a:spAutoFit/>
            </a:bodyPr>
            <a:lstStyle/>
            <a:p>
              <a:r>
                <a:rPr lang="fr-FR" sz="2000" b="1" dirty="0">
                  <a:solidFill>
                    <a:srgbClr val="FFFF00"/>
                  </a:solidFill>
                </a:rPr>
                <a:t>$</a:t>
              </a:r>
              <a:r>
                <a:rPr lang="fr-FR" sz="2000" b="1" dirty="0" err="1">
                  <a:solidFill>
                    <a:srgbClr val="FFFF00"/>
                  </a:solidFill>
                </a:rPr>
                <a:t>sp</a:t>
              </a:r>
              <a:endParaRPr lang="fr-FR" sz="2000" b="1" dirty="0">
                <a:solidFill>
                  <a:srgbClr val="FFFF00"/>
                </a:solidFill>
              </a:endParaRPr>
            </a:p>
          </p:txBody>
        </p:sp>
      </p:grpSp>
    </p:spTree>
    <p:extLst>
      <p:ext uri="{BB962C8B-B14F-4D97-AF65-F5344CB8AC3E}">
        <p14:creationId xmlns:p14="http://schemas.microsoft.com/office/powerpoint/2010/main" val="188744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xEl>
                                              <p:pRg st="3" end="3"/>
                                            </p:txEl>
                                          </p:spTgt>
                                        </p:tgtEl>
                                        <p:attrNameLst>
                                          <p:attrName>style.visibility</p:attrName>
                                        </p:attrNameLst>
                                      </p:cBhvr>
                                      <p:to>
                                        <p:strVal val="visible"/>
                                      </p:to>
                                    </p:set>
                                    <p:animEffect transition="in" filter="fade">
                                      <p:cBhvr>
                                        <p:cTn id="10"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A28D1F-B779-46F4-88BC-8B469132BEEF}">
  <we:reference id="wa104178141" version="3.10.0.5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23525</TotalTime>
  <Words>2087</Words>
  <Application>Microsoft Office PowerPoint</Application>
  <PresentationFormat>Widescreen</PresentationFormat>
  <Paragraphs>623</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Ce que nous allons voir aujourd’hui</vt:lpstr>
      <vt:lpstr>Ce que nous allons voir aujourd’hui</vt:lpstr>
      <vt:lpstr>Les appels de fonctions . . .</vt:lpstr>
      <vt:lpstr>PowerPoint Presentation</vt:lpstr>
      <vt:lpstr>Appels de fonctions imbriquées</vt:lpstr>
      <vt:lpstr>Organisation de la mémoire dans MIPS</vt:lpstr>
      <vt:lpstr>La pile dans MIPS</vt:lpstr>
      <vt:lpstr>Empilement de données (PUSH)</vt:lpstr>
      <vt:lpstr>Accès et dépilement (POP) </vt:lpstr>
      <vt:lpstr>Appels de fonctions imbriquées - revisité</vt:lpstr>
      <vt:lpstr>Appels de fonctions – Convention MIPS</vt:lpstr>
      <vt:lpstr>Appel de fonction – Convention MIPS</vt:lpstr>
      <vt:lpstr>Appels de fonctions dans MIPS – Exemple</vt:lpstr>
      <vt:lpstr>Ce que nous allons voir aujourd’hui</vt:lpstr>
      <vt:lpstr>Entrées/Sorties dans MIPS</vt:lpstr>
      <vt:lpstr>PowerPoint Presentation</vt:lpstr>
      <vt:lpstr>Le Sondage (Polling en anglais)</vt:lpstr>
      <vt:lpstr>Les interruptions</vt:lpstr>
      <vt:lpstr>Les interruptions . . .</vt:lpstr>
      <vt:lpstr>. . . dans le MIPS    </vt:lpstr>
      <vt:lpstr>Zones mémoires</vt:lpstr>
      <vt:lpstr>Cause de l’exception</vt:lpstr>
      <vt:lpstr>Etat de l’exception</vt:lpstr>
      <vt:lpstr>Instructions du Coprocesseur 0</vt:lpstr>
      <vt:lpstr>Revenons à notre interruption . . .</vt:lpstr>
      <vt:lpstr>Routine de gestion d’Exception dans MIPS</vt:lpstr>
      <vt:lpstr>Exemple : lire un caractère depuis le clavier </vt:lpstr>
      <vt:lpstr>Les exceptions (interruptions logicielles)</vt:lpstr>
      <vt:lpstr>Interruptions vs Exceptions</vt:lpstr>
      <vt:lpstr>Exemples d’exceptions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Adnane BENHADID</dc:creator>
  <cp:lastModifiedBy>Adnane BENHADID</cp:lastModifiedBy>
  <cp:revision>2006</cp:revision>
  <dcterms:created xsi:type="dcterms:W3CDTF">2017-11-08T09:15:45Z</dcterms:created>
  <dcterms:modified xsi:type="dcterms:W3CDTF">2019-11-27T10:01:39Z</dcterms:modified>
</cp:coreProperties>
</file>