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ubik Medium"/>
      <p:regular r:id="rId18"/>
      <p:bold r:id="rId19"/>
      <p:italic r:id="rId20"/>
      <p:boldItalic r:id="rId21"/>
    </p:embeddedFont>
    <p:embeddedFont>
      <p:font typeface="Montserrat"/>
      <p:regular r:id="rId22"/>
      <p:bold r:id="rId23"/>
      <p:italic r:id="rId24"/>
      <p:boldItalic r:id="rId25"/>
    </p:embeddedFont>
    <p:embeddedFont>
      <p:font typeface="Abe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italic.fntdata"/><Relationship Id="rId22" Type="http://schemas.openxmlformats.org/officeDocument/2006/relationships/font" Target="fonts/Montserrat-regular.fntdata"/><Relationship Id="rId21" Type="http://schemas.openxmlformats.org/officeDocument/2006/relationships/font" Target="fonts/RubikMedium-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bel-regular.fntdata"/><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ubikMedium-bold.fntdata"/><Relationship Id="rId18" Type="http://schemas.openxmlformats.org/officeDocument/2006/relationships/font" Target="fonts/Rubik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d4359e84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d4359e84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Hi, today, my </a:t>
            </a:r>
            <a:r>
              <a:rPr lang="fr"/>
              <a:t>colleagues</a:t>
            </a:r>
            <a:r>
              <a:rPr lang="fr"/>
              <a:t> and i will be presenting our final project of the course Lab in data science, which is about robust journey planning.</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d6adbe5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d6adbe5e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So how does all this works?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The user has just to provide  the nearest station to his position, the station he wants to go to, the time he want to be there and a confidence value.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Once we have these informations, we will start by querying our data tables by extracting all the necessary data , which will be used to construct the graph that will allow us to search the fastest paths to the destination by running the </a:t>
            </a:r>
            <a:r>
              <a:rPr lang="fr">
                <a:solidFill>
                  <a:schemeClr val="dk1"/>
                </a:solidFill>
              </a:rPr>
              <a:t>Dijkstra’s shortest path algorithm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on it. Then a confidence value will be attributed to each of the paths and only the ones with a value greater than the one desired by the user will be kept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And finally , the user will just have to choose a journey from the proposed ones that will be visualized on an interactive map.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So keep updated to see our demo which is coming in the next days and thank you for your attention.</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d6adbe5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d6adbe5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d4359e849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d4359e849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presentation will be divided into two parts.</a:t>
            </a:r>
            <a:endParaRPr/>
          </a:p>
          <a:p>
            <a:pPr indent="0" lvl="0" marL="0" rtl="0" algn="l">
              <a:spcBef>
                <a:spcPts val="0"/>
              </a:spcBef>
              <a:spcAft>
                <a:spcPts val="0"/>
              </a:spcAft>
              <a:buNone/>
            </a:pPr>
            <a:r>
              <a:rPr lang="fr"/>
              <a:t>First of all, we will start with a brief introduction of the project.</a:t>
            </a:r>
            <a:endParaRPr/>
          </a:p>
          <a:p>
            <a:pPr indent="0" lvl="0" marL="0" rtl="0" algn="l">
              <a:spcBef>
                <a:spcPts val="0"/>
              </a:spcBef>
              <a:spcAft>
                <a:spcPts val="0"/>
              </a:spcAft>
              <a:buNone/>
            </a:pPr>
            <a:r>
              <a:rPr lang="fr"/>
              <a:t>Then, we will discuss with you our full solution pipeline to come up with an optimized results, in which we will be talking about data engineering, graph construction, finding fastest paths associated with their risks and finishing with a very simple demonstration of how users might plan their journey.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d6b1922d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d6b1922d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Journey planners are attracting more and more interest in research field considering the importance of time. </a:t>
            </a:r>
            <a:endParaRPr/>
          </a:p>
          <a:p>
            <a:pPr indent="0" lvl="0" marL="0" rtl="0" algn="l">
              <a:spcBef>
                <a:spcPts val="0"/>
              </a:spcBef>
              <a:spcAft>
                <a:spcPts val="0"/>
              </a:spcAft>
              <a:buNone/>
            </a:pPr>
            <a:r>
              <a:rPr lang="fr"/>
              <a:t>That’s why it is necessary to find, not only the shortest path for travelling but also the least risky one.</a:t>
            </a:r>
            <a:endParaRPr/>
          </a:p>
          <a:p>
            <a:pPr indent="0" lvl="0" marL="0" rtl="0" algn="l">
              <a:spcBef>
                <a:spcPts val="0"/>
              </a:spcBef>
              <a:spcAft>
                <a:spcPts val="0"/>
              </a:spcAft>
              <a:buNone/>
            </a:pPr>
            <a:r>
              <a:rPr lang="fr"/>
              <a:t>Our project will englobe an extended analysis about these risks and will provide the shortest path with the best arrival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 Let’s look at the way we managed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d6adbe5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d6adbe5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After a good analysis of the data sources,</a:t>
            </a:r>
            <a:r>
              <a:rPr lang="fr">
                <a:solidFill>
                  <a:schemeClr val="dk1"/>
                </a:solidFill>
              </a:rPr>
              <a:t>consisting of</a:t>
            </a:r>
            <a:r>
              <a:rPr lang="fr"/>
              <a:t> </a:t>
            </a:r>
            <a:r>
              <a:rPr lang="fr">
                <a:solidFill>
                  <a:schemeClr val="dk1"/>
                </a:solidFill>
              </a:rPr>
              <a:t>time table</a:t>
            </a:r>
            <a:r>
              <a:rPr lang="fr">
                <a:solidFill>
                  <a:schemeClr val="dk1"/>
                </a:solidFill>
              </a:rPr>
              <a:t> data and real data,</a:t>
            </a:r>
            <a:r>
              <a:rPr lang="fr"/>
              <a:t>we tried to make some assumptions on each one of them that could help us process it and make it easier to handle,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Only stations at radius of 15km of Zurich HB were taken into account since our main interest is focused on this city.</a:t>
            </a:r>
            <a:endParaRPr/>
          </a:p>
          <a:p>
            <a:pPr indent="0" lvl="0" marL="0" rtl="0" algn="l">
              <a:spcBef>
                <a:spcPts val="0"/>
              </a:spcBef>
              <a:spcAft>
                <a:spcPts val="0"/>
              </a:spcAft>
              <a:buNone/>
            </a:pPr>
            <a:r>
              <a:rPr lang="fr"/>
              <a:t>And to optimize our implementation, we tried to add the possibility of switching lines by a 500m of walk with a  reasonable speed rate 3km/h. This will help us reach more stations and as a result, avoid wasting time waiting for transport.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d6adbe5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d6adbe5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Using a graph to represent our data, we can define the problem at hand as follows </a:t>
            </a:r>
            <a:br>
              <a:rPr lang="fr"/>
            </a:br>
            <a:br>
              <a:rPr lang="fr"/>
            </a:br>
            <a:r>
              <a:rPr lang="fr"/>
              <a:t>Given a source node s (representing a station), find all possible fastest paths to get to target node t, before a certain arrival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Doing this gives us a another view of the Journey Planning problem. It becomes </a:t>
            </a:r>
            <a:r>
              <a:rPr lang="fr"/>
              <a:t>reducible</a:t>
            </a:r>
            <a:r>
              <a:rPr lang="fr"/>
              <a:t> to the problem of finding all shortest paths in a Multi-Edged Directed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An single edge, in this context, would represent a 1-stop trip from station u to station v, at a specific time t, with a duration d and transport mean </a:t>
            </a:r>
            <a:r>
              <a:rPr lang="fr"/>
              <a:t>TM</a:t>
            </a:r>
            <a:r>
              <a:rPr lang="fr"/>
              <a: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 graph would be multi-edged as for a specific pair of nodes u and v, we could have multiple edge with same departure time and duration but different transport mean, or on the contrary multiple edges with same transport mean but at periodic departure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 edge weights in our problem would be the time cost of taking an edge. Basically, if you arrive at node at a certain time and have to wait several minutes before you take a follow an edge, the cost of that edge would be the duration of its corresponding trip + the waiting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Finally, we also model the possibility of walking between two stations that are not too far from each other (if it turns out to be relevant) by adding walking edges.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d6adbe5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d6adbe5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Here’s a nice visualization summarizing the just described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 node in this graph has several attributes storing information about the station.</a:t>
            </a:r>
            <a:br>
              <a:rPr lang="fr"/>
            </a:br>
            <a:br>
              <a:rPr lang="fr"/>
            </a:br>
            <a:r>
              <a:rPr lang="fr"/>
              <a:t>A multi edge from node u to node v would be a collection of single edges, each single edge having several attributes such as the departure time, or information about the route etc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d6adbe5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d6adbe5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 find all shortest paths between two nodes, we made up an algorithm that drives inspiration from the following idea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Iteratively apply Dijkstra’s shortest path algorithm to find one shortest path from s to t until no shortest path is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Implementing this idea proved to be harder than it seemed at the beginning. Some of the challenges we encountered are listed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First of all, we had to adapt Dijkstra’s algorithm to make it deal properly with multi-edges, as it was not initially conceived with multi-edged graphs in mind.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 second challenge we encountered was to know how to make the best choice for discarding edges at the end of each iteration. in order to make sure we do not get the same path over and over in the multiple Dijkstra passes. We constructed our own heuristic policy to deal with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Finally, whereas edge weights are typically fixed at the beginning of the search in classical shortest paths setups, in our case, the value of an edge weight depends on the actual time where the edge is considered. And we dealt with this by computing costs dynamically.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d6adbe5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d6adbe5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ae667188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ae667188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2896958" y="-2537327"/>
            <a:ext cx="13462914" cy="9678220"/>
            <a:chOff x="-2896958" y="-2537327"/>
            <a:chExt cx="13462914" cy="9678220"/>
          </a:xfrm>
        </p:grpSpPr>
        <p:sp>
          <p:nvSpPr>
            <p:cNvPr id="56" name="Google Shape;56;p14"/>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200"/>
              <a:buFont typeface="Rubik Medium"/>
              <a:buNone/>
              <a:defRPr b="0" sz="8500">
                <a:solidFill>
                  <a:schemeClr val="accent5"/>
                </a:solidFill>
              </a:defRPr>
            </a:lvl1pPr>
            <a:lvl2pPr lvl="1"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rtl="0"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65" name="Google Shape;65;p14"/>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800"/>
              <a:buNone/>
              <a:defRPr>
                <a:solidFill>
                  <a:schemeClr val="accent3"/>
                </a:solidFill>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66" name="Google Shape;6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grpSp>
        <p:nvGrpSpPr>
          <p:cNvPr id="68" name="Google Shape;68;p15"/>
          <p:cNvGrpSpPr/>
          <p:nvPr/>
        </p:nvGrpSpPr>
        <p:grpSpPr>
          <a:xfrm>
            <a:off x="-3030308" y="-2842127"/>
            <a:ext cx="15253614" cy="10299995"/>
            <a:chOff x="-3030308" y="-2842127"/>
            <a:chExt cx="15253614" cy="10299995"/>
          </a:xfrm>
        </p:grpSpPr>
        <p:sp>
          <p:nvSpPr>
            <p:cNvPr id="69" name="Google Shape;69;p15"/>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6" name="Google Shape;76;p15"/>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15"/>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 name="Google Shape;7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grpSp>
        <p:nvGrpSpPr>
          <p:cNvPr id="80" name="Google Shape;80;p16"/>
          <p:cNvGrpSpPr/>
          <p:nvPr/>
        </p:nvGrpSpPr>
        <p:grpSpPr>
          <a:xfrm>
            <a:off x="-2605605" y="-2596320"/>
            <a:ext cx="13108099" cy="11195357"/>
            <a:chOff x="-2605605" y="-2596320"/>
            <a:chExt cx="13108099" cy="11195357"/>
          </a:xfrm>
        </p:grpSpPr>
        <p:sp>
          <p:nvSpPr>
            <p:cNvPr id="81" name="Google Shape;81;p16"/>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6"/>
            <p:cNvGrpSpPr/>
            <p:nvPr/>
          </p:nvGrpSpPr>
          <p:grpSpPr>
            <a:xfrm rot="375330">
              <a:off x="5113665" y="3499604"/>
              <a:ext cx="5140785" cy="4833748"/>
              <a:chOff x="8101026" y="3219568"/>
              <a:chExt cx="3887248" cy="3655080"/>
            </a:xfrm>
          </p:grpSpPr>
          <p:sp>
            <p:nvSpPr>
              <p:cNvPr id="83" name="Google Shape;83;p16"/>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6"/>
            <p:cNvGrpSpPr/>
            <p:nvPr/>
          </p:nvGrpSpPr>
          <p:grpSpPr>
            <a:xfrm rot="2219984">
              <a:off x="-1772316" y="-1860620"/>
              <a:ext cx="3796561" cy="4039571"/>
              <a:chOff x="7558301" y="3163860"/>
              <a:chExt cx="3072638" cy="3269311"/>
            </a:xfrm>
          </p:grpSpPr>
          <p:sp>
            <p:nvSpPr>
              <p:cNvPr id="86" name="Google Shape;86;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 name="Google Shape;89;p16"/>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0" name="Google Shape;90;p1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91" name="Google Shape;9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92" name="Shape 92"/>
        <p:cNvGrpSpPr/>
        <p:nvPr/>
      </p:nvGrpSpPr>
      <p:grpSpPr>
        <a:xfrm>
          <a:off x="0" y="0"/>
          <a:ext cx="0" cy="0"/>
          <a:chOff x="0" y="0"/>
          <a:chExt cx="0" cy="0"/>
        </a:xfrm>
      </p:grpSpPr>
      <p:grpSp>
        <p:nvGrpSpPr>
          <p:cNvPr id="93" name="Google Shape;93;p17"/>
          <p:cNvGrpSpPr/>
          <p:nvPr/>
        </p:nvGrpSpPr>
        <p:grpSpPr>
          <a:xfrm flipH="1" rot="10800000">
            <a:off x="-3157403" y="-2327776"/>
            <a:ext cx="14457596" cy="9492188"/>
            <a:chOff x="-3157403" y="-2327776"/>
            <a:chExt cx="14457596" cy="9492188"/>
          </a:xfrm>
        </p:grpSpPr>
        <p:sp>
          <p:nvSpPr>
            <p:cNvPr id="94" name="Google Shape;94;p17"/>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7"/>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1" name="Google Shape;101;p17"/>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2" name="Google Shape;102;p1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03" name="Google Shape;103;p17"/>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 name="Google Shape;104;p17"/>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 name="Google Shape;10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grpSp>
        <p:nvGrpSpPr>
          <p:cNvPr id="107" name="Google Shape;107;p18"/>
          <p:cNvGrpSpPr/>
          <p:nvPr/>
        </p:nvGrpSpPr>
        <p:grpSpPr>
          <a:xfrm>
            <a:off x="-1440509" y="-1153724"/>
            <a:ext cx="13405964" cy="9754155"/>
            <a:chOff x="-1440509" y="-1153724"/>
            <a:chExt cx="13405964" cy="9754155"/>
          </a:xfrm>
        </p:grpSpPr>
        <p:sp>
          <p:nvSpPr>
            <p:cNvPr id="108" name="Google Shape;108;p18"/>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15" name="Google Shape;11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grpSp>
        <p:nvGrpSpPr>
          <p:cNvPr id="117" name="Google Shape;117;p19"/>
          <p:cNvGrpSpPr/>
          <p:nvPr/>
        </p:nvGrpSpPr>
        <p:grpSpPr>
          <a:xfrm>
            <a:off x="-1645549" y="-2015865"/>
            <a:ext cx="14188757" cy="10087940"/>
            <a:chOff x="-1645549" y="-2015865"/>
            <a:chExt cx="14188757" cy="10087940"/>
          </a:xfrm>
        </p:grpSpPr>
        <p:grpSp>
          <p:nvGrpSpPr>
            <p:cNvPr id="118" name="Google Shape;118;p19"/>
            <p:cNvGrpSpPr/>
            <p:nvPr/>
          </p:nvGrpSpPr>
          <p:grpSpPr>
            <a:xfrm>
              <a:off x="-1645549" y="-2015865"/>
              <a:ext cx="3359588" cy="8686086"/>
              <a:chOff x="7271351" y="-2015865"/>
              <a:chExt cx="3359588" cy="8686086"/>
            </a:xfrm>
          </p:grpSpPr>
          <p:sp>
            <p:nvSpPr>
              <p:cNvPr id="119" name="Google Shape;119;p19"/>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9"/>
            <p:cNvGrpSpPr/>
            <p:nvPr/>
          </p:nvGrpSpPr>
          <p:grpSpPr>
            <a:xfrm rot="2219984">
              <a:off x="7913359" y="3296805"/>
              <a:ext cx="3796561" cy="4039571"/>
              <a:chOff x="7558301" y="3163860"/>
              <a:chExt cx="3072638" cy="3269311"/>
            </a:xfrm>
          </p:grpSpPr>
          <p:sp>
            <p:nvSpPr>
              <p:cNvPr id="126" name="Google Shape;126;p19"/>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19"/>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0" name="Google Shape;130;p1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31" name="Google Shape;13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grpSp>
        <p:nvGrpSpPr>
          <p:cNvPr id="133" name="Google Shape;133;p20"/>
          <p:cNvGrpSpPr/>
          <p:nvPr/>
        </p:nvGrpSpPr>
        <p:grpSpPr>
          <a:xfrm>
            <a:off x="-585686" y="-1099379"/>
            <a:ext cx="10929760" cy="7352891"/>
            <a:chOff x="-585686" y="-1099379"/>
            <a:chExt cx="10929760" cy="7352891"/>
          </a:xfrm>
        </p:grpSpPr>
        <p:sp>
          <p:nvSpPr>
            <p:cNvPr id="134" name="Google Shape;134;p20"/>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0"/>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3" name="Google Shape;143;p20"/>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grpSp>
        <p:nvGrpSpPr>
          <p:cNvPr id="146" name="Google Shape;146;p21"/>
          <p:cNvGrpSpPr/>
          <p:nvPr/>
        </p:nvGrpSpPr>
        <p:grpSpPr>
          <a:xfrm>
            <a:off x="-2625958" y="-2071525"/>
            <a:ext cx="13782479" cy="8905482"/>
            <a:chOff x="-2625958" y="-2071525"/>
            <a:chExt cx="13782479" cy="8905482"/>
          </a:xfrm>
        </p:grpSpPr>
        <p:sp>
          <p:nvSpPr>
            <p:cNvPr id="147" name="Google Shape;147;p21"/>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1"/>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4" name="Google Shape;154;p2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5" name="Google Shape;15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6" name="Shape 156"/>
        <p:cNvGrpSpPr/>
        <p:nvPr/>
      </p:nvGrpSpPr>
      <p:grpSpPr>
        <a:xfrm>
          <a:off x="0" y="0"/>
          <a:ext cx="0" cy="0"/>
          <a:chOff x="0" y="0"/>
          <a:chExt cx="0" cy="0"/>
        </a:xfrm>
      </p:grpSpPr>
      <p:sp>
        <p:nvSpPr>
          <p:cNvPr id="157" name="Google Shape;157;p22"/>
          <p:cNvSpPr txBox="1"/>
          <p:nvPr>
            <p:ph type="title"/>
          </p:nvPr>
        </p:nvSpPr>
        <p:spPr>
          <a:xfrm>
            <a:off x="865625" y="3880050"/>
            <a:ext cx="51501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58" name="Google Shape;158;p22"/>
          <p:cNvGrpSpPr/>
          <p:nvPr/>
        </p:nvGrpSpPr>
        <p:grpSpPr>
          <a:xfrm>
            <a:off x="-2875650" y="-4743981"/>
            <a:ext cx="15551676" cy="13379484"/>
            <a:chOff x="-2875650" y="-4743981"/>
            <a:chExt cx="15551676" cy="13379484"/>
          </a:xfrm>
        </p:grpSpPr>
        <p:grpSp>
          <p:nvGrpSpPr>
            <p:cNvPr id="159" name="Google Shape;159;p22"/>
            <p:cNvGrpSpPr/>
            <p:nvPr/>
          </p:nvGrpSpPr>
          <p:grpSpPr>
            <a:xfrm>
              <a:off x="5914475" y="1761269"/>
              <a:ext cx="6761551" cy="6874234"/>
              <a:chOff x="5663050" y="1538594"/>
              <a:chExt cx="6761551" cy="6874234"/>
            </a:xfrm>
          </p:grpSpPr>
          <p:sp>
            <p:nvSpPr>
              <p:cNvPr id="160" name="Google Shape;160;p22"/>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2"/>
            <p:cNvGrpSpPr/>
            <p:nvPr/>
          </p:nvGrpSpPr>
          <p:grpSpPr>
            <a:xfrm>
              <a:off x="-2875650" y="-4743981"/>
              <a:ext cx="6761551" cy="6874234"/>
              <a:chOff x="5663050" y="1538594"/>
              <a:chExt cx="6761551" cy="6874234"/>
            </a:xfrm>
          </p:grpSpPr>
          <p:sp>
            <p:nvSpPr>
              <p:cNvPr id="164" name="Google Shape;164;p22"/>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grpSp>
        <p:nvGrpSpPr>
          <p:cNvPr id="169" name="Google Shape;169;p23"/>
          <p:cNvGrpSpPr/>
          <p:nvPr/>
        </p:nvGrpSpPr>
        <p:grpSpPr>
          <a:xfrm>
            <a:off x="-585686" y="-1099379"/>
            <a:ext cx="10929760" cy="7352891"/>
            <a:chOff x="-585686" y="-1099379"/>
            <a:chExt cx="10929760" cy="7352891"/>
          </a:xfrm>
        </p:grpSpPr>
        <p:sp>
          <p:nvSpPr>
            <p:cNvPr id="170" name="Google Shape;170;p23"/>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3"/>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9" name="Google Shape;179;p23"/>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80" name="Google Shape;18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1" name="Shape 181"/>
        <p:cNvGrpSpPr/>
        <p:nvPr/>
      </p:nvGrpSpPr>
      <p:grpSpPr>
        <a:xfrm>
          <a:off x="0" y="0"/>
          <a:ext cx="0" cy="0"/>
          <a:chOff x="0" y="0"/>
          <a:chExt cx="0" cy="0"/>
        </a:xfrm>
      </p:grpSpPr>
      <p:sp>
        <p:nvSpPr>
          <p:cNvPr id="182" name="Google Shape;18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83" name="Shape 183"/>
        <p:cNvGrpSpPr/>
        <p:nvPr/>
      </p:nvGrpSpPr>
      <p:grpSpPr>
        <a:xfrm>
          <a:off x="0" y="0"/>
          <a:ext cx="0" cy="0"/>
          <a:chOff x="0" y="0"/>
          <a:chExt cx="0" cy="0"/>
        </a:xfrm>
      </p:grpSpPr>
      <p:grpSp>
        <p:nvGrpSpPr>
          <p:cNvPr id="184" name="Google Shape;184;p25"/>
          <p:cNvGrpSpPr/>
          <p:nvPr/>
        </p:nvGrpSpPr>
        <p:grpSpPr>
          <a:xfrm>
            <a:off x="-3157403" y="-2327776"/>
            <a:ext cx="14457596" cy="9492188"/>
            <a:chOff x="-3157403" y="-2327776"/>
            <a:chExt cx="14457596" cy="9492188"/>
          </a:xfrm>
        </p:grpSpPr>
        <p:sp>
          <p:nvSpPr>
            <p:cNvPr id="185" name="Google Shape;185;p2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92" name="Shape 192"/>
        <p:cNvGrpSpPr/>
        <p:nvPr/>
      </p:nvGrpSpPr>
      <p:grpSpPr>
        <a:xfrm>
          <a:off x="0" y="0"/>
          <a:ext cx="0" cy="0"/>
          <a:chOff x="0" y="0"/>
          <a:chExt cx="0" cy="0"/>
        </a:xfrm>
      </p:grpSpPr>
      <p:sp>
        <p:nvSpPr>
          <p:cNvPr id="193" name="Google Shape;193;p26"/>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6"/>
          <p:cNvGrpSpPr/>
          <p:nvPr/>
        </p:nvGrpSpPr>
        <p:grpSpPr>
          <a:xfrm>
            <a:off x="6905483" y="3227563"/>
            <a:ext cx="4423513" cy="4265955"/>
            <a:chOff x="6905483" y="3227563"/>
            <a:chExt cx="4423513" cy="4265955"/>
          </a:xfrm>
        </p:grpSpPr>
        <p:sp>
          <p:nvSpPr>
            <p:cNvPr id="195" name="Google Shape;195;p26"/>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6"/>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1" name="Shape 201"/>
        <p:cNvGrpSpPr/>
        <p:nvPr/>
      </p:nvGrpSpPr>
      <p:grpSpPr>
        <a:xfrm>
          <a:off x="0" y="0"/>
          <a:ext cx="0" cy="0"/>
          <a:chOff x="0" y="0"/>
          <a:chExt cx="0" cy="0"/>
        </a:xfrm>
      </p:grpSpPr>
      <p:grpSp>
        <p:nvGrpSpPr>
          <p:cNvPr id="202" name="Google Shape;202;p27"/>
          <p:cNvGrpSpPr/>
          <p:nvPr/>
        </p:nvGrpSpPr>
        <p:grpSpPr>
          <a:xfrm>
            <a:off x="-1870949" y="-2015865"/>
            <a:ext cx="12501888" cy="9499587"/>
            <a:chOff x="-1870949" y="-2015865"/>
            <a:chExt cx="12501888" cy="9499587"/>
          </a:xfrm>
        </p:grpSpPr>
        <p:sp>
          <p:nvSpPr>
            <p:cNvPr id="203" name="Google Shape;203;p2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12" name="Google Shape;212;p27"/>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Google Shape;213;p27"/>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4" name="Google Shape;214;p27"/>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5" name="Google Shape;215;p27"/>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27"/>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27"/>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8" name="Google Shape;218;p27"/>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 name="Google Shape;219;p27"/>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27"/>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1" name="Google Shape;221;p27"/>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27"/>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27"/>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4" name="Google Shape;224;p27"/>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5" name="Google Shape;225;p27"/>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6" name="Google Shape;226;p27"/>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7" name="Google Shape;227;p27"/>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27"/>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9" name="Google Shape;229;p27"/>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0" name="Google Shape;23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31" name="Shape 231"/>
        <p:cNvGrpSpPr/>
        <p:nvPr/>
      </p:nvGrpSpPr>
      <p:grpSpPr>
        <a:xfrm>
          <a:off x="0" y="0"/>
          <a:ext cx="0" cy="0"/>
          <a:chOff x="0" y="0"/>
          <a:chExt cx="0" cy="0"/>
        </a:xfrm>
      </p:grpSpPr>
      <p:grpSp>
        <p:nvGrpSpPr>
          <p:cNvPr id="232" name="Google Shape;232;p28"/>
          <p:cNvGrpSpPr/>
          <p:nvPr/>
        </p:nvGrpSpPr>
        <p:grpSpPr>
          <a:xfrm>
            <a:off x="-2027980" y="-2596320"/>
            <a:ext cx="14549688" cy="10668394"/>
            <a:chOff x="-2027980" y="-2596320"/>
            <a:chExt cx="14549688" cy="10668394"/>
          </a:xfrm>
        </p:grpSpPr>
        <p:grpSp>
          <p:nvGrpSpPr>
            <p:cNvPr id="233" name="Google Shape;233;p28"/>
            <p:cNvGrpSpPr/>
            <p:nvPr/>
          </p:nvGrpSpPr>
          <p:grpSpPr>
            <a:xfrm rot="2219984">
              <a:off x="-1194691" y="3296805"/>
              <a:ext cx="3796561" cy="4039571"/>
              <a:chOff x="7558301" y="3163860"/>
              <a:chExt cx="3072638" cy="3269311"/>
            </a:xfrm>
          </p:grpSpPr>
          <p:sp>
            <p:nvSpPr>
              <p:cNvPr id="234" name="Google Shape;234;p28"/>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8"/>
            <p:cNvGrpSpPr/>
            <p:nvPr/>
          </p:nvGrpSpPr>
          <p:grpSpPr>
            <a:xfrm rot="2219984">
              <a:off x="7891859" y="-1860620"/>
              <a:ext cx="3796561" cy="4039571"/>
              <a:chOff x="7558301" y="3163860"/>
              <a:chExt cx="3072638" cy="3269311"/>
            </a:xfrm>
          </p:grpSpPr>
          <p:sp>
            <p:nvSpPr>
              <p:cNvPr id="238" name="Google Shape;238;p28"/>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 name="Google Shape;241;p28"/>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28"/>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3" name="Google Shape;243;p28"/>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4" name="Google Shape;244;p28"/>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5" name="Google Shape;245;p28"/>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6" name="Google Shape;246;p28"/>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2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48" name="Google Shape;24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249" name="Shape 249"/>
        <p:cNvGrpSpPr/>
        <p:nvPr/>
      </p:nvGrpSpPr>
      <p:grpSpPr>
        <a:xfrm>
          <a:off x="0" y="0"/>
          <a:ext cx="0" cy="0"/>
          <a:chOff x="0" y="0"/>
          <a:chExt cx="0" cy="0"/>
        </a:xfrm>
      </p:grpSpPr>
      <p:grpSp>
        <p:nvGrpSpPr>
          <p:cNvPr id="250" name="Google Shape;250;p29"/>
          <p:cNvGrpSpPr/>
          <p:nvPr/>
        </p:nvGrpSpPr>
        <p:grpSpPr>
          <a:xfrm>
            <a:off x="-3621963" y="-1003613"/>
            <a:ext cx="14748864" cy="9515698"/>
            <a:chOff x="-3621963" y="-1003613"/>
            <a:chExt cx="14748864" cy="9515698"/>
          </a:xfrm>
        </p:grpSpPr>
        <p:sp>
          <p:nvSpPr>
            <p:cNvPr id="251" name="Google Shape;251;p29"/>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58" name="Google Shape;258;p29"/>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9" name="Google Shape;259;p29"/>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0" name="Google Shape;260;p29"/>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9"/>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2" name="Google Shape;262;p29"/>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63" name="Google Shape;263;p29"/>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64" name="Google Shape;264;p29"/>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65" name="Google Shape;265;p29"/>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66" name="Google Shape;26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2">
    <p:spTree>
      <p:nvGrpSpPr>
        <p:cNvPr id="267" name="Shape 267"/>
        <p:cNvGrpSpPr/>
        <p:nvPr/>
      </p:nvGrpSpPr>
      <p:grpSpPr>
        <a:xfrm>
          <a:off x="0" y="0"/>
          <a:ext cx="0" cy="0"/>
          <a:chOff x="0" y="0"/>
          <a:chExt cx="0" cy="0"/>
        </a:xfrm>
      </p:grpSpPr>
      <p:sp>
        <p:nvSpPr>
          <p:cNvPr id="268" name="Google Shape;268;p30"/>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69" name="Google Shape;269;p30"/>
          <p:cNvGrpSpPr/>
          <p:nvPr/>
        </p:nvGrpSpPr>
        <p:grpSpPr>
          <a:xfrm flipH="1">
            <a:off x="-1967333" y="-2924127"/>
            <a:ext cx="5436706" cy="5991674"/>
            <a:chOff x="5129250" y="-2537327"/>
            <a:chExt cx="5436706" cy="5991674"/>
          </a:xfrm>
        </p:grpSpPr>
        <p:sp>
          <p:nvSpPr>
            <p:cNvPr id="270" name="Google Shape;270;p30"/>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0"/>
          <p:cNvGrpSpPr/>
          <p:nvPr/>
        </p:nvGrpSpPr>
        <p:grpSpPr>
          <a:xfrm flipH="1">
            <a:off x="3951018" y="2219348"/>
            <a:ext cx="5773513" cy="5606870"/>
            <a:chOff x="-2896958" y="1534023"/>
            <a:chExt cx="5773513" cy="5606870"/>
          </a:xfrm>
        </p:grpSpPr>
        <p:sp>
          <p:nvSpPr>
            <p:cNvPr id="274" name="Google Shape;274;p30"/>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0"/>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2_1">
    <p:spTree>
      <p:nvGrpSpPr>
        <p:cNvPr id="279" name="Shape 279"/>
        <p:cNvGrpSpPr/>
        <p:nvPr/>
      </p:nvGrpSpPr>
      <p:grpSpPr>
        <a:xfrm>
          <a:off x="0" y="0"/>
          <a:ext cx="0" cy="0"/>
          <a:chOff x="0" y="0"/>
          <a:chExt cx="0" cy="0"/>
        </a:xfrm>
      </p:grpSpPr>
      <p:sp>
        <p:nvSpPr>
          <p:cNvPr id="280" name="Google Shape;280;p31"/>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81" name="Google Shape;281;p31"/>
          <p:cNvGrpSpPr/>
          <p:nvPr/>
        </p:nvGrpSpPr>
        <p:grpSpPr>
          <a:xfrm>
            <a:off x="4912189" y="-2543127"/>
            <a:ext cx="5436706" cy="5991674"/>
            <a:chOff x="5129250" y="-2537327"/>
            <a:chExt cx="5436706" cy="5991674"/>
          </a:xfrm>
        </p:grpSpPr>
        <p:sp>
          <p:nvSpPr>
            <p:cNvPr id="282" name="Google Shape;282;p31"/>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1"/>
          <p:cNvGrpSpPr/>
          <p:nvPr/>
        </p:nvGrpSpPr>
        <p:grpSpPr>
          <a:xfrm>
            <a:off x="-1412384" y="2219348"/>
            <a:ext cx="5773513" cy="5606870"/>
            <a:chOff x="-2896958" y="1534023"/>
            <a:chExt cx="5773513" cy="5606870"/>
          </a:xfrm>
        </p:grpSpPr>
        <p:sp>
          <p:nvSpPr>
            <p:cNvPr id="286" name="Google Shape;286;p31"/>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31"/>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0" name="Google Shape;29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91" name="Shape 291"/>
        <p:cNvGrpSpPr/>
        <p:nvPr/>
      </p:nvGrpSpPr>
      <p:grpSpPr>
        <a:xfrm>
          <a:off x="0" y="0"/>
          <a:ext cx="0" cy="0"/>
          <a:chOff x="0" y="0"/>
          <a:chExt cx="0" cy="0"/>
        </a:xfrm>
      </p:grpSpPr>
      <p:sp>
        <p:nvSpPr>
          <p:cNvPr id="292" name="Google Shape;292;p3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93" name="Google Shape;293;p32"/>
          <p:cNvGrpSpPr/>
          <p:nvPr/>
        </p:nvGrpSpPr>
        <p:grpSpPr>
          <a:xfrm>
            <a:off x="-3621963" y="-1003613"/>
            <a:ext cx="14748864" cy="9515698"/>
            <a:chOff x="-3621963" y="-1003613"/>
            <a:chExt cx="14748864" cy="9515698"/>
          </a:xfrm>
        </p:grpSpPr>
        <p:sp>
          <p:nvSpPr>
            <p:cNvPr id="294" name="Google Shape;294;p32"/>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301" name="Shape 301"/>
        <p:cNvGrpSpPr/>
        <p:nvPr/>
      </p:nvGrpSpPr>
      <p:grpSpPr>
        <a:xfrm>
          <a:off x="0" y="0"/>
          <a:ext cx="0" cy="0"/>
          <a:chOff x="0" y="0"/>
          <a:chExt cx="0" cy="0"/>
        </a:xfrm>
      </p:grpSpPr>
      <p:grpSp>
        <p:nvGrpSpPr>
          <p:cNvPr id="302" name="Google Shape;302;p33"/>
          <p:cNvGrpSpPr/>
          <p:nvPr/>
        </p:nvGrpSpPr>
        <p:grpSpPr>
          <a:xfrm>
            <a:off x="-2134953" y="-2232526"/>
            <a:ext cx="13005666" cy="9144743"/>
            <a:chOff x="-2134953" y="-2232526"/>
            <a:chExt cx="13005666" cy="9144743"/>
          </a:xfrm>
        </p:grpSpPr>
        <p:sp>
          <p:nvSpPr>
            <p:cNvPr id="303" name="Google Shape;303;p33"/>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3"/>
          <p:cNvSpPr txBox="1"/>
          <p:nvPr>
            <p:ph idx="1" type="subTitle"/>
          </p:nvPr>
        </p:nvSpPr>
        <p:spPr>
          <a:xfrm>
            <a:off x="625650" y="1048041"/>
            <a:ext cx="7689900" cy="3528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1200"/>
              <a:buFont typeface="Livvic"/>
              <a:buAutoNum type="arabicPeriod"/>
              <a:defRPr sz="1200"/>
            </a:lvl1pPr>
            <a:lvl2pPr lvl="1" rtl="0">
              <a:spcBef>
                <a:spcPts val="0"/>
              </a:spcBef>
              <a:spcAft>
                <a:spcPts val="0"/>
              </a:spcAft>
              <a:buClr>
                <a:srgbClr val="434343"/>
              </a:buClr>
              <a:buSzPts val="1200"/>
              <a:buFont typeface="Roboto Condensed Light"/>
              <a:buAutoNum type="alphaLcPeriod"/>
              <a:defRPr/>
            </a:lvl2pPr>
            <a:lvl3pPr lvl="2" rtl="0">
              <a:spcBef>
                <a:spcPts val="0"/>
              </a:spcBef>
              <a:spcAft>
                <a:spcPts val="0"/>
              </a:spcAft>
              <a:buClr>
                <a:srgbClr val="434343"/>
              </a:buClr>
              <a:buSzPts val="1200"/>
              <a:buFont typeface="Roboto Condensed Light"/>
              <a:buAutoNum type="romanLcPeriod"/>
              <a:defRPr/>
            </a:lvl3pPr>
            <a:lvl4pPr lvl="3" rtl="0">
              <a:spcBef>
                <a:spcPts val="0"/>
              </a:spcBef>
              <a:spcAft>
                <a:spcPts val="0"/>
              </a:spcAft>
              <a:buClr>
                <a:srgbClr val="434343"/>
              </a:buClr>
              <a:buSzPts val="1200"/>
              <a:buFont typeface="Roboto Condensed Light"/>
              <a:buAutoNum type="arabicPeriod"/>
              <a:defRPr/>
            </a:lvl4pPr>
            <a:lvl5pPr lvl="4" rtl="0">
              <a:spcBef>
                <a:spcPts val="0"/>
              </a:spcBef>
              <a:spcAft>
                <a:spcPts val="0"/>
              </a:spcAft>
              <a:buClr>
                <a:srgbClr val="434343"/>
              </a:buClr>
              <a:buSzPts val="1200"/>
              <a:buFont typeface="Roboto Condensed Light"/>
              <a:buAutoNum type="alphaLcPeriod"/>
              <a:defRPr/>
            </a:lvl5pPr>
            <a:lvl6pPr lvl="5" rtl="0">
              <a:spcBef>
                <a:spcPts val="0"/>
              </a:spcBef>
              <a:spcAft>
                <a:spcPts val="0"/>
              </a:spcAft>
              <a:buClr>
                <a:srgbClr val="434343"/>
              </a:buClr>
              <a:buSzPts val="1200"/>
              <a:buFont typeface="Roboto Condensed Light"/>
              <a:buAutoNum type="romanLcPeriod"/>
              <a:defRPr/>
            </a:lvl6pPr>
            <a:lvl7pPr lvl="6" rtl="0">
              <a:spcBef>
                <a:spcPts val="0"/>
              </a:spcBef>
              <a:spcAft>
                <a:spcPts val="0"/>
              </a:spcAft>
              <a:buClr>
                <a:srgbClr val="434343"/>
              </a:buClr>
              <a:buSzPts val="1200"/>
              <a:buFont typeface="Roboto Condensed Light"/>
              <a:buAutoNum type="arabicPeriod"/>
              <a:defRPr/>
            </a:lvl7pPr>
            <a:lvl8pPr lvl="7" rtl="0">
              <a:spcBef>
                <a:spcPts val="0"/>
              </a:spcBef>
              <a:spcAft>
                <a:spcPts val="0"/>
              </a:spcAft>
              <a:buClr>
                <a:srgbClr val="434343"/>
              </a:buClr>
              <a:buSzPts val="1200"/>
              <a:buFont typeface="Roboto Condensed Light"/>
              <a:buAutoNum type="alphaLcPeriod"/>
              <a:defRPr/>
            </a:lvl8pPr>
            <a:lvl9pPr lvl="8" rtl="0">
              <a:spcBef>
                <a:spcPts val="0"/>
              </a:spcBef>
              <a:spcAft>
                <a:spcPts val="0"/>
              </a:spcAft>
              <a:buClr>
                <a:srgbClr val="434343"/>
              </a:buClr>
              <a:buSzPts val="1200"/>
              <a:buFont typeface="Roboto Condensed Light"/>
              <a:buAutoNum type="romanLcPeriod"/>
              <a:defRPr/>
            </a:lvl9pPr>
          </a:lstStyle>
          <a:p/>
        </p:txBody>
      </p:sp>
      <p:sp>
        <p:nvSpPr>
          <p:cNvPr id="310" name="Google Shape;310;p3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11" name="Google Shape;31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312" name="Shape 312"/>
        <p:cNvGrpSpPr/>
        <p:nvPr/>
      </p:nvGrpSpPr>
      <p:grpSpPr>
        <a:xfrm>
          <a:off x="0" y="0"/>
          <a:ext cx="0" cy="0"/>
          <a:chOff x="0" y="0"/>
          <a:chExt cx="0" cy="0"/>
        </a:xfrm>
      </p:grpSpPr>
      <p:grpSp>
        <p:nvGrpSpPr>
          <p:cNvPr id="313" name="Google Shape;313;p34"/>
          <p:cNvGrpSpPr/>
          <p:nvPr/>
        </p:nvGrpSpPr>
        <p:grpSpPr>
          <a:xfrm>
            <a:off x="-3075157" y="-3061151"/>
            <a:ext cx="15800562" cy="10202043"/>
            <a:chOff x="-3075157" y="-3061151"/>
            <a:chExt cx="15800562" cy="10202043"/>
          </a:xfrm>
        </p:grpSpPr>
        <p:sp>
          <p:nvSpPr>
            <p:cNvPr id="314" name="Google Shape;314;p34"/>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4"/>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3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22" name="Google Shape;32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323" name="Shape 323"/>
        <p:cNvGrpSpPr/>
        <p:nvPr/>
      </p:nvGrpSpPr>
      <p:grpSpPr>
        <a:xfrm>
          <a:off x="0" y="0"/>
          <a:ext cx="0" cy="0"/>
          <a:chOff x="0" y="0"/>
          <a:chExt cx="0" cy="0"/>
        </a:xfrm>
      </p:grpSpPr>
      <p:grpSp>
        <p:nvGrpSpPr>
          <p:cNvPr id="324" name="Google Shape;324;p35"/>
          <p:cNvGrpSpPr/>
          <p:nvPr/>
        </p:nvGrpSpPr>
        <p:grpSpPr>
          <a:xfrm>
            <a:off x="-3100002" y="-1641977"/>
            <a:ext cx="15032909" cy="8840158"/>
            <a:chOff x="-3100002" y="-1641977"/>
            <a:chExt cx="15032909" cy="8840158"/>
          </a:xfrm>
        </p:grpSpPr>
        <p:sp>
          <p:nvSpPr>
            <p:cNvPr id="325" name="Google Shape;325;p35"/>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35"/>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2" name="Google Shape;332;p3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33" name="Google Shape;33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34" name="Shape 334"/>
        <p:cNvGrpSpPr/>
        <p:nvPr/>
      </p:nvGrpSpPr>
      <p:grpSpPr>
        <a:xfrm>
          <a:off x="0" y="0"/>
          <a:ext cx="0" cy="0"/>
          <a:chOff x="0" y="0"/>
          <a:chExt cx="0" cy="0"/>
        </a:xfrm>
      </p:grpSpPr>
      <p:sp>
        <p:nvSpPr>
          <p:cNvPr id="335" name="Google Shape;335;p36"/>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6" name="Google Shape;336;p36"/>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7" name="Google Shape;337;p36"/>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8" name="Google Shape;338;p36"/>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9" name="Google Shape;339;p36"/>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0" name="Google Shape;340;p36"/>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1" name="Google Shape;341;p36"/>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2" name="Google Shape;342;p36"/>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3" name="Google Shape;343;p36"/>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4" name="Google Shape;344;p36"/>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5" name="Google Shape;345;p36"/>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6" name="Google Shape;346;p36"/>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7" name="Google Shape;347;p3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348" name="Google Shape;348;p36"/>
          <p:cNvGrpSpPr/>
          <p:nvPr/>
        </p:nvGrpSpPr>
        <p:grpSpPr>
          <a:xfrm>
            <a:off x="-1944548" y="-2078751"/>
            <a:ext cx="12510594" cy="8501586"/>
            <a:chOff x="-1944548" y="-2078751"/>
            <a:chExt cx="12510594" cy="8501586"/>
          </a:xfrm>
        </p:grpSpPr>
        <p:sp>
          <p:nvSpPr>
            <p:cNvPr id="349" name="Google Shape;349;p36"/>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356" name="Shape 356"/>
        <p:cNvGrpSpPr/>
        <p:nvPr/>
      </p:nvGrpSpPr>
      <p:grpSpPr>
        <a:xfrm>
          <a:off x="0" y="0"/>
          <a:ext cx="0" cy="0"/>
          <a:chOff x="0" y="0"/>
          <a:chExt cx="0" cy="0"/>
        </a:xfrm>
      </p:grpSpPr>
      <p:grpSp>
        <p:nvGrpSpPr>
          <p:cNvPr id="357" name="Google Shape;357;p37"/>
          <p:cNvGrpSpPr/>
          <p:nvPr/>
        </p:nvGrpSpPr>
        <p:grpSpPr>
          <a:xfrm>
            <a:off x="-585686" y="-1099379"/>
            <a:ext cx="10929760" cy="7352891"/>
            <a:chOff x="-585686" y="-1099379"/>
            <a:chExt cx="10929760" cy="7352891"/>
          </a:xfrm>
        </p:grpSpPr>
        <p:sp>
          <p:nvSpPr>
            <p:cNvPr id="358" name="Google Shape;358;p37"/>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37"/>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67" name="Google Shape;367;p37"/>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8" name="Google Shape;368;p37"/>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69" name="Google Shape;369;p37"/>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0" name="Google Shape;370;p37"/>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71" name="Google Shape;371;p37"/>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2" name="Google Shape;37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73" name="Shape 373"/>
        <p:cNvGrpSpPr/>
        <p:nvPr/>
      </p:nvGrpSpPr>
      <p:grpSpPr>
        <a:xfrm>
          <a:off x="0" y="0"/>
          <a:ext cx="0" cy="0"/>
          <a:chOff x="0" y="0"/>
          <a:chExt cx="0" cy="0"/>
        </a:xfrm>
      </p:grpSpPr>
      <p:grpSp>
        <p:nvGrpSpPr>
          <p:cNvPr id="374" name="Google Shape;374;p38"/>
          <p:cNvGrpSpPr/>
          <p:nvPr/>
        </p:nvGrpSpPr>
        <p:grpSpPr>
          <a:xfrm>
            <a:off x="-2896958" y="-2624952"/>
            <a:ext cx="13462914" cy="10123374"/>
            <a:chOff x="-2896958" y="-2624952"/>
            <a:chExt cx="13462914" cy="10123374"/>
          </a:xfrm>
        </p:grpSpPr>
        <p:grpSp>
          <p:nvGrpSpPr>
            <p:cNvPr id="375" name="Google Shape;375;p38"/>
            <p:cNvGrpSpPr/>
            <p:nvPr/>
          </p:nvGrpSpPr>
          <p:grpSpPr>
            <a:xfrm>
              <a:off x="-2896958" y="-2624952"/>
              <a:ext cx="13462914" cy="10123374"/>
              <a:chOff x="-2896958" y="-2624952"/>
              <a:chExt cx="13462914" cy="10123374"/>
            </a:xfrm>
          </p:grpSpPr>
          <p:sp>
            <p:nvSpPr>
              <p:cNvPr id="376" name="Google Shape;376;p38"/>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8"/>
            <p:cNvGrpSpPr/>
            <p:nvPr/>
          </p:nvGrpSpPr>
          <p:grpSpPr>
            <a:xfrm rot="5400000">
              <a:off x="1874510" y="-229218"/>
              <a:ext cx="5394990" cy="4302857"/>
              <a:chOff x="404670" y="406050"/>
              <a:chExt cx="8334605" cy="4331445"/>
            </a:xfrm>
          </p:grpSpPr>
          <p:sp>
            <p:nvSpPr>
              <p:cNvPr id="383" name="Google Shape;383;p38"/>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38"/>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6" name="Google Shape;386;p38"/>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7" name="Google Shape;387;p38"/>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accent3"/>
                </a:solidFill>
                <a:latin typeface="Montserrat"/>
                <a:ea typeface="Montserrat"/>
                <a:cs typeface="Montserrat"/>
                <a:sym typeface="Montserrat"/>
              </a:rPr>
              <a:t>CREDITS: This presentation template was created by </a:t>
            </a:r>
            <a:r>
              <a:rPr lang="fr"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fr" sz="1200">
                <a:solidFill>
                  <a:schemeClr val="accent3"/>
                </a:solidFill>
                <a:latin typeface="Montserrat"/>
                <a:ea typeface="Montserrat"/>
                <a:cs typeface="Montserrat"/>
                <a:sym typeface="Montserrat"/>
              </a:rPr>
              <a:t>, including icons by </a:t>
            </a:r>
            <a:r>
              <a:rPr lang="fr"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fr" sz="1200">
                <a:solidFill>
                  <a:schemeClr val="accent3"/>
                </a:solidFill>
                <a:latin typeface="Montserrat"/>
                <a:ea typeface="Montserrat"/>
                <a:cs typeface="Montserrat"/>
                <a:sym typeface="Montserrat"/>
              </a:rPr>
              <a:t>, infographics &amp; images by </a:t>
            </a:r>
            <a:r>
              <a:rPr lang="fr"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fr"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388" name="Google Shape;388;p38"/>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rtl="0">
              <a:spcBef>
                <a:spcPts val="0"/>
              </a:spcBef>
              <a:spcAft>
                <a:spcPts val="0"/>
              </a:spcAft>
              <a:buSzPts val="3300"/>
              <a:buNone/>
              <a:defRPr sz="7500"/>
            </a:lvl1pPr>
            <a:lvl2pPr lvl="1" rtl="0">
              <a:spcBef>
                <a:spcPts val="0"/>
              </a:spcBef>
              <a:spcAft>
                <a:spcPts val="0"/>
              </a:spcAft>
              <a:buSzPts val="3300"/>
              <a:buNone/>
              <a:defRPr>
                <a:latin typeface="Montserrat"/>
                <a:ea typeface="Montserrat"/>
                <a:cs typeface="Montserrat"/>
                <a:sym typeface="Montserrat"/>
              </a:defRPr>
            </a:lvl2pPr>
            <a:lvl3pPr lvl="2" rtl="0">
              <a:spcBef>
                <a:spcPts val="0"/>
              </a:spcBef>
              <a:spcAft>
                <a:spcPts val="0"/>
              </a:spcAft>
              <a:buSzPts val="3300"/>
              <a:buNone/>
              <a:defRPr>
                <a:latin typeface="Montserrat"/>
                <a:ea typeface="Montserrat"/>
                <a:cs typeface="Montserrat"/>
                <a:sym typeface="Montserrat"/>
              </a:defRPr>
            </a:lvl3pPr>
            <a:lvl4pPr lvl="3" rtl="0">
              <a:spcBef>
                <a:spcPts val="0"/>
              </a:spcBef>
              <a:spcAft>
                <a:spcPts val="0"/>
              </a:spcAft>
              <a:buSzPts val="3300"/>
              <a:buNone/>
              <a:defRPr>
                <a:latin typeface="Montserrat"/>
                <a:ea typeface="Montserrat"/>
                <a:cs typeface="Montserrat"/>
                <a:sym typeface="Montserrat"/>
              </a:defRPr>
            </a:lvl4pPr>
            <a:lvl5pPr lvl="4" rtl="0">
              <a:spcBef>
                <a:spcPts val="0"/>
              </a:spcBef>
              <a:spcAft>
                <a:spcPts val="0"/>
              </a:spcAft>
              <a:buSzPts val="3300"/>
              <a:buNone/>
              <a:defRPr>
                <a:latin typeface="Montserrat"/>
                <a:ea typeface="Montserrat"/>
                <a:cs typeface="Montserrat"/>
                <a:sym typeface="Montserrat"/>
              </a:defRPr>
            </a:lvl5pPr>
            <a:lvl6pPr lvl="5" rtl="0">
              <a:spcBef>
                <a:spcPts val="0"/>
              </a:spcBef>
              <a:spcAft>
                <a:spcPts val="0"/>
              </a:spcAft>
              <a:buSzPts val="3300"/>
              <a:buNone/>
              <a:defRPr>
                <a:latin typeface="Montserrat"/>
                <a:ea typeface="Montserrat"/>
                <a:cs typeface="Montserrat"/>
                <a:sym typeface="Montserrat"/>
              </a:defRPr>
            </a:lvl6pPr>
            <a:lvl7pPr lvl="6" rtl="0">
              <a:spcBef>
                <a:spcPts val="0"/>
              </a:spcBef>
              <a:spcAft>
                <a:spcPts val="0"/>
              </a:spcAft>
              <a:buSzPts val="3300"/>
              <a:buNone/>
              <a:defRPr>
                <a:latin typeface="Montserrat"/>
                <a:ea typeface="Montserrat"/>
                <a:cs typeface="Montserrat"/>
                <a:sym typeface="Montserrat"/>
              </a:defRPr>
            </a:lvl7pPr>
            <a:lvl8pPr lvl="7" rtl="0">
              <a:spcBef>
                <a:spcPts val="0"/>
              </a:spcBef>
              <a:spcAft>
                <a:spcPts val="0"/>
              </a:spcAft>
              <a:buSzPts val="3300"/>
              <a:buNone/>
              <a:defRPr>
                <a:latin typeface="Montserrat"/>
                <a:ea typeface="Montserrat"/>
                <a:cs typeface="Montserrat"/>
                <a:sym typeface="Montserrat"/>
              </a:defRPr>
            </a:lvl8pPr>
            <a:lvl9pPr lvl="8" rtl="0">
              <a:spcBef>
                <a:spcPts val="0"/>
              </a:spcBef>
              <a:spcAft>
                <a:spcPts val="0"/>
              </a:spcAft>
              <a:buSzPts val="3300"/>
              <a:buNone/>
              <a:defRPr>
                <a:latin typeface="Montserrat"/>
                <a:ea typeface="Montserrat"/>
                <a:cs typeface="Montserrat"/>
                <a:sym typeface="Montserrat"/>
              </a:defRPr>
            </a:lvl9pPr>
          </a:lstStyle>
          <a:p/>
        </p:txBody>
      </p:sp>
      <p:sp>
        <p:nvSpPr>
          <p:cNvPr id="389" name="Google Shape;38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accent3"/>
                </a:solidFill>
                <a:latin typeface="Montserrat"/>
                <a:ea typeface="Montserrat"/>
                <a:cs typeface="Montserrat"/>
                <a:sym typeface="Montserrat"/>
              </a:defRPr>
            </a:lvl1pPr>
            <a:lvl2pPr lvl="1" rtl="0">
              <a:buNone/>
              <a:defRPr sz="1300">
                <a:solidFill>
                  <a:schemeClr val="accent3"/>
                </a:solidFill>
                <a:latin typeface="Montserrat"/>
                <a:ea typeface="Montserrat"/>
                <a:cs typeface="Montserrat"/>
                <a:sym typeface="Montserrat"/>
              </a:defRPr>
            </a:lvl2pPr>
            <a:lvl3pPr lvl="2" rtl="0">
              <a:buNone/>
              <a:defRPr sz="1300">
                <a:solidFill>
                  <a:schemeClr val="accent3"/>
                </a:solidFill>
                <a:latin typeface="Montserrat"/>
                <a:ea typeface="Montserrat"/>
                <a:cs typeface="Montserrat"/>
                <a:sym typeface="Montserrat"/>
              </a:defRPr>
            </a:lvl3pPr>
            <a:lvl4pPr lvl="3" rtl="0">
              <a:buNone/>
              <a:defRPr sz="1300">
                <a:solidFill>
                  <a:schemeClr val="accent3"/>
                </a:solidFill>
                <a:latin typeface="Montserrat"/>
                <a:ea typeface="Montserrat"/>
                <a:cs typeface="Montserrat"/>
                <a:sym typeface="Montserrat"/>
              </a:defRPr>
            </a:lvl4pPr>
            <a:lvl5pPr lvl="4" rtl="0">
              <a:buNone/>
              <a:defRPr sz="1300">
                <a:solidFill>
                  <a:schemeClr val="accent3"/>
                </a:solidFill>
                <a:latin typeface="Montserrat"/>
                <a:ea typeface="Montserrat"/>
                <a:cs typeface="Montserrat"/>
                <a:sym typeface="Montserrat"/>
              </a:defRPr>
            </a:lvl5pPr>
            <a:lvl6pPr lvl="5" rtl="0">
              <a:buNone/>
              <a:defRPr sz="1300">
                <a:solidFill>
                  <a:schemeClr val="accent3"/>
                </a:solidFill>
                <a:latin typeface="Montserrat"/>
                <a:ea typeface="Montserrat"/>
                <a:cs typeface="Montserrat"/>
                <a:sym typeface="Montserrat"/>
              </a:defRPr>
            </a:lvl6pPr>
            <a:lvl7pPr lvl="6" rtl="0">
              <a:buNone/>
              <a:defRPr sz="1300">
                <a:solidFill>
                  <a:schemeClr val="accent3"/>
                </a:solidFill>
                <a:latin typeface="Montserrat"/>
                <a:ea typeface="Montserrat"/>
                <a:cs typeface="Montserrat"/>
                <a:sym typeface="Montserrat"/>
              </a:defRPr>
            </a:lvl7pPr>
            <a:lvl8pPr lvl="7" rtl="0">
              <a:buNone/>
              <a:defRPr sz="1300">
                <a:solidFill>
                  <a:schemeClr val="accent3"/>
                </a:solidFill>
                <a:latin typeface="Montserrat"/>
                <a:ea typeface="Montserrat"/>
                <a:cs typeface="Montserrat"/>
                <a:sym typeface="Montserrat"/>
              </a:defRPr>
            </a:lvl8pPr>
            <a:lvl9pPr lvl="8" rtl="0">
              <a:buNone/>
              <a:defRPr sz="1300">
                <a:solidFill>
                  <a:schemeClr val="accent3"/>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3.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rt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52" name="Google Shape;52;p13"/>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rtl="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idx="1" type="subTitle"/>
          </p:nvPr>
        </p:nvSpPr>
        <p:spPr>
          <a:xfrm>
            <a:off x="2132700" y="3995000"/>
            <a:ext cx="4878600" cy="9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Présenté par:</a:t>
            </a:r>
            <a:endParaRPr/>
          </a:p>
          <a:p>
            <a:pPr indent="0" lvl="0" marL="0" rtl="0" algn="ctr">
              <a:spcBef>
                <a:spcPts val="0"/>
              </a:spcBef>
              <a:spcAft>
                <a:spcPts val="0"/>
              </a:spcAft>
              <a:buClr>
                <a:schemeClr val="dk1"/>
              </a:buClr>
              <a:buSzPts val="1100"/>
              <a:buFont typeface="Arial"/>
              <a:buNone/>
            </a:pPr>
            <a:r>
              <a:rPr lang="fr"/>
              <a:t>A.Ben Haj Yahia - G.Karray</a:t>
            </a:r>
            <a:endParaRPr/>
          </a:p>
          <a:p>
            <a:pPr indent="0" lvl="0" marL="0" rtl="0" algn="ctr">
              <a:spcBef>
                <a:spcPts val="0"/>
              </a:spcBef>
              <a:spcAft>
                <a:spcPts val="0"/>
              </a:spcAft>
              <a:buClr>
                <a:schemeClr val="dk1"/>
              </a:buClr>
              <a:buSzPts val="1100"/>
              <a:buFont typeface="Arial"/>
              <a:buNone/>
            </a:pPr>
            <a:r>
              <a:rPr lang="fr"/>
              <a:t> S.Ben Mustapha - </a:t>
            </a:r>
            <a:r>
              <a:rPr lang="fr"/>
              <a:t>M.Ben Hassen</a:t>
            </a:r>
            <a:endParaRPr/>
          </a:p>
        </p:txBody>
      </p:sp>
      <p:sp>
        <p:nvSpPr>
          <p:cNvPr id="395" name="Google Shape;395;p39"/>
          <p:cNvSpPr txBox="1"/>
          <p:nvPr>
            <p:ph type="ctrTitle"/>
          </p:nvPr>
        </p:nvSpPr>
        <p:spPr>
          <a:xfrm>
            <a:off x="2576950" y="1278075"/>
            <a:ext cx="3974400" cy="25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1800"/>
              <a:t>COM-490</a:t>
            </a:r>
            <a:endParaRPr sz="1800"/>
          </a:p>
          <a:p>
            <a:pPr indent="0" lvl="0" marL="0" rtl="0" algn="ctr">
              <a:spcBef>
                <a:spcPts val="0"/>
              </a:spcBef>
              <a:spcAft>
                <a:spcPts val="0"/>
              </a:spcAft>
              <a:buNone/>
            </a:pPr>
            <a:r>
              <a:rPr lang="fr" sz="3200"/>
              <a:t>Lab in data science</a:t>
            </a:r>
            <a:endParaRPr sz="3200"/>
          </a:p>
          <a:p>
            <a:pPr indent="0" lvl="0" marL="0" rtl="0" algn="ctr">
              <a:spcBef>
                <a:spcPts val="0"/>
              </a:spcBef>
              <a:spcAft>
                <a:spcPts val="0"/>
              </a:spcAft>
              <a:buNone/>
            </a:pPr>
            <a:r>
              <a:rPr lang="fr" sz="2800"/>
              <a:t>ROBUST JOURNEY PLANNING</a:t>
            </a:r>
            <a:endParaRPr sz="2800"/>
          </a:p>
        </p:txBody>
      </p:sp>
      <p:sp>
        <p:nvSpPr>
          <p:cNvPr id="396" name="Google Shape;3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97" name="Google Shape;397;p39"/>
          <p:cNvPicPr preferRelativeResize="0"/>
          <p:nvPr/>
        </p:nvPicPr>
        <p:blipFill>
          <a:blip r:embed="rId3">
            <a:alphaModFix/>
          </a:blip>
          <a:stretch>
            <a:fillRect/>
          </a:stretch>
        </p:blipFill>
        <p:spPr>
          <a:xfrm>
            <a:off x="3007713" y="175869"/>
            <a:ext cx="3128571" cy="90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8"/>
          <p:cNvSpPr txBox="1"/>
          <p:nvPr>
            <p:ph idx="1" type="body"/>
          </p:nvPr>
        </p:nvSpPr>
        <p:spPr>
          <a:xfrm>
            <a:off x="912025" y="1259850"/>
            <a:ext cx="7320000" cy="3488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b="1" lang="fr" sz="1300">
                <a:solidFill>
                  <a:srgbClr val="B0682B"/>
                </a:solidFill>
              </a:rPr>
              <a:t>User Input :</a:t>
            </a:r>
            <a:r>
              <a:rPr lang="fr" sz="1300"/>
              <a:t> source station_id, target station_id, arrival time at target, confidence value.</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fr" sz="1300">
                <a:solidFill>
                  <a:srgbClr val="B0682B"/>
                </a:solidFill>
              </a:rPr>
              <a:t>Assumption :</a:t>
            </a:r>
            <a:r>
              <a:rPr lang="fr" sz="1300"/>
              <a:t> Discard all stops before arrival_time - 2H and after arrival_time.</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fr" sz="1300">
                <a:solidFill>
                  <a:schemeClr val="accent5"/>
                </a:solidFill>
              </a:rPr>
              <a:t>Query the data tables :</a:t>
            </a:r>
            <a:r>
              <a:rPr lang="fr" sz="1300"/>
              <a:t> Only Edges within time bounds.</a:t>
            </a:r>
            <a:endParaRPr sz="1300"/>
          </a:p>
          <a:p>
            <a:pPr indent="-311150" lvl="0" marL="457200" rtl="0" algn="l">
              <a:spcBef>
                <a:spcPts val="0"/>
              </a:spcBef>
              <a:spcAft>
                <a:spcPts val="0"/>
              </a:spcAft>
              <a:buSzPts val="1300"/>
              <a:buChar char="●"/>
            </a:pPr>
            <a:r>
              <a:rPr b="1" lang="fr" sz="1300">
                <a:solidFill>
                  <a:schemeClr val="accent5"/>
                </a:solidFill>
              </a:rPr>
              <a:t>Construct the graph :</a:t>
            </a:r>
            <a:r>
              <a:rPr lang="fr" sz="1300"/>
              <a:t> Based on query result.</a:t>
            </a:r>
            <a:endParaRPr sz="1300"/>
          </a:p>
          <a:p>
            <a:pPr indent="-311150" lvl="0" marL="457200" rtl="0" algn="l">
              <a:spcBef>
                <a:spcPts val="0"/>
              </a:spcBef>
              <a:spcAft>
                <a:spcPts val="0"/>
              </a:spcAft>
              <a:buSzPts val="1300"/>
              <a:buChar char="●"/>
            </a:pPr>
            <a:r>
              <a:rPr b="1" lang="fr" sz="1300">
                <a:solidFill>
                  <a:schemeClr val="accent5"/>
                </a:solidFill>
              </a:rPr>
              <a:t>Find fastest paths :</a:t>
            </a:r>
            <a:r>
              <a:rPr lang="fr" sz="1300"/>
              <a:t> Ordered from latest to earliest departure time from source.</a:t>
            </a:r>
            <a:endParaRPr sz="1300"/>
          </a:p>
          <a:p>
            <a:pPr indent="-311150" lvl="0" marL="457200" rtl="0" algn="l">
              <a:spcBef>
                <a:spcPts val="0"/>
              </a:spcBef>
              <a:spcAft>
                <a:spcPts val="0"/>
              </a:spcAft>
              <a:buSzPts val="1300"/>
              <a:buChar char="●"/>
            </a:pPr>
            <a:r>
              <a:rPr b="1" lang="fr" sz="1300">
                <a:solidFill>
                  <a:schemeClr val="accent5"/>
                </a:solidFill>
              </a:rPr>
              <a:t>Risk attribution : </a:t>
            </a:r>
            <a:r>
              <a:rPr lang="fr" sz="1300"/>
              <a:t>Attribute a confidence value to each found path, keep only those with greatest confidence than the value provided.</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b="1" lang="fr" sz="1300">
                <a:solidFill>
                  <a:schemeClr val="accent5"/>
                </a:solidFill>
              </a:rPr>
              <a:t>Display the resulting paths : </a:t>
            </a:r>
            <a:r>
              <a:rPr lang="fr" sz="1300"/>
              <a:t>Human-readable table + Map visualization.</a:t>
            </a:r>
            <a:endParaRPr sz="1300"/>
          </a:p>
        </p:txBody>
      </p:sp>
      <p:sp>
        <p:nvSpPr>
          <p:cNvPr id="461" name="Google Shape;461;p4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Interacting with users (</a:t>
            </a:r>
            <a:r>
              <a:rPr lang="fr"/>
              <a:t>1/2</a:t>
            </a:r>
            <a:r>
              <a:rPr lang="f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9"/>
          <p:cNvSpPr txBox="1"/>
          <p:nvPr>
            <p:ph type="title"/>
          </p:nvPr>
        </p:nvSpPr>
        <p:spPr>
          <a:xfrm>
            <a:off x="1953300" y="1644450"/>
            <a:ext cx="5237400" cy="18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THE END</a:t>
            </a:r>
            <a:endParaRPr sz="5000"/>
          </a:p>
          <a:p>
            <a:pPr indent="0" lvl="0" marL="0" rtl="0" algn="ctr">
              <a:spcBef>
                <a:spcPts val="0"/>
              </a:spcBef>
              <a:spcAft>
                <a:spcPts val="0"/>
              </a:spcAft>
              <a:buNone/>
            </a:pPr>
            <a:r>
              <a:rPr lang="fr" sz="2500"/>
              <a:t>Thank you for your attention!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0"/>
          <p:cNvSpPr txBox="1"/>
          <p:nvPr>
            <p:ph idx="1" type="body"/>
          </p:nvPr>
        </p:nvSpPr>
        <p:spPr>
          <a:xfrm>
            <a:off x="1474050" y="1333375"/>
            <a:ext cx="6195900" cy="2848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romanUcPeriod"/>
            </a:pPr>
            <a:r>
              <a:rPr lang="fr" sz="1800"/>
              <a:t>Introduction</a:t>
            </a:r>
            <a:endParaRPr sz="1800"/>
          </a:p>
          <a:p>
            <a:pPr indent="-342900" lvl="0" marL="457200" rtl="0" algn="l">
              <a:spcBef>
                <a:spcPts val="0"/>
              </a:spcBef>
              <a:spcAft>
                <a:spcPts val="0"/>
              </a:spcAft>
              <a:buSzPts val="1800"/>
              <a:buAutoNum type="romanUcPeriod"/>
            </a:pPr>
            <a:r>
              <a:rPr lang="fr" sz="1800"/>
              <a:t>Solution pipeline</a:t>
            </a:r>
            <a:endParaRPr sz="1800"/>
          </a:p>
          <a:p>
            <a:pPr indent="-342900" lvl="1" marL="914400" rtl="0" algn="l">
              <a:spcBef>
                <a:spcPts val="0"/>
              </a:spcBef>
              <a:spcAft>
                <a:spcPts val="0"/>
              </a:spcAft>
              <a:buSzPts val="1800"/>
              <a:buAutoNum type="alphaUcPeriod"/>
            </a:pPr>
            <a:r>
              <a:rPr lang="fr" sz="1800"/>
              <a:t>Data engineering</a:t>
            </a:r>
            <a:endParaRPr sz="1800"/>
          </a:p>
          <a:p>
            <a:pPr indent="-342900" lvl="1" marL="914400" rtl="0" algn="l">
              <a:spcBef>
                <a:spcPts val="0"/>
              </a:spcBef>
              <a:spcAft>
                <a:spcPts val="0"/>
              </a:spcAft>
              <a:buSzPts val="1800"/>
              <a:buAutoNum type="alphaUcPeriod"/>
            </a:pPr>
            <a:r>
              <a:rPr lang="fr" sz="1800"/>
              <a:t>Graph construction</a:t>
            </a:r>
            <a:endParaRPr sz="1800"/>
          </a:p>
          <a:p>
            <a:pPr indent="-342900" lvl="1" marL="914400" rtl="0" algn="l">
              <a:spcBef>
                <a:spcPts val="0"/>
              </a:spcBef>
              <a:spcAft>
                <a:spcPts val="0"/>
              </a:spcAft>
              <a:buSzPts val="1800"/>
              <a:buAutoNum type="alphaUcPeriod"/>
            </a:pPr>
            <a:r>
              <a:rPr lang="fr" sz="1800"/>
              <a:t>Finding fastest paths</a:t>
            </a:r>
            <a:endParaRPr sz="1800"/>
          </a:p>
          <a:p>
            <a:pPr indent="-342900" lvl="1" marL="914400" rtl="0" algn="l">
              <a:spcBef>
                <a:spcPts val="0"/>
              </a:spcBef>
              <a:spcAft>
                <a:spcPts val="0"/>
              </a:spcAft>
              <a:buSzPts val="1800"/>
              <a:buAutoNum type="alphaUcPeriod"/>
            </a:pPr>
            <a:r>
              <a:rPr lang="fr" sz="1800"/>
              <a:t>Risk attribution to paths</a:t>
            </a:r>
            <a:endParaRPr sz="1800"/>
          </a:p>
          <a:p>
            <a:pPr indent="-342900" lvl="1" marL="914400" rtl="0" algn="l">
              <a:spcBef>
                <a:spcPts val="0"/>
              </a:spcBef>
              <a:spcAft>
                <a:spcPts val="0"/>
              </a:spcAft>
              <a:buSzPts val="1800"/>
              <a:buAutoNum type="alphaUcPeriod"/>
            </a:pPr>
            <a:r>
              <a:rPr lang="fr" sz="1800"/>
              <a:t>Interacting with users</a:t>
            </a:r>
            <a:endParaRPr sz="1800"/>
          </a:p>
        </p:txBody>
      </p:sp>
      <p:sp>
        <p:nvSpPr>
          <p:cNvPr id="403" name="Google Shape;403;p4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idx="1" type="body"/>
          </p:nvPr>
        </p:nvSpPr>
        <p:spPr>
          <a:xfrm>
            <a:off x="912025" y="1259850"/>
            <a:ext cx="7320000" cy="3488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fr" sz="1300"/>
              <a:t>Journey planners are attracting more and more interest in research field.</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fr" sz="1300"/>
              <a:t>Time is important and so is the way to travel from stations.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fr" sz="1300"/>
              <a:t>Finding the shortest path is not an easy task and requires a good risk comprehension for catching different line of means of transport.</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fr" sz="1300"/>
              <a:t>Our project will englobe a study about these risks and will provide the shortest path with the best arrival probability .</a:t>
            </a:r>
            <a:endParaRPr b="1" sz="1300">
              <a:solidFill>
                <a:srgbClr val="B0682B"/>
              </a:solidFill>
            </a:endParaRPr>
          </a:p>
        </p:txBody>
      </p:sp>
      <p:sp>
        <p:nvSpPr>
          <p:cNvPr id="409" name="Google Shape;409;p4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idx="1" type="body"/>
          </p:nvPr>
        </p:nvSpPr>
        <p:spPr>
          <a:xfrm>
            <a:off x="551825" y="1156900"/>
            <a:ext cx="8152500" cy="14148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fr" sz="1300"/>
              <a:t>Wrangling with raw data</a:t>
            </a:r>
            <a:endParaRPr sz="1300"/>
          </a:p>
          <a:p>
            <a:pPr indent="-311150" lvl="0" marL="457200" rtl="0" algn="l">
              <a:spcBef>
                <a:spcPts val="0"/>
              </a:spcBef>
              <a:spcAft>
                <a:spcPts val="0"/>
              </a:spcAft>
              <a:buSzPts val="1300"/>
              <a:buChar char="●"/>
            </a:pPr>
            <a:r>
              <a:rPr lang="fr" sz="1300"/>
              <a:t>Yield tables representing the data in a structured way</a:t>
            </a:r>
            <a:endParaRPr sz="1300"/>
          </a:p>
          <a:p>
            <a:pPr indent="-311150" lvl="0" marL="457200" rtl="0" algn="l">
              <a:spcBef>
                <a:spcPts val="0"/>
              </a:spcBef>
              <a:spcAft>
                <a:spcPts val="0"/>
              </a:spcAft>
              <a:buClr>
                <a:srgbClr val="B0682B"/>
              </a:buClr>
              <a:buSzPts val="1300"/>
              <a:buChar char="●"/>
            </a:pPr>
            <a:r>
              <a:rPr b="1" lang="fr" sz="1300">
                <a:solidFill>
                  <a:srgbClr val="B0682B"/>
                </a:solidFill>
              </a:rPr>
              <a:t>RAW DATA ➡ STRUCTURED DATA</a:t>
            </a:r>
            <a:r>
              <a:rPr lang="fr" sz="1300">
                <a:solidFill>
                  <a:srgbClr val="B0682B"/>
                </a:solidFill>
              </a:rPr>
              <a:t> </a:t>
            </a:r>
            <a:r>
              <a:rPr lang="fr" sz="1300"/>
              <a:t>(useful for following pipeline stages)</a:t>
            </a:r>
            <a:endParaRPr sz="1300"/>
          </a:p>
          <a:p>
            <a:pPr indent="-311150" lvl="0" marL="457200" rtl="0" algn="l">
              <a:spcBef>
                <a:spcPts val="0"/>
              </a:spcBef>
              <a:spcAft>
                <a:spcPts val="0"/>
              </a:spcAft>
              <a:buSzPts val="1300"/>
              <a:buChar char="●"/>
            </a:pPr>
            <a:r>
              <a:rPr b="1" lang="fr" sz="1300">
                <a:solidFill>
                  <a:srgbClr val="B0682B"/>
                </a:solidFill>
              </a:rPr>
              <a:t>Outputs : </a:t>
            </a:r>
            <a:r>
              <a:rPr lang="fr" sz="1300"/>
              <a:t>Two data structures : </a:t>
            </a:r>
            <a:r>
              <a:rPr b="1" lang="fr" sz="1300"/>
              <a:t>Hypothetical data</a:t>
            </a:r>
            <a:r>
              <a:rPr lang="fr" sz="1300"/>
              <a:t> / </a:t>
            </a:r>
            <a:r>
              <a:rPr b="1" lang="fr" sz="1300"/>
              <a:t>Real data</a:t>
            </a:r>
            <a:endParaRPr b="1" sz="1300"/>
          </a:p>
        </p:txBody>
      </p:sp>
      <p:sp>
        <p:nvSpPr>
          <p:cNvPr id="415" name="Google Shape;415;p42"/>
          <p:cNvSpPr txBox="1"/>
          <p:nvPr>
            <p:ph type="title"/>
          </p:nvPr>
        </p:nvSpPr>
        <p:spPr>
          <a:xfrm>
            <a:off x="1996975" y="539500"/>
            <a:ext cx="5376900" cy="6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Data engineering</a:t>
            </a:r>
            <a:endParaRPr/>
          </a:p>
        </p:txBody>
      </p:sp>
      <p:sp>
        <p:nvSpPr>
          <p:cNvPr id="416" name="Google Shape;416;p42"/>
          <p:cNvSpPr txBox="1"/>
          <p:nvPr>
            <p:ph idx="1" type="body"/>
          </p:nvPr>
        </p:nvSpPr>
        <p:spPr>
          <a:xfrm>
            <a:off x="551925" y="2571750"/>
            <a:ext cx="4071000" cy="207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B0682B"/>
                </a:solidFill>
              </a:rPr>
              <a:t>Time table </a:t>
            </a:r>
            <a:r>
              <a:rPr b="1" lang="fr" sz="1300">
                <a:solidFill>
                  <a:srgbClr val="B0682B"/>
                </a:solidFill>
              </a:rPr>
              <a:t>data :</a:t>
            </a:r>
            <a:endParaRPr b="1" sz="1300">
              <a:solidFill>
                <a:srgbClr val="B0682B"/>
              </a:solidFill>
            </a:endParaRPr>
          </a:p>
          <a:p>
            <a:pPr indent="-311150" lvl="0" marL="457200" rtl="0" algn="l">
              <a:spcBef>
                <a:spcPts val="0"/>
              </a:spcBef>
              <a:spcAft>
                <a:spcPts val="0"/>
              </a:spcAft>
              <a:buSzPts val="1300"/>
              <a:buChar char="●"/>
            </a:pPr>
            <a:r>
              <a:rPr b="1" lang="fr" sz="1300">
                <a:solidFill>
                  <a:schemeClr val="accent5"/>
                </a:solidFill>
              </a:rPr>
              <a:t>Data sources : </a:t>
            </a:r>
            <a:r>
              <a:rPr lang="fr" sz="1300"/>
              <a:t>Timetable data collection (</a:t>
            </a:r>
            <a:r>
              <a:rPr i="1" lang="fr" sz="1300"/>
              <a:t>stops.txt</a:t>
            </a:r>
            <a:r>
              <a:rPr lang="fr" sz="1300"/>
              <a:t>, </a:t>
            </a:r>
            <a:r>
              <a:rPr i="1" lang="fr" sz="1300"/>
              <a:t>stop_times.txt</a:t>
            </a:r>
            <a:r>
              <a:rPr lang="fr" sz="1300"/>
              <a:t>, …</a:t>
            </a:r>
            <a:r>
              <a:rPr lang="fr" sz="1300"/>
              <a:t>)</a:t>
            </a:r>
            <a:endParaRPr sz="1300"/>
          </a:p>
          <a:p>
            <a:pPr indent="-311150" lvl="0" marL="457200" rtl="0" algn="l">
              <a:spcBef>
                <a:spcPts val="0"/>
              </a:spcBef>
              <a:spcAft>
                <a:spcPts val="0"/>
              </a:spcAft>
              <a:buClr>
                <a:schemeClr val="accent5"/>
              </a:buClr>
              <a:buSzPts val="1300"/>
              <a:buChar char="●"/>
            </a:pPr>
            <a:r>
              <a:rPr b="1" lang="fr" sz="1300">
                <a:solidFill>
                  <a:schemeClr val="accent5"/>
                </a:solidFill>
              </a:rPr>
              <a:t>Assumptions:</a:t>
            </a:r>
            <a:endParaRPr b="1" sz="1300">
              <a:solidFill>
                <a:schemeClr val="accent5"/>
              </a:solidFill>
            </a:endParaRPr>
          </a:p>
          <a:p>
            <a:pPr indent="-311150" lvl="1" marL="914400" rtl="0" algn="l">
              <a:spcBef>
                <a:spcPts val="0"/>
              </a:spcBef>
              <a:spcAft>
                <a:spcPts val="0"/>
              </a:spcAft>
              <a:buSzPts val="1300"/>
              <a:buChar char="○"/>
            </a:pPr>
            <a:r>
              <a:rPr lang="fr" sz="1300"/>
              <a:t>O</a:t>
            </a:r>
            <a:r>
              <a:rPr lang="fr" sz="1300"/>
              <a:t>nly consider stations that are at radius of 15Km of Zurich HB.</a:t>
            </a:r>
            <a:endParaRPr sz="1300"/>
          </a:p>
          <a:p>
            <a:pPr indent="-311150" lvl="1" marL="914400" rtl="0" algn="l">
              <a:spcBef>
                <a:spcPts val="0"/>
              </a:spcBef>
              <a:spcAft>
                <a:spcPts val="0"/>
              </a:spcAft>
              <a:buSzPts val="1300"/>
              <a:buChar char="○"/>
            </a:pPr>
            <a:r>
              <a:rPr lang="fr" sz="1300"/>
              <a:t>Based on day 13-17-2019.</a:t>
            </a:r>
            <a:endParaRPr sz="1300"/>
          </a:p>
          <a:p>
            <a:pPr indent="-311150" lvl="0" marL="457200" rtl="0" algn="l">
              <a:spcBef>
                <a:spcPts val="0"/>
              </a:spcBef>
              <a:spcAft>
                <a:spcPts val="0"/>
              </a:spcAft>
              <a:buSzPts val="1300"/>
              <a:buChar char="●"/>
            </a:pPr>
            <a:r>
              <a:rPr b="1" lang="fr" sz="1300">
                <a:solidFill>
                  <a:schemeClr val="accent5"/>
                </a:solidFill>
              </a:rPr>
              <a:t>Output :</a:t>
            </a:r>
            <a:r>
              <a:rPr lang="fr" sz="1300"/>
              <a:t> useful for Graph construction stage.</a:t>
            </a:r>
            <a:endParaRPr sz="1300"/>
          </a:p>
        </p:txBody>
      </p:sp>
      <p:sp>
        <p:nvSpPr>
          <p:cNvPr id="417" name="Google Shape;417;p42"/>
          <p:cNvSpPr txBox="1"/>
          <p:nvPr>
            <p:ph idx="1" type="body"/>
          </p:nvPr>
        </p:nvSpPr>
        <p:spPr>
          <a:xfrm>
            <a:off x="4622925" y="2571750"/>
            <a:ext cx="4438800" cy="207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B0682B"/>
                </a:solidFill>
              </a:rPr>
              <a:t>Real </a:t>
            </a:r>
            <a:r>
              <a:rPr b="1" lang="fr" sz="1300">
                <a:solidFill>
                  <a:srgbClr val="B0682B"/>
                </a:solidFill>
              </a:rPr>
              <a:t>data :</a:t>
            </a:r>
            <a:endParaRPr b="1" sz="1300">
              <a:solidFill>
                <a:srgbClr val="B0682B"/>
              </a:solidFill>
            </a:endParaRPr>
          </a:p>
          <a:p>
            <a:pPr indent="-311150" lvl="0" marL="457200" rtl="0" algn="l">
              <a:spcBef>
                <a:spcPts val="0"/>
              </a:spcBef>
              <a:spcAft>
                <a:spcPts val="0"/>
              </a:spcAft>
              <a:buSzPts val="1300"/>
              <a:buChar char="●"/>
            </a:pPr>
            <a:r>
              <a:rPr b="1" lang="fr" sz="1300">
                <a:solidFill>
                  <a:schemeClr val="accent5"/>
                </a:solidFill>
              </a:rPr>
              <a:t>Data sources : </a:t>
            </a:r>
            <a:r>
              <a:rPr lang="fr" sz="1300"/>
              <a:t>ISTDATEN dataset</a:t>
            </a:r>
            <a:endParaRPr sz="1300"/>
          </a:p>
          <a:p>
            <a:pPr indent="-311150" lvl="0" marL="457200" rtl="0" algn="l">
              <a:spcBef>
                <a:spcPts val="0"/>
              </a:spcBef>
              <a:spcAft>
                <a:spcPts val="0"/>
              </a:spcAft>
              <a:buClr>
                <a:schemeClr val="accent5"/>
              </a:buClr>
              <a:buSzPts val="1300"/>
              <a:buChar char="●"/>
            </a:pPr>
            <a:r>
              <a:rPr b="1" lang="fr" sz="1300">
                <a:solidFill>
                  <a:schemeClr val="accent5"/>
                </a:solidFill>
              </a:rPr>
              <a:t>Assumptions:</a:t>
            </a:r>
            <a:endParaRPr sz="1300"/>
          </a:p>
          <a:p>
            <a:pPr indent="-311150" lvl="1" marL="914400" rtl="0" algn="l">
              <a:spcBef>
                <a:spcPts val="0"/>
              </a:spcBef>
              <a:spcAft>
                <a:spcPts val="0"/>
              </a:spcAft>
              <a:buSzPts val="1300"/>
              <a:buChar char="○"/>
            </a:pPr>
            <a:r>
              <a:rPr lang="fr" sz="1300"/>
              <a:t>Same assumptions</a:t>
            </a:r>
            <a:endParaRPr sz="1300"/>
          </a:p>
          <a:p>
            <a:pPr indent="-311150" lvl="0" marL="457200" rtl="0" algn="l">
              <a:spcBef>
                <a:spcPts val="0"/>
              </a:spcBef>
              <a:spcAft>
                <a:spcPts val="0"/>
              </a:spcAft>
              <a:buSzPts val="1300"/>
              <a:buChar char="●"/>
            </a:pPr>
            <a:r>
              <a:rPr b="1" lang="fr" sz="1300">
                <a:solidFill>
                  <a:schemeClr val="accent5"/>
                </a:solidFill>
              </a:rPr>
              <a:t>Output :</a:t>
            </a:r>
            <a:r>
              <a:rPr lang="fr" sz="1300"/>
              <a:t> useful for Risk attribution stage.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idx="1" type="body"/>
          </p:nvPr>
        </p:nvSpPr>
        <p:spPr>
          <a:xfrm>
            <a:off x="912025" y="1259850"/>
            <a:ext cx="7320000" cy="3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B0682B"/>
                </a:solidFill>
              </a:rPr>
              <a:t>Problem definition</a:t>
            </a:r>
            <a:r>
              <a:rPr lang="fr" sz="1300">
                <a:solidFill>
                  <a:srgbClr val="B0682B"/>
                </a:solidFill>
              </a:rPr>
              <a:t> (without risk attribution) :</a:t>
            </a:r>
            <a:r>
              <a:rPr lang="fr" sz="1300">
                <a:solidFill>
                  <a:srgbClr val="FF0000"/>
                </a:solidFill>
              </a:rPr>
              <a:t> </a:t>
            </a:r>
            <a:r>
              <a:rPr lang="fr" sz="1300"/>
              <a:t>Given a source s (node), find the fastest paths (sequence of edges) possible to get to target t (node), before arrival_time.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We reduce the Journey Planning problem to : Finding all shortest paths in a </a:t>
            </a:r>
            <a:r>
              <a:rPr lang="fr" sz="1300">
                <a:solidFill>
                  <a:schemeClr val="accent5"/>
                </a:solidFill>
              </a:rPr>
              <a:t>Multi-Edged Directed Graph</a:t>
            </a:r>
            <a:r>
              <a:rPr lang="fr" sz="1300"/>
              <a:t>.</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b="1" lang="fr" sz="1300">
                <a:solidFill>
                  <a:srgbClr val="B0682B"/>
                </a:solidFill>
              </a:rPr>
              <a:t>Assumptions :</a:t>
            </a:r>
            <a:endParaRPr b="1" sz="1300">
              <a:solidFill>
                <a:srgbClr val="B0682B"/>
              </a:solidFill>
            </a:endParaRPr>
          </a:p>
          <a:p>
            <a:pPr indent="-311150" lvl="0" marL="457200" rtl="0" algn="l">
              <a:spcBef>
                <a:spcPts val="0"/>
              </a:spcBef>
              <a:spcAft>
                <a:spcPts val="0"/>
              </a:spcAft>
              <a:buSzPts val="1300"/>
              <a:buChar char="●"/>
            </a:pPr>
            <a:r>
              <a:rPr lang="fr" sz="1300"/>
              <a:t>Edge : 1-stop trip from node u to v, at time t, with a duration d, and transport mean TM.</a:t>
            </a:r>
            <a:endParaRPr sz="1300"/>
          </a:p>
          <a:p>
            <a:pPr indent="-311150" lvl="0" marL="457200" rtl="0" algn="l">
              <a:spcBef>
                <a:spcPts val="0"/>
              </a:spcBef>
              <a:spcAft>
                <a:spcPts val="0"/>
              </a:spcAft>
              <a:buSzPts val="1300"/>
              <a:buChar char="●"/>
            </a:pPr>
            <a:r>
              <a:rPr lang="fr" sz="1300"/>
              <a:t>Edge weights (cost) : The time cost of taking an edge.</a:t>
            </a:r>
            <a:endParaRPr sz="1300"/>
          </a:p>
          <a:p>
            <a:pPr indent="-311150" lvl="0" marL="457200" rtl="0" algn="l">
              <a:spcBef>
                <a:spcPts val="0"/>
              </a:spcBef>
              <a:spcAft>
                <a:spcPts val="0"/>
              </a:spcAft>
              <a:buSzPts val="1300"/>
              <a:buChar char="●"/>
            </a:pPr>
            <a:r>
              <a:rPr lang="fr" sz="1300"/>
              <a:t>Walking edge : Edge representing walking connection for nodes distant from each other at most 0,5km, assuming a speed of 50m/min.</a:t>
            </a:r>
            <a:endParaRPr sz="1300"/>
          </a:p>
          <a:p>
            <a:pPr indent="0" lvl="0" marL="457200" rtl="0" algn="l">
              <a:spcBef>
                <a:spcPts val="0"/>
              </a:spcBef>
              <a:spcAft>
                <a:spcPts val="0"/>
              </a:spcAft>
              <a:buNone/>
            </a:pPr>
            <a:r>
              <a:t/>
            </a:r>
            <a:endParaRPr sz="1300"/>
          </a:p>
        </p:txBody>
      </p:sp>
      <p:sp>
        <p:nvSpPr>
          <p:cNvPr id="423" name="Google Shape;423;p4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Graph construction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Graph construction</a:t>
            </a:r>
            <a:endParaRPr/>
          </a:p>
        </p:txBody>
      </p:sp>
      <p:pic>
        <p:nvPicPr>
          <p:cNvPr id="429" name="Google Shape;429;p44"/>
          <p:cNvPicPr preferRelativeResize="0"/>
          <p:nvPr/>
        </p:nvPicPr>
        <p:blipFill>
          <a:blip r:embed="rId3">
            <a:alphaModFix/>
          </a:blip>
          <a:stretch>
            <a:fillRect/>
          </a:stretch>
        </p:blipFill>
        <p:spPr>
          <a:xfrm>
            <a:off x="1367362" y="1220750"/>
            <a:ext cx="6409275" cy="3662450"/>
          </a:xfrm>
          <a:prstGeom prst="rect">
            <a:avLst/>
          </a:prstGeom>
          <a:noFill/>
          <a:ln>
            <a:noFill/>
          </a:ln>
        </p:spPr>
      </p:pic>
      <p:cxnSp>
        <p:nvCxnSpPr>
          <p:cNvPr id="430" name="Google Shape;430;p44"/>
          <p:cNvCxnSpPr/>
          <p:nvPr/>
        </p:nvCxnSpPr>
        <p:spPr>
          <a:xfrm flipH="1" rot="10800000">
            <a:off x="2775400" y="1932450"/>
            <a:ext cx="407400" cy="350400"/>
          </a:xfrm>
          <a:prstGeom prst="straightConnector1">
            <a:avLst/>
          </a:prstGeom>
          <a:noFill/>
          <a:ln cap="flat" cmpd="sng" w="9525">
            <a:solidFill>
              <a:srgbClr val="FF0000"/>
            </a:solidFill>
            <a:prstDash val="solid"/>
            <a:round/>
            <a:headEnd len="med" w="med" type="none"/>
            <a:tailEnd len="med" w="med" type="triangle"/>
          </a:ln>
        </p:spPr>
      </p:cxnSp>
      <p:cxnSp>
        <p:nvCxnSpPr>
          <p:cNvPr id="431" name="Google Shape;431;p44"/>
          <p:cNvCxnSpPr/>
          <p:nvPr/>
        </p:nvCxnSpPr>
        <p:spPr>
          <a:xfrm rot="10800000">
            <a:off x="5986500" y="3608950"/>
            <a:ext cx="426300" cy="113700"/>
          </a:xfrm>
          <a:prstGeom prst="straightConnector1">
            <a:avLst/>
          </a:prstGeom>
          <a:noFill/>
          <a:ln cap="flat" cmpd="sng" w="9525">
            <a:solidFill>
              <a:srgbClr val="FF0000"/>
            </a:solidFill>
            <a:prstDash val="solid"/>
            <a:round/>
            <a:headEnd len="med" w="med" type="none"/>
            <a:tailEnd len="med" w="med" type="triangle"/>
          </a:ln>
        </p:spPr>
      </p:cxnSp>
      <p:sp>
        <p:nvSpPr>
          <p:cNvPr id="432" name="Google Shape;432;p44"/>
          <p:cNvSpPr txBox="1"/>
          <p:nvPr/>
        </p:nvSpPr>
        <p:spPr>
          <a:xfrm>
            <a:off x="1657800" y="2282850"/>
            <a:ext cx="111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Montserrat"/>
                <a:ea typeface="Montserrat"/>
                <a:cs typeface="Montserrat"/>
                <a:sym typeface="Montserrat"/>
              </a:rPr>
              <a:t>Multi-Edges : </a:t>
            </a:r>
            <a:endParaRPr sz="1000">
              <a:latin typeface="Montserrat"/>
              <a:ea typeface="Montserrat"/>
              <a:cs typeface="Montserrat"/>
              <a:sym typeface="Montserrat"/>
            </a:endParaRPr>
          </a:p>
          <a:p>
            <a:pPr indent="0" lvl="0" marL="0" rtl="0" algn="l">
              <a:spcBef>
                <a:spcPts val="0"/>
              </a:spcBef>
              <a:spcAft>
                <a:spcPts val="0"/>
              </a:spcAft>
              <a:buNone/>
            </a:pPr>
            <a:r>
              <a:rPr lang="fr" sz="1000">
                <a:latin typeface="Montserrat"/>
                <a:ea typeface="Montserrat"/>
                <a:cs typeface="Montserrat"/>
                <a:sym typeface="Montserrat"/>
              </a:rPr>
              <a:t>(30 → 19)</a:t>
            </a:r>
            <a:endParaRPr sz="1000">
              <a:latin typeface="Montserrat"/>
              <a:ea typeface="Montserrat"/>
              <a:cs typeface="Montserrat"/>
              <a:sym typeface="Montserrat"/>
            </a:endParaRPr>
          </a:p>
        </p:txBody>
      </p:sp>
      <p:sp>
        <p:nvSpPr>
          <p:cNvPr id="433" name="Google Shape;433;p44"/>
          <p:cNvSpPr txBox="1"/>
          <p:nvPr/>
        </p:nvSpPr>
        <p:spPr>
          <a:xfrm>
            <a:off x="6412800" y="3308175"/>
            <a:ext cx="111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Montserrat"/>
                <a:ea typeface="Montserrat"/>
                <a:cs typeface="Montserrat"/>
                <a:sym typeface="Montserrat"/>
              </a:rPr>
              <a:t>Node : 25</a:t>
            </a:r>
            <a:endParaRPr sz="1000">
              <a:latin typeface="Montserrat"/>
              <a:ea typeface="Montserrat"/>
              <a:cs typeface="Montserrat"/>
              <a:sym typeface="Montserrat"/>
            </a:endParaRPr>
          </a:p>
        </p:txBody>
      </p:sp>
      <p:sp>
        <p:nvSpPr>
          <p:cNvPr id="434" name="Google Shape;434;p44"/>
          <p:cNvSpPr txBox="1"/>
          <p:nvPr/>
        </p:nvSpPr>
        <p:spPr>
          <a:xfrm>
            <a:off x="6412800" y="3542675"/>
            <a:ext cx="1117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Montserrat"/>
                <a:ea typeface="Montserrat"/>
                <a:cs typeface="Montserrat"/>
                <a:sym typeface="Montserrat"/>
              </a:rPr>
              <a:t>stop_name</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longitude</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latitude</a:t>
            </a:r>
            <a:endParaRPr sz="900">
              <a:latin typeface="Montserrat"/>
              <a:ea typeface="Montserrat"/>
              <a:cs typeface="Montserrat"/>
              <a:sym typeface="Montserrat"/>
            </a:endParaRPr>
          </a:p>
        </p:txBody>
      </p:sp>
      <p:sp>
        <p:nvSpPr>
          <p:cNvPr id="435" name="Google Shape;435;p44"/>
          <p:cNvSpPr txBox="1"/>
          <p:nvPr/>
        </p:nvSpPr>
        <p:spPr>
          <a:xfrm>
            <a:off x="1657525" y="2775400"/>
            <a:ext cx="1117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Montserrat"/>
                <a:ea typeface="Montserrat"/>
                <a:cs typeface="Montserrat"/>
                <a:sym typeface="Montserrat"/>
              </a:rPr>
              <a:t>type</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departure_time</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arrival_time</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duration</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trip_id</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route_id</a:t>
            </a:r>
            <a:endParaRPr sz="900">
              <a:latin typeface="Montserrat"/>
              <a:ea typeface="Montserrat"/>
              <a:cs typeface="Montserrat"/>
              <a:sym typeface="Montserrat"/>
            </a:endParaRPr>
          </a:p>
          <a:p>
            <a:pPr indent="0" lvl="0" marL="0" rtl="0" algn="l">
              <a:spcBef>
                <a:spcPts val="0"/>
              </a:spcBef>
              <a:spcAft>
                <a:spcPts val="0"/>
              </a:spcAft>
              <a:buNone/>
            </a:pPr>
            <a:r>
              <a:rPr lang="fr" sz="900">
                <a:latin typeface="Montserrat"/>
                <a:ea typeface="Montserrat"/>
                <a:cs typeface="Montserrat"/>
                <a:sym typeface="Montserrat"/>
              </a:rPr>
              <a:t>direction_id</a:t>
            </a:r>
            <a:endParaRPr sz="9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txBox="1"/>
          <p:nvPr>
            <p:ph idx="1" type="body"/>
          </p:nvPr>
        </p:nvSpPr>
        <p:spPr>
          <a:xfrm>
            <a:off x="912025" y="1259850"/>
            <a:ext cx="7320000" cy="3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B0682B"/>
                </a:solidFill>
              </a:rPr>
              <a:t>Idea :</a:t>
            </a:r>
            <a:r>
              <a:rPr lang="fr" sz="1300"/>
              <a:t> Apply Di</a:t>
            </a:r>
            <a:r>
              <a:rPr lang="fr" sz="1300"/>
              <a:t>jkstra shortest path algorithm from s to t sequentially until no shortest path is found.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fr" sz="1300">
                <a:solidFill>
                  <a:schemeClr val="accent5"/>
                </a:solidFill>
              </a:rPr>
              <a:t>Challenges :</a:t>
            </a:r>
            <a:endParaRPr b="1" sz="1300">
              <a:solidFill>
                <a:schemeClr val="accent5"/>
              </a:solidFill>
            </a:endParaRPr>
          </a:p>
          <a:p>
            <a:pPr indent="-311150" lvl="0" marL="457200" rtl="0" algn="l">
              <a:spcBef>
                <a:spcPts val="0"/>
              </a:spcBef>
              <a:spcAft>
                <a:spcPts val="0"/>
              </a:spcAft>
              <a:buSzPts val="1300"/>
              <a:buChar char="●"/>
            </a:pPr>
            <a:r>
              <a:rPr lang="fr" sz="1300"/>
              <a:t>Adapting Dijkstra algorithm to work on Multi-Edged graphs.</a:t>
            </a:r>
            <a:endParaRPr sz="1300"/>
          </a:p>
          <a:p>
            <a:pPr indent="-311150" lvl="0" marL="457200" rtl="0" algn="l">
              <a:spcBef>
                <a:spcPts val="0"/>
              </a:spcBef>
              <a:spcAft>
                <a:spcPts val="0"/>
              </a:spcAft>
              <a:buSzPts val="1300"/>
              <a:buChar char="●"/>
            </a:pPr>
            <a:r>
              <a:rPr lang="fr" sz="1300"/>
              <a:t>Policy for discarding edges at the end of each iteration.</a:t>
            </a:r>
            <a:endParaRPr sz="1300"/>
          </a:p>
          <a:p>
            <a:pPr indent="-311150" lvl="0" marL="457200" rtl="0" algn="l">
              <a:spcBef>
                <a:spcPts val="0"/>
              </a:spcBef>
              <a:spcAft>
                <a:spcPts val="0"/>
              </a:spcAft>
              <a:buSzPts val="1300"/>
              <a:buChar char="●"/>
            </a:pPr>
            <a:r>
              <a:rPr lang="fr" sz="1300"/>
              <a:t>Edge costs depending on arrival_time at the source node.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fr" sz="1300">
                <a:solidFill>
                  <a:schemeClr val="accent4"/>
                </a:solidFill>
              </a:rPr>
              <a:t>Solutions :</a:t>
            </a:r>
            <a:endParaRPr b="1" sz="1300">
              <a:solidFill>
                <a:schemeClr val="accent4"/>
              </a:solidFill>
            </a:endParaRPr>
          </a:p>
          <a:p>
            <a:pPr indent="-311150" lvl="0" marL="457200" rtl="0" algn="l">
              <a:spcBef>
                <a:spcPts val="0"/>
              </a:spcBef>
              <a:spcAft>
                <a:spcPts val="0"/>
              </a:spcAft>
              <a:buSzPts val="1300"/>
              <a:buChar char="●"/>
            </a:pPr>
            <a:r>
              <a:rPr lang="fr" sz="1300"/>
              <a:t>Tweak “search” part of Dijkstra’s algorithm to account for multi-edges.</a:t>
            </a:r>
            <a:endParaRPr sz="1300"/>
          </a:p>
          <a:p>
            <a:pPr indent="-311150" lvl="0" marL="457200" rtl="0" algn="l">
              <a:spcBef>
                <a:spcPts val="0"/>
              </a:spcBef>
              <a:spcAft>
                <a:spcPts val="0"/>
              </a:spcAft>
              <a:buSzPts val="1300"/>
              <a:buChar char="●"/>
            </a:pPr>
            <a:r>
              <a:rPr lang="fr" sz="1300"/>
              <a:t>Use of a homebrewed heuristic to discard edges.</a:t>
            </a:r>
            <a:endParaRPr sz="1300"/>
          </a:p>
          <a:p>
            <a:pPr indent="-311150" lvl="0" marL="457200" rtl="0" algn="l">
              <a:spcBef>
                <a:spcPts val="0"/>
              </a:spcBef>
              <a:spcAft>
                <a:spcPts val="0"/>
              </a:spcAft>
              <a:buSzPts val="1300"/>
              <a:buChar char="●"/>
            </a:pPr>
            <a:r>
              <a:rPr lang="fr" sz="1300"/>
              <a:t>Computing costs dynamically.</a:t>
            </a:r>
            <a:endParaRPr sz="1300"/>
          </a:p>
        </p:txBody>
      </p:sp>
      <p:sp>
        <p:nvSpPr>
          <p:cNvPr id="441" name="Google Shape;441;p4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Finding fastest paths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ph idx="1" type="body"/>
          </p:nvPr>
        </p:nvSpPr>
        <p:spPr>
          <a:xfrm>
            <a:off x="157700" y="1198600"/>
            <a:ext cx="5810700" cy="3265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fr"/>
              <a:t>The delay in each station is calculated as the difference between the actual arrival time, and the scheduled arrival time</a:t>
            </a:r>
            <a:endParaRPr/>
          </a:p>
          <a:p>
            <a:pPr indent="-317500" lvl="0" marL="457200" rtl="0" algn="l">
              <a:spcBef>
                <a:spcPts val="0"/>
              </a:spcBef>
              <a:spcAft>
                <a:spcPts val="0"/>
              </a:spcAft>
              <a:buSzPts val="1400"/>
              <a:buChar char="-"/>
            </a:pPr>
            <a:r>
              <a:rPr lang="fr"/>
              <a:t>We first grouped our relations by transport type (Train or Bus)</a:t>
            </a:r>
            <a:endParaRPr/>
          </a:p>
          <a:p>
            <a:pPr indent="-317500" lvl="0" marL="457200" rtl="0" algn="l">
              <a:spcBef>
                <a:spcPts val="0"/>
              </a:spcBef>
              <a:spcAft>
                <a:spcPts val="0"/>
              </a:spcAft>
              <a:buSzPts val="1400"/>
              <a:buChar char="-"/>
            </a:pPr>
            <a:r>
              <a:rPr lang="fr"/>
              <a:t>Then, w</a:t>
            </a:r>
            <a:r>
              <a:rPr lang="fr"/>
              <a:t>e decided to divide the day into 3 slots: </a:t>
            </a:r>
            <a:endParaRPr/>
          </a:p>
          <a:p>
            <a:pPr indent="-317500" lvl="0" marL="914400" rtl="0" algn="l">
              <a:spcBef>
                <a:spcPts val="0"/>
              </a:spcBef>
              <a:spcAft>
                <a:spcPts val="0"/>
              </a:spcAft>
              <a:buSzPts val="1400"/>
              <a:buChar char="+"/>
            </a:pPr>
            <a:r>
              <a:rPr lang="fr"/>
              <a:t>from 07:00 to 11:00</a:t>
            </a:r>
            <a:endParaRPr/>
          </a:p>
          <a:p>
            <a:pPr indent="-317500" lvl="0" marL="914400" rtl="0" algn="l">
              <a:spcBef>
                <a:spcPts val="0"/>
              </a:spcBef>
              <a:spcAft>
                <a:spcPts val="0"/>
              </a:spcAft>
              <a:buSzPts val="1400"/>
              <a:buChar char="+"/>
            </a:pPr>
            <a:r>
              <a:rPr lang="fr"/>
              <a:t>from 11:00 to 15:00</a:t>
            </a:r>
            <a:endParaRPr/>
          </a:p>
          <a:p>
            <a:pPr indent="-317500" lvl="0" marL="914400" rtl="0" algn="l">
              <a:spcBef>
                <a:spcPts val="0"/>
              </a:spcBef>
              <a:spcAft>
                <a:spcPts val="0"/>
              </a:spcAft>
              <a:buSzPts val="1400"/>
              <a:buChar char="+"/>
            </a:pPr>
            <a:r>
              <a:rPr lang="fr"/>
              <a:t>from 15:00 to 19:00</a:t>
            </a:r>
            <a:endParaRPr/>
          </a:p>
          <a:p>
            <a:pPr indent="-317500" lvl="0" marL="457200" rtl="0" algn="l">
              <a:spcBef>
                <a:spcPts val="0"/>
              </a:spcBef>
              <a:spcAft>
                <a:spcPts val="0"/>
              </a:spcAft>
              <a:buSzPts val="1400"/>
              <a:buChar char="-"/>
            </a:pPr>
            <a:r>
              <a:rPr lang="fr"/>
              <a:t>By plotting the different delays in each slot, we found that the best estimation of its distribution is the exponential distribution.</a:t>
            </a:r>
            <a:endParaRPr/>
          </a:p>
        </p:txBody>
      </p:sp>
      <p:sp>
        <p:nvSpPr>
          <p:cNvPr id="447" name="Google Shape;447;p46"/>
          <p:cNvSpPr txBox="1"/>
          <p:nvPr>
            <p:ph type="title"/>
          </p:nvPr>
        </p:nvSpPr>
        <p:spPr>
          <a:xfrm>
            <a:off x="1996975" y="539500"/>
            <a:ext cx="5153700" cy="65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Risk attribution to paths</a:t>
            </a:r>
            <a:endParaRPr/>
          </a:p>
        </p:txBody>
      </p:sp>
      <p:pic>
        <p:nvPicPr>
          <p:cNvPr id="448" name="Google Shape;448;p46"/>
          <p:cNvPicPr preferRelativeResize="0"/>
          <p:nvPr/>
        </p:nvPicPr>
        <p:blipFill>
          <a:blip r:embed="rId3">
            <a:alphaModFix/>
          </a:blip>
          <a:stretch>
            <a:fillRect/>
          </a:stretch>
        </p:blipFill>
        <p:spPr>
          <a:xfrm>
            <a:off x="6170375" y="1788113"/>
            <a:ext cx="2870800" cy="1816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idx="1" type="body"/>
          </p:nvPr>
        </p:nvSpPr>
        <p:spPr>
          <a:xfrm>
            <a:off x="157700" y="1198600"/>
            <a:ext cx="5810700" cy="3265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fr"/>
              <a:t>We used the mean delays of each slot and built a cumulative exponential distribution as below.</a:t>
            </a:r>
            <a:endParaRPr/>
          </a:p>
          <a:p>
            <a:pPr indent="-317500" lvl="0" marL="457200" rtl="0" algn="l">
              <a:spcBef>
                <a:spcPts val="0"/>
              </a:spcBef>
              <a:spcAft>
                <a:spcPts val="0"/>
              </a:spcAft>
              <a:buSzPts val="1400"/>
              <a:buChar char="-"/>
            </a:pPr>
            <a:r>
              <a:rPr lang="fr"/>
              <a:t>It will provide us with the probability of realizing X delay (seconds) in that specific line/relation</a:t>
            </a:r>
            <a:endParaRPr/>
          </a:p>
          <a:p>
            <a:pPr indent="-317500" lvl="0" marL="457200" rtl="0" algn="l">
              <a:spcBef>
                <a:spcPts val="0"/>
              </a:spcBef>
              <a:spcAft>
                <a:spcPts val="0"/>
              </a:spcAft>
              <a:buSzPts val="1400"/>
              <a:buChar char="-"/>
            </a:pPr>
            <a:r>
              <a:rPr lang="fr"/>
              <a:t>This probability is then used as follows:</a:t>
            </a:r>
            <a:endParaRPr/>
          </a:p>
          <a:p>
            <a:pPr indent="-317500" lvl="0" marL="914400" rtl="0" algn="l">
              <a:spcBef>
                <a:spcPts val="0"/>
              </a:spcBef>
              <a:spcAft>
                <a:spcPts val="0"/>
              </a:spcAft>
              <a:buSzPts val="1400"/>
              <a:buChar char="+"/>
            </a:pPr>
            <a:r>
              <a:rPr lang="fr"/>
              <a:t>For each change of lines, we calculate x as the difference in seconds between the arrival_time and the next departure time</a:t>
            </a:r>
            <a:endParaRPr/>
          </a:p>
          <a:p>
            <a:pPr indent="-317500" lvl="0" marL="914400" rtl="0" algn="l">
              <a:spcBef>
                <a:spcPts val="0"/>
              </a:spcBef>
              <a:spcAft>
                <a:spcPts val="0"/>
              </a:spcAft>
              <a:buSzPts val="1400"/>
              <a:buChar char="+"/>
            </a:pPr>
            <a:r>
              <a:rPr lang="fr"/>
              <a:t>Then F(X&lt;=x) is the probability of success in reaching the next relation.</a:t>
            </a:r>
            <a:endParaRPr/>
          </a:p>
          <a:p>
            <a:pPr indent="-317500" lvl="0" marL="914400" rtl="0" algn="l">
              <a:spcBef>
                <a:spcPts val="0"/>
              </a:spcBef>
              <a:spcAft>
                <a:spcPts val="0"/>
              </a:spcAft>
              <a:buSzPts val="1400"/>
              <a:buChar char="+"/>
            </a:pPr>
            <a:r>
              <a:rPr lang="fr"/>
              <a:t>We assumed that if the relation is done walking, and the walking duration is less than x, the probability of success is one.</a:t>
            </a:r>
            <a:endParaRPr/>
          </a:p>
        </p:txBody>
      </p:sp>
      <p:sp>
        <p:nvSpPr>
          <p:cNvPr id="454" name="Google Shape;454;p47"/>
          <p:cNvSpPr txBox="1"/>
          <p:nvPr>
            <p:ph type="title"/>
          </p:nvPr>
        </p:nvSpPr>
        <p:spPr>
          <a:xfrm>
            <a:off x="1996975" y="539500"/>
            <a:ext cx="5153700" cy="65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Risk attribution to paths</a:t>
            </a:r>
            <a:endParaRPr/>
          </a:p>
        </p:txBody>
      </p:sp>
      <p:pic>
        <p:nvPicPr>
          <p:cNvPr id="455" name="Google Shape;455;p47"/>
          <p:cNvPicPr preferRelativeResize="0"/>
          <p:nvPr/>
        </p:nvPicPr>
        <p:blipFill>
          <a:blip r:embed="rId3">
            <a:alphaModFix/>
          </a:blip>
          <a:stretch>
            <a:fillRect/>
          </a:stretch>
        </p:blipFill>
        <p:spPr>
          <a:xfrm>
            <a:off x="6082999" y="2072692"/>
            <a:ext cx="2870800" cy="6643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