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9" r:id="rId13"/>
    <p:sldId id="267" r:id="rId14"/>
    <p:sldId id="270" r:id="rId15"/>
    <p:sldId id="268"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p:scale>
          <a:sx n="100" d="100"/>
          <a:sy n="100" d="100"/>
        </p:scale>
        <p:origin x="93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428644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207823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92582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108689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132648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13752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266099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67428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109615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369523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F3101C38-AE49-4FE7-8819-F6A1EBB6515E}" type="datetimeFigureOut">
              <a:rPr lang="he-IL" smtClean="0"/>
              <a:t>ט"ו/טבת/תשפ"ג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E1CE6B-EAC3-45F7-8EC9-8584E6D4E4B3}" type="slidenum">
              <a:rPr lang="he-IL" smtClean="0"/>
              <a:t>‹#›</a:t>
            </a:fld>
            <a:endParaRPr lang="he-IL"/>
          </a:p>
        </p:txBody>
      </p:sp>
    </p:spTree>
    <p:extLst>
      <p:ext uri="{BB962C8B-B14F-4D97-AF65-F5344CB8AC3E}">
        <p14:creationId xmlns:p14="http://schemas.microsoft.com/office/powerpoint/2010/main" val="242344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3101C38-AE49-4FE7-8819-F6A1EBB6515E}" type="datetimeFigureOut">
              <a:rPr lang="he-IL" smtClean="0"/>
              <a:t>ט"ו/טבת/תשפ"ג</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BE1CE6B-EAC3-45F7-8EC9-8584E6D4E4B3}" type="slidenum">
              <a:rPr lang="he-IL" smtClean="0"/>
              <a:t>‹#›</a:t>
            </a:fld>
            <a:endParaRPr lang="he-IL"/>
          </a:p>
        </p:txBody>
      </p:sp>
    </p:spTree>
    <p:extLst>
      <p:ext uri="{BB962C8B-B14F-4D97-AF65-F5344CB8AC3E}">
        <p14:creationId xmlns:p14="http://schemas.microsoft.com/office/powerpoint/2010/main" val="1708257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solidFill>
                  <a:schemeClr val="bg1"/>
                </a:solidFill>
              </a:rPr>
              <a:t>מותגים:</a:t>
            </a:r>
            <a:r>
              <a:rPr lang="en-US" dirty="0" smtClean="0">
                <a:solidFill>
                  <a:schemeClr val="bg1"/>
                </a:solidFill>
              </a:rPr>
              <a:t> </a:t>
            </a:r>
            <a:r>
              <a:rPr lang="he-IL" dirty="0" smtClean="0">
                <a:solidFill>
                  <a:schemeClr val="bg1"/>
                </a:solidFill>
              </a:rPr>
              <a:t>בעד ונגד</a:t>
            </a:r>
            <a:endParaRPr lang="he-IL" dirty="0">
              <a:solidFill>
                <a:schemeClr val="bg1"/>
              </a:solidFill>
            </a:endParaRPr>
          </a:p>
        </p:txBody>
      </p:sp>
      <p:sp>
        <p:nvSpPr>
          <p:cNvPr id="3" name="כותרת משנה 2"/>
          <p:cNvSpPr>
            <a:spLocks noGrp="1"/>
          </p:cNvSpPr>
          <p:nvPr>
            <p:ph type="subTitle" idx="1"/>
          </p:nvPr>
        </p:nvSpPr>
        <p:spPr/>
        <p:txBody>
          <a:bodyPr/>
          <a:lstStyle/>
          <a:p>
            <a:r>
              <a:rPr lang="he-IL" dirty="0" smtClean="0">
                <a:solidFill>
                  <a:schemeClr val="bg1"/>
                </a:solidFill>
              </a:rPr>
              <a:t>בר חצור ויונתן </a:t>
            </a:r>
            <a:r>
              <a:rPr lang="he-IL" dirty="0" err="1" smtClean="0">
                <a:solidFill>
                  <a:schemeClr val="bg1"/>
                </a:solidFill>
              </a:rPr>
              <a:t>סיקולר</a:t>
            </a:r>
            <a:endParaRPr lang="he-IL" dirty="0">
              <a:solidFill>
                <a:schemeClr val="bg1"/>
              </a:solidFill>
            </a:endParaRPr>
          </a:p>
        </p:txBody>
      </p:sp>
    </p:spTree>
    <p:extLst>
      <p:ext uri="{BB962C8B-B14F-4D97-AF65-F5344CB8AC3E}">
        <p14:creationId xmlns:p14="http://schemas.microsoft.com/office/powerpoint/2010/main" val="107727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284451" y="2506662"/>
            <a:ext cx="10515600" cy="4351338"/>
          </a:xfrm>
        </p:spPr>
        <p:txBody>
          <a:bodyPr>
            <a:normAutofit/>
          </a:bodyPr>
          <a:lstStyle/>
          <a:p>
            <a:pPr marL="0" indent="0">
              <a:buNone/>
            </a:pPr>
            <a:r>
              <a:rPr lang="he-IL" sz="7200" dirty="0" smtClean="0">
                <a:solidFill>
                  <a:schemeClr val="bg1"/>
                </a:solidFill>
              </a:rPr>
              <a:t>נגד</a:t>
            </a:r>
            <a:endParaRPr lang="en-US" sz="3600" dirty="0">
              <a:solidFill>
                <a:schemeClr val="bg1"/>
              </a:solidFill>
            </a:endParaRPr>
          </a:p>
        </p:txBody>
      </p:sp>
    </p:spTree>
    <p:extLst>
      <p:ext uri="{BB962C8B-B14F-4D97-AF65-F5344CB8AC3E}">
        <p14:creationId xmlns:p14="http://schemas.microsoft.com/office/powerpoint/2010/main" val="16545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a:solidFill>
                  <a:schemeClr val="bg1"/>
                </a:solidFill>
              </a:rPr>
              <a:t>חברות עם מותגים מוכרים יכולים למכור מוצרים במחירים מוגזמים, הרבה מעבר למחיר הייצור </a:t>
            </a:r>
            <a:r>
              <a:rPr lang="he-IL" sz="1800" dirty="0" err="1">
                <a:solidFill>
                  <a:schemeClr val="bg1"/>
                </a:solidFill>
              </a:rPr>
              <a:t>האמיתי</a:t>
            </a:r>
            <a:r>
              <a:rPr lang="he-IL" sz="1800" dirty="0">
                <a:solidFill>
                  <a:schemeClr val="bg1"/>
                </a:solidFill>
              </a:rPr>
              <a:t> שלהם. הן יכולות לקנות חברות אחרות ולגרום לכך שחברות אחרות ייצאו מהשוק על ידי מבצעים גדולים, מה שיאפשר להן להגדיל את כוחן בשוק. וכשאין תחרות, הן יכולות להוריד לא רק מחירים אלא גם איכות.</a:t>
            </a:r>
            <a:endParaRPr lang="en-US" sz="1800" dirty="0">
              <a:solidFill>
                <a:schemeClr val="bg1"/>
              </a:solidFill>
            </a:endParaRPr>
          </a:p>
          <a:p>
            <a:pPr marL="0" indent="0">
              <a:buNone/>
            </a:pPr>
            <a:r>
              <a:rPr lang="he-IL" sz="1800" dirty="0">
                <a:solidFill>
                  <a:schemeClr val="bg1"/>
                </a:solidFill>
              </a:rPr>
              <a:t>דוגמא היא מותג </a:t>
            </a:r>
            <a:r>
              <a:rPr lang="he-IL" sz="1800" dirty="0" err="1">
                <a:solidFill>
                  <a:schemeClr val="bg1"/>
                </a:solidFill>
              </a:rPr>
              <a:t>סנפרוסט</a:t>
            </a:r>
            <a:r>
              <a:rPr lang="he-IL" sz="1800" dirty="0">
                <a:solidFill>
                  <a:schemeClr val="bg1"/>
                </a:solidFill>
              </a:rPr>
              <a:t>. למותג יש שליטה של 60% על שוק המוצרים הקפואים. מוצרי המותג נמכרים במחיר גבוהה בהרבה מהמחיר של מותגים מתחרים. לעומת זו, איכות המוצר מאוד נמוכה. שנה שעברה מצאו חלקי חיות בשקית. מקרים כאלה מעודדים חברות למכור מוצרים עם איכות נמוכה במחירים גבוהים. </a:t>
            </a:r>
            <a:endParaRPr lang="en-US" sz="1800" dirty="0">
              <a:solidFill>
                <a:schemeClr val="bg1"/>
              </a:solidFill>
            </a:endParaRPr>
          </a:p>
        </p:txBody>
      </p:sp>
      <p:pic>
        <p:nvPicPr>
          <p:cNvPr id="11270" name="Picture 6" descr="ריקול לשעועית הירוקה של סנפורסט לאחר שנמצאה פיסת נחש באריזה - גלוב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062" y="2838710"/>
            <a:ext cx="762000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0/0d/%D0%9C%D1%8B%D1%88%D1%8C_2.jpg/1200px-%D0%9C%D1%8B%D1%88%D1%8C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25" y="3533775"/>
            <a:ext cx="5246261"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8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455776" y="2754312"/>
            <a:ext cx="10515600" cy="4351338"/>
          </a:xfrm>
        </p:spPr>
        <p:txBody>
          <a:bodyPr>
            <a:normAutofit/>
          </a:bodyPr>
          <a:lstStyle/>
          <a:p>
            <a:pPr marL="0" indent="0">
              <a:buNone/>
            </a:pPr>
            <a:r>
              <a:rPr lang="he-IL" sz="7200" dirty="0" smtClean="0">
                <a:solidFill>
                  <a:schemeClr val="bg1"/>
                </a:solidFill>
              </a:rPr>
              <a:t>הפרכה</a:t>
            </a:r>
            <a:endParaRPr lang="en-US" sz="3600" dirty="0">
              <a:solidFill>
                <a:schemeClr val="bg1"/>
              </a:solidFill>
            </a:endParaRPr>
          </a:p>
        </p:txBody>
      </p:sp>
    </p:spTree>
    <p:extLst>
      <p:ext uri="{BB962C8B-B14F-4D97-AF65-F5344CB8AC3E}">
        <p14:creationId xmlns:p14="http://schemas.microsoft.com/office/powerpoint/2010/main" val="76305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a:solidFill>
                  <a:schemeClr val="bg1"/>
                </a:solidFill>
              </a:rPr>
              <a:t>אפילו אם יש לחברה מוניטין גבוהה בשוק, טקטיקות שיווק לא ישמרו מותג לבדן. למעשה, הם אפילו עלולים לפגוע במותג אם הטענות וההבטחות לא יתקיימו והלקוחות יתפסו אותן כגימיקים.</a:t>
            </a:r>
            <a:endParaRPr lang="en-US" sz="1800" dirty="0">
              <a:solidFill>
                <a:schemeClr val="bg1"/>
              </a:solidFill>
            </a:endParaRPr>
          </a:p>
          <a:p>
            <a:pPr marL="0" indent="0">
              <a:buNone/>
            </a:pPr>
            <a:r>
              <a:rPr lang="he-IL" sz="1800" dirty="0">
                <a:solidFill>
                  <a:schemeClr val="bg1"/>
                </a:solidFill>
              </a:rPr>
              <a:t>כלומר חברה יכולה לנצל לרעה את המותג שלה ולהוריד סטנדרטים ולא לעמוד בציפיות של הלקוחות. אבל ברגע שהיא מאכזבת את הלקוחות, היא לא יכולה לשמור עליהם לאורך זמן. זה בהנחה שיש ללקוחות אלטרנטיבות מספיק טובות.</a:t>
            </a:r>
            <a:endParaRPr lang="en-US" sz="1800" dirty="0">
              <a:solidFill>
                <a:schemeClr val="bg1"/>
              </a:solidFill>
            </a:endParaRPr>
          </a:p>
          <a:p>
            <a:pPr marL="0" indent="0">
              <a:buNone/>
            </a:pPr>
            <a:r>
              <a:rPr lang="he-IL" sz="1800" dirty="0">
                <a:solidFill>
                  <a:schemeClr val="bg1"/>
                </a:solidFill>
              </a:rPr>
              <a:t>דוגמא היא מותג </a:t>
            </a:r>
            <a:r>
              <a:rPr lang="he-IL" sz="1800" dirty="0" err="1">
                <a:solidFill>
                  <a:schemeClr val="bg1"/>
                </a:solidFill>
              </a:rPr>
              <a:t>סנפרוסט</a:t>
            </a:r>
            <a:r>
              <a:rPr lang="he-IL" sz="1800" dirty="0">
                <a:solidFill>
                  <a:schemeClr val="bg1"/>
                </a:solidFill>
              </a:rPr>
              <a:t>, שבעקבות ירידת איכות מוצריו, המוניטין שלו ירד והחברה ספגה אבדות בשווי של עד כ-5 מיליון שקל.</a:t>
            </a:r>
            <a:endParaRPr lang="en-US" sz="1800" dirty="0">
              <a:solidFill>
                <a:schemeClr val="bg1"/>
              </a:solidFill>
            </a:endParaRPr>
          </a:p>
        </p:txBody>
      </p:sp>
      <p:pic>
        <p:nvPicPr>
          <p:cNvPr id="12290" name="Picture 2" descr="בעקבות גילויי העכבר והנחש: המותג הפרטי נגס במכירות של סנפרוסט | כלכליס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49" y="3103526"/>
            <a:ext cx="5686425" cy="320416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24,708 Money Falling Stock Photos - Free &amp; Royalty-Free Stock Photos from  Dreams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2529941"/>
            <a:ext cx="5469192"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4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884401" y="2506662"/>
            <a:ext cx="10515600" cy="4351338"/>
          </a:xfrm>
        </p:spPr>
        <p:txBody>
          <a:bodyPr>
            <a:normAutofit/>
          </a:bodyPr>
          <a:lstStyle/>
          <a:p>
            <a:pPr marL="0" indent="0">
              <a:buNone/>
            </a:pPr>
            <a:r>
              <a:rPr lang="he-IL" sz="7200" dirty="0" smtClean="0">
                <a:solidFill>
                  <a:schemeClr val="bg1"/>
                </a:solidFill>
              </a:rPr>
              <a:t>סיכום</a:t>
            </a:r>
            <a:endParaRPr lang="en-US" sz="3600" dirty="0">
              <a:solidFill>
                <a:schemeClr val="bg1"/>
              </a:solidFill>
            </a:endParaRPr>
          </a:p>
        </p:txBody>
      </p:sp>
    </p:spTree>
    <p:extLst>
      <p:ext uri="{BB962C8B-B14F-4D97-AF65-F5344CB8AC3E}">
        <p14:creationId xmlns:p14="http://schemas.microsoft.com/office/powerpoint/2010/main" val="232753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2312" y="2725997"/>
            <a:ext cx="10515600" cy="4351338"/>
          </a:xfrm>
        </p:spPr>
        <p:txBody>
          <a:bodyPr>
            <a:normAutofit/>
          </a:bodyPr>
          <a:lstStyle/>
          <a:p>
            <a:pPr marL="0" indent="0" algn="ctr">
              <a:buNone/>
            </a:pPr>
            <a:r>
              <a:rPr lang="he-IL" sz="2400" dirty="0" smtClean="0">
                <a:solidFill>
                  <a:schemeClr val="bg1"/>
                </a:solidFill>
              </a:rPr>
              <a:t>מותגים </a:t>
            </a:r>
            <a:r>
              <a:rPr lang="he-IL" sz="2400" dirty="0">
                <a:solidFill>
                  <a:schemeClr val="bg1"/>
                </a:solidFill>
              </a:rPr>
              <a:t>יכולים להועיל ללקוח, אבל צריך לשמר את האיזון בין מחירי המוצרים ואיכותם ולשים לב שחברות לא מנצלות את המותג לרעה.</a:t>
            </a:r>
            <a:endParaRPr lang="en-US" sz="2400" dirty="0">
              <a:solidFill>
                <a:schemeClr val="bg1"/>
              </a:solidFill>
            </a:endParaRPr>
          </a:p>
        </p:txBody>
      </p:sp>
    </p:spTree>
    <p:extLst>
      <p:ext uri="{BB962C8B-B14F-4D97-AF65-F5344CB8AC3E}">
        <p14:creationId xmlns:p14="http://schemas.microsoft.com/office/powerpoint/2010/main" val="49490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71204" y="553777"/>
            <a:ext cx="10515600" cy="4351338"/>
          </a:xfrm>
        </p:spPr>
        <p:txBody>
          <a:bodyPr>
            <a:normAutofit/>
          </a:bodyPr>
          <a:lstStyle/>
          <a:p>
            <a:pPr marL="0" indent="0">
              <a:buNone/>
            </a:pPr>
            <a:r>
              <a:rPr lang="he-IL" sz="1800" dirty="0">
                <a:solidFill>
                  <a:schemeClr val="bg1"/>
                </a:solidFill>
              </a:rPr>
              <a:t>מותגים קיימים כבר הרבה זמן.</a:t>
            </a:r>
            <a:endParaRPr lang="en-US" sz="1800" dirty="0">
              <a:solidFill>
                <a:schemeClr val="bg1"/>
              </a:solidFill>
            </a:endParaRPr>
          </a:p>
          <a:p>
            <a:pPr marL="0" indent="0">
              <a:buNone/>
            </a:pPr>
            <a:r>
              <a:rPr lang="he-IL" sz="1800" dirty="0">
                <a:solidFill>
                  <a:schemeClr val="bg1"/>
                </a:solidFill>
              </a:rPr>
              <a:t>המטרה במיתוג היא לבדל את החברה/חנות שלך מאחרים </a:t>
            </a:r>
            <a:r>
              <a:rPr lang="he-IL" sz="1800" dirty="0" err="1">
                <a:solidFill>
                  <a:schemeClr val="bg1"/>
                </a:solidFill>
              </a:rPr>
              <a:t>ולסגנל</a:t>
            </a:r>
            <a:r>
              <a:rPr lang="he-IL" sz="1800" dirty="0">
                <a:solidFill>
                  <a:schemeClr val="bg1"/>
                </a:solidFill>
              </a:rPr>
              <a:t> שאתה טוב/איכותי/טרנדי/אופנתי וכו' בהתאם לקהל הלקוחות שאתה רוצה </a:t>
            </a:r>
            <a:r>
              <a:rPr lang="he-IL" sz="1800" dirty="0" smtClean="0">
                <a:solidFill>
                  <a:schemeClr val="bg1"/>
                </a:solidFill>
              </a:rPr>
              <a:t>להשיג, </a:t>
            </a:r>
            <a:r>
              <a:rPr lang="he-IL" sz="1800" dirty="0">
                <a:solidFill>
                  <a:schemeClr val="bg1"/>
                </a:solidFill>
              </a:rPr>
              <a:t>ולהגדיל את נתח השוק שלך.</a:t>
            </a:r>
            <a:endParaRPr lang="en-US" sz="1800" dirty="0">
              <a:solidFill>
                <a:schemeClr val="bg1"/>
              </a:solidFill>
            </a:endParaRPr>
          </a:p>
          <a:p>
            <a:endParaRPr lang="he-IL" sz="1800" dirty="0">
              <a:solidFill>
                <a:schemeClr val="bg1"/>
              </a:solidFill>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63" y="2136673"/>
            <a:ext cx="1806045" cy="3175462"/>
          </a:xfrm>
          <a:prstGeom prst="rect">
            <a:avLst/>
          </a:prstGeom>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329" y="3270047"/>
            <a:ext cx="4353184" cy="2449108"/>
          </a:xfrm>
          <a:prstGeom prst="rect">
            <a:avLst/>
          </a:prstGeom>
        </p:spPr>
      </p:pic>
      <p:pic>
        <p:nvPicPr>
          <p:cNvPr id="1026" name="Picture 2" descr="https://i.dell.com/is/image/DellContent/content/dam/ss2/product-images/dell-client-products/notebooks/latitude-notebooks/14-3420/media-gallery/peripherals_laptop_latitude_3420nt_gallery_1.psd?fmt=pjpg&amp;pscan=auto&amp;scl=1&amp;wid=3319&amp;hei=2405&amp;qlt=100,1&amp;resMode=sharp2&amp;size=3319,2405&amp;chrss=full&amp;imwidth=50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4167" y="2517021"/>
            <a:ext cx="3295669" cy="238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80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71204" y="553777"/>
            <a:ext cx="10515600" cy="4351338"/>
          </a:xfrm>
        </p:spPr>
        <p:txBody>
          <a:bodyPr>
            <a:normAutofit/>
          </a:bodyPr>
          <a:lstStyle/>
          <a:p>
            <a:pPr marL="0" indent="0">
              <a:buNone/>
            </a:pPr>
            <a:r>
              <a:rPr lang="he-IL" sz="1800" dirty="0">
                <a:solidFill>
                  <a:schemeClr val="bg1"/>
                </a:solidFill>
              </a:rPr>
              <a:t>עוד ב3000 לפנה״ס, פסלים חתמו את הסמל שלהם על כדיהם. ביוון העתיקה, יצרני דגים מיתגו את מוצרם. שמועות על איכות הדגים הגיעו עד צרפת המודרנית.</a:t>
            </a:r>
            <a:endParaRPr lang="en-US" sz="1800" dirty="0">
              <a:solidFill>
                <a:schemeClr val="bg1"/>
              </a:solidFill>
            </a:endParaRPr>
          </a:p>
        </p:txBody>
      </p:sp>
      <p:pic>
        <p:nvPicPr>
          <p:cNvPr id="2050" name="Picture 2" descr="https://encrypted-tbn0.gstatic.com/images?q=tbn:ANd9GcStITdjw3xf7aH7xlbYK07gR7mercXGYaITKA&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5" y="2824714"/>
            <a:ext cx="3791989" cy="2523398"/>
          </a:xfrm>
          <a:prstGeom prst="rect">
            <a:avLst/>
          </a:prstGeom>
          <a:noFill/>
          <a:extLst>
            <a:ext uri="{909E8E84-426E-40DD-AFC4-6F175D3DCCD1}">
              <a14:hiddenFill xmlns:a14="http://schemas.microsoft.com/office/drawing/2010/main">
                <a:solidFill>
                  <a:srgbClr val="FFFFFF"/>
                </a:solidFill>
              </a14:hiddenFill>
            </a:ext>
          </a:extLst>
        </p:spPr>
      </p:pic>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908" y="2256019"/>
            <a:ext cx="5493328" cy="3660788"/>
          </a:xfrm>
          <a:prstGeom prst="rect">
            <a:avLst/>
          </a:prstGeom>
        </p:spPr>
      </p:pic>
    </p:spTree>
    <p:extLst>
      <p:ext uri="{BB962C8B-B14F-4D97-AF65-F5344CB8AC3E}">
        <p14:creationId xmlns:p14="http://schemas.microsoft.com/office/powerpoint/2010/main" val="122674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a:solidFill>
                  <a:schemeClr val="bg1"/>
                </a:solidFill>
              </a:rPr>
              <a:t>עם באת המהפכה התעשייתית (מהפכה שהביאה טכנולוגיות חדשות בייצור, כולל חשמל ופחם, ואפשרה ייצור המוני של מוצרים והורדת המחירים שלהם), חלה התרחקות של היצרן מהלקוח. </a:t>
            </a:r>
            <a:endParaRPr lang="en-US" sz="1800" dirty="0">
              <a:solidFill>
                <a:schemeClr val="bg1"/>
              </a:solidFill>
            </a:endParaRPr>
          </a:p>
          <a:p>
            <a:pPr marL="0" indent="0">
              <a:buNone/>
            </a:pPr>
            <a:r>
              <a:rPr lang="he-IL" sz="1800" dirty="0">
                <a:solidFill>
                  <a:schemeClr val="bg1"/>
                </a:solidFill>
              </a:rPr>
              <a:t>בעוד שלפני המהפכה התעשייתית כל מוצר כמעט, החל מנעליים ובגדים וכלה בצעצועים, היה </a:t>
            </a:r>
            <a:r>
              <a:rPr lang="en-US" sz="1800" dirty="0">
                <a:solidFill>
                  <a:schemeClr val="bg1"/>
                </a:solidFill>
              </a:rPr>
              <a:t>custom-made</a:t>
            </a:r>
            <a:r>
              <a:rPr lang="he-IL" sz="1800" dirty="0">
                <a:solidFill>
                  <a:schemeClr val="bg1"/>
                </a:solidFill>
              </a:rPr>
              <a:t>, כלומר מיוצר באופן ייחודי ללקוח, המהפכה אפשרה ייצור המוני.</a:t>
            </a:r>
            <a:endParaRPr lang="en-US" sz="1800" dirty="0">
              <a:solidFill>
                <a:schemeClr val="bg1"/>
              </a:solidFill>
            </a:endParaRPr>
          </a:p>
          <a:p>
            <a:pPr marL="0" indent="0">
              <a:buNone/>
            </a:pPr>
            <a:r>
              <a:rPr lang="he-IL" sz="1800" dirty="0">
                <a:solidFill>
                  <a:schemeClr val="bg1"/>
                </a:solidFill>
              </a:rPr>
              <a:t>התחילה להיות בשווקים אינפורמציה אסימטרית, כלומר החברות יודעות על המוצרים שלהן הרבה יותר מהלקוחות: איזה תהליכים המוצר עבר, באילו חומרי גלם השתמשו, טריות, תהליכי ייצור, שמירה על סטנדרטים של בטיחות, ניקיון </a:t>
            </a:r>
            <a:r>
              <a:rPr lang="he-IL" sz="1800" dirty="0" err="1">
                <a:solidFill>
                  <a:schemeClr val="bg1"/>
                </a:solidFill>
              </a:rPr>
              <a:t>וכו</a:t>
            </a:r>
            <a:r>
              <a:rPr lang="he-IL" sz="1800" dirty="0">
                <a:solidFill>
                  <a:schemeClr val="bg1"/>
                </a:solidFill>
              </a:rPr>
              <a:t>'. הרבה מוצרים בשוק הם </a:t>
            </a:r>
            <a:r>
              <a:rPr lang="en-US" sz="1800" dirty="0">
                <a:solidFill>
                  <a:schemeClr val="bg1"/>
                </a:solidFill>
              </a:rPr>
              <a:t>experience goods</a:t>
            </a:r>
            <a:r>
              <a:rPr lang="he-IL" sz="1800" dirty="0">
                <a:solidFill>
                  <a:schemeClr val="bg1"/>
                </a:solidFill>
              </a:rPr>
              <a:t>, כלומר מוצרים שאנחנו יכולים לדעת את האיכות שלהם רק אחרי השימוש (מזון תינוקות, מכוניות, רהיטים).</a:t>
            </a:r>
            <a:endParaRPr lang="en-US" sz="1800" dirty="0">
              <a:solidFill>
                <a:schemeClr val="bg1"/>
              </a:solidFill>
            </a:endParaRPr>
          </a:p>
        </p:txBody>
      </p:sp>
      <p:pic>
        <p:nvPicPr>
          <p:cNvPr id="4098" name="Picture 2" descr="https://localhistories.org/wp-content/uploads/2021/05/image-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560" y="4554421"/>
            <a:ext cx="3676535" cy="2303579"/>
          </a:xfrm>
          <a:prstGeom prst="rect">
            <a:avLst/>
          </a:prstGeom>
          <a:solidFill>
            <a:schemeClr val="bg1"/>
          </a:solidFill>
        </p:spPr>
      </p:pic>
      <p:pic>
        <p:nvPicPr>
          <p:cNvPr id="4100" name="Picture 4" descr="How the Second Industrial Revolution Changed People's Lives - HIST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6687" y="3009702"/>
            <a:ext cx="4845173" cy="253564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ole of Women in the Industrial Revolution - HISTORY CRUNCH - History  Articles, Biographies, Infographics, Resources and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97945"/>
            <a:ext cx="5638865" cy="335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2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a:solidFill>
                  <a:schemeClr val="bg1"/>
                </a:solidFill>
              </a:rPr>
              <a:t>לכן השימוש במותגים נהייה כלי חשוב בידי החברות לתקשר את זהותם ללקוחות וליצור מוניטין בקרב הלקוחות שלהם. אם לא היית יכול לזהות של איזה חברה המוצרים, אז לא היה כדאי לחברות לשמור על השם שלהן כי הן לא היו מתוגמלות על זה </a:t>
            </a:r>
            <a:r>
              <a:rPr lang="he-IL" sz="1800" dirty="0" smtClean="0">
                <a:solidFill>
                  <a:schemeClr val="bg1"/>
                </a:solidFill>
              </a:rPr>
              <a:t>בשוק.</a:t>
            </a:r>
          </a:p>
          <a:p>
            <a:pPr marL="0" indent="0">
              <a:buNone/>
            </a:pPr>
            <a:r>
              <a:rPr lang="he-IL" sz="1800" dirty="0" smtClean="0">
                <a:solidFill>
                  <a:schemeClr val="bg1"/>
                </a:solidFill>
              </a:rPr>
              <a:t>כיום</a:t>
            </a:r>
            <a:r>
              <a:rPr lang="he-IL" sz="1800" dirty="0">
                <a:solidFill>
                  <a:schemeClr val="bg1"/>
                </a:solidFill>
              </a:rPr>
              <a:t>, מותגים הם חלק חשוב מהחיים שלנו. הם עוזרים לנו, הלקוחות, לזהות את החברה שממנה אנו קונים ולעשות החלטות מושכלות לגבי איזה מוצרים לקנות ואיזה לא. </a:t>
            </a:r>
            <a:endParaRPr lang="en-US" sz="1800" dirty="0">
              <a:solidFill>
                <a:schemeClr val="bg1"/>
              </a:solidFill>
            </a:endParaRPr>
          </a:p>
        </p:txBody>
      </p:sp>
      <p:pic>
        <p:nvPicPr>
          <p:cNvPr id="5128" name="Picture 8" descr="https://scontent.ftlv23-1.fna.fbcdn.net/v/t1.6435-9/52983686_503158866878404_5957788207046197248_n.jpg?stp=cp0_dst-jpg_e15_q65_s320x320&amp;_nc_cat=110&amp;ccb=1-7&amp;_nc_sid=110474&amp;_nc_ohc=y0RYRgOrHtoAX8mNqG1&amp;_nc_ht=scontent.ftlv23-1.fna&amp;oh=00_AfApYCW7JCJ8j8Ny_C32aX27oQc2uxKe1e3MRWM69_JPBQ&amp;oe=63E1EF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525" y="3293843"/>
            <a:ext cx="5204537" cy="29275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חשש לנזק בריאותי&quot;: חומר שטיפה חדר לחלק מקרטוני חלב של ט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129" y="2529941"/>
            <a:ext cx="2698347" cy="3721858"/>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People Shopping Supermarket Stock Photo 200813831 | Shutter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824" y="3412067"/>
            <a:ext cx="5209480" cy="382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5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a:solidFill>
                  <a:schemeClr val="bg1"/>
                </a:solidFill>
              </a:rPr>
              <a:t>חשוב לציין שזה שיש מותג, לא אומר שהמותג איכותי. דוגמא היא חולצה של מותג פופולרי, </a:t>
            </a:r>
            <a:r>
              <a:rPr lang="en-US" sz="1800" dirty="0">
                <a:solidFill>
                  <a:schemeClr val="bg1"/>
                </a:solidFill>
              </a:rPr>
              <a:t>supreme</a:t>
            </a:r>
            <a:r>
              <a:rPr lang="he-IL" sz="1800" dirty="0">
                <a:solidFill>
                  <a:schemeClr val="bg1"/>
                </a:solidFill>
              </a:rPr>
              <a:t>, הדומה בכל צורה לחולצה רגילה, אך נמכרת במחיר גדול בהרבה ממחיר הייצור שלה.</a:t>
            </a:r>
            <a:endParaRPr lang="en-US" sz="1800" dirty="0">
              <a:solidFill>
                <a:schemeClr val="bg1"/>
              </a:solidFill>
            </a:endParaRPr>
          </a:p>
          <a:p>
            <a:pPr marL="0" indent="0">
              <a:buNone/>
            </a:pPr>
            <a:r>
              <a:rPr lang="he-IL" sz="1800" dirty="0">
                <a:solidFill>
                  <a:schemeClr val="bg1"/>
                </a:solidFill>
              </a:rPr>
              <a:t>אז האם מותגים תמיד מסמלים איכות? או שהם לעיתים תכסיס שיווקי הנבדה ע״י חברות? (שים לדוגמא את המשקפיים של קרולינה </a:t>
            </a:r>
            <a:r>
              <a:rPr lang="he-IL" sz="1800" dirty="0" err="1">
                <a:solidFill>
                  <a:schemeClr val="bg1"/>
                </a:solidFill>
              </a:rPr>
              <a:t>למקה</a:t>
            </a:r>
            <a:r>
              <a:rPr lang="he-IL" sz="1800" dirty="0">
                <a:solidFill>
                  <a:schemeClr val="bg1"/>
                </a:solidFill>
              </a:rPr>
              <a:t>)</a:t>
            </a:r>
            <a:endParaRPr lang="en-US" sz="1800" dirty="0">
              <a:solidFill>
                <a:schemeClr val="bg1"/>
              </a:solidFill>
            </a:endParaRPr>
          </a:p>
          <a:p>
            <a:pPr marL="0" indent="0">
              <a:buNone/>
            </a:pPr>
            <a:r>
              <a:rPr lang="he-IL" sz="1800" dirty="0">
                <a:solidFill>
                  <a:schemeClr val="bg1"/>
                </a:solidFill>
              </a:rPr>
              <a:t>אז התחלנו להסתכל האם מותגים באמת מועילים.</a:t>
            </a:r>
            <a:endParaRPr lang="en-US" sz="1800" dirty="0">
              <a:solidFill>
                <a:schemeClr val="bg1"/>
              </a:solidFill>
            </a:endParaRPr>
          </a:p>
        </p:txBody>
      </p:sp>
      <p:pic>
        <p:nvPicPr>
          <p:cNvPr id="6152" name="Picture 8" descr="Supreme Plain White T Shirt Sweden, SAVE 38% - montecarmelo.edu.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941" y="2405857"/>
            <a:ext cx="3891104" cy="3891104"/>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CAROLINA LEMKE BER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759" y="3822030"/>
            <a:ext cx="2869165" cy="2159047"/>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Carolina Lemke Berlin Panamá – Carolina Lemke Panamá"/>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3758" y="3264605"/>
            <a:ext cx="2869165" cy="150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8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284451" y="2506662"/>
            <a:ext cx="10515600" cy="4351338"/>
          </a:xfrm>
        </p:spPr>
        <p:txBody>
          <a:bodyPr>
            <a:normAutofit/>
          </a:bodyPr>
          <a:lstStyle/>
          <a:p>
            <a:pPr marL="0" indent="0">
              <a:buNone/>
            </a:pPr>
            <a:r>
              <a:rPr lang="he-IL" sz="7200" dirty="0" smtClean="0">
                <a:solidFill>
                  <a:schemeClr val="bg1"/>
                </a:solidFill>
              </a:rPr>
              <a:t>בעד</a:t>
            </a:r>
            <a:endParaRPr lang="en-US" sz="3600" dirty="0">
              <a:solidFill>
                <a:schemeClr val="bg1"/>
              </a:solidFill>
            </a:endParaRPr>
          </a:p>
        </p:txBody>
      </p:sp>
    </p:spTree>
    <p:extLst>
      <p:ext uri="{BB962C8B-B14F-4D97-AF65-F5344CB8AC3E}">
        <p14:creationId xmlns:p14="http://schemas.microsoft.com/office/powerpoint/2010/main" val="133833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smtClean="0">
                <a:solidFill>
                  <a:schemeClr val="bg1"/>
                </a:solidFill>
              </a:rPr>
              <a:t>בהרבה </a:t>
            </a:r>
            <a:r>
              <a:rPr lang="he-IL" sz="1800" dirty="0">
                <a:solidFill>
                  <a:schemeClr val="bg1"/>
                </a:solidFill>
              </a:rPr>
              <a:t>מקרים האיכות הנתפסת על ידי הלקוח לעומת האיכות האמתית של המוצר שונים מאוד. </a:t>
            </a:r>
            <a:endParaRPr lang="en-US" sz="1800" dirty="0">
              <a:solidFill>
                <a:schemeClr val="bg1"/>
              </a:solidFill>
            </a:endParaRPr>
          </a:p>
          <a:p>
            <a:pPr marL="0" indent="0">
              <a:buNone/>
            </a:pPr>
            <a:r>
              <a:rPr lang="he-IL" sz="1800" dirty="0">
                <a:solidFill>
                  <a:schemeClr val="bg1"/>
                </a:solidFill>
              </a:rPr>
              <a:t>לדוגמא, מנהלים של יצרני רכב בארה"ב אומרים שהאיכות משתפרת מדי שנה. "איכות פורד השתפרה ב-27% מאז השנה הקודמת", אמר בכיר בפורד. אבל סקרים מראים שצרכנים תופסים את איכות המכוניות האמריקאיות בירידה בהשוואה למכוניות מיובאות, במיוחד אלה מיפן.</a:t>
            </a:r>
            <a:endParaRPr lang="en-US" sz="1800" dirty="0">
              <a:solidFill>
                <a:schemeClr val="bg1"/>
              </a:solidFill>
            </a:endParaRPr>
          </a:p>
          <a:p>
            <a:pPr marL="0" indent="0">
              <a:buNone/>
            </a:pPr>
            <a:r>
              <a:rPr lang="he-IL" sz="1800" dirty="0">
                <a:solidFill>
                  <a:schemeClr val="bg1"/>
                </a:solidFill>
              </a:rPr>
              <a:t>מותגים עוזרים לחברות לגשר על הפער בין האיכות הנתפסת לאיכות האמתית</a:t>
            </a:r>
            <a:r>
              <a:rPr lang="he-IL" sz="1800" dirty="0" smtClean="0">
                <a:solidFill>
                  <a:schemeClr val="bg1"/>
                </a:solidFill>
              </a:rPr>
              <a:t>.</a:t>
            </a:r>
            <a:endParaRPr lang="en-US" sz="1800" dirty="0">
              <a:solidFill>
                <a:schemeClr val="bg1"/>
              </a:solidFill>
            </a:endParaRPr>
          </a:p>
        </p:txBody>
      </p:sp>
      <p:pic>
        <p:nvPicPr>
          <p:cNvPr id="7174" name="Picture 6" descr="10 Most Beautiful Japanese Cars Ever Made - JDM Ex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15" y="2350957"/>
            <a:ext cx="4731934" cy="315462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he Best Uses for Ford Trucks | Dayton, OH Auto Dealersh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367" y="3123406"/>
            <a:ext cx="6201352" cy="341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68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270462" y="354272"/>
            <a:ext cx="10515600" cy="4351338"/>
          </a:xfrm>
        </p:spPr>
        <p:txBody>
          <a:bodyPr>
            <a:normAutofit/>
          </a:bodyPr>
          <a:lstStyle/>
          <a:p>
            <a:pPr marL="0" indent="0">
              <a:buNone/>
            </a:pPr>
            <a:r>
              <a:rPr lang="he-IL" sz="1800" dirty="0">
                <a:solidFill>
                  <a:schemeClr val="bg1"/>
                </a:solidFill>
              </a:rPr>
              <a:t>כדי לקיים את הבטחת המותג, חברות חייבות לבנות איכות במוצרים או בשירותים שלהן. מנקודת מבט של ייצור, משמעות הדבר היא מחויבות כלל החברה לחסל שגיאות בכל שלב בפיתוח המוצר - עיצוב המוצר, עיצוב תהליך והייצור. זה גם אומר לעבוד בשיתוף פעולה עם ספקים כדי למנוע פגמים בחלקים מיובאים.</a:t>
            </a:r>
            <a:endParaRPr lang="en-US" sz="1800" dirty="0">
              <a:solidFill>
                <a:schemeClr val="bg1"/>
              </a:solidFill>
            </a:endParaRPr>
          </a:p>
          <a:p>
            <a:pPr marL="0" indent="0">
              <a:buNone/>
            </a:pPr>
            <a:r>
              <a:rPr lang="he-IL" sz="1800" dirty="0">
                <a:solidFill>
                  <a:schemeClr val="bg1"/>
                </a:solidFill>
              </a:rPr>
              <a:t>במובן הזה, מותגים מועילים ללקוחות בזה שהם יוצרים תמריצים לחברות לייצר מוצרים איכותיים כדי לשמור על המותג שלהן.</a:t>
            </a:r>
            <a:endParaRPr lang="en-US" sz="1800" dirty="0">
              <a:solidFill>
                <a:schemeClr val="bg1"/>
              </a:solidFill>
            </a:endParaRPr>
          </a:p>
        </p:txBody>
      </p:sp>
      <p:pic>
        <p:nvPicPr>
          <p:cNvPr id="9220" name="Picture 4" descr="Happy African Construction Worker Giving Thumb Up Stock Photo, Picture And  Royalty Free Image. Image 200225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2314575"/>
            <a:ext cx="6407150" cy="426814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ow digital twins give automotive companies a real-world advantage | EY -  Glob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5500" y="2897607"/>
            <a:ext cx="5813424" cy="387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2101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714</Words>
  <Application>Microsoft Office PowerPoint</Application>
  <PresentationFormat>מסך רחב</PresentationFormat>
  <Paragraphs>28</Paragraphs>
  <Slides>15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Arial</vt:lpstr>
      <vt:lpstr>Calibri</vt:lpstr>
      <vt:lpstr>Calibri Light</vt:lpstr>
      <vt:lpstr>Times New Roman</vt:lpstr>
      <vt:lpstr>ערכת נושא Office</vt:lpstr>
      <vt:lpstr>מותגים: בעד ונגד</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מותגים: בעד ונגד</dc:title>
  <dc:creator>Student Class</dc:creator>
  <cp:lastModifiedBy>Student Class</cp:lastModifiedBy>
  <cp:revision>5</cp:revision>
  <dcterms:created xsi:type="dcterms:W3CDTF">2023-01-08T07:17:08Z</dcterms:created>
  <dcterms:modified xsi:type="dcterms:W3CDTF">2023-01-08T08:14:36Z</dcterms:modified>
</cp:coreProperties>
</file>