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3"/>
  </p:sldMasterIdLst>
  <p:notesMasterIdLst>
    <p:notesMasterId r:id="rId46"/>
  </p:notesMasterIdLst>
  <p:handoutMasterIdLst>
    <p:handoutMasterId r:id="rId47"/>
  </p:handoutMasterIdLst>
  <p:sldIdLst>
    <p:sldId id="260" r:id="rId4"/>
    <p:sldId id="259" r:id="rId5"/>
    <p:sldId id="261" r:id="rId6"/>
    <p:sldId id="282" r:id="rId7"/>
    <p:sldId id="283" r:id="rId8"/>
    <p:sldId id="262" r:id="rId9"/>
    <p:sldId id="286" r:id="rId10"/>
    <p:sldId id="285" r:id="rId11"/>
    <p:sldId id="284" r:id="rId12"/>
    <p:sldId id="287" r:id="rId13"/>
    <p:sldId id="288" r:id="rId14"/>
    <p:sldId id="263" r:id="rId15"/>
    <p:sldId id="264" r:id="rId16"/>
    <p:sldId id="289" r:id="rId17"/>
    <p:sldId id="290" r:id="rId18"/>
    <p:sldId id="291" r:id="rId19"/>
    <p:sldId id="265" r:id="rId20"/>
    <p:sldId id="294" r:id="rId21"/>
    <p:sldId id="295" r:id="rId22"/>
    <p:sldId id="296" r:id="rId23"/>
    <p:sldId id="297" r:id="rId24"/>
    <p:sldId id="292" r:id="rId25"/>
    <p:sldId id="293" r:id="rId26"/>
    <p:sldId id="266" r:id="rId27"/>
    <p:sldId id="267" r:id="rId28"/>
    <p:sldId id="298" r:id="rId29"/>
    <p:sldId id="299" r:id="rId30"/>
    <p:sldId id="268" r:id="rId31"/>
    <p:sldId id="300" r:id="rId32"/>
    <p:sldId id="302" r:id="rId33"/>
    <p:sldId id="301" r:id="rId34"/>
    <p:sldId id="303" r:id="rId35"/>
    <p:sldId id="269" r:id="rId36"/>
    <p:sldId id="270" r:id="rId37"/>
    <p:sldId id="272" r:id="rId38"/>
    <p:sldId id="273" r:id="rId39"/>
    <p:sldId id="274" r:id="rId40"/>
    <p:sldId id="275" r:id="rId41"/>
    <p:sldId id="277" r:id="rId42"/>
    <p:sldId id="278" r:id="rId43"/>
    <p:sldId id="279" r:id="rId44"/>
    <p:sldId id="281" r:id="rId45"/>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7A8"/>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042"/>
  </p:normalViewPr>
  <p:slideViewPr>
    <p:cSldViewPr>
      <p:cViewPr varScale="1">
        <p:scale>
          <a:sx n="114" d="100"/>
          <a:sy n="114" d="100"/>
        </p:scale>
        <p:origin x="1506" y="10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6EBE6-8760-42C8-B593-09D47D6C316B}" type="doc">
      <dgm:prSet loTypeId="urn:microsoft.com/office/officeart/2005/8/layout/hierarchy3" loCatId="list" qsTypeId="urn:microsoft.com/office/officeart/2005/8/quickstyle/simple1" qsCatId="simple" csTypeId="urn:microsoft.com/office/officeart/2005/8/colors/colorful2" csCatId="colorful" phldr="1"/>
      <dgm:spPr/>
      <dgm:t>
        <a:bodyPr/>
        <a:lstStyle/>
        <a:p>
          <a:endParaRPr lang="en-AU"/>
        </a:p>
      </dgm:t>
    </dgm:pt>
    <dgm:pt modelId="{DF8CB532-13D8-4CEE-B1A0-A28DD7C3A381}">
      <dgm:prSet phldrT="[Text]"/>
      <dgm:spPr/>
      <dgm:t>
        <a:bodyPr/>
        <a:lstStyle/>
        <a:p>
          <a:r>
            <a:rPr lang="en-AU" dirty="0"/>
            <a:t>Table</a:t>
          </a:r>
        </a:p>
      </dgm:t>
    </dgm:pt>
    <dgm:pt modelId="{410E7395-1F9F-484D-B1F4-9A281DFCFAD5}" type="parTrans" cxnId="{A213DA57-D4EE-4F43-BCBF-98D8E33EF025}">
      <dgm:prSet/>
      <dgm:spPr/>
      <dgm:t>
        <a:bodyPr/>
        <a:lstStyle/>
        <a:p>
          <a:endParaRPr lang="en-AU"/>
        </a:p>
      </dgm:t>
    </dgm:pt>
    <dgm:pt modelId="{C1246E06-491A-4A4D-9E43-ACF3927D392B}" type="sibTrans" cxnId="{A213DA57-D4EE-4F43-BCBF-98D8E33EF025}">
      <dgm:prSet/>
      <dgm:spPr/>
      <dgm:t>
        <a:bodyPr/>
        <a:lstStyle/>
        <a:p>
          <a:endParaRPr lang="en-AU"/>
        </a:p>
      </dgm:t>
    </dgm:pt>
    <dgm:pt modelId="{EFEF61ED-F7F9-4F43-BE3C-5BE229D4F92F}">
      <dgm:prSet phldrT="[Text]"/>
      <dgm:spPr/>
      <dgm:t>
        <a:bodyPr/>
        <a:lstStyle/>
        <a:p>
          <a:r>
            <a:rPr lang="en-AU" dirty="0"/>
            <a:t>Figure </a:t>
          </a:r>
        </a:p>
      </dgm:t>
    </dgm:pt>
    <dgm:pt modelId="{2DA09A5E-C68E-4E57-9E49-100EB3F5AA05}" type="parTrans" cxnId="{64E6721E-CFC9-45FF-BA29-3F03FFE793EB}">
      <dgm:prSet/>
      <dgm:spPr/>
      <dgm:t>
        <a:bodyPr/>
        <a:lstStyle/>
        <a:p>
          <a:endParaRPr lang="en-AU"/>
        </a:p>
      </dgm:t>
    </dgm:pt>
    <dgm:pt modelId="{47B885B6-C85B-4A86-B2E2-C20778B91251}" type="sibTrans" cxnId="{64E6721E-CFC9-45FF-BA29-3F03FFE793EB}">
      <dgm:prSet/>
      <dgm:spPr/>
      <dgm:t>
        <a:bodyPr/>
        <a:lstStyle/>
        <a:p>
          <a:endParaRPr lang="en-AU"/>
        </a:p>
      </dgm:t>
    </dgm:pt>
    <dgm:pt modelId="{67BC65E7-400E-4BCC-A405-8E0014851BA0}">
      <dgm:prSet phldrT="[Text]"/>
      <dgm:spPr/>
      <dgm:t>
        <a:bodyPr/>
        <a:lstStyle/>
        <a:p>
          <a:r>
            <a:rPr lang="en-AU" dirty="0"/>
            <a:t>Text</a:t>
          </a:r>
        </a:p>
      </dgm:t>
    </dgm:pt>
    <dgm:pt modelId="{AE47E435-2D9E-48F3-B946-544F2E67AE37}" type="parTrans" cxnId="{DE421648-70A0-4168-8E93-F1BE37BA1C6E}">
      <dgm:prSet/>
      <dgm:spPr/>
      <dgm:t>
        <a:bodyPr/>
        <a:lstStyle/>
        <a:p>
          <a:endParaRPr lang="en-AU"/>
        </a:p>
      </dgm:t>
    </dgm:pt>
    <dgm:pt modelId="{E2A960BA-672B-42F0-AECD-84FD13D8563E}" type="sibTrans" cxnId="{DE421648-70A0-4168-8E93-F1BE37BA1C6E}">
      <dgm:prSet/>
      <dgm:spPr/>
      <dgm:t>
        <a:bodyPr/>
        <a:lstStyle/>
        <a:p>
          <a:endParaRPr lang="en-AU"/>
        </a:p>
      </dgm:t>
    </dgm:pt>
    <dgm:pt modelId="{E92B3FF6-7546-48EB-9755-72D6F51CA3D6}" type="pres">
      <dgm:prSet presAssocID="{1396EBE6-8760-42C8-B593-09D47D6C316B}" presName="diagram" presStyleCnt="0">
        <dgm:presLayoutVars>
          <dgm:chPref val="1"/>
          <dgm:dir/>
          <dgm:animOne val="branch"/>
          <dgm:animLvl val="lvl"/>
          <dgm:resizeHandles/>
        </dgm:presLayoutVars>
      </dgm:prSet>
      <dgm:spPr/>
    </dgm:pt>
    <dgm:pt modelId="{F5FA9EF6-A8C7-4B06-9FA2-CB95EA32B16C}" type="pres">
      <dgm:prSet presAssocID="{DF8CB532-13D8-4CEE-B1A0-A28DD7C3A381}" presName="root" presStyleCnt="0"/>
      <dgm:spPr/>
    </dgm:pt>
    <dgm:pt modelId="{C9F38EB3-8124-499B-B850-D907DD8383CA}" type="pres">
      <dgm:prSet presAssocID="{DF8CB532-13D8-4CEE-B1A0-A28DD7C3A381}" presName="rootComposite" presStyleCnt="0"/>
      <dgm:spPr/>
    </dgm:pt>
    <dgm:pt modelId="{D06550A2-5821-4C7F-AE63-367BB9913442}" type="pres">
      <dgm:prSet presAssocID="{DF8CB532-13D8-4CEE-B1A0-A28DD7C3A381}" presName="rootText" presStyleLbl="node1" presStyleIdx="0" presStyleCnt="3"/>
      <dgm:spPr/>
    </dgm:pt>
    <dgm:pt modelId="{46394C1D-EAA9-4977-BA50-4E235A2379ED}" type="pres">
      <dgm:prSet presAssocID="{DF8CB532-13D8-4CEE-B1A0-A28DD7C3A381}" presName="rootConnector" presStyleLbl="node1" presStyleIdx="0" presStyleCnt="3"/>
      <dgm:spPr/>
    </dgm:pt>
    <dgm:pt modelId="{4FC2F5B0-11EA-4E3E-A5BD-52B961DE2B48}" type="pres">
      <dgm:prSet presAssocID="{DF8CB532-13D8-4CEE-B1A0-A28DD7C3A381}" presName="childShape" presStyleCnt="0"/>
      <dgm:spPr/>
    </dgm:pt>
    <dgm:pt modelId="{7CFF90B8-D619-4C9F-A88E-7DC02A99E557}" type="pres">
      <dgm:prSet presAssocID="{EFEF61ED-F7F9-4F43-BE3C-5BE229D4F92F}" presName="root" presStyleCnt="0"/>
      <dgm:spPr/>
    </dgm:pt>
    <dgm:pt modelId="{65C2FF96-39E3-4281-9B3F-4FABDEF3EDF2}" type="pres">
      <dgm:prSet presAssocID="{EFEF61ED-F7F9-4F43-BE3C-5BE229D4F92F}" presName="rootComposite" presStyleCnt="0"/>
      <dgm:spPr/>
    </dgm:pt>
    <dgm:pt modelId="{3E47F968-A37E-4FF8-8FB2-BE7430587731}" type="pres">
      <dgm:prSet presAssocID="{EFEF61ED-F7F9-4F43-BE3C-5BE229D4F92F}" presName="rootText" presStyleLbl="node1" presStyleIdx="1" presStyleCnt="3"/>
      <dgm:spPr/>
    </dgm:pt>
    <dgm:pt modelId="{D268406C-D8FA-4396-A4E1-937912901645}" type="pres">
      <dgm:prSet presAssocID="{EFEF61ED-F7F9-4F43-BE3C-5BE229D4F92F}" presName="rootConnector" presStyleLbl="node1" presStyleIdx="1" presStyleCnt="3"/>
      <dgm:spPr/>
    </dgm:pt>
    <dgm:pt modelId="{26553105-72BB-423B-9EAD-CF065FB5E892}" type="pres">
      <dgm:prSet presAssocID="{EFEF61ED-F7F9-4F43-BE3C-5BE229D4F92F}" presName="childShape" presStyleCnt="0"/>
      <dgm:spPr/>
    </dgm:pt>
    <dgm:pt modelId="{AF7EA6A9-855A-42B2-9DC4-1A2C4AC606E5}" type="pres">
      <dgm:prSet presAssocID="{67BC65E7-400E-4BCC-A405-8E0014851BA0}" presName="root" presStyleCnt="0"/>
      <dgm:spPr/>
    </dgm:pt>
    <dgm:pt modelId="{DD642B6D-F6D0-46A9-AEA9-B11D6BA51513}" type="pres">
      <dgm:prSet presAssocID="{67BC65E7-400E-4BCC-A405-8E0014851BA0}" presName="rootComposite" presStyleCnt="0"/>
      <dgm:spPr/>
    </dgm:pt>
    <dgm:pt modelId="{1155D897-690D-4944-B177-BFC59296BEDA}" type="pres">
      <dgm:prSet presAssocID="{67BC65E7-400E-4BCC-A405-8E0014851BA0}" presName="rootText" presStyleLbl="node1" presStyleIdx="2" presStyleCnt="3"/>
      <dgm:spPr/>
    </dgm:pt>
    <dgm:pt modelId="{FB4C1C68-701F-4BFB-8E12-D7976CD0F937}" type="pres">
      <dgm:prSet presAssocID="{67BC65E7-400E-4BCC-A405-8E0014851BA0}" presName="rootConnector" presStyleLbl="node1" presStyleIdx="2" presStyleCnt="3"/>
      <dgm:spPr/>
    </dgm:pt>
    <dgm:pt modelId="{463C1999-862C-49E8-ADD5-A30BC5AFECED}" type="pres">
      <dgm:prSet presAssocID="{67BC65E7-400E-4BCC-A405-8E0014851BA0}" presName="childShape" presStyleCnt="0"/>
      <dgm:spPr/>
    </dgm:pt>
  </dgm:ptLst>
  <dgm:cxnLst>
    <dgm:cxn modelId="{64E6721E-CFC9-45FF-BA29-3F03FFE793EB}" srcId="{1396EBE6-8760-42C8-B593-09D47D6C316B}" destId="{EFEF61ED-F7F9-4F43-BE3C-5BE229D4F92F}" srcOrd="1" destOrd="0" parTransId="{2DA09A5E-C68E-4E57-9E49-100EB3F5AA05}" sibTransId="{47B885B6-C85B-4A86-B2E2-C20778B91251}"/>
    <dgm:cxn modelId="{CB56C43B-435A-417E-9A81-ECE1145B4BCA}" type="presOf" srcId="{67BC65E7-400E-4BCC-A405-8E0014851BA0}" destId="{FB4C1C68-701F-4BFB-8E12-D7976CD0F937}" srcOrd="1" destOrd="0" presId="urn:microsoft.com/office/officeart/2005/8/layout/hierarchy3"/>
    <dgm:cxn modelId="{DE421648-70A0-4168-8E93-F1BE37BA1C6E}" srcId="{1396EBE6-8760-42C8-B593-09D47D6C316B}" destId="{67BC65E7-400E-4BCC-A405-8E0014851BA0}" srcOrd="2" destOrd="0" parTransId="{AE47E435-2D9E-48F3-B946-544F2E67AE37}" sibTransId="{E2A960BA-672B-42F0-AECD-84FD13D8563E}"/>
    <dgm:cxn modelId="{A213DA57-D4EE-4F43-BCBF-98D8E33EF025}" srcId="{1396EBE6-8760-42C8-B593-09D47D6C316B}" destId="{DF8CB532-13D8-4CEE-B1A0-A28DD7C3A381}" srcOrd="0" destOrd="0" parTransId="{410E7395-1F9F-484D-B1F4-9A281DFCFAD5}" sibTransId="{C1246E06-491A-4A4D-9E43-ACF3927D392B}"/>
    <dgm:cxn modelId="{1CBD767C-7287-42CC-9173-365EEE0C83F3}" type="presOf" srcId="{EFEF61ED-F7F9-4F43-BE3C-5BE229D4F92F}" destId="{3E47F968-A37E-4FF8-8FB2-BE7430587731}" srcOrd="0" destOrd="0" presId="urn:microsoft.com/office/officeart/2005/8/layout/hierarchy3"/>
    <dgm:cxn modelId="{07372D94-1256-4BD4-93DA-5168377F4DB9}" type="presOf" srcId="{DF8CB532-13D8-4CEE-B1A0-A28DD7C3A381}" destId="{46394C1D-EAA9-4977-BA50-4E235A2379ED}" srcOrd="1" destOrd="0" presId="urn:microsoft.com/office/officeart/2005/8/layout/hierarchy3"/>
    <dgm:cxn modelId="{E4925B9C-25D5-40F0-B989-84825B330F3A}" type="presOf" srcId="{DF8CB532-13D8-4CEE-B1A0-A28DD7C3A381}" destId="{D06550A2-5821-4C7F-AE63-367BB9913442}" srcOrd="0" destOrd="0" presId="urn:microsoft.com/office/officeart/2005/8/layout/hierarchy3"/>
    <dgm:cxn modelId="{14BBB8CA-B046-4EC0-BCBC-C1DA37B32421}" type="presOf" srcId="{EFEF61ED-F7F9-4F43-BE3C-5BE229D4F92F}" destId="{D268406C-D8FA-4396-A4E1-937912901645}" srcOrd="1" destOrd="0" presId="urn:microsoft.com/office/officeart/2005/8/layout/hierarchy3"/>
    <dgm:cxn modelId="{28471CE7-97C4-4F8E-A484-B210AA3FD5F5}" type="presOf" srcId="{67BC65E7-400E-4BCC-A405-8E0014851BA0}" destId="{1155D897-690D-4944-B177-BFC59296BEDA}" srcOrd="0" destOrd="0" presId="urn:microsoft.com/office/officeart/2005/8/layout/hierarchy3"/>
    <dgm:cxn modelId="{48D663F8-3359-40AD-9F06-750AA2CC42A2}" type="presOf" srcId="{1396EBE6-8760-42C8-B593-09D47D6C316B}" destId="{E92B3FF6-7546-48EB-9755-72D6F51CA3D6}" srcOrd="0" destOrd="0" presId="urn:microsoft.com/office/officeart/2005/8/layout/hierarchy3"/>
    <dgm:cxn modelId="{9142D682-1E4F-4CBA-8859-03702D9299FF}" type="presParOf" srcId="{E92B3FF6-7546-48EB-9755-72D6F51CA3D6}" destId="{F5FA9EF6-A8C7-4B06-9FA2-CB95EA32B16C}" srcOrd="0" destOrd="0" presId="urn:microsoft.com/office/officeart/2005/8/layout/hierarchy3"/>
    <dgm:cxn modelId="{DD0CB3D7-7DCE-41E6-BF9C-BF4F0BCF252A}" type="presParOf" srcId="{F5FA9EF6-A8C7-4B06-9FA2-CB95EA32B16C}" destId="{C9F38EB3-8124-499B-B850-D907DD8383CA}" srcOrd="0" destOrd="0" presId="urn:microsoft.com/office/officeart/2005/8/layout/hierarchy3"/>
    <dgm:cxn modelId="{A1D4FEF6-FF74-4A7E-ABBF-C05F89E49513}" type="presParOf" srcId="{C9F38EB3-8124-499B-B850-D907DD8383CA}" destId="{D06550A2-5821-4C7F-AE63-367BB9913442}" srcOrd="0" destOrd="0" presId="urn:microsoft.com/office/officeart/2005/8/layout/hierarchy3"/>
    <dgm:cxn modelId="{0BCCBC39-5AE8-48EE-A05F-0721837492FB}" type="presParOf" srcId="{C9F38EB3-8124-499B-B850-D907DD8383CA}" destId="{46394C1D-EAA9-4977-BA50-4E235A2379ED}" srcOrd="1" destOrd="0" presId="urn:microsoft.com/office/officeart/2005/8/layout/hierarchy3"/>
    <dgm:cxn modelId="{67DEDCCA-E80D-4A7D-827F-4C658D7BD35A}" type="presParOf" srcId="{F5FA9EF6-A8C7-4B06-9FA2-CB95EA32B16C}" destId="{4FC2F5B0-11EA-4E3E-A5BD-52B961DE2B48}" srcOrd="1" destOrd="0" presId="urn:microsoft.com/office/officeart/2005/8/layout/hierarchy3"/>
    <dgm:cxn modelId="{FC033FE9-C0DF-4C0B-A13D-E6BCAF6BCE63}" type="presParOf" srcId="{E92B3FF6-7546-48EB-9755-72D6F51CA3D6}" destId="{7CFF90B8-D619-4C9F-A88E-7DC02A99E557}" srcOrd="1" destOrd="0" presId="urn:microsoft.com/office/officeart/2005/8/layout/hierarchy3"/>
    <dgm:cxn modelId="{14E0FCBC-A16B-4A52-B29A-0853201C1FBA}" type="presParOf" srcId="{7CFF90B8-D619-4C9F-A88E-7DC02A99E557}" destId="{65C2FF96-39E3-4281-9B3F-4FABDEF3EDF2}" srcOrd="0" destOrd="0" presId="urn:microsoft.com/office/officeart/2005/8/layout/hierarchy3"/>
    <dgm:cxn modelId="{9BF0E58B-8D5D-44B2-993B-4065B05BC12D}" type="presParOf" srcId="{65C2FF96-39E3-4281-9B3F-4FABDEF3EDF2}" destId="{3E47F968-A37E-4FF8-8FB2-BE7430587731}" srcOrd="0" destOrd="0" presId="urn:microsoft.com/office/officeart/2005/8/layout/hierarchy3"/>
    <dgm:cxn modelId="{E072384B-ADA4-43FC-B954-563B42D0AD13}" type="presParOf" srcId="{65C2FF96-39E3-4281-9B3F-4FABDEF3EDF2}" destId="{D268406C-D8FA-4396-A4E1-937912901645}" srcOrd="1" destOrd="0" presId="urn:microsoft.com/office/officeart/2005/8/layout/hierarchy3"/>
    <dgm:cxn modelId="{0C1C4731-DA17-484D-BA05-2032C7467289}" type="presParOf" srcId="{7CFF90B8-D619-4C9F-A88E-7DC02A99E557}" destId="{26553105-72BB-423B-9EAD-CF065FB5E892}" srcOrd="1" destOrd="0" presId="urn:microsoft.com/office/officeart/2005/8/layout/hierarchy3"/>
    <dgm:cxn modelId="{4DE84A6F-BA2E-456F-AF90-A60EE923D62A}" type="presParOf" srcId="{E92B3FF6-7546-48EB-9755-72D6F51CA3D6}" destId="{AF7EA6A9-855A-42B2-9DC4-1A2C4AC606E5}" srcOrd="2" destOrd="0" presId="urn:microsoft.com/office/officeart/2005/8/layout/hierarchy3"/>
    <dgm:cxn modelId="{DE85AA76-CF34-4028-915A-FD4CD36F0D43}" type="presParOf" srcId="{AF7EA6A9-855A-42B2-9DC4-1A2C4AC606E5}" destId="{DD642B6D-F6D0-46A9-AEA9-B11D6BA51513}" srcOrd="0" destOrd="0" presId="urn:microsoft.com/office/officeart/2005/8/layout/hierarchy3"/>
    <dgm:cxn modelId="{4F0BE387-6259-4A83-978E-1147C45F97FA}" type="presParOf" srcId="{DD642B6D-F6D0-46A9-AEA9-B11D6BA51513}" destId="{1155D897-690D-4944-B177-BFC59296BEDA}" srcOrd="0" destOrd="0" presId="urn:microsoft.com/office/officeart/2005/8/layout/hierarchy3"/>
    <dgm:cxn modelId="{08CD2D70-1AEC-4300-A736-9FA78D29D2DF}" type="presParOf" srcId="{DD642B6D-F6D0-46A9-AEA9-B11D6BA51513}" destId="{FB4C1C68-701F-4BFB-8E12-D7976CD0F937}" srcOrd="1" destOrd="0" presId="urn:microsoft.com/office/officeart/2005/8/layout/hierarchy3"/>
    <dgm:cxn modelId="{3BAC5FA2-4C16-4BD0-B331-A4517305CC8B}" type="presParOf" srcId="{AF7EA6A9-855A-42B2-9DC4-1A2C4AC606E5}" destId="{463C1999-862C-49E8-ADD5-A30BC5AFECED}"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A31CA6-1154-496F-8260-4C3E9145AE11}"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AU"/>
        </a:p>
      </dgm:t>
    </dgm:pt>
    <dgm:pt modelId="{FE0F93D6-F1C3-4C32-8BE2-DCD7DDEDC78D}">
      <dgm:prSet phldrT="[Text]"/>
      <dgm:spPr>
        <a:solidFill>
          <a:schemeClr val="accent2">
            <a:lumMod val="50000"/>
          </a:schemeClr>
        </a:solidFill>
      </dgm:spPr>
      <dgm:t>
        <a:bodyPr/>
        <a:lstStyle/>
        <a:p>
          <a:r>
            <a:rPr lang="en-AU" dirty="0"/>
            <a:t>Study 1</a:t>
          </a:r>
        </a:p>
      </dgm:t>
    </dgm:pt>
    <dgm:pt modelId="{C4304577-DB90-4623-AD17-6191CE6E21A3}" type="parTrans" cxnId="{86671EDF-0D54-43BF-A4E9-C84A8ADAA223}">
      <dgm:prSet/>
      <dgm:spPr/>
      <dgm:t>
        <a:bodyPr/>
        <a:lstStyle/>
        <a:p>
          <a:endParaRPr lang="en-AU"/>
        </a:p>
      </dgm:t>
    </dgm:pt>
    <dgm:pt modelId="{D4BE545E-C573-4402-98FF-E20B3A6CE8C4}" type="sibTrans" cxnId="{86671EDF-0D54-43BF-A4E9-C84A8ADAA223}">
      <dgm:prSet/>
      <dgm:spPr/>
      <dgm:t>
        <a:bodyPr/>
        <a:lstStyle/>
        <a:p>
          <a:endParaRPr lang="en-AU"/>
        </a:p>
      </dgm:t>
    </dgm:pt>
    <dgm:pt modelId="{DEC23938-F4CE-4F4F-B84D-AF72597EAC07}">
      <dgm:prSet phldrT="[Text]"/>
      <dgm:spPr>
        <a:solidFill>
          <a:schemeClr val="accent2">
            <a:lumMod val="60000"/>
            <a:lumOff val="40000"/>
          </a:schemeClr>
        </a:solidFill>
      </dgm:spPr>
      <dgm:t>
        <a:bodyPr/>
        <a:lstStyle/>
        <a:p>
          <a:r>
            <a:rPr lang="en-AU" dirty="0">
              <a:solidFill>
                <a:schemeClr val="tx1"/>
              </a:solidFill>
            </a:rPr>
            <a:t>Study 2</a:t>
          </a:r>
        </a:p>
      </dgm:t>
    </dgm:pt>
    <dgm:pt modelId="{78E9D370-302A-41DF-A6FC-30B311666925}" type="parTrans" cxnId="{9BE006F5-34C5-4AC4-9240-643C6B01AAE5}">
      <dgm:prSet/>
      <dgm:spPr/>
      <dgm:t>
        <a:bodyPr/>
        <a:lstStyle/>
        <a:p>
          <a:endParaRPr lang="en-AU"/>
        </a:p>
      </dgm:t>
    </dgm:pt>
    <dgm:pt modelId="{4D1145D6-606E-44FF-9AD2-E4F256DF4C42}" type="sibTrans" cxnId="{9BE006F5-34C5-4AC4-9240-643C6B01AAE5}">
      <dgm:prSet/>
      <dgm:spPr/>
      <dgm:t>
        <a:bodyPr/>
        <a:lstStyle/>
        <a:p>
          <a:endParaRPr lang="en-AU"/>
        </a:p>
      </dgm:t>
    </dgm:pt>
    <dgm:pt modelId="{2C895C2D-8E46-4CD1-A4ED-6AFF543D9E6D}">
      <dgm:prSet phldrT="[Text]"/>
      <dgm:spPr>
        <a:solidFill>
          <a:schemeClr val="accent2">
            <a:lumMod val="50000"/>
          </a:schemeClr>
        </a:solidFill>
      </dgm:spPr>
      <dgm:t>
        <a:bodyPr/>
        <a:lstStyle/>
        <a:p>
          <a:r>
            <a:rPr lang="en-AU" dirty="0"/>
            <a:t>Male: 68.5 kg</a:t>
          </a:r>
        </a:p>
      </dgm:t>
    </dgm:pt>
    <dgm:pt modelId="{3B7FC90E-AAA8-4746-9E52-5A553FB9F940}" type="parTrans" cxnId="{7DF38759-6F76-4E69-9019-A92A61437B93}">
      <dgm:prSet/>
      <dgm:spPr/>
      <dgm:t>
        <a:bodyPr/>
        <a:lstStyle/>
        <a:p>
          <a:endParaRPr lang="en-AU"/>
        </a:p>
      </dgm:t>
    </dgm:pt>
    <dgm:pt modelId="{55C09A04-7699-4A68-9B79-B32903B5E9B0}" type="sibTrans" cxnId="{7DF38759-6F76-4E69-9019-A92A61437B93}">
      <dgm:prSet/>
      <dgm:spPr/>
      <dgm:t>
        <a:bodyPr/>
        <a:lstStyle/>
        <a:p>
          <a:endParaRPr lang="en-AU"/>
        </a:p>
      </dgm:t>
    </dgm:pt>
    <dgm:pt modelId="{D70E5E2B-2D8C-4E7D-AA8B-7BC9128B81FE}">
      <dgm:prSet phldrT="[Text]"/>
      <dgm:spPr>
        <a:solidFill>
          <a:schemeClr val="accent2">
            <a:lumMod val="50000"/>
          </a:schemeClr>
        </a:solidFill>
      </dgm:spPr>
      <dgm:t>
        <a:bodyPr/>
        <a:lstStyle/>
        <a:p>
          <a:r>
            <a:rPr lang="en-AU" dirty="0"/>
            <a:t>Female: 66.0 kg</a:t>
          </a:r>
        </a:p>
      </dgm:t>
    </dgm:pt>
    <dgm:pt modelId="{04E202E8-E22C-47CC-A726-7008C721D36B}" type="parTrans" cxnId="{2695D081-21DE-465D-B5FD-DF7B8B12E302}">
      <dgm:prSet/>
      <dgm:spPr/>
      <dgm:t>
        <a:bodyPr/>
        <a:lstStyle/>
        <a:p>
          <a:endParaRPr lang="en-AU"/>
        </a:p>
      </dgm:t>
    </dgm:pt>
    <dgm:pt modelId="{C126D73C-0DE5-4DE2-AC2E-06DC90A4578E}" type="sibTrans" cxnId="{2695D081-21DE-465D-B5FD-DF7B8B12E302}">
      <dgm:prSet/>
      <dgm:spPr/>
      <dgm:t>
        <a:bodyPr/>
        <a:lstStyle/>
        <a:p>
          <a:endParaRPr lang="en-AU"/>
        </a:p>
      </dgm:t>
    </dgm:pt>
    <dgm:pt modelId="{1A892142-3036-4949-93A7-B7EC6DEBD235}">
      <dgm:prSet phldrT="[Text]"/>
      <dgm:spPr>
        <a:solidFill>
          <a:schemeClr val="accent2">
            <a:lumMod val="50000"/>
          </a:schemeClr>
        </a:solidFill>
      </dgm:spPr>
      <dgm:t>
        <a:bodyPr/>
        <a:lstStyle/>
        <a:p>
          <a:r>
            <a:rPr lang="en-AU" dirty="0"/>
            <a:t>Difference: 2.5 kg</a:t>
          </a:r>
        </a:p>
      </dgm:t>
    </dgm:pt>
    <dgm:pt modelId="{8FECD134-26DF-47CF-B03C-98AA0C3F5C3B}" type="parTrans" cxnId="{1B9AAD2A-CAA0-424A-96DE-16A6D9500D42}">
      <dgm:prSet/>
      <dgm:spPr/>
      <dgm:t>
        <a:bodyPr/>
        <a:lstStyle/>
        <a:p>
          <a:endParaRPr lang="en-AU"/>
        </a:p>
      </dgm:t>
    </dgm:pt>
    <dgm:pt modelId="{FCCCE866-93AD-4637-9304-788EC0A86469}" type="sibTrans" cxnId="{1B9AAD2A-CAA0-424A-96DE-16A6D9500D42}">
      <dgm:prSet/>
      <dgm:spPr/>
      <dgm:t>
        <a:bodyPr/>
        <a:lstStyle/>
        <a:p>
          <a:endParaRPr lang="en-AU"/>
        </a:p>
      </dgm:t>
    </dgm:pt>
    <dgm:pt modelId="{EB1E40EC-0896-49B1-8C6D-6F70D2EDB390}">
      <dgm:prSet phldrT="[Text]"/>
      <dgm:spPr>
        <a:solidFill>
          <a:schemeClr val="accent2">
            <a:lumMod val="50000"/>
          </a:schemeClr>
        </a:solidFill>
      </dgm:spPr>
      <dgm:t>
        <a:bodyPr/>
        <a:lstStyle/>
        <a:p>
          <a:r>
            <a:rPr lang="en-AU" dirty="0"/>
            <a:t>P-value: 0.10</a:t>
          </a:r>
        </a:p>
      </dgm:t>
    </dgm:pt>
    <dgm:pt modelId="{AF3C616B-AAB2-4500-B85D-8FB1896F349D}" type="parTrans" cxnId="{442610A4-92D7-40DE-BC1C-2A1ADA9C4B5D}">
      <dgm:prSet/>
      <dgm:spPr/>
      <dgm:t>
        <a:bodyPr/>
        <a:lstStyle/>
        <a:p>
          <a:endParaRPr lang="en-AU"/>
        </a:p>
      </dgm:t>
    </dgm:pt>
    <dgm:pt modelId="{246A6AF6-0CD8-4A89-9358-B316C0359D9C}" type="sibTrans" cxnId="{442610A4-92D7-40DE-BC1C-2A1ADA9C4B5D}">
      <dgm:prSet/>
      <dgm:spPr/>
      <dgm:t>
        <a:bodyPr/>
        <a:lstStyle/>
        <a:p>
          <a:endParaRPr lang="en-AU"/>
        </a:p>
      </dgm:t>
    </dgm:pt>
    <dgm:pt modelId="{05C02687-96A6-4E85-AEAF-796861C048AD}">
      <dgm:prSet phldrT="[Text]"/>
      <dgm:spPr>
        <a:solidFill>
          <a:schemeClr val="accent2">
            <a:lumMod val="60000"/>
            <a:lumOff val="40000"/>
          </a:schemeClr>
        </a:solidFill>
      </dgm:spPr>
      <dgm:t>
        <a:bodyPr/>
        <a:lstStyle/>
        <a:p>
          <a:r>
            <a:rPr lang="en-AU" dirty="0">
              <a:solidFill>
                <a:schemeClr val="tx1"/>
              </a:solidFill>
            </a:rPr>
            <a:t>Male: 67.2 kg </a:t>
          </a:r>
        </a:p>
      </dgm:t>
    </dgm:pt>
    <dgm:pt modelId="{DCF9935B-F46D-421C-81A0-727DBD9B6D92}" type="parTrans" cxnId="{463D2814-DB67-4BA1-8B2B-A3A92651FD93}">
      <dgm:prSet/>
      <dgm:spPr/>
      <dgm:t>
        <a:bodyPr/>
        <a:lstStyle/>
        <a:p>
          <a:endParaRPr lang="en-AU"/>
        </a:p>
      </dgm:t>
    </dgm:pt>
    <dgm:pt modelId="{3F275409-CD04-4B62-98FA-1A1148B3FC4B}" type="sibTrans" cxnId="{463D2814-DB67-4BA1-8B2B-A3A92651FD93}">
      <dgm:prSet/>
      <dgm:spPr/>
      <dgm:t>
        <a:bodyPr/>
        <a:lstStyle/>
        <a:p>
          <a:endParaRPr lang="en-AU"/>
        </a:p>
      </dgm:t>
    </dgm:pt>
    <dgm:pt modelId="{0071D8CE-8DA1-42CB-9A8D-7861071E3291}">
      <dgm:prSet phldrT="[Text]"/>
      <dgm:spPr>
        <a:solidFill>
          <a:schemeClr val="accent2">
            <a:lumMod val="60000"/>
            <a:lumOff val="40000"/>
          </a:schemeClr>
        </a:solidFill>
      </dgm:spPr>
      <dgm:t>
        <a:bodyPr/>
        <a:lstStyle/>
        <a:p>
          <a:r>
            <a:rPr lang="en-AU" dirty="0">
              <a:solidFill>
                <a:schemeClr val="tx1"/>
              </a:solidFill>
            </a:rPr>
            <a:t>Female: 62.0 kg</a:t>
          </a:r>
        </a:p>
      </dgm:t>
    </dgm:pt>
    <dgm:pt modelId="{8D2B99AA-2C87-4146-B9A2-CFD37771B0A4}" type="parTrans" cxnId="{FA68EDF3-B72B-4FB9-912B-2E24DE90EB0B}">
      <dgm:prSet/>
      <dgm:spPr/>
      <dgm:t>
        <a:bodyPr/>
        <a:lstStyle/>
        <a:p>
          <a:endParaRPr lang="en-AU"/>
        </a:p>
      </dgm:t>
    </dgm:pt>
    <dgm:pt modelId="{87BC912D-2714-4640-B8C7-AAF86816A3C3}" type="sibTrans" cxnId="{FA68EDF3-B72B-4FB9-912B-2E24DE90EB0B}">
      <dgm:prSet/>
      <dgm:spPr/>
      <dgm:t>
        <a:bodyPr/>
        <a:lstStyle/>
        <a:p>
          <a:endParaRPr lang="en-AU"/>
        </a:p>
      </dgm:t>
    </dgm:pt>
    <dgm:pt modelId="{B6DAA06F-0AD8-4D92-94CB-B238CBAAB810}">
      <dgm:prSet phldrT="[Text]"/>
      <dgm:spPr>
        <a:solidFill>
          <a:schemeClr val="accent2">
            <a:lumMod val="60000"/>
            <a:lumOff val="40000"/>
          </a:schemeClr>
        </a:solidFill>
      </dgm:spPr>
      <dgm:t>
        <a:bodyPr/>
        <a:lstStyle/>
        <a:p>
          <a:r>
            <a:rPr lang="en-AU" dirty="0">
              <a:solidFill>
                <a:schemeClr val="tx1"/>
              </a:solidFill>
            </a:rPr>
            <a:t>Difference: 5.2 kg</a:t>
          </a:r>
        </a:p>
      </dgm:t>
    </dgm:pt>
    <dgm:pt modelId="{C5AF1952-3007-4376-AF92-99CE34269EBC}" type="parTrans" cxnId="{8A792F3C-4D1F-4C0D-A2AA-75A662E35706}">
      <dgm:prSet/>
      <dgm:spPr/>
      <dgm:t>
        <a:bodyPr/>
        <a:lstStyle/>
        <a:p>
          <a:endParaRPr lang="en-AU"/>
        </a:p>
      </dgm:t>
    </dgm:pt>
    <dgm:pt modelId="{88838CC7-6920-41CE-A0E2-36FCE0F331C7}" type="sibTrans" cxnId="{8A792F3C-4D1F-4C0D-A2AA-75A662E35706}">
      <dgm:prSet/>
      <dgm:spPr/>
      <dgm:t>
        <a:bodyPr/>
        <a:lstStyle/>
        <a:p>
          <a:endParaRPr lang="en-AU"/>
        </a:p>
      </dgm:t>
    </dgm:pt>
    <dgm:pt modelId="{70D74B73-C0F4-4F55-92E9-B0CDAE66F19F}">
      <dgm:prSet phldrT="[Text]"/>
      <dgm:spPr>
        <a:solidFill>
          <a:schemeClr val="accent2">
            <a:lumMod val="60000"/>
            <a:lumOff val="40000"/>
          </a:schemeClr>
        </a:solidFill>
      </dgm:spPr>
      <dgm:t>
        <a:bodyPr/>
        <a:lstStyle/>
        <a:p>
          <a:r>
            <a:rPr lang="en-AU" dirty="0">
              <a:solidFill>
                <a:schemeClr val="tx1"/>
              </a:solidFill>
            </a:rPr>
            <a:t>P-value: 0.02</a:t>
          </a:r>
        </a:p>
      </dgm:t>
    </dgm:pt>
    <dgm:pt modelId="{034930A9-6C80-4F4E-9753-0FF46033E6C8}" type="parTrans" cxnId="{2BF52887-579F-4124-BBC9-1702C1E6D0B2}">
      <dgm:prSet/>
      <dgm:spPr/>
      <dgm:t>
        <a:bodyPr/>
        <a:lstStyle/>
        <a:p>
          <a:endParaRPr lang="en-AU"/>
        </a:p>
      </dgm:t>
    </dgm:pt>
    <dgm:pt modelId="{5CB6101D-4E69-4088-BB6D-7E103BBF2936}" type="sibTrans" cxnId="{2BF52887-579F-4124-BBC9-1702C1E6D0B2}">
      <dgm:prSet/>
      <dgm:spPr/>
      <dgm:t>
        <a:bodyPr/>
        <a:lstStyle/>
        <a:p>
          <a:endParaRPr lang="en-AU"/>
        </a:p>
      </dgm:t>
    </dgm:pt>
    <dgm:pt modelId="{D67D567D-16B7-4138-AA05-8A24F37551DA}">
      <dgm:prSet phldrT="[Text]"/>
      <dgm:spPr>
        <a:solidFill>
          <a:srgbClr val="92D050"/>
        </a:solidFill>
      </dgm:spPr>
      <dgm:t>
        <a:bodyPr/>
        <a:lstStyle/>
        <a:p>
          <a:r>
            <a:rPr lang="en-AU" dirty="0"/>
            <a:t>Study 3</a:t>
          </a:r>
        </a:p>
      </dgm:t>
    </dgm:pt>
    <dgm:pt modelId="{80AD8A80-9041-47A4-BDFF-07843399DEBC}" type="parTrans" cxnId="{7FA2F1B0-2B7A-491C-BE37-BA9DB4E1D72D}">
      <dgm:prSet/>
      <dgm:spPr/>
      <dgm:t>
        <a:bodyPr/>
        <a:lstStyle/>
        <a:p>
          <a:endParaRPr lang="en-AU"/>
        </a:p>
      </dgm:t>
    </dgm:pt>
    <dgm:pt modelId="{89A15ED9-3259-4D21-B65D-9602A2782B1E}" type="sibTrans" cxnId="{7FA2F1B0-2B7A-491C-BE37-BA9DB4E1D72D}">
      <dgm:prSet/>
      <dgm:spPr/>
      <dgm:t>
        <a:bodyPr/>
        <a:lstStyle/>
        <a:p>
          <a:endParaRPr lang="en-AU"/>
        </a:p>
      </dgm:t>
    </dgm:pt>
    <dgm:pt modelId="{52D9CF9C-C9DA-476F-BFE0-692701BC4D5F}">
      <dgm:prSet phldrT="[Text]"/>
      <dgm:spPr>
        <a:solidFill>
          <a:srgbClr val="92D050"/>
        </a:solidFill>
      </dgm:spPr>
      <dgm:t>
        <a:bodyPr/>
        <a:lstStyle/>
        <a:p>
          <a:r>
            <a:rPr lang="en-AU" dirty="0"/>
            <a:t>Male: 65.2 kg</a:t>
          </a:r>
        </a:p>
      </dgm:t>
    </dgm:pt>
    <dgm:pt modelId="{74212A62-2706-48C6-BC2C-B5C8209884DF}" type="parTrans" cxnId="{43957BF9-8A43-4D9E-B505-C6E93CE8153A}">
      <dgm:prSet/>
      <dgm:spPr/>
      <dgm:t>
        <a:bodyPr/>
        <a:lstStyle/>
        <a:p>
          <a:endParaRPr lang="en-AU"/>
        </a:p>
      </dgm:t>
    </dgm:pt>
    <dgm:pt modelId="{95F61CC3-F3C4-4690-B4A3-B5B480FA8707}" type="sibTrans" cxnId="{43957BF9-8A43-4D9E-B505-C6E93CE8153A}">
      <dgm:prSet/>
      <dgm:spPr/>
      <dgm:t>
        <a:bodyPr/>
        <a:lstStyle/>
        <a:p>
          <a:endParaRPr lang="en-AU"/>
        </a:p>
      </dgm:t>
    </dgm:pt>
    <dgm:pt modelId="{021A933C-674D-48B3-89B8-E3C2F17AA748}">
      <dgm:prSet phldrT="[Text]"/>
      <dgm:spPr>
        <a:solidFill>
          <a:srgbClr val="92D050"/>
        </a:solidFill>
      </dgm:spPr>
      <dgm:t>
        <a:bodyPr/>
        <a:lstStyle/>
        <a:p>
          <a:r>
            <a:rPr lang="en-AU" dirty="0"/>
            <a:t>Female: 62.7 kg </a:t>
          </a:r>
        </a:p>
      </dgm:t>
    </dgm:pt>
    <dgm:pt modelId="{DEAC6C1C-B6A3-4617-94D1-21212459E892}" type="parTrans" cxnId="{85DD95EF-4CF4-4177-B95C-C34D716EB5EF}">
      <dgm:prSet/>
      <dgm:spPr/>
      <dgm:t>
        <a:bodyPr/>
        <a:lstStyle/>
        <a:p>
          <a:endParaRPr lang="en-AU"/>
        </a:p>
      </dgm:t>
    </dgm:pt>
    <dgm:pt modelId="{EADADF1A-1EC0-46CB-B46E-FBD59E00E2F0}" type="sibTrans" cxnId="{85DD95EF-4CF4-4177-B95C-C34D716EB5EF}">
      <dgm:prSet/>
      <dgm:spPr/>
      <dgm:t>
        <a:bodyPr/>
        <a:lstStyle/>
        <a:p>
          <a:endParaRPr lang="en-AU"/>
        </a:p>
      </dgm:t>
    </dgm:pt>
    <dgm:pt modelId="{A82CC570-734E-4129-A871-FD5E5C33AF53}">
      <dgm:prSet phldrT="[Text]"/>
      <dgm:spPr>
        <a:solidFill>
          <a:srgbClr val="92D050"/>
        </a:solidFill>
      </dgm:spPr>
      <dgm:t>
        <a:bodyPr/>
        <a:lstStyle/>
        <a:p>
          <a:r>
            <a:rPr lang="en-AU" dirty="0"/>
            <a:t>Difference: 2.5 kg </a:t>
          </a:r>
        </a:p>
      </dgm:t>
    </dgm:pt>
    <dgm:pt modelId="{23464F65-0508-4E50-8E6C-5D55B9D89E34}" type="parTrans" cxnId="{F949CC48-64FB-4838-AFDE-43DA2B177E84}">
      <dgm:prSet/>
      <dgm:spPr/>
      <dgm:t>
        <a:bodyPr/>
        <a:lstStyle/>
        <a:p>
          <a:endParaRPr lang="en-AU"/>
        </a:p>
      </dgm:t>
    </dgm:pt>
    <dgm:pt modelId="{99442976-6C4B-46CC-8413-40A5CBD69BB7}" type="sibTrans" cxnId="{F949CC48-64FB-4838-AFDE-43DA2B177E84}">
      <dgm:prSet/>
      <dgm:spPr/>
      <dgm:t>
        <a:bodyPr/>
        <a:lstStyle/>
        <a:p>
          <a:endParaRPr lang="en-AU"/>
        </a:p>
      </dgm:t>
    </dgm:pt>
    <dgm:pt modelId="{C66B1896-CDFD-4B8B-AF91-88AA9DAB6FE2}">
      <dgm:prSet phldrT="[Text]"/>
      <dgm:spPr>
        <a:solidFill>
          <a:srgbClr val="92D050"/>
        </a:solidFill>
      </dgm:spPr>
      <dgm:t>
        <a:bodyPr/>
        <a:lstStyle/>
        <a:p>
          <a:r>
            <a:rPr lang="en-AU" dirty="0"/>
            <a:t>P-value: 0.02 </a:t>
          </a:r>
        </a:p>
      </dgm:t>
    </dgm:pt>
    <dgm:pt modelId="{ACAACE29-881F-4E0F-AAFD-1AF32B3195FD}" type="parTrans" cxnId="{27785CE2-4C26-4EC0-A83E-6D2801A27827}">
      <dgm:prSet/>
      <dgm:spPr/>
      <dgm:t>
        <a:bodyPr/>
        <a:lstStyle/>
        <a:p>
          <a:endParaRPr lang="en-AU"/>
        </a:p>
      </dgm:t>
    </dgm:pt>
    <dgm:pt modelId="{7CB01E78-30CA-4EBF-98A8-620B04754A53}" type="sibTrans" cxnId="{27785CE2-4C26-4EC0-A83E-6D2801A27827}">
      <dgm:prSet/>
      <dgm:spPr/>
      <dgm:t>
        <a:bodyPr/>
        <a:lstStyle/>
        <a:p>
          <a:endParaRPr lang="en-AU"/>
        </a:p>
      </dgm:t>
    </dgm:pt>
    <dgm:pt modelId="{6D73C4A7-D84E-4F17-8651-3635C69CAA94}" type="pres">
      <dgm:prSet presAssocID="{3CA31CA6-1154-496F-8260-4C3E9145AE11}" presName="diagram" presStyleCnt="0">
        <dgm:presLayoutVars>
          <dgm:dir/>
          <dgm:resizeHandles val="exact"/>
        </dgm:presLayoutVars>
      </dgm:prSet>
      <dgm:spPr/>
    </dgm:pt>
    <dgm:pt modelId="{F0E7F8A3-354D-42F0-9AAB-B76F80E0EF5B}" type="pres">
      <dgm:prSet presAssocID="{FE0F93D6-F1C3-4C32-8BE2-DCD7DDEDC78D}" presName="node" presStyleLbl="node1" presStyleIdx="0" presStyleCnt="3">
        <dgm:presLayoutVars>
          <dgm:bulletEnabled val="1"/>
        </dgm:presLayoutVars>
      </dgm:prSet>
      <dgm:spPr/>
    </dgm:pt>
    <dgm:pt modelId="{8CCA055B-BE1D-42E2-ADA0-5E8DD0E97FC2}" type="pres">
      <dgm:prSet presAssocID="{D4BE545E-C573-4402-98FF-E20B3A6CE8C4}" presName="sibTrans" presStyleCnt="0"/>
      <dgm:spPr/>
    </dgm:pt>
    <dgm:pt modelId="{7DF2EBBA-4B82-4C7D-8758-961D9BC7D5EA}" type="pres">
      <dgm:prSet presAssocID="{DEC23938-F4CE-4F4F-B84D-AF72597EAC07}" presName="node" presStyleLbl="node1" presStyleIdx="1" presStyleCnt="3">
        <dgm:presLayoutVars>
          <dgm:bulletEnabled val="1"/>
        </dgm:presLayoutVars>
      </dgm:prSet>
      <dgm:spPr/>
    </dgm:pt>
    <dgm:pt modelId="{CA797198-1C9F-4568-9B68-AF926848BB8A}" type="pres">
      <dgm:prSet presAssocID="{4D1145D6-606E-44FF-9AD2-E4F256DF4C42}" presName="sibTrans" presStyleCnt="0"/>
      <dgm:spPr/>
    </dgm:pt>
    <dgm:pt modelId="{625A8FAE-4B28-4C34-998D-39C0FBB6D921}" type="pres">
      <dgm:prSet presAssocID="{D67D567D-16B7-4138-AA05-8A24F37551DA}" presName="node" presStyleLbl="node1" presStyleIdx="2" presStyleCnt="3">
        <dgm:presLayoutVars>
          <dgm:bulletEnabled val="1"/>
        </dgm:presLayoutVars>
      </dgm:prSet>
      <dgm:spPr/>
    </dgm:pt>
  </dgm:ptLst>
  <dgm:cxnLst>
    <dgm:cxn modelId="{28A37B03-ADA1-49B7-9B31-C43A2C36A482}" type="presOf" srcId="{0071D8CE-8DA1-42CB-9A8D-7861071E3291}" destId="{7DF2EBBA-4B82-4C7D-8758-961D9BC7D5EA}" srcOrd="0" destOrd="2" presId="urn:microsoft.com/office/officeart/2005/8/layout/default"/>
    <dgm:cxn modelId="{463D2814-DB67-4BA1-8B2B-A3A92651FD93}" srcId="{DEC23938-F4CE-4F4F-B84D-AF72597EAC07}" destId="{05C02687-96A6-4E85-AEAF-796861C048AD}" srcOrd="0" destOrd="0" parTransId="{DCF9935B-F46D-421C-81A0-727DBD9B6D92}" sibTransId="{3F275409-CD04-4B62-98FA-1A1148B3FC4B}"/>
    <dgm:cxn modelId="{D3CF5F28-C97C-4534-8FB3-F8C0804D9D35}" type="presOf" srcId="{FE0F93D6-F1C3-4C32-8BE2-DCD7DDEDC78D}" destId="{F0E7F8A3-354D-42F0-9AAB-B76F80E0EF5B}" srcOrd="0" destOrd="0" presId="urn:microsoft.com/office/officeart/2005/8/layout/default"/>
    <dgm:cxn modelId="{1B9AAD2A-CAA0-424A-96DE-16A6D9500D42}" srcId="{FE0F93D6-F1C3-4C32-8BE2-DCD7DDEDC78D}" destId="{1A892142-3036-4949-93A7-B7EC6DEBD235}" srcOrd="2" destOrd="0" parTransId="{8FECD134-26DF-47CF-B03C-98AA0C3F5C3B}" sibTransId="{FCCCE866-93AD-4637-9304-788EC0A86469}"/>
    <dgm:cxn modelId="{5EDE2632-1CBE-4DFF-92C6-3300793DDEBA}" type="presOf" srcId="{EB1E40EC-0896-49B1-8C6D-6F70D2EDB390}" destId="{F0E7F8A3-354D-42F0-9AAB-B76F80E0EF5B}" srcOrd="0" destOrd="4" presId="urn:microsoft.com/office/officeart/2005/8/layout/default"/>
    <dgm:cxn modelId="{7C61A436-D43F-42F1-8964-99790E71B9C5}" type="presOf" srcId="{DEC23938-F4CE-4F4F-B84D-AF72597EAC07}" destId="{7DF2EBBA-4B82-4C7D-8758-961D9BC7D5EA}" srcOrd="0" destOrd="0" presId="urn:microsoft.com/office/officeart/2005/8/layout/default"/>
    <dgm:cxn modelId="{E09EF239-D5B9-4B42-B8B0-48A129B5BD27}" type="presOf" srcId="{021A933C-674D-48B3-89B8-E3C2F17AA748}" destId="{625A8FAE-4B28-4C34-998D-39C0FBB6D921}" srcOrd="0" destOrd="2" presId="urn:microsoft.com/office/officeart/2005/8/layout/default"/>
    <dgm:cxn modelId="{8A792F3C-4D1F-4C0D-A2AA-75A662E35706}" srcId="{DEC23938-F4CE-4F4F-B84D-AF72597EAC07}" destId="{B6DAA06F-0AD8-4D92-94CB-B238CBAAB810}" srcOrd="2" destOrd="0" parTransId="{C5AF1952-3007-4376-AF92-99CE34269EBC}" sibTransId="{88838CC7-6920-41CE-A0E2-36FCE0F331C7}"/>
    <dgm:cxn modelId="{DBD0A542-11B5-45B4-B29F-E6F6FF3EE9A4}" type="presOf" srcId="{D70E5E2B-2D8C-4E7D-AA8B-7BC9128B81FE}" destId="{F0E7F8A3-354D-42F0-9AAB-B76F80E0EF5B}" srcOrd="0" destOrd="2" presId="urn:microsoft.com/office/officeart/2005/8/layout/default"/>
    <dgm:cxn modelId="{F949CC48-64FB-4838-AFDE-43DA2B177E84}" srcId="{D67D567D-16B7-4138-AA05-8A24F37551DA}" destId="{A82CC570-734E-4129-A871-FD5E5C33AF53}" srcOrd="2" destOrd="0" parTransId="{23464F65-0508-4E50-8E6C-5D55B9D89E34}" sibTransId="{99442976-6C4B-46CC-8413-40A5CBD69BB7}"/>
    <dgm:cxn modelId="{7DF38759-6F76-4E69-9019-A92A61437B93}" srcId="{FE0F93D6-F1C3-4C32-8BE2-DCD7DDEDC78D}" destId="{2C895C2D-8E46-4CD1-A4ED-6AFF543D9E6D}" srcOrd="0" destOrd="0" parTransId="{3B7FC90E-AAA8-4746-9E52-5A553FB9F940}" sibTransId="{55C09A04-7699-4A68-9B79-B32903B5E9B0}"/>
    <dgm:cxn modelId="{2695D081-21DE-465D-B5FD-DF7B8B12E302}" srcId="{FE0F93D6-F1C3-4C32-8BE2-DCD7DDEDC78D}" destId="{D70E5E2B-2D8C-4E7D-AA8B-7BC9128B81FE}" srcOrd="1" destOrd="0" parTransId="{04E202E8-E22C-47CC-A726-7008C721D36B}" sibTransId="{C126D73C-0DE5-4DE2-AC2E-06DC90A4578E}"/>
    <dgm:cxn modelId="{2BF52887-579F-4124-BBC9-1702C1E6D0B2}" srcId="{DEC23938-F4CE-4F4F-B84D-AF72597EAC07}" destId="{70D74B73-C0F4-4F55-92E9-B0CDAE66F19F}" srcOrd="3" destOrd="0" parTransId="{034930A9-6C80-4F4E-9753-0FF46033E6C8}" sibTransId="{5CB6101D-4E69-4088-BB6D-7E103BBF2936}"/>
    <dgm:cxn modelId="{CEBF3593-F23A-4907-A328-39F83515EBB4}" type="presOf" srcId="{70D74B73-C0F4-4F55-92E9-B0CDAE66F19F}" destId="{7DF2EBBA-4B82-4C7D-8758-961D9BC7D5EA}" srcOrd="0" destOrd="4" presId="urn:microsoft.com/office/officeart/2005/8/layout/default"/>
    <dgm:cxn modelId="{B5306E95-AD9E-428B-AEA1-6E37DA69DACD}" type="presOf" srcId="{B6DAA06F-0AD8-4D92-94CB-B238CBAAB810}" destId="{7DF2EBBA-4B82-4C7D-8758-961D9BC7D5EA}" srcOrd="0" destOrd="3" presId="urn:microsoft.com/office/officeart/2005/8/layout/default"/>
    <dgm:cxn modelId="{A0FBE29F-27B7-42CE-92A3-651602D52109}" type="presOf" srcId="{D67D567D-16B7-4138-AA05-8A24F37551DA}" destId="{625A8FAE-4B28-4C34-998D-39C0FBB6D921}" srcOrd="0" destOrd="0" presId="urn:microsoft.com/office/officeart/2005/8/layout/default"/>
    <dgm:cxn modelId="{442610A4-92D7-40DE-BC1C-2A1ADA9C4B5D}" srcId="{FE0F93D6-F1C3-4C32-8BE2-DCD7DDEDC78D}" destId="{EB1E40EC-0896-49B1-8C6D-6F70D2EDB390}" srcOrd="3" destOrd="0" parTransId="{AF3C616B-AAB2-4500-B85D-8FB1896F349D}" sibTransId="{246A6AF6-0CD8-4A89-9358-B316C0359D9C}"/>
    <dgm:cxn modelId="{23D1BAAD-1FF0-4B3F-8B29-70BE5F6BBAB8}" type="presOf" srcId="{05C02687-96A6-4E85-AEAF-796861C048AD}" destId="{7DF2EBBA-4B82-4C7D-8758-961D9BC7D5EA}" srcOrd="0" destOrd="1" presId="urn:microsoft.com/office/officeart/2005/8/layout/default"/>
    <dgm:cxn modelId="{FD91B5B0-FA0E-4A0E-BF57-46A7EAAD82D5}" type="presOf" srcId="{52D9CF9C-C9DA-476F-BFE0-692701BC4D5F}" destId="{625A8FAE-4B28-4C34-998D-39C0FBB6D921}" srcOrd="0" destOrd="1" presId="urn:microsoft.com/office/officeart/2005/8/layout/default"/>
    <dgm:cxn modelId="{7FA2F1B0-2B7A-491C-BE37-BA9DB4E1D72D}" srcId="{3CA31CA6-1154-496F-8260-4C3E9145AE11}" destId="{D67D567D-16B7-4138-AA05-8A24F37551DA}" srcOrd="2" destOrd="0" parTransId="{80AD8A80-9041-47A4-BDFF-07843399DEBC}" sibTransId="{89A15ED9-3259-4D21-B65D-9602A2782B1E}"/>
    <dgm:cxn modelId="{AFF6DBB5-D10F-4AB7-9F2E-CDF0447A313E}" type="presOf" srcId="{A82CC570-734E-4129-A871-FD5E5C33AF53}" destId="{625A8FAE-4B28-4C34-998D-39C0FBB6D921}" srcOrd="0" destOrd="3" presId="urn:microsoft.com/office/officeart/2005/8/layout/default"/>
    <dgm:cxn modelId="{6DDA36C4-5A3C-44FA-B2AE-61C210EC16ED}" type="presOf" srcId="{1A892142-3036-4949-93A7-B7EC6DEBD235}" destId="{F0E7F8A3-354D-42F0-9AAB-B76F80E0EF5B}" srcOrd="0" destOrd="3" presId="urn:microsoft.com/office/officeart/2005/8/layout/default"/>
    <dgm:cxn modelId="{8F6004CD-89B8-4F49-A7C7-8A356BFB18DA}" type="presOf" srcId="{C66B1896-CDFD-4B8B-AF91-88AA9DAB6FE2}" destId="{625A8FAE-4B28-4C34-998D-39C0FBB6D921}" srcOrd="0" destOrd="4" presId="urn:microsoft.com/office/officeart/2005/8/layout/default"/>
    <dgm:cxn modelId="{86671EDF-0D54-43BF-A4E9-C84A8ADAA223}" srcId="{3CA31CA6-1154-496F-8260-4C3E9145AE11}" destId="{FE0F93D6-F1C3-4C32-8BE2-DCD7DDEDC78D}" srcOrd="0" destOrd="0" parTransId="{C4304577-DB90-4623-AD17-6191CE6E21A3}" sibTransId="{D4BE545E-C573-4402-98FF-E20B3A6CE8C4}"/>
    <dgm:cxn modelId="{27785CE2-4C26-4EC0-A83E-6D2801A27827}" srcId="{D67D567D-16B7-4138-AA05-8A24F37551DA}" destId="{C66B1896-CDFD-4B8B-AF91-88AA9DAB6FE2}" srcOrd="3" destOrd="0" parTransId="{ACAACE29-881F-4E0F-AAFD-1AF32B3195FD}" sibTransId="{7CB01E78-30CA-4EBF-98A8-620B04754A53}"/>
    <dgm:cxn modelId="{E91CF1E3-D1B3-4ABD-90D2-3F3579687CDC}" type="presOf" srcId="{2C895C2D-8E46-4CD1-A4ED-6AFF543D9E6D}" destId="{F0E7F8A3-354D-42F0-9AAB-B76F80E0EF5B}" srcOrd="0" destOrd="1" presId="urn:microsoft.com/office/officeart/2005/8/layout/default"/>
    <dgm:cxn modelId="{85DD95EF-4CF4-4177-B95C-C34D716EB5EF}" srcId="{D67D567D-16B7-4138-AA05-8A24F37551DA}" destId="{021A933C-674D-48B3-89B8-E3C2F17AA748}" srcOrd="1" destOrd="0" parTransId="{DEAC6C1C-B6A3-4617-94D1-21212459E892}" sibTransId="{EADADF1A-1EC0-46CB-B46E-FBD59E00E2F0}"/>
    <dgm:cxn modelId="{FA68EDF3-B72B-4FB9-912B-2E24DE90EB0B}" srcId="{DEC23938-F4CE-4F4F-B84D-AF72597EAC07}" destId="{0071D8CE-8DA1-42CB-9A8D-7861071E3291}" srcOrd="1" destOrd="0" parTransId="{8D2B99AA-2C87-4146-B9A2-CFD37771B0A4}" sibTransId="{87BC912D-2714-4640-B8C7-AAF86816A3C3}"/>
    <dgm:cxn modelId="{9BE006F5-34C5-4AC4-9240-643C6B01AAE5}" srcId="{3CA31CA6-1154-496F-8260-4C3E9145AE11}" destId="{DEC23938-F4CE-4F4F-B84D-AF72597EAC07}" srcOrd="1" destOrd="0" parTransId="{78E9D370-302A-41DF-A6FC-30B311666925}" sibTransId="{4D1145D6-606E-44FF-9AD2-E4F256DF4C42}"/>
    <dgm:cxn modelId="{43957BF9-8A43-4D9E-B505-C6E93CE8153A}" srcId="{D67D567D-16B7-4138-AA05-8A24F37551DA}" destId="{52D9CF9C-C9DA-476F-BFE0-692701BC4D5F}" srcOrd="0" destOrd="0" parTransId="{74212A62-2706-48C6-BC2C-B5C8209884DF}" sibTransId="{95F61CC3-F3C4-4690-B4A3-B5B480FA8707}"/>
    <dgm:cxn modelId="{E8BD1EFC-2DE8-47F4-B6D4-494F4921F7AA}" type="presOf" srcId="{3CA31CA6-1154-496F-8260-4C3E9145AE11}" destId="{6D73C4A7-D84E-4F17-8651-3635C69CAA94}" srcOrd="0" destOrd="0" presId="urn:microsoft.com/office/officeart/2005/8/layout/default"/>
    <dgm:cxn modelId="{6FFD2990-9D91-4FEB-B6E3-B8F94318EB1F}" type="presParOf" srcId="{6D73C4A7-D84E-4F17-8651-3635C69CAA94}" destId="{F0E7F8A3-354D-42F0-9AAB-B76F80E0EF5B}" srcOrd="0" destOrd="0" presId="urn:microsoft.com/office/officeart/2005/8/layout/default"/>
    <dgm:cxn modelId="{07B6AB39-A218-44CB-B2C3-C843CAD8A10D}" type="presParOf" srcId="{6D73C4A7-D84E-4F17-8651-3635C69CAA94}" destId="{8CCA055B-BE1D-42E2-ADA0-5E8DD0E97FC2}" srcOrd="1" destOrd="0" presId="urn:microsoft.com/office/officeart/2005/8/layout/default"/>
    <dgm:cxn modelId="{2973DA1C-D24D-490B-8226-1E49E3B77532}" type="presParOf" srcId="{6D73C4A7-D84E-4F17-8651-3635C69CAA94}" destId="{7DF2EBBA-4B82-4C7D-8758-961D9BC7D5EA}" srcOrd="2" destOrd="0" presId="urn:microsoft.com/office/officeart/2005/8/layout/default"/>
    <dgm:cxn modelId="{BB4A50AF-F8EC-4E7A-9D44-CF8E62728AC2}" type="presParOf" srcId="{6D73C4A7-D84E-4F17-8651-3635C69CAA94}" destId="{CA797198-1C9F-4568-9B68-AF926848BB8A}" srcOrd="3" destOrd="0" presId="urn:microsoft.com/office/officeart/2005/8/layout/default"/>
    <dgm:cxn modelId="{3BD77A31-955F-4171-AE29-2B49D32325BF}" type="presParOf" srcId="{6D73C4A7-D84E-4F17-8651-3635C69CAA94}" destId="{625A8FAE-4B28-4C34-998D-39C0FBB6D92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A31CA6-1154-496F-8260-4C3E9145AE11}"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AU"/>
        </a:p>
      </dgm:t>
    </dgm:pt>
    <dgm:pt modelId="{FE0F93D6-F1C3-4C32-8BE2-DCD7DDEDC78D}">
      <dgm:prSet phldrT="[Text]"/>
      <dgm:spPr>
        <a:solidFill>
          <a:schemeClr val="accent2">
            <a:lumMod val="50000"/>
          </a:schemeClr>
        </a:solidFill>
      </dgm:spPr>
      <dgm:t>
        <a:bodyPr/>
        <a:lstStyle/>
        <a:p>
          <a:r>
            <a:rPr lang="en-AU" dirty="0"/>
            <a:t>Study 1</a:t>
          </a:r>
        </a:p>
      </dgm:t>
    </dgm:pt>
    <dgm:pt modelId="{C4304577-DB90-4623-AD17-6191CE6E21A3}" type="parTrans" cxnId="{86671EDF-0D54-43BF-A4E9-C84A8ADAA223}">
      <dgm:prSet/>
      <dgm:spPr/>
      <dgm:t>
        <a:bodyPr/>
        <a:lstStyle/>
        <a:p>
          <a:endParaRPr lang="en-AU"/>
        </a:p>
      </dgm:t>
    </dgm:pt>
    <dgm:pt modelId="{D4BE545E-C573-4402-98FF-E20B3A6CE8C4}" type="sibTrans" cxnId="{86671EDF-0D54-43BF-A4E9-C84A8ADAA223}">
      <dgm:prSet/>
      <dgm:spPr/>
      <dgm:t>
        <a:bodyPr/>
        <a:lstStyle/>
        <a:p>
          <a:endParaRPr lang="en-AU"/>
        </a:p>
      </dgm:t>
    </dgm:pt>
    <dgm:pt modelId="{DEC23938-F4CE-4F4F-B84D-AF72597EAC07}">
      <dgm:prSet phldrT="[Text]"/>
      <dgm:spPr>
        <a:solidFill>
          <a:schemeClr val="accent2">
            <a:lumMod val="60000"/>
            <a:lumOff val="40000"/>
          </a:schemeClr>
        </a:solidFill>
      </dgm:spPr>
      <dgm:t>
        <a:bodyPr/>
        <a:lstStyle/>
        <a:p>
          <a:r>
            <a:rPr lang="en-AU" dirty="0">
              <a:solidFill>
                <a:schemeClr val="tx1"/>
              </a:solidFill>
            </a:rPr>
            <a:t>Study 2</a:t>
          </a:r>
        </a:p>
      </dgm:t>
    </dgm:pt>
    <dgm:pt modelId="{78E9D370-302A-41DF-A6FC-30B311666925}" type="parTrans" cxnId="{9BE006F5-34C5-4AC4-9240-643C6B01AAE5}">
      <dgm:prSet/>
      <dgm:spPr/>
      <dgm:t>
        <a:bodyPr/>
        <a:lstStyle/>
        <a:p>
          <a:endParaRPr lang="en-AU"/>
        </a:p>
      </dgm:t>
    </dgm:pt>
    <dgm:pt modelId="{4D1145D6-606E-44FF-9AD2-E4F256DF4C42}" type="sibTrans" cxnId="{9BE006F5-34C5-4AC4-9240-643C6B01AAE5}">
      <dgm:prSet/>
      <dgm:spPr/>
      <dgm:t>
        <a:bodyPr/>
        <a:lstStyle/>
        <a:p>
          <a:endParaRPr lang="en-AU"/>
        </a:p>
      </dgm:t>
    </dgm:pt>
    <dgm:pt modelId="{2C895C2D-8E46-4CD1-A4ED-6AFF543D9E6D}">
      <dgm:prSet phldrT="[Text]"/>
      <dgm:spPr>
        <a:solidFill>
          <a:schemeClr val="accent2">
            <a:lumMod val="50000"/>
          </a:schemeClr>
        </a:solidFill>
      </dgm:spPr>
      <dgm:t>
        <a:bodyPr/>
        <a:lstStyle/>
        <a:p>
          <a:r>
            <a:rPr lang="en-AU" dirty="0"/>
            <a:t>Male: 68.5 kg</a:t>
          </a:r>
        </a:p>
      </dgm:t>
    </dgm:pt>
    <dgm:pt modelId="{3B7FC90E-AAA8-4746-9E52-5A553FB9F940}" type="parTrans" cxnId="{7DF38759-6F76-4E69-9019-A92A61437B93}">
      <dgm:prSet/>
      <dgm:spPr/>
      <dgm:t>
        <a:bodyPr/>
        <a:lstStyle/>
        <a:p>
          <a:endParaRPr lang="en-AU"/>
        </a:p>
      </dgm:t>
    </dgm:pt>
    <dgm:pt modelId="{55C09A04-7699-4A68-9B79-B32903B5E9B0}" type="sibTrans" cxnId="{7DF38759-6F76-4E69-9019-A92A61437B93}">
      <dgm:prSet/>
      <dgm:spPr/>
      <dgm:t>
        <a:bodyPr/>
        <a:lstStyle/>
        <a:p>
          <a:endParaRPr lang="en-AU"/>
        </a:p>
      </dgm:t>
    </dgm:pt>
    <dgm:pt modelId="{D70E5E2B-2D8C-4E7D-AA8B-7BC9128B81FE}">
      <dgm:prSet phldrT="[Text]"/>
      <dgm:spPr>
        <a:solidFill>
          <a:schemeClr val="accent2">
            <a:lumMod val="50000"/>
          </a:schemeClr>
        </a:solidFill>
      </dgm:spPr>
      <dgm:t>
        <a:bodyPr/>
        <a:lstStyle/>
        <a:p>
          <a:r>
            <a:rPr lang="en-AU" dirty="0"/>
            <a:t>Female: 66.0 kg</a:t>
          </a:r>
        </a:p>
      </dgm:t>
    </dgm:pt>
    <dgm:pt modelId="{04E202E8-E22C-47CC-A726-7008C721D36B}" type="parTrans" cxnId="{2695D081-21DE-465D-B5FD-DF7B8B12E302}">
      <dgm:prSet/>
      <dgm:spPr/>
      <dgm:t>
        <a:bodyPr/>
        <a:lstStyle/>
        <a:p>
          <a:endParaRPr lang="en-AU"/>
        </a:p>
      </dgm:t>
    </dgm:pt>
    <dgm:pt modelId="{C126D73C-0DE5-4DE2-AC2E-06DC90A4578E}" type="sibTrans" cxnId="{2695D081-21DE-465D-B5FD-DF7B8B12E302}">
      <dgm:prSet/>
      <dgm:spPr/>
      <dgm:t>
        <a:bodyPr/>
        <a:lstStyle/>
        <a:p>
          <a:endParaRPr lang="en-AU"/>
        </a:p>
      </dgm:t>
    </dgm:pt>
    <dgm:pt modelId="{1A892142-3036-4949-93A7-B7EC6DEBD235}">
      <dgm:prSet phldrT="[Text]"/>
      <dgm:spPr>
        <a:solidFill>
          <a:schemeClr val="accent2">
            <a:lumMod val="50000"/>
          </a:schemeClr>
        </a:solidFill>
      </dgm:spPr>
      <dgm:t>
        <a:bodyPr/>
        <a:lstStyle/>
        <a:p>
          <a:r>
            <a:rPr lang="en-AU" dirty="0"/>
            <a:t>Difference: 2.5 kg</a:t>
          </a:r>
        </a:p>
      </dgm:t>
    </dgm:pt>
    <dgm:pt modelId="{8FECD134-26DF-47CF-B03C-98AA0C3F5C3B}" type="parTrans" cxnId="{1B9AAD2A-CAA0-424A-96DE-16A6D9500D42}">
      <dgm:prSet/>
      <dgm:spPr/>
      <dgm:t>
        <a:bodyPr/>
        <a:lstStyle/>
        <a:p>
          <a:endParaRPr lang="en-AU"/>
        </a:p>
      </dgm:t>
    </dgm:pt>
    <dgm:pt modelId="{FCCCE866-93AD-4637-9304-788EC0A86469}" type="sibTrans" cxnId="{1B9AAD2A-CAA0-424A-96DE-16A6D9500D42}">
      <dgm:prSet/>
      <dgm:spPr/>
      <dgm:t>
        <a:bodyPr/>
        <a:lstStyle/>
        <a:p>
          <a:endParaRPr lang="en-AU"/>
        </a:p>
      </dgm:t>
    </dgm:pt>
    <dgm:pt modelId="{EB1E40EC-0896-49B1-8C6D-6F70D2EDB390}">
      <dgm:prSet phldrT="[Text]"/>
      <dgm:spPr>
        <a:solidFill>
          <a:schemeClr val="accent2">
            <a:lumMod val="50000"/>
          </a:schemeClr>
        </a:solidFill>
      </dgm:spPr>
      <dgm:t>
        <a:bodyPr/>
        <a:lstStyle/>
        <a:p>
          <a:r>
            <a:rPr lang="en-AU" dirty="0"/>
            <a:t>P-value: 0.10</a:t>
          </a:r>
        </a:p>
      </dgm:t>
    </dgm:pt>
    <dgm:pt modelId="{AF3C616B-AAB2-4500-B85D-8FB1896F349D}" type="parTrans" cxnId="{442610A4-92D7-40DE-BC1C-2A1ADA9C4B5D}">
      <dgm:prSet/>
      <dgm:spPr/>
      <dgm:t>
        <a:bodyPr/>
        <a:lstStyle/>
        <a:p>
          <a:endParaRPr lang="en-AU"/>
        </a:p>
      </dgm:t>
    </dgm:pt>
    <dgm:pt modelId="{246A6AF6-0CD8-4A89-9358-B316C0359D9C}" type="sibTrans" cxnId="{442610A4-92D7-40DE-BC1C-2A1ADA9C4B5D}">
      <dgm:prSet/>
      <dgm:spPr/>
      <dgm:t>
        <a:bodyPr/>
        <a:lstStyle/>
        <a:p>
          <a:endParaRPr lang="en-AU"/>
        </a:p>
      </dgm:t>
    </dgm:pt>
    <dgm:pt modelId="{05C02687-96A6-4E85-AEAF-796861C048AD}">
      <dgm:prSet phldrT="[Text]"/>
      <dgm:spPr>
        <a:solidFill>
          <a:schemeClr val="accent2">
            <a:lumMod val="60000"/>
            <a:lumOff val="40000"/>
          </a:schemeClr>
        </a:solidFill>
      </dgm:spPr>
      <dgm:t>
        <a:bodyPr/>
        <a:lstStyle/>
        <a:p>
          <a:r>
            <a:rPr lang="en-AU" dirty="0">
              <a:solidFill>
                <a:schemeClr val="tx1"/>
              </a:solidFill>
            </a:rPr>
            <a:t>Male: 67.2 kg </a:t>
          </a:r>
        </a:p>
      </dgm:t>
    </dgm:pt>
    <dgm:pt modelId="{DCF9935B-F46D-421C-81A0-727DBD9B6D92}" type="parTrans" cxnId="{463D2814-DB67-4BA1-8B2B-A3A92651FD93}">
      <dgm:prSet/>
      <dgm:spPr/>
      <dgm:t>
        <a:bodyPr/>
        <a:lstStyle/>
        <a:p>
          <a:endParaRPr lang="en-AU"/>
        </a:p>
      </dgm:t>
    </dgm:pt>
    <dgm:pt modelId="{3F275409-CD04-4B62-98FA-1A1148B3FC4B}" type="sibTrans" cxnId="{463D2814-DB67-4BA1-8B2B-A3A92651FD93}">
      <dgm:prSet/>
      <dgm:spPr/>
      <dgm:t>
        <a:bodyPr/>
        <a:lstStyle/>
        <a:p>
          <a:endParaRPr lang="en-AU"/>
        </a:p>
      </dgm:t>
    </dgm:pt>
    <dgm:pt modelId="{0071D8CE-8DA1-42CB-9A8D-7861071E3291}">
      <dgm:prSet phldrT="[Text]"/>
      <dgm:spPr>
        <a:solidFill>
          <a:schemeClr val="accent2">
            <a:lumMod val="60000"/>
            <a:lumOff val="40000"/>
          </a:schemeClr>
        </a:solidFill>
      </dgm:spPr>
      <dgm:t>
        <a:bodyPr/>
        <a:lstStyle/>
        <a:p>
          <a:r>
            <a:rPr lang="en-AU" dirty="0">
              <a:solidFill>
                <a:schemeClr val="tx1"/>
              </a:solidFill>
            </a:rPr>
            <a:t>Female: 62.0 kg</a:t>
          </a:r>
        </a:p>
      </dgm:t>
    </dgm:pt>
    <dgm:pt modelId="{8D2B99AA-2C87-4146-B9A2-CFD37771B0A4}" type="parTrans" cxnId="{FA68EDF3-B72B-4FB9-912B-2E24DE90EB0B}">
      <dgm:prSet/>
      <dgm:spPr/>
      <dgm:t>
        <a:bodyPr/>
        <a:lstStyle/>
        <a:p>
          <a:endParaRPr lang="en-AU"/>
        </a:p>
      </dgm:t>
    </dgm:pt>
    <dgm:pt modelId="{87BC912D-2714-4640-B8C7-AAF86816A3C3}" type="sibTrans" cxnId="{FA68EDF3-B72B-4FB9-912B-2E24DE90EB0B}">
      <dgm:prSet/>
      <dgm:spPr/>
      <dgm:t>
        <a:bodyPr/>
        <a:lstStyle/>
        <a:p>
          <a:endParaRPr lang="en-AU"/>
        </a:p>
      </dgm:t>
    </dgm:pt>
    <dgm:pt modelId="{B6DAA06F-0AD8-4D92-94CB-B238CBAAB810}">
      <dgm:prSet phldrT="[Text]"/>
      <dgm:spPr>
        <a:solidFill>
          <a:schemeClr val="accent2">
            <a:lumMod val="60000"/>
            <a:lumOff val="40000"/>
          </a:schemeClr>
        </a:solidFill>
      </dgm:spPr>
      <dgm:t>
        <a:bodyPr/>
        <a:lstStyle/>
        <a:p>
          <a:r>
            <a:rPr lang="en-AU" dirty="0">
              <a:solidFill>
                <a:schemeClr val="tx1"/>
              </a:solidFill>
            </a:rPr>
            <a:t>Difference: 5.2 kg</a:t>
          </a:r>
        </a:p>
      </dgm:t>
    </dgm:pt>
    <dgm:pt modelId="{C5AF1952-3007-4376-AF92-99CE34269EBC}" type="parTrans" cxnId="{8A792F3C-4D1F-4C0D-A2AA-75A662E35706}">
      <dgm:prSet/>
      <dgm:spPr/>
      <dgm:t>
        <a:bodyPr/>
        <a:lstStyle/>
        <a:p>
          <a:endParaRPr lang="en-AU"/>
        </a:p>
      </dgm:t>
    </dgm:pt>
    <dgm:pt modelId="{88838CC7-6920-41CE-A0E2-36FCE0F331C7}" type="sibTrans" cxnId="{8A792F3C-4D1F-4C0D-A2AA-75A662E35706}">
      <dgm:prSet/>
      <dgm:spPr/>
      <dgm:t>
        <a:bodyPr/>
        <a:lstStyle/>
        <a:p>
          <a:endParaRPr lang="en-AU"/>
        </a:p>
      </dgm:t>
    </dgm:pt>
    <dgm:pt modelId="{70D74B73-C0F4-4F55-92E9-B0CDAE66F19F}">
      <dgm:prSet phldrT="[Text]"/>
      <dgm:spPr>
        <a:solidFill>
          <a:schemeClr val="accent2">
            <a:lumMod val="60000"/>
            <a:lumOff val="40000"/>
          </a:schemeClr>
        </a:solidFill>
      </dgm:spPr>
      <dgm:t>
        <a:bodyPr/>
        <a:lstStyle/>
        <a:p>
          <a:r>
            <a:rPr lang="en-AU" dirty="0">
              <a:solidFill>
                <a:schemeClr val="tx1"/>
              </a:solidFill>
            </a:rPr>
            <a:t>P-value: 0.02</a:t>
          </a:r>
        </a:p>
      </dgm:t>
    </dgm:pt>
    <dgm:pt modelId="{034930A9-6C80-4F4E-9753-0FF46033E6C8}" type="parTrans" cxnId="{2BF52887-579F-4124-BBC9-1702C1E6D0B2}">
      <dgm:prSet/>
      <dgm:spPr/>
      <dgm:t>
        <a:bodyPr/>
        <a:lstStyle/>
        <a:p>
          <a:endParaRPr lang="en-AU"/>
        </a:p>
      </dgm:t>
    </dgm:pt>
    <dgm:pt modelId="{5CB6101D-4E69-4088-BB6D-7E103BBF2936}" type="sibTrans" cxnId="{2BF52887-579F-4124-BBC9-1702C1E6D0B2}">
      <dgm:prSet/>
      <dgm:spPr/>
      <dgm:t>
        <a:bodyPr/>
        <a:lstStyle/>
        <a:p>
          <a:endParaRPr lang="en-AU"/>
        </a:p>
      </dgm:t>
    </dgm:pt>
    <dgm:pt modelId="{D67D567D-16B7-4138-AA05-8A24F37551DA}">
      <dgm:prSet phldrT="[Text]"/>
      <dgm:spPr>
        <a:solidFill>
          <a:srgbClr val="92D050"/>
        </a:solidFill>
      </dgm:spPr>
      <dgm:t>
        <a:bodyPr/>
        <a:lstStyle/>
        <a:p>
          <a:r>
            <a:rPr lang="en-AU" dirty="0"/>
            <a:t>Study 3</a:t>
          </a:r>
        </a:p>
      </dgm:t>
    </dgm:pt>
    <dgm:pt modelId="{80AD8A80-9041-47A4-BDFF-07843399DEBC}" type="parTrans" cxnId="{7FA2F1B0-2B7A-491C-BE37-BA9DB4E1D72D}">
      <dgm:prSet/>
      <dgm:spPr/>
      <dgm:t>
        <a:bodyPr/>
        <a:lstStyle/>
        <a:p>
          <a:endParaRPr lang="en-AU"/>
        </a:p>
      </dgm:t>
    </dgm:pt>
    <dgm:pt modelId="{89A15ED9-3259-4D21-B65D-9602A2782B1E}" type="sibTrans" cxnId="{7FA2F1B0-2B7A-491C-BE37-BA9DB4E1D72D}">
      <dgm:prSet/>
      <dgm:spPr/>
      <dgm:t>
        <a:bodyPr/>
        <a:lstStyle/>
        <a:p>
          <a:endParaRPr lang="en-AU"/>
        </a:p>
      </dgm:t>
    </dgm:pt>
    <dgm:pt modelId="{52D9CF9C-C9DA-476F-BFE0-692701BC4D5F}">
      <dgm:prSet phldrT="[Text]"/>
      <dgm:spPr>
        <a:solidFill>
          <a:srgbClr val="92D050"/>
        </a:solidFill>
      </dgm:spPr>
      <dgm:t>
        <a:bodyPr/>
        <a:lstStyle/>
        <a:p>
          <a:r>
            <a:rPr lang="en-AU" dirty="0"/>
            <a:t>Male: 65.2 kg</a:t>
          </a:r>
        </a:p>
      </dgm:t>
    </dgm:pt>
    <dgm:pt modelId="{74212A62-2706-48C6-BC2C-B5C8209884DF}" type="parTrans" cxnId="{43957BF9-8A43-4D9E-B505-C6E93CE8153A}">
      <dgm:prSet/>
      <dgm:spPr/>
      <dgm:t>
        <a:bodyPr/>
        <a:lstStyle/>
        <a:p>
          <a:endParaRPr lang="en-AU"/>
        </a:p>
      </dgm:t>
    </dgm:pt>
    <dgm:pt modelId="{95F61CC3-F3C4-4690-B4A3-B5B480FA8707}" type="sibTrans" cxnId="{43957BF9-8A43-4D9E-B505-C6E93CE8153A}">
      <dgm:prSet/>
      <dgm:spPr/>
      <dgm:t>
        <a:bodyPr/>
        <a:lstStyle/>
        <a:p>
          <a:endParaRPr lang="en-AU"/>
        </a:p>
      </dgm:t>
    </dgm:pt>
    <dgm:pt modelId="{021A933C-674D-48B3-89B8-E3C2F17AA748}">
      <dgm:prSet phldrT="[Text]"/>
      <dgm:spPr>
        <a:solidFill>
          <a:srgbClr val="92D050"/>
        </a:solidFill>
      </dgm:spPr>
      <dgm:t>
        <a:bodyPr/>
        <a:lstStyle/>
        <a:p>
          <a:r>
            <a:rPr lang="en-AU" dirty="0"/>
            <a:t>Female: 62.7 kg </a:t>
          </a:r>
        </a:p>
      </dgm:t>
    </dgm:pt>
    <dgm:pt modelId="{DEAC6C1C-B6A3-4617-94D1-21212459E892}" type="parTrans" cxnId="{85DD95EF-4CF4-4177-B95C-C34D716EB5EF}">
      <dgm:prSet/>
      <dgm:spPr/>
      <dgm:t>
        <a:bodyPr/>
        <a:lstStyle/>
        <a:p>
          <a:endParaRPr lang="en-AU"/>
        </a:p>
      </dgm:t>
    </dgm:pt>
    <dgm:pt modelId="{EADADF1A-1EC0-46CB-B46E-FBD59E00E2F0}" type="sibTrans" cxnId="{85DD95EF-4CF4-4177-B95C-C34D716EB5EF}">
      <dgm:prSet/>
      <dgm:spPr/>
      <dgm:t>
        <a:bodyPr/>
        <a:lstStyle/>
        <a:p>
          <a:endParaRPr lang="en-AU"/>
        </a:p>
      </dgm:t>
    </dgm:pt>
    <dgm:pt modelId="{A82CC570-734E-4129-A871-FD5E5C33AF53}">
      <dgm:prSet phldrT="[Text]"/>
      <dgm:spPr>
        <a:solidFill>
          <a:srgbClr val="92D050"/>
        </a:solidFill>
      </dgm:spPr>
      <dgm:t>
        <a:bodyPr/>
        <a:lstStyle/>
        <a:p>
          <a:r>
            <a:rPr lang="en-AU" dirty="0"/>
            <a:t>Difference: 2.5 kg </a:t>
          </a:r>
        </a:p>
      </dgm:t>
    </dgm:pt>
    <dgm:pt modelId="{23464F65-0508-4E50-8E6C-5D55B9D89E34}" type="parTrans" cxnId="{F949CC48-64FB-4838-AFDE-43DA2B177E84}">
      <dgm:prSet/>
      <dgm:spPr/>
      <dgm:t>
        <a:bodyPr/>
        <a:lstStyle/>
        <a:p>
          <a:endParaRPr lang="en-AU"/>
        </a:p>
      </dgm:t>
    </dgm:pt>
    <dgm:pt modelId="{99442976-6C4B-46CC-8413-40A5CBD69BB7}" type="sibTrans" cxnId="{F949CC48-64FB-4838-AFDE-43DA2B177E84}">
      <dgm:prSet/>
      <dgm:spPr/>
      <dgm:t>
        <a:bodyPr/>
        <a:lstStyle/>
        <a:p>
          <a:endParaRPr lang="en-AU"/>
        </a:p>
      </dgm:t>
    </dgm:pt>
    <dgm:pt modelId="{C66B1896-CDFD-4B8B-AF91-88AA9DAB6FE2}">
      <dgm:prSet phldrT="[Text]"/>
      <dgm:spPr>
        <a:solidFill>
          <a:srgbClr val="92D050"/>
        </a:solidFill>
      </dgm:spPr>
      <dgm:t>
        <a:bodyPr/>
        <a:lstStyle/>
        <a:p>
          <a:r>
            <a:rPr lang="en-AU" dirty="0"/>
            <a:t>P-value: 0.02 </a:t>
          </a:r>
        </a:p>
      </dgm:t>
    </dgm:pt>
    <dgm:pt modelId="{ACAACE29-881F-4E0F-AAFD-1AF32B3195FD}" type="parTrans" cxnId="{27785CE2-4C26-4EC0-A83E-6D2801A27827}">
      <dgm:prSet/>
      <dgm:spPr/>
      <dgm:t>
        <a:bodyPr/>
        <a:lstStyle/>
        <a:p>
          <a:endParaRPr lang="en-AU"/>
        </a:p>
      </dgm:t>
    </dgm:pt>
    <dgm:pt modelId="{7CB01E78-30CA-4EBF-98A8-620B04754A53}" type="sibTrans" cxnId="{27785CE2-4C26-4EC0-A83E-6D2801A27827}">
      <dgm:prSet/>
      <dgm:spPr/>
      <dgm:t>
        <a:bodyPr/>
        <a:lstStyle/>
        <a:p>
          <a:endParaRPr lang="en-AU"/>
        </a:p>
      </dgm:t>
    </dgm:pt>
    <dgm:pt modelId="{73EECE5E-C524-49C4-B564-DB28F5D8E649}">
      <dgm:prSet phldrT="[Text]"/>
      <dgm:spPr>
        <a:solidFill>
          <a:schemeClr val="accent2">
            <a:lumMod val="50000"/>
          </a:schemeClr>
        </a:solidFill>
      </dgm:spPr>
      <dgm:t>
        <a:bodyPr/>
        <a:lstStyle/>
        <a:p>
          <a:r>
            <a:rPr lang="en-AU" dirty="0"/>
            <a:t>Sample size: 240</a:t>
          </a:r>
        </a:p>
      </dgm:t>
    </dgm:pt>
    <dgm:pt modelId="{D39CA082-0C1C-49D8-92AD-399A9F4B0BA4}" type="parTrans" cxnId="{D01A7751-0C07-4355-B207-C9DF2620640B}">
      <dgm:prSet/>
      <dgm:spPr/>
      <dgm:t>
        <a:bodyPr/>
        <a:lstStyle/>
        <a:p>
          <a:endParaRPr lang="en-AU"/>
        </a:p>
      </dgm:t>
    </dgm:pt>
    <dgm:pt modelId="{67CF5CFF-7E97-426F-927B-83BE6309C41A}" type="sibTrans" cxnId="{D01A7751-0C07-4355-B207-C9DF2620640B}">
      <dgm:prSet/>
      <dgm:spPr/>
      <dgm:t>
        <a:bodyPr/>
        <a:lstStyle/>
        <a:p>
          <a:endParaRPr lang="en-AU"/>
        </a:p>
      </dgm:t>
    </dgm:pt>
    <dgm:pt modelId="{0916B37B-5B58-4925-A59E-FCE1D99ECD89}">
      <dgm:prSet phldrT="[Text]"/>
      <dgm:spPr>
        <a:solidFill>
          <a:schemeClr val="accent2">
            <a:lumMod val="60000"/>
            <a:lumOff val="40000"/>
          </a:schemeClr>
        </a:solidFill>
      </dgm:spPr>
      <dgm:t>
        <a:bodyPr/>
        <a:lstStyle/>
        <a:p>
          <a:r>
            <a:rPr lang="en-AU" dirty="0">
              <a:solidFill>
                <a:schemeClr val="tx1"/>
              </a:solidFill>
            </a:rPr>
            <a:t>Sample size: 240</a:t>
          </a:r>
        </a:p>
      </dgm:t>
    </dgm:pt>
    <dgm:pt modelId="{DA0854CF-42A8-4D7C-9D56-A1DD76B1B31B}" type="parTrans" cxnId="{DD36105A-F03A-4974-AFBE-8B4BC8AE14DD}">
      <dgm:prSet/>
      <dgm:spPr/>
      <dgm:t>
        <a:bodyPr/>
        <a:lstStyle/>
        <a:p>
          <a:endParaRPr lang="en-AU"/>
        </a:p>
      </dgm:t>
    </dgm:pt>
    <dgm:pt modelId="{4A62E4DF-7C78-40C5-AB00-B9605BB30728}" type="sibTrans" cxnId="{DD36105A-F03A-4974-AFBE-8B4BC8AE14DD}">
      <dgm:prSet/>
      <dgm:spPr/>
      <dgm:t>
        <a:bodyPr/>
        <a:lstStyle/>
        <a:p>
          <a:endParaRPr lang="en-AU"/>
        </a:p>
      </dgm:t>
    </dgm:pt>
    <dgm:pt modelId="{F4F8AF2D-F919-4DEC-B744-CFD3702175F0}">
      <dgm:prSet phldrT="[Text]"/>
      <dgm:spPr>
        <a:solidFill>
          <a:srgbClr val="92D050"/>
        </a:solidFill>
      </dgm:spPr>
      <dgm:t>
        <a:bodyPr/>
        <a:lstStyle/>
        <a:p>
          <a:r>
            <a:rPr lang="en-AU" dirty="0"/>
            <a:t>Sample size: 980</a:t>
          </a:r>
        </a:p>
      </dgm:t>
    </dgm:pt>
    <dgm:pt modelId="{5EE0D3B0-FFA9-454B-B50A-D57770541FF8}" type="parTrans" cxnId="{46746EE8-25D9-48A0-A50E-FC9AFE872009}">
      <dgm:prSet/>
      <dgm:spPr/>
      <dgm:t>
        <a:bodyPr/>
        <a:lstStyle/>
        <a:p>
          <a:endParaRPr lang="en-AU"/>
        </a:p>
      </dgm:t>
    </dgm:pt>
    <dgm:pt modelId="{22D3C2F5-29F0-42CE-A0E2-441CC8AAFC2A}" type="sibTrans" cxnId="{46746EE8-25D9-48A0-A50E-FC9AFE872009}">
      <dgm:prSet/>
      <dgm:spPr/>
      <dgm:t>
        <a:bodyPr/>
        <a:lstStyle/>
        <a:p>
          <a:endParaRPr lang="en-AU"/>
        </a:p>
      </dgm:t>
    </dgm:pt>
    <dgm:pt modelId="{6D73C4A7-D84E-4F17-8651-3635C69CAA94}" type="pres">
      <dgm:prSet presAssocID="{3CA31CA6-1154-496F-8260-4C3E9145AE11}" presName="diagram" presStyleCnt="0">
        <dgm:presLayoutVars>
          <dgm:dir/>
          <dgm:resizeHandles val="exact"/>
        </dgm:presLayoutVars>
      </dgm:prSet>
      <dgm:spPr/>
    </dgm:pt>
    <dgm:pt modelId="{F0E7F8A3-354D-42F0-9AAB-B76F80E0EF5B}" type="pres">
      <dgm:prSet presAssocID="{FE0F93D6-F1C3-4C32-8BE2-DCD7DDEDC78D}" presName="node" presStyleLbl="node1" presStyleIdx="0" presStyleCnt="3">
        <dgm:presLayoutVars>
          <dgm:bulletEnabled val="1"/>
        </dgm:presLayoutVars>
      </dgm:prSet>
      <dgm:spPr/>
    </dgm:pt>
    <dgm:pt modelId="{8CCA055B-BE1D-42E2-ADA0-5E8DD0E97FC2}" type="pres">
      <dgm:prSet presAssocID="{D4BE545E-C573-4402-98FF-E20B3A6CE8C4}" presName="sibTrans" presStyleCnt="0"/>
      <dgm:spPr/>
    </dgm:pt>
    <dgm:pt modelId="{7DF2EBBA-4B82-4C7D-8758-961D9BC7D5EA}" type="pres">
      <dgm:prSet presAssocID="{DEC23938-F4CE-4F4F-B84D-AF72597EAC07}" presName="node" presStyleLbl="node1" presStyleIdx="1" presStyleCnt="3">
        <dgm:presLayoutVars>
          <dgm:bulletEnabled val="1"/>
        </dgm:presLayoutVars>
      </dgm:prSet>
      <dgm:spPr/>
    </dgm:pt>
    <dgm:pt modelId="{CA797198-1C9F-4568-9B68-AF926848BB8A}" type="pres">
      <dgm:prSet presAssocID="{4D1145D6-606E-44FF-9AD2-E4F256DF4C42}" presName="sibTrans" presStyleCnt="0"/>
      <dgm:spPr/>
    </dgm:pt>
    <dgm:pt modelId="{625A8FAE-4B28-4C34-998D-39C0FBB6D921}" type="pres">
      <dgm:prSet presAssocID="{D67D567D-16B7-4138-AA05-8A24F37551DA}" presName="node" presStyleLbl="node1" presStyleIdx="2" presStyleCnt="3">
        <dgm:presLayoutVars>
          <dgm:bulletEnabled val="1"/>
        </dgm:presLayoutVars>
      </dgm:prSet>
      <dgm:spPr/>
    </dgm:pt>
  </dgm:ptLst>
  <dgm:cxnLst>
    <dgm:cxn modelId="{28A37B03-ADA1-49B7-9B31-C43A2C36A482}" type="presOf" srcId="{0071D8CE-8DA1-42CB-9A8D-7861071E3291}" destId="{7DF2EBBA-4B82-4C7D-8758-961D9BC7D5EA}" srcOrd="0" destOrd="2" presId="urn:microsoft.com/office/officeart/2005/8/layout/default"/>
    <dgm:cxn modelId="{463D2814-DB67-4BA1-8B2B-A3A92651FD93}" srcId="{DEC23938-F4CE-4F4F-B84D-AF72597EAC07}" destId="{05C02687-96A6-4E85-AEAF-796861C048AD}" srcOrd="0" destOrd="0" parTransId="{DCF9935B-F46D-421C-81A0-727DBD9B6D92}" sibTransId="{3F275409-CD04-4B62-98FA-1A1148B3FC4B}"/>
    <dgm:cxn modelId="{D3CF5F28-C97C-4534-8FB3-F8C0804D9D35}" type="presOf" srcId="{FE0F93D6-F1C3-4C32-8BE2-DCD7DDEDC78D}" destId="{F0E7F8A3-354D-42F0-9AAB-B76F80E0EF5B}" srcOrd="0" destOrd="0" presId="urn:microsoft.com/office/officeart/2005/8/layout/default"/>
    <dgm:cxn modelId="{1B9AAD2A-CAA0-424A-96DE-16A6D9500D42}" srcId="{FE0F93D6-F1C3-4C32-8BE2-DCD7DDEDC78D}" destId="{1A892142-3036-4949-93A7-B7EC6DEBD235}" srcOrd="2" destOrd="0" parTransId="{8FECD134-26DF-47CF-B03C-98AA0C3F5C3B}" sibTransId="{FCCCE866-93AD-4637-9304-788EC0A86469}"/>
    <dgm:cxn modelId="{5EDE2632-1CBE-4DFF-92C6-3300793DDEBA}" type="presOf" srcId="{EB1E40EC-0896-49B1-8C6D-6F70D2EDB390}" destId="{F0E7F8A3-354D-42F0-9AAB-B76F80E0EF5B}" srcOrd="0" destOrd="4" presId="urn:microsoft.com/office/officeart/2005/8/layout/default"/>
    <dgm:cxn modelId="{7C61A436-D43F-42F1-8964-99790E71B9C5}" type="presOf" srcId="{DEC23938-F4CE-4F4F-B84D-AF72597EAC07}" destId="{7DF2EBBA-4B82-4C7D-8758-961D9BC7D5EA}" srcOrd="0" destOrd="0" presId="urn:microsoft.com/office/officeart/2005/8/layout/default"/>
    <dgm:cxn modelId="{EE76C336-9F21-41D0-BB32-3F99639542F8}" type="presOf" srcId="{0916B37B-5B58-4925-A59E-FCE1D99ECD89}" destId="{7DF2EBBA-4B82-4C7D-8758-961D9BC7D5EA}" srcOrd="0" destOrd="5" presId="urn:microsoft.com/office/officeart/2005/8/layout/default"/>
    <dgm:cxn modelId="{E09EF239-D5B9-4B42-B8B0-48A129B5BD27}" type="presOf" srcId="{021A933C-674D-48B3-89B8-E3C2F17AA748}" destId="{625A8FAE-4B28-4C34-998D-39C0FBB6D921}" srcOrd="0" destOrd="2" presId="urn:microsoft.com/office/officeart/2005/8/layout/default"/>
    <dgm:cxn modelId="{8A792F3C-4D1F-4C0D-A2AA-75A662E35706}" srcId="{DEC23938-F4CE-4F4F-B84D-AF72597EAC07}" destId="{B6DAA06F-0AD8-4D92-94CB-B238CBAAB810}" srcOrd="2" destOrd="0" parTransId="{C5AF1952-3007-4376-AF92-99CE34269EBC}" sibTransId="{88838CC7-6920-41CE-A0E2-36FCE0F331C7}"/>
    <dgm:cxn modelId="{DBD0A542-11B5-45B4-B29F-E6F6FF3EE9A4}" type="presOf" srcId="{D70E5E2B-2D8C-4E7D-AA8B-7BC9128B81FE}" destId="{F0E7F8A3-354D-42F0-9AAB-B76F80E0EF5B}" srcOrd="0" destOrd="2" presId="urn:microsoft.com/office/officeart/2005/8/layout/default"/>
    <dgm:cxn modelId="{F949CC48-64FB-4838-AFDE-43DA2B177E84}" srcId="{D67D567D-16B7-4138-AA05-8A24F37551DA}" destId="{A82CC570-734E-4129-A871-FD5E5C33AF53}" srcOrd="2" destOrd="0" parTransId="{23464F65-0508-4E50-8E6C-5D55B9D89E34}" sibTransId="{99442976-6C4B-46CC-8413-40A5CBD69BB7}"/>
    <dgm:cxn modelId="{D01A7751-0C07-4355-B207-C9DF2620640B}" srcId="{FE0F93D6-F1C3-4C32-8BE2-DCD7DDEDC78D}" destId="{73EECE5E-C524-49C4-B564-DB28F5D8E649}" srcOrd="4" destOrd="0" parTransId="{D39CA082-0C1C-49D8-92AD-399A9F4B0BA4}" sibTransId="{67CF5CFF-7E97-426F-927B-83BE6309C41A}"/>
    <dgm:cxn modelId="{7DF38759-6F76-4E69-9019-A92A61437B93}" srcId="{FE0F93D6-F1C3-4C32-8BE2-DCD7DDEDC78D}" destId="{2C895C2D-8E46-4CD1-A4ED-6AFF543D9E6D}" srcOrd="0" destOrd="0" parTransId="{3B7FC90E-AAA8-4746-9E52-5A553FB9F940}" sibTransId="{55C09A04-7699-4A68-9B79-B32903B5E9B0}"/>
    <dgm:cxn modelId="{DD36105A-F03A-4974-AFBE-8B4BC8AE14DD}" srcId="{DEC23938-F4CE-4F4F-B84D-AF72597EAC07}" destId="{0916B37B-5B58-4925-A59E-FCE1D99ECD89}" srcOrd="4" destOrd="0" parTransId="{DA0854CF-42A8-4D7C-9D56-A1DD76B1B31B}" sibTransId="{4A62E4DF-7C78-40C5-AB00-B9605BB30728}"/>
    <dgm:cxn modelId="{2695D081-21DE-465D-B5FD-DF7B8B12E302}" srcId="{FE0F93D6-F1C3-4C32-8BE2-DCD7DDEDC78D}" destId="{D70E5E2B-2D8C-4E7D-AA8B-7BC9128B81FE}" srcOrd="1" destOrd="0" parTransId="{04E202E8-E22C-47CC-A726-7008C721D36B}" sibTransId="{C126D73C-0DE5-4DE2-AC2E-06DC90A4578E}"/>
    <dgm:cxn modelId="{2BF52887-579F-4124-BBC9-1702C1E6D0B2}" srcId="{DEC23938-F4CE-4F4F-B84D-AF72597EAC07}" destId="{70D74B73-C0F4-4F55-92E9-B0CDAE66F19F}" srcOrd="3" destOrd="0" parTransId="{034930A9-6C80-4F4E-9753-0FF46033E6C8}" sibTransId="{5CB6101D-4E69-4088-BB6D-7E103BBF2936}"/>
    <dgm:cxn modelId="{CEBF3593-F23A-4907-A328-39F83515EBB4}" type="presOf" srcId="{70D74B73-C0F4-4F55-92E9-B0CDAE66F19F}" destId="{7DF2EBBA-4B82-4C7D-8758-961D9BC7D5EA}" srcOrd="0" destOrd="4" presId="urn:microsoft.com/office/officeart/2005/8/layout/default"/>
    <dgm:cxn modelId="{B5306E95-AD9E-428B-AEA1-6E37DA69DACD}" type="presOf" srcId="{B6DAA06F-0AD8-4D92-94CB-B238CBAAB810}" destId="{7DF2EBBA-4B82-4C7D-8758-961D9BC7D5EA}" srcOrd="0" destOrd="3" presId="urn:microsoft.com/office/officeart/2005/8/layout/default"/>
    <dgm:cxn modelId="{A0FBE29F-27B7-42CE-92A3-651602D52109}" type="presOf" srcId="{D67D567D-16B7-4138-AA05-8A24F37551DA}" destId="{625A8FAE-4B28-4C34-998D-39C0FBB6D921}" srcOrd="0" destOrd="0" presId="urn:microsoft.com/office/officeart/2005/8/layout/default"/>
    <dgm:cxn modelId="{442610A4-92D7-40DE-BC1C-2A1ADA9C4B5D}" srcId="{FE0F93D6-F1C3-4C32-8BE2-DCD7DDEDC78D}" destId="{EB1E40EC-0896-49B1-8C6D-6F70D2EDB390}" srcOrd="3" destOrd="0" parTransId="{AF3C616B-AAB2-4500-B85D-8FB1896F349D}" sibTransId="{246A6AF6-0CD8-4A89-9358-B316C0359D9C}"/>
    <dgm:cxn modelId="{23D1BAAD-1FF0-4B3F-8B29-70BE5F6BBAB8}" type="presOf" srcId="{05C02687-96A6-4E85-AEAF-796861C048AD}" destId="{7DF2EBBA-4B82-4C7D-8758-961D9BC7D5EA}" srcOrd="0" destOrd="1" presId="urn:microsoft.com/office/officeart/2005/8/layout/default"/>
    <dgm:cxn modelId="{FD91B5B0-FA0E-4A0E-BF57-46A7EAAD82D5}" type="presOf" srcId="{52D9CF9C-C9DA-476F-BFE0-692701BC4D5F}" destId="{625A8FAE-4B28-4C34-998D-39C0FBB6D921}" srcOrd="0" destOrd="1" presId="urn:microsoft.com/office/officeart/2005/8/layout/default"/>
    <dgm:cxn modelId="{7FA2F1B0-2B7A-491C-BE37-BA9DB4E1D72D}" srcId="{3CA31CA6-1154-496F-8260-4C3E9145AE11}" destId="{D67D567D-16B7-4138-AA05-8A24F37551DA}" srcOrd="2" destOrd="0" parTransId="{80AD8A80-9041-47A4-BDFF-07843399DEBC}" sibTransId="{89A15ED9-3259-4D21-B65D-9602A2782B1E}"/>
    <dgm:cxn modelId="{AFF6DBB5-D10F-4AB7-9F2E-CDF0447A313E}" type="presOf" srcId="{A82CC570-734E-4129-A871-FD5E5C33AF53}" destId="{625A8FAE-4B28-4C34-998D-39C0FBB6D921}" srcOrd="0" destOrd="3" presId="urn:microsoft.com/office/officeart/2005/8/layout/default"/>
    <dgm:cxn modelId="{745965B8-4D89-4AB7-8696-BE0E1C2A0968}" type="presOf" srcId="{73EECE5E-C524-49C4-B564-DB28F5D8E649}" destId="{F0E7F8A3-354D-42F0-9AAB-B76F80E0EF5B}" srcOrd="0" destOrd="5" presId="urn:microsoft.com/office/officeart/2005/8/layout/default"/>
    <dgm:cxn modelId="{96EDB0BB-E415-40E8-A0AC-C0B172474288}" type="presOf" srcId="{F4F8AF2D-F919-4DEC-B744-CFD3702175F0}" destId="{625A8FAE-4B28-4C34-998D-39C0FBB6D921}" srcOrd="0" destOrd="5" presId="urn:microsoft.com/office/officeart/2005/8/layout/default"/>
    <dgm:cxn modelId="{6DDA36C4-5A3C-44FA-B2AE-61C210EC16ED}" type="presOf" srcId="{1A892142-3036-4949-93A7-B7EC6DEBD235}" destId="{F0E7F8A3-354D-42F0-9AAB-B76F80E0EF5B}" srcOrd="0" destOrd="3" presId="urn:microsoft.com/office/officeart/2005/8/layout/default"/>
    <dgm:cxn modelId="{8F6004CD-89B8-4F49-A7C7-8A356BFB18DA}" type="presOf" srcId="{C66B1896-CDFD-4B8B-AF91-88AA9DAB6FE2}" destId="{625A8FAE-4B28-4C34-998D-39C0FBB6D921}" srcOrd="0" destOrd="4" presId="urn:microsoft.com/office/officeart/2005/8/layout/default"/>
    <dgm:cxn modelId="{86671EDF-0D54-43BF-A4E9-C84A8ADAA223}" srcId="{3CA31CA6-1154-496F-8260-4C3E9145AE11}" destId="{FE0F93D6-F1C3-4C32-8BE2-DCD7DDEDC78D}" srcOrd="0" destOrd="0" parTransId="{C4304577-DB90-4623-AD17-6191CE6E21A3}" sibTransId="{D4BE545E-C573-4402-98FF-E20B3A6CE8C4}"/>
    <dgm:cxn modelId="{27785CE2-4C26-4EC0-A83E-6D2801A27827}" srcId="{D67D567D-16B7-4138-AA05-8A24F37551DA}" destId="{C66B1896-CDFD-4B8B-AF91-88AA9DAB6FE2}" srcOrd="3" destOrd="0" parTransId="{ACAACE29-881F-4E0F-AAFD-1AF32B3195FD}" sibTransId="{7CB01E78-30CA-4EBF-98A8-620B04754A53}"/>
    <dgm:cxn modelId="{E91CF1E3-D1B3-4ABD-90D2-3F3579687CDC}" type="presOf" srcId="{2C895C2D-8E46-4CD1-A4ED-6AFF543D9E6D}" destId="{F0E7F8A3-354D-42F0-9AAB-B76F80E0EF5B}" srcOrd="0" destOrd="1" presId="urn:microsoft.com/office/officeart/2005/8/layout/default"/>
    <dgm:cxn modelId="{46746EE8-25D9-48A0-A50E-FC9AFE872009}" srcId="{D67D567D-16B7-4138-AA05-8A24F37551DA}" destId="{F4F8AF2D-F919-4DEC-B744-CFD3702175F0}" srcOrd="4" destOrd="0" parTransId="{5EE0D3B0-FFA9-454B-B50A-D57770541FF8}" sibTransId="{22D3C2F5-29F0-42CE-A0E2-441CC8AAFC2A}"/>
    <dgm:cxn modelId="{85DD95EF-4CF4-4177-B95C-C34D716EB5EF}" srcId="{D67D567D-16B7-4138-AA05-8A24F37551DA}" destId="{021A933C-674D-48B3-89B8-E3C2F17AA748}" srcOrd="1" destOrd="0" parTransId="{DEAC6C1C-B6A3-4617-94D1-21212459E892}" sibTransId="{EADADF1A-1EC0-46CB-B46E-FBD59E00E2F0}"/>
    <dgm:cxn modelId="{FA68EDF3-B72B-4FB9-912B-2E24DE90EB0B}" srcId="{DEC23938-F4CE-4F4F-B84D-AF72597EAC07}" destId="{0071D8CE-8DA1-42CB-9A8D-7861071E3291}" srcOrd="1" destOrd="0" parTransId="{8D2B99AA-2C87-4146-B9A2-CFD37771B0A4}" sibTransId="{87BC912D-2714-4640-B8C7-AAF86816A3C3}"/>
    <dgm:cxn modelId="{9BE006F5-34C5-4AC4-9240-643C6B01AAE5}" srcId="{3CA31CA6-1154-496F-8260-4C3E9145AE11}" destId="{DEC23938-F4CE-4F4F-B84D-AF72597EAC07}" srcOrd="1" destOrd="0" parTransId="{78E9D370-302A-41DF-A6FC-30B311666925}" sibTransId="{4D1145D6-606E-44FF-9AD2-E4F256DF4C42}"/>
    <dgm:cxn modelId="{43957BF9-8A43-4D9E-B505-C6E93CE8153A}" srcId="{D67D567D-16B7-4138-AA05-8A24F37551DA}" destId="{52D9CF9C-C9DA-476F-BFE0-692701BC4D5F}" srcOrd="0" destOrd="0" parTransId="{74212A62-2706-48C6-BC2C-B5C8209884DF}" sibTransId="{95F61CC3-F3C4-4690-B4A3-B5B480FA8707}"/>
    <dgm:cxn modelId="{E8BD1EFC-2DE8-47F4-B6D4-494F4921F7AA}" type="presOf" srcId="{3CA31CA6-1154-496F-8260-4C3E9145AE11}" destId="{6D73C4A7-D84E-4F17-8651-3635C69CAA94}" srcOrd="0" destOrd="0" presId="urn:microsoft.com/office/officeart/2005/8/layout/default"/>
    <dgm:cxn modelId="{6FFD2990-9D91-4FEB-B6E3-B8F94318EB1F}" type="presParOf" srcId="{6D73C4A7-D84E-4F17-8651-3635C69CAA94}" destId="{F0E7F8A3-354D-42F0-9AAB-B76F80E0EF5B}" srcOrd="0" destOrd="0" presId="urn:microsoft.com/office/officeart/2005/8/layout/default"/>
    <dgm:cxn modelId="{07B6AB39-A218-44CB-B2C3-C843CAD8A10D}" type="presParOf" srcId="{6D73C4A7-D84E-4F17-8651-3635C69CAA94}" destId="{8CCA055B-BE1D-42E2-ADA0-5E8DD0E97FC2}" srcOrd="1" destOrd="0" presId="urn:microsoft.com/office/officeart/2005/8/layout/default"/>
    <dgm:cxn modelId="{2973DA1C-D24D-490B-8226-1E49E3B77532}" type="presParOf" srcId="{6D73C4A7-D84E-4F17-8651-3635C69CAA94}" destId="{7DF2EBBA-4B82-4C7D-8758-961D9BC7D5EA}" srcOrd="2" destOrd="0" presId="urn:microsoft.com/office/officeart/2005/8/layout/default"/>
    <dgm:cxn modelId="{BB4A50AF-F8EC-4E7A-9D44-CF8E62728AC2}" type="presParOf" srcId="{6D73C4A7-D84E-4F17-8651-3635C69CAA94}" destId="{CA797198-1C9F-4568-9B68-AF926848BB8A}" srcOrd="3" destOrd="0" presId="urn:microsoft.com/office/officeart/2005/8/layout/default"/>
    <dgm:cxn modelId="{3BD77A31-955F-4171-AE29-2B49D32325BF}" type="presParOf" srcId="{6D73C4A7-D84E-4F17-8651-3635C69CAA94}" destId="{625A8FAE-4B28-4C34-998D-39C0FBB6D92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3DE8DF-8AB9-4824-AD51-7A6EBF638601}" type="doc">
      <dgm:prSet loTypeId="urn:microsoft.com/office/officeart/2005/8/layout/arrow5" loCatId="process" qsTypeId="urn:microsoft.com/office/officeart/2005/8/quickstyle/simple2" qsCatId="simple" csTypeId="urn:microsoft.com/office/officeart/2005/8/colors/accent2_1" csCatId="accent2" phldr="1"/>
      <dgm:spPr/>
      <dgm:t>
        <a:bodyPr/>
        <a:lstStyle/>
        <a:p>
          <a:endParaRPr lang="en-AU"/>
        </a:p>
      </dgm:t>
    </dgm:pt>
    <dgm:pt modelId="{15168446-8294-4953-9C95-5B05F0A40AD1}">
      <dgm:prSet phldrT="[Text]"/>
      <dgm:spPr/>
      <dgm:t>
        <a:bodyPr/>
        <a:lstStyle/>
        <a:p>
          <a:r>
            <a:rPr lang="en-AU" dirty="0"/>
            <a:t>Effect size</a:t>
          </a:r>
        </a:p>
      </dgm:t>
    </dgm:pt>
    <dgm:pt modelId="{D77D4477-8AE0-496B-A5A3-4707D8B2BDD2}" type="parTrans" cxnId="{5B268EC3-9856-4B01-8C10-35B7F79D1097}">
      <dgm:prSet/>
      <dgm:spPr/>
      <dgm:t>
        <a:bodyPr/>
        <a:lstStyle/>
        <a:p>
          <a:endParaRPr lang="en-AU"/>
        </a:p>
      </dgm:t>
    </dgm:pt>
    <dgm:pt modelId="{EEE4FD37-75EF-4CDC-8EB2-C4F7F9F4F1B2}" type="sibTrans" cxnId="{5B268EC3-9856-4B01-8C10-35B7F79D1097}">
      <dgm:prSet/>
      <dgm:spPr/>
      <dgm:t>
        <a:bodyPr/>
        <a:lstStyle/>
        <a:p>
          <a:endParaRPr lang="en-AU"/>
        </a:p>
      </dgm:t>
    </dgm:pt>
    <dgm:pt modelId="{A5AD1F4F-EED9-43EB-AEE5-11EAEDD198A8}">
      <dgm:prSet phldrT="[Text]"/>
      <dgm:spPr/>
      <dgm:t>
        <a:bodyPr/>
        <a:lstStyle/>
        <a:p>
          <a:r>
            <a:rPr lang="en-AU" dirty="0"/>
            <a:t>Precision (Sample size)</a:t>
          </a:r>
        </a:p>
      </dgm:t>
    </dgm:pt>
    <dgm:pt modelId="{C0C8FFDB-1019-4E05-B783-B573B5ECAF2E}" type="parTrans" cxnId="{DD2FC1E8-1F05-4176-A38F-79E66D7C681A}">
      <dgm:prSet/>
      <dgm:spPr/>
      <dgm:t>
        <a:bodyPr/>
        <a:lstStyle/>
        <a:p>
          <a:endParaRPr lang="en-AU"/>
        </a:p>
      </dgm:t>
    </dgm:pt>
    <dgm:pt modelId="{B605D341-6CB2-4EAC-B09D-1845496DDFDB}" type="sibTrans" cxnId="{DD2FC1E8-1F05-4176-A38F-79E66D7C681A}">
      <dgm:prSet/>
      <dgm:spPr/>
      <dgm:t>
        <a:bodyPr/>
        <a:lstStyle/>
        <a:p>
          <a:endParaRPr lang="en-AU"/>
        </a:p>
      </dgm:t>
    </dgm:pt>
    <dgm:pt modelId="{3D1D3B29-378E-4DB7-82A9-0E29C0492F17}" type="pres">
      <dgm:prSet presAssocID="{213DE8DF-8AB9-4824-AD51-7A6EBF638601}" presName="diagram" presStyleCnt="0">
        <dgm:presLayoutVars>
          <dgm:dir/>
          <dgm:resizeHandles val="exact"/>
        </dgm:presLayoutVars>
      </dgm:prSet>
      <dgm:spPr/>
    </dgm:pt>
    <dgm:pt modelId="{B4A5FC73-CEBF-4B6C-A986-97BD8E2C696A}" type="pres">
      <dgm:prSet presAssocID="{15168446-8294-4953-9C95-5B05F0A40AD1}" presName="arrow" presStyleLbl="node1" presStyleIdx="0" presStyleCnt="2">
        <dgm:presLayoutVars>
          <dgm:bulletEnabled val="1"/>
        </dgm:presLayoutVars>
      </dgm:prSet>
      <dgm:spPr/>
    </dgm:pt>
    <dgm:pt modelId="{3A62ED84-A8F4-4AA7-9026-CF371D391A3C}" type="pres">
      <dgm:prSet presAssocID="{A5AD1F4F-EED9-43EB-AEE5-11EAEDD198A8}" presName="arrow" presStyleLbl="node1" presStyleIdx="1" presStyleCnt="2">
        <dgm:presLayoutVars>
          <dgm:bulletEnabled val="1"/>
        </dgm:presLayoutVars>
      </dgm:prSet>
      <dgm:spPr/>
    </dgm:pt>
  </dgm:ptLst>
  <dgm:cxnLst>
    <dgm:cxn modelId="{33AB232D-D40F-4FBE-87AE-F82447B4AA67}" type="presOf" srcId="{213DE8DF-8AB9-4824-AD51-7A6EBF638601}" destId="{3D1D3B29-378E-4DB7-82A9-0E29C0492F17}" srcOrd="0" destOrd="0" presId="urn:microsoft.com/office/officeart/2005/8/layout/arrow5"/>
    <dgm:cxn modelId="{149CD52F-5A00-4E50-A3C2-2C43FC94B741}" type="presOf" srcId="{A5AD1F4F-EED9-43EB-AEE5-11EAEDD198A8}" destId="{3A62ED84-A8F4-4AA7-9026-CF371D391A3C}" srcOrd="0" destOrd="0" presId="urn:microsoft.com/office/officeart/2005/8/layout/arrow5"/>
    <dgm:cxn modelId="{6D671447-153B-45BC-B930-73C43B89BAD5}" type="presOf" srcId="{15168446-8294-4953-9C95-5B05F0A40AD1}" destId="{B4A5FC73-CEBF-4B6C-A986-97BD8E2C696A}" srcOrd="0" destOrd="0" presId="urn:microsoft.com/office/officeart/2005/8/layout/arrow5"/>
    <dgm:cxn modelId="{5B268EC3-9856-4B01-8C10-35B7F79D1097}" srcId="{213DE8DF-8AB9-4824-AD51-7A6EBF638601}" destId="{15168446-8294-4953-9C95-5B05F0A40AD1}" srcOrd="0" destOrd="0" parTransId="{D77D4477-8AE0-496B-A5A3-4707D8B2BDD2}" sibTransId="{EEE4FD37-75EF-4CDC-8EB2-C4F7F9F4F1B2}"/>
    <dgm:cxn modelId="{DD2FC1E8-1F05-4176-A38F-79E66D7C681A}" srcId="{213DE8DF-8AB9-4824-AD51-7A6EBF638601}" destId="{A5AD1F4F-EED9-43EB-AEE5-11EAEDD198A8}" srcOrd="1" destOrd="0" parTransId="{C0C8FFDB-1019-4E05-B783-B573B5ECAF2E}" sibTransId="{B605D341-6CB2-4EAC-B09D-1845496DDFDB}"/>
    <dgm:cxn modelId="{3C9340F4-8CCE-4AA8-9257-6E9A81BD06F6}" type="presParOf" srcId="{3D1D3B29-378E-4DB7-82A9-0E29C0492F17}" destId="{B4A5FC73-CEBF-4B6C-A986-97BD8E2C696A}" srcOrd="0" destOrd="0" presId="urn:microsoft.com/office/officeart/2005/8/layout/arrow5"/>
    <dgm:cxn modelId="{EDA10CDE-8D7E-414C-8D77-6BD0FC4F22B6}" type="presParOf" srcId="{3D1D3B29-378E-4DB7-82A9-0E29C0492F17}" destId="{3A62ED84-A8F4-4AA7-9026-CF371D391A3C}"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550A2-5821-4C7F-AE63-367BB9913442}">
      <dsp:nvSpPr>
        <dsp:cNvPr id="0" name=""/>
        <dsp:cNvSpPr/>
      </dsp:nvSpPr>
      <dsp:spPr>
        <a:xfrm>
          <a:off x="744" y="1596677"/>
          <a:ext cx="1741289" cy="87064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AU" sz="4200" kern="1200" dirty="0"/>
            <a:t>Table</a:t>
          </a:r>
        </a:p>
      </dsp:txBody>
      <dsp:txXfrm>
        <a:off x="26244" y="1622177"/>
        <a:ext cx="1690289" cy="819644"/>
      </dsp:txXfrm>
    </dsp:sp>
    <dsp:sp modelId="{3E47F968-A37E-4FF8-8FB2-BE7430587731}">
      <dsp:nvSpPr>
        <dsp:cNvPr id="0" name=""/>
        <dsp:cNvSpPr/>
      </dsp:nvSpPr>
      <dsp:spPr>
        <a:xfrm>
          <a:off x="2177355" y="1596677"/>
          <a:ext cx="1741289" cy="870644"/>
        </a:xfrm>
        <a:prstGeom prst="roundRect">
          <a:avLst>
            <a:gd name="adj" fmla="val 10000"/>
          </a:avLst>
        </a:prstGeom>
        <a:solidFill>
          <a:schemeClr val="accent2">
            <a:hueOff val="4578793"/>
            <a:satOff val="0"/>
            <a:lumOff val="-85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AU" sz="4200" kern="1200" dirty="0"/>
            <a:t>Figure </a:t>
          </a:r>
        </a:p>
      </dsp:txBody>
      <dsp:txXfrm>
        <a:off x="2202855" y="1622177"/>
        <a:ext cx="1690289" cy="819644"/>
      </dsp:txXfrm>
    </dsp:sp>
    <dsp:sp modelId="{1155D897-690D-4944-B177-BFC59296BEDA}">
      <dsp:nvSpPr>
        <dsp:cNvPr id="0" name=""/>
        <dsp:cNvSpPr/>
      </dsp:nvSpPr>
      <dsp:spPr>
        <a:xfrm>
          <a:off x="4353966" y="1596677"/>
          <a:ext cx="1741289" cy="870644"/>
        </a:xfrm>
        <a:prstGeom prst="roundRect">
          <a:avLst>
            <a:gd name="adj" fmla="val 10000"/>
          </a:avLst>
        </a:prstGeom>
        <a:solidFill>
          <a:schemeClr val="accent2">
            <a:hueOff val="9157587"/>
            <a:satOff val="0"/>
            <a:lumOff val="-1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AU" sz="4200" kern="1200" dirty="0"/>
            <a:t>Text</a:t>
          </a:r>
        </a:p>
      </dsp:txBody>
      <dsp:txXfrm>
        <a:off x="4379466" y="1622177"/>
        <a:ext cx="1690289"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7F8A3-354D-42F0-9AAB-B76F80E0EF5B}">
      <dsp:nvSpPr>
        <dsp:cNvPr id="0" name=""/>
        <dsp:cNvSpPr/>
      </dsp:nvSpPr>
      <dsp:spPr>
        <a:xfrm>
          <a:off x="744" y="145603"/>
          <a:ext cx="2902148" cy="1741289"/>
        </a:xfrm>
        <a:prstGeom prst="rect">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dirty="0"/>
            <a:t>Study 1</a:t>
          </a:r>
        </a:p>
        <a:p>
          <a:pPr marL="171450" lvl="1" indent="-171450" algn="l" defTabSz="800100">
            <a:lnSpc>
              <a:spcPct val="90000"/>
            </a:lnSpc>
            <a:spcBef>
              <a:spcPct val="0"/>
            </a:spcBef>
            <a:spcAft>
              <a:spcPct val="15000"/>
            </a:spcAft>
            <a:buChar char="•"/>
          </a:pPr>
          <a:r>
            <a:rPr lang="en-AU" sz="1800" kern="1200" dirty="0"/>
            <a:t>Male: 68.5 kg</a:t>
          </a:r>
        </a:p>
        <a:p>
          <a:pPr marL="171450" lvl="1" indent="-171450" algn="l" defTabSz="800100">
            <a:lnSpc>
              <a:spcPct val="90000"/>
            </a:lnSpc>
            <a:spcBef>
              <a:spcPct val="0"/>
            </a:spcBef>
            <a:spcAft>
              <a:spcPct val="15000"/>
            </a:spcAft>
            <a:buChar char="•"/>
          </a:pPr>
          <a:r>
            <a:rPr lang="en-AU" sz="1800" kern="1200" dirty="0"/>
            <a:t>Female: 66.0 kg</a:t>
          </a:r>
        </a:p>
        <a:p>
          <a:pPr marL="171450" lvl="1" indent="-171450" algn="l" defTabSz="800100">
            <a:lnSpc>
              <a:spcPct val="90000"/>
            </a:lnSpc>
            <a:spcBef>
              <a:spcPct val="0"/>
            </a:spcBef>
            <a:spcAft>
              <a:spcPct val="15000"/>
            </a:spcAft>
            <a:buChar char="•"/>
          </a:pPr>
          <a:r>
            <a:rPr lang="en-AU" sz="1800" kern="1200" dirty="0"/>
            <a:t>Difference: 2.5 kg</a:t>
          </a:r>
        </a:p>
        <a:p>
          <a:pPr marL="171450" lvl="1" indent="-171450" algn="l" defTabSz="800100">
            <a:lnSpc>
              <a:spcPct val="90000"/>
            </a:lnSpc>
            <a:spcBef>
              <a:spcPct val="0"/>
            </a:spcBef>
            <a:spcAft>
              <a:spcPct val="15000"/>
            </a:spcAft>
            <a:buChar char="•"/>
          </a:pPr>
          <a:r>
            <a:rPr lang="en-AU" sz="1800" kern="1200" dirty="0"/>
            <a:t>P-value: 0.10</a:t>
          </a:r>
        </a:p>
      </dsp:txBody>
      <dsp:txXfrm>
        <a:off x="744" y="145603"/>
        <a:ext cx="2902148" cy="1741289"/>
      </dsp:txXfrm>
    </dsp:sp>
    <dsp:sp modelId="{7DF2EBBA-4B82-4C7D-8758-961D9BC7D5EA}">
      <dsp:nvSpPr>
        <dsp:cNvPr id="0" name=""/>
        <dsp:cNvSpPr/>
      </dsp:nvSpPr>
      <dsp:spPr>
        <a:xfrm>
          <a:off x="3193107" y="145603"/>
          <a:ext cx="2902148" cy="1741289"/>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dirty="0">
              <a:solidFill>
                <a:schemeClr val="tx1"/>
              </a:solidFill>
            </a:rPr>
            <a:t>Study 2</a:t>
          </a:r>
        </a:p>
        <a:p>
          <a:pPr marL="171450" lvl="1" indent="-171450" algn="l" defTabSz="800100">
            <a:lnSpc>
              <a:spcPct val="90000"/>
            </a:lnSpc>
            <a:spcBef>
              <a:spcPct val="0"/>
            </a:spcBef>
            <a:spcAft>
              <a:spcPct val="15000"/>
            </a:spcAft>
            <a:buChar char="•"/>
          </a:pPr>
          <a:r>
            <a:rPr lang="en-AU" sz="1800" kern="1200" dirty="0">
              <a:solidFill>
                <a:schemeClr val="tx1"/>
              </a:solidFill>
            </a:rPr>
            <a:t>Male: 67.2 kg </a:t>
          </a:r>
        </a:p>
        <a:p>
          <a:pPr marL="171450" lvl="1" indent="-171450" algn="l" defTabSz="800100">
            <a:lnSpc>
              <a:spcPct val="90000"/>
            </a:lnSpc>
            <a:spcBef>
              <a:spcPct val="0"/>
            </a:spcBef>
            <a:spcAft>
              <a:spcPct val="15000"/>
            </a:spcAft>
            <a:buChar char="•"/>
          </a:pPr>
          <a:r>
            <a:rPr lang="en-AU" sz="1800" kern="1200" dirty="0">
              <a:solidFill>
                <a:schemeClr val="tx1"/>
              </a:solidFill>
            </a:rPr>
            <a:t>Female: 62.0 kg</a:t>
          </a:r>
        </a:p>
        <a:p>
          <a:pPr marL="171450" lvl="1" indent="-171450" algn="l" defTabSz="800100">
            <a:lnSpc>
              <a:spcPct val="90000"/>
            </a:lnSpc>
            <a:spcBef>
              <a:spcPct val="0"/>
            </a:spcBef>
            <a:spcAft>
              <a:spcPct val="15000"/>
            </a:spcAft>
            <a:buChar char="•"/>
          </a:pPr>
          <a:r>
            <a:rPr lang="en-AU" sz="1800" kern="1200" dirty="0">
              <a:solidFill>
                <a:schemeClr val="tx1"/>
              </a:solidFill>
            </a:rPr>
            <a:t>Difference: 5.2 kg</a:t>
          </a:r>
        </a:p>
        <a:p>
          <a:pPr marL="171450" lvl="1" indent="-171450" algn="l" defTabSz="800100">
            <a:lnSpc>
              <a:spcPct val="90000"/>
            </a:lnSpc>
            <a:spcBef>
              <a:spcPct val="0"/>
            </a:spcBef>
            <a:spcAft>
              <a:spcPct val="15000"/>
            </a:spcAft>
            <a:buChar char="•"/>
          </a:pPr>
          <a:r>
            <a:rPr lang="en-AU" sz="1800" kern="1200" dirty="0">
              <a:solidFill>
                <a:schemeClr val="tx1"/>
              </a:solidFill>
            </a:rPr>
            <a:t>P-value: 0.02</a:t>
          </a:r>
        </a:p>
      </dsp:txBody>
      <dsp:txXfrm>
        <a:off x="3193107" y="145603"/>
        <a:ext cx="2902148" cy="1741289"/>
      </dsp:txXfrm>
    </dsp:sp>
    <dsp:sp modelId="{625A8FAE-4B28-4C34-998D-39C0FBB6D921}">
      <dsp:nvSpPr>
        <dsp:cNvPr id="0" name=""/>
        <dsp:cNvSpPr/>
      </dsp:nvSpPr>
      <dsp:spPr>
        <a:xfrm>
          <a:off x="1596925" y="2177107"/>
          <a:ext cx="2902148" cy="1741289"/>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dirty="0"/>
            <a:t>Study 3</a:t>
          </a:r>
        </a:p>
        <a:p>
          <a:pPr marL="171450" lvl="1" indent="-171450" algn="l" defTabSz="800100">
            <a:lnSpc>
              <a:spcPct val="90000"/>
            </a:lnSpc>
            <a:spcBef>
              <a:spcPct val="0"/>
            </a:spcBef>
            <a:spcAft>
              <a:spcPct val="15000"/>
            </a:spcAft>
            <a:buChar char="•"/>
          </a:pPr>
          <a:r>
            <a:rPr lang="en-AU" sz="1800" kern="1200" dirty="0"/>
            <a:t>Male: 65.2 kg</a:t>
          </a:r>
        </a:p>
        <a:p>
          <a:pPr marL="171450" lvl="1" indent="-171450" algn="l" defTabSz="800100">
            <a:lnSpc>
              <a:spcPct val="90000"/>
            </a:lnSpc>
            <a:spcBef>
              <a:spcPct val="0"/>
            </a:spcBef>
            <a:spcAft>
              <a:spcPct val="15000"/>
            </a:spcAft>
            <a:buChar char="•"/>
          </a:pPr>
          <a:r>
            <a:rPr lang="en-AU" sz="1800" kern="1200" dirty="0"/>
            <a:t>Female: 62.7 kg </a:t>
          </a:r>
        </a:p>
        <a:p>
          <a:pPr marL="171450" lvl="1" indent="-171450" algn="l" defTabSz="800100">
            <a:lnSpc>
              <a:spcPct val="90000"/>
            </a:lnSpc>
            <a:spcBef>
              <a:spcPct val="0"/>
            </a:spcBef>
            <a:spcAft>
              <a:spcPct val="15000"/>
            </a:spcAft>
            <a:buChar char="•"/>
          </a:pPr>
          <a:r>
            <a:rPr lang="en-AU" sz="1800" kern="1200" dirty="0"/>
            <a:t>Difference: 2.5 kg </a:t>
          </a:r>
        </a:p>
        <a:p>
          <a:pPr marL="171450" lvl="1" indent="-171450" algn="l" defTabSz="800100">
            <a:lnSpc>
              <a:spcPct val="90000"/>
            </a:lnSpc>
            <a:spcBef>
              <a:spcPct val="0"/>
            </a:spcBef>
            <a:spcAft>
              <a:spcPct val="15000"/>
            </a:spcAft>
            <a:buChar char="•"/>
          </a:pPr>
          <a:r>
            <a:rPr lang="en-AU" sz="1800" kern="1200" dirty="0"/>
            <a:t>P-value: 0.02 </a:t>
          </a:r>
        </a:p>
      </dsp:txBody>
      <dsp:txXfrm>
        <a:off x="1596925" y="2177107"/>
        <a:ext cx="2902148" cy="1741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7F8A3-354D-42F0-9AAB-B76F80E0EF5B}">
      <dsp:nvSpPr>
        <dsp:cNvPr id="0" name=""/>
        <dsp:cNvSpPr/>
      </dsp:nvSpPr>
      <dsp:spPr>
        <a:xfrm>
          <a:off x="870" y="40654"/>
          <a:ext cx="3393834" cy="2036300"/>
        </a:xfrm>
        <a:prstGeom prst="rect">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dirty="0"/>
            <a:t>Study 1</a:t>
          </a:r>
        </a:p>
        <a:p>
          <a:pPr marL="171450" lvl="1" indent="-171450" algn="l" defTabSz="844550">
            <a:lnSpc>
              <a:spcPct val="90000"/>
            </a:lnSpc>
            <a:spcBef>
              <a:spcPct val="0"/>
            </a:spcBef>
            <a:spcAft>
              <a:spcPct val="15000"/>
            </a:spcAft>
            <a:buChar char="•"/>
          </a:pPr>
          <a:r>
            <a:rPr lang="en-AU" sz="1900" kern="1200" dirty="0"/>
            <a:t>Male: 68.5 kg</a:t>
          </a:r>
        </a:p>
        <a:p>
          <a:pPr marL="171450" lvl="1" indent="-171450" algn="l" defTabSz="844550">
            <a:lnSpc>
              <a:spcPct val="90000"/>
            </a:lnSpc>
            <a:spcBef>
              <a:spcPct val="0"/>
            </a:spcBef>
            <a:spcAft>
              <a:spcPct val="15000"/>
            </a:spcAft>
            <a:buChar char="•"/>
          </a:pPr>
          <a:r>
            <a:rPr lang="en-AU" sz="1900" kern="1200" dirty="0"/>
            <a:t>Female: 66.0 kg</a:t>
          </a:r>
        </a:p>
        <a:p>
          <a:pPr marL="171450" lvl="1" indent="-171450" algn="l" defTabSz="844550">
            <a:lnSpc>
              <a:spcPct val="90000"/>
            </a:lnSpc>
            <a:spcBef>
              <a:spcPct val="0"/>
            </a:spcBef>
            <a:spcAft>
              <a:spcPct val="15000"/>
            </a:spcAft>
            <a:buChar char="•"/>
          </a:pPr>
          <a:r>
            <a:rPr lang="en-AU" sz="1900" kern="1200" dirty="0"/>
            <a:t>Difference: 2.5 kg</a:t>
          </a:r>
        </a:p>
        <a:p>
          <a:pPr marL="171450" lvl="1" indent="-171450" algn="l" defTabSz="844550">
            <a:lnSpc>
              <a:spcPct val="90000"/>
            </a:lnSpc>
            <a:spcBef>
              <a:spcPct val="0"/>
            </a:spcBef>
            <a:spcAft>
              <a:spcPct val="15000"/>
            </a:spcAft>
            <a:buChar char="•"/>
          </a:pPr>
          <a:r>
            <a:rPr lang="en-AU" sz="1900" kern="1200" dirty="0"/>
            <a:t>P-value: 0.10</a:t>
          </a:r>
        </a:p>
        <a:p>
          <a:pPr marL="171450" lvl="1" indent="-171450" algn="l" defTabSz="844550">
            <a:lnSpc>
              <a:spcPct val="90000"/>
            </a:lnSpc>
            <a:spcBef>
              <a:spcPct val="0"/>
            </a:spcBef>
            <a:spcAft>
              <a:spcPct val="15000"/>
            </a:spcAft>
            <a:buChar char="•"/>
          </a:pPr>
          <a:r>
            <a:rPr lang="en-AU" sz="1900" kern="1200" dirty="0"/>
            <a:t>Sample size: 240</a:t>
          </a:r>
        </a:p>
      </dsp:txBody>
      <dsp:txXfrm>
        <a:off x="870" y="40654"/>
        <a:ext cx="3393834" cy="2036300"/>
      </dsp:txXfrm>
    </dsp:sp>
    <dsp:sp modelId="{7DF2EBBA-4B82-4C7D-8758-961D9BC7D5EA}">
      <dsp:nvSpPr>
        <dsp:cNvPr id="0" name=""/>
        <dsp:cNvSpPr/>
      </dsp:nvSpPr>
      <dsp:spPr>
        <a:xfrm>
          <a:off x="3734087" y="40654"/>
          <a:ext cx="3393834" cy="2036300"/>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dirty="0">
              <a:solidFill>
                <a:schemeClr val="tx1"/>
              </a:solidFill>
            </a:rPr>
            <a:t>Study 2</a:t>
          </a:r>
        </a:p>
        <a:p>
          <a:pPr marL="171450" lvl="1" indent="-171450" algn="l" defTabSz="844550">
            <a:lnSpc>
              <a:spcPct val="90000"/>
            </a:lnSpc>
            <a:spcBef>
              <a:spcPct val="0"/>
            </a:spcBef>
            <a:spcAft>
              <a:spcPct val="15000"/>
            </a:spcAft>
            <a:buChar char="•"/>
          </a:pPr>
          <a:r>
            <a:rPr lang="en-AU" sz="1900" kern="1200" dirty="0">
              <a:solidFill>
                <a:schemeClr val="tx1"/>
              </a:solidFill>
            </a:rPr>
            <a:t>Male: 67.2 kg </a:t>
          </a:r>
        </a:p>
        <a:p>
          <a:pPr marL="171450" lvl="1" indent="-171450" algn="l" defTabSz="844550">
            <a:lnSpc>
              <a:spcPct val="90000"/>
            </a:lnSpc>
            <a:spcBef>
              <a:spcPct val="0"/>
            </a:spcBef>
            <a:spcAft>
              <a:spcPct val="15000"/>
            </a:spcAft>
            <a:buChar char="•"/>
          </a:pPr>
          <a:r>
            <a:rPr lang="en-AU" sz="1900" kern="1200" dirty="0">
              <a:solidFill>
                <a:schemeClr val="tx1"/>
              </a:solidFill>
            </a:rPr>
            <a:t>Female: 62.0 kg</a:t>
          </a:r>
        </a:p>
        <a:p>
          <a:pPr marL="171450" lvl="1" indent="-171450" algn="l" defTabSz="844550">
            <a:lnSpc>
              <a:spcPct val="90000"/>
            </a:lnSpc>
            <a:spcBef>
              <a:spcPct val="0"/>
            </a:spcBef>
            <a:spcAft>
              <a:spcPct val="15000"/>
            </a:spcAft>
            <a:buChar char="•"/>
          </a:pPr>
          <a:r>
            <a:rPr lang="en-AU" sz="1900" kern="1200" dirty="0">
              <a:solidFill>
                <a:schemeClr val="tx1"/>
              </a:solidFill>
            </a:rPr>
            <a:t>Difference: 5.2 kg</a:t>
          </a:r>
        </a:p>
        <a:p>
          <a:pPr marL="171450" lvl="1" indent="-171450" algn="l" defTabSz="844550">
            <a:lnSpc>
              <a:spcPct val="90000"/>
            </a:lnSpc>
            <a:spcBef>
              <a:spcPct val="0"/>
            </a:spcBef>
            <a:spcAft>
              <a:spcPct val="15000"/>
            </a:spcAft>
            <a:buChar char="•"/>
          </a:pPr>
          <a:r>
            <a:rPr lang="en-AU" sz="1900" kern="1200" dirty="0">
              <a:solidFill>
                <a:schemeClr val="tx1"/>
              </a:solidFill>
            </a:rPr>
            <a:t>P-value: 0.02</a:t>
          </a:r>
        </a:p>
        <a:p>
          <a:pPr marL="171450" lvl="1" indent="-171450" algn="l" defTabSz="844550">
            <a:lnSpc>
              <a:spcPct val="90000"/>
            </a:lnSpc>
            <a:spcBef>
              <a:spcPct val="0"/>
            </a:spcBef>
            <a:spcAft>
              <a:spcPct val="15000"/>
            </a:spcAft>
            <a:buChar char="•"/>
          </a:pPr>
          <a:r>
            <a:rPr lang="en-AU" sz="1900" kern="1200" dirty="0">
              <a:solidFill>
                <a:schemeClr val="tx1"/>
              </a:solidFill>
            </a:rPr>
            <a:t>Sample size: 240</a:t>
          </a:r>
        </a:p>
      </dsp:txBody>
      <dsp:txXfrm>
        <a:off x="3734087" y="40654"/>
        <a:ext cx="3393834" cy="2036300"/>
      </dsp:txXfrm>
    </dsp:sp>
    <dsp:sp modelId="{625A8FAE-4B28-4C34-998D-39C0FBB6D921}">
      <dsp:nvSpPr>
        <dsp:cNvPr id="0" name=""/>
        <dsp:cNvSpPr/>
      </dsp:nvSpPr>
      <dsp:spPr>
        <a:xfrm>
          <a:off x="1867478" y="2416338"/>
          <a:ext cx="3393834" cy="2036300"/>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dirty="0"/>
            <a:t>Study 3</a:t>
          </a:r>
        </a:p>
        <a:p>
          <a:pPr marL="171450" lvl="1" indent="-171450" algn="l" defTabSz="844550">
            <a:lnSpc>
              <a:spcPct val="90000"/>
            </a:lnSpc>
            <a:spcBef>
              <a:spcPct val="0"/>
            </a:spcBef>
            <a:spcAft>
              <a:spcPct val="15000"/>
            </a:spcAft>
            <a:buChar char="•"/>
          </a:pPr>
          <a:r>
            <a:rPr lang="en-AU" sz="1900" kern="1200" dirty="0"/>
            <a:t>Male: 65.2 kg</a:t>
          </a:r>
        </a:p>
        <a:p>
          <a:pPr marL="171450" lvl="1" indent="-171450" algn="l" defTabSz="844550">
            <a:lnSpc>
              <a:spcPct val="90000"/>
            </a:lnSpc>
            <a:spcBef>
              <a:spcPct val="0"/>
            </a:spcBef>
            <a:spcAft>
              <a:spcPct val="15000"/>
            </a:spcAft>
            <a:buChar char="•"/>
          </a:pPr>
          <a:r>
            <a:rPr lang="en-AU" sz="1900" kern="1200" dirty="0"/>
            <a:t>Female: 62.7 kg </a:t>
          </a:r>
        </a:p>
        <a:p>
          <a:pPr marL="171450" lvl="1" indent="-171450" algn="l" defTabSz="844550">
            <a:lnSpc>
              <a:spcPct val="90000"/>
            </a:lnSpc>
            <a:spcBef>
              <a:spcPct val="0"/>
            </a:spcBef>
            <a:spcAft>
              <a:spcPct val="15000"/>
            </a:spcAft>
            <a:buChar char="•"/>
          </a:pPr>
          <a:r>
            <a:rPr lang="en-AU" sz="1900" kern="1200" dirty="0"/>
            <a:t>Difference: 2.5 kg </a:t>
          </a:r>
        </a:p>
        <a:p>
          <a:pPr marL="171450" lvl="1" indent="-171450" algn="l" defTabSz="844550">
            <a:lnSpc>
              <a:spcPct val="90000"/>
            </a:lnSpc>
            <a:spcBef>
              <a:spcPct val="0"/>
            </a:spcBef>
            <a:spcAft>
              <a:spcPct val="15000"/>
            </a:spcAft>
            <a:buChar char="•"/>
          </a:pPr>
          <a:r>
            <a:rPr lang="en-AU" sz="1900" kern="1200" dirty="0"/>
            <a:t>P-value: 0.02 </a:t>
          </a:r>
        </a:p>
        <a:p>
          <a:pPr marL="171450" lvl="1" indent="-171450" algn="l" defTabSz="844550">
            <a:lnSpc>
              <a:spcPct val="90000"/>
            </a:lnSpc>
            <a:spcBef>
              <a:spcPct val="0"/>
            </a:spcBef>
            <a:spcAft>
              <a:spcPct val="15000"/>
            </a:spcAft>
            <a:buChar char="•"/>
          </a:pPr>
          <a:r>
            <a:rPr lang="en-AU" sz="1900" kern="1200" dirty="0"/>
            <a:t>Sample size: 980</a:t>
          </a:r>
        </a:p>
      </dsp:txBody>
      <dsp:txXfrm>
        <a:off x="1867478" y="2416338"/>
        <a:ext cx="3393834" cy="2036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5FC73-CEBF-4B6C-A986-97BD8E2C696A}">
      <dsp:nvSpPr>
        <dsp:cNvPr id="0" name=""/>
        <dsp:cNvSpPr/>
      </dsp:nvSpPr>
      <dsp:spPr>
        <a:xfrm rot="16200000">
          <a:off x="1322" y="558601"/>
          <a:ext cx="2946796" cy="2946796"/>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AU" sz="2700" kern="1200" dirty="0"/>
            <a:t>Effect size</a:t>
          </a:r>
        </a:p>
      </dsp:txBody>
      <dsp:txXfrm rot="5400000">
        <a:off x="1323" y="1295299"/>
        <a:ext cx="2431107" cy="1473398"/>
      </dsp:txXfrm>
    </dsp:sp>
    <dsp:sp modelId="{3A62ED84-A8F4-4AA7-9026-CF371D391A3C}">
      <dsp:nvSpPr>
        <dsp:cNvPr id="0" name=""/>
        <dsp:cNvSpPr/>
      </dsp:nvSpPr>
      <dsp:spPr>
        <a:xfrm rot="5400000">
          <a:off x="3147880" y="558601"/>
          <a:ext cx="2946796" cy="2946796"/>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AU" sz="2700" kern="1200" dirty="0"/>
            <a:t>Precision (Sample size)</a:t>
          </a:r>
        </a:p>
      </dsp:txBody>
      <dsp:txXfrm rot="-5400000">
        <a:off x="3663570" y="1295300"/>
        <a:ext cx="2431107" cy="14733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CCA524-D953-4500-A417-8DFEC4109F3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3F8F744E-0F30-4C5E-8808-25B3160BCB3F}"/>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A9E26865-FA64-414B-A067-DBCE0366BDDA}" type="datetime1">
              <a:rPr lang="en-US" altLang="en-US"/>
              <a:pPr>
                <a:defRPr/>
              </a:pPr>
              <a:t>11/7/2022</a:t>
            </a:fld>
            <a:endParaRPr lang="en-US" altLang="en-US"/>
          </a:p>
        </p:txBody>
      </p:sp>
      <p:sp>
        <p:nvSpPr>
          <p:cNvPr id="4" name="Footer Placeholder 3">
            <a:extLst>
              <a:ext uri="{FF2B5EF4-FFF2-40B4-BE49-F238E27FC236}">
                <a16:creationId xmlns:a16="http://schemas.microsoft.com/office/drawing/2014/main" id="{4349DFA9-1FD6-4E37-B30B-02254D54D731}"/>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FCA2FDC6-30DB-4096-A8A7-2F8DEDF2F51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3ED0BEB-1075-4715-A44D-1759FD5666A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F7F7B4-F814-4A12-B442-737725AFE679}"/>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8A36F35F-F0D9-4B07-8621-741BE71D2AE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341CCD2-8037-4F42-ADB8-3616AD1908BB}" type="datetime1">
              <a:rPr lang="en-US" altLang="en-US"/>
              <a:pPr>
                <a:defRPr/>
              </a:pPr>
              <a:t>11/7/2022</a:t>
            </a:fld>
            <a:endParaRPr lang="en-US" altLang="en-US"/>
          </a:p>
        </p:txBody>
      </p:sp>
      <p:sp>
        <p:nvSpPr>
          <p:cNvPr id="4" name="Slide Image Placeholder 3">
            <a:extLst>
              <a:ext uri="{FF2B5EF4-FFF2-40B4-BE49-F238E27FC236}">
                <a16:creationId xmlns:a16="http://schemas.microsoft.com/office/drawing/2014/main" id="{6CCA3C2A-CBEB-47EB-924B-ED4D22E7C3E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D56EFB36-25AE-4170-9C90-D500990DFAC2}"/>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3D2E836-9D38-4CB4-807A-465D250383F0}"/>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B69DC281-F73F-4865-9BDC-635794DA23D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6BB87111-3BE3-47AD-BE88-AFD3491C18BF}"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charset="-128"/>
      </a:defRPr>
    </a:lvl4pPr>
    <a:lvl5pPr marL="182880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94C06D17-2762-46CA-B787-063A4F11DF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836613"/>
            <a:ext cx="1836738"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8D3429D4-7142-4219-A44A-364C2A3532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6115050"/>
            <a:ext cx="2982913"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2"/>
          <p:cNvSpPr>
            <a:spLocks noGrp="1"/>
          </p:cNvSpPr>
          <p:nvPr>
            <p:ph type="body" sz="quarter" idx="10"/>
          </p:nvPr>
        </p:nvSpPr>
        <p:spPr>
          <a:xfrm>
            <a:off x="2123728" y="1061545"/>
            <a:ext cx="6696744" cy="809296"/>
          </a:xfrm>
        </p:spPr>
        <p:txBody>
          <a:bodyPr anchor="b"/>
          <a:lstStyle>
            <a:lvl1pPr>
              <a:defRPr b="1" i="0" baseline="0"/>
            </a:lvl1p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55629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CB23BB-7E2B-4976-9A64-AA0FF974A8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6237288"/>
            <a:ext cx="27368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68313" y="433388"/>
            <a:ext cx="8208962" cy="461962"/>
          </a:xfrm>
        </p:spPr>
        <p:txBody>
          <a:bodyPr/>
          <a:lstStyle>
            <a:lvl1pPr>
              <a:defRPr baseline="0">
                <a:latin typeface="Arial" charset="0"/>
              </a:defRPr>
            </a:lvl1pPr>
          </a:lstStyle>
          <a:p>
            <a:r>
              <a:rPr lang="en-US"/>
              <a:t>Click to edit Master title style</a:t>
            </a:r>
            <a:endParaRPr lang="en-US" dirty="0"/>
          </a:p>
        </p:txBody>
      </p:sp>
      <p:sp>
        <p:nvSpPr>
          <p:cNvPr id="10" name="Text Placeholder 9"/>
          <p:cNvSpPr>
            <a:spLocks noGrp="1"/>
          </p:cNvSpPr>
          <p:nvPr>
            <p:ph type="body" idx="10"/>
          </p:nvPr>
        </p:nvSpPr>
        <p:spPr>
          <a:xfrm>
            <a:off x="468313" y="1227137"/>
            <a:ext cx="8208962" cy="460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6515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11470802-A179-443E-8974-E5C0DCE9D0FA}"/>
              </a:ext>
            </a:extLst>
          </p:cNvPr>
          <p:cNvSpPr>
            <a:spLocks noGrp="1"/>
          </p:cNvSpPr>
          <p:nvPr>
            <p:ph type="title"/>
          </p:nvPr>
        </p:nvSpPr>
        <p:spPr bwMode="auto">
          <a:xfrm>
            <a:off x="468313" y="433388"/>
            <a:ext cx="8208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sp>
        <p:nvSpPr>
          <p:cNvPr id="1027" name="Text Placeholder 3">
            <a:extLst>
              <a:ext uri="{FF2B5EF4-FFF2-40B4-BE49-F238E27FC236}">
                <a16:creationId xmlns:a16="http://schemas.microsoft.com/office/drawing/2014/main" id="{768F205E-5488-4F4D-B6FD-3C9444E73ECB}"/>
              </a:ext>
            </a:extLst>
          </p:cNvPr>
          <p:cNvSpPr>
            <a:spLocks noGrp="1"/>
          </p:cNvSpPr>
          <p:nvPr>
            <p:ph type="body" idx="1"/>
          </p:nvPr>
        </p:nvSpPr>
        <p:spPr bwMode="auto">
          <a:xfrm>
            <a:off x="468313" y="1225550"/>
            <a:ext cx="82296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 </a:t>
            </a:r>
          </a:p>
          <a:p>
            <a:pPr lvl="4"/>
            <a:r>
              <a:rPr lang="en-US" altLang="en-US"/>
              <a:t>Fifth level</a:t>
            </a:r>
          </a:p>
          <a:p>
            <a:pPr lvl="3"/>
            <a:endParaRPr lang="en-US" altLang="en-US"/>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Lst>
  <p:hf hdr="0" ftr="0" dt="0"/>
  <p:txStyles>
    <p:titleStyle>
      <a:lvl1pPr algn="l" rtl="0" eaLnBrk="1" fontAlgn="base" hangingPunct="1">
        <a:spcBef>
          <a:spcPct val="0"/>
        </a:spcBef>
        <a:spcAft>
          <a:spcPct val="0"/>
        </a:spcAft>
        <a:defRPr sz="3000" b="1" kern="1200">
          <a:solidFill>
            <a:schemeClr val="tx1"/>
          </a:solidFill>
          <a:latin typeface="+mj-lt"/>
          <a:ea typeface="ＭＳ Ｐゴシック" charset="-128"/>
          <a:cs typeface="ＭＳ Ｐゴシック" charset="-128"/>
        </a:defRPr>
      </a:lvl1pPr>
      <a:lvl2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2pPr>
      <a:lvl3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3pPr>
      <a:lvl4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4pPr>
      <a:lvl5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1"/>
          </a:solidFill>
          <a:latin typeface="Sommet" pitchFamily="50" charset="0"/>
        </a:defRPr>
      </a:lvl6pPr>
      <a:lvl7pPr marL="914400" algn="ctr" rtl="0" eaLnBrk="1" fontAlgn="base" hangingPunct="1">
        <a:spcBef>
          <a:spcPct val="0"/>
        </a:spcBef>
        <a:spcAft>
          <a:spcPct val="0"/>
        </a:spcAft>
        <a:defRPr sz="4400">
          <a:solidFill>
            <a:schemeClr val="tx1"/>
          </a:solidFill>
          <a:latin typeface="Sommet" pitchFamily="50" charset="0"/>
        </a:defRPr>
      </a:lvl7pPr>
      <a:lvl8pPr marL="1371600" algn="ctr" rtl="0" eaLnBrk="1" fontAlgn="base" hangingPunct="1">
        <a:spcBef>
          <a:spcPct val="0"/>
        </a:spcBef>
        <a:spcAft>
          <a:spcPct val="0"/>
        </a:spcAft>
        <a:defRPr sz="4400">
          <a:solidFill>
            <a:schemeClr val="tx1"/>
          </a:solidFill>
          <a:latin typeface="Sommet" pitchFamily="50" charset="0"/>
        </a:defRPr>
      </a:lvl8pPr>
      <a:lvl9pPr marL="1828800" algn="ctr" rtl="0" eaLnBrk="1" fontAlgn="base" hangingPunct="1">
        <a:spcBef>
          <a:spcPct val="0"/>
        </a:spcBef>
        <a:spcAft>
          <a:spcPct val="0"/>
        </a:spcAft>
        <a:defRPr sz="4400">
          <a:solidFill>
            <a:schemeClr val="tx1"/>
          </a:solidFill>
          <a:latin typeface="Sommet" pitchFamily="50" charset="0"/>
        </a:defRPr>
      </a:lvl9pPr>
    </p:titleStyle>
    <p:bodyStyle>
      <a:lvl1pPr marL="342900" indent="-342900" algn="l" rtl="0" eaLnBrk="1" fontAlgn="base" hangingPunct="1">
        <a:spcBef>
          <a:spcPts val="1200"/>
        </a:spcBef>
        <a:spcAft>
          <a:spcPct val="0"/>
        </a:spcAft>
        <a:buFont typeface="Arial" panose="020B0604020202020204" pitchFamily="34" charset="0"/>
        <a:defRPr sz="1600" kern="1200">
          <a:solidFill>
            <a:schemeClr val="tx1"/>
          </a:solidFill>
          <a:latin typeface="+mn-lt"/>
          <a:ea typeface="ＭＳ Ｐゴシック" charset="-128"/>
          <a:cs typeface="ＭＳ Ｐゴシック" charset="-128"/>
        </a:defRPr>
      </a:lvl1pPr>
      <a:lvl2pPr marL="269875" indent="-269875" algn="l" rtl="0" eaLnBrk="1" fontAlgn="base" hangingPunct="1">
        <a:spcBef>
          <a:spcPts val="900"/>
        </a:spcBef>
        <a:spcAft>
          <a:spcPct val="0"/>
        </a:spcAft>
        <a:buFont typeface="Arial" panose="020B0604020202020204" pitchFamily="34" charset="0"/>
        <a:buChar char="•"/>
        <a:defRPr sz="1600" kern="1200">
          <a:solidFill>
            <a:schemeClr val="tx1"/>
          </a:solidFill>
          <a:latin typeface="+mn-lt"/>
          <a:ea typeface="ＭＳ Ｐゴシック" charset="-128"/>
          <a:cs typeface="+mn-cs"/>
        </a:defRPr>
      </a:lvl2pPr>
      <a:lvl3pPr marL="539750" indent="-269875" algn="l" rtl="0" eaLnBrk="1" fontAlgn="base" hangingPunct="1">
        <a:spcBef>
          <a:spcPts val="600"/>
        </a:spcBef>
        <a:spcAft>
          <a:spcPct val="0"/>
        </a:spcAft>
        <a:buFont typeface="Lucida Grande"/>
        <a:buChar char="–"/>
        <a:defRPr sz="1600" kern="1200">
          <a:solidFill>
            <a:schemeClr val="tx1"/>
          </a:solidFill>
          <a:latin typeface="+mn-lt"/>
          <a:ea typeface="ヒラギノ角ゴ Pro W3" pitchFamily="-60" charset="-128"/>
          <a:cs typeface="ヒラギノ角ゴ Pro W3" charset="-128"/>
        </a:defRPr>
      </a:lvl3pPr>
      <a:lvl4pPr marL="809625" indent="-269875" algn="l" rtl="0" eaLnBrk="1" fontAlgn="base" hangingPunct="1">
        <a:spcBef>
          <a:spcPts val="600"/>
        </a:spcBef>
        <a:spcAft>
          <a:spcPct val="0"/>
        </a:spcAft>
        <a:buFont typeface="Lucida Grande"/>
        <a:buChar char="»"/>
        <a:defRPr sz="1600" kern="1200">
          <a:solidFill>
            <a:schemeClr val="tx1"/>
          </a:solidFill>
          <a:latin typeface="+mn-lt"/>
          <a:ea typeface="ヒラギノ角ゴ Pro W3" pitchFamily="-60" charset="-128"/>
          <a:cs typeface="ヒラギノ角ゴ Pro W3" charset="-128"/>
        </a:defRPr>
      </a:lvl4pPr>
      <a:lvl5pPr marL="1095375" indent="-285750" algn="l" rtl="0" eaLnBrk="1" fontAlgn="base" hangingPunct="1">
        <a:spcBef>
          <a:spcPts val="600"/>
        </a:spcBef>
        <a:spcAft>
          <a:spcPct val="0"/>
        </a:spcAft>
        <a:buFont typeface="Wingdings" panose="05000000000000000000" pitchFamily="2" charset="2"/>
        <a:buChar char="§"/>
        <a:defRPr sz="1600" kern="1200">
          <a:solidFill>
            <a:schemeClr val="tx1"/>
          </a:solidFill>
          <a:latin typeface="+mn-lt"/>
          <a:ea typeface="ヒラギノ角ゴ Pro W3" pitchFamily="-60" charset="-128"/>
          <a:cs typeface="ヒラギノ角ゴ Pro W3"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8484E2-A02C-48FC-93DE-091C5D06EA2B}"/>
              </a:ext>
            </a:extLst>
          </p:cNvPr>
          <p:cNvSpPr>
            <a:spLocks noGrp="1"/>
          </p:cNvSpPr>
          <p:nvPr>
            <p:ph type="body" sz="quarter" idx="10"/>
          </p:nvPr>
        </p:nvSpPr>
        <p:spPr>
          <a:xfrm>
            <a:off x="1907704" y="908720"/>
            <a:ext cx="7416824" cy="1106137"/>
          </a:xfrm>
        </p:spPr>
        <p:txBody>
          <a:bodyPr/>
          <a:lstStyle/>
          <a:p>
            <a:pPr marL="0" indent="0"/>
            <a:r>
              <a:rPr lang="en-GB" sz="2800" dirty="0"/>
              <a:t>HDAT9700: Presenting and summarising model results</a:t>
            </a:r>
          </a:p>
        </p:txBody>
      </p:sp>
      <p:sp>
        <p:nvSpPr>
          <p:cNvPr id="4" name="TextBox 3">
            <a:extLst>
              <a:ext uri="{FF2B5EF4-FFF2-40B4-BE49-F238E27FC236}">
                <a16:creationId xmlns:a16="http://schemas.microsoft.com/office/drawing/2014/main" id="{585D130F-7CA0-4498-9C17-9B2FF2DC3B6E}"/>
              </a:ext>
            </a:extLst>
          </p:cNvPr>
          <p:cNvSpPr txBox="1"/>
          <p:nvPr/>
        </p:nvSpPr>
        <p:spPr>
          <a:xfrm>
            <a:off x="1907704" y="4526134"/>
            <a:ext cx="3996444" cy="634020"/>
          </a:xfrm>
          <a:prstGeom prst="rect">
            <a:avLst/>
          </a:prstGeom>
        </p:spPr>
        <p:txBody>
          <a:bodyPr wrap="square" rtlCol="0">
            <a:spAutoFit/>
          </a:bodyPr>
          <a:lstStyle/>
          <a:p>
            <a:pPr marR="0" algn="l" defTabSz="914400" rtl="0" eaLnBrk="1" fontAlgn="auto" latinLnBrk="0" hangingPunct="1">
              <a:lnSpc>
                <a:spcPct val="100000"/>
              </a:lnSpc>
              <a:spcBef>
                <a:spcPct val="20000"/>
              </a:spcBef>
              <a:spcAft>
                <a:spcPts val="0"/>
              </a:spcAft>
              <a:buClrTx/>
              <a:buSzTx/>
              <a:tabLst/>
            </a:pPr>
            <a:r>
              <a:rPr kumimoji="0" lang="en-AU" sz="1600" b="1" i="0" u="none" strike="noStrike" kern="1200" cap="none" spc="0" normalizeH="0" baseline="0" noProof="0" dirty="0">
                <a:ln>
                  <a:noFill/>
                </a:ln>
                <a:solidFill>
                  <a:schemeClr val="tx1"/>
                </a:solidFill>
                <a:effectLst/>
                <a:uLnTx/>
                <a:uFillTx/>
                <a:latin typeface="+mn-lt"/>
                <a:ea typeface="+mn-ea"/>
                <a:cs typeface="+mn-cs"/>
              </a:rPr>
              <a:t>Dr Md Shajedur Rahman Shawon </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AU" sz="1600" b="1" dirty="0">
                <a:latin typeface="+mn-lt"/>
                <a:ea typeface="+mn-ea"/>
              </a:rPr>
              <a:t>CBDRH, UNSW Sydney </a:t>
            </a:r>
            <a:endParaRPr kumimoji="0" lang="en-GB" sz="16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0892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E554-AAA2-C08C-A432-6967EA83A9BB}"/>
              </a:ext>
            </a:extLst>
          </p:cNvPr>
          <p:cNvSpPr>
            <a:spLocks noGrp="1"/>
          </p:cNvSpPr>
          <p:nvPr>
            <p:ph type="title"/>
          </p:nvPr>
        </p:nvSpPr>
        <p:spPr>
          <a:xfrm>
            <a:off x="467519" y="3212976"/>
            <a:ext cx="8208962" cy="1477328"/>
          </a:xfrm>
        </p:spPr>
        <p:txBody>
          <a:bodyPr/>
          <a:lstStyle/>
          <a:p>
            <a:pPr algn="ctr"/>
            <a:r>
              <a:rPr lang="en-AU" sz="4800" dirty="0"/>
              <a:t>What are the ways to present results? </a:t>
            </a:r>
          </a:p>
        </p:txBody>
      </p:sp>
    </p:spTree>
    <p:extLst>
      <p:ext uri="{BB962C8B-B14F-4D97-AF65-F5344CB8AC3E}">
        <p14:creationId xmlns:p14="http://schemas.microsoft.com/office/powerpoint/2010/main" val="214666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CA0D-F3C8-7C2F-F858-D9584BDF5A2E}"/>
              </a:ext>
            </a:extLst>
          </p:cNvPr>
          <p:cNvSpPr>
            <a:spLocks noGrp="1"/>
          </p:cNvSpPr>
          <p:nvPr>
            <p:ph type="title"/>
          </p:nvPr>
        </p:nvSpPr>
        <p:spPr/>
        <p:txBody>
          <a:bodyPr/>
          <a:lstStyle/>
          <a:p>
            <a:r>
              <a:rPr lang="en-AU" dirty="0"/>
              <a:t>Model results can be presented as </a:t>
            </a:r>
          </a:p>
        </p:txBody>
      </p:sp>
      <p:sp>
        <p:nvSpPr>
          <p:cNvPr id="3" name="Text Placeholder 2">
            <a:extLst>
              <a:ext uri="{FF2B5EF4-FFF2-40B4-BE49-F238E27FC236}">
                <a16:creationId xmlns:a16="http://schemas.microsoft.com/office/drawing/2014/main" id="{CBD648B4-B9BA-3283-D650-0923B5A2DB86}"/>
              </a:ext>
            </a:extLst>
          </p:cNvPr>
          <p:cNvSpPr>
            <a:spLocks noGrp="1"/>
          </p:cNvSpPr>
          <p:nvPr>
            <p:ph type="body" idx="10"/>
          </p:nvPr>
        </p:nvSpPr>
        <p:spPr/>
        <p:txBody>
          <a:bodyPr/>
          <a:lstStyle/>
          <a:p>
            <a:endParaRPr lang="en-AU" dirty="0"/>
          </a:p>
        </p:txBody>
      </p:sp>
      <p:graphicFrame>
        <p:nvGraphicFramePr>
          <p:cNvPr id="4" name="Diagram 3">
            <a:extLst>
              <a:ext uri="{FF2B5EF4-FFF2-40B4-BE49-F238E27FC236}">
                <a16:creationId xmlns:a16="http://schemas.microsoft.com/office/drawing/2014/main" id="{8EB1009B-89C7-14A3-ADE7-0BFD0D962FAC}"/>
              </a:ext>
            </a:extLst>
          </p:cNvPr>
          <p:cNvGraphicFramePr/>
          <p:nvPr>
            <p:extLst>
              <p:ext uri="{D42A27DB-BD31-4B8C-83A1-F6EECF244321}">
                <p14:modId xmlns:p14="http://schemas.microsoft.com/office/powerpoint/2010/main" val="404843780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42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5A53-8E1F-41BA-ACE2-9928CABC40E3}"/>
              </a:ext>
            </a:extLst>
          </p:cNvPr>
          <p:cNvSpPr>
            <a:spLocks noGrp="1"/>
          </p:cNvSpPr>
          <p:nvPr>
            <p:ph type="title"/>
          </p:nvPr>
        </p:nvSpPr>
        <p:spPr/>
        <p:txBody>
          <a:bodyPr/>
          <a:lstStyle/>
          <a:p>
            <a:r>
              <a:rPr lang="en-GB" dirty="0"/>
              <a:t>Tables vs. Figures</a:t>
            </a:r>
          </a:p>
        </p:txBody>
      </p:sp>
      <p:sp>
        <p:nvSpPr>
          <p:cNvPr id="3" name="Text Placeholder 2">
            <a:extLst>
              <a:ext uri="{FF2B5EF4-FFF2-40B4-BE49-F238E27FC236}">
                <a16:creationId xmlns:a16="http://schemas.microsoft.com/office/drawing/2014/main" id="{FFE43DB2-C05C-4904-947D-5106B54D3A3A}"/>
              </a:ext>
            </a:extLst>
          </p:cNvPr>
          <p:cNvSpPr>
            <a:spLocks noGrp="1"/>
          </p:cNvSpPr>
          <p:nvPr>
            <p:ph type="body" idx="10"/>
          </p:nvPr>
        </p:nvSpPr>
        <p:spPr/>
        <p:txBody>
          <a:bodyPr/>
          <a:lstStyle/>
          <a:p>
            <a:pPr>
              <a:buFont typeface="Arial" panose="020B0604020202020204" pitchFamily="34" charset="0"/>
              <a:buChar char="•"/>
            </a:pPr>
            <a:r>
              <a:rPr lang="en-AU" dirty="0"/>
              <a:t>Tables and figures are the backbones of almost all scientific documents.</a:t>
            </a:r>
          </a:p>
          <a:p>
            <a:pPr>
              <a:buFont typeface="Arial" panose="020B0604020202020204" pitchFamily="34" charset="0"/>
              <a:buChar char="•"/>
            </a:pPr>
            <a:r>
              <a:rPr lang="en-AU" dirty="0"/>
              <a:t>Readers often look at them first, even before reading any text</a:t>
            </a:r>
          </a:p>
          <a:p>
            <a:endParaRPr lang="en-AU" dirty="0"/>
          </a:p>
          <a:p>
            <a:r>
              <a:rPr lang="en-AU" dirty="0"/>
              <a:t>Figures are helpful because </a:t>
            </a:r>
          </a:p>
          <a:p>
            <a:pPr lvl="2"/>
            <a:r>
              <a:rPr lang="en-AU" dirty="0"/>
              <a:t>Figures have a strong visual impact</a:t>
            </a:r>
          </a:p>
          <a:p>
            <a:pPr lvl="2"/>
            <a:r>
              <a:rPr lang="en-AU" dirty="0"/>
              <a:t>Figures are used to show trends and patterns in data</a:t>
            </a:r>
          </a:p>
          <a:p>
            <a:pPr lvl="2"/>
            <a:r>
              <a:rPr lang="en-AU" dirty="0"/>
              <a:t>Figures can be used to highlight the most important results</a:t>
            </a:r>
          </a:p>
          <a:p>
            <a:pPr lvl="2"/>
            <a:endParaRPr lang="en-AU" dirty="0"/>
          </a:p>
          <a:p>
            <a:pPr marL="269875" lvl="2" indent="0">
              <a:buNone/>
            </a:pPr>
            <a:endParaRPr lang="en-AU" dirty="0"/>
          </a:p>
          <a:p>
            <a:r>
              <a:rPr lang="en-AU" dirty="0"/>
              <a:t>Tables can be helpful because</a:t>
            </a:r>
          </a:p>
          <a:p>
            <a:pPr lvl="2"/>
            <a:r>
              <a:rPr lang="en-AU" dirty="0"/>
              <a:t>Tables can give precise values</a:t>
            </a:r>
          </a:p>
          <a:p>
            <a:pPr lvl="2"/>
            <a:r>
              <a:rPr lang="en-AU" dirty="0"/>
              <a:t>We can display a lot of information (many variables with many values) in a table</a:t>
            </a:r>
          </a:p>
        </p:txBody>
      </p:sp>
    </p:spTree>
    <p:extLst>
      <p:ext uri="{BB962C8B-B14F-4D97-AF65-F5344CB8AC3E}">
        <p14:creationId xmlns:p14="http://schemas.microsoft.com/office/powerpoint/2010/main" val="79901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96A0-1AC4-43A4-AA99-8CFF6397341A}"/>
              </a:ext>
            </a:extLst>
          </p:cNvPr>
          <p:cNvSpPr>
            <a:spLocks noGrp="1"/>
          </p:cNvSpPr>
          <p:nvPr>
            <p:ph type="title"/>
          </p:nvPr>
        </p:nvSpPr>
        <p:spPr/>
        <p:txBody>
          <a:bodyPr/>
          <a:lstStyle/>
          <a:p>
            <a:r>
              <a:rPr lang="en-AU" dirty="0"/>
              <a:t>How to make a good table? </a:t>
            </a:r>
            <a:endParaRPr lang="en-GB" dirty="0"/>
          </a:p>
        </p:txBody>
      </p:sp>
      <p:pic>
        <p:nvPicPr>
          <p:cNvPr id="5" name="Picture 4">
            <a:extLst>
              <a:ext uri="{FF2B5EF4-FFF2-40B4-BE49-F238E27FC236}">
                <a16:creationId xmlns:a16="http://schemas.microsoft.com/office/drawing/2014/main" id="{E56AECD0-B07C-4543-BD88-8125F9F8BA0E}"/>
              </a:ext>
            </a:extLst>
          </p:cNvPr>
          <p:cNvPicPr>
            <a:picLocks noChangeAspect="1"/>
          </p:cNvPicPr>
          <p:nvPr/>
        </p:nvPicPr>
        <p:blipFill>
          <a:blip r:embed="rId2"/>
          <a:stretch>
            <a:fillRect/>
          </a:stretch>
        </p:blipFill>
        <p:spPr>
          <a:xfrm>
            <a:off x="436904" y="1052736"/>
            <a:ext cx="4321298" cy="5512110"/>
          </a:xfrm>
          <a:prstGeom prst="rect">
            <a:avLst/>
          </a:prstGeom>
        </p:spPr>
      </p:pic>
      <p:sp>
        <p:nvSpPr>
          <p:cNvPr id="3" name="Text Placeholder 2">
            <a:extLst>
              <a:ext uri="{FF2B5EF4-FFF2-40B4-BE49-F238E27FC236}">
                <a16:creationId xmlns:a16="http://schemas.microsoft.com/office/drawing/2014/main" id="{4DDDB738-5F83-4A2A-BAFF-171270F6ED1A}"/>
              </a:ext>
            </a:extLst>
          </p:cNvPr>
          <p:cNvSpPr>
            <a:spLocks noGrp="1"/>
          </p:cNvSpPr>
          <p:nvPr>
            <p:ph type="body" idx="10"/>
          </p:nvPr>
        </p:nvSpPr>
        <p:spPr>
          <a:xfrm>
            <a:off x="5076055" y="1227137"/>
            <a:ext cx="3601219" cy="4606925"/>
          </a:xfrm>
        </p:spPr>
        <p:txBody>
          <a:bodyPr/>
          <a:lstStyle/>
          <a:p>
            <a:r>
              <a:rPr lang="en-AU" dirty="0"/>
              <a:t>Points to be noted: </a:t>
            </a:r>
          </a:p>
          <a:p>
            <a:pPr lvl="2"/>
            <a:r>
              <a:rPr lang="en-AU" dirty="0"/>
              <a:t>Title </a:t>
            </a:r>
          </a:p>
          <a:p>
            <a:pPr lvl="2"/>
            <a:r>
              <a:rPr lang="en-AU" dirty="0"/>
              <a:t>Alignment </a:t>
            </a:r>
          </a:p>
          <a:p>
            <a:pPr lvl="2"/>
            <a:r>
              <a:rPr lang="en-AU" dirty="0"/>
              <a:t>Consistency</a:t>
            </a:r>
          </a:p>
          <a:p>
            <a:pPr lvl="2"/>
            <a:r>
              <a:rPr lang="en-AU" dirty="0"/>
              <a:t>No empty cells  </a:t>
            </a:r>
          </a:p>
          <a:p>
            <a:pPr lvl="2"/>
            <a:r>
              <a:rPr lang="en-AU" dirty="0"/>
              <a:t>Use of headings </a:t>
            </a:r>
          </a:p>
          <a:p>
            <a:pPr lvl="2"/>
            <a:r>
              <a:rPr lang="en-AU" dirty="0"/>
              <a:t>Variable definitions </a:t>
            </a:r>
          </a:p>
          <a:p>
            <a:pPr lvl="2"/>
            <a:r>
              <a:rPr lang="en-AU" dirty="0"/>
              <a:t>Footnotes </a:t>
            </a:r>
          </a:p>
          <a:p>
            <a:pPr lvl="2"/>
            <a:r>
              <a:rPr lang="en-AU" dirty="0"/>
              <a:t>Abbreviations </a:t>
            </a:r>
            <a:endParaRPr lang="en-GB" dirty="0"/>
          </a:p>
        </p:txBody>
      </p:sp>
      <p:sp>
        <p:nvSpPr>
          <p:cNvPr id="6" name="TextBox 5">
            <a:extLst>
              <a:ext uri="{FF2B5EF4-FFF2-40B4-BE49-F238E27FC236}">
                <a16:creationId xmlns:a16="http://schemas.microsoft.com/office/drawing/2014/main" id="{6E4E5CBB-1F38-42F6-8126-7AB52EF61D0D}"/>
              </a:ext>
            </a:extLst>
          </p:cNvPr>
          <p:cNvSpPr txBox="1"/>
          <p:nvPr/>
        </p:nvSpPr>
        <p:spPr>
          <a:xfrm>
            <a:off x="323528" y="6588696"/>
            <a:ext cx="3312368" cy="261610"/>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AU" sz="1050" i="0" u="none" strike="noStrike" kern="1200" cap="none" spc="0" normalizeH="0" baseline="0" noProof="0" dirty="0">
                <a:ln>
                  <a:noFill/>
                </a:ln>
                <a:solidFill>
                  <a:schemeClr val="tx1"/>
                </a:solidFill>
                <a:effectLst/>
                <a:uLnTx/>
                <a:uFillTx/>
                <a:latin typeface="+mn-lt"/>
                <a:ea typeface="+mn-ea"/>
                <a:cs typeface="+mn-cs"/>
              </a:rPr>
              <a:t>Source: </a:t>
            </a:r>
            <a:r>
              <a:rPr lang="da-DK" sz="1000" i="0" dirty="0">
                <a:solidFill>
                  <a:srgbClr val="555555"/>
                </a:solidFill>
                <a:effectLst/>
                <a:latin typeface="+mn-lt"/>
              </a:rPr>
              <a:t>P Kirchhof et al. N Engl J Med 2020.</a:t>
            </a:r>
            <a:endParaRPr kumimoji="0" lang="en-GB" sz="105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3078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DBAC-610B-9CF7-B038-C02EB0541759}"/>
              </a:ext>
            </a:extLst>
          </p:cNvPr>
          <p:cNvSpPr>
            <a:spLocks noGrp="1"/>
          </p:cNvSpPr>
          <p:nvPr>
            <p:ph type="title"/>
          </p:nvPr>
        </p:nvSpPr>
        <p:spPr/>
        <p:txBody>
          <a:bodyPr/>
          <a:lstStyle/>
          <a:p>
            <a:r>
              <a:rPr lang="en-AU" dirty="0"/>
              <a:t>Can you tell the difference? </a:t>
            </a:r>
          </a:p>
        </p:txBody>
      </p:sp>
      <p:graphicFrame>
        <p:nvGraphicFramePr>
          <p:cNvPr id="4" name="Table 4">
            <a:extLst>
              <a:ext uri="{FF2B5EF4-FFF2-40B4-BE49-F238E27FC236}">
                <a16:creationId xmlns:a16="http://schemas.microsoft.com/office/drawing/2014/main" id="{8EE920F5-037C-F9DA-35D0-E4DF42C15301}"/>
              </a:ext>
            </a:extLst>
          </p:cNvPr>
          <p:cNvGraphicFramePr>
            <a:graphicFrameLocks noGrp="1"/>
          </p:cNvGraphicFramePr>
          <p:nvPr>
            <p:extLst>
              <p:ext uri="{D42A27DB-BD31-4B8C-83A1-F6EECF244321}">
                <p14:modId xmlns:p14="http://schemas.microsoft.com/office/powerpoint/2010/main" val="1917803965"/>
              </p:ext>
            </p:extLst>
          </p:nvPr>
        </p:nvGraphicFramePr>
        <p:xfrm>
          <a:off x="466725" y="1556792"/>
          <a:ext cx="6096000" cy="1483360"/>
        </p:xfrm>
        <a:graphic>
          <a:graphicData uri="http://schemas.openxmlformats.org/drawingml/2006/table">
            <a:tbl>
              <a:tblPr firstRow="1" bandRow="1">
                <a:tableStyleId>{2D5ABB26-0587-4C30-8999-92F81FD0307C}</a:tableStyleId>
              </a:tblPr>
              <a:tblGrid>
                <a:gridCol w="2448272">
                  <a:extLst>
                    <a:ext uri="{9D8B030D-6E8A-4147-A177-3AD203B41FA5}">
                      <a16:colId xmlns:a16="http://schemas.microsoft.com/office/drawing/2014/main" val="2434426997"/>
                    </a:ext>
                  </a:extLst>
                </a:gridCol>
                <a:gridCol w="1872208">
                  <a:extLst>
                    <a:ext uri="{9D8B030D-6E8A-4147-A177-3AD203B41FA5}">
                      <a16:colId xmlns:a16="http://schemas.microsoft.com/office/drawing/2014/main" val="3082225614"/>
                    </a:ext>
                  </a:extLst>
                </a:gridCol>
                <a:gridCol w="1775520">
                  <a:extLst>
                    <a:ext uri="{9D8B030D-6E8A-4147-A177-3AD203B41FA5}">
                      <a16:colId xmlns:a16="http://schemas.microsoft.com/office/drawing/2014/main" val="1883367907"/>
                    </a:ext>
                  </a:extLst>
                </a:gridCol>
              </a:tblGrid>
              <a:tr h="370840">
                <a:tc>
                  <a:txBody>
                    <a:bodyPr/>
                    <a:lstStyle/>
                    <a:p>
                      <a:r>
                        <a:rPr lang="en-AU" sz="1600" dirty="0"/>
                        <a:t>Factors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No infection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Infection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738575"/>
                  </a:ext>
                </a:extLst>
              </a:tr>
              <a:tr h="370840">
                <a:tc>
                  <a:txBody>
                    <a:bodyPr/>
                    <a:lstStyle/>
                    <a:p>
                      <a:r>
                        <a:rPr lang="en-AU" sz="1600" dirty="0"/>
                        <a:t>Age in years, mean (SD) </a:t>
                      </a:r>
                    </a:p>
                  </a:txBody>
                  <a:tcPr>
                    <a:lnT w="12700" cap="flat" cmpd="sng" algn="ctr">
                      <a:solidFill>
                        <a:schemeClr val="tx1"/>
                      </a:solidFill>
                      <a:prstDash val="solid"/>
                      <a:round/>
                      <a:headEnd type="none" w="med" len="med"/>
                      <a:tailEnd type="none" w="med" len="med"/>
                    </a:lnT>
                  </a:tcPr>
                </a:tc>
                <a:tc>
                  <a:txBody>
                    <a:bodyPr/>
                    <a:lstStyle/>
                    <a:p>
                      <a:r>
                        <a:rPr lang="en-AU" sz="1600" dirty="0"/>
                        <a:t>69.8 (11.2) </a:t>
                      </a:r>
                    </a:p>
                  </a:txBody>
                  <a:tcPr>
                    <a:lnT w="12700" cap="flat" cmpd="sng" algn="ctr">
                      <a:solidFill>
                        <a:schemeClr val="tx1"/>
                      </a:solidFill>
                      <a:prstDash val="solid"/>
                      <a:round/>
                      <a:headEnd type="none" w="med" len="med"/>
                      <a:tailEnd type="none" w="med" len="med"/>
                    </a:lnT>
                  </a:tcPr>
                </a:tc>
                <a:tc>
                  <a:txBody>
                    <a:bodyPr/>
                    <a:lstStyle/>
                    <a:p>
                      <a:r>
                        <a:rPr lang="en-AU" sz="1600" dirty="0"/>
                        <a:t>71.9 (12.4)</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2128560"/>
                  </a:ext>
                </a:extLst>
              </a:tr>
              <a:tr h="370840">
                <a:tc>
                  <a:txBody>
                    <a:bodyPr/>
                    <a:lstStyle/>
                    <a:p>
                      <a:r>
                        <a:rPr lang="en-AU" sz="1600" dirty="0"/>
                        <a:t>Female sex, n (%)</a:t>
                      </a:r>
                    </a:p>
                  </a:txBody>
                  <a:tcPr/>
                </a:tc>
                <a:tc>
                  <a:txBody>
                    <a:bodyPr/>
                    <a:lstStyle/>
                    <a:p>
                      <a:r>
                        <a:rPr lang="en-AU" sz="1600" dirty="0"/>
                        <a:t>1245 (45)</a:t>
                      </a:r>
                    </a:p>
                  </a:txBody>
                  <a:tcPr/>
                </a:tc>
                <a:tc>
                  <a:txBody>
                    <a:bodyPr/>
                    <a:lstStyle/>
                    <a:p>
                      <a:r>
                        <a:rPr lang="en-AU" sz="1600" dirty="0"/>
                        <a:t>321 (48) </a:t>
                      </a:r>
                    </a:p>
                  </a:txBody>
                  <a:tcPr/>
                </a:tc>
                <a:extLst>
                  <a:ext uri="{0D108BD9-81ED-4DB2-BD59-A6C34878D82A}">
                    <a16:rowId xmlns:a16="http://schemas.microsoft.com/office/drawing/2014/main" val="864676995"/>
                  </a:ext>
                </a:extLst>
              </a:tr>
              <a:tr h="370840">
                <a:tc>
                  <a:txBody>
                    <a:bodyPr/>
                    <a:lstStyle/>
                    <a:p>
                      <a:r>
                        <a:rPr lang="en-AU" sz="1600" dirty="0"/>
                        <a:t>Previous infection, n (%)</a:t>
                      </a:r>
                    </a:p>
                  </a:txBody>
                  <a:tcPr>
                    <a:lnB w="12700" cap="flat" cmpd="sng" algn="ctr">
                      <a:solidFill>
                        <a:schemeClr val="tx1"/>
                      </a:solidFill>
                      <a:prstDash val="solid"/>
                      <a:round/>
                      <a:headEnd type="none" w="med" len="med"/>
                      <a:tailEnd type="none" w="med" len="med"/>
                    </a:lnB>
                  </a:tcPr>
                </a:tc>
                <a:tc>
                  <a:txBody>
                    <a:bodyPr/>
                    <a:lstStyle/>
                    <a:p>
                      <a:r>
                        <a:rPr lang="en-AU" sz="1600" dirty="0"/>
                        <a:t>205 (7.2)</a:t>
                      </a:r>
                    </a:p>
                  </a:txBody>
                  <a:tcPr>
                    <a:lnB w="12700" cap="flat" cmpd="sng" algn="ctr">
                      <a:solidFill>
                        <a:schemeClr val="tx1"/>
                      </a:solidFill>
                      <a:prstDash val="solid"/>
                      <a:round/>
                      <a:headEnd type="none" w="med" len="med"/>
                      <a:tailEnd type="none" w="med" len="med"/>
                    </a:lnB>
                  </a:tcPr>
                </a:tc>
                <a:tc>
                  <a:txBody>
                    <a:bodyPr/>
                    <a:lstStyle/>
                    <a:p>
                      <a:r>
                        <a:rPr lang="en-AU" sz="1600" dirty="0"/>
                        <a:t>32 (10)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92373"/>
                  </a:ext>
                </a:extLst>
              </a:tr>
            </a:tbl>
          </a:graphicData>
        </a:graphic>
      </p:graphicFrame>
      <p:graphicFrame>
        <p:nvGraphicFramePr>
          <p:cNvPr id="5" name="Table 4">
            <a:extLst>
              <a:ext uri="{FF2B5EF4-FFF2-40B4-BE49-F238E27FC236}">
                <a16:creationId xmlns:a16="http://schemas.microsoft.com/office/drawing/2014/main" id="{4EDF73A8-7B46-6097-92FD-FD7BD6E2E6BC}"/>
              </a:ext>
            </a:extLst>
          </p:cNvPr>
          <p:cNvGraphicFramePr>
            <a:graphicFrameLocks noGrp="1"/>
          </p:cNvGraphicFramePr>
          <p:nvPr>
            <p:extLst>
              <p:ext uri="{D42A27DB-BD31-4B8C-83A1-F6EECF244321}">
                <p14:modId xmlns:p14="http://schemas.microsoft.com/office/powerpoint/2010/main" val="1958730318"/>
              </p:ext>
            </p:extLst>
          </p:nvPr>
        </p:nvGraphicFramePr>
        <p:xfrm>
          <a:off x="466725" y="3933056"/>
          <a:ext cx="6096000" cy="1193800"/>
        </p:xfrm>
        <a:graphic>
          <a:graphicData uri="http://schemas.openxmlformats.org/drawingml/2006/table">
            <a:tbl>
              <a:tblPr firstRow="1" bandRow="1">
                <a:tableStyleId>{2D5ABB26-0587-4C30-8999-92F81FD0307C}</a:tableStyleId>
              </a:tblPr>
              <a:tblGrid>
                <a:gridCol w="2448272">
                  <a:extLst>
                    <a:ext uri="{9D8B030D-6E8A-4147-A177-3AD203B41FA5}">
                      <a16:colId xmlns:a16="http://schemas.microsoft.com/office/drawing/2014/main" val="2434426997"/>
                    </a:ext>
                  </a:extLst>
                </a:gridCol>
                <a:gridCol w="1872208">
                  <a:extLst>
                    <a:ext uri="{9D8B030D-6E8A-4147-A177-3AD203B41FA5}">
                      <a16:colId xmlns:a16="http://schemas.microsoft.com/office/drawing/2014/main" val="3082225614"/>
                    </a:ext>
                  </a:extLst>
                </a:gridCol>
                <a:gridCol w="1775520">
                  <a:extLst>
                    <a:ext uri="{9D8B030D-6E8A-4147-A177-3AD203B41FA5}">
                      <a16:colId xmlns:a16="http://schemas.microsoft.com/office/drawing/2014/main" val="1883367907"/>
                    </a:ext>
                  </a:extLst>
                </a:gridCol>
              </a:tblGrid>
              <a:tr h="370840">
                <a:tc>
                  <a:txBody>
                    <a:bodyPr/>
                    <a:lstStyle/>
                    <a:p>
                      <a:r>
                        <a:rPr lang="en-AU" sz="1600" dirty="0"/>
                        <a:t>Factors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No infection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Infection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738575"/>
                  </a:ext>
                </a:extLst>
              </a:tr>
              <a:tr h="370840">
                <a:tc>
                  <a:txBody>
                    <a:bodyPr/>
                    <a:lstStyle/>
                    <a:p>
                      <a:r>
                        <a:rPr lang="en-AU" sz="1600" dirty="0"/>
                        <a:t>Age in years, mean (SD)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Female sex, n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Previous infection, 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69.8 (11.2)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1245 (45)</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205 (7.2)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71.9 (12.4)</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321 (48)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32 (10)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2128560"/>
                  </a:ext>
                </a:extLst>
              </a:tr>
            </a:tbl>
          </a:graphicData>
        </a:graphic>
      </p:graphicFrame>
    </p:spTree>
    <p:extLst>
      <p:ext uri="{BB962C8B-B14F-4D97-AF65-F5344CB8AC3E}">
        <p14:creationId xmlns:p14="http://schemas.microsoft.com/office/powerpoint/2010/main" val="357948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DBAC-610B-9CF7-B038-C02EB0541759}"/>
              </a:ext>
            </a:extLst>
          </p:cNvPr>
          <p:cNvSpPr>
            <a:spLocks noGrp="1"/>
          </p:cNvSpPr>
          <p:nvPr>
            <p:ph type="title"/>
          </p:nvPr>
        </p:nvSpPr>
        <p:spPr/>
        <p:txBody>
          <a:bodyPr/>
          <a:lstStyle/>
          <a:p>
            <a:r>
              <a:rPr lang="en-AU" dirty="0"/>
              <a:t>Can you tell the difference? </a:t>
            </a:r>
          </a:p>
        </p:txBody>
      </p:sp>
      <p:graphicFrame>
        <p:nvGraphicFramePr>
          <p:cNvPr id="4" name="Table 4">
            <a:extLst>
              <a:ext uri="{FF2B5EF4-FFF2-40B4-BE49-F238E27FC236}">
                <a16:creationId xmlns:a16="http://schemas.microsoft.com/office/drawing/2014/main" id="{8EE920F5-037C-F9DA-35D0-E4DF42C15301}"/>
              </a:ext>
            </a:extLst>
          </p:cNvPr>
          <p:cNvGraphicFramePr>
            <a:graphicFrameLocks noGrp="1"/>
          </p:cNvGraphicFramePr>
          <p:nvPr>
            <p:extLst>
              <p:ext uri="{D42A27DB-BD31-4B8C-83A1-F6EECF244321}">
                <p14:modId xmlns:p14="http://schemas.microsoft.com/office/powerpoint/2010/main" val="2413579335"/>
              </p:ext>
            </p:extLst>
          </p:nvPr>
        </p:nvGraphicFramePr>
        <p:xfrm>
          <a:off x="466725" y="1556792"/>
          <a:ext cx="6096000" cy="1483360"/>
        </p:xfrm>
        <a:graphic>
          <a:graphicData uri="http://schemas.openxmlformats.org/drawingml/2006/table">
            <a:tbl>
              <a:tblPr firstRow="1" bandRow="1">
                <a:tableStyleId>{2D5ABB26-0587-4C30-8999-92F81FD0307C}</a:tableStyleId>
              </a:tblPr>
              <a:tblGrid>
                <a:gridCol w="2448272">
                  <a:extLst>
                    <a:ext uri="{9D8B030D-6E8A-4147-A177-3AD203B41FA5}">
                      <a16:colId xmlns:a16="http://schemas.microsoft.com/office/drawing/2014/main" val="2434426997"/>
                    </a:ext>
                  </a:extLst>
                </a:gridCol>
                <a:gridCol w="1872208">
                  <a:extLst>
                    <a:ext uri="{9D8B030D-6E8A-4147-A177-3AD203B41FA5}">
                      <a16:colId xmlns:a16="http://schemas.microsoft.com/office/drawing/2014/main" val="3082225614"/>
                    </a:ext>
                  </a:extLst>
                </a:gridCol>
                <a:gridCol w="1775520">
                  <a:extLst>
                    <a:ext uri="{9D8B030D-6E8A-4147-A177-3AD203B41FA5}">
                      <a16:colId xmlns:a16="http://schemas.microsoft.com/office/drawing/2014/main" val="1883367907"/>
                    </a:ext>
                  </a:extLst>
                </a:gridCol>
              </a:tblGrid>
              <a:tr h="370840">
                <a:tc>
                  <a:txBody>
                    <a:bodyPr/>
                    <a:lstStyle/>
                    <a:p>
                      <a:r>
                        <a:rPr lang="en-AU" sz="1600" dirty="0"/>
                        <a:t>Factors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No infection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Infection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738575"/>
                  </a:ext>
                </a:extLst>
              </a:tr>
              <a:tr h="370840">
                <a:tc>
                  <a:txBody>
                    <a:bodyPr/>
                    <a:lstStyle/>
                    <a:p>
                      <a:r>
                        <a:rPr lang="en-AU" sz="1600" dirty="0"/>
                        <a:t>Age in years, mean (SD)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69.8 (11.2)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71.9 (12.4)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2128560"/>
                  </a:ext>
                </a:extLst>
              </a:tr>
              <a:tr h="370840">
                <a:tc>
                  <a:txBody>
                    <a:bodyPr/>
                    <a:lstStyle/>
                    <a:p>
                      <a:r>
                        <a:rPr lang="en-AU" sz="1600" dirty="0"/>
                        <a:t>Female sex, 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1245 (45)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321 (48)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676995"/>
                  </a:ext>
                </a:extLst>
              </a:tr>
              <a:tr h="370840">
                <a:tc>
                  <a:txBody>
                    <a:bodyPr/>
                    <a:lstStyle/>
                    <a:p>
                      <a:r>
                        <a:rPr lang="en-AU" sz="1600" dirty="0"/>
                        <a:t>Previous infection, 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205 (7.2)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32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92373"/>
                  </a:ext>
                </a:extLst>
              </a:tr>
            </a:tbl>
          </a:graphicData>
        </a:graphic>
      </p:graphicFrame>
      <p:graphicFrame>
        <p:nvGraphicFramePr>
          <p:cNvPr id="5" name="Table 4">
            <a:extLst>
              <a:ext uri="{FF2B5EF4-FFF2-40B4-BE49-F238E27FC236}">
                <a16:creationId xmlns:a16="http://schemas.microsoft.com/office/drawing/2014/main" id="{4EDF73A8-7B46-6097-92FD-FD7BD6E2E6BC}"/>
              </a:ext>
            </a:extLst>
          </p:cNvPr>
          <p:cNvGraphicFramePr>
            <a:graphicFrameLocks noGrp="1"/>
          </p:cNvGraphicFramePr>
          <p:nvPr>
            <p:extLst>
              <p:ext uri="{D42A27DB-BD31-4B8C-83A1-F6EECF244321}">
                <p14:modId xmlns:p14="http://schemas.microsoft.com/office/powerpoint/2010/main" val="3954529157"/>
              </p:ext>
            </p:extLst>
          </p:nvPr>
        </p:nvGraphicFramePr>
        <p:xfrm>
          <a:off x="466725" y="3933056"/>
          <a:ext cx="6096000" cy="1193800"/>
        </p:xfrm>
        <a:graphic>
          <a:graphicData uri="http://schemas.openxmlformats.org/drawingml/2006/table">
            <a:tbl>
              <a:tblPr firstRow="1" bandRow="1">
                <a:tableStyleId>{2D5ABB26-0587-4C30-8999-92F81FD0307C}</a:tableStyleId>
              </a:tblPr>
              <a:tblGrid>
                <a:gridCol w="2448272">
                  <a:extLst>
                    <a:ext uri="{9D8B030D-6E8A-4147-A177-3AD203B41FA5}">
                      <a16:colId xmlns:a16="http://schemas.microsoft.com/office/drawing/2014/main" val="2434426997"/>
                    </a:ext>
                  </a:extLst>
                </a:gridCol>
                <a:gridCol w="1872208">
                  <a:extLst>
                    <a:ext uri="{9D8B030D-6E8A-4147-A177-3AD203B41FA5}">
                      <a16:colId xmlns:a16="http://schemas.microsoft.com/office/drawing/2014/main" val="3082225614"/>
                    </a:ext>
                  </a:extLst>
                </a:gridCol>
                <a:gridCol w="1775520">
                  <a:extLst>
                    <a:ext uri="{9D8B030D-6E8A-4147-A177-3AD203B41FA5}">
                      <a16:colId xmlns:a16="http://schemas.microsoft.com/office/drawing/2014/main" val="1883367907"/>
                    </a:ext>
                  </a:extLst>
                </a:gridCol>
              </a:tblGrid>
              <a:tr h="370840">
                <a:tc>
                  <a:txBody>
                    <a:bodyPr/>
                    <a:lstStyle/>
                    <a:p>
                      <a:r>
                        <a:rPr lang="en-AU" sz="1600" dirty="0"/>
                        <a:t>Factors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No infection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Infection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738575"/>
                  </a:ext>
                </a:extLst>
              </a:tr>
              <a:tr h="370840">
                <a:tc>
                  <a:txBody>
                    <a:bodyPr/>
                    <a:lstStyle/>
                    <a:p>
                      <a:r>
                        <a:rPr lang="en-AU" sz="1600" dirty="0"/>
                        <a:t>Age in years, mean (SD)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Female sex, n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Previous infection, 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69.8 (11.2)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1245 (45)</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205 (7.2)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dirty="0"/>
                        <a:t>71.9 (12.4)</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321 (48)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32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2128560"/>
                  </a:ext>
                </a:extLst>
              </a:tr>
            </a:tbl>
          </a:graphicData>
        </a:graphic>
      </p:graphicFrame>
    </p:spTree>
    <p:extLst>
      <p:ext uri="{BB962C8B-B14F-4D97-AF65-F5344CB8AC3E}">
        <p14:creationId xmlns:p14="http://schemas.microsoft.com/office/powerpoint/2010/main" val="36648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9566-EE0A-1D22-581C-B124DA7BC491}"/>
              </a:ext>
            </a:extLst>
          </p:cNvPr>
          <p:cNvSpPr>
            <a:spLocks noGrp="1"/>
          </p:cNvSpPr>
          <p:nvPr>
            <p:ph type="title"/>
          </p:nvPr>
        </p:nvSpPr>
        <p:spPr/>
        <p:txBody>
          <a:bodyPr/>
          <a:lstStyle/>
          <a:p>
            <a:r>
              <a:rPr lang="en-AU" dirty="0"/>
              <a:t>Avoid copy + pasting numbers </a:t>
            </a:r>
          </a:p>
        </p:txBody>
      </p:sp>
      <p:sp>
        <p:nvSpPr>
          <p:cNvPr id="3" name="Text Placeholder 2">
            <a:extLst>
              <a:ext uri="{FF2B5EF4-FFF2-40B4-BE49-F238E27FC236}">
                <a16:creationId xmlns:a16="http://schemas.microsoft.com/office/drawing/2014/main" id="{D37B9E38-090E-9786-E732-88E3FA9A686A}"/>
              </a:ext>
            </a:extLst>
          </p:cNvPr>
          <p:cNvSpPr>
            <a:spLocks noGrp="1"/>
          </p:cNvSpPr>
          <p:nvPr>
            <p:ph type="body" idx="10"/>
          </p:nvPr>
        </p:nvSpPr>
        <p:spPr/>
        <p:txBody>
          <a:bodyPr/>
          <a:lstStyle/>
          <a:p>
            <a:pPr marL="0" indent="0"/>
            <a:r>
              <a:rPr lang="en-AU" dirty="0"/>
              <a:t>Instead use different packages to directly export your results to Excel or Word. </a:t>
            </a:r>
          </a:p>
          <a:p>
            <a:pPr>
              <a:buFont typeface="Arial" panose="020B0604020202020204" pitchFamily="34" charset="0"/>
              <a:buChar char="•"/>
            </a:pPr>
            <a:endParaRPr lang="en-AU" dirty="0"/>
          </a:p>
          <a:p>
            <a:pPr marL="0" indent="0"/>
            <a:r>
              <a:rPr lang="en-AU" b="1" dirty="0"/>
              <a:t>Advantages: </a:t>
            </a:r>
          </a:p>
          <a:p>
            <a:pPr lvl="2"/>
            <a:r>
              <a:rPr lang="en-AU" dirty="0"/>
              <a:t>Saves time and effort </a:t>
            </a:r>
          </a:p>
          <a:p>
            <a:pPr lvl="2"/>
            <a:r>
              <a:rPr lang="en-AU" dirty="0"/>
              <a:t>Reduces error</a:t>
            </a:r>
          </a:p>
          <a:p>
            <a:pPr lvl="2"/>
            <a:r>
              <a:rPr lang="en-AU" dirty="0">
                <a:solidFill>
                  <a:srgbClr val="FF0000"/>
                </a:solidFill>
              </a:rPr>
              <a:t>Facilitates reproducible research </a:t>
            </a:r>
          </a:p>
        </p:txBody>
      </p:sp>
    </p:spTree>
    <p:extLst>
      <p:ext uri="{BB962C8B-B14F-4D97-AF65-F5344CB8AC3E}">
        <p14:creationId xmlns:p14="http://schemas.microsoft.com/office/powerpoint/2010/main" val="355696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661B-DCF7-439F-8A0B-55FC95304CDC}"/>
              </a:ext>
            </a:extLst>
          </p:cNvPr>
          <p:cNvSpPr>
            <a:spLocks noGrp="1"/>
          </p:cNvSpPr>
          <p:nvPr>
            <p:ph type="title"/>
          </p:nvPr>
        </p:nvSpPr>
        <p:spPr/>
        <p:txBody>
          <a:bodyPr/>
          <a:lstStyle/>
          <a:p>
            <a:r>
              <a:rPr lang="en-AU" dirty="0"/>
              <a:t>How to make a good figure? </a:t>
            </a:r>
            <a:endParaRPr lang="en-GB" dirty="0"/>
          </a:p>
        </p:txBody>
      </p:sp>
      <p:sp>
        <p:nvSpPr>
          <p:cNvPr id="3" name="Text Placeholder 2">
            <a:extLst>
              <a:ext uri="{FF2B5EF4-FFF2-40B4-BE49-F238E27FC236}">
                <a16:creationId xmlns:a16="http://schemas.microsoft.com/office/drawing/2014/main" id="{6C851317-2B06-411F-8D3C-D3904C23A11F}"/>
              </a:ext>
            </a:extLst>
          </p:cNvPr>
          <p:cNvSpPr>
            <a:spLocks noGrp="1"/>
          </p:cNvSpPr>
          <p:nvPr>
            <p:ph type="body" idx="10"/>
          </p:nvPr>
        </p:nvSpPr>
        <p:spPr>
          <a:xfrm>
            <a:off x="6228184" y="1227137"/>
            <a:ext cx="2808311" cy="4606925"/>
          </a:xfrm>
        </p:spPr>
        <p:txBody>
          <a:bodyPr/>
          <a:lstStyle/>
          <a:p>
            <a:pPr>
              <a:lnSpc>
                <a:spcPct val="150000"/>
              </a:lnSpc>
              <a:spcAft>
                <a:spcPts val="800"/>
              </a:spcAft>
            </a:pPr>
            <a:r>
              <a:rPr lang="en-GB" sz="1200" dirty="0">
                <a:effectLst/>
                <a:ea typeface="Calibri" panose="020F0502020204030204" pitchFamily="34" charset="0"/>
                <a:cs typeface="Arial" panose="020B0604020202020204" pitchFamily="34" charset="0"/>
              </a:rPr>
              <a:t>A figure legend may contain: </a:t>
            </a:r>
          </a:p>
          <a:p>
            <a:pPr lvl="2">
              <a:lnSpc>
                <a:spcPct val="150000"/>
              </a:lnSpc>
              <a:spcAft>
                <a:spcPts val="800"/>
              </a:spcAft>
            </a:pPr>
            <a:r>
              <a:rPr lang="en-GB" sz="1200" dirty="0">
                <a:effectLst/>
                <a:ea typeface="Calibri" panose="020F0502020204030204" pitchFamily="34" charset="0"/>
                <a:cs typeface="Arial" panose="020B0604020202020204" pitchFamily="34" charset="0"/>
              </a:rPr>
              <a:t>A brief title </a:t>
            </a:r>
          </a:p>
          <a:p>
            <a:pPr lvl="2">
              <a:lnSpc>
                <a:spcPct val="150000"/>
              </a:lnSpc>
              <a:spcAft>
                <a:spcPts val="800"/>
              </a:spcAft>
            </a:pPr>
            <a:r>
              <a:rPr lang="en-GB" sz="1200" dirty="0">
                <a:effectLst/>
                <a:ea typeface="Calibri" panose="020F0502020204030204" pitchFamily="34" charset="0"/>
                <a:cs typeface="Arial" panose="020B0604020202020204" pitchFamily="34" charset="0"/>
              </a:rPr>
              <a:t>Variable definitions</a:t>
            </a:r>
          </a:p>
          <a:p>
            <a:pPr lvl="2">
              <a:lnSpc>
                <a:spcPct val="150000"/>
              </a:lnSpc>
              <a:spcAft>
                <a:spcPts val="800"/>
              </a:spcAft>
            </a:pPr>
            <a:r>
              <a:rPr lang="en-GB" sz="1200" dirty="0">
                <a:effectLst/>
                <a:ea typeface="Calibri" panose="020F0502020204030204" pitchFamily="34" charset="0"/>
                <a:cs typeface="Arial" panose="020B0604020202020204" pitchFamily="34" charset="0"/>
              </a:rPr>
              <a:t>Definitions of symbols or lines </a:t>
            </a:r>
          </a:p>
          <a:p>
            <a:pPr lvl="2">
              <a:lnSpc>
                <a:spcPct val="150000"/>
              </a:lnSpc>
              <a:spcAft>
                <a:spcPts val="800"/>
              </a:spcAft>
            </a:pPr>
            <a:r>
              <a:rPr lang="en-GB" sz="1200" dirty="0">
                <a:effectLst/>
                <a:ea typeface="Calibri" panose="020F0502020204030204" pitchFamily="34" charset="0"/>
                <a:cs typeface="Arial" panose="020B0604020202020204" pitchFamily="34" charset="0"/>
              </a:rPr>
              <a:t>Explanation of panels (A, B, C, D) </a:t>
            </a:r>
          </a:p>
          <a:p>
            <a:pPr lvl="2">
              <a:lnSpc>
                <a:spcPct val="150000"/>
              </a:lnSpc>
              <a:spcAft>
                <a:spcPts val="800"/>
              </a:spcAft>
            </a:pPr>
            <a:r>
              <a:rPr lang="en-GB" sz="1200" dirty="0">
                <a:effectLst/>
                <a:ea typeface="Calibri" panose="020F0502020204030204" pitchFamily="34" charset="0"/>
                <a:cs typeface="Arial" panose="020B0604020202020204" pitchFamily="34" charset="0"/>
              </a:rPr>
              <a:t>Statistical information (statistical model specification, tests used, p-values)  </a:t>
            </a:r>
          </a:p>
          <a:p>
            <a:pPr lvl="2">
              <a:lnSpc>
                <a:spcPct val="150000"/>
              </a:lnSpc>
              <a:spcAft>
                <a:spcPts val="800"/>
              </a:spcAft>
            </a:pPr>
            <a:r>
              <a:rPr lang="en-GB" sz="1200" dirty="0">
                <a:effectLst/>
                <a:ea typeface="Calibri" panose="020F0502020204030204" pitchFamily="34" charset="0"/>
                <a:cs typeface="Arial" panose="020B0604020202020204" pitchFamily="34" charset="0"/>
              </a:rPr>
              <a:t>Brief description of the key findings that are seen in the figure</a:t>
            </a:r>
          </a:p>
          <a:p>
            <a:endParaRPr lang="en-GB" sz="1100" dirty="0"/>
          </a:p>
        </p:txBody>
      </p:sp>
      <p:pic>
        <p:nvPicPr>
          <p:cNvPr id="4" name="Picture 3">
            <a:extLst>
              <a:ext uri="{FF2B5EF4-FFF2-40B4-BE49-F238E27FC236}">
                <a16:creationId xmlns:a16="http://schemas.microsoft.com/office/drawing/2014/main" id="{8E7609AE-F706-4E32-9879-204EB3CE086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91574"/>
            <a:ext cx="6003880" cy="4478050"/>
          </a:xfrm>
          <a:prstGeom prst="rect">
            <a:avLst/>
          </a:prstGeom>
          <a:noFill/>
        </p:spPr>
      </p:pic>
    </p:spTree>
    <p:extLst>
      <p:ext uri="{BB962C8B-B14F-4D97-AF65-F5344CB8AC3E}">
        <p14:creationId xmlns:p14="http://schemas.microsoft.com/office/powerpoint/2010/main" val="375339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2F66-C462-CA34-F199-77A2FBC1A95E}"/>
              </a:ext>
            </a:extLst>
          </p:cNvPr>
          <p:cNvSpPr>
            <a:spLocks noGrp="1"/>
          </p:cNvSpPr>
          <p:nvPr>
            <p:ph type="title"/>
          </p:nvPr>
        </p:nvSpPr>
        <p:spPr/>
        <p:txBody>
          <a:bodyPr/>
          <a:lstStyle/>
          <a:p>
            <a:r>
              <a:rPr lang="en-AU" dirty="0"/>
              <a:t>Message trumps beauty </a:t>
            </a:r>
          </a:p>
        </p:txBody>
      </p:sp>
      <p:pic>
        <p:nvPicPr>
          <p:cNvPr id="5" name="Picture 4" descr="Diagram&#10;&#10;Description automatically generated">
            <a:extLst>
              <a:ext uri="{FF2B5EF4-FFF2-40B4-BE49-F238E27FC236}">
                <a16:creationId xmlns:a16="http://schemas.microsoft.com/office/drawing/2014/main" id="{226B3CBF-A1CD-AD16-0B83-B46E53D6A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13" y="1340768"/>
            <a:ext cx="8090081" cy="4606926"/>
          </a:xfrm>
          <a:prstGeom prst="rect">
            <a:avLst/>
          </a:prstGeom>
        </p:spPr>
      </p:pic>
    </p:spTree>
    <p:extLst>
      <p:ext uri="{BB962C8B-B14F-4D97-AF65-F5344CB8AC3E}">
        <p14:creationId xmlns:p14="http://schemas.microsoft.com/office/powerpoint/2010/main" val="337853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B5B7-059B-A2C5-ED22-9F3AB2AA91F4}"/>
              </a:ext>
            </a:extLst>
          </p:cNvPr>
          <p:cNvSpPr>
            <a:spLocks noGrp="1"/>
          </p:cNvSpPr>
          <p:nvPr>
            <p:ph type="title"/>
          </p:nvPr>
        </p:nvSpPr>
        <p:spPr/>
        <p:txBody>
          <a:bodyPr/>
          <a:lstStyle/>
          <a:p>
            <a:r>
              <a:rPr lang="en-AU" dirty="0"/>
              <a:t>Avoid </a:t>
            </a:r>
            <a:r>
              <a:rPr lang="en-AU" dirty="0" err="1"/>
              <a:t>Chartjunk</a:t>
            </a:r>
            <a:r>
              <a:rPr lang="en-AU" dirty="0"/>
              <a:t> </a:t>
            </a:r>
          </a:p>
        </p:txBody>
      </p:sp>
      <p:sp>
        <p:nvSpPr>
          <p:cNvPr id="3" name="Text Placeholder 2">
            <a:extLst>
              <a:ext uri="{FF2B5EF4-FFF2-40B4-BE49-F238E27FC236}">
                <a16:creationId xmlns:a16="http://schemas.microsoft.com/office/drawing/2014/main" id="{E83EA5BD-2F55-89FE-67BA-3CD7DEE1E338}"/>
              </a:ext>
            </a:extLst>
          </p:cNvPr>
          <p:cNvSpPr>
            <a:spLocks noGrp="1"/>
          </p:cNvSpPr>
          <p:nvPr>
            <p:ph type="body" idx="10"/>
          </p:nvPr>
        </p:nvSpPr>
        <p:spPr>
          <a:xfrm>
            <a:off x="468313" y="2204864"/>
            <a:ext cx="8208962" cy="3629198"/>
          </a:xfrm>
        </p:spPr>
        <p:txBody>
          <a:bodyPr/>
          <a:lstStyle/>
          <a:p>
            <a:pPr marL="0" indent="0" algn="l"/>
            <a:r>
              <a:rPr lang="en-AU" sz="2400" b="0" i="1" dirty="0">
                <a:effectLst/>
                <a:latin typeface="sohne"/>
              </a:rPr>
              <a:t>“Perfection is achieved not when there is nothing more to add, but when there is nothing left to take away.”</a:t>
            </a:r>
          </a:p>
          <a:p>
            <a:pPr algn="l"/>
            <a:endParaRPr lang="en-AU" sz="2400" b="0" i="0" dirty="0">
              <a:effectLst/>
              <a:latin typeface="sohne"/>
            </a:endParaRPr>
          </a:p>
          <a:p>
            <a:pPr algn="l"/>
            <a:r>
              <a:rPr lang="en-AU" sz="2400" b="0" i="1" dirty="0">
                <a:effectLst/>
                <a:latin typeface="sohne"/>
              </a:rPr>
              <a:t>— Antoine de Saint-Exupery</a:t>
            </a:r>
            <a:r>
              <a:rPr lang="en-AU" sz="2400" b="0" i="0" dirty="0">
                <a:effectLst/>
                <a:latin typeface="sohne"/>
              </a:rPr>
              <a:t>.</a:t>
            </a:r>
          </a:p>
          <a:p>
            <a:endParaRPr lang="en-AU" dirty="0"/>
          </a:p>
        </p:txBody>
      </p:sp>
    </p:spTree>
    <p:extLst>
      <p:ext uri="{BB962C8B-B14F-4D97-AF65-F5344CB8AC3E}">
        <p14:creationId xmlns:p14="http://schemas.microsoft.com/office/powerpoint/2010/main" val="11627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552C-6112-4BCC-BC26-441057DE88E6}"/>
              </a:ext>
            </a:extLst>
          </p:cNvPr>
          <p:cNvSpPr>
            <a:spLocks noGrp="1"/>
          </p:cNvSpPr>
          <p:nvPr>
            <p:ph type="title"/>
          </p:nvPr>
        </p:nvSpPr>
        <p:spPr/>
        <p:txBody>
          <a:bodyPr/>
          <a:lstStyle/>
          <a:p>
            <a:r>
              <a:rPr lang="en-GB" dirty="0"/>
              <a:t>Learning outcomes</a:t>
            </a:r>
          </a:p>
        </p:txBody>
      </p:sp>
      <p:sp>
        <p:nvSpPr>
          <p:cNvPr id="3" name="Text Placeholder 2">
            <a:extLst>
              <a:ext uri="{FF2B5EF4-FFF2-40B4-BE49-F238E27FC236}">
                <a16:creationId xmlns:a16="http://schemas.microsoft.com/office/drawing/2014/main" id="{AD8CAA04-F984-44C5-9DF7-929187125EC3}"/>
              </a:ext>
            </a:extLst>
          </p:cNvPr>
          <p:cNvSpPr>
            <a:spLocks noGrp="1"/>
          </p:cNvSpPr>
          <p:nvPr>
            <p:ph type="body" idx="10"/>
          </p:nvPr>
        </p:nvSpPr>
        <p:spPr/>
        <p:txBody>
          <a:bodyPr/>
          <a:lstStyle/>
          <a:p>
            <a:pPr>
              <a:buFont typeface="Arial" panose="020B0604020202020204" pitchFamily="34" charset="0"/>
              <a:buChar char="•"/>
            </a:pPr>
            <a:r>
              <a:rPr lang="en-AU" sz="1800" dirty="0"/>
              <a:t>Evaluate characteristics of good figures and tables</a:t>
            </a:r>
          </a:p>
          <a:p>
            <a:pPr>
              <a:buFont typeface="Arial" panose="020B0604020202020204" pitchFamily="34" charset="0"/>
              <a:buChar char="•"/>
            </a:pPr>
            <a:r>
              <a:rPr lang="en-AU" sz="1800" dirty="0"/>
              <a:t>Understand how to report statistical significance by interpreting P-values and confidence intervals</a:t>
            </a:r>
          </a:p>
          <a:p>
            <a:pPr>
              <a:buFont typeface="Arial" panose="020B0604020202020204" pitchFamily="34" charset="0"/>
              <a:buChar char="•"/>
            </a:pPr>
            <a:r>
              <a:rPr lang="en-AU" sz="1800" dirty="0"/>
              <a:t>Communicate the estimates for measures of association</a:t>
            </a:r>
          </a:p>
          <a:p>
            <a:pPr>
              <a:buFont typeface="Arial" panose="020B0604020202020204" pitchFamily="34" charset="0"/>
              <a:buChar char="•"/>
            </a:pPr>
            <a:r>
              <a:rPr lang="en-AU" sz="1800" dirty="0"/>
              <a:t>Identify key guidelines and checklists for reporting of statistics</a:t>
            </a:r>
            <a:endParaRPr lang="en-GB" sz="1800" dirty="0"/>
          </a:p>
        </p:txBody>
      </p:sp>
    </p:spTree>
    <p:extLst>
      <p:ext uri="{BB962C8B-B14F-4D97-AF65-F5344CB8AC3E}">
        <p14:creationId xmlns:p14="http://schemas.microsoft.com/office/powerpoint/2010/main" val="122722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ABFF-2755-828F-CF90-B2997D5BBDE1}"/>
              </a:ext>
            </a:extLst>
          </p:cNvPr>
          <p:cNvSpPr>
            <a:spLocks noGrp="1"/>
          </p:cNvSpPr>
          <p:nvPr>
            <p:ph type="title"/>
          </p:nvPr>
        </p:nvSpPr>
        <p:spPr/>
        <p:txBody>
          <a:bodyPr/>
          <a:lstStyle/>
          <a:p>
            <a:r>
              <a:rPr lang="en-AU" dirty="0"/>
              <a:t>Which graph looks better? </a:t>
            </a:r>
          </a:p>
        </p:txBody>
      </p:sp>
      <p:pic>
        <p:nvPicPr>
          <p:cNvPr id="5" name="Picture 4" descr="Chart, bar chart&#10;&#10;Description automatically generated">
            <a:extLst>
              <a:ext uri="{FF2B5EF4-FFF2-40B4-BE49-F238E27FC236}">
                <a16:creationId xmlns:a16="http://schemas.microsoft.com/office/drawing/2014/main" id="{5244B583-CC53-20FB-E263-284142A4F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139" y="3875451"/>
            <a:ext cx="4839722" cy="2793396"/>
          </a:xfrm>
          <a:prstGeom prst="rect">
            <a:avLst/>
          </a:prstGeom>
        </p:spPr>
      </p:pic>
      <p:pic>
        <p:nvPicPr>
          <p:cNvPr id="7" name="Picture 6" descr="Chart, bar chart&#10;&#10;Description automatically generated">
            <a:extLst>
              <a:ext uri="{FF2B5EF4-FFF2-40B4-BE49-F238E27FC236}">
                <a16:creationId xmlns:a16="http://schemas.microsoft.com/office/drawing/2014/main" id="{AE5386B5-2D80-F551-65E5-F0F75E7DF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139" y="1082055"/>
            <a:ext cx="4839722" cy="2793396"/>
          </a:xfrm>
          <a:prstGeom prst="rect">
            <a:avLst/>
          </a:prstGeom>
        </p:spPr>
      </p:pic>
    </p:spTree>
    <p:extLst>
      <p:ext uri="{BB962C8B-B14F-4D97-AF65-F5344CB8AC3E}">
        <p14:creationId xmlns:p14="http://schemas.microsoft.com/office/powerpoint/2010/main" val="1943684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9686-27DD-33C5-3B2A-5FABD150CAD1}"/>
              </a:ext>
            </a:extLst>
          </p:cNvPr>
          <p:cNvSpPr>
            <a:spLocks noGrp="1"/>
          </p:cNvSpPr>
          <p:nvPr>
            <p:ph type="title"/>
          </p:nvPr>
        </p:nvSpPr>
        <p:spPr/>
        <p:txBody>
          <a:bodyPr/>
          <a:lstStyle/>
          <a:p>
            <a:r>
              <a:rPr lang="en-AU" dirty="0"/>
              <a:t>For more tips </a:t>
            </a:r>
          </a:p>
        </p:txBody>
      </p:sp>
      <p:pic>
        <p:nvPicPr>
          <p:cNvPr id="5" name="Picture 4" descr="Graphical user interface&#10;&#10;Description automatically generated">
            <a:extLst>
              <a:ext uri="{FF2B5EF4-FFF2-40B4-BE49-F238E27FC236}">
                <a16:creationId xmlns:a16="http://schemas.microsoft.com/office/drawing/2014/main" id="{715973B7-7AE8-667A-94AB-2A46B06FA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4260"/>
            <a:ext cx="9144000" cy="2889480"/>
          </a:xfrm>
          <a:prstGeom prst="rect">
            <a:avLst/>
          </a:prstGeom>
        </p:spPr>
      </p:pic>
    </p:spTree>
    <p:extLst>
      <p:ext uri="{BB962C8B-B14F-4D97-AF65-F5344CB8AC3E}">
        <p14:creationId xmlns:p14="http://schemas.microsoft.com/office/powerpoint/2010/main" val="1614938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A4CC-AADD-0284-2924-5ED54D96D654}"/>
              </a:ext>
            </a:extLst>
          </p:cNvPr>
          <p:cNvSpPr>
            <a:spLocks noGrp="1"/>
          </p:cNvSpPr>
          <p:nvPr>
            <p:ph type="title"/>
          </p:nvPr>
        </p:nvSpPr>
        <p:spPr/>
        <p:txBody>
          <a:bodyPr/>
          <a:lstStyle/>
          <a:p>
            <a:r>
              <a:rPr lang="en-AU" dirty="0"/>
              <a:t>DPI requirements by journals </a:t>
            </a:r>
          </a:p>
        </p:txBody>
      </p:sp>
      <p:sp>
        <p:nvSpPr>
          <p:cNvPr id="3" name="Text Placeholder 2">
            <a:extLst>
              <a:ext uri="{FF2B5EF4-FFF2-40B4-BE49-F238E27FC236}">
                <a16:creationId xmlns:a16="http://schemas.microsoft.com/office/drawing/2014/main" id="{DED14F07-B3AC-83EC-C298-982681671FF2}"/>
              </a:ext>
            </a:extLst>
          </p:cNvPr>
          <p:cNvSpPr>
            <a:spLocks noGrp="1"/>
          </p:cNvSpPr>
          <p:nvPr>
            <p:ph type="body" idx="10"/>
          </p:nvPr>
        </p:nvSpPr>
        <p:spPr/>
        <p:txBody>
          <a:bodyPr/>
          <a:lstStyle/>
          <a:p>
            <a:pPr>
              <a:buFont typeface="Arial" panose="020B0604020202020204" pitchFamily="34" charset="0"/>
              <a:buChar char="•"/>
            </a:pPr>
            <a:r>
              <a:rPr lang="en-AU" dirty="0"/>
              <a:t>DPI stands for "dots-per-inch" </a:t>
            </a:r>
          </a:p>
          <a:p>
            <a:pPr>
              <a:buFont typeface="Arial" panose="020B0604020202020204" pitchFamily="34" charset="0"/>
              <a:buChar char="•"/>
            </a:pPr>
            <a:r>
              <a:rPr lang="en-AU" dirty="0"/>
              <a:t>Many journals ask for figures with having at least 300 dpi </a:t>
            </a:r>
          </a:p>
          <a:p>
            <a:pPr>
              <a:buFont typeface="Arial" panose="020B0604020202020204" pitchFamily="34" charset="0"/>
              <a:buChar char="•"/>
            </a:pPr>
            <a:r>
              <a:rPr lang="en-AU" dirty="0"/>
              <a:t>How to check the dpi of an image? </a:t>
            </a:r>
          </a:p>
        </p:txBody>
      </p:sp>
    </p:spTree>
    <p:extLst>
      <p:ext uri="{BB962C8B-B14F-4D97-AF65-F5344CB8AC3E}">
        <p14:creationId xmlns:p14="http://schemas.microsoft.com/office/powerpoint/2010/main" val="237089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2A4E-4266-0CBD-01D3-91253B8A9CA0}"/>
              </a:ext>
            </a:extLst>
          </p:cNvPr>
          <p:cNvSpPr>
            <a:spLocks noGrp="1"/>
          </p:cNvSpPr>
          <p:nvPr>
            <p:ph type="title"/>
          </p:nvPr>
        </p:nvSpPr>
        <p:spPr/>
        <p:txBody>
          <a:bodyPr/>
          <a:lstStyle/>
          <a:p>
            <a:r>
              <a:rPr lang="en-AU" dirty="0"/>
              <a:t>GIMP </a:t>
            </a:r>
          </a:p>
        </p:txBody>
      </p:sp>
      <p:sp>
        <p:nvSpPr>
          <p:cNvPr id="3" name="Text Placeholder 2">
            <a:extLst>
              <a:ext uri="{FF2B5EF4-FFF2-40B4-BE49-F238E27FC236}">
                <a16:creationId xmlns:a16="http://schemas.microsoft.com/office/drawing/2014/main" id="{95F646FF-D194-97A6-CED8-178B67E4AFA5}"/>
              </a:ext>
            </a:extLst>
          </p:cNvPr>
          <p:cNvSpPr>
            <a:spLocks noGrp="1"/>
          </p:cNvSpPr>
          <p:nvPr>
            <p:ph type="body" idx="10"/>
          </p:nvPr>
        </p:nvSpPr>
        <p:spPr/>
        <p:txBody>
          <a:bodyPr/>
          <a:lstStyle/>
          <a:p>
            <a:pPr>
              <a:buFont typeface="Arial" panose="020B0604020202020204" pitchFamily="34" charset="0"/>
              <a:buChar char="•"/>
            </a:pPr>
            <a:endParaRPr lang="en-AU" dirty="0"/>
          </a:p>
          <a:p>
            <a:pPr>
              <a:buFont typeface="Arial" panose="020B0604020202020204" pitchFamily="34" charset="0"/>
              <a:buChar char="•"/>
            </a:pPr>
            <a:endParaRPr lang="en-AU" dirty="0"/>
          </a:p>
          <a:p>
            <a:pPr>
              <a:buFont typeface="Arial" panose="020B0604020202020204" pitchFamily="34" charset="0"/>
              <a:buChar char="•"/>
            </a:pPr>
            <a:endParaRPr lang="en-AU" dirty="0"/>
          </a:p>
          <a:p>
            <a:pPr>
              <a:buFont typeface="Arial" panose="020B0604020202020204" pitchFamily="34" charset="0"/>
              <a:buChar char="•"/>
            </a:pPr>
            <a:endParaRPr lang="en-AU" dirty="0"/>
          </a:p>
          <a:p>
            <a:pPr>
              <a:buFont typeface="Arial" panose="020B0604020202020204" pitchFamily="34" charset="0"/>
              <a:buChar char="•"/>
            </a:pPr>
            <a:endParaRPr lang="en-AU" dirty="0"/>
          </a:p>
          <a:p>
            <a:pPr>
              <a:buFont typeface="Arial" panose="020B0604020202020204" pitchFamily="34" charset="0"/>
              <a:buChar char="•"/>
            </a:pPr>
            <a:r>
              <a:rPr lang="en-AU" dirty="0"/>
              <a:t>Open software </a:t>
            </a:r>
          </a:p>
          <a:p>
            <a:pPr>
              <a:buFont typeface="Arial" panose="020B0604020202020204" pitchFamily="34" charset="0"/>
              <a:buChar char="•"/>
            </a:pPr>
            <a:r>
              <a:rPr lang="en-AU" dirty="0"/>
              <a:t>GIMP is the GNU Image Manipulation Program. It is an application for such tasks as photo retouching, image composition, and image authoring. </a:t>
            </a:r>
          </a:p>
          <a:p>
            <a:pPr>
              <a:buFont typeface="Arial" panose="020B0604020202020204" pitchFamily="34" charset="0"/>
              <a:buChar char="•"/>
            </a:pPr>
            <a:r>
              <a:rPr lang="en-AU" dirty="0"/>
              <a:t>If you need to quickly retouch an image or add some legends or labels, GIMP is the perfect tool.</a:t>
            </a:r>
          </a:p>
        </p:txBody>
      </p:sp>
      <p:pic>
        <p:nvPicPr>
          <p:cNvPr id="5" name="Picture 4" descr="A close-up of a mouse&#10;&#10;Description automatically generated with low confidence">
            <a:extLst>
              <a:ext uri="{FF2B5EF4-FFF2-40B4-BE49-F238E27FC236}">
                <a16:creationId xmlns:a16="http://schemas.microsoft.com/office/drawing/2014/main" id="{6BA695BA-AC62-8F8F-5B56-C9C5EE420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662" y="1268760"/>
            <a:ext cx="3114675" cy="1466850"/>
          </a:xfrm>
          <a:prstGeom prst="rect">
            <a:avLst/>
          </a:prstGeom>
        </p:spPr>
      </p:pic>
    </p:spTree>
    <p:extLst>
      <p:ext uri="{BB962C8B-B14F-4D97-AF65-F5344CB8AC3E}">
        <p14:creationId xmlns:p14="http://schemas.microsoft.com/office/powerpoint/2010/main" val="947585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56A4-5AA9-4C64-AFFE-5AA928E4F56E}"/>
              </a:ext>
            </a:extLst>
          </p:cNvPr>
          <p:cNvSpPr>
            <a:spLocks noGrp="1"/>
          </p:cNvSpPr>
          <p:nvPr>
            <p:ph type="title"/>
          </p:nvPr>
        </p:nvSpPr>
        <p:spPr/>
        <p:txBody>
          <a:bodyPr/>
          <a:lstStyle/>
          <a:p>
            <a:r>
              <a:rPr lang="en-AU" dirty="0"/>
              <a:t>Multi-panel plots </a:t>
            </a:r>
            <a:endParaRPr lang="en-GB" dirty="0"/>
          </a:p>
        </p:txBody>
      </p:sp>
      <p:sp>
        <p:nvSpPr>
          <p:cNvPr id="3" name="Text Placeholder 2">
            <a:extLst>
              <a:ext uri="{FF2B5EF4-FFF2-40B4-BE49-F238E27FC236}">
                <a16:creationId xmlns:a16="http://schemas.microsoft.com/office/drawing/2014/main" id="{AF0E262D-9692-4C9E-91C5-15013A923271}"/>
              </a:ext>
            </a:extLst>
          </p:cNvPr>
          <p:cNvSpPr>
            <a:spLocks noGrp="1"/>
          </p:cNvSpPr>
          <p:nvPr>
            <p:ph type="body" idx="10"/>
          </p:nvPr>
        </p:nvSpPr>
        <p:spPr>
          <a:xfrm>
            <a:off x="468313" y="1227137"/>
            <a:ext cx="4751759" cy="4606925"/>
          </a:xfrm>
        </p:spPr>
        <p:txBody>
          <a:bodyPr/>
          <a:lstStyle/>
          <a:p>
            <a:pPr marL="285750" indent="-285750">
              <a:buFont typeface="Arial" panose="020B0604020202020204" pitchFamily="34" charset="0"/>
              <a:buChar char="•"/>
            </a:pPr>
            <a:r>
              <a:rPr lang="en-AU" dirty="0"/>
              <a:t>Combining multiple plots or add objects (e.g., image or text) to a single plot</a:t>
            </a:r>
          </a:p>
          <a:p>
            <a:pPr marL="0" indent="0"/>
            <a:endParaRPr lang="en-AU" dirty="0"/>
          </a:p>
          <a:p>
            <a:pPr marL="0" indent="0"/>
            <a:r>
              <a:rPr lang="en-AU" b="1" dirty="0"/>
              <a:t>Utilities: </a:t>
            </a:r>
          </a:p>
          <a:p>
            <a:pPr lvl="2"/>
            <a:r>
              <a:rPr lang="en-AU" dirty="0"/>
              <a:t>Reduce the number of total figures</a:t>
            </a:r>
          </a:p>
          <a:p>
            <a:pPr lvl="2"/>
            <a:r>
              <a:rPr lang="en-AU" dirty="0"/>
              <a:t>Convenience to the readers </a:t>
            </a:r>
          </a:p>
          <a:p>
            <a:pPr lvl="2"/>
            <a:r>
              <a:rPr lang="en-AU" dirty="0"/>
              <a:t>Can highlight the comparisons  </a:t>
            </a:r>
          </a:p>
          <a:p>
            <a:pPr lvl="2"/>
            <a:endParaRPr lang="en-AU" dirty="0"/>
          </a:p>
          <a:p>
            <a:pPr>
              <a:buFont typeface="Arial" panose="020B0604020202020204" pitchFamily="34" charset="0"/>
              <a:buChar char="•"/>
            </a:pPr>
            <a:r>
              <a:rPr lang="en-AU" dirty="0"/>
              <a:t>The legend of a multi-panel figure must identify each graph </a:t>
            </a:r>
          </a:p>
          <a:p>
            <a:pPr>
              <a:buFont typeface="Arial" panose="020B0604020202020204" pitchFamily="34" charset="0"/>
              <a:buChar char="•"/>
            </a:pPr>
            <a:r>
              <a:rPr lang="en-AU" dirty="0"/>
              <a:t>When mentioned in the text, specific graph needs to be cited [e.g. Figure 2 (A)] </a:t>
            </a:r>
            <a:endParaRPr lang="en-GB" dirty="0"/>
          </a:p>
        </p:txBody>
      </p:sp>
      <p:pic>
        <p:nvPicPr>
          <p:cNvPr id="4" name="Picture 3">
            <a:extLst>
              <a:ext uri="{FF2B5EF4-FFF2-40B4-BE49-F238E27FC236}">
                <a16:creationId xmlns:a16="http://schemas.microsoft.com/office/drawing/2014/main" id="{205693BA-593D-47DF-A4B3-F81CDAB5D75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260648"/>
            <a:ext cx="3223895" cy="547179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a:extLst>
              <a:ext uri="{FF2B5EF4-FFF2-40B4-BE49-F238E27FC236}">
                <a16:creationId xmlns:a16="http://schemas.microsoft.com/office/drawing/2014/main" id="{E3C7F933-02B3-4C56-A325-52DDEE4AB547}"/>
              </a:ext>
            </a:extLst>
          </p:cNvPr>
          <p:cNvSpPr txBox="1"/>
          <p:nvPr/>
        </p:nvSpPr>
        <p:spPr>
          <a:xfrm>
            <a:off x="5652121" y="5810393"/>
            <a:ext cx="3223894" cy="246221"/>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AU" sz="1000" i="0" u="none" strike="noStrike" kern="1200" cap="none" spc="0" normalizeH="0" baseline="0" noProof="0" dirty="0">
                <a:ln>
                  <a:noFill/>
                </a:ln>
                <a:solidFill>
                  <a:schemeClr val="tx1"/>
                </a:solidFill>
                <a:effectLst/>
                <a:uLnTx/>
                <a:uFillTx/>
                <a:latin typeface="+mn-lt"/>
                <a:ea typeface="+mn-ea"/>
                <a:cs typeface="+mn-cs"/>
              </a:rPr>
              <a:t>Source: </a:t>
            </a:r>
            <a:r>
              <a:rPr kumimoji="0" lang="da-DK" sz="1000" i="0" u="none" strike="noStrike" kern="1200" cap="none" spc="0" normalizeH="0" baseline="0" noProof="0" dirty="0">
                <a:ln>
                  <a:noFill/>
                </a:ln>
                <a:solidFill>
                  <a:schemeClr val="tx1"/>
                </a:solidFill>
                <a:effectLst/>
                <a:uLnTx/>
                <a:uFillTx/>
                <a:latin typeface="+mn-lt"/>
                <a:ea typeface="+mn-ea"/>
                <a:cs typeface="+mn-cs"/>
              </a:rPr>
              <a:t>PT Katzmarzyk et al. N Engl J Med </a:t>
            </a:r>
            <a:endParaRPr kumimoji="0" lang="en-GB" sz="100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3184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CF79-C35F-4F41-B235-A2077319D6C6}"/>
              </a:ext>
            </a:extLst>
          </p:cNvPr>
          <p:cNvSpPr>
            <a:spLocks noGrp="1"/>
          </p:cNvSpPr>
          <p:nvPr>
            <p:ph type="title"/>
          </p:nvPr>
        </p:nvSpPr>
        <p:spPr/>
        <p:txBody>
          <a:bodyPr/>
          <a:lstStyle/>
          <a:p>
            <a:r>
              <a:rPr lang="en-AU" dirty="0"/>
              <a:t>Creating tables and figures in R </a:t>
            </a:r>
            <a:endParaRPr lang="en-GB" dirty="0"/>
          </a:p>
        </p:txBody>
      </p:sp>
      <p:sp>
        <p:nvSpPr>
          <p:cNvPr id="3" name="Text Placeholder 2">
            <a:extLst>
              <a:ext uri="{FF2B5EF4-FFF2-40B4-BE49-F238E27FC236}">
                <a16:creationId xmlns:a16="http://schemas.microsoft.com/office/drawing/2014/main" id="{A9E9D350-3CFF-4F87-9EBD-6D372D933F9B}"/>
              </a:ext>
            </a:extLst>
          </p:cNvPr>
          <p:cNvSpPr>
            <a:spLocks noGrp="1"/>
          </p:cNvSpPr>
          <p:nvPr>
            <p:ph type="body" idx="10"/>
          </p:nvPr>
        </p:nvSpPr>
        <p:spPr/>
        <p:txBody>
          <a:bodyPr/>
          <a:lstStyle/>
          <a:p>
            <a:pPr>
              <a:buFont typeface="Arial" panose="020B0604020202020204" pitchFamily="34" charset="0"/>
              <a:buChar char="•"/>
            </a:pPr>
            <a:r>
              <a:rPr lang="en-AU" dirty="0"/>
              <a:t>R packages with some exercises are given on the course website</a:t>
            </a:r>
          </a:p>
          <a:p>
            <a:pPr>
              <a:buFont typeface="Arial" panose="020B0604020202020204" pitchFamily="34" charset="0"/>
              <a:buChar char="•"/>
            </a:pPr>
            <a:r>
              <a:rPr lang="en-AU" dirty="0"/>
              <a:t>The rules for a good figure or table are independent of the package or statistical programs</a:t>
            </a:r>
          </a:p>
          <a:p>
            <a:pPr>
              <a:buFont typeface="Arial" panose="020B0604020202020204" pitchFamily="34" charset="0"/>
              <a:buChar char="•"/>
            </a:pPr>
            <a:r>
              <a:rPr lang="en-AU" dirty="0"/>
              <a:t>Do not trust the defaults </a:t>
            </a:r>
          </a:p>
          <a:p>
            <a:pPr>
              <a:buFont typeface="Arial" panose="020B0604020202020204" pitchFamily="34" charset="0"/>
              <a:buChar char="•"/>
            </a:pPr>
            <a:r>
              <a:rPr lang="en-AU" dirty="0"/>
              <a:t>Always refer to the journal guidelines</a:t>
            </a:r>
            <a:endParaRPr lang="en-GB" dirty="0"/>
          </a:p>
        </p:txBody>
      </p:sp>
    </p:spTree>
    <p:extLst>
      <p:ext uri="{BB962C8B-B14F-4D97-AF65-F5344CB8AC3E}">
        <p14:creationId xmlns:p14="http://schemas.microsoft.com/office/powerpoint/2010/main" val="2998263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B834-1813-054C-713F-EBA344892FF5}"/>
              </a:ext>
            </a:extLst>
          </p:cNvPr>
          <p:cNvSpPr>
            <a:spLocks noGrp="1"/>
          </p:cNvSpPr>
          <p:nvPr>
            <p:ph type="title"/>
          </p:nvPr>
        </p:nvSpPr>
        <p:spPr>
          <a:xfrm>
            <a:off x="323528" y="3429000"/>
            <a:ext cx="8208962" cy="984885"/>
          </a:xfrm>
        </p:spPr>
        <p:txBody>
          <a:bodyPr/>
          <a:lstStyle/>
          <a:p>
            <a:pPr algn="ctr"/>
            <a:r>
              <a:rPr lang="en-AU" sz="3200" dirty="0"/>
              <a:t>What are the common measures we get from statistical models? </a:t>
            </a:r>
          </a:p>
        </p:txBody>
      </p:sp>
    </p:spTree>
    <p:extLst>
      <p:ext uri="{BB962C8B-B14F-4D97-AF65-F5344CB8AC3E}">
        <p14:creationId xmlns:p14="http://schemas.microsoft.com/office/powerpoint/2010/main" val="2581854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4440-44A7-21DE-B5C6-89BAF6B8BA6D}"/>
              </a:ext>
            </a:extLst>
          </p:cNvPr>
          <p:cNvSpPr>
            <a:spLocks noGrp="1"/>
          </p:cNvSpPr>
          <p:nvPr>
            <p:ph type="title"/>
          </p:nvPr>
        </p:nvSpPr>
        <p:spPr>
          <a:xfrm>
            <a:off x="468313" y="433388"/>
            <a:ext cx="8208962" cy="861774"/>
          </a:xfrm>
        </p:spPr>
        <p:txBody>
          <a:bodyPr/>
          <a:lstStyle/>
          <a:p>
            <a:r>
              <a:rPr lang="en-AU" sz="2800" dirty="0"/>
              <a:t>Common measures we get from statistical models</a:t>
            </a:r>
            <a:endParaRPr lang="en-AU" dirty="0"/>
          </a:p>
        </p:txBody>
      </p:sp>
      <p:sp>
        <p:nvSpPr>
          <p:cNvPr id="3" name="Text Placeholder 2">
            <a:extLst>
              <a:ext uri="{FF2B5EF4-FFF2-40B4-BE49-F238E27FC236}">
                <a16:creationId xmlns:a16="http://schemas.microsoft.com/office/drawing/2014/main" id="{9506CCF5-CD21-E985-D5B3-8C95EFA99D5E}"/>
              </a:ext>
            </a:extLst>
          </p:cNvPr>
          <p:cNvSpPr>
            <a:spLocks noGrp="1"/>
          </p:cNvSpPr>
          <p:nvPr>
            <p:ph type="body" idx="10"/>
          </p:nvPr>
        </p:nvSpPr>
        <p:spPr>
          <a:xfrm>
            <a:off x="468313" y="1700808"/>
            <a:ext cx="8208962" cy="4133254"/>
          </a:xfrm>
        </p:spPr>
        <p:txBody>
          <a:bodyPr/>
          <a:lstStyle/>
          <a:p>
            <a:pPr>
              <a:buFont typeface="Arial" panose="020B0604020202020204" pitchFamily="34" charset="0"/>
              <a:buChar char="•"/>
            </a:pPr>
            <a:r>
              <a:rPr lang="el-GR" dirty="0"/>
              <a:t>β</a:t>
            </a:r>
            <a:r>
              <a:rPr lang="en-AU" dirty="0"/>
              <a:t> – coefficient </a:t>
            </a:r>
          </a:p>
          <a:p>
            <a:pPr>
              <a:buFont typeface="Arial" panose="020B0604020202020204" pitchFamily="34" charset="0"/>
              <a:buChar char="•"/>
            </a:pPr>
            <a:r>
              <a:rPr lang="en-AU" dirty="0"/>
              <a:t>P-value </a:t>
            </a:r>
          </a:p>
          <a:p>
            <a:pPr>
              <a:buFont typeface="Arial" panose="020B0604020202020204" pitchFamily="34" charset="0"/>
              <a:buChar char="•"/>
            </a:pPr>
            <a:r>
              <a:rPr lang="en-AU" dirty="0"/>
              <a:t>95% confidence intervals </a:t>
            </a:r>
          </a:p>
          <a:p>
            <a:pPr>
              <a:buFont typeface="Arial" panose="020B0604020202020204" pitchFamily="34" charset="0"/>
              <a:buChar char="•"/>
            </a:pPr>
            <a:r>
              <a:rPr lang="en-AU" dirty="0"/>
              <a:t>Measures of association:</a:t>
            </a:r>
          </a:p>
          <a:p>
            <a:pPr lvl="2"/>
            <a:r>
              <a:rPr lang="en-AU" dirty="0"/>
              <a:t>Odds ratio </a:t>
            </a:r>
          </a:p>
          <a:p>
            <a:pPr lvl="2"/>
            <a:r>
              <a:rPr lang="en-AU" dirty="0"/>
              <a:t>Hazard ratio</a:t>
            </a:r>
          </a:p>
          <a:p>
            <a:pPr lvl="2"/>
            <a:r>
              <a:rPr lang="en-AU" dirty="0"/>
              <a:t>Rate ratio </a:t>
            </a:r>
          </a:p>
          <a:p>
            <a:pPr lvl="2"/>
            <a:endParaRPr lang="en-AU" dirty="0"/>
          </a:p>
          <a:p>
            <a:pPr lvl="1"/>
            <a:endParaRPr lang="en-AU" dirty="0"/>
          </a:p>
          <a:p>
            <a:pPr lvl="1"/>
            <a:r>
              <a:rPr lang="en-AU" i="1" dirty="0"/>
              <a:t>Correct interpretation of them is key to the effective presentation of your results. </a:t>
            </a:r>
          </a:p>
        </p:txBody>
      </p:sp>
    </p:spTree>
    <p:extLst>
      <p:ext uri="{BB962C8B-B14F-4D97-AF65-F5344CB8AC3E}">
        <p14:creationId xmlns:p14="http://schemas.microsoft.com/office/powerpoint/2010/main" val="217274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0091-E0C8-4CDE-9B64-3847A4F7F4A8}"/>
              </a:ext>
            </a:extLst>
          </p:cNvPr>
          <p:cNvSpPr>
            <a:spLocks noGrp="1"/>
          </p:cNvSpPr>
          <p:nvPr>
            <p:ph type="title"/>
          </p:nvPr>
        </p:nvSpPr>
        <p:spPr/>
        <p:txBody>
          <a:bodyPr/>
          <a:lstStyle/>
          <a:p>
            <a:r>
              <a:rPr lang="en-GB" dirty="0"/>
              <a:t>Reporting statistical inference</a:t>
            </a:r>
          </a:p>
        </p:txBody>
      </p:sp>
      <p:pic>
        <p:nvPicPr>
          <p:cNvPr id="4" name="Picture 3" descr="A screenshot of a cell phone&#10;&#10;Description automatically generated">
            <a:extLst>
              <a:ext uri="{FF2B5EF4-FFF2-40B4-BE49-F238E27FC236}">
                <a16:creationId xmlns:a16="http://schemas.microsoft.com/office/drawing/2014/main" id="{E7EFEDDA-CDA1-4850-8025-D23733041EE6}"/>
              </a:ext>
            </a:extLst>
          </p:cNvPr>
          <p:cNvPicPr/>
          <p:nvPr/>
        </p:nvPicPr>
        <p:blipFill>
          <a:blip r:embed="rId2">
            <a:extLst>
              <a:ext uri="{28A0092B-C50C-407E-A947-70E740481C1C}">
                <a14:useLocalDpi xmlns:a14="http://schemas.microsoft.com/office/drawing/2010/main" val="0"/>
              </a:ext>
            </a:extLst>
          </a:blip>
          <a:stretch>
            <a:fillRect/>
          </a:stretch>
        </p:blipFill>
        <p:spPr>
          <a:xfrm>
            <a:off x="1007604" y="1268760"/>
            <a:ext cx="7128792" cy="3846015"/>
          </a:xfrm>
          <a:prstGeom prst="rect">
            <a:avLst/>
          </a:prstGeom>
        </p:spPr>
      </p:pic>
      <p:sp>
        <p:nvSpPr>
          <p:cNvPr id="5" name="TextBox 4">
            <a:extLst>
              <a:ext uri="{FF2B5EF4-FFF2-40B4-BE49-F238E27FC236}">
                <a16:creationId xmlns:a16="http://schemas.microsoft.com/office/drawing/2014/main" id="{B0157D46-AE07-477E-9F6E-3D35EF2881E0}"/>
              </a:ext>
            </a:extLst>
          </p:cNvPr>
          <p:cNvSpPr txBox="1"/>
          <p:nvPr/>
        </p:nvSpPr>
        <p:spPr>
          <a:xfrm>
            <a:off x="1115616" y="5456841"/>
            <a:ext cx="6696744" cy="634020"/>
          </a:xfrm>
          <a:prstGeom prst="rect">
            <a:avLst/>
          </a:prstGeom>
          <a:solidFill>
            <a:schemeClr val="accent4">
              <a:lumMod val="20000"/>
              <a:lumOff val="80000"/>
            </a:schemeClr>
          </a:solidFill>
        </p:spPr>
        <p:txBody>
          <a:bodyPr wrap="square" rtlCol="0">
            <a:spAutoFit/>
          </a:bodyPr>
          <a:lstStyle/>
          <a:p>
            <a:pPr marR="0" algn="l" defTabSz="914400" rtl="0" eaLnBrk="1" fontAlgn="auto" latinLnBrk="0" hangingPunct="1">
              <a:lnSpc>
                <a:spcPct val="100000"/>
              </a:lnSpc>
              <a:spcBef>
                <a:spcPct val="20000"/>
              </a:spcBef>
              <a:spcAft>
                <a:spcPts val="0"/>
              </a:spcAft>
              <a:buClrTx/>
              <a:buSzTx/>
              <a:tabLst/>
            </a:pPr>
            <a:r>
              <a:rPr kumimoji="0" lang="en-AU" sz="1600" i="0" u="none" strike="noStrike" kern="1200" cap="none" spc="0" normalizeH="0" baseline="0" noProof="0" dirty="0">
                <a:ln>
                  <a:noFill/>
                </a:ln>
                <a:solidFill>
                  <a:schemeClr val="tx1"/>
                </a:solidFill>
                <a:effectLst/>
                <a:uLnTx/>
                <a:uFillTx/>
                <a:latin typeface="+mn-lt"/>
                <a:ea typeface="+mn-ea"/>
                <a:cs typeface="+mn-cs"/>
              </a:rPr>
              <a:t> “When a measure becomes a target, it ceases to be a good measure.”</a:t>
            </a:r>
          </a:p>
          <a:p>
            <a:pPr marR="0" algn="r" defTabSz="914400" rtl="0" eaLnBrk="1" fontAlgn="auto" latinLnBrk="0" hangingPunct="1">
              <a:lnSpc>
                <a:spcPct val="100000"/>
              </a:lnSpc>
              <a:spcBef>
                <a:spcPct val="20000"/>
              </a:spcBef>
              <a:spcAft>
                <a:spcPts val="0"/>
              </a:spcAft>
              <a:buClrTx/>
              <a:buSzTx/>
              <a:tabLst/>
            </a:pPr>
            <a:r>
              <a:rPr lang="en-AU" sz="1600" dirty="0">
                <a:latin typeface="+mn-lt"/>
                <a:ea typeface="+mn-ea"/>
              </a:rPr>
              <a:t>-Goodhart’s law </a:t>
            </a:r>
            <a:endParaRPr kumimoji="0" lang="en-GB" sz="160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30324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D948-BA3E-DF73-E704-809E7C6D00D4}"/>
              </a:ext>
            </a:extLst>
          </p:cNvPr>
          <p:cNvSpPr>
            <a:spLocks noGrp="1"/>
          </p:cNvSpPr>
          <p:nvPr>
            <p:ph type="title"/>
          </p:nvPr>
        </p:nvSpPr>
        <p:spPr/>
        <p:txBody>
          <a:bodyPr/>
          <a:lstStyle/>
          <a:p>
            <a:r>
              <a:rPr lang="en-AU" dirty="0"/>
              <a:t>Why are the p-values different? </a:t>
            </a:r>
          </a:p>
        </p:txBody>
      </p:sp>
      <p:sp>
        <p:nvSpPr>
          <p:cNvPr id="3" name="Text Placeholder 2">
            <a:extLst>
              <a:ext uri="{FF2B5EF4-FFF2-40B4-BE49-F238E27FC236}">
                <a16:creationId xmlns:a16="http://schemas.microsoft.com/office/drawing/2014/main" id="{88CA42B8-A68C-E936-585E-9AF42D1A11BB}"/>
              </a:ext>
            </a:extLst>
          </p:cNvPr>
          <p:cNvSpPr>
            <a:spLocks noGrp="1"/>
          </p:cNvSpPr>
          <p:nvPr>
            <p:ph type="body" idx="10"/>
          </p:nvPr>
        </p:nvSpPr>
        <p:spPr/>
        <p:txBody>
          <a:bodyPr/>
          <a:lstStyle/>
          <a:p>
            <a:endParaRPr lang="en-AU" dirty="0"/>
          </a:p>
        </p:txBody>
      </p:sp>
      <p:graphicFrame>
        <p:nvGraphicFramePr>
          <p:cNvPr id="4" name="Diagram 3">
            <a:extLst>
              <a:ext uri="{FF2B5EF4-FFF2-40B4-BE49-F238E27FC236}">
                <a16:creationId xmlns:a16="http://schemas.microsoft.com/office/drawing/2014/main" id="{B0C13FA2-9A0F-D07A-C897-7F25A589417E}"/>
              </a:ext>
            </a:extLst>
          </p:cNvPr>
          <p:cNvGraphicFramePr/>
          <p:nvPr>
            <p:extLst>
              <p:ext uri="{D42A27DB-BD31-4B8C-83A1-F6EECF244321}">
                <p14:modId xmlns:p14="http://schemas.microsoft.com/office/powerpoint/2010/main" val="240208497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903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D1B0-4A44-4ACF-BAC5-D4BC8B6F94B4}"/>
              </a:ext>
            </a:extLst>
          </p:cNvPr>
          <p:cNvSpPr>
            <a:spLocks noGrp="1"/>
          </p:cNvSpPr>
          <p:nvPr>
            <p:ph type="title"/>
          </p:nvPr>
        </p:nvSpPr>
        <p:spPr/>
        <p:txBody>
          <a:bodyPr/>
          <a:lstStyle/>
          <a:p>
            <a:r>
              <a:rPr lang="en-AU" dirty="0"/>
              <a:t>Housekeeping </a:t>
            </a:r>
            <a:endParaRPr lang="en-GB" dirty="0"/>
          </a:p>
        </p:txBody>
      </p:sp>
      <p:sp>
        <p:nvSpPr>
          <p:cNvPr id="3" name="Text Placeholder 2">
            <a:extLst>
              <a:ext uri="{FF2B5EF4-FFF2-40B4-BE49-F238E27FC236}">
                <a16:creationId xmlns:a16="http://schemas.microsoft.com/office/drawing/2014/main" id="{965F53EE-F296-4DF6-9DB5-2D096ED63D53}"/>
              </a:ext>
            </a:extLst>
          </p:cNvPr>
          <p:cNvSpPr>
            <a:spLocks noGrp="1"/>
          </p:cNvSpPr>
          <p:nvPr>
            <p:ph type="body" idx="10"/>
          </p:nvPr>
        </p:nvSpPr>
        <p:spPr/>
        <p:txBody>
          <a:bodyPr/>
          <a:lstStyle/>
          <a:p>
            <a:pPr>
              <a:buFont typeface="Arial" panose="020B0604020202020204" pitchFamily="34" charset="0"/>
              <a:buChar char="•"/>
            </a:pPr>
            <a:r>
              <a:rPr lang="en-AU" dirty="0"/>
              <a:t>No formal assignment for this chapter </a:t>
            </a:r>
          </a:p>
          <a:p>
            <a:pPr>
              <a:buFont typeface="Arial" panose="020B0604020202020204" pitchFamily="34" charset="0"/>
              <a:buChar char="•"/>
            </a:pPr>
            <a:r>
              <a:rPr lang="en-AU" dirty="0"/>
              <a:t>10% marks for your final report will be based on presentation </a:t>
            </a:r>
          </a:p>
          <a:p>
            <a:pPr>
              <a:buFont typeface="Arial" panose="020B0604020202020204" pitchFamily="34" charset="0"/>
              <a:buChar char="•"/>
            </a:pPr>
            <a:r>
              <a:rPr lang="en-AU" dirty="0"/>
              <a:t>Pre-readings: </a:t>
            </a:r>
          </a:p>
          <a:p>
            <a:pPr lvl="2"/>
            <a:r>
              <a:rPr lang="en-GB" dirty="0"/>
              <a:t>Kenneth Rothman Six Persistent Research Misconceptions J Gen Intern Med. 2014 Jul; 29(7): 1060–1064</a:t>
            </a:r>
          </a:p>
          <a:p>
            <a:pPr lvl="2"/>
            <a:r>
              <a:rPr lang="en-AU" dirty="0"/>
              <a:t>Professor Gary King’s video on Presenting and Interpreting Statistical Results [Available on YouTube]  </a:t>
            </a:r>
            <a:endParaRPr lang="en-GB" dirty="0"/>
          </a:p>
        </p:txBody>
      </p:sp>
    </p:spTree>
    <p:extLst>
      <p:ext uri="{BB962C8B-B14F-4D97-AF65-F5344CB8AC3E}">
        <p14:creationId xmlns:p14="http://schemas.microsoft.com/office/powerpoint/2010/main" val="382632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D948-BA3E-DF73-E704-809E7C6D00D4}"/>
              </a:ext>
            </a:extLst>
          </p:cNvPr>
          <p:cNvSpPr>
            <a:spLocks noGrp="1"/>
          </p:cNvSpPr>
          <p:nvPr>
            <p:ph type="title"/>
          </p:nvPr>
        </p:nvSpPr>
        <p:spPr/>
        <p:txBody>
          <a:bodyPr/>
          <a:lstStyle/>
          <a:p>
            <a:r>
              <a:rPr lang="en-AU" dirty="0"/>
              <a:t>Why are the p-values different? </a:t>
            </a:r>
          </a:p>
        </p:txBody>
      </p:sp>
      <p:graphicFrame>
        <p:nvGraphicFramePr>
          <p:cNvPr id="4" name="Diagram 3">
            <a:extLst>
              <a:ext uri="{FF2B5EF4-FFF2-40B4-BE49-F238E27FC236}">
                <a16:creationId xmlns:a16="http://schemas.microsoft.com/office/drawing/2014/main" id="{B0C13FA2-9A0F-D07A-C897-7F25A589417E}"/>
              </a:ext>
            </a:extLst>
          </p:cNvPr>
          <p:cNvGraphicFramePr/>
          <p:nvPr>
            <p:extLst>
              <p:ext uri="{D42A27DB-BD31-4B8C-83A1-F6EECF244321}">
                <p14:modId xmlns:p14="http://schemas.microsoft.com/office/powerpoint/2010/main" val="443170708"/>
              </p:ext>
            </p:extLst>
          </p:nvPr>
        </p:nvGraphicFramePr>
        <p:xfrm>
          <a:off x="899592" y="1340768"/>
          <a:ext cx="7128792" cy="4493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798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C1F9-ED6F-8F9B-06F8-14FFA041BAC8}"/>
              </a:ext>
            </a:extLst>
          </p:cNvPr>
          <p:cNvSpPr>
            <a:spLocks noGrp="1"/>
          </p:cNvSpPr>
          <p:nvPr>
            <p:ph type="title"/>
          </p:nvPr>
        </p:nvSpPr>
        <p:spPr/>
        <p:txBody>
          <a:bodyPr/>
          <a:lstStyle/>
          <a:p>
            <a:r>
              <a:rPr lang="en-AU" dirty="0"/>
              <a:t>P-value depends on</a:t>
            </a:r>
          </a:p>
        </p:txBody>
      </p:sp>
      <p:graphicFrame>
        <p:nvGraphicFramePr>
          <p:cNvPr id="4" name="Diagram 3">
            <a:extLst>
              <a:ext uri="{FF2B5EF4-FFF2-40B4-BE49-F238E27FC236}">
                <a16:creationId xmlns:a16="http://schemas.microsoft.com/office/drawing/2014/main" id="{9A3B8E7C-7D21-07EE-C04F-80D938CB3ECA}"/>
              </a:ext>
            </a:extLst>
          </p:cNvPr>
          <p:cNvGraphicFramePr/>
          <p:nvPr>
            <p:extLst>
              <p:ext uri="{D42A27DB-BD31-4B8C-83A1-F6EECF244321}">
                <p14:modId xmlns:p14="http://schemas.microsoft.com/office/powerpoint/2010/main" val="20812887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513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F9BB-D3A3-4A52-DE41-409673BAB151}"/>
              </a:ext>
            </a:extLst>
          </p:cNvPr>
          <p:cNvSpPr>
            <a:spLocks noGrp="1"/>
          </p:cNvSpPr>
          <p:nvPr>
            <p:ph type="title"/>
          </p:nvPr>
        </p:nvSpPr>
        <p:spPr/>
        <p:txBody>
          <a:bodyPr/>
          <a:lstStyle/>
          <a:p>
            <a:r>
              <a:rPr lang="en-AU" dirty="0"/>
              <a:t>Confidence intervals</a:t>
            </a:r>
          </a:p>
        </p:txBody>
      </p:sp>
      <p:sp>
        <p:nvSpPr>
          <p:cNvPr id="3" name="Text Placeholder 2">
            <a:extLst>
              <a:ext uri="{FF2B5EF4-FFF2-40B4-BE49-F238E27FC236}">
                <a16:creationId xmlns:a16="http://schemas.microsoft.com/office/drawing/2014/main" id="{567C76DF-3744-8A0A-811C-A6D699C774B7}"/>
              </a:ext>
            </a:extLst>
          </p:cNvPr>
          <p:cNvSpPr>
            <a:spLocks noGrp="1"/>
          </p:cNvSpPr>
          <p:nvPr>
            <p:ph type="body" idx="10"/>
          </p:nvPr>
        </p:nvSpPr>
        <p:spPr/>
        <p:txBody>
          <a:bodyPr/>
          <a:lstStyle/>
          <a:p>
            <a:endParaRPr lang="en-AU" dirty="0"/>
          </a:p>
        </p:txBody>
      </p:sp>
      <p:pic>
        <p:nvPicPr>
          <p:cNvPr id="5" name="Picture 4" descr="Diagram&#10;&#10;Description automatically generated">
            <a:extLst>
              <a:ext uri="{FF2B5EF4-FFF2-40B4-BE49-F238E27FC236}">
                <a16:creationId xmlns:a16="http://schemas.microsoft.com/office/drawing/2014/main" id="{B8E3E0E5-6036-6C95-FB56-1A452AEE3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12" y="1227137"/>
            <a:ext cx="6390456" cy="4792842"/>
          </a:xfrm>
          <a:prstGeom prst="rect">
            <a:avLst/>
          </a:prstGeom>
        </p:spPr>
      </p:pic>
    </p:spTree>
    <p:extLst>
      <p:ext uri="{BB962C8B-B14F-4D97-AF65-F5344CB8AC3E}">
        <p14:creationId xmlns:p14="http://schemas.microsoft.com/office/powerpoint/2010/main" val="341682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392B-2989-4B4C-AD6C-B5C74612979D}"/>
              </a:ext>
            </a:extLst>
          </p:cNvPr>
          <p:cNvSpPr>
            <a:spLocks noGrp="1"/>
          </p:cNvSpPr>
          <p:nvPr>
            <p:ph type="title"/>
          </p:nvPr>
        </p:nvSpPr>
        <p:spPr>
          <a:xfrm>
            <a:off x="468313" y="433388"/>
            <a:ext cx="8208962" cy="923330"/>
          </a:xfrm>
        </p:spPr>
        <p:txBody>
          <a:bodyPr/>
          <a:lstStyle/>
          <a:p>
            <a:r>
              <a:rPr lang="en-AU" dirty="0"/>
              <a:t>A shift from significance testing to estimation</a:t>
            </a:r>
            <a:endParaRPr lang="en-GB" dirty="0"/>
          </a:p>
        </p:txBody>
      </p:sp>
      <p:sp>
        <p:nvSpPr>
          <p:cNvPr id="3" name="Text Placeholder 2">
            <a:extLst>
              <a:ext uri="{FF2B5EF4-FFF2-40B4-BE49-F238E27FC236}">
                <a16:creationId xmlns:a16="http://schemas.microsoft.com/office/drawing/2014/main" id="{B0E9C7D8-CB51-424D-B37F-A189004AA0AF}"/>
              </a:ext>
            </a:extLst>
          </p:cNvPr>
          <p:cNvSpPr>
            <a:spLocks noGrp="1"/>
          </p:cNvSpPr>
          <p:nvPr>
            <p:ph type="body" idx="10"/>
          </p:nvPr>
        </p:nvSpPr>
        <p:spPr>
          <a:xfrm>
            <a:off x="468313" y="1556792"/>
            <a:ext cx="8208962" cy="4680520"/>
          </a:xfrm>
        </p:spPr>
        <p:txBody>
          <a:bodyPr/>
          <a:lstStyle/>
          <a:p>
            <a:pPr marL="0" indent="0"/>
            <a:r>
              <a:rPr lang="en-AU" b="1" dirty="0"/>
              <a:t>Five Don’ts: </a:t>
            </a:r>
            <a:endParaRPr lang="en-AU" dirty="0"/>
          </a:p>
          <a:p>
            <a:pPr lvl="2"/>
            <a:r>
              <a:rPr lang="en-AU" dirty="0"/>
              <a:t>Don’t base your conclusions solely on whether an association or effect was found to be “statistically significant” </a:t>
            </a:r>
          </a:p>
          <a:p>
            <a:pPr lvl="2"/>
            <a:r>
              <a:rPr lang="en-AU" dirty="0"/>
              <a:t>Don’t believe that an association or effect exists just because it was statistically significant.</a:t>
            </a:r>
          </a:p>
          <a:p>
            <a:pPr lvl="2"/>
            <a:r>
              <a:rPr lang="en-AU" dirty="0"/>
              <a:t>Don’t believe that an association or effect is absent just because it was not statistically significant.</a:t>
            </a:r>
          </a:p>
          <a:p>
            <a:pPr lvl="2"/>
            <a:r>
              <a:rPr lang="en-AU" dirty="0"/>
              <a:t>Don’t believe that your p-value gives the probability that chance alone produced the observed association or effect or the probability that your test hypothesis is true.</a:t>
            </a:r>
          </a:p>
          <a:p>
            <a:pPr lvl="2"/>
            <a:r>
              <a:rPr lang="en-AU" dirty="0"/>
              <a:t>Don’t conclude anything about scientific or practical importance based on statistical significance (or lack thereof).</a:t>
            </a:r>
          </a:p>
          <a:p>
            <a:pPr marL="0" indent="0"/>
            <a:r>
              <a:rPr lang="en-AU" b="1" dirty="0"/>
              <a:t>Two Dos: </a:t>
            </a:r>
          </a:p>
          <a:p>
            <a:pPr lvl="2"/>
            <a:r>
              <a:rPr lang="en-AU" dirty="0"/>
              <a:t>Do use confidence intervals as quantitative measures indicating magnitude of effect size and degree of precision</a:t>
            </a:r>
          </a:p>
          <a:p>
            <a:pPr lvl="2"/>
            <a:r>
              <a:rPr lang="en-AU" dirty="0"/>
              <a:t>Do accept uncertainty: P-values, confidence intervals, and other statistical measures are all uncertain.</a:t>
            </a:r>
            <a:endParaRPr lang="en-GB" dirty="0"/>
          </a:p>
        </p:txBody>
      </p:sp>
    </p:spTree>
    <p:extLst>
      <p:ext uri="{BB962C8B-B14F-4D97-AF65-F5344CB8AC3E}">
        <p14:creationId xmlns:p14="http://schemas.microsoft.com/office/powerpoint/2010/main" val="3731011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31C2-F542-4F49-A60E-990A12E76F41}"/>
              </a:ext>
            </a:extLst>
          </p:cNvPr>
          <p:cNvSpPr>
            <a:spLocks noGrp="1"/>
          </p:cNvSpPr>
          <p:nvPr>
            <p:ph type="title"/>
          </p:nvPr>
        </p:nvSpPr>
        <p:spPr/>
        <p:txBody>
          <a:bodyPr/>
          <a:lstStyle/>
          <a:p>
            <a:r>
              <a:rPr lang="en-AU" dirty="0"/>
              <a:t>Interpreting measures of association </a:t>
            </a:r>
            <a:endParaRPr lang="en-GB" dirty="0"/>
          </a:p>
        </p:txBody>
      </p:sp>
      <p:sp>
        <p:nvSpPr>
          <p:cNvPr id="3" name="Text Placeholder 2">
            <a:extLst>
              <a:ext uri="{FF2B5EF4-FFF2-40B4-BE49-F238E27FC236}">
                <a16:creationId xmlns:a16="http://schemas.microsoft.com/office/drawing/2014/main" id="{B9D7C361-0820-4B80-A487-7DD944620508}"/>
              </a:ext>
            </a:extLst>
          </p:cNvPr>
          <p:cNvSpPr>
            <a:spLocks noGrp="1"/>
          </p:cNvSpPr>
          <p:nvPr>
            <p:ph type="body" idx="10"/>
          </p:nvPr>
        </p:nvSpPr>
        <p:spPr/>
        <p:txBody>
          <a:bodyPr/>
          <a:lstStyle/>
          <a:p>
            <a:r>
              <a:rPr lang="en-AU" dirty="0"/>
              <a:t>Measures of association:</a:t>
            </a:r>
          </a:p>
          <a:p>
            <a:r>
              <a:rPr lang="en-AU" dirty="0"/>
              <a:t>In relative scale: </a:t>
            </a:r>
          </a:p>
          <a:p>
            <a:pPr lvl="2"/>
            <a:r>
              <a:rPr lang="en-AU" dirty="0"/>
              <a:t>Relative risk</a:t>
            </a:r>
          </a:p>
          <a:p>
            <a:pPr lvl="2"/>
            <a:r>
              <a:rPr lang="en-AU" dirty="0"/>
              <a:t>Incidence rate ratio</a:t>
            </a:r>
          </a:p>
          <a:p>
            <a:pPr lvl="2"/>
            <a:r>
              <a:rPr lang="en-AU" dirty="0"/>
              <a:t>Hazard ratio</a:t>
            </a:r>
          </a:p>
          <a:p>
            <a:pPr lvl="2"/>
            <a:r>
              <a:rPr lang="en-AU" dirty="0"/>
              <a:t>Odds ratio </a:t>
            </a:r>
          </a:p>
          <a:p>
            <a:r>
              <a:rPr lang="en-AU" dirty="0"/>
              <a:t>In absolute scale: </a:t>
            </a:r>
          </a:p>
          <a:p>
            <a:pPr lvl="2"/>
            <a:r>
              <a:rPr lang="en-AU" dirty="0"/>
              <a:t>Risk difference</a:t>
            </a:r>
            <a:endParaRPr lang="en-GB" dirty="0"/>
          </a:p>
        </p:txBody>
      </p:sp>
    </p:spTree>
    <p:extLst>
      <p:ext uri="{BB962C8B-B14F-4D97-AF65-F5344CB8AC3E}">
        <p14:creationId xmlns:p14="http://schemas.microsoft.com/office/powerpoint/2010/main" val="3966418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E665-FAE4-4223-BB22-19CBAF13DE05}"/>
              </a:ext>
            </a:extLst>
          </p:cNvPr>
          <p:cNvSpPr>
            <a:spLocks noGrp="1"/>
          </p:cNvSpPr>
          <p:nvPr>
            <p:ph type="title"/>
          </p:nvPr>
        </p:nvSpPr>
        <p:spPr/>
        <p:txBody>
          <a:bodyPr/>
          <a:lstStyle/>
          <a:p>
            <a:r>
              <a:rPr lang="en-AU" dirty="0"/>
              <a:t>Hypothetical example </a:t>
            </a:r>
            <a:endParaRPr lang="en-GB" dirty="0"/>
          </a:p>
        </p:txBody>
      </p:sp>
      <p:sp>
        <p:nvSpPr>
          <p:cNvPr id="3" name="Text Placeholder 2">
            <a:extLst>
              <a:ext uri="{FF2B5EF4-FFF2-40B4-BE49-F238E27FC236}">
                <a16:creationId xmlns:a16="http://schemas.microsoft.com/office/drawing/2014/main" id="{F493DF81-4FF5-43DD-A871-3C565243F242}"/>
              </a:ext>
            </a:extLst>
          </p:cNvPr>
          <p:cNvSpPr>
            <a:spLocks noGrp="1"/>
          </p:cNvSpPr>
          <p:nvPr>
            <p:ph type="body" idx="10"/>
          </p:nvPr>
        </p:nvSpPr>
        <p:spPr>
          <a:xfrm>
            <a:off x="208941" y="4221088"/>
            <a:ext cx="8208962" cy="1252934"/>
          </a:xfrm>
        </p:spPr>
        <p:txBody>
          <a:bodyPr/>
          <a:lstStyle/>
          <a:p>
            <a:pPr>
              <a:buFont typeface="Arial" panose="020B0604020202020204" pitchFamily="34" charset="0"/>
              <a:buChar char="•"/>
            </a:pPr>
            <a:r>
              <a:rPr lang="en-AU" dirty="0"/>
              <a:t>The relative risk of sexual dysfunction with venlafaxine vs. placebo is 2.40</a:t>
            </a:r>
          </a:p>
          <a:p>
            <a:pPr>
              <a:buFont typeface="Arial" panose="020B0604020202020204" pitchFamily="34" charset="0"/>
              <a:buChar char="•"/>
            </a:pPr>
            <a:r>
              <a:rPr lang="en-AU" dirty="0"/>
              <a:t>The odds ratio of sexual dysfunction with venlafaxine vs. placebo is 2.75 </a:t>
            </a:r>
            <a:endParaRPr lang="en-GB" dirty="0"/>
          </a:p>
        </p:txBody>
      </p:sp>
      <p:pic>
        <p:nvPicPr>
          <p:cNvPr id="5" name="Picture 4" descr="Graphical user interface, text, application&#10;&#10;Description automatically generated">
            <a:extLst>
              <a:ext uri="{FF2B5EF4-FFF2-40B4-BE49-F238E27FC236}">
                <a16:creationId xmlns:a16="http://schemas.microsoft.com/office/drawing/2014/main" id="{47177F5D-8878-4810-B385-276E660BB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41" y="1262318"/>
            <a:ext cx="8726118" cy="2029108"/>
          </a:xfrm>
          <a:prstGeom prst="rect">
            <a:avLst/>
          </a:prstGeom>
        </p:spPr>
      </p:pic>
    </p:spTree>
    <p:extLst>
      <p:ext uri="{BB962C8B-B14F-4D97-AF65-F5344CB8AC3E}">
        <p14:creationId xmlns:p14="http://schemas.microsoft.com/office/powerpoint/2010/main" val="4090702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85E6-B3F6-44B5-BAD5-6A6A41696DC2}"/>
              </a:ext>
            </a:extLst>
          </p:cNvPr>
          <p:cNvSpPr>
            <a:spLocks noGrp="1"/>
          </p:cNvSpPr>
          <p:nvPr>
            <p:ph type="title"/>
          </p:nvPr>
        </p:nvSpPr>
        <p:spPr/>
        <p:txBody>
          <a:bodyPr/>
          <a:lstStyle/>
          <a:p>
            <a:r>
              <a:rPr lang="en-AU" dirty="0"/>
              <a:t>Interpretations of relative risk </a:t>
            </a:r>
            <a:endParaRPr lang="en-GB" dirty="0"/>
          </a:p>
        </p:txBody>
      </p:sp>
      <p:sp>
        <p:nvSpPr>
          <p:cNvPr id="3" name="Text Placeholder 2">
            <a:extLst>
              <a:ext uri="{FF2B5EF4-FFF2-40B4-BE49-F238E27FC236}">
                <a16:creationId xmlns:a16="http://schemas.microsoft.com/office/drawing/2014/main" id="{813C37BE-880F-474B-A6C8-A28787B382A4}"/>
              </a:ext>
            </a:extLst>
          </p:cNvPr>
          <p:cNvSpPr>
            <a:spLocks noGrp="1"/>
          </p:cNvSpPr>
          <p:nvPr>
            <p:ph type="body" idx="10"/>
          </p:nvPr>
        </p:nvSpPr>
        <p:spPr/>
        <p:txBody>
          <a:bodyPr/>
          <a:lstStyle/>
          <a:p>
            <a:pPr>
              <a:buFont typeface="Arial" panose="020B0604020202020204" pitchFamily="34" charset="0"/>
              <a:buChar char="•"/>
            </a:pPr>
            <a:r>
              <a:rPr lang="en-AU" dirty="0"/>
              <a:t>Venlafaxine, relative to placebo, is associated with a 2.4-fold risk of sexual dysfunction.</a:t>
            </a:r>
          </a:p>
          <a:p>
            <a:pPr>
              <a:buFont typeface="Arial" panose="020B0604020202020204" pitchFamily="34" charset="0"/>
              <a:buChar char="•"/>
            </a:pPr>
            <a:r>
              <a:rPr lang="en-AU" dirty="0"/>
              <a:t>Venlafaxine is associated with a more than doubled risk of sexual dysfunction. </a:t>
            </a:r>
          </a:p>
          <a:p>
            <a:pPr>
              <a:buFont typeface="Arial" panose="020B0604020202020204" pitchFamily="34" charset="0"/>
              <a:buChar char="•"/>
            </a:pPr>
            <a:r>
              <a:rPr lang="en-AU" dirty="0"/>
              <a:t>The risk of sexual dysfunction with venlafaxine is 2.4 times that with placebo. </a:t>
            </a:r>
          </a:p>
          <a:p>
            <a:pPr>
              <a:buFont typeface="Arial" panose="020B0604020202020204" pitchFamily="34" charset="0"/>
              <a:buChar char="•"/>
            </a:pPr>
            <a:r>
              <a:rPr lang="en-AU" dirty="0"/>
              <a:t>The risk of sexual dysfunction with venlafaxine is 240% that with placebo. </a:t>
            </a:r>
          </a:p>
          <a:p>
            <a:pPr>
              <a:buFont typeface="Arial" panose="020B0604020202020204" pitchFamily="34" charset="0"/>
              <a:buChar char="•"/>
            </a:pPr>
            <a:r>
              <a:rPr lang="en-AU" dirty="0"/>
              <a:t>Compared with placebo, venlafaxine is associated with a 1.4-fold increased risk of sexual dysfunction. </a:t>
            </a:r>
          </a:p>
          <a:p>
            <a:pPr>
              <a:buFont typeface="Arial" panose="020B0604020202020204" pitchFamily="34" charset="0"/>
              <a:buChar char="•"/>
            </a:pPr>
            <a:r>
              <a:rPr lang="en-AU" dirty="0"/>
              <a:t>Compared with placebo, venlafaxine is associated with a 140% increased risk of sexual dysfunction.</a:t>
            </a:r>
            <a:endParaRPr lang="en-GB" dirty="0"/>
          </a:p>
        </p:txBody>
      </p:sp>
    </p:spTree>
    <p:extLst>
      <p:ext uri="{BB962C8B-B14F-4D97-AF65-F5344CB8AC3E}">
        <p14:creationId xmlns:p14="http://schemas.microsoft.com/office/powerpoint/2010/main" val="3697060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BD9C-6822-4E5C-9847-A36B627BCE4B}"/>
              </a:ext>
            </a:extLst>
          </p:cNvPr>
          <p:cNvSpPr>
            <a:spLocks noGrp="1"/>
          </p:cNvSpPr>
          <p:nvPr>
            <p:ph type="title"/>
          </p:nvPr>
        </p:nvSpPr>
        <p:spPr/>
        <p:txBody>
          <a:bodyPr/>
          <a:lstStyle/>
          <a:p>
            <a:r>
              <a:rPr lang="en-AU" dirty="0"/>
              <a:t>Interpretations of odds ratio</a:t>
            </a:r>
            <a:endParaRPr lang="en-GB" dirty="0"/>
          </a:p>
        </p:txBody>
      </p:sp>
      <p:sp>
        <p:nvSpPr>
          <p:cNvPr id="3" name="Text Placeholder 2">
            <a:extLst>
              <a:ext uri="{FF2B5EF4-FFF2-40B4-BE49-F238E27FC236}">
                <a16:creationId xmlns:a16="http://schemas.microsoft.com/office/drawing/2014/main" id="{3CDE81D6-2BA6-410B-A96A-339E273BA4D7}"/>
              </a:ext>
            </a:extLst>
          </p:cNvPr>
          <p:cNvSpPr>
            <a:spLocks noGrp="1"/>
          </p:cNvSpPr>
          <p:nvPr>
            <p:ph type="body" idx="10"/>
          </p:nvPr>
        </p:nvSpPr>
        <p:spPr/>
        <p:txBody>
          <a:bodyPr/>
          <a:lstStyle/>
          <a:p>
            <a:pPr marL="0" indent="0"/>
            <a:r>
              <a:rPr lang="en-AU" dirty="0"/>
              <a:t>The communications for odds ratios are not as intuitive as relative risks, particularly because odds are not an easy-to-understand concept like probabilities. </a:t>
            </a:r>
          </a:p>
          <a:p>
            <a:pPr>
              <a:buFont typeface="Arial" panose="020B0604020202020204" pitchFamily="34" charset="0"/>
              <a:buChar char="•"/>
            </a:pPr>
            <a:r>
              <a:rPr lang="en-AU" dirty="0"/>
              <a:t>The odds of developing sexual dysfunction with venlafaxine (relative to placebo) are 2.75 to 1. </a:t>
            </a:r>
          </a:p>
          <a:p>
            <a:pPr>
              <a:buFont typeface="Arial" panose="020B0604020202020204" pitchFamily="34" charset="0"/>
              <a:buChar char="•"/>
            </a:pPr>
            <a:r>
              <a:rPr lang="en-AU" dirty="0"/>
              <a:t>The odds of developing sexual dysfunction with venlafaxine are 2.75 as large compared with placebo. </a:t>
            </a:r>
          </a:p>
          <a:p>
            <a:pPr>
              <a:buFont typeface="Arial" panose="020B0604020202020204" pitchFamily="34" charset="0"/>
              <a:buChar char="•"/>
            </a:pPr>
            <a:r>
              <a:rPr lang="en-AU" dirty="0"/>
              <a:t>There is a 175% increase in odds of developing sexual dysfunction with venlafaxine when compared with odds of developing sexual dysfunction with placebo. </a:t>
            </a:r>
            <a:endParaRPr lang="en-GB" dirty="0"/>
          </a:p>
        </p:txBody>
      </p:sp>
      <p:sp>
        <p:nvSpPr>
          <p:cNvPr id="4" name="TextBox 3">
            <a:extLst>
              <a:ext uri="{FF2B5EF4-FFF2-40B4-BE49-F238E27FC236}">
                <a16:creationId xmlns:a16="http://schemas.microsoft.com/office/drawing/2014/main" id="{C7E8E147-9C18-4516-B606-0DCF2A508D9C}"/>
              </a:ext>
            </a:extLst>
          </p:cNvPr>
          <p:cNvSpPr txBox="1"/>
          <p:nvPr/>
        </p:nvSpPr>
        <p:spPr>
          <a:xfrm>
            <a:off x="755576" y="4830001"/>
            <a:ext cx="72008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tabLst/>
            </a:pPr>
            <a:r>
              <a:rPr kumimoji="0" lang="en-AU" sz="1600" i="0" u="none" strike="noStrike" kern="1200" cap="none" spc="0" normalizeH="0" baseline="0" noProof="0" dirty="0">
                <a:ln>
                  <a:noFill/>
                </a:ln>
                <a:solidFill>
                  <a:srgbClr val="FF0000"/>
                </a:solidFill>
                <a:effectLst/>
                <a:uLnTx/>
                <a:uFillTx/>
                <a:latin typeface="+mn-lt"/>
                <a:ea typeface="+mn-ea"/>
                <a:cs typeface="+mn-cs"/>
              </a:rPr>
              <a:t>Translation of an odds ratio of X to an “X-fold risk,” is seen commonly in published papers. This is wrong because odds ratios are based on a different underlying concept than relative risks. </a:t>
            </a:r>
            <a:endParaRPr kumimoji="0" lang="en-GB" sz="160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12043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C859-AA7E-4354-96C6-453C7181B6EC}"/>
              </a:ext>
            </a:extLst>
          </p:cNvPr>
          <p:cNvSpPr>
            <a:spLocks noGrp="1"/>
          </p:cNvSpPr>
          <p:nvPr>
            <p:ph type="title"/>
          </p:nvPr>
        </p:nvSpPr>
        <p:spPr/>
        <p:txBody>
          <a:bodyPr/>
          <a:lstStyle/>
          <a:p>
            <a:r>
              <a:rPr lang="en-AU" dirty="0"/>
              <a:t>Are odds ratio and relative risk equivalent?  </a:t>
            </a:r>
            <a:endParaRPr lang="en-GB" dirty="0"/>
          </a:p>
        </p:txBody>
      </p:sp>
      <p:sp>
        <p:nvSpPr>
          <p:cNvPr id="3" name="Text Placeholder 2">
            <a:extLst>
              <a:ext uri="{FF2B5EF4-FFF2-40B4-BE49-F238E27FC236}">
                <a16:creationId xmlns:a16="http://schemas.microsoft.com/office/drawing/2014/main" id="{A3695EFB-E0CA-4926-9E9F-CF1CB00DF139}"/>
              </a:ext>
            </a:extLst>
          </p:cNvPr>
          <p:cNvSpPr>
            <a:spLocks noGrp="1"/>
          </p:cNvSpPr>
          <p:nvPr>
            <p:ph type="body" idx="10"/>
          </p:nvPr>
        </p:nvSpPr>
        <p:spPr>
          <a:xfrm>
            <a:off x="468313" y="1312111"/>
            <a:ext cx="8208962" cy="4606925"/>
          </a:xfrm>
        </p:spPr>
        <p:txBody>
          <a:bodyPr/>
          <a:lstStyle/>
          <a:p>
            <a:pPr>
              <a:buFont typeface="Arial" panose="020B0604020202020204" pitchFamily="34" charset="0"/>
              <a:buChar char="•"/>
            </a:pPr>
            <a:r>
              <a:rPr lang="en-AU" dirty="0"/>
              <a:t>Rare disease assumption</a:t>
            </a:r>
          </a:p>
          <a:p>
            <a:pPr>
              <a:buFont typeface="Arial" panose="020B0604020202020204" pitchFamily="34" charset="0"/>
              <a:buChar char="•"/>
            </a:pPr>
            <a:r>
              <a:rPr lang="en-AU" dirty="0"/>
              <a:t>When an event occurs more commonly, the odds ratios always overstate any effect size whereas relative risks remain constant. </a:t>
            </a:r>
          </a:p>
          <a:p>
            <a:pPr>
              <a:buFont typeface="Arial" panose="020B0604020202020204" pitchFamily="34" charset="0"/>
              <a:buChar char="•"/>
            </a:pPr>
            <a:r>
              <a:rPr lang="en-AU" dirty="0"/>
              <a:t>It is also important to remember that because of the mathematical behaviour of the odds ratio, estimates of the odds ratio may vary among studies of differing designs, even if the actual risk ratio is constant.</a:t>
            </a:r>
            <a:endParaRPr lang="en-GB" dirty="0"/>
          </a:p>
        </p:txBody>
      </p:sp>
      <p:pic>
        <p:nvPicPr>
          <p:cNvPr id="4" name="Picture 3">
            <a:extLst>
              <a:ext uri="{FF2B5EF4-FFF2-40B4-BE49-F238E27FC236}">
                <a16:creationId xmlns:a16="http://schemas.microsoft.com/office/drawing/2014/main" id="{AB943233-E5C0-4FCC-8715-BF3646BF8E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5610" y="3295020"/>
            <a:ext cx="5732780" cy="2989580"/>
          </a:xfrm>
          <a:prstGeom prst="rect">
            <a:avLst/>
          </a:prstGeom>
          <a:noFill/>
          <a:ln>
            <a:noFill/>
          </a:ln>
        </p:spPr>
      </p:pic>
      <p:sp>
        <p:nvSpPr>
          <p:cNvPr id="6" name="TextBox 5">
            <a:extLst>
              <a:ext uri="{FF2B5EF4-FFF2-40B4-BE49-F238E27FC236}">
                <a16:creationId xmlns:a16="http://schemas.microsoft.com/office/drawing/2014/main" id="{0CD48376-B462-4A19-9ECB-6BB7D6AB9A93}"/>
              </a:ext>
            </a:extLst>
          </p:cNvPr>
          <p:cNvSpPr txBox="1"/>
          <p:nvPr/>
        </p:nvSpPr>
        <p:spPr>
          <a:xfrm>
            <a:off x="3221992" y="6212686"/>
            <a:ext cx="3223894" cy="246221"/>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AU" sz="1000" i="0" u="none" strike="noStrike" kern="1200" cap="none" spc="0" normalizeH="0" baseline="0" noProof="0" dirty="0">
                <a:ln>
                  <a:noFill/>
                </a:ln>
                <a:solidFill>
                  <a:schemeClr val="tx1"/>
                </a:solidFill>
                <a:effectLst/>
                <a:uLnTx/>
                <a:uFillTx/>
                <a:latin typeface="+mn-lt"/>
                <a:ea typeface="+mn-ea"/>
                <a:cs typeface="+mn-cs"/>
              </a:rPr>
              <a:t>Source: </a:t>
            </a:r>
            <a:r>
              <a:rPr kumimoji="0" lang="da-DK" sz="1000" i="0" u="none" strike="noStrike" kern="1200" cap="none" spc="0" normalizeH="0" baseline="0" noProof="0" dirty="0">
                <a:ln>
                  <a:noFill/>
                </a:ln>
                <a:solidFill>
                  <a:schemeClr val="tx1"/>
                </a:solidFill>
                <a:effectLst/>
                <a:uLnTx/>
                <a:uFillTx/>
                <a:latin typeface="+mn-lt"/>
                <a:ea typeface="+mn-ea"/>
                <a:cs typeface="+mn-cs"/>
              </a:rPr>
              <a:t>Davies BMJ 1998; 316</a:t>
            </a:r>
            <a:endParaRPr kumimoji="0" lang="en-GB" sz="100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77398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719C-8421-4216-BEF2-CEC1F95CB21E}"/>
              </a:ext>
            </a:extLst>
          </p:cNvPr>
          <p:cNvSpPr>
            <a:spLocks noGrp="1"/>
          </p:cNvSpPr>
          <p:nvPr>
            <p:ph type="title"/>
          </p:nvPr>
        </p:nvSpPr>
        <p:spPr/>
        <p:txBody>
          <a:bodyPr/>
          <a:lstStyle/>
          <a:p>
            <a:r>
              <a:rPr lang="en-AU" dirty="0"/>
              <a:t>Association vs. causation </a:t>
            </a:r>
            <a:endParaRPr lang="en-GB" dirty="0"/>
          </a:p>
        </p:txBody>
      </p:sp>
      <p:sp>
        <p:nvSpPr>
          <p:cNvPr id="3" name="Text Placeholder 2">
            <a:extLst>
              <a:ext uri="{FF2B5EF4-FFF2-40B4-BE49-F238E27FC236}">
                <a16:creationId xmlns:a16="http://schemas.microsoft.com/office/drawing/2014/main" id="{F08FB196-D99B-48A6-B8F3-8E739B9C53F2}"/>
              </a:ext>
            </a:extLst>
          </p:cNvPr>
          <p:cNvSpPr>
            <a:spLocks noGrp="1"/>
          </p:cNvSpPr>
          <p:nvPr>
            <p:ph type="body" idx="10"/>
          </p:nvPr>
        </p:nvSpPr>
        <p:spPr>
          <a:xfrm>
            <a:off x="468313" y="1227137"/>
            <a:ext cx="8208962" cy="1481783"/>
          </a:xfrm>
        </p:spPr>
        <p:txBody>
          <a:bodyPr/>
          <a:lstStyle/>
          <a:p>
            <a:pPr>
              <a:buFont typeface="Arial" panose="020B0604020202020204" pitchFamily="34" charset="0"/>
              <a:buChar char="•"/>
            </a:pPr>
            <a:r>
              <a:rPr lang="en-AU" dirty="0"/>
              <a:t>Our goal is to find causation </a:t>
            </a:r>
          </a:p>
          <a:p>
            <a:pPr>
              <a:buFont typeface="Arial" panose="020B0604020202020204" pitchFamily="34" charset="0"/>
              <a:buChar char="•"/>
            </a:pPr>
            <a:r>
              <a:rPr lang="en-AU" dirty="0"/>
              <a:t>Reality (confounding, measurement errors, study design) stops us </a:t>
            </a:r>
          </a:p>
          <a:p>
            <a:pPr>
              <a:buFont typeface="Arial" panose="020B0604020202020204" pitchFamily="34" charset="0"/>
              <a:buChar char="•"/>
            </a:pPr>
            <a:r>
              <a:rPr lang="en-AU" dirty="0"/>
              <a:t>We settle for association </a:t>
            </a:r>
            <a:endParaRPr lang="en-GB" dirty="0"/>
          </a:p>
        </p:txBody>
      </p:sp>
      <p:sp>
        <p:nvSpPr>
          <p:cNvPr id="4" name="TextBox 3">
            <a:extLst>
              <a:ext uri="{FF2B5EF4-FFF2-40B4-BE49-F238E27FC236}">
                <a16:creationId xmlns:a16="http://schemas.microsoft.com/office/drawing/2014/main" id="{AECAB735-09CC-46F8-B418-72B48908B8CD}"/>
              </a:ext>
            </a:extLst>
          </p:cNvPr>
          <p:cNvSpPr txBox="1"/>
          <p:nvPr/>
        </p:nvSpPr>
        <p:spPr>
          <a:xfrm>
            <a:off x="1475657" y="4441468"/>
            <a:ext cx="1224136" cy="584775"/>
          </a:xfrm>
          <a:prstGeom prst="rect">
            <a:avLst/>
          </a:prstGeom>
          <a:solidFill>
            <a:schemeClr val="accent1">
              <a:lumMod val="40000"/>
              <a:lumOff val="60000"/>
            </a:schemeClr>
          </a:solidFill>
          <a:ln w="28575">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tabLst/>
            </a:pPr>
            <a:r>
              <a:rPr kumimoji="0" lang="en-AU" sz="1600" b="1" i="0" u="none" strike="noStrike" kern="1200" cap="none" spc="0" normalizeH="0" baseline="0" noProof="0" dirty="0">
                <a:ln>
                  <a:noFill/>
                </a:ln>
                <a:solidFill>
                  <a:schemeClr val="tx1"/>
                </a:solidFill>
                <a:effectLst/>
                <a:uLnTx/>
                <a:uFillTx/>
                <a:latin typeface="Sommet bold"/>
                <a:ea typeface="+mn-ea"/>
                <a:cs typeface="+mn-cs"/>
              </a:rPr>
              <a:t>Coffee drinking </a:t>
            </a:r>
            <a:endParaRPr kumimoji="0" lang="en-GB" sz="1600" b="1" i="0" u="none" strike="noStrike" kern="1200" cap="none" spc="0" normalizeH="0" baseline="0" noProof="0" dirty="0">
              <a:ln>
                <a:noFill/>
              </a:ln>
              <a:solidFill>
                <a:schemeClr val="tx1"/>
              </a:solidFill>
              <a:effectLst/>
              <a:uLnTx/>
              <a:uFillTx/>
              <a:latin typeface="Sommet bold"/>
              <a:ea typeface="+mn-ea"/>
              <a:cs typeface="+mn-cs"/>
            </a:endParaRPr>
          </a:p>
        </p:txBody>
      </p:sp>
      <p:sp>
        <p:nvSpPr>
          <p:cNvPr id="6" name="TextBox 5">
            <a:extLst>
              <a:ext uri="{FF2B5EF4-FFF2-40B4-BE49-F238E27FC236}">
                <a16:creationId xmlns:a16="http://schemas.microsoft.com/office/drawing/2014/main" id="{5131BE07-78FD-48F6-9DF3-A7B879A77AFC}"/>
              </a:ext>
            </a:extLst>
          </p:cNvPr>
          <p:cNvSpPr txBox="1"/>
          <p:nvPr/>
        </p:nvSpPr>
        <p:spPr>
          <a:xfrm>
            <a:off x="6084168" y="4441468"/>
            <a:ext cx="936104" cy="584775"/>
          </a:xfrm>
          <a:prstGeom prst="rect">
            <a:avLst/>
          </a:prstGeom>
          <a:solidFill>
            <a:schemeClr val="accent2"/>
          </a:solidFill>
          <a:ln w="28575">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tabLst/>
            </a:pPr>
            <a:r>
              <a:rPr kumimoji="0" lang="en-AU" sz="1600" b="1" i="0" u="none" strike="noStrike" kern="1200" cap="none" spc="0" normalizeH="0" baseline="0" noProof="0" dirty="0">
                <a:ln>
                  <a:noFill/>
                </a:ln>
                <a:solidFill>
                  <a:schemeClr val="tx1"/>
                </a:solidFill>
                <a:effectLst/>
                <a:uLnTx/>
                <a:uFillTx/>
                <a:latin typeface="Sommet bold"/>
                <a:ea typeface="+mn-ea"/>
                <a:cs typeface="+mn-cs"/>
              </a:rPr>
              <a:t>Skin cancer</a:t>
            </a:r>
            <a:endParaRPr kumimoji="0" lang="en-GB" sz="1600" b="1" i="0" u="none" strike="noStrike" kern="1200" cap="none" spc="0" normalizeH="0" baseline="0" noProof="0" dirty="0">
              <a:ln>
                <a:noFill/>
              </a:ln>
              <a:solidFill>
                <a:schemeClr val="tx1"/>
              </a:solidFill>
              <a:effectLst/>
              <a:uLnTx/>
              <a:uFillTx/>
              <a:latin typeface="Sommet bold"/>
              <a:ea typeface="+mn-ea"/>
              <a:cs typeface="+mn-cs"/>
            </a:endParaRPr>
          </a:p>
        </p:txBody>
      </p:sp>
      <p:cxnSp>
        <p:nvCxnSpPr>
          <p:cNvPr id="8" name="Straight Arrow Connector 7">
            <a:extLst>
              <a:ext uri="{FF2B5EF4-FFF2-40B4-BE49-F238E27FC236}">
                <a16:creationId xmlns:a16="http://schemas.microsoft.com/office/drawing/2014/main" id="{E82DC738-8DC6-4166-AE7F-840EA7579601}"/>
              </a:ext>
            </a:extLst>
          </p:cNvPr>
          <p:cNvCxnSpPr>
            <a:stCxn id="4" idx="3"/>
            <a:endCxn id="6" idx="1"/>
          </p:cNvCxnSpPr>
          <p:nvPr/>
        </p:nvCxnSpPr>
        <p:spPr>
          <a:xfrm>
            <a:off x="2699793" y="4733856"/>
            <a:ext cx="3384375"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48CB23-5C0D-4B8D-A5EE-1DEB9A1028FC}"/>
              </a:ext>
            </a:extLst>
          </p:cNvPr>
          <p:cNvSpPr txBox="1"/>
          <p:nvPr/>
        </p:nvSpPr>
        <p:spPr>
          <a:xfrm>
            <a:off x="3743908" y="3049111"/>
            <a:ext cx="1296144" cy="338554"/>
          </a:xfrm>
          <a:prstGeom prst="rect">
            <a:avLst/>
          </a:prstGeom>
          <a:solidFill>
            <a:srgbClr val="92D050"/>
          </a:solidFill>
          <a:ln w="28575">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tabLst/>
            </a:pPr>
            <a:r>
              <a:rPr kumimoji="0" lang="en-AU" sz="1600" b="1" i="0" u="none" strike="noStrike" kern="1200" cap="none" spc="0" normalizeH="0" baseline="0" noProof="0" dirty="0">
                <a:ln>
                  <a:noFill/>
                </a:ln>
                <a:solidFill>
                  <a:schemeClr val="tx1"/>
                </a:solidFill>
                <a:effectLst/>
                <a:uLnTx/>
                <a:uFillTx/>
                <a:latin typeface="Sommet bold"/>
                <a:ea typeface="+mn-ea"/>
                <a:cs typeface="+mn-cs"/>
              </a:rPr>
              <a:t>Confounders</a:t>
            </a:r>
            <a:endParaRPr kumimoji="0" lang="en-GB" sz="1600" b="1" i="0" u="none" strike="noStrike" kern="1200" cap="none" spc="0" normalizeH="0" baseline="0" noProof="0" dirty="0">
              <a:ln>
                <a:noFill/>
              </a:ln>
              <a:solidFill>
                <a:schemeClr val="tx1"/>
              </a:solidFill>
              <a:effectLst/>
              <a:uLnTx/>
              <a:uFillTx/>
              <a:latin typeface="Sommet bold"/>
              <a:ea typeface="+mn-ea"/>
              <a:cs typeface="+mn-cs"/>
            </a:endParaRPr>
          </a:p>
        </p:txBody>
      </p:sp>
      <p:cxnSp>
        <p:nvCxnSpPr>
          <p:cNvPr id="12" name="Straight Arrow Connector 11">
            <a:extLst>
              <a:ext uri="{FF2B5EF4-FFF2-40B4-BE49-F238E27FC236}">
                <a16:creationId xmlns:a16="http://schemas.microsoft.com/office/drawing/2014/main" id="{B11A7978-0915-4A89-9D10-08E88D6F769A}"/>
              </a:ext>
            </a:extLst>
          </p:cNvPr>
          <p:cNvCxnSpPr>
            <a:stCxn id="10" idx="2"/>
            <a:endCxn id="4" idx="0"/>
          </p:cNvCxnSpPr>
          <p:nvPr/>
        </p:nvCxnSpPr>
        <p:spPr>
          <a:xfrm flipH="1">
            <a:off x="2087725" y="3387665"/>
            <a:ext cx="2304255" cy="105380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190C1CF-5E72-426E-B198-D628E494C9A9}"/>
              </a:ext>
            </a:extLst>
          </p:cNvPr>
          <p:cNvCxnSpPr>
            <a:stCxn id="10" idx="2"/>
            <a:endCxn id="6" idx="0"/>
          </p:cNvCxnSpPr>
          <p:nvPr/>
        </p:nvCxnSpPr>
        <p:spPr>
          <a:xfrm>
            <a:off x="4391980" y="3387665"/>
            <a:ext cx="2160240" cy="10538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070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26E0-D859-6D24-8E1C-59363A572030}"/>
              </a:ext>
            </a:extLst>
          </p:cNvPr>
          <p:cNvSpPr>
            <a:spLocks noGrp="1"/>
          </p:cNvSpPr>
          <p:nvPr>
            <p:ph type="title"/>
          </p:nvPr>
        </p:nvSpPr>
        <p:spPr/>
        <p:txBody>
          <a:bodyPr/>
          <a:lstStyle/>
          <a:p>
            <a:r>
              <a:rPr lang="en-AU" dirty="0"/>
              <a:t>Health data scientists</a:t>
            </a:r>
          </a:p>
        </p:txBody>
      </p:sp>
      <p:sp>
        <p:nvSpPr>
          <p:cNvPr id="3" name="Text Placeholder 2">
            <a:extLst>
              <a:ext uri="{FF2B5EF4-FFF2-40B4-BE49-F238E27FC236}">
                <a16:creationId xmlns:a16="http://schemas.microsoft.com/office/drawing/2014/main" id="{FCE33CE3-D12D-583D-FF70-73898F6DE699}"/>
              </a:ext>
            </a:extLst>
          </p:cNvPr>
          <p:cNvSpPr>
            <a:spLocks noGrp="1"/>
          </p:cNvSpPr>
          <p:nvPr>
            <p:ph type="body" idx="10"/>
          </p:nvPr>
        </p:nvSpPr>
        <p:spPr>
          <a:xfrm>
            <a:off x="468313" y="1916832"/>
            <a:ext cx="8208962" cy="3917230"/>
          </a:xfrm>
        </p:spPr>
        <p:txBody>
          <a:bodyPr/>
          <a:lstStyle/>
          <a:p>
            <a:pPr marL="0" indent="0"/>
            <a:r>
              <a:rPr lang="en-AU" dirty="0"/>
              <a:t>Our main tasks: </a:t>
            </a:r>
          </a:p>
          <a:p>
            <a:pPr lvl="2"/>
            <a:r>
              <a:rPr lang="en-AU" dirty="0"/>
              <a:t>Data cleaning and management </a:t>
            </a:r>
          </a:p>
          <a:p>
            <a:pPr lvl="2"/>
            <a:r>
              <a:rPr lang="en-AU" dirty="0"/>
              <a:t>Data analysis </a:t>
            </a:r>
          </a:p>
          <a:p>
            <a:pPr lvl="2"/>
            <a:r>
              <a:rPr lang="en-AU" dirty="0"/>
              <a:t>Finding the perfect (!) model that explains our data </a:t>
            </a:r>
          </a:p>
        </p:txBody>
      </p:sp>
    </p:spTree>
    <p:extLst>
      <p:ext uri="{BB962C8B-B14F-4D97-AF65-F5344CB8AC3E}">
        <p14:creationId xmlns:p14="http://schemas.microsoft.com/office/powerpoint/2010/main" val="1094013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884F-F4AA-4F44-B803-56EF27C6D8D4}"/>
              </a:ext>
            </a:extLst>
          </p:cNvPr>
          <p:cNvSpPr>
            <a:spLocks noGrp="1"/>
          </p:cNvSpPr>
          <p:nvPr>
            <p:ph type="title"/>
          </p:nvPr>
        </p:nvSpPr>
        <p:spPr>
          <a:xfrm>
            <a:off x="468313" y="433388"/>
            <a:ext cx="8208962" cy="923330"/>
          </a:xfrm>
        </p:spPr>
        <p:txBody>
          <a:bodyPr/>
          <a:lstStyle/>
          <a:p>
            <a:r>
              <a:rPr lang="en-AU" dirty="0"/>
              <a:t>Should we avoid causal language altogether? </a:t>
            </a:r>
            <a:endParaRPr lang="en-GB" dirty="0"/>
          </a:p>
        </p:txBody>
      </p:sp>
      <p:sp>
        <p:nvSpPr>
          <p:cNvPr id="3" name="Text Placeholder 2">
            <a:extLst>
              <a:ext uri="{FF2B5EF4-FFF2-40B4-BE49-F238E27FC236}">
                <a16:creationId xmlns:a16="http://schemas.microsoft.com/office/drawing/2014/main" id="{2343ACFF-C827-4B41-8A51-DFD3895AEBF7}"/>
              </a:ext>
            </a:extLst>
          </p:cNvPr>
          <p:cNvSpPr>
            <a:spLocks noGrp="1"/>
          </p:cNvSpPr>
          <p:nvPr>
            <p:ph type="body" idx="10"/>
          </p:nvPr>
        </p:nvSpPr>
        <p:spPr>
          <a:xfrm>
            <a:off x="420361" y="2969836"/>
            <a:ext cx="8208962" cy="3943838"/>
          </a:xfrm>
        </p:spPr>
        <p:txBody>
          <a:bodyPr/>
          <a:lstStyle/>
          <a:p>
            <a:r>
              <a:rPr lang="en-GB" dirty="0"/>
              <a:t>Miguel </a:t>
            </a:r>
            <a:r>
              <a:rPr lang="en-GB" dirty="0" err="1"/>
              <a:t>Hernán</a:t>
            </a:r>
            <a:r>
              <a:rPr lang="en-GB" dirty="0"/>
              <a:t> argued that</a:t>
            </a:r>
          </a:p>
          <a:p>
            <a:pPr lvl="2"/>
            <a:r>
              <a:rPr lang="en-AU" dirty="0"/>
              <a:t>we need to use causal language to accurately describe the aims of our research</a:t>
            </a:r>
          </a:p>
          <a:p>
            <a:pPr lvl="2"/>
            <a:r>
              <a:rPr lang="en-AU" dirty="0"/>
              <a:t>the term “causal effect” can be appropriate </a:t>
            </a:r>
          </a:p>
          <a:p>
            <a:pPr lvl="3"/>
            <a:r>
              <a:rPr lang="en-AU" dirty="0"/>
              <a:t>in the title and Introduction section of our article when describing the aim of our research</a:t>
            </a:r>
          </a:p>
          <a:p>
            <a:pPr lvl="3"/>
            <a:r>
              <a:rPr lang="en-AU" dirty="0"/>
              <a:t>in the Methods section when describing which causal effect we are trying to estimate through an association measure</a:t>
            </a:r>
          </a:p>
          <a:p>
            <a:pPr lvl="3"/>
            <a:r>
              <a:rPr lang="en-AU" dirty="0"/>
              <a:t>in the Discussion section when providing arguments for and against the causal interpretation of our association measure. </a:t>
            </a:r>
          </a:p>
          <a:p>
            <a:pPr lvl="2"/>
            <a:r>
              <a:rPr lang="en-AU" dirty="0"/>
              <a:t>The only part of the article in which the term “causal effect” has no place is the Results section, which should present the findings without trying to interpret them.</a:t>
            </a:r>
            <a:endParaRPr lang="en-GB" dirty="0"/>
          </a:p>
        </p:txBody>
      </p:sp>
      <p:pic>
        <p:nvPicPr>
          <p:cNvPr id="5" name="Picture 4" descr="Graphical user interface, text, application, email&#10;&#10;Description automatically generated">
            <a:extLst>
              <a:ext uri="{FF2B5EF4-FFF2-40B4-BE49-F238E27FC236}">
                <a16:creationId xmlns:a16="http://schemas.microsoft.com/office/drawing/2014/main" id="{88CD4B2B-08FD-4E64-98A2-0F3DC345E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66" y="909313"/>
            <a:ext cx="4635357" cy="1899783"/>
          </a:xfrm>
          <a:prstGeom prst="rect">
            <a:avLst/>
          </a:prstGeom>
        </p:spPr>
      </p:pic>
    </p:spTree>
    <p:extLst>
      <p:ext uri="{BB962C8B-B14F-4D97-AF65-F5344CB8AC3E}">
        <p14:creationId xmlns:p14="http://schemas.microsoft.com/office/powerpoint/2010/main" val="3315240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1E4A-8E85-4F18-9593-8130CBD06977}"/>
              </a:ext>
            </a:extLst>
          </p:cNvPr>
          <p:cNvSpPr>
            <a:spLocks noGrp="1"/>
          </p:cNvSpPr>
          <p:nvPr>
            <p:ph type="title"/>
          </p:nvPr>
        </p:nvSpPr>
        <p:spPr/>
        <p:txBody>
          <a:bodyPr/>
          <a:lstStyle/>
          <a:p>
            <a:r>
              <a:rPr lang="en-GB" dirty="0"/>
              <a:t>Guidelines for reporting model results</a:t>
            </a:r>
          </a:p>
        </p:txBody>
      </p:sp>
      <p:sp>
        <p:nvSpPr>
          <p:cNvPr id="3" name="Text Placeholder 2">
            <a:extLst>
              <a:ext uri="{FF2B5EF4-FFF2-40B4-BE49-F238E27FC236}">
                <a16:creationId xmlns:a16="http://schemas.microsoft.com/office/drawing/2014/main" id="{7DE523AC-B731-4B0F-84D0-5CA13479BF7E}"/>
              </a:ext>
            </a:extLst>
          </p:cNvPr>
          <p:cNvSpPr>
            <a:spLocks noGrp="1"/>
          </p:cNvSpPr>
          <p:nvPr>
            <p:ph type="body" idx="10"/>
          </p:nvPr>
        </p:nvSpPr>
        <p:spPr>
          <a:xfrm>
            <a:off x="419152" y="1700809"/>
            <a:ext cx="8208962" cy="3384376"/>
          </a:xfrm>
        </p:spPr>
        <p:txBody>
          <a:bodyPr/>
          <a:lstStyle/>
          <a:p>
            <a:r>
              <a:rPr lang="en-AU" dirty="0"/>
              <a:t>Mostly dependent on the study design and nature of the data</a:t>
            </a:r>
          </a:p>
          <a:p>
            <a:pPr lvl="2"/>
            <a:r>
              <a:rPr lang="en-AU" dirty="0"/>
              <a:t>The Strengthening the Reporting of Observational Studies in Epidemiology (STROBE) Statement: guidelines for reporting observational studies</a:t>
            </a:r>
          </a:p>
          <a:p>
            <a:pPr lvl="2"/>
            <a:r>
              <a:rPr lang="en-AU" dirty="0"/>
              <a:t>The </a:t>
            </a:r>
            <a:r>
              <a:rPr lang="en-AU" dirty="0" err="1"/>
              <a:t>REporting</a:t>
            </a:r>
            <a:r>
              <a:rPr lang="en-AU" dirty="0"/>
              <a:t> of studies Conducted using Observational Routinely-collected health Data (RECORD) Statement</a:t>
            </a:r>
            <a:endParaRPr lang="en-GB" dirty="0"/>
          </a:p>
        </p:txBody>
      </p:sp>
    </p:spTree>
    <p:extLst>
      <p:ext uri="{BB962C8B-B14F-4D97-AF65-F5344CB8AC3E}">
        <p14:creationId xmlns:p14="http://schemas.microsoft.com/office/powerpoint/2010/main" val="155315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59B4-0E07-4AEB-92E3-D4E1098DC7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8DA0775-1B99-4C82-A195-69DF08D074F0}"/>
              </a:ext>
            </a:extLst>
          </p:cNvPr>
          <p:cNvSpPr>
            <a:spLocks noGrp="1"/>
          </p:cNvSpPr>
          <p:nvPr>
            <p:ph type="body" idx="10"/>
          </p:nvPr>
        </p:nvSpPr>
        <p:spPr/>
        <p:txBody>
          <a:bodyPr/>
          <a:lstStyle/>
          <a:p>
            <a:endParaRPr lang="en-GB"/>
          </a:p>
        </p:txBody>
      </p:sp>
      <p:pic>
        <p:nvPicPr>
          <p:cNvPr id="5" name="Picture 4" descr="Text, whiteboard&#10;&#10;Description automatically generated">
            <a:extLst>
              <a:ext uri="{FF2B5EF4-FFF2-40B4-BE49-F238E27FC236}">
                <a16:creationId xmlns:a16="http://schemas.microsoft.com/office/drawing/2014/main" id="{1BB70895-65E3-42D5-97EE-F3FFC99ED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1428780"/>
            <a:ext cx="3744416" cy="4203637"/>
          </a:xfrm>
          <a:prstGeom prst="rect">
            <a:avLst/>
          </a:prstGeom>
        </p:spPr>
      </p:pic>
    </p:spTree>
    <p:extLst>
      <p:ext uri="{BB962C8B-B14F-4D97-AF65-F5344CB8AC3E}">
        <p14:creationId xmlns:p14="http://schemas.microsoft.com/office/powerpoint/2010/main" val="399143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EC5B-41F6-D517-5A34-25FC50FC78E7}"/>
              </a:ext>
            </a:extLst>
          </p:cNvPr>
          <p:cNvSpPr>
            <a:spLocks noGrp="1"/>
          </p:cNvSpPr>
          <p:nvPr>
            <p:ph type="title"/>
          </p:nvPr>
        </p:nvSpPr>
        <p:spPr>
          <a:xfrm>
            <a:off x="467519" y="3198019"/>
            <a:ext cx="8208962" cy="1354217"/>
          </a:xfrm>
        </p:spPr>
        <p:txBody>
          <a:bodyPr/>
          <a:lstStyle/>
          <a:p>
            <a:pPr algn="ctr"/>
            <a:r>
              <a:rPr lang="en-AU" sz="4400" dirty="0"/>
              <a:t>Then why bother about data presentation? </a:t>
            </a:r>
          </a:p>
        </p:txBody>
      </p:sp>
    </p:spTree>
    <p:extLst>
      <p:ext uri="{BB962C8B-B14F-4D97-AF65-F5344CB8AC3E}">
        <p14:creationId xmlns:p14="http://schemas.microsoft.com/office/powerpoint/2010/main" val="309535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AE61-5BB5-4D76-BE3A-C5E6F9521D2C}"/>
              </a:ext>
            </a:extLst>
          </p:cNvPr>
          <p:cNvSpPr>
            <a:spLocks noGrp="1"/>
          </p:cNvSpPr>
          <p:nvPr>
            <p:ph type="title"/>
          </p:nvPr>
        </p:nvSpPr>
        <p:spPr>
          <a:xfrm>
            <a:off x="468313" y="433388"/>
            <a:ext cx="8208962" cy="923330"/>
          </a:xfrm>
        </p:spPr>
        <p:txBody>
          <a:bodyPr/>
          <a:lstStyle/>
          <a:p>
            <a:r>
              <a:rPr lang="en-AU" dirty="0"/>
              <a:t>Why focusing on presenting and summarising results? </a:t>
            </a:r>
            <a:endParaRPr lang="en-GB" dirty="0"/>
          </a:p>
        </p:txBody>
      </p:sp>
      <p:sp>
        <p:nvSpPr>
          <p:cNvPr id="3" name="Text Placeholder 2">
            <a:extLst>
              <a:ext uri="{FF2B5EF4-FFF2-40B4-BE49-F238E27FC236}">
                <a16:creationId xmlns:a16="http://schemas.microsoft.com/office/drawing/2014/main" id="{9669E8C0-6AA3-4F42-95B1-67BD2521D298}"/>
              </a:ext>
            </a:extLst>
          </p:cNvPr>
          <p:cNvSpPr>
            <a:spLocks noGrp="1"/>
          </p:cNvSpPr>
          <p:nvPr>
            <p:ph type="body" idx="10"/>
          </p:nvPr>
        </p:nvSpPr>
        <p:spPr>
          <a:xfrm>
            <a:off x="468313" y="1772816"/>
            <a:ext cx="8208962" cy="4606925"/>
          </a:xfrm>
        </p:spPr>
        <p:txBody>
          <a:bodyPr/>
          <a:lstStyle/>
          <a:p>
            <a:pPr>
              <a:buFont typeface="Arial" panose="020B0604020202020204" pitchFamily="34" charset="0"/>
              <a:buChar char="•"/>
            </a:pPr>
            <a:r>
              <a:rPr lang="en-AU" dirty="0"/>
              <a:t>Readers of our research are humans (busy + inattentive + lazy to some extent) </a:t>
            </a:r>
          </a:p>
          <a:p>
            <a:pPr>
              <a:buFont typeface="Arial" panose="020B0604020202020204" pitchFamily="34" charset="0"/>
              <a:buChar char="•"/>
            </a:pPr>
            <a:r>
              <a:rPr lang="en-AU" dirty="0"/>
              <a:t>First chance to create impressions of your work </a:t>
            </a:r>
          </a:p>
          <a:p>
            <a:pPr>
              <a:buFont typeface="Arial" panose="020B0604020202020204" pitchFamily="34" charset="0"/>
              <a:buChar char="•"/>
            </a:pPr>
            <a:r>
              <a:rPr lang="en-AU" dirty="0"/>
              <a:t>The probability of your research having an impact </a:t>
            </a:r>
          </a:p>
          <a:p>
            <a:pPr>
              <a:buFont typeface="Arial" panose="020B0604020202020204" pitchFamily="34" charset="0"/>
              <a:buChar char="•"/>
            </a:pPr>
            <a:r>
              <a:rPr lang="en-AU" dirty="0"/>
              <a:t>Meeting scientific standards </a:t>
            </a:r>
          </a:p>
          <a:p>
            <a:pPr>
              <a:buFont typeface="Arial" panose="020B0604020202020204" pitchFamily="34" charset="0"/>
              <a:buChar char="•"/>
            </a:pPr>
            <a:r>
              <a:rPr lang="en-AU" dirty="0"/>
              <a:t>More importantly, scientific communication is an important part of science</a:t>
            </a:r>
            <a:endParaRPr lang="en-GB" dirty="0"/>
          </a:p>
        </p:txBody>
      </p:sp>
    </p:spTree>
    <p:extLst>
      <p:ext uri="{BB962C8B-B14F-4D97-AF65-F5344CB8AC3E}">
        <p14:creationId xmlns:p14="http://schemas.microsoft.com/office/powerpoint/2010/main" val="240570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66FC3-22FA-091B-5B47-E2BA342AABFA}"/>
              </a:ext>
            </a:extLst>
          </p:cNvPr>
          <p:cNvSpPr>
            <a:spLocks noGrp="1"/>
          </p:cNvSpPr>
          <p:nvPr>
            <p:ph type="title"/>
          </p:nvPr>
        </p:nvSpPr>
        <p:spPr/>
        <p:txBody>
          <a:bodyPr/>
          <a:lstStyle/>
          <a:p>
            <a:r>
              <a:rPr lang="en-AU" dirty="0"/>
              <a:t>My favourite science communicator</a:t>
            </a:r>
          </a:p>
        </p:txBody>
      </p:sp>
      <p:sp>
        <p:nvSpPr>
          <p:cNvPr id="3" name="Text Placeholder 2">
            <a:extLst>
              <a:ext uri="{FF2B5EF4-FFF2-40B4-BE49-F238E27FC236}">
                <a16:creationId xmlns:a16="http://schemas.microsoft.com/office/drawing/2014/main" id="{CFFC3EE9-F476-8666-BA7C-9F002BFC00BE}"/>
              </a:ext>
            </a:extLst>
          </p:cNvPr>
          <p:cNvSpPr>
            <a:spLocks noGrp="1"/>
          </p:cNvSpPr>
          <p:nvPr>
            <p:ph type="body" idx="10"/>
          </p:nvPr>
        </p:nvSpPr>
        <p:spPr/>
        <p:txBody>
          <a:bodyPr/>
          <a:lstStyle/>
          <a:p>
            <a:endParaRPr lang="en-AU" dirty="0"/>
          </a:p>
        </p:txBody>
      </p:sp>
      <p:pic>
        <p:nvPicPr>
          <p:cNvPr id="5" name="Picture 4" descr="A person standing in front of a chalkboard&#10;&#10;Description automatically generated">
            <a:extLst>
              <a:ext uri="{FF2B5EF4-FFF2-40B4-BE49-F238E27FC236}">
                <a16:creationId xmlns:a16="http://schemas.microsoft.com/office/drawing/2014/main" id="{6996A643-4B71-6BE0-9910-E1FC5D59B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566" y="1227137"/>
            <a:ext cx="3183288" cy="4606925"/>
          </a:xfrm>
          <a:prstGeom prst="rect">
            <a:avLst/>
          </a:prstGeom>
        </p:spPr>
      </p:pic>
    </p:spTree>
    <p:extLst>
      <p:ext uri="{BB962C8B-B14F-4D97-AF65-F5344CB8AC3E}">
        <p14:creationId xmlns:p14="http://schemas.microsoft.com/office/powerpoint/2010/main" val="222758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CB9C-B2FB-FBC1-6C51-9F7AF6F8E5B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B2AC8AEA-9B2A-EC1F-BC0E-BCCA5CBF8C32}"/>
              </a:ext>
            </a:extLst>
          </p:cNvPr>
          <p:cNvSpPr>
            <a:spLocks noGrp="1"/>
          </p:cNvSpPr>
          <p:nvPr>
            <p:ph type="body" idx="10"/>
          </p:nvPr>
        </p:nvSpPr>
        <p:spPr/>
        <p:txBody>
          <a:bodyPr/>
          <a:lstStyle/>
          <a:p>
            <a:endParaRPr lang="en-AU"/>
          </a:p>
        </p:txBody>
      </p:sp>
      <p:pic>
        <p:nvPicPr>
          <p:cNvPr id="4" name="Picture 3" descr="A person preparing food in a kitchen&#10;&#10;Description automatically generated with low confidence">
            <a:extLst>
              <a:ext uri="{FF2B5EF4-FFF2-40B4-BE49-F238E27FC236}">
                <a16:creationId xmlns:a16="http://schemas.microsoft.com/office/drawing/2014/main" id="{A98F44CF-3061-F3DF-EA4D-C8E0F10FF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1109662"/>
            <a:ext cx="6953250" cy="4638675"/>
          </a:xfrm>
          <a:prstGeom prst="rect">
            <a:avLst/>
          </a:prstGeom>
        </p:spPr>
      </p:pic>
    </p:spTree>
    <p:extLst>
      <p:ext uri="{BB962C8B-B14F-4D97-AF65-F5344CB8AC3E}">
        <p14:creationId xmlns:p14="http://schemas.microsoft.com/office/powerpoint/2010/main" val="358926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1A79-060B-25E7-FD82-DF8C92CE895F}"/>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BF9D1BD2-3A3F-BF93-5565-E436E4278C56}"/>
              </a:ext>
            </a:extLst>
          </p:cNvPr>
          <p:cNvSpPr>
            <a:spLocks noGrp="1"/>
          </p:cNvSpPr>
          <p:nvPr>
            <p:ph type="body" idx="10"/>
          </p:nvPr>
        </p:nvSpPr>
        <p:spPr/>
        <p:txBody>
          <a:bodyPr/>
          <a:lstStyle/>
          <a:p>
            <a:endParaRPr lang="en-AU"/>
          </a:p>
        </p:txBody>
      </p:sp>
      <p:pic>
        <p:nvPicPr>
          <p:cNvPr id="7" name="Picture 6" descr="A plate of food&#10;&#10;Description automatically generated with medium confidence">
            <a:extLst>
              <a:ext uri="{FF2B5EF4-FFF2-40B4-BE49-F238E27FC236}">
                <a16:creationId xmlns:a16="http://schemas.microsoft.com/office/drawing/2014/main" id="{C3BFAC36-0A45-0711-3689-B6CB883C7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01" y="966303"/>
            <a:ext cx="6492997" cy="4867759"/>
          </a:xfrm>
          <a:prstGeom prst="rect">
            <a:avLst/>
          </a:prstGeom>
        </p:spPr>
      </p:pic>
    </p:spTree>
    <p:extLst>
      <p:ext uri="{BB962C8B-B14F-4D97-AF65-F5344CB8AC3E}">
        <p14:creationId xmlns:p14="http://schemas.microsoft.com/office/powerpoint/2010/main" val="4053627530"/>
      </p:ext>
    </p:extLst>
  </p:cSld>
  <p:clrMapOvr>
    <a:masterClrMapping/>
  </p:clrMapOvr>
</p:sld>
</file>

<file path=ppt/theme/theme1.xml><?xml version="1.0" encoding="utf-8"?>
<a:theme xmlns:a="http://schemas.openxmlformats.org/drawingml/2006/main" name="ASB Presentation Template v2">
  <a:themeElements>
    <a:clrScheme name="AGSM">
      <a:dk1>
        <a:srgbClr val="404040"/>
      </a:dk1>
      <a:lt1>
        <a:sysClr val="window" lastClr="FFFFFF"/>
      </a:lt1>
      <a:dk2>
        <a:srgbClr val="063E8D"/>
      </a:dk2>
      <a:lt2>
        <a:srgbClr val="CCCCCC"/>
      </a:lt2>
      <a:accent1>
        <a:srgbClr val="063E8D"/>
      </a:accent1>
      <a:accent2>
        <a:srgbClr val="FFD700"/>
      </a:accent2>
      <a:accent3>
        <a:srgbClr val="0067A8"/>
      </a:accent3>
      <a:accent4>
        <a:srgbClr val="00568E"/>
      </a:accent4>
      <a:accent5>
        <a:srgbClr val="004372"/>
      </a:accent5>
      <a:accent6>
        <a:srgbClr val="002E52"/>
      </a:accent6>
      <a:hlink>
        <a:srgbClr val="33CCFF"/>
      </a:hlink>
      <a:folHlink>
        <a:srgbClr val="063E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kumimoji="0" sz="1150" b="1" i="0" u="none" strike="noStrike" kern="1200" cap="none" spc="0" normalizeH="0" baseline="0" noProof="0" dirty="0" smtClean="0">
            <a:ln>
              <a:noFill/>
            </a:ln>
            <a:solidFill>
              <a:schemeClr val="tx1"/>
            </a:solidFill>
            <a:effectLst/>
            <a:uLnTx/>
            <a:uFillTx/>
            <a:latin typeface="Sommet bold"/>
            <a:ea typeface="+mn-ea"/>
            <a:cs typeface="+mn-cs"/>
          </a:defRPr>
        </a:defPPr>
      </a:lstStyle>
    </a:txDef>
  </a:objectDefaults>
  <a:extraClrSchemeLst/>
  <a:extLst>
    <a:ext uri="{05A4C25C-085E-4340-85A3-A5531E510DB2}">
      <thm15:themeFamily xmlns:thm15="http://schemas.microsoft.com/office/thememl/2012/main" name="Presentation4" id="{431FDF29-2323-BF4E-962E-C12404C2A7DF}" vid="{C18FE3CD-ED57-A04B-8C7C-F8BDAC5EAF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Resource Document" ma:contentTypeID="0x01010008768CDC8BD8F24E88688A23E1BBFFD40083F9DB452809BE4E9E961773873B9725" ma:contentTypeVersion="12" ma:contentTypeDescription="" ma:contentTypeScope="" ma:versionID="ccf7c8939642961021bbb5e2375da5c4">
  <xsd:schema xmlns:xsd="http://www.w3.org/2001/XMLSchema" xmlns:xs="http://www.w3.org/2001/XMLSchema" xmlns:p="http://schemas.microsoft.com/office/2006/metadata/properties" xmlns:ns2="e2a6d7fd-cfb8-4aa2-8f9d-00d20bdc3a83" xmlns:ns4="78237fa5-fae7-4a08-ad29-c8feb430a382" targetNamespace="http://schemas.microsoft.com/office/2006/metadata/properties" ma:root="true" ma:fieldsID="7ba22b555d239708a9679c6b61f18d10" ns2:_="" ns4:_="">
    <xsd:import namespace="e2a6d7fd-cfb8-4aa2-8f9d-00d20bdc3a83"/>
    <xsd:import namespace="78237fa5-fae7-4a08-ad29-c8feb430a382"/>
    <xsd:element name="properties">
      <xsd:complexType>
        <xsd:sequence>
          <xsd:element name="documentManagement">
            <xsd:complexType>
              <xsd:all>
                <xsd:element ref="ns2:TaxCatchAll" minOccurs="0"/>
                <xsd:element ref="ns2:TaxCatchAllLabel" minOccurs="0"/>
                <xsd:element ref="ns4:UnswBus_ResourceType"/>
                <xsd:element ref="ns4:UnswBus_Description" minOccurs="0"/>
                <xsd:element ref="ns2:l106d6d0667840b48999320499b4dd29" minOccurs="0"/>
                <xsd:element ref="ns2:cfdce602ab9848b4bf80c62eae0cddb3" minOccurs="0"/>
                <xsd:element ref="ns2:i7e4caf4883549738b3fce866cf588f7"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a6d7fd-cfb8-4aa2-8f9d-00d20bdc3a83"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2cec8c26-97b4-48cb-a8fc-0ef68138d153}" ma:internalName="TaxCatchAll" ma:showField="CatchAllData" ma:web="e2a6d7fd-cfb8-4aa2-8f9d-00d20bdc3a83">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2cec8c26-97b4-48cb-a8fc-0ef68138d153}" ma:internalName="TaxCatchAllLabel" ma:readOnly="true" ma:showField="CatchAllDataLabel" ma:web="e2a6d7fd-cfb8-4aa2-8f9d-00d20bdc3a83">
      <xsd:complexType>
        <xsd:complexContent>
          <xsd:extension base="dms:MultiChoiceLookup">
            <xsd:sequence>
              <xsd:element name="Value" type="dms:Lookup" maxOccurs="unbounded" minOccurs="0" nillable="true"/>
            </xsd:sequence>
          </xsd:extension>
        </xsd:complexContent>
      </xsd:complexType>
    </xsd:element>
    <xsd:element name="l106d6d0667840b48999320499b4dd29" ma:index="15" nillable="true" ma:taxonomy="true" ma:internalName="l106d6d0667840b48999320499b4dd29" ma:taxonomyFieldName="UnswBus_EnterpriseKeywords" ma:displayName="Enterprise Keywords" ma:default="" ma:fieldId="{5106d6d0-6678-40b4-8999-320499b4dd29}" ma:taxonomyMulti="true" ma:sspId="2b026aac-6b52-4d7e-a64d-f3ee90946f56" ma:termSetId="6b154277-0339-4047-8b7c-9c64337183f8" ma:anchorId="00000000-0000-0000-0000-000000000000" ma:open="false" ma:isKeyword="false">
      <xsd:complexType>
        <xsd:sequence>
          <xsd:element ref="pc:Terms" minOccurs="0" maxOccurs="1"/>
        </xsd:sequence>
      </xsd:complexType>
    </xsd:element>
    <xsd:element name="cfdce602ab9848b4bf80c62eae0cddb3" ma:index="16" nillable="true" ma:taxonomy="true" ma:internalName="cfdce602ab9848b4bf80c62eae0cddb3" ma:taxonomyFieldName="UnswBus_SchoolUnit" ma:displayName="School or Unit" ma:default="" ma:fieldId="{cfdce602-ab98-48b4-bf80-c62eae0cddb3}" ma:sspId="2b026aac-6b52-4d7e-a64d-f3ee90946f56" ma:termSetId="99342006-19d9-4d76-ae6d-6a49808a1b3d" ma:anchorId="00000000-0000-0000-0000-000000000000" ma:open="false" ma:isKeyword="false">
      <xsd:complexType>
        <xsd:sequence>
          <xsd:element ref="pc:Terms" minOccurs="0" maxOccurs="1"/>
        </xsd:sequence>
      </xsd:complexType>
    </xsd:element>
    <xsd:element name="i7e4caf4883549738b3fce866cf588f7" ma:index="17" ma:taxonomy="true" ma:internalName="i7e4caf4883549738b3fce866cf588f7" ma:taxonomyFieldName="UnswBus_ResourceCategory" ma:displayName="Resource Category" ma:default="" ma:fieldId="{27e4caf4-8835-4973-8b3f-ce866cf588f7}" ma:taxonomyMulti="true" ma:sspId="2b026aac-6b52-4d7e-a64d-f3ee90946f56" ma:termSetId="59e748ed-3424-4b0f-8a51-22a7215e5980" ma:anchorId="00000000-0000-0000-0000-000000000000" ma:open="false" ma:isKeyword="false">
      <xsd:complexType>
        <xsd:sequence>
          <xsd:element ref="pc:Terms" minOccurs="0" maxOccurs="1"/>
        </xsd:sequence>
      </xsd:complexType>
    </xsd:element>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8237fa5-fae7-4a08-ad29-c8feb430a382" elementFormDefault="qualified">
    <xsd:import namespace="http://schemas.microsoft.com/office/2006/documentManagement/types"/>
    <xsd:import namespace="http://schemas.microsoft.com/office/infopath/2007/PartnerControls"/>
    <xsd:element name="UnswBus_ResourceType" ma:index="11" ma:displayName="Resource Type" ma:default="Brochure" ma:format="Dropdown" ma:internalName="UnswBus_ResourceType" ma:readOnly="false">
      <xsd:simpleType>
        <xsd:restriction base="dms:Choice">
          <xsd:enumeration value="Brochure"/>
          <xsd:enumeration value="Form"/>
          <xsd:enumeration value="Guidelines"/>
          <xsd:enumeration value="Manuals"/>
          <xsd:enumeration value="Minutes"/>
          <xsd:enumeration value="Newsletter"/>
          <xsd:enumeration value="Policy"/>
          <xsd:enumeration value="Procedure"/>
          <xsd:enumeration value="Protocol"/>
          <xsd:enumeration value="Reference"/>
          <xsd:enumeration value="Report"/>
          <xsd:enumeration value="Template"/>
        </xsd:restriction>
      </xsd:simpleType>
    </xsd:element>
    <xsd:element name="UnswBus_Description" ma:index="13" nillable="true" ma:displayName="Description" ma:internalName="UnswBus_Description">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7A88D3-C8FA-43F4-B901-104849B358DC}">
  <ds:schemaRefs>
    <ds:schemaRef ds:uri="http://schemas.microsoft.com/office/2006/metadata/longProperties"/>
  </ds:schemaRefs>
</ds:datastoreItem>
</file>

<file path=customXml/itemProps2.xml><?xml version="1.0" encoding="utf-8"?>
<ds:datastoreItem xmlns:ds="http://schemas.openxmlformats.org/officeDocument/2006/customXml" ds:itemID="{2E48C029-ECC1-452C-8742-C4F7F6B2C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a6d7fd-cfb8-4aa2-8f9d-00d20bdc3a83"/>
    <ds:schemaRef ds:uri="78237fa5-fae7-4a08-ad29-c8feb430a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 4x3 - May 2017</Template>
  <TotalTime>360</TotalTime>
  <Words>1765</Words>
  <Application>Microsoft Office PowerPoint</Application>
  <PresentationFormat>On-screen Show (4:3)</PresentationFormat>
  <Paragraphs>270</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Lucida Grande</vt:lpstr>
      <vt:lpstr>sohne</vt:lpstr>
      <vt:lpstr>Sommet</vt:lpstr>
      <vt:lpstr>Sommet bold</vt:lpstr>
      <vt:lpstr>Wingdings</vt:lpstr>
      <vt:lpstr>ASB Presentation Template v2</vt:lpstr>
      <vt:lpstr>PowerPoint Presentation</vt:lpstr>
      <vt:lpstr>Learning outcomes</vt:lpstr>
      <vt:lpstr>Housekeeping </vt:lpstr>
      <vt:lpstr>Health data scientists</vt:lpstr>
      <vt:lpstr>Then why bother about data presentation? </vt:lpstr>
      <vt:lpstr>Why focusing on presenting and summarising results? </vt:lpstr>
      <vt:lpstr>My favourite science communicator</vt:lpstr>
      <vt:lpstr>PowerPoint Presentation</vt:lpstr>
      <vt:lpstr>PowerPoint Presentation</vt:lpstr>
      <vt:lpstr>What are the ways to present results? </vt:lpstr>
      <vt:lpstr>Model results can be presented as </vt:lpstr>
      <vt:lpstr>Tables vs. Figures</vt:lpstr>
      <vt:lpstr>How to make a good table? </vt:lpstr>
      <vt:lpstr>Can you tell the difference? </vt:lpstr>
      <vt:lpstr>Can you tell the difference? </vt:lpstr>
      <vt:lpstr>Avoid copy + pasting numbers </vt:lpstr>
      <vt:lpstr>How to make a good figure? </vt:lpstr>
      <vt:lpstr>Message trumps beauty </vt:lpstr>
      <vt:lpstr>Avoid Chartjunk </vt:lpstr>
      <vt:lpstr>Which graph looks better? </vt:lpstr>
      <vt:lpstr>For more tips </vt:lpstr>
      <vt:lpstr>DPI requirements by journals </vt:lpstr>
      <vt:lpstr>GIMP </vt:lpstr>
      <vt:lpstr>Multi-panel plots </vt:lpstr>
      <vt:lpstr>Creating tables and figures in R </vt:lpstr>
      <vt:lpstr>What are the common measures we get from statistical models? </vt:lpstr>
      <vt:lpstr>Common measures we get from statistical models</vt:lpstr>
      <vt:lpstr>Reporting statistical inference</vt:lpstr>
      <vt:lpstr>Why are the p-values different? </vt:lpstr>
      <vt:lpstr>Why are the p-values different? </vt:lpstr>
      <vt:lpstr>P-value depends on</vt:lpstr>
      <vt:lpstr>Confidence intervals</vt:lpstr>
      <vt:lpstr>A shift from significance testing to estimation</vt:lpstr>
      <vt:lpstr>Interpreting measures of association </vt:lpstr>
      <vt:lpstr>Hypothetical example </vt:lpstr>
      <vt:lpstr>Interpretations of relative risk </vt:lpstr>
      <vt:lpstr>Interpretations of odds ratio</vt:lpstr>
      <vt:lpstr>Are odds ratio and relative risk equivalent?  </vt:lpstr>
      <vt:lpstr>Association vs. causation </vt:lpstr>
      <vt:lpstr>Should we avoid causal language altogether? </vt:lpstr>
      <vt:lpstr>Guidelines for reporting model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Shajedur Rahman Shawon</dc:creator>
  <cp:lastModifiedBy>Md Shajedur Rahman Shawon</cp:lastModifiedBy>
  <cp:revision>53</cp:revision>
  <cp:lastPrinted>2017-02-16T02:51:45Z</cp:lastPrinted>
  <dcterms:created xsi:type="dcterms:W3CDTF">2020-09-07T22:44:35Z</dcterms:created>
  <dcterms:modified xsi:type="dcterms:W3CDTF">2022-11-07T12:33:58Z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15500.0000000000</vt:lpwstr>
  </property>
  <property fmtid="{D5CDD505-2E9C-101B-9397-08002B2CF9AE}" pid="3" name="OHS Newsletter?">
    <vt:lpwstr>0</vt:lpwstr>
  </property>
  <property fmtid="{D5CDD505-2E9C-101B-9397-08002B2CF9AE}" pid="4" name="Category">
    <vt:lpwstr>AGSM</vt:lpwstr>
  </property>
  <property fmtid="{D5CDD505-2E9C-101B-9397-08002B2CF9AE}" pid="5" name="ContentType">
    <vt:lpwstr>Document</vt:lpwstr>
  </property>
  <property fmtid="{D5CDD505-2E9C-101B-9397-08002B2CF9AE}" pid="6" name="Date">
    <vt:lpwstr/>
  </property>
  <property fmtid="{D5CDD505-2E9C-101B-9397-08002B2CF9AE}" pid="7" name="PublishingExpirationDate">
    <vt:lpwstr/>
  </property>
  <property fmtid="{D5CDD505-2E9C-101B-9397-08002B2CF9AE}" pid="8" name="PublishingStartDate">
    <vt:lpwstr/>
  </property>
  <property fmtid="{D5CDD505-2E9C-101B-9397-08002B2CF9AE}" pid="9" name="ASBDocumentType">
    <vt:lpwstr>16</vt:lpwstr>
  </property>
  <property fmtid="{D5CDD505-2E9C-101B-9397-08002B2CF9AE}" pid="10" name="ASBDepartment">
    <vt:lpwstr>8</vt:lpwstr>
  </property>
  <property fmtid="{D5CDD505-2E9C-101B-9397-08002B2CF9AE}" pid="11" name="ASBUpdatedDate">
    <vt:lpwstr>2015-08-04T00:00:00Z</vt:lpwstr>
  </property>
  <property fmtid="{D5CDD505-2E9C-101B-9397-08002B2CF9AE}" pid="12" name="ASBTopic">
    <vt:lpwstr>1</vt:lpwstr>
  </property>
  <property fmtid="{D5CDD505-2E9C-101B-9397-08002B2CF9AE}" pid="13" name="ASBProgram">
    <vt:lpwstr>5</vt:lpwstr>
  </property>
  <property fmtid="{D5CDD505-2E9C-101B-9397-08002B2CF9AE}" pid="14" name="Format">
    <vt:lpwstr>PowerPoint</vt:lpwstr>
  </property>
  <property fmtid="{D5CDD505-2E9C-101B-9397-08002B2CF9AE}" pid="15" name="UnswBus_ResourceCategory">
    <vt:lpwstr>78;#AGSM|e641e8a1-99e5-404f-bd7c-35803f4d985d</vt:lpwstr>
  </property>
  <property fmtid="{D5CDD505-2E9C-101B-9397-08002B2CF9AE}" pid="16" name="UnswBus_ResourceType">
    <vt:lpwstr>Template</vt:lpwstr>
  </property>
  <property fmtid="{D5CDD505-2E9C-101B-9397-08002B2CF9AE}" pid="17" name="ContentTypeId">
    <vt:lpwstr>0x01010008768CDC8BD8F24E88688A23E1BBFFD40083F9DB452809BE4E9E961773873B9725</vt:lpwstr>
  </property>
  <property fmtid="{D5CDD505-2E9C-101B-9397-08002B2CF9AE}" pid="18" name="i7e4caf4883549738b3fce866cf588f7">
    <vt:lpwstr>AGSM|e641e8a1-99e5-404f-bd7c-35803f4d985d</vt:lpwstr>
  </property>
  <property fmtid="{D5CDD505-2E9C-101B-9397-08002B2CF9AE}" pid="19" name="TaxCatchAll">
    <vt:lpwstr>78;#AGSM|e641e8a1-99e5-404f-bd7c-35803f4d985d</vt:lpwstr>
  </property>
  <property fmtid="{D5CDD505-2E9C-101B-9397-08002B2CF9AE}" pid="20" name="l106d6d0667840b48999320499b4dd29">
    <vt:lpwstr/>
  </property>
  <property fmtid="{D5CDD505-2E9C-101B-9397-08002B2CF9AE}" pid="21" name="UnswBus_EnterpriseKeywords">
    <vt:lpwstr/>
  </property>
  <property fmtid="{D5CDD505-2E9C-101B-9397-08002B2CF9AE}" pid="22" name="cfdce602ab9848b4bf80c62eae0cddb3">
    <vt:lpwstr/>
  </property>
  <property fmtid="{D5CDD505-2E9C-101B-9397-08002B2CF9AE}" pid="23" name="UnswBus_SchoolUnit">
    <vt:lpwstr/>
  </property>
  <property fmtid="{D5CDD505-2E9C-101B-9397-08002B2CF9AE}" pid="24" name="UnswBus_Description">
    <vt:lpwstr>Branded templates produced by the UNSW Business School Marketing team</vt:lpwstr>
  </property>
</Properties>
</file>