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AFE6B-1BA7-417F-854B-3EEAC671311F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4D1B8-5925-4241-A6C8-EB793D415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AEA-1D8D-48AF-B421-F4D8F6218CA6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3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9DDD-ECC2-4E17-A7D9-13BDD5FCBA37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7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CD0F-955F-48B0-AC10-D71D557FF7DB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3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A430-53E8-4536-81AD-5D1FFAD5F145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1664-82EA-4B43-A86F-99793E0C0766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A3D-5A38-4B55-BDB2-48CF755714FC}" type="datetime1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6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CDA3-1F57-498F-B810-FF578C6931D3}" type="datetime1">
              <a:rPr lang="ru-RU" smtClean="0"/>
              <a:t>20.02.2018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1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B1-7F02-401F-AF97-70B534B2321A}" type="datetime1">
              <a:rPr lang="ru-RU" smtClean="0"/>
              <a:t>20.02.2018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77A5-ED5A-47AE-B3EA-DDE409254854}" type="datetime1">
              <a:rPr lang="ru-RU" smtClean="0"/>
              <a:t>20.02.2018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5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197-E024-4685-8FF6-54477D15AC12}" type="datetime1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0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FA14-FF8B-4A6B-8162-006F02557ABA}" type="datetime1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EEC5-6680-4ADB-A59F-95D4EDF513F7}" type="datetime1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E89D-76AF-4E24-8F7F-2685DD826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6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81532" y="3222234"/>
            <a:ext cx="8520113" cy="696914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OSGI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настройки правил перехвата пакетов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297325" y="5183707"/>
            <a:ext cx="2662237" cy="1092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20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20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Николаев Денис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20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3" y="0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120650" y="584461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261938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39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055014"/>
              </p:ext>
            </p:extLst>
          </p:nvPr>
        </p:nvGraphicFramePr>
        <p:xfrm>
          <a:off x="225287" y="1338469"/>
          <a:ext cx="8680174" cy="50413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186295">
                  <a:extLst>
                    <a:ext uri="{9D8B030D-6E8A-4147-A177-3AD203B41FA5}">
                      <a16:colId xmlns:a16="http://schemas.microsoft.com/office/drawing/2014/main" val="580552284"/>
                    </a:ext>
                  </a:extLst>
                </a:gridCol>
                <a:gridCol w="4493879">
                  <a:extLst>
                    <a:ext uri="{9D8B030D-6E8A-4147-A177-3AD203B41FA5}">
                      <a16:colId xmlns:a16="http://schemas.microsoft.com/office/drawing/2014/main" val="1891042016"/>
                    </a:ext>
                  </a:extLst>
                </a:gridCol>
              </a:tblGrid>
              <a:tr h="272759">
                <a:tc>
                  <a:txBody>
                    <a:bodyPr/>
                    <a:lstStyle/>
                    <a:p>
                      <a:pPr marR="3683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Интересы заинтересованных сторон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Технические решения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extLst>
                  <a:ext uri="{0D108BD9-81ED-4DB2-BD59-A6C34878D82A}">
                    <a16:rowId xmlns:a16="http://schemas.microsoft.com/office/drawing/2014/main" val="1885270117"/>
                  </a:ext>
                </a:extLst>
              </a:tr>
              <a:tr h="1794581">
                <a:tc>
                  <a:txBody>
                    <a:bodyPr/>
                    <a:lstStyle/>
                    <a:p>
                      <a:pPr lvl="1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 Добавление правил в конфигурационный файл </a:t>
                      </a:r>
                      <a:r>
                        <a:rPr lang="en-US" sz="1400" b="1" dirty="0">
                          <a:effectLst/>
                          <a:latin typeface="+mj-lt"/>
                        </a:rPr>
                        <a:t>IDS</a:t>
                      </a:r>
                      <a:r>
                        <a:rPr lang="ru-RU" sz="1400" b="1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+mj-lt"/>
                        </a:rPr>
                        <a:t>Suricata</a:t>
                      </a:r>
                      <a:endParaRPr lang="ru-RU" sz="1400" b="1" dirty="0">
                        <a:effectLst/>
                        <a:latin typeface="+mj-lt"/>
                      </a:endParaRPr>
                    </a:p>
                    <a:p>
                      <a:pPr lvl="1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lvl="1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Удаление правил из конфигурационного файла </a:t>
                      </a:r>
                      <a:r>
                        <a:rPr lang="en-US" sz="1400" b="1" dirty="0">
                          <a:effectLst/>
                          <a:latin typeface="+mj-lt"/>
                        </a:rPr>
                        <a:t>IDS </a:t>
                      </a:r>
                      <a:r>
                        <a:rPr lang="en-US" sz="1400" b="1" dirty="0" err="1">
                          <a:effectLst/>
                          <a:latin typeface="+mj-lt"/>
                        </a:rPr>
                        <a:t>Suricata</a:t>
                      </a:r>
                      <a:endParaRPr lang="ru-RU" sz="1400" b="1" dirty="0">
                        <a:effectLst/>
                        <a:latin typeface="+mj-lt"/>
                      </a:endParaRP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Новое правило заносится одним из классов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разработанной системы в конфигурационный файл.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Существующее правило удаляется одним из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классов разработанной системы в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конфигурационном файле.</a:t>
                      </a:r>
                    </a:p>
                    <a:p>
                      <a:pPr indent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1028" marR="51028" marT="0" marB="0"/>
                </a:tc>
                <a:extLst>
                  <a:ext uri="{0D108BD9-81ED-4DB2-BD59-A6C34878D82A}">
                    <a16:rowId xmlns:a16="http://schemas.microsoft.com/office/drawing/2014/main" val="1108180524"/>
                  </a:ext>
                </a:extLst>
              </a:tr>
              <a:tr h="1258956">
                <a:tc>
                  <a:txBody>
                    <a:bodyPr/>
                    <a:lstStyle/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Быстрая и полная передача исходного кода, настроек, документов.</a:t>
                      </a:r>
                    </a:p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Возможность в дальнейшем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совершенствовать систему, например,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добавляя новые модули и</a:t>
                      </a:r>
                      <a:r>
                        <a:rPr lang="ru-RU" sz="1400" b="1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+mj-lt"/>
                        </a:rPr>
                        <a:t>возможности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Код и настройки разрабатываемого менеджера будут находиться в системе 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GitHub</a:t>
                      </a:r>
                      <a:r>
                        <a:rPr lang="ru-RU" sz="1400" dirty="0">
                          <a:effectLst/>
                          <a:latin typeface="+mj-lt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en-US" sz="1400" dirty="0" err="1">
                          <a:effectLst/>
                          <a:latin typeface="+mj-lt"/>
                        </a:rPr>
                        <a:t>Git</a:t>
                      </a:r>
                      <a:r>
                        <a:rPr lang="ru-RU" sz="14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Для модульного тестирования будет использована система 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JUnit</a:t>
                      </a:r>
                      <a:r>
                        <a:rPr lang="ru-RU" sz="1400" dirty="0"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45720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 </a:t>
                      </a:r>
                      <a:endParaRPr lang="ru-RU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extLst>
                  <a:ext uri="{0D108BD9-81ED-4DB2-BD59-A6C34878D82A}">
                    <a16:rowId xmlns:a16="http://schemas.microsoft.com/office/drawing/2014/main" val="712129079"/>
                  </a:ext>
                </a:extLst>
              </a:tr>
              <a:tr h="1132402">
                <a:tc>
                  <a:txBody>
                    <a:bodyPr/>
                    <a:lstStyle/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Быстро понять принцип работы системы.</a:t>
                      </a:r>
                    </a:p>
                    <a:p>
                      <a:pPr marL="457200"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Быстро внести изменения и проверить, что</a:t>
                      </a:r>
                      <a:endParaRPr lang="ru-RU" sz="1400" b="1" baseline="0" dirty="0">
                        <a:effectLst/>
                        <a:latin typeface="+mj-lt"/>
                      </a:endParaRP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они не</a:t>
                      </a:r>
                      <a:r>
                        <a:rPr lang="ru-RU" sz="1400" b="1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ru-RU" sz="1400" b="1" dirty="0">
                          <a:effectLst/>
                          <a:latin typeface="+mj-lt"/>
                        </a:rPr>
                        <a:t>нарушают работу существующего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+mj-lt"/>
                        </a:rPr>
                        <a:t>функционала.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Написаны аннотации с помощью </a:t>
                      </a:r>
                      <a:r>
                        <a:rPr lang="en-US" sz="1400" dirty="0">
                          <a:effectLst/>
                          <a:latin typeface="+mj-lt"/>
                        </a:rPr>
                        <a:t>Javadoc</a:t>
                      </a:r>
                      <a:endParaRPr lang="ru-RU" sz="1400" dirty="0">
                        <a:effectLst/>
                        <a:latin typeface="+mj-lt"/>
                      </a:endParaRP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marL="45720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</a:rPr>
                        <a:t>Исходный код будет структурирован по пакетам. Повторно-используемые методы будут вынесены в родительские классы.</a:t>
                      </a:r>
                      <a:endParaRPr lang="ru-RU" sz="14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28" marR="51028" marT="0" marB="0"/>
                </a:tc>
                <a:extLst>
                  <a:ext uri="{0D108BD9-81ED-4DB2-BD59-A6C34878D82A}">
                    <a16:rowId xmlns:a16="http://schemas.microsoft.com/office/drawing/2014/main" val="2831738693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10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  <a:cs typeface="Arial" charset="0"/>
              </a:rPr>
              <a:t>Выбор технических решений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43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pp.userapi.com/c830608/v830608115/2b390/NMNkQnINV9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43" y="1298713"/>
            <a:ext cx="7993048" cy="5620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11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  <a:cs typeface="Times New Roman" pitchFamily="18" charset="0"/>
                <a:sym typeface="Times New Roman" pitchFamily="18" charset="0"/>
              </a:rPr>
              <a:t>Диаграмма классов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36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Соотношение пакетов проекта по их размеру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061" y="2208679"/>
            <a:ext cx="8736786" cy="290666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2316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Зависимости в коде и метрики кода системы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2117"/>
            <a:ext cx="5429250" cy="230743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29250" y="1843928"/>
            <a:ext cx="3636799" cy="434483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3997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Тестирование проекта и оценка покрытия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73" y="1992743"/>
            <a:ext cx="7653277" cy="157209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4282" y="4217005"/>
            <a:ext cx="9059718" cy="12083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9358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Оценка покрытия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43" y="2124444"/>
            <a:ext cx="5977169" cy="305715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084544" y="3118615"/>
            <a:ext cx="4572000" cy="19505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000000"/>
                </a:solidFill>
                <a:ea typeface="Times New Roman" panose="02020603050405020304" pitchFamily="18" charset="0"/>
              </a:rPr>
              <a:t>Зеленые участки – были пройдены при тестировании;</a:t>
            </a:r>
          </a:p>
          <a:p>
            <a:pPr marL="214313" indent="-214313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000000"/>
                </a:solidFill>
                <a:ea typeface="Times New Roman" panose="02020603050405020304" pitchFamily="18" charset="0"/>
              </a:rPr>
              <a:t>Желтые участки – были частично затронуты при тестировании. Такими участками обычно являются условные операторы;</a:t>
            </a:r>
          </a:p>
          <a:p>
            <a:pPr marL="214313" indent="-214313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000000"/>
                </a:solidFill>
                <a:ea typeface="Times New Roman" panose="02020603050405020304" pitchFamily="18" charset="0"/>
              </a:rPr>
              <a:t>Красные участки – код не был пройден при тестировании.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599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16</a:t>
            </a:fld>
            <a:endParaRPr lang="ru-RU" sz="1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256113-69C0-4537-8E5D-A88D9823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Выводы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0FD434-0816-4495-A620-A67219D58C98}"/>
              </a:ext>
            </a:extLst>
          </p:cNvPr>
          <p:cNvSpPr/>
          <p:nvPr/>
        </p:nvSpPr>
        <p:spPr>
          <a:xfrm>
            <a:off x="698638" y="1690689"/>
            <a:ext cx="7746724" cy="442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Изучена 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IDS </a:t>
            </a:r>
            <a:r>
              <a:rPr lang="en-US" sz="2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Suricata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и ее преимущества перед другими системами обнаружения вторжений</a:t>
            </a:r>
            <a:endParaRPr lang="en-US" sz="2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Разработана архитектура приложения, структура классов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Реализован 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OSGI 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компонент настройки правил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180340" algn="l"/>
              </a:tabLst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Работа была выполнена с помощью технологий 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OSGI 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и 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Junit 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в среде разработки 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Eclipse</a:t>
            </a: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Разработанная программа устойчиво выполняет все свои функции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66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IDS/IPS </a:t>
            </a:r>
            <a:r>
              <a:rPr lang="en-US" dirty="0" err="1">
                <a:latin typeface="+mn-lt"/>
              </a:rPr>
              <a:t>Suricata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Suricata</a:t>
            </a:r>
            <a:r>
              <a:rPr lang="ru-RU" dirty="0"/>
              <a:t> - система обнаружения и предотвращения вторжений в сеть (IDS / IPS)</a:t>
            </a:r>
          </a:p>
          <a:p>
            <a:endParaRPr lang="ru-RU" dirty="0"/>
          </a:p>
          <a:p>
            <a:r>
              <a:rPr lang="ru-RU" dirty="0"/>
              <a:t> Открытый исходный код</a:t>
            </a:r>
          </a:p>
          <a:p>
            <a:endParaRPr lang="ru-RU" dirty="0"/>
          </a:p>
          <a:p>
            <a:r>
              <a:rPr lang="ru-RU" dirty="0"/>
              <a:t>Проверяет сетевые пакеты</a:t>
            </a:r>
          </a:p>
          <a:p>
            <a:endParaRPr lang="ru-RU" dirty="0"/>
          </a:p>
          <a:p>
            <a:r>
              <a:rPr lang="ru-RU" dirty="0"/>
              <a:t>(Главным образом) проверка на основании сигнатур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39A4-CAD6-44B9-9EB2-7D4EA1A0AF1F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041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Как работает</a:t>
            </a:r>
            <a:r>
              <a:rPr lang="ru-RU" dirty="0"/>
              <a:t> </a:t>
            </a:r>
            <a:r>
              <a:rPr lang="en-US" dirty="0">
                <a:latin typeface="+mn-lt"/>
              </a:rPr>
              <a:t>IDS </a:t>
            </a:r>
            <a:r>
              <a:rPr lang="en-US" dirty="0" err="1">
                <a:latin typeface="+mn-lt"/>
              </a:rPr>
              <a:t>Suricata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Размещается в сети для просмотра пакетов</a:t>
            </a:r>
          </a:p>
          <a:p>
            <a:r>
              <a:rPr lang="ru-RU" dirty="0"/>
              <a:t>Декодирует пакеты и разбивает их на потоки</a:t>
            </a:r>
          </a:p>
          <a:p>
            <a:r>
              <a:rPr lang="ru-RU" dirty="0" err="1"/>
              <a:t>Парсинг</a:t>
            </a:r>
            <a:r>
              <a:rPr lang="ru-RU" dirty="0"/>
              <a:t> протоколов более высокого уровня (например, HTTP)</a:t>
            </a:r>
          </a:p>
          <a:p>
            <a:r>
              <a:rPr lang="ru-RU" dirty="0"/>
              <a:t>Обнаруживает угрозы</a:t>
            </a:r>
          </a:p>
          <a:p>
            <a:r>
              <a:rPr lang="ru-RU" dirty="0"/>
              <a:t>Выводит  события и оповещения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451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Как </a:t>
            </a:r>
            <a:r>
              <a:rPr lang="en-US" dirty="0">
                <a:latin typeface="+mn-lt"/>
              </a:rPr>
              <a:t>IDS </a:t>
            </a:r>
            <a:r>
              <a:rPr lang="en-US" dirty="0" err="1">
                <a:latin typeface="+mn-lt"/>
              </a:rPr>
              <a:t>Suricata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работает</a:t>
            </a:r>
          </a:p>
        </p:txBody>
      </p:sp>
      <p:pic>
        <p:nvPicPr>
          <p:cNvPr id="4" name="Объект 3" descr="Похожее изображение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5" y="2412952"/>
            <a:ext cx="4209528" cy="263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home.regit.org/wp-content/uploads/2012/02/suricata-ecosyst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42" y="2040715"/>
            <a:ext cx="3500209" cy="37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0177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Преимущества системы </a:t>
            </a:r>
            <a:r>
              <a:rPr lang="en-US" dirty="0" err="1">
                <a:latin typeface="+mn-lt"/>
              </a:rPr>
              <a:t>Suricata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Максимально  эффективно использует ваше оборудование: многопоточная передача, карты захвата</a:t>
            </a:r>
            <a:r>
              <a:rPr lang="en-US" dirty="0"/>
              <a:t> </a:t>
            </a:r>
            <a:r>
              <a:rPr lang="ru-RU" dirty="0"/>
              <a:t>траффика, графический процессор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Высокоскоростное</a:t>
            </a:r>
            <a:r>
              <a:rPr lang="en-US" dirty="0"/>
              <a:t> </a:t>
            </a:r>
            <a:r>
              <a:rPr lang="ru-RU" dirty="0"/>
              <a:t>сопоставление IP-адресов</a:t>
            </a:r>
          </a:p>
          <a:p>
            <a:endParaRPr lang="ru-RU" dirty="0"/>
          </a:p>
          <a:p>
            <a:r>
              <a:rPr lang="ru-RU" dirty="0"/>
              <a:t>Расширенная проверка и протоколирование HTTP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225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Недостатки системы </a:t>
            </a:r>
            <a:r>
              <a:rPr lang="en-US" dirty="0" err="1">
                <a:latin typeface="+mn-lt"/>
              </a:rPr>
              <a:t>Suricata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Потеря пакетов</a:t>
            </a:r>
          </a:p>
          <a:p>
            <a:endParaRPr lang="ru-RU" dirty="0"/>
          </a:p>
          <a:p>
            <a:r>
              <a:rPr lang="ru-RU" dirty="0"/>
              <a:t>Ложные срабатывания</a:t>
            </a:r>
          </a:p>
          <a:p>
            <a:endParaRPr lang="ru-RU" dirty="0"/>
          </a:p>
          <a:p>
            <a:r>
              <a:rPr lang="ru-RU" dirty="0"/>
              <a:t>Ложные отбрасывания пакетов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632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8079" y="1584331"/>
            <a:ext cx="8486743" cy="380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500"/>
              </a:spcBef>
              <a:spcAft>
                <a:spcPts val="450"/>
              </a:spcAft>
              <a:tabLst>
                <a:tab pos="205740" algn="l"/>
              </a:tabLst>
            </a:pP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сервиса настройки правил перехвата пакетов IDS системы </a:t>
            </a:r>
            <a:r>
              <a:rPr lang="ru-RU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соответствующую систему;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компонента;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компонент;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провести тестирование;</a:t>
            </a:r>
          </a:p>
          <a:p>
            <a:pPr marL="257175" indent="-257175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требования, конструкцию, особенности сборки и запуска в документации.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7</a:t>
            </a:fld>
            <a:endParaRPr lang="ru-RU" sz="18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kern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92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70" y="1252919"/>
            <a:ext cx="5035825" cy="554883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8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Диаграмма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18327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435200"/>
              </p:ext>
            </p:extLst>
          </p:nvPr>
        </p:nvGraphicFramePr>
        <p:xfrm>
          <a:off x="212035" y="1690689"/>
          <a:ext cx="8534399" cy="466566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379018">
                  <a:extLst>
                    <a:ext uri="{9D8B030D-6E8A-4147-A177-3AD203B41FA5}">
                      <a16:colId xmlns:a16="http://schemas.microsoft.com/office/drawing/2014/main" val="268853680"/>
                    </a:ext>
                  </a:extLst>
                </a:gridCol>
                <a:gridCol w="6155381">
                  <a:extLst>
                    <a:ext uri="{9D8B030D-6E8A-4147-A177-3AD203B41FA5}">
                      <a16:colId xmlns:a16="http://schemas.microsoft.com/office/drawing/2014/main" val="1879963911"/>
                    </a:ext>
                  </a:extLst>
                </a:gridCol>
              </a:tblGrid>
              <a:tr h="696047">
                <a:tc>
                  <a:txBody>
                    <a:bodyPr/>
                    <a:lstStyle/>
                    <a:p>
                      <a:pPr marR="36830" lvl="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Заинтересованные</a:t>
                      </a:r>
                      <a:endParaRPr lang="en-US" sz="1600" dirty="0">
                        <a:effectLst/>
                      </a:endParaRPr>
                    </a:p>
                    <a:p>
                      <a:pPr marR="36830" lvl="0"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стороны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Интересы заинтересованных сторон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extLst>
                  <a:ext uri="{0D108BD9-81ED-4DB2-BD59-A6C34878D82A}">
                    <a16:rowId xmlns:a16="http://schemas.microsoft.com/office/drawing/2014/main" val="3729466663"/>
                  </a:ext>
                </a:extLst>
              </a:tr>
              <a:tr h="1078391">
                <a:tc>
                  <a:txBody>
                    <a:bodyPr/>
                    <a:lstStyle/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Системный</a:t>
                      </a:r>
                    </a:p>
                    <a:p>
                      <a:pPr marR="3683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администратор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Добавление правил в конфигурационный файл </a:t>
                      </a:r>
                      <a:r>
                        <a:rPr lang="en-US" sz="1600" dirty="0">
                          <a:effectLst/>
                        </a:rPr>
                        <a:t>IDS </a:t>
                      </a:r>
                      <a:r>
                        <a:rPr lang="en-US" sz="1600" dirty="0" err="1">
                          <a:effectLst/>
                        </a:rPr>
                        <a:t>Suricata</a:t>
                      </a:r>
                      <a:endParaRPr lang="en-US" sz="1600" dirty="0">
                        <a:effectLst/>
                      </a:endParaRPr>
                    </a:p>
                    <a:p>
                      <a:pPr lv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 lv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Удаление правил из конфигурационного файла </a:t>
                      </a:r>
                      <a:r>
                        <a:rPr lang="en-US" sz="1600" dirty="0">
                          <a:effectLst/>
                        </a:rPr>
                        <a:t>IDS </a:t>
                      </a:r>
                      <a:r>
                        <a:rPr lang="en-US" sz="1600" dirty="0" err="1">
                          <a:effectLst/>
                        </a:rPr>
                        <a:t>Suricat</a:t>
                      </a:r>
                      <a:endParaRPr lang="ru-RU" sz="1600" dirty="0">
                        <a:effectLst/>
                      </a:endParaRPr>
                    </a:p>
                  </a:txBody>
                  <a:tcPr marL="82185" marR="82185" marT="0" marB="0"/>
                </a:tc>
                <a:extLst>
                  <a:ext uri="{0D108BD9-81ED-4DB2-BD59-A6C34878D82A}">
                    <a16:rowId xmlns:a16="http://schemas.microsoft.com/office/drawing/2014/main" val="79674379"/>
                  </a:ext>
                </a:extLst>
              </a:tr>
              <a:tr h="1602702">
                <a:tc>
                  <a:txBody>
                    <a:bodyPr/>
                    <a:lstStyle/>
                    <a:p>
                      <a:pPr marR="36830" lvl="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Владелец</a:t>
                      </a:r>
                    </a:p>
                    <a:p>
                      <a:pPr marR="36830" lvl="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опенсорсного</a:t>
                      </a:r>
                      <a:endParaRPr lang="ru-RU" sz="1600" b="1" dirty="0">
                        <a:effectLst/>
                      </a:endParaRPr>
                    </a:p>
                    <a:p>
                      <a:pPr marR="36830" lvl="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проекта</a:t>
                      </a:r>
                      <a:endParaRPr lang="en-US" sz="1600" b="1" dirty="0">
                        <a:effectLst/>
                      </a:endParaRPr>
                    </a:p>
                    <a:p>
                      <a:pPr marR="36830" lvl="0" indent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effectLst/>
                        </a:rPr>
                        <a:t>project owner</a:t>
                      </a:r>
                      <a:r>
                        <a:rPr lang="ru-RU" sz="1600" b="1" dirty="0">
                          <a:effectLst/>
                        </a:rPr>
                        <a:t>)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tc>
                  <a:txBody>
                    <a:bodyPr/>
                    <a:lstStyle/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Быстрая и полная передача исходного кода, настроек,</a:t>
                      </a:r>
                      <a:r>
                        <a:rPr lang="ru-RU" sz="1600" baseline="0" dirty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документов.</a:t>
                      </a:r>
                    </a:p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Возможность в дальнейшем совершенствовать систему,     например, добавляя новые модули и возможности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extLst>
                  <a:ext uri="{0D108BD9-81ED-4DB2-BD59-A6C34878D82A}">
                    <a16:rowId xmlns:a16="http://schemas.microsoft.com/office/drawing/2014/main" val="2241759687"/>
                  </a:ext>
                </a:extLst>
              </a:tr>
              <a:tr h="1288522">
                <a:tc>
                  <a:txBody>
                    <a:bodyPr/>
                    <a:lstStyle/>
                    <a:p>
                      <a:pPr lvl="1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Новый разработчик системы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185" marR="82185" marT="0" marB="0"/>
                </a:tc>
                <a:tc>
                  <a:txBody>
                    <a:bodyPr/>
                    <a:lstStyle/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Быстро понять принцип работы системы.</a:t>
                      </a:r>
                    </a:p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marL="457200" lvl="0"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Быстро внести изменения и проверить, что они не    нарушают работу существующего функционала.</a:t>
                      </a:r>
                    </a:p>
                  </a:txBody>
                  <a:tcPr marL="82185" marR="82185" marT="0" marB="0"/>
                </a:tc>
                <a:extLst>
                  <a:ext uri="{0D108BD9-81ED-4DB2-BD59-A6C34878D82A}">
                    <a16:rowId xmlns:a16="http://schemas.microsoft.com/office/drawing/2014/main" val="3761451928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89D-76AF-4E24-8F7F-2685DD826F0A}" type="slidenum">
              <a:rPr lang="ru-RU" sz="1800" smtClean="0"/>
              <a:t>9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9699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418</Words>
  <Application>Microsoft Office PowerPoint</Application>
  <PresentationFormat>Экран (4:3)</PresentationFormat>
  <Paragraphs>125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Разработка OSGI сервиса  настройки правил перехвата пакетов IDS системы Suricata</vt:lpstr>
      <vt:lpstr>IDS/IPS Suricata</vt:lpstr>
      <vt:lpstr>Как работает IDS Suricata</vt:lpstr>
      <vt:lpstr>Как IDS Suricata работает</vt:lpstr>
      <vt:lpstr>Преимущества системы Suricata</vt:lpstr>
      <vt:lpstr>Недостатки системы Suricata</vt:lpstr>
      <vt:lpstr>Техническое 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Соотношение пакетов проекта по их размеру</vt:lpstr>
      <vt:lpstr>Зависимости в коде и метрики кода системы</vt:lpstr>
      <vt:lpstr>Тестирование проекта и оценка покрытия</vt:lpstr>
      <vt:lpstr>Оценка покрытия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OSGI сервиса  настройки правил перехвата пакетов IDS системы Suricata</dc:title>
  <dc:creator>Denis Nikolaev</dc:creator>
  <cp:lastModifiedBy>Denis Nikolaev</cp:lastModifiedBy>
  <cp:revision>20</cp:revision>
  <dcterms:created xsi:type="dcterms:W3CDTF">2018-02-11T10:17:51Z</dcterms:created>
  <dcterms:modified xsi:type="dcterms:W3CDTF">2018-02-20T15:00:16Z</dcterms:modified>
</cp:coreProperties>
</file>