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FE6B-1BA7-417F-854B-3EEAC671311F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4D1B8-5925-4241-A6C8-EB793D415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AEA-1D8D-48AF-B421-F4D8F6218CA6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9DDD-ECC2-4E17-A7D9-13BDD5FCBA37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7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CD0F-955F-48B0-AC10-D71D557FF7DB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A430-53E8-4536-81AD-5D1FFAD5F145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64-82EA-4B43-A86F-99793E0C0766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A3D-5A38-4B55-BDB2-48CF755714FC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DA3-1F57-498F-B810-FF578C6931D3}" type="datetime1">
              <a:rPr lang="ru-RU" smtClean="0"/>
              <a:t>12.02.2018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B1-7F02-401F-AF97-70B534B2321A}" type="datetime1">
              <a:rPr lang="ru-RU" smtClean="0"/>
              <a:t>12.02.2018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77A5-ED5A-47AE-B3EA-DDE409254854}" type="datetime1">
              <a:rPr lang="ru-RU" smtClean="0"/>
              <a:t>12.02.2018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197-E024-4685-8FF6-54477D15AC12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0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A14-FF8B-4A6B-8162-006F02557ABA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EEC5-6680-4ADB-A59F-95D4EDF513F7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81532" y="3222234"/>
            <a:ext cx="8520113" cy="696914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настройки правил перехвата пакетов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297325" y="5183707"/>
            <a:ext cx="2662237" cy="1092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sz="20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Николаев Денис</a:t>
            </a:r>
            <a:endParaRPr lang="ru-RU" sz="20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0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120650" y="584461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261938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3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71" y="1749203"/>
            <a:ext cx="3737459" cy="41181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10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Диаграмма </a:t>
            </a:r>
            <a:r>
              <a:rPr lang="ru-RU" dirty="0" smtClean="0">
                <a:latin typeface="+mn-lt"/>
              </a:rPr>
              <a:t>компонентов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32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pp.userapi.com/c830608/v830608115/2b390/NMNkQnINV9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45" y="1535709"/>
            <a:ext cx="6373905" cy="4388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11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Times New Roman" pitchFamily="18" charset="0"/>
                <a:sym typeface="Times New Roman" pitchFamily="18" charset="0"/>
              </a:rPr>
              <a:t>Диаграмма классов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3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</a:t>
            </a:r>
            <a:r>
              <a:rPr lang="ru-RU" dirty="0" smtClean="0">
                <a:latin typeface="+mn-lt"/>
              </a:rPr>
              <a:t>оотношение </a:t>
            </a:r>
            <a:r>
              <a:rPr lang="ru-RU" dirty="0">
                <a:latin typeface="+mn-lt"/>
              </a:rPr>
              <a:t>пакетов проекта по их размеру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2089" y="2208679"/>
            <a:ext cx="8033261" cy="267260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23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Зависимости </a:t>
            </a:r>
            <a:r>
              <a:rPr lang="ru-RU" dirty="0" smtClean="0">
                <a:latin typeface="+mn-lt"/>
              </a:rPr>
              <a:t>в коде </a:t>
            </a:r>
            <a:r>
              <a:rPr lang="ru-RU" dirty="0">
                <a:latin typeface="+mn-lt"/>
              </a:rPr>
              <a:t>и метрики кода системы</a:t>
            </a:r>
            <a:endParaRPr lang="ru-RU" dirty="0">
              <a:latin typeface="+mn-lt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2117"/>
            <a:ext cx="5429250" cy="23074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44180" y="1843928"/>
            <a:ext cx="3521869" cy="39147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399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Тестирование проекта и оценка покрытия</a:t>
            </a:r>
            <a:endParaRPr lang="ru-RU" dirty="0">
              <a:latin typeface="+mn-lt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839" y="2125266"/>
            <a:ext cx="5357928" cy="110059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3708207"/>
            <a:ext cx="7674905" cy="10236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35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Оценка покрытия</a:t>
            </a:r>
            <a:endParaRPr lang="ru-RU" dirty="0">
              <a:latin typeface="+mn-lt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44" y="2124444"/>
            <a:ext cx="5550274" cy="23512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84544" y="3118615"/>
            <a:ext cx="4572000" cy="19505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Зеленые участки – были пройдены при тестировании;</a:t>
            </a:r>
          </a:p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Желтые участки – были частично затронуты при тестировании. Такими участками обычно являются условные операторы;</a:t>
            </a:r>
          </a:p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Красные участки – код не был пройден при тестировании.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59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456" y="2896021"/>
            <a:ext cx="7886700" cy="99417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066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IDS/IPS </a:t>
            </a:r>
            <a:r>
              <a:rPr lang="en-US" dirty="0" err="1" smtClean="0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Suricata</a:t>
            </a:r>
            <a:r>
              <a:rPr lang="ru-RU" dirty="0" smtClean="0"/>
              <a:t> - система обнаружения и предотвращения вторжений в сеть (IDS / IPS)</a:t>
            </a:r>
          </a:p>
          <a:p>
            <a:endParaRPr lang="ru-RU" dirty="0" smtClean="0"/>
          </a:p>
          <a:p>
            <a:r>
              <a:rPr lang="ru-RU" dirty="0" smtClean="0"/>
              <a:t> </a:t>
            </a:r>
            <a:r>
              <a:rPr lang="ru-RU" dirty="0" smtClean="0"/>
              <a:t>Открытый </a:t>
            </a:r>
            <a:r>
              <a:rPr lang="ru-RU" dirty="0" smtClean="0"/>
              <a:t>исходный код</a:t>
            </a:r>
          </a:p>
          <a:p>
            <a:endParaRPr lang="ru-RU" dirty="0" smtClean="0"/>
          </a:p>
          <a:p>
            <a:r>
              <a:rPr lang="ru-RU" dirty="0" smtClean="0"/>
              <a:t>Проверяет сетевые пакеты</a:t>
            </a:r>
          </a:p>
          <a:p>
            <a:endParaRPr lang="ru-RU" dirty="0" smtClean="0"/>
          </a:p>
          <a:p>
            <a:r>
              <a:rPr lang="ru-RU" dirty="0" smtClean="0"/>
              <a:t>(Главным образом) проверка на основании </a:t>
            </a:r>
            <a:r>
              <a:rPr lang="ru-RU" dirty="0" smtClean="0"/>
              <a:t>сигнатур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39A4-CAD6-44B9-9EB2-7D4EA1A0AF1F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04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Как </a:t>
            </a:r>
            <a:r>
              <a:rPr lang="ru-RU" dirty="0">
                <a:latin typeface="+mn-lt"/>
              </a:rPr>
              <a:t>работает</a:t>
            </a:r>
            <a:r>
              <a:rPr lang="ru-RU" dirty="0"/>
              <a:t> </a:t>
            </a:r>
            <a:r>
              <a:rPr lang="en-US" dirty="0" smtClean="0">
                <a:latin typeface="+mn-lt"/>
              </a:rPr>
              <a:t>IDS </a:t>
            </a:r>
            <a:r>
              <a:rPr lang="en-US" dirty="0" err="1" smtClean="0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Размещается в сети для просмотра пакетов</a:t>
            </a:r>
          </a:p>
          <a:p>
            <a:r>
              <a:rPr lang="ru-RU" dirty="0" smtClean="0"/>
              <a:t>Декодирует пакеты и разбивает их на потоки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ru-RU" dirty="0" smtClean="0"/>
              <a:t>протоколов более высокого уровня (например, HTTP)</a:t>
            </a:r>
          </a:p>
          <a:p>
            <a:r>
              <a:rPr lang="ru-RU" dirty="0" smtClean="0"/>
              <a:t>Обнаруживает угрозы</a:t>
            </a:r>
          </a:p>
          <a:p>
            <a:r>
              <a:rPr lang="ru-RU" dirty="0" smtClean="0"/>
              <a:t>Выводит  события и оповещения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51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Как </a:t>
            </a:r>
            <a:r>
              <a:rPr lang="en-US" dirty="0" smtClean="0">
                <a:latin typeface="+mn-lt"/>
              </a:rPr>
              <a:t>IDS </a:t>
            </a:r>
            <a:r>
              <a:rPr lang="en-US" dirty="0" err="1" smtClean="0">
                <a:latin typeface="+mn-lt"/>
              </a:rPr>
              <a:t>Suricata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работает</a:t>
            </a:r>
            <a:endParaRPr lang="ru-RU" dirty="0">
              <a:latin typeface="+mn-lt"/>
            </a:endParaRPr>
          </a:p>
        </p:txBody>
      </p:sp>
      <p:pic>
        <p:nvPicPr>
          <p:cNvPr id="4" name="Объект 3" descr="Похожее изображени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5" y="2412952"/>
            <a:ext cx="4209528" cy="263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home.regit.org/wp-content/uploads/2012/02/suricata-ecosyst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42" y="2040715"/>
            <a:ext cx="3500209" cy="37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017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Преимущества системы </a:t>
            </a:r>
            <a:r>
              <a:rPr lang="en-US" dirty="0" err="1" smtClean="0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Максимально  эффективно использует ваше оборудование: многопоточная передача, карты захвата</a:t>
            </a:r>
            <a:r>
              <a:rPr lang="en-US" dirty="0" smtClean="0"/>
              <a:t> </a:t>
            </a:r>
            <a:r>
              <a:rPr lang="ru-RU" dirty="0" smtClean="0"/>
              <a:t>траффика, графический процессор</a:t>
            </a:r>
          </a:p>
          <a:p>
            <a:endParaRPr lang="ru-RU" dirty="0" smtClean="0"/>
          </a:p>
          <a:p>
            <a:r>
              <a:rPr lang="ru-RU" dirty="0" smtClean="0"/>
              <a:t>Обнаружени</a:t>
            </a:r>
            <a:r>
              <a:rPr lang="ru-RU" dirty="0"/>
              <a:t>е</a:t>
            </a:r>
            <a:r>
              <a:rPr lang="ru-RU" dirty="0" smtClean="0"/>
              <a:t> протоколов высокого уровня (HTTP и т. д.)</a:t>
            </a:r>
          </a:p>
          <a:p>
            <a:endParaRPr lang="ru-RU" dirty="0" smtClean="0"/>
          </a:p>
          <a:p>
            <a:r>
              <a:rPr lang="ru-RU" dirty="0" smtClean="0"/>
              <a:t>Высокоскоростное</a:t>
            </a:r>
            <a:r>
              <a:rPr lang="en-US" dirty="0" smtClean="0"/>
              <a:t> </a:t>
            </a:r>
            <a:r>
              <a:rPr lang="ru-RU" dirty="0" smtClean="0"/>
              <a:t>сопоставление IP-адресов</a:t>
            </a:r>
          </a:p>
          <a:p>
            <a:endParaRPr lang="ru-RU" dirty="0" smtClean="0"/>
          </a:p>
          <a:p>
            <a:r>
              <a:rPr lang="ru-RU" dirty="0" smtClean="0"/>
              <a:t>Расширенная проверка и протоколирование HTTP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2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Недостатки системы </a:t>
            </a:r>
            <a:r>
              <a:rPr lang="en-US" dirty="0" err="1" smtClean="0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Потеря пакетов</a:t>
            </a:r>
          </a:p>
          <a:p>
            <a:endParaRPr lang="ru-RU" dirty="0" smtClean="0"/>
          </a:p>
          <a:p>
            <a:r>
              <a:rPr lang="ru-RU" dirty="0" smtClean="0"/>
              <a:t>Ложные срабатывания</a:t>
            </a:r>
          </a:p>
          <a:p>
            <a:endParaRPr lang="ru-RU" dirty="0" smtClean="0"/>
          </a:p>
          <a:p>
            <a:r>
              <a:rPr lang="ru-RU" dirty="0" smtClean="0"/>
              <a:t>Ложные отбрасывания пакетов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63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8079" y="1584331"/>
            <a:ext cx="8486743" cy="380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450"/>
              </a:spcAft>
              <a:tabLst>
                <a:tab pos="205740" algn="l"/>
              </a:tabLst>
            </a:pP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сервиса настройки правил перехвата пакетов IDS системы </a:t>
            </a:r>
            <a:r>
              <a:rPr lang="ru-RU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соответствующую систему;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компонент;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документации.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7</a:t>
            </a:fld>
            <a:endParaRPr lang="ru-RU" sz="1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kern="0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9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63149"/>
              </p:ext>
            </p:extLst>
          </p:nvPr>
        </p:nvGraphicFramePr>
        <p:xfrm>
          <a:off x="698268" y="2279811"/>
          <a:ext cx="7730835" cy="345597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55020">
                  <a:extLst>
                    <a:ext uri="{9D8B030D-6E8A-4147-A177-3AD203B41FA5}">
                      <a16:colId xmlns:a16="http://schemas.microsoft.com/office/drawing/2014/main" val="268853680"/>
                    </a:ext>
                  </a:extLst>
                </a:gridCol>
                <a:gridCol w="5575815">
                  <a:extLst>
                    <a:ext uri="{9D8B030D-6E8A-4147-A177-3AD203B41FA5}">
                      <a16:colId xmlns:a16="http://schemas.microsoft.com/office/drawing/2014/main" val="1879963911"/>
                    </a:ext>
                  </a:extLst>
                </a:gridCol>
              </a:tblGrid>
              <a:tr h="515579">
                <a:tc>
                  <a:txBody>
                    <a:bodyPr/>
                    <a:lstStyle/>
                    <a:p>
                      <a:pPr marR="36830" lvl="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Заинтересованные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R="36830" lvl="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стороны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Интересы заинтересованных сторон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3729466663"/>
                  </a:ext>
                </a:extLst>
              </a:tr>
              <a:tr h="798791">
                <a:tc>
                  <a:txBody>
                    <a:bodyPr/>
                    <a:lstStyle/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Системный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администратор 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Добавление </a:t>
                      </a:r>
                      <a:r>
                        <a:rPr lang="ru-RU" sz="1200" dirty="0">
                          <a:effectLst/>
                        </a:rPr>
                        <a:t>правил в конфигурационный файл </a:t>
                      </a:r>
                      <a:r>
                        <a:rPr lang="en-US" sz="1200" dirty="0">
                          <a:effectLst/>
                        </a:rPr>
                        <a:t>IDS </a:t>
                      </a:r>
                      <a:r>
                        <a:rPr lang="en-US" sz="1200" dirty="0" err="1" smtClean="0">
                          <a:effectLst/>
                        </a:rPr>
                        <a:t>Suricata</a:t>
                      </a:r>
                      <a:endParaRPr lang="en-US" sz="1200" dirty="0">
                        <a:effectLst/>
                      </a:endParaRPr>
                    </a:p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</a:endParaRPr>
                    </a:p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Удаление </a:t>
                      </a:r>
                      <a:r>
                        <a:rPr lang="ru-RU" sz="1200" dirty="0">
                          <a:effectLst/>
                        </a:rPr>
                        <a:t>правил из конфигурационного файла </a:t>
                      </a:r>
                      <a:r>
                        <a:rPr lang="en-US" sz="1200" dirty="0">
                          <a:effectLst/>
                        </a:rPr>
                        <a:t>IDS </a:t>
                      </a:r>
                      <a:r>
                        <a:rPr lang="en-US" sz="1200" dirty="0" err="1" smtClean="0">
                          <a:effectLst/>
                        </a:rPr>
                        <a:t>Suricat</a:t>
                      </a:r>
                      <a:endParaRPr lang="ru-RU" sz="1200" dirty="0">
                        <a:effectLst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79674379"/>
                  </a:ext>
                </a:extLst>
              </a:tr>
              <a:tr h="1187161">
                <a:tc>
                  <a:txBody>
                    <a:bodyPr/>
                    <a:lstStyle/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Владелец</a:t>
                      </a: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 smtClean="0">
                          <a:effectLst/>
                        </a:rPr>
                        <a:t>опенсорсного</a:t>
                      </a:r>
                      <a:endParaRPr lang="ru-RU" sz="1200" b="1" dirty="0" smtClean="0">
                        <a:effectLst/>
                      </a:endParaRP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проекта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project owner</a:t>
                      </a:r>
                      <a:r>
                        <a:rPr lang="ru-RU" sz="1200" b="1" dirty="0">
                          <a:effectLst/>
                        </a:rPr>
                        <a:t>)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Быстрая и полная передача исходного кода, </a:t>
                      </a:r>
                      <a:r>
                        <a:rPr lang="ru-RU" sz="1200" dirty="0" smtClean="0">
                          <a:effectLst/>
                        </a:rPr>
                        <a:t>настроек,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документов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 smtClean="0">
                        <a:effectLst/>
                      </a:endParaRP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Возможность </a:t>
                      </a:r>
                      <a:r>
                        <a:rPr lang="ru-RU" sz="1200" dirty="0">
                          <a:effectLst/>
                        </a:rPr>
                        <a:t>в дальнейшем совершенствовать систему, </a:t>
                      </a:r>
                      <a:r>
                        <a:rPr lang="ru-RU" sz="1200" dirty="0" smtClean="0">
                          <a:effectLst/>
                        </a:rPr>
                        <a:t>    например</a:t>
                      </a:r>
                      <a:r>
                        <a:rPr lang="ru-RU" sz="1200" dirty="0">
                          <a:effectLst/>
                        </a:rPr>
                        <a:t>, добавляя новые модули и возможности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2241759687"/>
                  </a:ext>
                </a:extLst>
              </a:tr>
              <a:tr h="954440">
                <a:tc>
                  <a:txBody>
                    <a:bodyPr/>
                    <a:lstStyle/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Новый разработчик системы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Быстро понять принцип работы системы.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 smtClean="0">
                        <a:effectLst/>
                      </a:endParaRP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Быстро </a:t>
                      </a:r>
                      <a:r>
                        <a:rPr lang="ru-RU" sz="1200" dirty="0">
                          <a:effectLst/>
                        </a:rPr>
                        <a:t>внести изменения и проверить, что они не </a:t>
                      </a:r>
                      <a:r>
                        <a:rPr lang="ru-RU" sz="1200" dirty="0" smtClean="0">
                          <a:effectLst/>
                        </a:rPr>
                        <a:t>   нарушают </a:t>
                      </a:r>
                      <a:r>
                        <a:rPr lang="ru-RU" sz="1200" dirty="0">
                          <a:effectLst/>
                        </a:rPr>
                        <a:t>работу существующего </a:t>
                      </a:r>
                      <a:r>
                        <a:rPr lang="ru-RU" sz="1200" dirty="0" smtClean="0">
                          <a:effectLst/>
                        </a:rPr>
                        <a:t>функционала.</a:t>
                      </a: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376145192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8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6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73873"/>
              </p:ext>
            </p:extLst>
          </p:nvPr>
        </p:nvGraphicFramePr>
        <p:xfrm>
          <a:off x="416859" y="1711050"/>
          <a:ext cx="8098491" cy="449557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905759">
                  <a:extLst>
                    <a:ext uri="{9D8B030D-6E8A-4147-A177-3AD203B41FA5}">
                      <a16:colId xmlns:a16="http://schemas.microsoft.com/office/drawing/2014/main" val="580552284"/>
                    </a:ext>
                  </a:extLst>
                </a:gridCol>
                <a:gridCol w="4192732">
                  <a:extLst>
                    <a:ext uri="{9D8B030D-6E8A-4147-A177-3AD203B41FA5}">
                      <a16:colId xmlns:a16="http://schemas.microsoft.com/office/drawing/2014/main" val="1891042016"/>
                    </a:ext>
                  </a:extLst>
                </a:gridCol>
              </a:tblGrid>
              <a:tr h="152579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Интересы заинтересованных сторон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Технические решения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1885270117"/>
                  </a:ext>
                </a:extLst>
              </a:tr>
              <a:tr h="1892808">
                <a:tc>
                  <a:txBody>
                    <a:bodyPr/>
                    <a:lstStyle/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+mj-lt"/>
                        </a:rPr>
                        <a:t> Добавление </a:t>
                      </a:r>
                      <a:r>
                        <a:rPr lang="ru-RU" sz="1200" b="1" dirty="0">
                          <a:effectLst/>
                          <a:latin typeface="+mj-lt"/>
                        </a:rPr>
                        <a:t>правил в конфигурационный файл </a:t>
                      </a:r>
                      <a:r>
                        <a:rPr lang="en-US" sz="1200" b="1" dirty="0" smtClean="0">
                          <a:effectLst/>
                          <a:latin typeface="+mj-lt"/>
                        </a:rPr>
                        <a:t>IDS</a:t>
                      </a:r>
                      <a:r>
                        <a:rPr lang="ru-RU" sz="1200" b="1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1" dirty="0" err="1" smtClean="0">
                          <a:effectLst/>
                          <a:latin typeface="+mj-lt"/>
                        </a:rPr>
                        <a:t>Suricata</a:t>
                      </a:r>
                      <a:endParaRPr lang="ru-RU" sz="1200" b="1" dirty="0">
                        <a:effectLst/>
                        <a:latin typeface="+mj-lt"/>
                      </a:endParaRPr>
                    </a:p>
                    <a:p>
                      <a:pPr lvl="1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Удаление правил из конфигурационного файла </a:t>
                      </a:r>
                      <a:r>
                        <a:rPr lang="en-US" sz="1200" b="1" dirty="0">
                          <a:effectLst/>
                          <a:latin typeface="+mj-lt"/>
                        </a:rPr>
                        <a:t>IDS </a:t>
                      </a:r>
                      <a:r>
                        <a:rPr lang="en-US" sz="1200" b="1" dirty="0" err="1">
                          <a:effectLst/>
                          <a:latin typeface="+mj-lt"/>
                        </a:rPr>
                        <a:t>Suricata</a:t>
                      </a:r>
                      <a:endParaRPr lang="ru-RU" sz="1200" b="1" dirty="0">
                        <a:effectLst/>
                        <a:latin typeface="+mj-lt"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 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Новое правило заносится одним из 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классов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разработанной 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системы в конфигурационный файл.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Существующее правило удаляется одним из 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классов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разработанной системы в конфигурационном файле.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 smtClean="0">
                        <a:effectLst/>
                        <a:latin typeface="+mj-lt"/>
                      </a:endParaRP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Корректность 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работы будет проверяться в 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процессе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разработки с помощью юнит тестов.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1108180524"/>
                  </a:ext>
                </a:extLst>
              </a:tr>
              <a:tr h="1356836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Возможность в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дальнейшем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+mj-lt"/>
                        </a:rPr>
                        <a:t>совершенствовать систему</a:t>
                      </a:r>
                      <a:r>
                        <a:rPr lang="ru-RU" sz="1200" b="1" dirty="0">
                          <a:effectLst/>
                          <a:latin typeface="+mj-lt"/>
                        </a:rPr>
                        <a:t>,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например,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+mj-lt"/>
                        </a:rPr>
                        <a:t>добавляя </a:t>
                      </a:r>
                      <a:r>
                        <a:rPr lang="ru-RU" sz="1200" b="1" dirty="0">
                          <a:effectLst/>
                          <a:latin typeface="+mj-lt"/>
                        </a:rPr>
                        <a:t>новые модули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и</a:t>
                      </a:r>
                      <a:r>
                        <a:rPr lang="ru-RU" sz="1200" b="1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возможности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GitHub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200" dirty="0" err="1">
                          <a:effectLst/>
                          <a:latin typeface="+mj-lt"/>
                        </a:rPr>
                        <a:t>Git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Для модульного тестирования будет использована система 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JUnit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712129079"/>
                  </a:ext>
                </a:extLst>
              </a:tr>
              <a:tr h="1014985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Быстро понять принцип работы системы.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</a:rPr>
                        <a:t>Быстро внести изменения и проверить,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что</a:t>
                      </a:r>
                      <a:endParaRPr lang="ru-RU" sz="1200" b="1" baseline="0" dirty="0" smtClean="0">
                        <a:effectLst/>
                        <a:latin typeface="+mj-lt"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+mj-lt"/>
                        </a:rPr>
                        <a:t>они не</a:t>
                      </a:r>
                      <a:r>
                        <a:rPr lang="ru-RU" sz="1200" b="1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нарушают </a:t>
                      </a:r>
                      <a:r>
                        <a:rPr lang="ru-RU" sz="1200" b="1" dirty="0">
                          <a:effectLst/>
                          <a:latin typeface="+mj-lt"/>
                        </a:rPr>
                        <a:t>работу </a:t>
                      </a:r>
                      <a:r>
                        <a:rPr lang="ru-RU" sz="1200" b="1" dirty="0" smtClean="0">
                          <a:effectLst/>
                          <a:latin typeface="+mj-lt"/>
                        </a:rPr>
                        <a:t>существующего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+mj-lt"/>
                        </a:rPr>
                        <a:t>функционала</a:t>
                      </a:r>
                      <a:r>
                        <a:rPr lang="ru-RU" sz="1200" b="1" dirty="0">
                          <a:effectLst/>
                          <a:latin typeface="+mj-lt"/>
                        </a:rPr>
                        <a:t>.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Написаны аннотации с помощью 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Javadoc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2831738693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9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Arial" charset="0"/>
              </a:rPr>
              <a:t>Выбор технических решений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4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382</Words>
  <Application>Microsoft Office PowerPoint</Application>
  <PresentationFormat>Экран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OSGI сервиса  настройки правил перехвата пакетов IDS системы Suricata</vt:lpstr>
      <vt:lpstr>IDS/IPS Suricata</vt:lpstr>
      <vt:lpstr>Как работает IDS Suricata</vt:lpstr>
      <vt:lpstr>Как IDS Suricata работает</vt:lpstr>
      <vt:lpstr>Преимущества системы Suricata</vt:lpstr>
      <vt:lpstr>Недостатки системы Suricata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Соотношение пакетов проекта по их размеру</vt:lpstr>
      <vt:lpstr>Зависимости в коде и метрики кода системы</vt:lpstr>
      <vt:lpstr>Тестирование проекта и оценка покрытия</vt:lpstr>
      <vt:lpstr>Оценка покрытия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OSGI сервиса  настройки правил перехвата пакетов IDS системы Suricata</dc:title>
  <dc:creator>Denis Nikolaev</dc:creator>
  <cp:lastModifiedBy>Denis Nikolaev</cp:lastModifiedBy>
  <cp:revision>16</cp:revision>
  <dcterms:created xsi:type="dcterms:W3CDTF">2018-02-11T10:17:51Z</dcterms:created>
  <dcterms:modified xsi:type="dcterms:W3CDTF">2018-02-12T11:22:01Z</dcterms:modified>
</cp:coreProperties>
</file>