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AFE6B-1BA7-417F-854B-3EEAC671311F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4D1B8-5925-4241-A6C8-EB793D415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1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3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8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4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C46C-3679-4253-B794-398CEDD1DA12}" type="datetimeFigureOut">
              <a:rPr lang="ru-RU" smtClean="0"/>
              <a:t>11.02.2018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375375" y="3153312"/>
            <a:ext cx="11360151" cy="92921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OSGI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настройки правил перехвата пакетов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8451852" y="4815417"/>
            <a:ext cx="3549649" cy="145626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Николаев Денис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480485" y="0"/>
            <a:ext cx="11711516" cy="15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789518"/>
            <a:ext cx="12192000" cy="198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0" tIns="121900" rIns="121900" bIns="121900" anchor="ctr"/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67" y="349252"/>
            <a:ext cx="1517651" cy="151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39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360" y="1189270"/>
            <a:ext cx="4983279" cy="54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7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188" y="0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itchFamily="18" charset="0"/>
                <a:sym typeface="Times New Roman" pitchFamily="18" charset="0"/>
              </a:rPr>
              <a:t>Диаграмма классов</a:t>
            </a:r>
            <a:endParaRPr lang="ru-RU" dirty="0"/>
          </a:p>
        </p:txBody>
      </p:sp>
      <p:pic>
        <p:nvPicPr>
          <p:cNvPr id="4" name="Объект 3" descr="https://pp.userapi.com/c830608/v830608115/2b390/NMNkQnINV9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60" y="904612"/>
            <a:ext cx="8498540" cy="5851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36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в коде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2785" y="1801906"/>
            <a:ext cx="10711015" cy="35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зависимостей в коде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86488"/>
            <a:ext cx="7239000" cy="30765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92240" y="1315571"/>
            <a:ext cx="46958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проекта и оценка покрытия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118" y="1690688"/>
            <a:ext cx="7143904" cy="146745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801276"/>
            <a:ext cx="10233206" cy="13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8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покрытия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58" y="1689591"/>
            <a:ext cx="7400365" cy="313499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446059" y="3015154"/>
            <a:ext cx="6096000" cy="2549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Зеленые участки – были пройдены при тестировании;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Желтые участки – были частично затронуты при тестировании. Такими участками обычно являются условные операторы;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Красные участки – код не был пройден при тестировании.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185599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41" y="271836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6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IDS/IPS </a:t>
            </a:r>
            <a:r>
              <a:rPr lang="en-US" dirty="0" err="1" smtClean="0"/>
              <a:t>Suricata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Suricata</a:t>
            </a:r>
            <a:r>
              <a:rPr lang="ru-RU" dirty="0" smtClean="0"/>
              <a:t> - система обнаружения и предотвращения вторжений в сеть (IDS / IPS)</a:t>
            </a:r>
          </a:p>
          <a:p>
            <a:endParaRPr lang="ru-RU" dirty="0" smtClean="0"/>
          </a:p>
          <a:p>
            <a:r>
              <a:rPr lang="ru-RU" dirty="0" smtClean="0"/>
              <a:t>  Открытый исходный код</a:t>
            </a:r>
          </a:p>
          <a:p>
            <a:endParaRPr lang="ru-RU" dirty="0" smtClean="0"/>
          </a:p>
          <a:p>
            <a:r>
              <a:rPr lang="ru-RU" dirty="0" smtClean="0"/>
              <a:t>Проверяет сетевые пакеты</a:t>
            </a:r>
          </a:p>
          <a:p>
            <a:endParaRPr lang="ru-RU" dirty="0" smtClean="0"/>
          </a:p>
          <a:p>
            <a:r>
              <a:rPr lang="ru-RU" dirty="0" smtClean="0"/>
              <a:t>(Главным образом) проверка на основании сигнатур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IDS </a:t>
            </a:r>
            <a:r>
              <a:rPr lang="en-US" dirty="0" err="1" smtClean="0"/>
              <a:t>Suricata</a:t>
            </a:r>
            <a:r>
              <a:rPr lang="en-US" dirty="0" smtClean="0"/>
              <a:t> </a:t>
            </a:r>
            <a:r>
              <a:rPr lang="ru-RU" dirty="0" smtClean="0"/>
              <a:t>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Размещается в сети для просмотра пакетов</a:t>
            </a:r>
          </a:p>
          <a:p>
            <a:r>
              <a:rPr lang="ru-RU" dirty="0" smtClean="0"/>
              <a:t>Декодирует пакеты и разбивает их на потоки</a:t>
            </a:r>
          </a:p>
          <a:p>
            <a:r>
              <a:rPr lang="ru-RU" dirty="0" smtClean="0"/>
              <a:t>Повторно собирает IP-пакетов, потоков TCP</a:t>
            </a:r>
          </a:p>
          <a:p>
            <a:r>
              <a:rPr lang="ru-RU" dirty="0" err="1" smtClean="0"/>
              <a:t>Парсинг</a:t>
            </a:r>
            <a:r>
              <a:rPr lang="ru-RU" dirty="0" smtClean="0"/>
              <a:t> протоколов более высокого уровня (например, HTTP)</a:t>
            </a:r>
          </a:p>
          <a:p>
            <a:r>
              <a:rPr lang="ru-RU" dirty="0" smtClean="0"/>
              <a:t>Обнаруживает угрозы</a:t>
            </a:r>
          </a:p>
          <a:p>
            <a:r>
              <a:rPr lang="ru-RU" dirty="0" smtClean="0"/>
              <a:t>Выводит  события и оповещения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1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IDS </a:t>
            </a:r>
            <a:r>
              <a:rPr lang="en-US" dirty="0" err="1" smtClean="0"/>
              <a:t>Suricata</a:t>
            </a:r>
            <a:r>
              <a:rPr lang="en-US" dirty="0" smtClean="0"/>
              <a:t> </a:t>
            </a:r>
            <a:r>
              <a:rPr lang="ru-RU" dirty="0" smtClean="0"/>
              <a:t>работает</a:t>
            </a:r>
            <a:endParaRPr lang="ru-RU" dirty="0"/>
          </a:p>
        </p:txBody>
      </p:sp>
      <p:pic>
        <p:nvPicPr>
          <p:cNvPr id="4" name="Объект 3" descr="Похожее изображение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3" y="2074268"/>
            <a:ext cx="5612704" cy="350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home.regit.org/wp-content/uploads/2012/02/suricata-ecosyst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55" y="1577953"/>
            <a:ext cx="4666945" cy="501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7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системы </a:t>
            </a:r>
            <a:r>
              <a:rPr lang="en-US" dirty="0" err="1" smtClean="0"/>
              <a:t>Suricata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Максимально  эффективно использует ваше оборудование: многопоточная передача, карты захвата</a:t>
            </a:r>
            <a:r>
              <a:rPr lang="en-US" dirty="0" smtClean="0"/>
              <a:t> </a:t>
            </a:r>
            <a:r>
              <a:rPr lang="ru-RU" dirty="0" smtClean="0"/>
              <a:t>траффика, графический процессор</a:t>
            </a:r>
          </a:p>
          <a:p>
            <a:endParaRPr lang="ru-RU" dirty="0" smtClean="0"/>
          </a:p>
          <a:p>
            <a:r>
              <a:rPr lang="ru-RU" dirty="0" smtClean="0"/>
              <a:t>Обнаружени</a:t>
            </a:r>
            <a:r>
              <a:rPr lang="ru-RU" dirty="0"/>
              <a:t>е</a:t>
            </a:r>
            <a:r>
              <a:rPr lang="ru-RU" dirty="0" smtClean="0"/>
              <a:t> протоколов высокого уровня (HTTP и т. д.)</a:t>
            </a:r>
          </a:p>
          <a:p>
            <a:endParaRPr lang="ru-RU" dirty="0" smtClean="0"/>
          </a:p>
          <a:p>
            <a:r>
              <a:rPr lang="ru-RU" dirty="0" smtClean="0"/>
              <a:t>Высокоскоростное</a:t>
            </a:r>
            <a:r>
              <a:rPr lang="en-US" dirty="0" smtClean="0"/>
              <a:t> </a:t>
            </a:r>
            <a:r>
              <a:rPr lang="ru-RU" dirty="0" smtClean="0"/>
              <a:t>сопоставление IP-адресов</a:t>
            </a:r>
          </a:p>
          <a:p>
            <a:endParaRPr lang="ru-RU" dirty="0" smtClean="0"/>
          </a:p>
          <a:p>
            <a:r>
              <a:rPr lang="ru-RU" dirty="0" smtClean="0"/>
              <a:t>Расширенная проверка и протоколирование 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системы </a:t>
            </a:r>
            <a:r>
              <a:rPr lang="en-US" dirty="0" err="1" smtClean="0"/>
              <a:t>Suricata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Потеря пакетов</a:t>
            </a:r>
          </a:p>
          <a:p>
            <a:endParaRPr lang="ru-RU" dirty="0" smtClean="0"/>
          </a:p>
          <a:p>
            <a:r>
              <a:rPr lang="ru-RU" dirty="0" smtClean="0"/>
              <a:t>Ложные срабатывания</a:t>
            </a:r>
          </a:p>
          <a:p>
            <a:endParaRPr lang="ru-RU" dirty="0" smtClean="0"/>
          </a:p>
          <a:p>
            <a:r>
              <a:rPr lang="ru-RU" dirty="0" smtClean="0"/>
              <a:t>Ложные отбрасывания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30632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0937" y="526094"/>
            <a:ext cx="11315657" cy="607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tabLst>
                <a:tab pos="274320" algn="l"/>
              </a:tabLst>
            </a:pPr>
            <a:r>
              <a:rPr lang="ru-RU" sz="4000" kern="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  <a:p>
            <a:pPr lv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tabLst>
                <a:tab pos="274320" algn="l"/>
              </a:tabLst>
            </a:pPr>
            <a:r>
              <a:rPr lang="ru-RU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сервиса настройки правил перехвата пакетов IDS системы </a:t>
            </a:r>
            <a:r>
              <a:rPr lang="ru-RU" sz="28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r>
              <a:rPr lang="ru-RU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соответствующую систему;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компонента;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компонент;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2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тестирование;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требования, конструкцию, особенности сборки и запуска в документации.</a:t>
            </a:r>
            <a:endParaRPr lang="ru-RU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2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00523"/>
              </p:ext>
            </p:extLst>
          </p:nvPr>
        </p:nvGraphicFramePr>
        <p:xfrm>
          <a:off x="838200" y="1690688"/>
          <a:ext cx="9971762" cy="483955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711824">
                  <a:extLst>
                    <a:ext uri="{9D8B030D-6E8A-4147-A177-3AD203B41FA5}">
                      <a16:colId xmlns:a16="http://schemas.microsoft.com/office/drawing/2014/main" val="268853680"/>
                    </a:ext>
                  </a:extLst>
                </a:gridCol>
                <a:gridCol w="7259938">
                  <a:extLst>
                    <a:ext uri="{9D8B030D-6E8A-4147-A177-3AD203B41FA5}">
                      <a16:colId xmlns:a16="http://schemas.microsoft.com/office/drawing/2014/main" val="1879963911"/>
                    </a:ext>
                  </a:extLst>
                </a:gridCol>
              </a:tblGrid>
              <a:tr h="650885">
                <a:tc>
                  <a:txBody>
                    <a:bodyPr/>
                    <a:lstStyle/>
                    <a:p>
                      <a:pPr marR="3683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</a:rPr>
                        <a:t>Заинтересованные стороны</a:t>
                      </a:r>
                      <a:endParaRPr lang="ru-RU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80" marR="109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</a:rPr>
                        <a:t>Интересы заинтересованных сторон</a:t>
                      </a:r>
                      <a:endParaRPr lang="ru-RU" sz="2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80" marR="109580" marT="0" marB="0"/>
                </a:tc>
                <a:extLst>
                  <a:ext uri="{0D108BD9-81ED-4DB2-BD59-A6C34878D82A}">
                    <a16:rowId xmlns:a16="http://schemas.microsoft.com/office/drawing/2014/main" val="3729466663"/>
                  </a:ext>
                </a:extLst>
              </a:tr>
              <a:tr h="1322974">
                <a:tc>
                  <a:txBody>
                    <a:bodyPr/>
                    <a:lstStyle/>
                    <a:p>
                      <a:pPr marR="3683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Системный администратор 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80" marR="109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</a:rPr>
                        <a:t>        Добавление </a:t>
                      </a:r>
                      <a:r>
                        <a:rPr lang="ru-RU" sz="1900" dirty="0">
                          <a:effectLst/>
                        </a:rPr>
                        <a:t>правил в конфигурационный файл </a:t>
                      </a:r>
                      <a:r>
                        <a:rPr lang="en-US" sz="1900" dirty="0">
                          <a:effectLst/>
                        </a:rPr>
                        <a:t>IDS </a:t>
                      </a:r>
                      <a:r>
                        <a:rPr lang="en-US" sz="1900" dirty="0" err="1">
                          <a:effectLst/>
                        </a:rPr>
                        <a:t>Suricata</a:t>
                      </a:r>
                      <a:endParaRPr lang="ru-RU" sz="2200" dirty="0">
                        <a:effectLst/>
                      </a:endParaRP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</a:rPr>
                        <a:t>        Удаление </a:t>
                      </a:r>
                      <a:r>
                        <a:rPr lang="ru-RU" sz="1900" dirty="0">
                          <a:effectLst/>
                        </a:rPr>
                        <a:t>правил из конфигурационного файла </a:t>
                      </a:r>
                      <a:r>
                        <a:rPr lang="en-US" sz="1900" dirty="0">
                          <a:effectLst/>
                        </a:rPr>
                        <a:t>IDS </a:t>
                      </a:r>
                      <a:r>
                        <a:rPr lang="en-US" sz="1900" dirty="0" err="1" smtClean="0">
                          <a:effectLst/>
                        </a:rPr>
                        <a:t>Suricat</a:t>
                      </a:r>
                      <a:endParaRPr lang="ru-RU" sz="2200" dirty="0">
                        <a:effectLst/>
                      </a:endParaRPr>
                    </a:p>
                  </a:txBody>
                  <a:tcPr marL="109580" marR="109580" marT="0" marB="0"/>
                </a:tc>
                <a:extLst>
                  <a:ext uri="{0D108BD9-81ED-4DB2-BD59-A6C34878D82A}">
                    <a16:rowId xmlns:a16="http://schemas.microsoft.com/office/drawing/2014/main" val="79674379"/>
                  </a:ext>
                </a:extLst>
              </a:tr>
              <a:tr h="1580181">
                <a:tc>
                  <a:txBody>
                    <a:bodyPr/>
                    <a:lstStyle/>
                    <a:p>
                      <a:pPr marR="3683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Владелец </a:t>
                      </a:r>
                      <a:r>
                        <a:rPr lang="ru-RU" sz="1900" dirty="0" err="1">
                          <a:effectLst/>
                        </a:rPr>
                        <a:t>опенсорсного</a:t>
                      </a:r>
                      <a:r>
                        <a:rPr lang="ru-RU" sz="1900" dirty="0">
                          <a:effectLst/>
                        </a:rPr>
                        <a:t> проекта (</a:t>
                      </a:r>
                      <a:r>
                        <a:rPr lang="en-US" sz="1900" dirty="0">
                          <a:effectLst/>
                        </a:rPr>
                        <a:t>project owner</a:t>
                      </a:r>
                      <a:r>
                        <a:rPr lang="ru-RU" sz="1900" dirty="0">
                          <a:effectLst/>
                        </a:rPr>
                        <a:t>)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80" marR="109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Быстрая и полная передача исходного кода, </a:t>
                      </a:r>
                      <a:r>
                        <a:rPr lang="ru-RU" sz="1900" dirty="0" smtClean="0">
                          <a:effectLst/>
                        </a:rPr>
                        <a:t>настроек,</a:t>
                      </a:r>
                      <a:r>
                        <a:rPr lang="ru-RU" sz="1900" baseline="0" dirty="0" smtClean="0">
                          <a:effectLst/>
                        </a:rPr>
                        <a:t> </a:t>
                      </a:r>
                      <a:r>
                        <a:rPr lang="ru-RU" sz="1900" dirty="0" smtClean="0">
                          <a:effectLst/>
                        </a:rPr>
                        <a:t>документов</a:t>
                      </a:r>
                      <a:r>
                        <a:rPr lang="ru-RU" sz="1900" dirty="0">
                          <a:effectLst/>
                        </a:rPr>
                        <a:t>.</a:t>
                      </a: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 </a:t>
                      </a:r>
                      <a:endParaRPr lang="ru-RU" sz="1900" dirty="0" smtClean="0">
                        <a:effectLst/>
                      </a:endParaRP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</a:rPr>
                        <a:t>Возможность </a:t>
                      </a:r>
                      <a:r>
                        <a:rPr lang="ru-RU" sz="1900" dirty="0">
                          <a:effectLst/>
                        </a:rPr>
                        <a:t>в дальнейшем совершенствовать систему, </a:t>
                      </a:r>
                      <a:r>
                        <a:rPr lang="ru-RU" sz="1900" dirty="0" smtClean="0">
                          <a:effectLst/>
                        </a:rPr>
                        <a:t>    например</a:t>
                      </a:r>
                      <a:r>
                        <a:rPr lang="ru-RU" sz="1900" dirty="0">
                          <a:effectLst/>
                        </a:rPr>
                        <a:t>, добавляя новые модули и возможности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80" marR="109580" marT="0" marB="0"/>
                </a:tc>
                <a:extLst>
                  <a:ext uri="{0D108BD9-81ED-4DB2-BD59-A6C34878D82A}">
                    <a16:rowId xmlns:a16="http://schemas.microsoft.com/office/drawing/2014/main" val="2241759687"/>
                  </a:ext>
                </a:extLst>
              </a:tr>
              <a:tr h="12704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Новый разработчик системы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80" marR="109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Быстро понять принцип работы системы.</a:t>
                      </a: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effectLst/>
                        </a:rPr>
                        <a:t> </a:t>
                      </a:r>
                      <a:endParaRPr lang="ru-RU" sz="1900" dirty="0" smtClean="0">
                        <a:effectLst/>
                      </a:endParaRP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 smtClean="0">
                          <a:effectLst/>
                        </a:rPr>
                        <a:t>Быстро </a:t>
                      </a:r>
                      <a:r>
                        <a:rPr lang="ru-RU" sz="1900" dirty="0">
                          <a:effectLst/>
                        </a:rPr>
                        <a:t>внести изменения и проверить, что они не </a:t>
                      </a:r>
                      <a:r>
                        <a:rPr lang="ru-RU" sz="1900" dirty="0" smtClean="0">
                          <a:effectLst/>
                        </a:rPr>
                        <a:t>   нарушают </a:t>
                      </a:r>
                      <a:r>
                        <a:rPr lang="ru-RU" sz="1900" dirty="0">
                          <a:effectLst/>
                        </a:rPr>
                        <a:t>работу существующего </a:t>
                      </a:r>
                      <a:r>
                        <a:rPr lang="ru-RU" sz="1900" dirty="0" smtClean="0">
                          <a:effectLst/>
                        </a:rPr>
                        <a:t>функционала.</a:t>
                      </a:r>
                    </a:p>
                  </a:txBody>
                  <a:tcPr marL="109580" marR="109580" marT="0" marB="0"/>
                </a:tc>
                <a:extLst>
                  <a:ext uri="{0D108BD9-81ED-4DB2-BD59-A6C34878D82A}">
                    <a16:rowId xmlns:a16="http://schemas.microsoft.com/office/drawing/2014/main" val="376145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69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59" y="0"/>
            <a:ext cx="10515600" cy="1325563"/>
          </a:xfrm>
        </p:spPr>
        <p:txBody>
          <a:bodyPr/>
          <a:lstStyle/>
          <a:p>
            <a:r>
              <a:rPr lang="ru-RU" dirty="0">
                <a:cs typeface="Arial" charset="0"/>
              </a:rPr>
              <a:t>Выбор технических решений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968042"/>
              </p:ext>
            </p:extLst>
          </p:nvPr>
        </p:nvGraphicFramePr>
        <p:xfrm>
          <a:off x="376519" y="900843"/>
          <a:ext cx="10797988" cy="588961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177504">
                  <a:extLst>
                    <a:ext uri="{9D8B030D-6E8A-4147-A177-3AD203B41FA5}">
                      <a16:colId xmlns:a16="http://schemas.microsoft.com/office/drawing/2014/main" val="580552284"/>
                    </a:ext>
                  </a:extLst>
                </a:gridCol>
                <a:gridCol w="5620484">
                  <a:extLst>
                    <a:ext uri="{9D8B030D-6E8A-4147-A177-3AD203B41FA5}">
                      <a16:colId xmlns:a16="http://schemas.microsoft.com/office/drawing/2014/main" val="1891042016"/>
                    </a:ext>
                  </a:extLst>
                </a:gridCol>
              </a:tblGrid>
              <a:tr h="203439">
                <a:tc>
                  <a:txBody>
                    <a:bodyPr/>
                    <a:lstStyle/>
                    <a:p>
                      <a:pPr marR="3683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Интересы заинтересованных сторон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Технические решения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extLst>
                  <a:ext uri="{0D108BD9-81ED-4DB2-BD59-A6C34878D82A}">
                    <a16:rowId xmlns:a16="http://schemas.microsoft.com/office/drawing/2014/main" val="1885270117"/>
                  </a:ext>
                </a:extLst>
              </a:tr>
              <a:tr h="2499160">
                <a:tc>
                  <a:txBody>
                    <a:bodyPr/>
                    <a:lstStyle/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 Добавление </a:t>
                      </a:r>
                      <a:r>
                        <a:rPr lang="ru-RU" sz="1600" dirty="0">
                          <a:effectLst/>
                        </a:rPr>
                        <a:t>правил в конфигурационный файл </a:t>
                      </a:r>
                      <a:r>
                        <a:rPr lang="en-US" sz="1600" dirty="0" smtClean="0">
                          <a:effectLst/>
                        </a:rPr>
                        <a:t>IDS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Suricata</a:t>
                      </a:r>
                      <a:endParaRPr lang="ru-RU" sz="1600" dirty="0">
                        <a:effectLst/>
                      </a:endParaRPr>
                    </a:p>
                    <a:p>
                      <a:pPr lvl="1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Удаление правил из конфигурационного файла </a:t>
                      </a:r>
                      <a:r>
                        <a:rPr lang="en-US" sz="1600" dirty="0">
                          <a:effectLst/>
                        </a:rPr>
                        <a:t>IDS </a:t>
                      </a:r>
                      <a:r>
                        <a:rPr lang="en-US" sz="1600" dirty="0" err="1">
                          <a:effectLst/>
                        </a:rPr>
                        <a:t>Suricata</a:t>
                      </a:r>
                      <a:endParaRPr lang="ru-RU" sz="1600" dirty="0">
                        <a:effectLst/>
                      </a:endParaRP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Новое правило заносится одним из </a:t>
                      </a:r>
                      <a:r>
                        <a:rPr lang="ru-RU" sz="1600" dirty="0" smtClean="0">
                          <a:effectLst/>
                        </a:rPr>
                        <a:t>классов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разработанной </a:t>
                      </a:r>
                      <a:r>
                        <a:rPr lang="ru-RU" sz="1600" dirty="0">
                          <a:effectLst/>
                        </a:rPr>
                        <a:t>системы в конфигурационный файл.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Существующее правило удаляется одним из </a:t>
                      </a:r>
                      <a:r>
                        <a:rPr lang="ru-RU" sz="1600" dirty="0" smtClean="0">
                          <a:effectLst/>
                        </a:rPr>
                        <a:t>классов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разработанной системы в конфигурационном файле.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Корректность работы будет проверяться в </a:t>
                      </a:r>
                      <a:r>
                        <a:rPr lang="ru-RU" sz="1600" dirty="0" smtClean="0">
                          <a:effectLst/>
                        </a:rPr>
                        <a:t>процессе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разработки с помощью юнит тестов.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extLst>
                  <a:ext uri="{0D108BD9-81ED-4DB2-BD59-A6C34878D82A}">
                    <a16:rowId xmlns:a16="http://schemas.microsoft.com/office/drawing/2014/main" val="1108180524"/>
                  </a:ext>
                </a:extLst>
              </a:tr>
              <a:tr h="1793248">
                <a:tc>
                  <a:txBody>
                    <a:bodyPr/>
                    <a:lstStyle/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Быстрая и полная передача исходного кода, настроек, документов.</a:t>
                      </a:r>
                    </a:p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Возможность в дальнейшем совершенствовать </a:t>
                      </a:r>
                      <a:endParaRPr lang="ru-RU" sz="1600" dirty="0" smtClean="0">
                        <a:effectLst/>
                      </a:endParaRP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систему</a:t>
                      </a:r>
                      <a:r>
                        <a:rPr lang="ru-RU" sz="1600" dirty="0">
                          <a:effectLst/>
                        </a:rPr>
                        <a:t>, например, добавляя новые модули </a:t>
                      </a:r>
                      <a:r>
                        <a:rPr lang="ru-RU" sz="1600" dirty="0" smtClean="0">
                          <a:effectLst/>
                        </a:rPr>
                        <a:t>и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возможности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Код и настройки разрабатываемого менеджера будут находиться в системе </a:t>
                      </a:r>
                      <a:r>
                        <a:rPr lang="en-US" sz="1600">
                          <a:effectLst/>
                        </a:rPr>
                        <a:t>GitHub</a:t>
                      </a:r>
                      <a:r>
                        <a:rPr lang="ru-RU" sz="1600">
                          <a:effectLst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600">
                          <a:effectLst/>
                        </a:rPr>
                        <a:t>Git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Для модульного тестирования будет использована система </a:t>
                      </a:r>
                      <a:r>
                        <a:rPr lang="en-US" sz="1600">
                          <a:effectLst/>
                        </a:rPr>
                        <a:t>JUnit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extLst>
                  <a:ext uri="{0D108BD9-81ED-4DB2-BD59-A6C34878D82A}">
                    <a16:rowId xmlns:a16="http://schemas.microsoft.com/office/drawing/2014/main" val="712129079"/>
                  </a:ext>
                </a:extLst>
              </a:tr>
              <a:tr h="1353313">
                <a:tc>
                  <a:txBody>
                    <a:bodyPr/>
                    <a:lstStyle/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Быстро понять принцип работы системы.</a:t>
                      </a:r>
                    </a:p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Быстро внести изменения и проверить, что они </a:t>
                      </a:r>
                      <a:r>
                        <a:rPr lang="ru-RU" sz="1600" dirty="0" smtClean="0">
                          <a:effectLst/>
                        </a:rPr>
                        <a:t>не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нарушают </a:t>
                      </a:r>
                      <a:r>
                        <a:rPr lang="ru-RU" sz="1600" dirty="0">
                          <a:effectLst/>
                        </a:rPr>
                        <a:t>работу существующего функционала.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Написаны аннотации с помощью </a:t>
                      </a:r>
                      <a:r>
                        <a:rPr lang="en-US" sz="1600" dirty="0">
                          <a:effectLst/>
                        </a:rPr>
                        <a:t>Javadoc</a:t>
                      </a:r>
                      <a:endParaRPr lang="ru-RU" sz="1600" dirty="0">
                        <a:effectLst/>
                      </a:endParaRP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Исходный код будет структурирован по пакетам. Повторно-используемые методы будут вынесены в родительские классы.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37" marR="68037" marT="0" marB="0"/>
                </a:tc>
                <a:extLst>
                  <a:ext uri="{0D108BD9-81ED-4DB2-BD59-A6C34878D82A}">
                    <a16:rowId xmlns:a16="http://schemas.microsoft.com/office/drawing/2014/main" val="283173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3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364</Words>
  <Application>Microsoft Office PowerPoint</Application>
  <PresentationFormat>Широкоэкранный</PresentationFormat>
  <Paragraphs>103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OSGI сервиса  настройки правил перехвата пакетов IDS системы Suricata</vt:lpstr>
      <vt:lpstr>IDS/IPS Suricata</vt:lpstr>
      <vt:lpstr>Как IDS Suricata работает</vt:lpstr>
      <vt:lpstr>Как IDS Suricata работает</vt:lpstr>
      <vt:lpstr>Преимущества системы Suricata</vt:lpstr>
      <vt:lpstr>Недостатки системы Suricata</vt:lpstr>
      <vt:lpstr>Презентация PowerPoint</vt:lpstr>
      <vt:lpstr>Выявление заинтересованных сторон и их интересов </vt:lpstr>
      <vt:lpstr>Выбор технических решений</vt:lpstr>
      <vt:lpstr>Диаграмма компонентов </vt:lpstr>
      <vt:lpstr>Диаграмма классов</vt:lpstr>
      <vt:lpstr>Анализ зависимостей в коде системы</vt:lpstr>
      <vt:lpstr>Анализ зависимостей в коде системы</vt:lpstr>
      <vt:lpstr>Тестирование проекта и оценка покрытия</vt:lpstr>
      <vt:lpstr>Оценка покрытия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OSGI сервиса  настройки правил перехвата пакетов IDS системы Suricata</dc:title>
  <dc:creator>Denis Nikolaev</dc:creator>
  <cp:lastModifiedBy>Denis Nikolaev</cp:lastModifiedBy>
  <cp:revision>9</cp:revision>
  <dcterms:created xsi:type="dcterms:W3CDTF">2018-02-11T10:17:51Z</dcterms:created>
  <dcterms:modified xsi:type="dcterms:W3CDTF">2018-02-11T11:05:04Z</dcterms:modified>
</cp:coreProperties>
</file>