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60" r:id="rId4"/>
    <p:sldId id="305" r:id="rId5"/>
    <p:sldId id="264" r:id="rId6"/>
    <p:sldId id="261" r:id="rId7"/>
    <p:sldId id="271" r:id="rId8"/>
    <p:sldId id="307" r:id="rId9"/>
    <p:sldId id="306" r:id="rId10"/>
    <p:sldId id="285" r:id="rId11"/>
    <p:sldId id="270" r:id="rId12"/>
    <p:sldId id="288" r:id="rId13"/>
    <p:sldId id="290" r:id="rId14"/>
    <p:sldId id="289" r:id="rId15"/>
    <p:sldId id="286" r:id="rId16"/>
    <p:sldId id="291" r:id="rId17"/>
    <p:sldId id="292" r:id="rId18"/>
    <p:sldId id="294" r:id="rId19"/>
    <p:sldId id="336" r:id="rId20"/>
    <p:sldId id="295" r:id="rId21"/>
    <p:sldId id="329" r:id="rId22"/>
    <p:sldId id="276" r:id="rId23"/>
    <p:sldId id="299" r:id="rId24"/>
    <p:sldId id="303" r:id="rId25"/>
    <p:sldId id="304" r:id="rId26"/>
    <p:sldId id="301" r:id="rId27"/>
    <p:sldId id="30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俊" initials="王" lastIdx="1" clrIdx="0">
    <p:extLst>
      <p:ext uri="{19B8F6BF-5375-455C-9EA6-DF929625EA0E}">
        <p15:presenceInfo xmlns:p15="http://schemas.microsoft.com/office/powerpoint/2012/main" userId="0b5c81635542c2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6B74B4"/>
    <a:srgbClr val="4E82E9"/>
    <a:srgbClr val="BE80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7" d="100"/>
          <a:sy n="97" d="100"/>
        </p:scale>
        <p:origin x="948" y="60"/>
      </p:cViewPr>
      <p:guideLst>
        <p:guide orient="horz" pos="2160"/>
        <p:guide pos="2851"/>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25T16:56:50.809" idx="1">
    <p:pos x="10" y="10"/>
    <p:text>树分类器1改成SVM</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BBEDB-BF70-442F-BB87-067F1B834C9E}" type="datetimeFigureOut">
              <a:rPr lang="zh-CN" altLang="en-US" smtClean="0"/>
              <a:t>2018/7/26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5D37C-772C-4F15-933D-A935BDA4FE0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55D37C-772C-4F15-933D-A935BDA4FE05}"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55D37C-772C-4F15-933D-A935BDA4FE05}"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55D37C-772C-4F15-933D-A935BDA4FE05}" type="slidenum">
              <a:rPr lang="zh-CN" altLang="en-US" smtClean="0"/>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21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23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24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25</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26</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Php</a:t>
            </a:r>
            <a:r>
              <a:rPr lang="zh-CN" altLang="en-US" dirty="0"/>
              <a:t>运行时的系统调用和日志流量</a:t>
            </a:r>
            <a:endParaRPr lang="en-US" altLang="zh-CN" dirty="0"/>
          </a:p>
          <a:p>
            <a:r>
              <a:rPr lang="zh-CN" altLang="en-US" dirty="0"/>
              <a:t>静态文本：关键字 特征函数</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655D37C-772C-4F15-933D-A935BDA4FE05}"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55D37C-772C-4F15-933D-A935BDA4FE05}"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DBD8DCA-3F65-482A-A66B-137465C6CAC8}" type="datetimeFigureOut">
              <a:rPr lang="zh-CN" altLang="en-US" smtClean="0"/>
              <a:t>2018/7/26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BD8DCA-3F65-482A-A66B-137465C6CAC8}" type="datetimeFigureOut">
              <a:rPr lang="zh-CN" altLang="en-US" smtClean="0"/>
              <a:t>2018/7/26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BD8DCA-3F65-482A-A66B-137465C6CAC8}" type="datetimeFigureOut">
              <a:rPr lang="zh-CN" altLang="en-US" smtClean="0"/>
              <a:t>2018/7/26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BD8DCA-3F65-482A-A66B-137465C6CAC8}" type="datetimeFigureOut">
              <a:rPr lang="zh-CN" altLang="en-US" smtClean="0"/>
              <a:t>2018/7/26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DBD8DCA-3F65-482A-A66B-137465C6CAC8}" type="datetimeFigureOut">
              <a:rPr lang="zh-CN" altLang="en-US" smtClean="0"/>
              <a:t>2018/7/26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DBD8DCA-3F65-482A-A66B-137465C6CAC8}" type="datetimeFigureOut">
              <a:rPr lang="zh-CN" altLang="en-US" smtClean="0"/>
              <a:t>2018/7/26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DBD8DCA-3F65-482A-A66B-137465C6CAC8}" type="datetimeFigureOut">
              <a:rPr lang="zh-CN" altLang="en-US" smtClean="0"/>
              <a:t>2018/7/26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DBD8DCA-3F65-482A-A66B-137465C6CAC8}" type="datetimeFigureOut">
              <a:rPr lang="zh-CN" altLang="en-US" smtClean="0"/>
              <a:t>2018/7/26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D8DCA-3F65-482A-A66B-137465C6CAC8}" type="datetimeFigureOut">
              <a:rPr lang="zh-CN" altLang="en-US" smtClean="0"/>
              <a:t>2018/7/26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DBD8DCA-3F65-482A-A66B-137465C6CAC8}" type="datetimeFigureOut">
              <a:rPr lang="zh-CN" altLang="en-US" smtClean="0"/>
              <a:t>2018/7/26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DBD8DCA-3F65-482A-A66B-137465C6CAC8}" type="datetimeFigureOut">
              <a:rPr lang="zh-CN" altLang="en-US" smtClean="0"/>
              <a:t>2018/7/26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BD8DCA-3F65-482A-A66B-137465C6CAC8}" type="datetimeFigureOut">
              <a:rPr lang="zh-CN" altLang="en-US" smtClean="0"/>
              <a:t>2018/7/26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3A68C-F02D-48EE-986F-D40CBE4BA62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9476" y="1698710"/>
            <a:ext cx="4383150" cy="4145538"/>
          </a:xfrm>
          <a:prstGeom prst="rect">
            <a:avLst/>
          </a:prstGeom>
        </p:spPr>
      </p:pic>
      <p:sp>
        <p:nvSpPr>
          <p:cNvPr id="6" name="文本框 5"/>
          <p:cNvSpPr txBox="1"/>
          <p:nvPr/>
        </p:nvSpPr>
        <p:spPr>
          <a:xfrm>
            <a:off x="188383" y="2070525"/>
            <a:ext cx="5724644" cy="1656415"/>
          </a:xfrm>
          <a:prstGeom prst="rect">
            <a:avLst/>
          </a:prstGeom>
          <a:noFill/>
        </p:spPr>
        <p:txBody>
          <a:bodyPr wrap="none" rtlCol="0">
            <a:spAutoFit/>
          </a:bodyPr>
          <a:lstStyle/>
          <a:p>
            <a:pPr>
              <a:lnSpc>
                <a:spcPct val="150000"/>
              </a:lnSpc>
            </a:pPr>
            <a:r>
              <a:rPr lang="zh-CN" altLang="en-US" sz="3600" dirty="0">
                <a:solidFill>
                  <a:srgbClr val="6B74B4"/>
                </a:solidFill>
                <a:latin typeface="庞门正道标题体" panose="02010600030101010101" pitchFamily="2" charset="-122"/>
                <a:ea typeface="庞门正道标题体" panose="02010600030101010101" pitchFamily="2" charset="-122"/>
              </a:rPr>
              <a:t>基于深度学习与集成学习的</a:t>
            </a:r>
            <a:endParaRPr lang="en-US" altLang="zh-CN" sz="3600" dirty="0">
              <a:solidFill>
                <a:srgbClr val="6B74B4"/>
              </a:solidFill>
              <a:latin typeface="庞门正道标题体" panose="02010600030101010101" pitchFamily="2" charset="-122"/>
              <a:ea typeface="庞门正道标题体" panose="02010600030101010101" pitchFamily="2" charset="-122"/>
            </a:endParaRPr>
          </a:p>
          <a:p>
            <a:pPr>
              <a:lnSpc>
                <a:spcPct val="150000"/>
              </a:lnSpc>
            </a:pPr>
            <a:r>
              <a:rPr lang="zh-CN" altLang="en-US" sz="3600" dirty="0">
                <a:solidFill>
                  <a:srgbClr val="6B74B4"/>
                </a:solidFill>
                <a:latin typeface="庞门正道标题体" panose="02010600030101010101" pitchFamily="2" charset="-122"/>
                <a:ea typeface="庞门正道标题体" panose="02010600030101010101" pitchFamily="2" charset="-122"/>
              </a:rPr>
              <a:t>可配置</a:t>
            </a:r>
            <a:r>
              <a:rPr lang="en-US" altLang="zh-CN" sz="3600" dirty="0" err="1">
                <a:solidFill>
                  <a:srgbClr val="6B74B4"/>
                </a:solidFill>
                <a:latin typeface="庞门正道标题体" panose="02010600030101010101" pitchFamily="2" charset="-122"/>
                <a:ea typeface="庞门正道标题体" panose="02010600030101010101" pitchFamily="2" charset="-122"/>
              </a:rPr>
              <a:t>WebShell</a:t>
            </a:r>
            <a:r>
              <a:rPr lang="zh-CN" altLang="en-US" sz="3600" dirty="0">
                <a:solidFill>
                  <a:srgbClr val="6B74B4"/>
                </a:solidFill>
                <a:latin typeface="庞门正道标题体" panose="02010600030101010101" pitchFamily="2" charset="-122"/>
                <a:ea typeface="庞门正道标题体" panose="02010600030101010101" pitchFamily="2" charset="-122"/>
              </a:rPr>
              <a:t>检测系统</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572000" y="1010471"/>
            <a:ext cx="7186613" cy="4837059"/>
          </a:xfrm>
          <a:custGeom>
            <a:avLst/>
            <a:gdLst>
              <a:gd name="connsiteX0" fmla="*/ 381000 w 9772650"/>
              <a:gd name="connsiteY0" fmla="*/ 672131 h 6577631"/>
              <a:gd name="connsiteX1" fmla="*/ 381000 w 9772650"/>
              <a:gd name="connsiteY1" fmla="*/ 2634281 h 6577631"/>
              <a:gd name="connsiteX2" fmla="*/ 1828800 w 9772650"/>
              <a:gd name="connsiteY2" fmla="*/ 2634281 h 6577631"/>
              <a:gd name="connsiteX3" fmla="*/ 1828800 w 9772650"/>
              <a:gd name="connsiteY3" fmla="*/ 672131 h 6577631"/>
              <a:gd name="connsiteX4" fmla="*/ 0 w 9772650"/>
              <a:gd name="connsiteY4" fmla="*/ 0 h 6577631"/>
              <a:gd name="connsiteX5" fmla="*/ 5391150 w 9772650"/>
              <a:gd name="connsiteY5" fmla="*/ 0 h 6577631"/>
              <a:gd name="connsiteX6" fmla="*/ 5391150 w 9772650"/>
              <a:gd name="connsiteY6" fmla="*/ 1262681 h 6577631"/>
              <a:gd name="connsiteX7" fmla="*/ 6781800 w 9772650"/>
              <a:gd name="connsiteY7" fmla="*/ 1262681 h 6577631"/>
              <a:gd name="connsiteX8" fmla="*/ 6781800 w 9772650"/>
              <a:gd name="connsiteY8" fmla="*/ 0 h 6577631"/>
              <a:gd name="connsiteX9" fmla="*/ 9772650 w 9772650"/>
              <a:gd name="connsiteY9" fmla="*/ 0 h 6577631"/>
              <a:gd name="connsiteX10" fmla="*/ 9772650 w 9772650"/>
              <a:gd name="connsiteY10" fmla="*/ 6577631 h 6577631"/>
              <a:gd name="connsiteX11" fmla="*/ 0 w 9772650"/>
              <a:gd name="connsiteY11" fmla="*/ 6577631 h 657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2650" h="6577631">
                <a:moveTo>
                  <a:pt x="381000" y="672131"/>
                </a:moveTo>
                <a:lnTo>
                  <a:pt x="381000" y="2634281"/>
                </a:lnTo>
                <a:lnTo>
                  <a:pt x="1828800" y="2634281"/>
                </a:lnTo>
                <a:lnTo>
                  <a:pt x="1828800" y="672131"/>
                </a:lnTo>
                <a:close/>
                <a:moveTo>
                  <a:pt x="0" y="0"/>
                </a:moveTo>
                <a:lnTo>
                  <a:pt x="5391150" y="0"/>
                </a:lnTo>
                <a:lnTo>
                  <a:pt x="5391150" y="1262681"/>
                </a:lnTo>
                <a:lnTo>
                  <a:pt x="6781800" y="1262681"/>
                </a:lnTo>
                <a:lnTo>
                  <a:pt x="6781800" y="0"/>
                </a:lnTo>
                <a:lnTo>
                  <a:pt x="9772650" y="0"/>
                </a:lnTo>
                <a:lnTo>
                  <a:pt x="9772650" y="6577631"/>
                </a:lnTo>
                <a:lnTo>
                  <a:pt x="0" y="6577631"/>
                </a:lnTo>
                <a:close/>
              </a:path>
            </a:pathLst>
          </a:custGeom>
        </p:spPr>
      </p:pic>
      <p:grpSp>
        <p:nvGrpSpPr>
          <p:cNvPr id="10" name="组合 9"/>
          <p:cNvGrpSpPr/>
          <p:nvPr/>
        </p:nvGrpSpPr>
        <p:grpSpPr>
          <a:xfrm>
            <a:off x="875591" y="3429001"/>
            <a:ext cx="3775393" cy="2736101"/>
            <a:chOff x="6350435" y="4419609"/>
            <a:chExt cx="5033857" cy="3648134"/>
          </a:xfrm>
        </p:grpSpPr>
        <p:sp>
          <p:nvSpPr>
            <p:cNvPr id="14" name="矩形 13"/>
            <p:cNvSpPr/>
            <p:nvPr/>
          </p:nvSpPr>
          <p:spPr>
            <a:xfrm>
              <a:off x="6350435" y="4419609"/>
              <a:ext cx="5033857" cy="943848"/>
            </a:xfrm>
            <a:prstGeom prst="rect">
              <a:avLst/>
            </a:prstGeom>
          </p:spPr>
          <p:txBody>
            <a:bodyPr wrap="none">
              <a:spAutoFit/>
            </a:bodyPr>
            <a:lstStyle/>
            <a:p>
              <a:r>
                <a:rPr lang="zh-CN" altLang="en-US" sz="4000" dirty="0">
                  <a:solidFill>
                    <a:srgbClr val="6B74B4"/>
                  </a:solidFill>
                  <a:latin typeface="方正姚体" panose="02010601030101010101" pitchFamily="2" charset="-122"/>
                  <a:ea typeface="方正姚体" panose="02010601030101010101" pitchFamily="2" charset="-122"/>
                </a:rPr>
                <a:t>系统设计与实现</a:t>
              </a:r>
            </a:p>
          </p:txBody>
        </p:sp>
        <p:sp>
          <p:nvSpPr>
            <p:cNvPr id="15" name="文本框 14"/>
            <p:cNvSpPr txBox="1"/>
            <p:nvPr/>
          </p:nvSpPr>
          <p:spPr>
            <a:xfrm>
              <a:off x="6769506" y="5386350"/>
              <a:ext cx="4195714" cy="2681393"/>
            </a:xfrm>
            <a:prstGeom prst="rect">
              <a:avLst/>
            </a:prstGeom>
            <a:noFill/>
          </p:spPr>
          <p:txBody>
            <a:bodyPr wrap="square" rtlCol="0">
              <a:spAutoFit/>
            </a:bodyPr>
            <a:lstStyle/>
            <a:p>
              <a:pPr algn="ctr">
                <a:lnSpc>
                  <a:spcPct val="130000"/>
                </a:lnSpc>
              </a:pPr>
              <a:r>
                <a:rPr lang="zh-CN" altLang="en-US" sz="1600" dirty="0">
                  <a:solidFill>
                    <a:srgbClr val="6B74B4"/>
                  </a:solidFill>
                  <a:latin typeface="+mn-ea"/>
                </a:rPr>
                <a:t>系统方案</a:t>
              </a:r>
              <a:endParaRPr lang="en-US" altLang="zh-CN" sz="1600" dirty="0">
                <a:solidFill>
                  <a:srgbClr val="6B74B4"/>
                </a:solidFill>
                <a:latin typeface="+mn-ea"/>
              </a:endParaRPr>
            </a:p>
            <a:p>
              <a:pPr algn="ctr">
                <a:lnSpc>
                  <a:spcPct val="130000"/>
                </a:lnSpc>
              </a:pPr>
              <a:r>
                <a:rPr lang="zh-CN" altLang="en-US" sz="1600" dirty="0">
                  <a:solidFill>
                    <a:srgbClr val="6B74B4"/>
                  </a:solidFill>
                  <a:latin typeface="+mn-ea"/>
                </a:rPr>
                <a:t>数据预处理</a:t>
              </a:r>
              <a:endParaRPr lang="en-US" altLang="zh-CN" sz="1600" dirty="0">
                <a:solidFill>
                  <a:srgbClr val="6B74B4"/>
                </a:solidFill>
                <a:latin typeface="+mn-ea"/>
              </a:endParaRPr>
            </a:p>
            <a:p>
              <a:pPr algn="ctr">
                <a:lnSpc>
                  <a:spcPct val="130000"/>
                </a:lnSpc>
              </a:pPr>
              <a:r>
                <a:rPr lang="zh-CN" altLang="en-US" sz="1600" dirty="0">
                  <a:solidFill>
                    <a:srgbClr val="6B74B4"/>
                  </a:solidFill>
                  <a:latin typeface="+mn-ea"/>
                </a:rPr>
                <a:t>规则检测模块</a:t>
              </a:r>
              <a:endParaRPr lang="en-US" altLang="zh-CN" sz="1600" dirty="0">
                <a:solidFill>
                  <a:srgbClr val="6B74B4"/>
                </a:solidFill>
                <a:latin typeface="+mn-ea"/>
              </a:endParaRPr>
            </a:p>
            <a:p>
              <a:pPr algn="ctr">
                <a:lnSpc>
                  <a:spcPct val="130000"/>
                </a:lnSpc>
              </a:pPr>
              <a:r>
                <a:rPr lang="zh-CN" altLang="en-US" sz="1600" dirty="0">
                  <a:solidFill>
                    <a:srgbClr val="6B74B4"/>
                  </a:solidFill>
                  <a:latin typeface="+mn-ea"/>
                </a:rPr>
                <a:t>静态检测模块</a:t>
              </a:r>
              <a:endParaRPr lang="en-US" altLang="zh-CN" sz="1600" dirty="0">
                <a:solidFill>
                  <a:srgbClr val="6B74B4"/>
                </a:solidFill>
                <a:latin typeface="+mn-ea"/>
              </a:endParaRPr>
            </a:p>
            <a:p>
              <a:pPr algn="ctr">
                <a:lnSpc>
                  <a:spcPct val="130000"/>
                </a:lnSpc>
              </a:pPr>
              <a:r>
                <a:rPr lang="zh-CN" altLang="en-US" sz="1600" dirty="0">
                  <a:solidFill>
                    <a:srgbClr val="6B74B4"/>
                  </a:solidFill>
                  <a:latin typeface="+mn-ea"/>
                </a:rPr>
                <a:t>动态检测模块</a:t>
              </a:r>
              <a:endParaRPr lang="en-US" altLang="zh-CN" sz="1600" dirty="0">
                <a:solidFill>
                  <a:srgbClr val="6B74B4"/>
                </a:solidFill>
                <a:latin typeface="+mn-ea"/>
              </a:endParaRPr>
            </a:p>
            <a:p>
              <a:pPr algn="ctr">
                <a:lnSpc>
                  <a:spcPct val="130000"/>
                </a:lnSpc>
              </a:pPr>
              <a:r>
                <a:rPr lang="en-US" altLang="zh-CN" sz="1600" dirty="0">
                  <a:solidFill>
                    <a:srgbClr val="6B74B4"/>
                  </a:solidFill>
                  <a:latin typeface="+mn-ea"/>
                </a:rPr>
                <a:t>Web UI</a:t>
              </a:r>
              <a:endParaRPr lang="zh-CN" altLang="en-US" sz="1600" dirty="0">
                <a:solidFill>
                  <a:srgbClr val="6B74B4"/>
                </a:solidFill>
                <a:latin typeface="+mn-ea"/>
              </a:endParaRPr>
            </a:p>
          </p:txBody>
        </p:sp>
      </p:grpSp>
      <p:sp>
        <p:nvSpPr>
          <p:cNvPr id="16" name="文本框 15"/>
          <p:cNvSpPr txBox="1"/>
          <p:nvPr/>
        </p:nvSpPr>
        <p:spPr>
          <a:xfrm>
            <a:off x="2295058" y="1010471"/>
            <a:ext cx="1271502" cy="2850780"/>
          </a:xfrm>
          <a:prstGeom prst="rect">
            <a:avLst/>
          </a:prstGeom>
          <a:noFill/>
        </p:spPr>
        <p:txBody>
          <a:bodyPr wrap="none" rtlCol="0">
            <a:spAutoFit/>
          </a:bodyPr>
          <a:lstStyle/>
          <a:p>
            <a:r>
              <a:rPr lang="en-US" altLang="zh-CN" sz="17925" b="1" spc="225" dirty="0">
                <a:solidFill>
                  <a:srgbClr val="6B74B4"/>
                </a:solidFill>
                <a:latin typeface="Agency FB" panose="020B0503020202020204" pitchFamily="34" charset="0"/>
              </a:rPr>
              <a:t>3</a:t>
            </a:r>
            <a:endParaRPr lang="zh-CN" altLang="en-US" sz="17925" b="1" spc="225" dirty="0">
              <a:solidFill>
                <a:srgbClr val="6B74B4"/>
              </a:solidFill>
              <a:latin typeface="Agency FB" panose="020B0503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4990517"/>
            <a:ext cx="9143999" cy="1765809"/>
            <a:chOff x="0" y="4121397"/>
            <a:chExt cx="12191999" cy="2354412"/>
          </a:xfrm>
        </p:grpSpPr>
        <p:sp>
          <p:nvSpPr>
            <p:cNvPr id="10" name="矩形 9"/>
            <p:cNvSpPr/>
            <p:nvPr/>
          </p:nvSpPr>
          <p:spPr>
            <a:xfrm>
              <a:off x="0" y="5419899"/>
              <a:ext cx="12191999" cy="1055910"/>
            </a:xfrm>
            <a:prstGeom prst="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0070C0"/>
                </a:solidFill>
              </a:endParaRPr>
            </a:p>
          </p:txBody>
        </p:sp>
        <p:sp>
          <p:nvSpPr>
            <p:cNvPr id="11" name="等腰三角形 10"/>
            <p:cNvSpPr/>
            <p:nvPr/>
          </p:nvSpPr>
          <p:spPr>
            <a:xfrm>
              <a:off x="4883727" y="4121397"/>
              <a:ext cx="2424546" cy="1298502"/>
            </a:xfrm>
            <a:prstGeom prst="triangle">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2" name="菱形 11"/>
          <p:cNvSpPr/>
          <p:nvPr/>
        </p:nvSpPr>
        <p:spPr>
          <a:xfrm>
            <a:off x="4183899" y="5225599"/>
            <a:ext cx="776201" cy="77620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B74B4"/>
              </a:solidFill>
            </a:endParaRPr>
          </a:p>
        </p:txBody>
      </p:sp>
      <p:grpSp>
        <p:nvGrpSpPr>
          <p:cNvPr id="8" name="组合 7"/>
          <p:cNvGrpSpPr/>
          <p:nvPr/>
        </p:nvGrpSpPr>
        <p:grpSpPr>
          <a:xfrm>
            <a:off x="212085" y="1084202"/>
            <a:ext cx="2469944" cy="891938"/>
            <a:chOff x="6207330" y="1517856"/>
            <a:chExt cx="3634250" cy="1312388"/>
          </a:xfrm>
        </p:grpSpPr>
        <p:sp>
          <p:nvSpPr>
            <p:cNvPr id="3" name="矩形 2"/>
            <p:cNvSpPr/>
            <p:nvPr/>
          </p:nvSpPr>
          <p:spPr>
            <a:xfrm>
              <a:off x="6928186" y="1662068"/>
              <a:ext cx="2913394" cy="588718"/>
            </a:xfrm>
            <a:prstGeom prst="rect">
              <a:avLst/>
            </a:prstGeom>
          </p:spPr>
          <p:txBody>
            <a:bodyPr wrap="none">
              <a:spAutoFit/>
            </a:bodyPr>
            <a:lstStyle/>
            <a:p>
              <a:r>
                <a:rPr lang="zh-CN" altLang="en-US" sz="2000" dirty="0">
                  <a:solidFill>
                    <a:srgbClr val="6B74B4"/>
                  </a:solidFill>
                  <a:latin typeface="方正姚体" panose="02010601030101010101" pitchFamily="2" charset="-122"/>
                  <a:ea typeface="方正姚体" panose="02010601030101010101" pitchFamily="2" charset="-122"/>
                </a:rPr>
                <a:t>系统设计与实现</a:t>
              </a: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3</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15" name="矩形: 圆角 14"/>
          <p:cNvSpPr/>
          <p:nvPr/>
        </p:nvSpPr>
        <p:spPr>
          <a:xfrm>
            <a:off x="4625533" y="590899"/>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系统方案</a:t>
            </a:r>
          </a:p>
        </p:txBody>
      </p:sp>
      <p:pic>
        <p:nvPicPr>
          <p:cNvPr id="9" name="图片 8">
            <a:extLst>
              <a:ext uri="{FF2B5EF4-FFF2-40B4-BE49-F238E27FC236}">
                <a16:creationId xmlns:a16="http://schemas.microsoft.com/office/drawing/2014/main" id="{A69BE566-EC7C-4D62-89E4-5014A53668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242" y="1561928"/>
            <a:ext cx="8803758" cy="3595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800"/>
                            </p:stCondLst>
                            <p:childTnLst>
                              <p:par>
                                <p:cTn id="9" presetID="42"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2085" y="1084202"/>
            <a:ext cx="2469944" cy="891938"/>
            <a:chOff x="6207330" y="1517856"/>
            <a:chExt cx="3634250" cy="1312388"/>
          </a:xfrm>
        </p:grpSpPr>
        <p:sp>
          <p:nvSpPr>
            <p:cNvPr id="3" name="矩形 2"/>
            <p:cNvSpPr/>
            <p:nvPr/>
          </p:nvSpPr>
          <p:spPr>
            <a:xfrm>
              <a:off x="6928186" y="1662068"/>
              <a:ext cx="2913394" cy="588718"/>
            </a:xfrm>
            <a:prstGeom prst="rect">
              <a:avLst/>
            </a:prstGeom>
          </p:spPr>
          <p:txBody>
            <a:bodyPr wrap="none">
              <a:spAutoFit/>
            </a:bodyPr>
            <a:lstStyle/>
            <a:p>
              <a:r>
                <a:rPr lang="zh-CN" altLang="en-US" sz="2000" dirty="0">
                  <a:solidFill>
                    <a:srgbClr val="6B74B4"/>
                  </a:solidFill>
                  <a:latin typeface="方正姚体" panose="02010601030101010101" pitchFamily="2" charset="-122"/>
                  <a:ea typeface="方正姚体" panose="02010601030101010101" pitchFamily="2" charset="-122"/>
                </a:rPr>
                <a:t>系统设计与实现</a:t>
              </a:r>
            </a:p>
          </p:txBody>
        </p:sp>
        <p:pic>
          <p:nvPicPr>
            <p:cNvPr id="6" name="图片 5"/>
            <p:cNvPicPr>
              <a:picLocks noChangeAspect="1"/>
            </p:cNvPicPr>
            <p:nvPr/>
          </p:nvPicPr>
          <p:blipFill rotWithShape="1">
            <a:blip r:embed="rId4"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3</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2" name="Rectangle 2"/>
          <p:cNvSpPr>
            <a:spLocks noChangeArrowheads="1"/>
          </p:cNvSpPr>
          <p:nvPr/>
        </p:nvSpPr>
        <p:spPr bwMode="auto">
          <a:xfrm>
            <a:off x="262641" y="2336506"/>
            <a:ext cx="96132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708166732"/>
              </p:ext>
            </p:extLst>
          </p:nvPr>
        </p:nvGraphicFramePr>
        <p:xfrm>
          <a:off x="759151" y="2514248"/>
          <a:ext cx="7573669" cy="2050632"/>
        </p:xfrm>
        <a:graphic>
          <a:graphicData uri="http://schemas.openxmlformats.org/presentationml/2006/ole">
            <mc:AlternateContent xmlns:mc="http://schemas.openxmlformats.org/markup-compatibility/2006">
              <mc:Choice xmlns:v="urn:schemas-microsoft-com:vml" Requires="v">
                <p:oleObj spid="_x0000_s2077" r:id="rId5" imgW="4472940" imgH="1188085" progId="Visio.Drawing.15">
                  <p:embed/>
                </p:oleObj>
              </mc:Choice>
              <mc:Fallback>
                <p:oleObj r:id="rId5" imgW="4472940" imgH="1188085"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151" y="2514248"/>
                        <a:ext cx="7573669" cy="2050632"/>
                      </a:xfrm>
                      <a:prstGeom prst="rect">
                        <a:avLst/>
                      </a:prstGeom>
                      <a:noFill/>
                    </p:spPr>
                  </p:pic>
                </p:oleObj>
              </mc:Fallback>
            </mc:AlternateContent>
          </a:graphicData>
        </a:graphic>
      </p:graphicFrame>
      <p:sp>
        <p:nvSpPr>
          <p:cNvPr id="18" name="矩形: 圆角 17"/>
          <p:cNvSpPr/>
          <p:nvPr/>
        </p:nvSpPr>
        <p:spPr>
          <a:xfrm>
            <a:off x="3344232" y="1182213"/>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数据预处理</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35563" y="540558"/>
            <a:ext cx="2469944" cy="891938"/>
            <a:chOff x="6207330" y="1517856"/>
            <a:chExt cx="3634250" cy="1312388"/>
          </a:xfrm>
        </p:grpSpPr>
        <p:sp>
          <p:nvSpPr>
            <p:cNvPr id="3" name="矩形 2"/>
            <p:cNvSpPr/>
            <p:nvPr/>
          </p:nvSpPr>
          <p:spPr>
            <a:xfrm>
              <a:off x="6928186" y="1662068"/>
              <a:ext cx="2913394" cy="588718"/>
            </a:xfrm>
            <a:prstGeom prst="rect">
              <a:avLst/>
            </a:prstGeom>
          </p:spPr>
          <p:txBody>
            <a:bodyPr wrap="none">
              <a:spAutoFit/>
            </a:bodyPr>
            <a:lstStyle/>
            <a:p>
              <a:r>
                <a:rPr lang="zh-CN" altLang="en-US" sz="2000" dirty="0">
                  <a:solidFill>
                    <a:srgbClr val="6B74B4"/>
                  </a:solidFill>
                  <a:latin typeface="方正姚体" panose="02010601030101010101" pitchFamily="2" charset="-122"/>
                  <a:ea typeface="方正姚体" panose="02010601030101010101" pitchFamily="2" charset="-122"/>
                </a:rPr>
                <a:t>系统设计与实现</a:t>
              </a: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3</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grpSp>
        <p:nvGrpSpPr>
          <p:cNvPr id="9" name="组合 8"/>
          <p:cNvGrpSpPr/>
          <p:nvPr/>
        </p:nvGrpSpPr>
        <p:grpSpPr>
          <a:xfrm>
            <a:off x="1694332" y="1846103"/>
            <a:ext cx="1073622" cy="1376894"/>
            <a:chOff x="2259109" y="1318471"/>
            <a:chExt cx="1431496" cy="1835858"/>
          </a:xfrm>
        </p:grpSpPr>
        <p:cxnSp>
          <p:nvCxnSpPr>
            <p:cNvPr id="10" name="直接连接符 9"/>
            <p:cNvCxnSpPr/>
            <p:nvPr/>
          </p:nvCxnSpPr>
          <p:spPr>
            <a:xfrm>
              <a:off x="2259109" y="1354329"/>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2313233" y="1318471"/>
              <a:ext cx="1377372" cy="951866"/>
              <a:chOff x="2479801" y="1544408"/>
              <a:chExt cx="1377372" cy="951866"/>
            </a:xfrm>
          </p:grpSpPr>
          <p:sp>
            <p:nvSpPr>
              <p:cNvPr id="12" name="文本框 11"/>
              <p:cNvSpPr txBox="1"/>
              <p:nvPr/>
            </p:nvSpPr>
            <p:spPr>
              <a:xfrm>
                <a:off x="2479801" y="1544408"/>
                <a:ext cx="1201267" cy="430887"/>
              </a:xfrm>
              <a:prstGeom prst="rect">
                <a:avLst/>
              </a:prstGeom>
              <a:noFill/>
            </p:spPr>
            <p:txBody>
              <a:bodyPr wrap="square" rtlCol="0">
                <a:spAutoFit/>
              </a:bodyPr>
              <a:lstStyle/>
              <a:p>
                <a:r>
                  <a:rPr lang="en-US" altLang="zh-CN" sz="1500" b="1" dirty="0">
                    <a:solidFill>
                      <a:srgbClr val="232A3C"/>
                    </a:solidFill>
                    <a:latin typeface="微软雅黑" panose="020B0503020204020204" charset="-122"/>
                    <a:ea typeface="微软雅黑" panose="020B0503020204020204" charset="-122"/>
                  </a:rPr>
                  <a:t>01</a:t>
                </a:r>
                <a:endParaRPr lang="zh-CN" altLang="en-US" sz="1500" b="1" dirty="0">
                  <a:solidFill>
                    <a:srgbClr val="232A3C"/>
                  </a:solidFill>
                  <a:latin typeface="微软雅黑" panose="020B0503020204020204" charset="-122"/>
                  <a:ea typeface="微软雅黑" panose="020B0503020204020204" charset="-122"/>
                </a:endParaRPr>
              </a:p>
            </p:txBody>
          </p:sp>
          <p:sp>
            <p:nvSpPr>
              <p:cNvPr id="13" name="文本框 12"/>
              <p:cNvSpPr txBox="1"/>
              <p:nvPr/>
            </p:nvSpPr>
            <p:spPr>
              <a:xfrm>
                <a:off x="2479801" y="1880721"/>
                <a:ext cx="1377372" cy="615553"/>
              </a:xfrm>
              <a:prstGeom prst="rect">
                <a:avLst/>
              </a:prstGeom>
              <a:noFill/>
            </p:spPr>
            <p:txBody>
              <a:bodyPr wrap="square" rtlCol="0">
                <a:spAutoFit/>
              </a:bodyPr>
              <a:lstStyle/>
              <a:p>
                <a:r>
                  <a:rPr lang="zh-CN" altLang="en-US" sz="1200" dirty="0">
                    <a:solidFill>
                      <a:srgbClr val="232A3C"/>
                    </a:solidFill>
                    <a:latin typeface="微软雅黑" panose="020B0503020204020204" charset="-122"/>
                    <a:ea typeface="微软雅黑" panose="020B0503020204020204" charset="-122"/>
                  </a:rPr>
                  <a:t>敏感关键字检测方法</a:t>
                </a:r>
              </a:p>
            </p:txBody>
          </p:sp>
        </p:grpSp>
      </p:grpSp>
      <p:grpSp>
        <p:nvGrpSpPr>
          <p:cNvPr id="14" name="组合 13"/>
          <p:cNvGrpSpPr/>
          <p:nvPr/>
        </p:nvGrpSpPr>
        <p:grpSpPr>
          <a:xfrm>
            <a:off x="3169980" y="1846103"/>
            <a:ext cx="1131259" cy="1376894"/>
            <a:chOff x="4226639" y="1318471"/>
            <a:chExt cx="1508345" cy="1835858"/>
          </a:xfrm>
        </p:grpSpPr>
        <p:cxnSp>
          <p:nvCxnSpPr>
            <p:cNvPr id="15" name="直接连接符 14"/>
            <p:cNvCxnSpPr/>
            <p:nvPr/>
          </p:nvCxnSpPr>
          <p:spPr>
            <a:xfrm>
              <a:off x="4226639" y="1354329"/>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357612" y="1318471"/>
              <a:ext cx="1377372" cy="705645"/>
              <a:chOff x="2479801" y="1544408"/>
              <a:chExt cx="1377372" cy="705645"/>
            </a:xfrm>
          </p:grpSpPr>
          <p:sp>
            <p:nvSpPr>
              <p:cNvPr id="17" name="文本框 16"/>
              <p:cNvSpPr txBox="1"/>
              <p:nvPr/>
            </p:nvSpPr>
            <p:spPr>
              <a:xfrm>
                <a:off x="2479801" y="1544408"/>
                <a:ext cx="1201267" cy="430887"/>
              </a:xfrm>
              <a:prstGeom prst="rect">
                <a:avLst/>
              </a:prstGeom>
              <a:noFill/>
            </p:spPr>
            <p:txBody>
              <a:bodyPr wrap="square" rtlCol="0">
                <a:spAutoFit/>
              </a:bodyPr>
              <a:lstStyle/>
              <a:p>
                <a:r>
                  <a:rPr lang="en-US" altLang="zh-CN" sz="1500" b="1" dirty="0">
                    <a:solidFill>
                      <a:srgbClr val="232A3C"/>
                    </a:solidFill>
                    <a:latin typeface="微软雅黑" panose="020B0503020204020204" charset="-122"/>
                    <a:ea typeface="微软雅黑" panose="020B0503020204020204" charset="-122"/>
                  </a:rPr>
                  <a:t>02</a:t>
                </a:r>
                <a:endParaRPr lang="zh-CN" altLang="en-US" sz="1500" b="1" dirty="0">
                  <a:solidFill>
                    <a:srgbClr val="232A3C"/>
                  </a:solidFill>
                  <a:latin typeface="微软雅黑" panose="020B0503020204020204" charset="-122"/>
                  <a:ea typeface="微软雅黑" panose="020B0503020204020204" charset="-122"/>
                </a:endParaRPr>
              </a:p>
            </p:txBody>
          </p:sp>
          <p:sp>
            <p:nvSpPr>
              <p:cNvPr id="18" name="文本框 17"/>
              <p:cNvSpPr txBox="1"/>
              <p:nvPr/>
            </p:nvSpPr>
            <p:spPr>
              <a:xfrm>
                <a:off x="2479801" y="1880721"/>
                <a:ext cx="1377372" cy="369332"/>
              </a:xfrm>
              <a:prstGeom prst="rect">
                <a:avLst/>
              </a:prstGeom>
              <a:noFill/>
            </p:spPr>
            <p:txBody>
              <a:bodyPr wrap="square" rtlCol="0">
                <a:spAutoFit/>
              </a:bodyPr>
              <a:lstStyle/>
              <a:p>
                <a:r>
                  <a:rPr lang="en-US" altLang="zh-CN" sz="1200" dirty="0">
                    <a:solidFill>
                      <a:srgbClr val="232A3C"/>
                    </a:solidFill>
                    <a:latin typeface="微软雅黑" panose="020B0503020204020204" charset="-122"/>
                    <a:ea typeface="微软雅黑" panose="020B0503020204020204" charset="-122"/>
                  </a:rPr>
                  <a:t>DDOS</a:t>
                </a:r>
                <a:r>
                  <a:rPr lang="zh-CN" altLang="en-US" sz="1200" dirty="0">
                    <a:solidFill>
                      <a:srgbClr val="232A3C"/>
                    </a:solidFill>
                    <a:latin typeface="微软雅黑" panose="020B0503020204020204" charset="-122"/>
                    <a:ea typeface="微软雅黑" panose="020B0503020204020204" charset="-122"/>
                  </a:rPr>
                  <a:t>检测</a:t>
                </a:r>
              </a:p>
            </p:txBody>
          </p:sp>
        </p:grpSp>
      </p:grpSp>
      <p:grpSp>
        <p:nvGrpSpPr>
          <p:cNvPr id="19" name="组合 18"/>
          <p:cNvGrpSpPr/>
          <p:nvPr/>
        </p:nvGrpSpPr>
        <p:grpSpPr>
          <a:xfrm>
            <a:off x="4927432" y="3723116"/>
            <a:ext cx="1109573" cy="1808304"/>
            <a:chOff x="6569911" y="3821155"/>
            <a:chExt cx="1479431" cy="2411072"/>
          </a:xfrm>
        </p:grpSpPr>
        <p:cxnSp>
          <p:nvCxnSpPr>
            <p:cNvPr id="20" name="直接连接符 19"/>
            <p:cNvCxnSpPr/>
            <p:nvPr/>
          </p:nvCxnSpPr>
          <p:spPr>
            <a:xfrm>
              <a:off x="7973891" y="3821155"/>
              <a:ext cx="0" cy="2411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6569911" y="4733510"/>
              <a:ext cx="1479431" cy="705645"/>
              <a:chOff x="2479801" y="1544408"/>
              <a:chExt cx="1479431" cy="705645"/>
            </a:xfrm>
          </p:grpSpPr>
          <p:sp>
            <p:nvSpPr>
              <p:cNvPr id="22" name="文本框 21"/>
              <p:cNvSpPr txBox="1"/>
              <p:nvPr/>
            </p:nvSpPr>
            <p:spPr>
              <a:xfrm>
                <a:off x="2623193" y="1544408"/>
                <a:ext cx="1201267" cy="430887"/>
              </a:xfrm>
              <a:prstGeom prst="rect">
                <a:avLst/>
              </a:prstGeom>
              <a:noFill/>
            </p:spPr>
            <p:txBody>
              <a:bodyPr wrap="square" rtlCol="0">
                <a:spAutoFit/>
              </a:bodyPr>
              <a:lstStyle/>
              <a:p>
                <a:pPr algn="r"/>
                <a:r>
                  <a:rPr lang="en-US" altLang="zh-CN" sz="1500" b="1" dirty="0">
                    <a:solidFill>
                      <a:srgbClr val="232A3C"/>
                    </a:solidFill>
                    <a:latin typeface="微软雅黑" panose="020B0503020204020204" charset="-122"/>
                    <a:ea typeface="微软雅黑" panose="020B0503020204020204" charset="-122"/>
                  </a:rPr>
                  <a:t>03</a:t>
                </a:r>
                <a:endParaRPr lang="zh-CN" altLang="en-US" sz="1500" b="1" dirty="0">
                  <a:solidFill>
                    <a:srgbClr val="232A3C"/>
                  </a:solidFill>
                  <a:latin typeface="微软雅黑" panose="020B0503020204020204" charset="-122"/>
                  <a:ea typeface="微软雅黑" panose="020B0503020204020204" charset="-122"/>
                </a:endParaRPr>
              </a:p>
            </p:txBody>
          </p:sp>
          <p:sp>
            <p:nvSpPr>
              <p:cNvPr id="23" name="文本框 22"/>
              <p:cNvSpPr txBox="1"/>
              <p:nvPr/>
            </p:nvSpPr>
            <p:spPr>
              <a:xfrm>
                <a:off x="2479801" y="1880721"/>
                <a:ext cx="1479431" cy="369332"/>
              </a:xfrm>
              <a:prstGeom prst="rect">
                <a:avLst/>
              </a:prstGeom>
              <a:noFill/>
            </p:spPr>
            <p:txBody>
              <a:bodyPr wrap="square" rtlCol="0">
                <a:spAutoFit/>
              </a:bodyPr>
              <a:lstStyle/>
              <a:p>
                <a:r>
                  <a:rPr lang="zh-CN" altLang="en-US" sz="1200" dirty="0">
                    <a:solidFill>
                      <a:srgbClr val="232A3C"/>
                    </a:solidFill>
                    <a:latin typeface="微软雅黑" panose="020B0503020204020204" charset="-122"/>
                    <a:ea typeface="微软雅黑" panose="020B0503020204020204" charset="-122"/>
                  </a:rPr>
                  <a:t>动态函数检测</a:t>
                </a:r>
              </a:p>
            </p:txBody>
          </p:sp>
        </p:grpSp>
      </p:grpSp>
      <p:grpSp>
        <p:nvGrpSpPr>
          <p:cNvPr id="24" name="组合 23"/>
          <p:cNvGrpSpPr/>
          <p:nvPr/>
        </p:nvGrpSpPr>
        <p:grpSpPr>
          <a:xfrm>
            <a:off x="6400419" y="3723116"/>
            <a:ext cx="1180250" cy="1808304"/>
            <a:chOff x="8533891" y="3821155"/>
            <a:chExt cx="1573667" cy="2411072"/>
          </a:xfrm>
        </p:grpSpPr>
        <p:cxnSp>
          <p:nvCxnSpPr>
            <p:cNvPr id="25" name="直接连接符 24"/>
            <p:cNvCxnSpPr/>
            <p:nvPr/>
          </p:nvCxnSpPr>
          <p:spPr>
            <a:xfrm>
              <a:off x="9936714" y="3821155"/>
              <a:ext cx="0" cy="2411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533891" y="4730367"/>
              <a:ext cx="1573667" cy="705645"/>
              <a:chOff x="2479801" y="1544408"/>
              <a:chExt cx="1573667" cy="705645"/>
            </a:xfrm>
          </p:grpSpPr>
          <p:sp>
            <p:nvSpPr>
              <p:cNvPr id="27" name="文本框 26"/>
              <p:cNvSpPr txBox="1"/>
              <p:nvPr/>
            </p:nvSpPr>
            <p:spPr>
              <a:xfrm>
                <a:off x="2623193" y="1544408"/>
                <a:ext cx="1201267" cy="430887"/>
              </a:xfrm>
              <a:prstGeom prst="rect">
                <a:avLst/>
              </a:prstGeom>
              <a:noFill/>
            </p:spPr>
            <p:txBody>
              <a:bodyPr wrap="square" rtlCol="0">
                <a:spAutoFit/>
              </a:bodyPr>
              <a:lstStyle/>
              <a:p>
                <a:pPr algn="r"/>
                <a:r>
                  <a:rPr lang="en-US" altLang="zh-CN" sz="1500" b="1" dirty="0">
                    <a:solidFill>
                      <a:srgbClr val="232A3C"/>
                    </a:solidFill>
                    <a:latin typeface="微软雅黑" panose="020B0503020204020204" charset="-122"/>
                    <a:ea typeface="微软雅黑" panose="020B0503020204020204" charset="-122"/>
                  </a:rPr>
                  <a:t>05</a:t>
                </a:r>
                <a:endParaRPr lang="zh-CN" altLang="en-US" sz="1500" b="1" dirty="0">
                  <a:solidFill>
                    <a:srgbClr val="232A3C"/>
                  </a:solidFill>
                  <a:latin typeface="微软雅黑" panose="020B0503020204020204" charset="-122"/>
                  <a:ea typeface="微软雅黑" panose="020B0503020204020204" charset="-122"/>
                </a:endParaRPr>
              </a:p>
            </p:txBody>
          </p:sp>
          <p:sp>
            <p:nvSpPr>
              <p:cNvPr id="28" name="文本框 27"/>
              <p:cNvSpPr txBox="1"/>
              <p:nvPr/>
            </p:nvSpPr>
            <p:spPr>
              <a:xfrm>
                <a:off x="2479801" y="1880721"/>
                <a:ext cx="1573667" cy="369332"/>
              </a:xfrm>
              <a:prstGeom prst="rect">
                <a:avLst/>
              </a:prstGeom>
              <a:noFill/>
            </p:spPr>
            <p:txBody>
              <a:bodyPr wrap="square" rtlCol="0">
                <a:spAutoFit/>
              </a:bodyPr>
              <a:lstStyle/>
              <a:p>
                <a:r>
                  <a:rPr lang="en-US" altLang="zh-CN" sz="1200" dirty="0">
                    <a:solidFill>
                      <a:srgbClr val="232A3C"/>
                    </a:solidFill>
                    <a:latin typeface="微软雅黑" panose="020B0503020204020204" charset="-122"/>
                    <a:ea typeface="微软雅黑" panose="020B0503020204020204" charset="-122"/>
                  </a:rPr>
                  <a:t>Eval</a:t>
                </a:r>
                <a:r>
                  <a:rPr lang="zh-CN" altLang="en-US" sz="1200" dirty="0">
                    <a:solidFill>
                      <a:srgbClr val="232A3C"/>
                    </a:solidFill>
                    <a:latin typeface="微软雅黑" panose="020B0503020204020204" charset="-122"/>
                    <a:ea typeface="微软雅黑" panose="020B0503020204020204" charset="-122"/>
                  </a:rPr>
                  <a:t>后门检测</a:t>
                </a:r>
              </a:p>
            </p:txBody>
          </p:sp>
        </p:grpSp>
      </p:grpSp>
      <p:grpSp>
        <p:nvGrpSpPr>
          <p:cNvPr id="29" name="组合 28"/>
          <p:cNvGrpSpPr/>
          <p:nvPr/>
        </p:nvGrpSpPr>
        <p:grpSpPr>
          <a:xfrm>
            <a:off x="0" y="4231242"/>
            <a:ext cx="3303024" cy="607414"/>
            <a:chOff x="0" y="4498658"/>
            <a:chExt cx="4404032" cy="809885"/>
          </a:xfrm>
        </p:grpSpPr>
        <p:cxnSp>
          <p:nvCxnSpPr>
            <p:cNvPr id="30" name="直接连接符 29"/>
            <p:cNvCxnSpPr/>
            <p:nvPr/>
          </p:nvCxnSpPr>
          <p:spPr>
            <a:xfrm>
              <a:off x="0" y="4498658"/>
              <a:ext cx="4404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2499831" y="4602897"/>
              <a:ext cx="1629643" cy="705646"/>
              <a:chOff x="2227532" y="1544408"/>
              <a:chExt cx="1629643" cy="705646"/>
            </a:xfrm>
          </p:grpSpPr>
          <p:sp>
            <p:nvSpPr>
              <p:cNvPr id="32" name="文本框 31"/>
              <p:cNvSpPr txBox="1"/>
              <p:nvPr/>
            </p:nvSpPr>
            <p:spPr>
              <a:xfrm>
                <a:off x="2623193" y="1544408"/>
                <a:ext cx="1201267" cy="430886"/>
              </a:xfrm>
              <a:prstGeom prst="rect">
                <a:avLst/>
              </a:prstGeom>
              <a:noFill/>
            </p:spPr>
            <p:txBody>
              <a:bodyPr wrap="square" rtlCol="0">
                <a:spAutoFit/>
              </a:bodyPr>
              <a:lstStyle/>
              <a:p>
                <a:pPr algn="r"/>
                <a:r>
                  <a:rPr lang="en-US" altLang="zh-CN" sz="1500" b="1" dirty="0">
                    <a:latin typeface="微软雅黑" panose="020B0503020204020204" charset="-122"/>
                    <a:ea typeface="微软雅黑" panose="020B0503020204020204" charset="-122"/>
                  </a:rPr>
                  <a:t>07</a:t>
                </a:r>
                <a:endParaRPr lang="zh-CN" altLang="en-US" sz="1500" b="1" dirty="0">
                  <a:latin typeface="微软雅黑" panose="020B0503020204020204" charset="-122"/>
                  <a:ea typeface="微软雅黑" panose="020B0503020204020204" charset="-122"/>
                </a:endParaRPr>
              </a:p>
            </p:txBody>
          </p:sp>
          <p:sp>
            <p:nvSpPr>
              <p:cNvPr id="33" name="文本框 32"/>
              <p:cNvSpPr txBox="1"/>
              <p:nvPr/>
            </p:nvSpPr>
            <p:spPr>
              <a:xfrm>
                <a:off x="2227532" y="1880722"/>
                <a:ext cx="1629643" cy="369332"/>
              </a:xfrm>
              <a:prstGeom prst="rect">
                <a:avLst/>
              </a:prstGeom>
              <a:noFill/>
            </p:spPr>
            <p:txBody>
              <a:bodyPr wrap="square" rtlCol="0">
                <a:spAutoFit/>
              </a:bodyPr>
              <a:lstStyle/>
              <a:p>
                <a:pPr algn="r"/>
                <a:r>
                  <a:rPr lang="zh-CN" altLang="en-US" sz="1200" dirty="0">
                    <a:latin typeface="微软雅黑" panose="020B0503020204020204" charset="-122"/>
                    <a:ea typeface="微软雅黑" panose="020B0503020204020204" charset="-122"/>
                  </a:rPr>
                  <a:t>打包</a:t>
                </a:r>
                <a:r>
                  <a:rPr lang="en-US" altLang="zh-CN" sz="1200" dirty="0">
                    <a:latin typeface="微软雅黑" panose="020B0503020204020204" charset="-122"/>
                    <a:ea typeface="微软雅黑" panose="020B0503020204020204" charset="-122"/>
                  </a:rPr>
                  <a:t>shell</a:t>
                </a:r>
                <a:r>
                  <a:rPr lang="zh-CN" altLang="en-US" sz="1200" dirty="0">
                    <a:latin typeface="微软雅黑" panose="020B0503020204020204" charset="-122"/>
                    <a:ea typeface="微软雅黑" panose="020B0503020204020204" charset="-122"/>
                  </a:rPr>
                  <a:t>检测</a:t>
                </a:r>
              </a:p>
            </p:txBody>
          </p:sp>
        </p:grpSp>
      </p:grpSp>
      <p:grpSp>
        <p:nvGrpSpPr>
          <p:cNvPr id="34" name="组合 33"/>
          <p:cNvGrpSpPr/>
          <p:nvPr/>
        </p:nvGrpSpPr>
        <p:grpSpPr>
          <a:xfrm>
            <a:off x="5822034" y="1857181"/>
            <a:ext cx="3321967" cy="757775"/>
            <a:chOff x="7762711" y="1333240"/>
            <a:chExt cx="4429289" cy="1010367"/>
          </a:xfrm>
        </p:grpSpPr>
        <p:cxnSp>
          <p:nvCxnSpPr>
            <p:cNvPr id="35" name="直接连接符 34"/>
            <p:cNvCxnSpPr/>
            <p:nvPr/>
          </p:nvCxnSpPr>
          <p:spPr>
            <a:xfrm>
              <a:off x="7762711" y="2343607"/>
              <a:ext cx="44292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8178776" y="1333240"/>
              <a:ext cx="2236861" cy="705646"/>
              <a:chOff x="2479801" y="1544408"/>
              <a:chExt cx="2236861" cy="705646"/>
            </a:xfrm>
          </p:grpSpPr>
          <p:sp>
            <p:nvSpPr>
              <p:cNvPr id="37" name="文本框 36"/>
              <p:cNvSpPr txBox="1"/>
              <p:nvPr/>
            </p:nvSpPr>
            <p:spPr>
              <a:xfrm>
                <a:off x="2479801" y="1544408"/>
                <a:ext cx="1201267" cy="430887"/>
              </a:xfrm>
              <a:prstGeom prst="rect">
                <a:avLst/>
              </a:prstGeom>
              <a:noFill/>
            </p:spPr>
            <p:txBody>
              <a:bodyPr wrap="square" rtlCol="0">
                <a:spAutoFit/>
              </a:bodyPr>
              <a:lstStyle/>
              <a:p>
                <a:r>
                  <a:rPr lang="en-US" altLang="zh-CN" sz="1500" b="1" dirty="0">
                    <a:solidFill>
                      <a:srgbClr val="232A3C"/>
                    </a:solidFill>
                    <a:latin typeface="微软雅黑" panose="020B0503020204020204" charset="-122"/>
                    <a:ea typeface="微软雅黑" panose="020B0503020204020204" charset="-122"/>
                  </a:rPr>
                  <a:t>09</a:t>
                </a:r>
                <a:endParaRPr lang="zh-CN" altLang="en-US" sz="1500" b="1" dirty="0">
                  <a:solidFill>
                    <a:srgbClr val="232A3C"/>
                  </a:solidFill>
                  <a:latin typeface="微软雅黑" panose="020B0503020204020204" charset="-122"/>
                  <a:ea typeface="微软雅黑" panose="020B0503020204020204" charset="-122"/>
                </a:endParaRPr>
              </a:p>
            </p:txBody>
          </p:sp>
          <p:sp>
            <p:nvSpPr>
              <p:cNvPr id="38" name="文本框 37"/>
              <p:cNvSpPr txBox="1"/>
              <p:nvPr/>
            </p:nvSpPr>
            <p:spPr>
              <a:xfrm>
                <a:off x="2479801" y="1880722"/>
                <a:ext cx="2236861" cy="369332"/>
              </a:xfrm>
              <a:prstGeom prst="rect">
                <a:avLst/>
              </a:prstGeom>
              <a:noFill/>
            </p:spPr>
            <p:txBody>
              <a:bodyPr wrap="square" rtlCol="0">
                <a:spAutoFit/>
              </a:bodyPr>
              <a:lstStyle/>
              <a:p>
                <a:r>
                  <a:rPr lang="zh-CN" altLang="en-US" sz="1200" dirty="0">
                    <a:solidFill>
                      <a:srgbClr val="232A3C"/>
                    </a:solidFill>
                    <a:latin typeface="微软雅黑" panose="020B0503020204020204" charset="-122"/>
                    <a:ea typeface="微软雅黑" panose="020B0503020204020204" charset="-122"/>
                  </a:rPr>
                  <a:t>用户自定义扫描</a:t>
                </a:r>
                <a:r>
                  <a:rPr lang="en-US" altLang="zh-CN" sz="1200" dirty="0">
                    <a:solidFill>
                      <a:srgbClr val="232A3C"/>
                    </a:solidFill>
                    <a:latin typeface="微软雅黑" panose="020B0503020204020204" charset="-122"/>
                    <a:ea typeface="微软雅黑" panose="020B0503020204020204" charset="-122"/>
                  </a:rPr>
                  <a:t>shell</a:t>
                </a:r>
                <a:endParaRPr lang="zh-CN" altLang="en-US" sz="1200" dirty="0">
                  <a:solidFill>
                    <a:srgbClr val="232A3C"/>
                  </a:solidFill>
                  <a:latin typeface="微软雅黑" panose="020B0503020204020204" charset="-122"/>
                  <a:ea typeface="微软雅黑" panose="020B0503020204020204" charset="-122"/>
                </a:endParaRPr>
              </a:p>
            </p:txBody>
          </p:sp>
        </p:grpSp>
      </p:grpSp>
      <p:grpSp>
        <p:nvGrpSpPr>
          <p:cNvPr id="39" name="组合 38"/>
          <p:cNvGrpSpPr/>
          <p:nvPr/>
        </p:nvGrpSpPr>
        <p:grpSpPr>
          <a:xfrm>
            <a:off x="3169979" y="2754000"/>
            <a:ext cx="1350000" cy="1350000"/>
            <a:chOff x="4226639" y="2529000"/>
            <a:chExt cx="1800000" cy="1800000"/>
          </a:xfrm>
        </p:grpSpPr>
        <p:sp>
          <p:nvSpPr>
            <p:cNvPr id="40" name="矩形 39"/>
            <p:cNvSpPr/>
            <p:nvPr/>
          </p:nvSpPr>
          <p:spPr>
            <a:xfrm>
              <a:off x="4226639" y="2529000"/>
              <a:ext cx="1800000" cy="1800000"/>
            </a:xfrm>
            <a:prstGeom prst="rect">
              <a:avLst/>
            </a:prstGeom>
            <a:solidFill>
              <a:srgbClr val="BE80FA"/>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232A3C"/>
                </a:solidFill>
              </a:endParaRPr>
            </a:p>
          </p:txBody>
        </p:sp>
        <p:sp>
          <p:nvSpPr>
            <p:cNvPr id="41" name="analytics_248252"/>
            <p:cNvSpPr>
              <a:spLocks noChangeAspect="1"/>
            </p:cNvSpPr>
            <p:nvPr/>
          </p:nvSpPr>
          <p:spPr bwMode="auto">
            <a:xfrm>
              <a:off x="4462653" y="2787862"/>
              <a:ext cx="1311613" cy="1309638"/>
            </a:xfrm>
            <a:custGeom>
              <a:avLst/>
              <a:gdLst>
                <a:gd name="connsiteX0" fmla="*/ 127864 w 609614"/>
                <a:gd name="connsiteY0" fmla="*/ 579271 h 608697"/>
                <a:gd name="connsiteX1" fmla="*/ 147481 w 609614"/>
                <a:gd name="connsiteY1" fmla="*/ 579271 h 608697"/>
                <a:gd name="connsiteX2" fmla="*/ 147481 w 609614"/>
                <a:gd name="connsiteY2" fmla="*/ 608697 h 608697"/>
                <a:gd name="connsiteX3" fmla="*/ 127864 w 609614"/>
                <a:gd name="connsiteY3" fmla="*/ 608697 h 608697"/>
                <a:gd name="connsiteX4" fmla="*/ 353987 w 609614"/>
                <a:gd name="connsiteY4" fmla="*/ 471273 h 608697"/>
                <a:gd name="connsiteX5" fmla="*/ 344124 w 609614"/>
                <a:gd name="connsiteY5" fmla="*/ 481122 h 608697"/>
                <a:gd name="connsiteX6" fmla="*/ 353987 w 609614"/>
                <a:gd name="connsiteY6" fmla="*/ 490879 h 608697"/>
                <a:gd name="connsiteX7" fmla="*/ 363851 w 609614"/>
                <a:gd name="connsiteY7" fmla="*/ 481122 h 608697"/>
                <a:gd name="connsiteX8" fmla="*/ 353987 w 609614"/>
                <a:gd name="connsiteY8" fmla="*/ 471273 h 608697"/>
                <a:gd name="connsiteX9" fmla="*/ 118825 w 609614"/>
                <a:gd name="connsiteY9" fmla="*/ 333849 h 608697"/>
                <a:gd name="connsiteX10" fmla="*/ 137631 w 609614"/>
                <a:gd name="connsiteY10" fmla="*/ 357413 h 608697"/>
                <a:gd name="connsiteX11" fmla="*/ 156528 w 609614"/>
                <a:gd name="connsiteY11" fmla="*/ 333849 h 608697"/>
                <a:gd name="connsiteX12" fmla="*/ 68861 w 609614"/>
                <a:gd name="connsiteY12" fmla="*/ 333849 h 608697"/>
                <a:gd name="connsiteX13" fmla="*/ 19635 w 609614"/>
                <a:gd name="connsiteY13" fmla="*/ 382910 h 608697"/>
                <a:gd name="connsiteX14" fmla="*/ 19635 w 609614"/>
                <a:gd name="connsiteY14" fmla="*/ 520334 h 608697"/>
                <a:gd name="connsiteX15" fmla="*/ 39362 w 609614"/>
                <a:gd name="connsiteY15" fmla="*/ 540031 h 608697"/>
                <a:gd name="connsiteX16" fmla="*/ 58998 w 609614"/>
                <a:gd name="connsiteY16" fmla="*/ 520334 h 608697"/>
                <a:gd name="connsiteX17" fmla="*/ 58998 w 609614"/>
                <a:gd name="connsiteY17" fmla="*/ 373061 h 608697"/>
                <a:gd name="connsiteX18" fmla="*/ 78633 w 609614"/>
                <a:gd name="connsiteY18" fmla="*/ 373061 h 608697"/>
                <a:gd name="connsiteX19" fmla="*/ 78633 w 609614"/>
                <a:gd name="connsiteY19" fmla="*/ 520334 h 608697"/>
                <a:gd name="connsiteX20" fmla="*/ 196629 w 609614"/>
                <a:gd name="connsiteY20" fmla="*/ 520334 h 608697"/>
                <a:gd name="connsiteX21" fmla="*/ 196629 w 609614"/>
                <a:gd name="connsiteY21" fmla="*/ 373061 h 608697"/>
                <a:gd name="connsiteX22" fmla="*/ 216356 w 609614"/>
                <a:gd name="connsiteY22" fmla="*/ 373061 h 608697"/>
                <a:gd name="connsiteX23" fmla="*/ 216356 w 609614"/>
                <a:gd name="connsiteY23" fmla="*/ 520334 h 608697"/>
                <a:gd name="connsiteX24" fmla="*/ 235992 w 609614"/>
                <a:gd name="connsiteY24" fmla="*/ 540031 h 608697"/>
                <a:gd name="connsiteX25" fmla="*/ 255627 w 609614"/>
                <a:gd name="connsiteY25" fmla="*/ 520334 h 608697"/>
                <a:gd name="connsiteX26" fmla="*/ 255627 w 609614"/>
                <a:gd name="connsiteY26" fmla="*/ 382910 h 608697"/>
                <a:gd name="connsiteX27" fmla="*/ 206492 w 609614"/>
                <a:gd name="connsiteY27" fmla="*/ 333849 h 608697"/>
                <a:gd name="connsiteX28" fmla="*/ 181695 w 609614"/>
                <a:gd name="connsiteY28" fmla="*/ 333849 h 608697"/>
                <a:gd name="connsiteX29" fmla="*/ 137631 w 609614"/>
                <a:gd name="connsiteY29" fmla="*/ 388800 h 608697"/>
                <a:gd name="connsiteX30" fmla="*/ 93567 w 609614"/>
                <a:gd name="connsiteY30" fmla="*/ 333849 h 608697"/>
                <a:gd name="connsiteX31" fmla="*/ 265473 w 609614"/>
                <a:gd name="connsiteY31" fmla="*/ 265114 h 608697"/>
                <a:gd name="connsiteX32" fmla="*/ 255608 w 609614"/>
                <a:gd name="connsiteY32" fmla="*/ 274963 h 608697"/>
                <a:gd name="connsiteX33" fmla="*/ 265473 w 609614"/>
                <a:gd name="connsiteY33" fmla="*/ 284721 h 608697"/>
                <a:gd name="connsiteX34" fmla="*/ 275337 w 609614"/>
                <a:gd name="connsiteY34" fmla="*/ 274963 h 608697"/>
                <a:gd name="connsiteX35" fmla="*/ 265473 w 609614"/>
                <a:gd name="connsiteY35" fmla="*/ 265114 h 608697"/>
                <a:gd name="connsiteX36" fmla="*/ 442481 w 609614"/>
                <a:gd name="connsiteY36" fmla="*/ 235658 h 608697"/>
                <a:gd name="connsiteX37" fmla="*/ 432617 w 609614"/>
                <a:gd name="connsiteY37" fmla="*/ 245507 h 608697"/>
                <a:gd name="connsiteX38" fmla="*/ 442481 w 609614"/>
                <a:gd name="connsiteY38" fmla="*/ 255265 h 608697"/>
                <a:gd name="connsiteX39" fmla="*/ 452346 w 609614"/>
                <a:gd name="connsiteY39" fmla="*/ 245507 h 608697"/>
                <a:gd name="connsiteX40" fmla="*/ 442481 w 609614"/>
                <a:gd name="connsiteY40" fmla="*/ 235658 h 608697"/>
                <a:gd name="connsiteX41" fmla="*/ 137631 w 609614"/>
                <a:gd name="connsiteY41" fmla="*/ 196333 h 608697"/>
                <a:gd name="connsiteX42" fmla="*/ 78633 w 609614"/>
                <a:gd name="connsiteY42" fmla="*/ 255242 h 608697"/>
                <a:gd name="connsiteX43" fmla="*/ 137631 w 609614"/>
                <a:gd name="connsiteY43" fmla="*/ 314152 h 608697"/>
                <a:gd name="connsiteX44" fmla="*/ 196629 w 609614"/>
                <a:gd name="connsiteY44" fmla="*/ 255242 h 608697"/>
                <a:gd name="connsiteX45" fmla="*/ 137631 w 609614"/>
                <a:gd name="connsiteY45" fmla="*/ 196333 h 608697"/>
                <a:gd name="connsiteX46" fmla="*/ 353977 w 609614"/>
                <a:gd name="connsiteY46" fmla="*/ 166897 h 608697"/>
                <a:gd name="connsiteX47" fmla="*/ 344112 w 609614"/>
                <a:gd name="connsiteY47" fmla="*/ 176746 h 608697"/>
                <a:gd name="connsiteX48" fmla="*/ 353977 w 609614"/>
                <a:gd name="connsiteY48" fmla="*/ 186595 h 608697"/>
                <a:gd name="connsiteX49" fmla="*/ 363841 w 609614"/>
                <a:gd name="connsiteY49" fmla="*/ 176746 h 608697"/>
                <a:gd name="connsiteX50" fmla="*/ 353977 w 609614"/>
                <a:gd name="connsiteY50" fmla="*/ 166897 h 608697"/>
                <a:gd name="connsiteX51" fmla="*/ 521121 w 609614"/>
                <a:gd name="connsiteY51" fmla="*/ 117834 h 608697"/>
                <a:gd name="connsiteX52" fmla="*/ 511348 w 609614"/>
                <a:gd name="connsiteY52" fmla="*/ 127683 h 608697"/>
                <a:gd name="connsiteX53" fmla="*/ 521121 w 609614"/>
                <a:gd name="connsiteY53" fmla="*/ 137441 h 608697"/>
                <a:gd name="connsiteX54" fmla="*/ 530985 w 609614"/>
                <a:gd name="connsiteY54" fmla="*/ 127683 h 608697"/>
                <a:gd name="connsiteX55" fmla="*/ 521121 w 609614"/>
                <a:gd name="connsiteY55" fmla="*/ 117834 h 608697"/>
                <a:gd name="connsiteX56" fmla="*/ 521121 w 609614"/>
                <a:gd name="connsiteY56" fmla="*/ 98227 h 608697"/>
                <a:gd name="connsiteX57" fmla="*/ 550622 w 609614"/>
                <a:gd name="connsiteY57" fmla="*/ 127683 h 608697"/>
                <a:gd name="connsiteX58" fmla="*/ 521121 w 609614"/>
                <a:gd name="connsiteY58" fmla="*/ 157139 h 608697"/>
                <a:gd name="connsiteX59" fmla="*/ 516880 w 609614"/>
                <a:gd name="connsiteY59" fmla="*/ 156679 h 608697"/>
                <a:gd name="connsiteX60" fmla="*/ 467650 w 609614"/>
                <a:gd name="connsiteY60" fmla="*/ 230411 h 608697"/>
                <a:gd name="connsiteX61" fmla="*/ 471983 w 609614"/>
                <a:gd name="connsiteY61" fmla="*/ 245507 h 608697"/>
                <a:gd name="connsiteX62" fmla="*/ 442481 w 609614"/>
                <a:gd name="connsiteY62" fmla="*/ 274963 h 608697"/>
                <a:gd name="connsiteX63" fmla="*/ 412980 w 609614"/>
                <a:gd name="connsiteY63" fmla="*/ 245507 h 608697"/>
                <a:gd name="connsiteX64" fmla="*/ 415285 w 609614"/>
                <a:gd name="connsiteY64" fmla="*/ 234001 h 608697"/>
                <a:gd name="connsiteX65" fmla="*/ 373153 w 609614"/>
                <a:gd name="connsiteY65" fmla="*/ 198930 h 608697"/>
                <a:gd name="connsiteX66" fmla="*/ 353977 w 609614"/>
                <a:gd name="connsiteY66" fmla="*/ 206202 h 608697"/>
                <a:gd name="connsiteX67" fmla="*/ 342176 w 609614"/>
                <a:gd name="connsiteY67" fmla="*/ 203717 h 608697"/>
                <a:gd name="connsiteX68" fmla="*/ 291563 w 609614"/>
                <a:gd name="connsiteY68" fmla="*/ 261524 h 608697"/>
                <a:gd name="connsiteX69" fmla="*/ 294974 w 609614"/>
                <a:gd name="connsiteY69" fmla="*/ 274963 h 608697"/>
                <a:gd name="connsiteX70" fmla="*/ 265473 w 609614"/>
                <a:gd name="connsiteY70" fmla="*/ 304419 h 608697"/>
                <a:gd name="connsiteX71" fmla="*/ 235971 w 609614"/>
                <a:gd name="connsiteY71" fmla="*/ 274963 h 608697"/>
                <a:gd name="connsiteX72" fmla="*/ 265473 w 609614"/>
                <a:gd name="connsiteY72" fmla="*/ 245507 h 608697"/>
                <a:gd name="connsiteX73" fmla="*/ 277273 w 609614"/>
                <a:gd name="connsiteY73" fmla="*/ 247993 h 608697"/>
                <a:gd name="connsiteX74" fmla="*/ 327887 w 609614"/>
                <a:gd name="connsiteY74" fmla="*/ 190185 h 608697"/>
                <a:gd name="connsiteX75" fmla="*/ 324475 w 609614"/>
                <a:gd name="connsiteY75" fmla="*/ 176746 h 608697"/>
                <a:gd name="connsiteX76" fmla="*/ 353977 w 609614"/>
                <a:gd name="connsiteY76" fmla="*/ 147290 h 608697"/>
                <a:gd name="connsiteX77" fmla="*/ 383478 w 609614"/>
                <a:gd name="connsiteY77" fmla="*/ 176746 h 608697"/>
                <a:gd name="connsiteX78" fmla="*/ 383017 w 609614"/>
                <a:gd name="connsiteY78" fmla="*/ 181532 h 608697"/>
                <a:gd name="connsiteX79" fmla="*/ 428745 w 609614"/>
                <a:gd name="connsiteY79" fmla="*/ 219549 h 608697"/>
                <a:gd name="connsiteX80" fmla="*/ 442481 w 609614"/>
                <a:gd name="connsiteY80" fmla="*/ 216051 h 608697"/>
                <a:gd name="connsiteX81" fmla="*/ 452346 w 609614"/>
                <a:gd name="connsiteY81" fmla="*/ 217892 h 608697"/>
                <a:gd name="connsiteX82" fmla="*/ 499456 w 609614"/>
                <a:gd name="connsiteY82" fmla="*/ 147382 h 608697"/>
                <a:gd name="connsiteX83" fmla="*/ 491619 w 609614"/>
                <a:gd name="connsiteY83" fmla="*/ 127683 h 608697"/>
                <a:gd name="connsiteX84" fmla="*/ 521121 w 609614"/>
                <a:gd name="connsiteY84" fmla="*/ 98227 h 608697"/>
                <a:gd name="connsiteX85" fmla="*/ 235971 w 609614"/>
                <a:gd name="connsiteY85" fmla="*/ 78539 h 608697"/>
                <a:gd name="connsiteX86" fmla="*/ 255588 w 609614"/>
                <a:gd name="connsiteY86" fmla="*/ 78539 h 608697"/>
                <a:gd name="connsiteX87" fmla="*/ 255588 w 609614"/>
                <a:gd name="connsiteY87" fmla="*/ 98227 h 608697"/>
                <a:gd name="connsiteX88" fmla="*/ 235971 w 609614"/>
                <a:gd name="connsiteY88" fmla="*/ 98227 h 608697"/>
                <a:gd name="connsiteX89" fmla="*/ 196595 w 609614"/>
                <a:gd name="connsiteY89" fmla="*/ 78539 h 608697"/>
                <a:gd name="connsiteX90" fmla="*/ 216353 w 609614"/>
                <a:gd name="connsiteY90" fmla="*/ 78539 h 608697"/>
                <a:gd name="connsiteX91" fmla="*/ 216353 w 609614"/>
                <a:gd name="connsiteY91" fmla="*/ 98227 h 608697"/>
                <a:gd name="connsiteX92" fmla="*/ 196595 w 609614"/>
                <a:gd name="connsiteY92" fmla="*/ 98227 h 608697"/>
                <a:gd name="connsiteX93" fmla="*/ 157361 w 609614"/>
                <a:gd name="connsiteY93" fmla="*/ 78539 h 608697"/>
                <a:gd name="connsiteX94" fmla="*/ 176978 w 609614"/>
                <a:gd name="connsiteY94" fmla="*/ 78539 h 608697"/>
                <a:gd name="connsiteX95" fmla="*/ 176978 w 609614"/>
                <a:gd name="connsiteY95" fmla="*/ 98227 h 608697"/>
                <a:gd name="connsiteX96" fmla="*/ 157361 w 609614"/>
                <a:gd name="connsiteY96" fmla="*/ 98227 h 608697"/>
                <a:gd name="connsiteX97" fmla="*/ 137631 w 609614"/>
                <a:gd name="connsiteY97" fmla="*/ 58909 h 608697"/>
                <a:gd name="connsiteX98" fmla="*/ 137631 w 609614"/>
                <a:gd name="connsiteY98" fmla="*/ 176728 h 608697"/>
                <a:gd name="connsiteX99" fmla="*/ 216356 w 609614"/>
                <a:gd name="connsiteY99" fmla="*/ 255242 h 608697"/>
                <a:gd name="connsiteX100" fmla="*/ 189530 w 609614"/>
                <a:gd name="connsiteY100" fmla="*/ 314152 h 608697"/>
                <a:gd name="connsiteX101" fmla="*/ 206492 w 609614"/>
                <a:gd name="connsiteY101" fmla="*/ 314152 h 608697"/>
                <a:gd name="connsiteX102" fmla="*/ 268625 w 609614"/>
                <a:gd name="connsiteY102" fmla="*/ 353455 h 608697"/>
                <a:gd name="connsiteX103" fmla="*/ 570344 w 609614"/>
                <a:gd name="connsiteY103" fmla="*/ 353455 h 608697"/>
                <a:gd name="connsiteX104" fmla="*/ 570344 w 609614"/>
                <a:gd name="connsiteY104" fmla="*/ 58909 h 608697"/>
                <a:gd name="connsiteX105" fmla="*/ 117996 w 609614"/>
                <a:gd name="connsiteY105" fmla="*/ 19605 h 608697"/>
                <a:gd name="connsiteX106" fmla="*/ 117996 w 609614"/>
                <a:gd name="connsiteY106" fmla="*/ 39303 h 608697"/>
                <a:gd name="connsiteX107" fmla="*/ 589979 w 609614"/>
                <a:gd name="connsiteY107" fmla="*/ 39303 h 608697"/>
                <a:gd name="connsiteX108" fmla="*/ 589979 w 609614"/>
                <a:gd name="connsiteY108" fmla="*/ 19605 h 608697"/>
                <a:gd name="connsiteX109" fmla="*/ 98360 w 609614"/>
                <a:gd name="connsiteY109" fmla="*/ 0 h 608697"/>
                <a:gd name="connsiteX110" fmla="*/ 609614 w 609614"/>
                <a:gd name="connsiteY110" fmla="*/ 0 h 608697"/>
                <a:gd name="connsiteX111" fmla="*/ 609614 w 609614"/>
                <a:gd name="connsiteY111" fmla="*/ 58909 h 608697"/>
                <a:gd name="connsiteX112" fmla="*/ 589979 w 609614"/>
                <a:gd name="connsiteY112" fmla="*/ 58909 h 608697"/>
                <a:gd name="connsiteX113" fmla="*/ 589979 w 609614"/>
                <a:gd name="connsiteY113" fmla="*/ 373061 h 608697"/>
                <a:gd name="connsiteX114" fmla="*/ 363851 w 609614"/>
                <a:gd name="connsiteY114" fmla="*/ 373061 h 608697"/>
                <a:gd name="connsiteX115" fmla="*/ 363851 w 609614"/>
                <a:gd name="connsiteY115" fmla="*/ 453416 h 608697"/>
                <a:gd name="connsiteX116" fmla="*/ 383486 w 609614"/>
                <a:gd name="connsiteY116" fmla="*/ 481122 h 608697"/>
                <a:gd name="connsiteX117" fmla="*/ 353987 w 609614"/>
                <a:gd name="connsiteY117" fmla="*/ 510577 h 608697"/>
                <a:gd name="connsiteX118" fmla="*/ 324489 w 609614"/>
                <a:gd name="connsiteY118" fmla="*/ 481122 h 608697"/>
                <a:gd name="connsiteX119" fmla="*/ 344124 w 609614"/>
                <a:gd name="connsiteY119" fmla="*/ 453416 h 608697"/>
                <a:gd name="connsiteX120" fmla="*/ 344124 w 609614"/>
                <a:gd name="connsiteY120" fmla="*/ 373061 h 608697"/>
                <a:gd name="connsiteX121" fmla="*/ 274525 w 609614"/>
                <a:gd name="connsiteY121" fmla="*/ 373061 h 608697"/>
                <a:gd name="connsiteX122" fmla="*/ 275354 w 609614"/>
                <a:gd name="connsiteY122" fmla="*/ 382910 h 608697"/>
                <a:gd name="connsiteX123" fmla="*/ 275354 w 609614"/>
                <a:gd name="connsiteY123" fmla="*/ 520334 h 608697"/>
                <a:gd name="connsiteX124" fmla="*/ 235992 w 609614"/>
                <a:gd name="connsiteY124" fmla="*/ 559637 h 608697"/>
                <a:gd name="connsiteX125" fmla="*/ 216356 w 609614"/>
                <a:gd name="connsiteY125" fmla="*/ 554206 h 608697"/>
                <a:gd name="connsiteX126" fmla="*/ 216356 w 609614"/>
                <a:gd name="connsiteY126" fmla="*/ 608697 h 608697"/>
                <a:gd name="connsiteX127" fmla="*/ 196629 w 609614"/>
                <a:gd name="connsiteY127" fmla="*/ 608697 h 608697"/>
                <a:gd name="connsiteX128" fmla="*/ 196629 w 609614"/>
                <a:gd name="connsiteY128" fmla="*/ 540031 h 608697"/>
                <a:gd name="connsiteX129" fmla="*/ 78633 w 609614"/>
                <a:gd name="connsiteY129" fmla="*/ 540031 h 608697"/>
                <a:gd name="connsiteX130" fmla="*/ 78633 w 609614"/>
                <a:gd name="connsiteY130" fmla="*/ 608697 h 608697"/>
                <a:gd name="connsiteX131" fmla="*/ 58998 w 609614"/>
                <a:gd name="connsiteY131" fmla="*/ 608697 h 608697"/>
                <a:gd name="connsiteX132" fmla="*/ 58998 w 609614"/>
                <a:gd name="connsiteY132" fmla="*/ 554206 h 608697"/>
                <a:gd name="connsiteX133" fmla="*/ 39362 w 609614"/>
                <a:gd name="connsiteY133" fmla="*/ 559637 h 608697"/>
                <a:gd name="connsiteX134" fmla="*/ 0 w 609614"/>
                <a:gd name="connsiteY134" fmla="*/ 520334 h 608697"/>
                <a:gd name="connsiteX135" fmla="*/ 0 w 609614"/>
                <a:gd name="connsiteY135" fmla="*/ 382910 h 608697"/>
                <a:gd name="connsiteX136" fmla="*/ 68861 w 609614"/>
                <a:gd name="connsiteY136" fmla="*/ 314152 h 608697"/>
                <a:gd name="connsiteX137" fmla="*/ 85823 w 609614"/>
                <a:gd name="connsiteY137" fmla="*/ 314152 h 608697"/>
                <a:gd name="connsiteX138" fmla="*/ 58998 w 609614"/>
                <a:gd name="connsiteY138" fmla="*/ 255242 h 608697"/>
                <a:gd name="connsiteX139" fmla="*/ 117996 w 609614"/>
                <a:gd name="connsiteY139" fmla="*/ 179305 h 608697"/>
                <a:gd name="connsiteX140" fmla="*/ 117996 w 609614"/>
                <a:gd name="connsiteY140" fmla="*/ 58909 h 608697"/>
                <a:gd name="connsiteX141" fmla="*/ 98360 w 609614"/>
                <a:gd name="connsiteY141" fmla="*/ 58909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609614" h="608697">
                  <a:moveTo>
                    <a:pt x="127864" y="579271"/>
                  </a:moveTo>
                  <a:lnTo>
                    <a:pt x="147481" y="579271"/>
                  </a:lnTo>
                  <a:lnTo>
                    <a:pt x="147481" y="608697"/>
                  </a:lnTo>
                  <a:lnTo>
                    <a:pt x="127864" y="608697"/>
                  </a:lnTo>
                  <a:close/>
                  <a:moveTo>
                    <a:pt x="353987" y="471273"/>
                  </a:moveTo>
                  <a:cubicBezTo>
                    <a:pt x="348549" y="471273"/>
                    <a:pt x="344124" y="475691"/>
                    <a:pt x="344124" y="481122"/>
                  </a:cubicBezTo>
                  <a:cubicBezTo>
                    <a:pt x="344124" y="486461"/>
                    <a:pt x="348549" y="490879"/>
                    <a:pt x="353987" y="490879"/>
                  </a:cubicBezTo>
                  <a:cubicBezTo>
                    <a:pt x="359426" y="490879"/>
                    <a:pt x="363851" y="486461"/>
                    <a:pt x="363851" y="481122"/>
                  </a:cubicBezTo>
                  <a:cubicBezTo>
                    <a:pt x="363851" y="475691"/>
                    <a:pt x="359426" y="471273"/>
                    <a:pt x="353987" y="471273"/>
                  </a:cubicBezTo>
                  <a:close/>
                  <a:moveTo>
                    <a:pt x="118825" y="333849"/>
                  </a:moveTo>
                  <a:lnTo>
                    <a:pt x="137631" y="357413"/>
                  </a:lnTo>
                  <a:lnTo>
                    <a:pt x="156528" y="333849"/>
                  </a:lnTo>
                  <a:close/>
                  <a:moveTo>
                    <a:pt x="68861" y="333849"/>
                  </a:moveTo>
                  <a:cubicBezTo>
                    <a:pt x="41759" y="333849"/>
                    <a:pt x="19635" y="355848"/>
                    <a:pt x="19635" y="382910"/>
                  </a:cubicBezTo>
                  <a:lnTo>
                    <a:pt x="19635" y="520334"/>
                  </a:lnTo>
                  <a:cubicBezTo>
                    <a:pt x="19635" y="531195"/>
                    <a:pt x="28485" y="540031"/>
                    <a:pt x="39362" y="540031"/>
                  </a:cubicBezTo>
                  <a:cubicBezTo>
                    <a:pt x="50148" y="540031"/>
                    <a:pt x="58998" y="531195"/>
                    <a:pt x="58998" y="520334"/>
                  </a:cubicBezTo>
                  <a:lnTo>
                    <a:pt x="58998" y="373061"/>
                  </a:lnTo>
                  <a:lnTo>
                    <a:pt x="78633" y="373061"/>
                  </a:lnTo>
                  <a:lnTo>
                    <a:pt x="78633" y="520334"/>
                  </a:lnTo>
                  <a:lnTo>
                    <a:pt x="196629" y="520334"/>
                  </a:lnTo>
                  <a:lnTo>
                    <a:pt x="196629" y="373061"/>
                  </a:lnTo>
                  <a:lnTo>
                    <a:pt x="216356" y="373061"/>
                  </a:lnTo>
                  <a:lnTo>
                    <a:pt x="216356" y="520334"/>
                  </a:lnTo>
                  <a:cubicBezTo>
                    <a:pt x="216356" y="531195"/>
                    <a:pt x="225114" y="540031"/>
                    <a:pt x="235992" y="540031"/>
                  </a:cubicBezTo>
                  <a:cubicBezTo>
                    <a:pt x="246869" y="540031"/>
                    <a:pt x="255627" y="531195"/>
                    <a:pt x="255627" y="520334"/>
                  </a:cubicBezTo>
                  <a:lnTo>
                    <a:pt x="255627" y="382910"/>
                  </a:lnTo>
                  <a:cubicBezTo>
                    <a:pt x="255627" y="355848"/>
                    <a:pt x="233594" y="333849"/>
                    <a:pt x="206492" y="333849"/>
                  </a:cubicBezTo>
                  <a:lnTo>
                    <a:pt x="181695" y="333849"/>
                  </a:lnTo>
                  <a:lnTo>
                    <a:pt x="137631" y="388800"/>
                  </a:lnTo>
                  <a:lnTo>
                    <a:pt x="93567" y="333849"/>
                  </a:lnTo>
                  <a:close/>
                  <a:moveTo>
                    <a:pt x="265473" y="265114"/>
                  </a:moveTo>
                  <a:cubicBezTo>
                    <a:pt x="260033" y="265114"/>
                    <a:pt x="255608" y="269532"/>
                    <a:pt x="255608" y="274963"/>
                  </a:cubicBezTo>
                  <a:cubicBezTo>
                    <a:pt x="255608" y="280302"/>
                    <a:pt x="260033" y="284721"/>
                    <a:pt x="265473" y="284721"/>
                  </a:cubicBezTo>
                  <a:cubicBezTo>
                    <a:pt x="270912" y="284721"/>
                    <a:pt x="275337" y="280302"/>
                    <a:pt x="275337" y="274963"/>
                  </a:cubicBezTo>
                  <a:cubicBezTo>
                    <a:pt x="275337" y="269532"/>
                    <a:pt x="270912" y="265114"/>
                    <a:pt x="265473" y="265114"/>
                  </a:cubicBezTo>
                  <a:close/>
                  <a:moveTo>
                    <a:pt x="442481" y="235658"/>
                  </a:moveTo>
                  <a:cubicBezTo>
                    <a:pt x="437042" y="235658"/>
                    <a:pt x="432617" y="240076"/>
                    <a:pt x="432617" y="245507"/>
                  </a:cubicBezTo>
                  <a:cubicBezTo>
                    <a:pt x="432617" y="250846"/>
                    <a:pt x="437042" y="255265"/>
                    <a:pt x="442481" y="255265"/>
                  </a:cubicBezTo>
                  <a:cubicBezTo>
                    <a:pt x="447920" y="255265"/>
                    <a:pt x="452346" y="250846"/>
                    <a:pt x="452346" y="245507"/>
                  </a:cubicBezTo>
                  <a:cubicBezTo>
                    <a:pt x="452346" y="240076"/>
                    <a:pt x="447920" y="235658"/>
                    <a:pt x="442481" y="235658"/>
                  </a:cubicBezTo>
                  <a:close/>
                  <a:moveTo>
                    <a:pt x="137631" y="196333"/>
                  </a:moveTo>
                  <a:cubicBezTo>
                    <a:pt x="105090" y="196333"/>
                    <a:pt x="78633" y="222750"/>
                    <a:pt x="78633" y="255242"/>
                  </a:cubicBezTo>
                  <a:cubicBezTo>
                    <a:pt x="78633" y="287735"/>
                    <a:pt x="105090" y="314152"/>
                    <a:pt x="137631" y="314152"/>
                  </a:cubicBezTo>
                  <a:cubicBezTo>
                    <a:pt x="170172" y="314152"/>
                    <a:pt x="196629" y="287735"/>
                    <a:pt x="196629" y="255242"/>
                  </a:cubicBezTo>
                  <a:cubicBezTo>
                    <a:pt x="196629" y="222750"/>
                    <a:pt x="170172" y="196333"/>
                    <a:pt x="137631" y="196333"/>
                  </a:cubicBezTo>
                  <a:close/>
                  <a:moveTo>
                    <a:pt x="353977" y="166897"/>
                  </a:moveTo>
                  <a:cubicBezTo>
                    <a:pt x="348538" y="166897"/>
                    <a:pt x="344112" y="171315"/>
                    <a:pt x="344112" y="176746"/>
                  </a:cubicBezTo>
                  <a:cubicBezTo>
                    <a:pt x="344112" y="182177"/>
                    <a:pt x="348538" y="186595"/>
                    <a:pt x="353977" y="186595"/>
                  </a:cubicBezTo>
                  <a:cubicBezTo>
                    <a:pt x="359416" y="186595"/>
                    <a:pt x="363841" y="182177"/>
                    <a:pt x="363841" y="176746"/>
                  </a:cubicBezTo>
                  <a:cubicBezTo>
                    <a:pt x="363841" y="171315"/>
                    <a:pt x="359416" y="166897"/>
                    <a:pt x="353977" y="166897"/>
                  </a:cubicBezTo>
                  <a:close/>
                  <a:moveTo>
                    <a:pt x="521121" y="117834"/>
                  </a:moveTo>
                  <a:cubicBezTo>
                    <a:pt x="515681" y="117834"/>
                    <a:pt x="511348" y="122252"/>
                    <a:pt x="511348" y="127683"/>
                  </a:cubicBezTo>
                  <a:cubicBezTo>
                    <a:pt x="511348" y="133022"/>
                    <a:pt x="515681" y="137441"/>
                    <a:pt x="521121" y="137441"/>
                  </a:cubicBezTo>
                  <a:cubicBezTo>
                    <a:pt x="526560" y="137441"/>
                    <a:pt x="530985" y="133022"/>
                    <a:pt x="530985" y="127683"/>
                  </a:cubicBezTo>
                  <a:cubicBezTo>
                    <a:pt x="530985" y="122252"/>
                    <a:pt x="526560" y="117834"/>
                    <a:pt x="521121" y="117834"/>
                  </a:cubicBezTo>
                  <a:close/>
                  <a:moveTo>
                    <a:pt x="521121" y="98227"/>
                  </a:moveTo>
                  <a:cubicBezTo>
                    <a:pt x="537439" y="98227"/>
                    <a:pt x="550622" y="111390"/>
                    <a:pt x="550622" y="127683"/>
                  </a:cubicBezTo>
                  <a:cubicBezTo>
                    <a:pt x="550622" y="143884"/>
                    <a:pt x="537439" y="157139"/>
                    <a:pt x="521121" y="157139"/>
                  </a:cubicBezTo>
                  <a:cubicBezTo>
                    <a:pt x="519646" y="157139"/>
                    <a:pt x="518263" y="156863"/>
                    <a:pt x="516880" y="156679"/>
                  </a:cubicBezTo>
                  <a:lnTo>
                    <a:pt x="467650" y="230411"/>
                  </a:lnTo>
                  <a:cubicBezTo>
                    <a:pt x="470323" y="234829"/>
                    <a:pt x="471983" y="239892"/>
                    <a:pt x="471983" y="245507"/>
                  </a:cubicBezTo>
                  <a:cubicBezTo>
                    <a:pt x="471983" y="261708"/>
                    <a:pt x="458707" y="274963"/>
                    <a:pt x="442481" y="274963"/>
                  </a:cubicBezTo>
                  <a:cubicBezTo>
                    <a:pt x="426255" y="274963"/>
                    <a:pt x="412980" y="261708"/>
                    <a:pt x="412980" y="245507"/>
                  </a:cubicBezTo>
                  <a:cubicBezTo>
                    <a:pt x="412980" y="241457"/>
                    <a:pt x="413809" y="237499"/>
                    <a:pt x="415285" y="234001"/>
                  </a:cubicBezTo>
                  <a:lnTo>
                    <a:pt x="373153" y="198930"/>
                  </a:lnTo>
                  <a:cubicBezTo>
                    <a:pt x="367990" y="203440"/>
                    <a:pt x="361352" y="206202"/>
                    <a:pt x="353977" y="206202"/>
                  </a:cubicBezTo>
                  <a:cubicBezTo>
                    <a:pt x="349736" y="206202"/>
                    <a:pt x="345772" y="205281"/>
                    <a:pt x="342176" y="203717"/>
                  </a:cubicBezTo>
                  <a:lnTo>
                    <a:pt x="291563" y="261524"/>
                  </a:lnTo>
                  <a:cubicBezTo>
                    <a:pt x="293683" y="265482"/>
                    <a:pt x="294974" y="270085"/>
                    <a:pt x="294974" y="274963"/>
                  </a:cubicBezTo>
                  <a:cubicBezTo>
                    <a:pt x="294974" y="291164"/>
                    <a:pt x="281698" y="304419"/>
                    <a:pt x="265473" y="304419"/>
                  </a:cubicBezTo>
                  <a:cubicBezTo>
                    <a:pt x="249247" y="304419"/>
                    <a:pt x="235971" y="291164"/>
                    <a:pt x="235971" y="274963"/>
                  </a:cubicBezTo>
                  <a:cubicBezTo>
                    <a:pt x="235971" y="258670"/>
                    <a:pt x="249247" y="245507"/>
                    <a:pt x="265473" y="245507"/>
                  </a:cubicBezTo>
                  <a:cubicBezTo>
                    <a:pt x="269713" y="245507"/>
                    <a:pt x="273678" y="246336"/>
                    <a:pt x="277273" y="247993"/>
                  </a:cubicBezTo>
                  <a:lnTo>
                    <a:pt x="327887" y="190185"/>
                  </a:lnTo>
                  <a:cubicBezTo>
                    <a:pt x="325766" y="186135"/>
                    <a:pt x="324475" y="181625"/>
                    <a:pt x="324475" y="176746"/>
                  </a:cubicBezTo>
                  <a:cubicBezTo>
                    <a:pt x="324475" y="160545"/>
                    <a:pt x="337751" y="147290"/>
                    <a:pt x="353977" y="147290"/>
                  </a:cubicBezTo>
                  <a:cubicBezTo>
                    <a:pt x="370203" y="147290"/>
                    <a:pt x="383478" y="160545"/>
                    <a:pt x="383478" y="176746"/>
                  </a:cubicBezTo>
                  <a:cubicBezTo>
                    <a:pt x="383478" y="178403"/>
                    <a:pt x="383294" y="179968"/>
                    <a:pt x="383017" y="181532"/>
                  </a:cubicBezTo>
                  <a:lnTo>
                    <a:pt x="428745" y="219549"/>
                  </a:lnTo>
                  <a:cubicBezTo>
                    <a:pt x="432801" y="217340"/>
                    <a:pt x="437503" y="216051"/>
                    <a:pt x="442481" y="216051"/>
                  </a:cubicBezTo>
                  <a:cubicBezTo>
                    <a:pt x="445984" y="216051"/>
                    <a:pt x="449303" y="216696"/>
                    <a:pt x="452346" y="217892"/>
                  </a:cubicBezTo>
                  <a:lnTo>
                    <a:pt x="499456" y="147382"/>
                  </a:lnTo>
                  <a:cubicBezTo>
                    <a:pt x="494662" y="142135"/>
                    <a:pt x="491619" y="135323"/>
                    <a:pt x="491619" y="127683"/>
                  </a:cubicBezTo>
                  <a:cubicBezTo>
                    <a:pt x="491619" y="111390"/>
                    <a:pt x="504895" y="98227"/>
                    <a:pt x="521121" y="98227"/>
                  </a:cubicBezTo>
                  <a:close/>
                  <a:moveTo>
                    <a:pt x="235971" y="78539"/>
                  </a:moveTo>
                  <a:lnTo>
                    <a:pt x="255588" y="78539"/>
                  </a:lnTo>
                  <a:lnTo>
                    <a:pt x="255588" y="98227"/>
                  </a:lnTo>
                  <a:lnTo>
                    <a:pt x="235971" y="98227"/>
                  </a:lnTo>
                  <a:close/>
                  <a:moveTo>
                    <a:pt x="196595" y="78539"/>
                  </a:moveTo>
                  <a:lnTo>
                    <a:pt x="216353" y="78539"/>
                  </a:lnTo>
                  <a:lnTo>
                    <a:pt x="216353" y="98227"/>
                  </a:lnTo>
                  <a:lnTo>
                    <a:pt x="196595" y="98227"/>
                  </a:lnTo>
                  <a:close/>
                  <a:moveTo>
                    <a:pt x="157361" y="78539"/>
                  </a:moveTo>
                  <a:lnTo>
                    <a:pt x="176978" y="78539"/>
                  </a:lnTo>
                  <a:lnTo>
                    <a:pt x="176978" y="98227"/>
                  </a:lnTo>
                  <a:lnTo>
                    <a:pt x="157361" y="98227"/>
                  </a:lnTo>
                  <a:close/>
                  <a:moveTo>
                    <a:pt x="137631" y="58909"/>
                  </a:moveTo>
                  <a:lnTo>
                    <a:pt x="137631" y="176728"/>
                  </a:lnTo>
                  <a:cubicBezTo>
                    <a:pt x="181049" y="176728"/>
                    <a:pt x="216356" y="211981"/>
                    <a:pt x="216356" y="255242"/>
                  </a:cubicBezTo>
                  <a:cubicBezTo>
                    <a:pt x="216356" y="278714"/>
                    <a:pt x="205939" y="299792"/>
                    <a:pt x="189530" y="314152"/>
                  </a:cubicBezTo>
                  <a:lnTo>
                    <a:pt x="206492" y="314152"/>
                  </a:lnTo>
                  <a:cubicBezTo>
                    <a:pt x="233871" y="314152"/>
                    <a:pt x="257471" y="330260"/>
                    <a:pt x="268625" y="353455"/>
                  </a:cubicBezTo>
                  <a:lnTo>
                    <a:pt x="570344" y="353455"/>
                  </a:lnTo>
                  <a:lnTo>
                    <a:pt x="570344" y="58909"/>
                  </a:lnTo>
                  <a:close/>
                  <a:moveTo>
                    <a:pt x="117996" y="19605"/>
                  </a:moveTo>
                  <a:lnTo>
                    <a:pt x="117996" y="39303"/>
                  </a:lnTo>
                  <a:lnTo>
                    <a:pt x="589979" y="39303"/>
                  </a:lnTo>
                  <a:lnTo>
                    <a:pt x="589979" y="19605"/>
                  </a:lnTo>
                  <a:close/>
                  <a:moveTo>
                    <a:pt x="98360" y="0"/>
                  </a:moveTo>
                  <a:lnTo>
                    <a:pt x="609614" y="0"/>
                  </a:lnTo>
                  <a:lnTo>
                    <a:pt x="609614" y="58909"/>
                  </a:lnTo>
                  <a:lnTo>
                    <a:pt x="589979" y="58909"/>
                  </a:lnTo>
                  <a:lnTo>
                    <a:pt x="589979" y="373061"/>
                  </a:lnTo>
                  <a:lnTo>
                    <a:pt x="363851" y="373061"/>
                  </a:lnTo>
                  <a:lnTo>
                    <a:pt x="363851" y="453416"/>
                  </a:lnTo>
                  <a:cubicBezTo>
                    <a:pt x="375282" y="457466"/>
                    <a:pt x="383486" y="468328"/>
                    <a:pt x="383486" y="481122"/>
                  </a:cubicBezTo>
                  <a:cubicBezTo>
                    <a:pt x="383486" y="497322"/>
                    <a:pt x="370212" y="510577"/>
                    <a:pt x="353987" y="510577"/>
                  </a:cubicBezTo>
                  <a:cubicBezTo>
                    <a:pt x="337763" y="510577"/>
                    <a:pt x="324489" y="497322"/>
                    <a:pt x="324489" y="481122"/>
                  </a:cubicBezTo>
                  <a:cubicBezTo>
                    <a:pt x="324489" y="468328"/>
                    <a:pt x="332693" y="457466"/>
                    <a:pt x="344124" y="453416"/>
                  </a:cubicBezTo>
                  <a:lnTo>
                    <a:pt x="344124" y="373061"/>
                  </a:lnTo>
                  <a:lnTo>
                    <a:pt x="274525" y="373061"/>
                  </a:lnTo>
                  <a:cubicBezTo>
                    <a:pt x="274986" y="376282"/>
                    <a:pt x="275354" y="379596"/>
                    <a:pt x="275354" y="382910"/>
                  </a:cubicBezTo>
                  <a:lnTo>
                    <a:pt x="275354" y="520334"/>
                  </a:lnTo>
                  <a:cubicBezTo>
                    <a:pt x="275354" y="542056"/>
                    <a:pt x="257655" y="559637"/>
                    <a:pt x="235992" y="559637"/>
                  </a:cubicBezTo>
                  <a:cubicBezTo>
                    <a:pt x="228801" y="559637"/>
                    <a:pt x="222164" y="557520"/>
                    <a:pt x="216356" y="554206"/>
                  </a:cubicBezTo>
                  <a:lnTo>
                    <a:pt x="216356" y="608697"/>
                  </a:lnTo>
                  <a:lnTo>
                    <a:pt x="196629" y="608697"/>
                  </a:lnTo>
                  <a:lnTo>
                    <a:pt x="196629" y="540031"/>
                  </a:lnTo>
                  <a:lnTo>
                    <a:pt x="78633" y="540031"/>
                  </a:lnTo>
                  <a:lnTo>
                    <a:pt x="78633" y="608697"/>
                  </a:lnTo>
                  <a:lnTo>
                    <a:pt x="58998" y="608697"/>
                  </a:lnTo>
                  <a:lnTo>
                    <a:pt x="58998" y="554206"/>
                  </a:lnTo>
                  <a:cubicBezTo>
                    <a:pt x="53190" y="557520"/>
                    <a:pt x="46553" y="559637"/>
                    <a:pt x="39362" y="559637"/>
                  </a:cubicBezTo>
                  <a:cubicBezTo>
                    <a:pt x="17607" y="559637"/>
                    <a:pt x="0" y="542056"/>
                    <a:pt x="0" y="520334"/>
                  </a:cubicBezTo>
                  <a:lnTo>
                    <a:pt x="0" y="382910"/>
                  </a:lnTo>
                  <a:cubicBezTo>
                    <a:pt x="0" y="344987"/>
                    <a:pt x="30881" y="314152"/>
                    <a:pt x="68861" y="314152"/>
                  </a:cubicBezTo>
                  <a:lnTo>
                    <a:pt x="85823" y="314152"/>
                  </a:lnTo>
                  <a:cubicBezTo>
                    <a:pt x="69414" y="299792"/>
                    <a:pt x="58998" y="278714"/>
                    <a:pt x="58998" y="255242"/>
                  </a:cubicBezTo>
                  <a:cubicBezTo>
                    <a:pt x="58998" y="218792"/>
                    <a:pt x="84164" y="188049"/>
                    <a:pt x="117996" y="179305"/>
                  </a:cubicBezTo>
                  <a:lnTo>
                    <a:pt x="117996" y="58909"/>
                  </a:lnTo>
                  <a:lnTo>
                    <a:pt x="98360" y="58909"/>
                  </a:lnTo>
                  <a:close/>
                </a:path>
              </a:pathLst>
            </a:custGeom>
            <a:solidFill>
              <a:schemeClr val="bg1"/>
            </a:solidFill>
            <a:ln>
              <a:noFill/>
            </a:ln>
          </p:spPr>
        </p:sp>
      </p:grpSp>
      <p:grpSp>
        <p:nvGrpSpPr>
          <p:cNvPr id="42" name="组合 41"/>
          <p:cNvGrpSpPr/>
          <p:nvPr/>
        </p:nvGrpSpPr>
        <p:grpSpPr>
          <a:xfrm>
            <a:off x="3169979" y="4217797"/>
            <a:ext cx="1350000" cy="1350000"/>
            <a:chOff x="4226639" y="4480729"/>
            <a:chExt cx="1800000" cy="1800000"/>
          </a:xfrm>
        </p:grpSpPr>
        <p:sp>
          <p:nvSpPr>
            <p:cNvPr id="43" name="矩形 42"/>
            <p:cNvSpPr/>
            <p:nvPr/>
          </p:nvSpPr>
          <p:spPr>
            <a:xfrm>
              <a:off x="4226639" y="4480729"/>
              <a:ext cx="1800000" cy="1800000"/>
            </a:xfrm>
            <a:prstGeom prst="rect">
              <a:avLst/>
            </a:prstGeom>
            <a:solidFill>
              <a:srgbClr val="4E82E9"/>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232A3C"/>
                </a:solidFill>
              </a:endParaRPr>
            </a:p>
          </p:txBody>
        </p:sp>
        <p:sp>
          <p:nvSpPr>
            <p:cNvPr id="44" name="working-team_65869"/>
            <p:cNvSpPr>
              <a:spLocks noChangeAspect="1"/>
            </p:cNvSpPr>
            <p:nvPr/>
          </p:nvSpPr>
          <p:spPr bwMode="auto">
            <a:xfrm>
              <a:off x="4462653" y="4776092"/>
              <a:ext cx="1311613" cy="1209274"/>
            </a:xfrm>
            <a:custGeom>
              <a:avLst/>
              <a:gdLst>
                <a:gd name="connsiteX0" fmla="*/ 469488 w 578320"/>
                <a:gd name="connsiteY0" fmla="*/ 312166 h 533197"/>
                <a:gd name="connsiteX1" fmla="*/ 523904 w 578320"/>
                <a:gd name="connsiteY1" fmla="*/ 363740 h 533197"/>
                <a:gd name="connsiteX2" fmla="*/ 523904 w 578320"/>
                <a:gd name="connsiteY2" fmla="*/ 376634 h 533197"/>
                <a:gd name="connsiteX3" fmla="*/ 527594 w 578320"/>
                <a:gd name="connsiteY3" fmla="*/ 391369 h 533197"/>
                <a:gd name="connsiteX4" fmla="*/ 512837 w 578320"/>
                <a:gd name="connsiteY4" fmla="*/ 411630 h 533197"/>
                <a:gd name="connsiteX5" fmla="*/ 498080 w 578320"/>
                <a:gd name="connsiteY5" fmla="*/ 440180 h 533197"/>
                <a:gd name="connsiteX6" fmla="*/ 529438 w 578320"/>
                <a:gd name="connsiteY6" fmla="*/ 475176 h 533197"/>
                <a:gd name="connsiteX7" fmla="*/ 578320 w 578320"/>
                <a:gd name="connsiteY7" fmla="*/ 518462 h 533197"/>
                <a:gd name="connsiteX8" fmla="*/ 485168 w 578320"/>
                <a:gd name="connsiteY8" fmla="*/ 533197 h 533197"/>
                <a:gd name="connsiteX9" fmla="*/ 477789 w 578320"/>
                <a:gd name="connsiteY9" fmla="*/ 486228 h 533197"/>
                <a:gd name="connsiteX10" fmla="*/ 481478 w 578320"/>
                <a:gd name="connsiteY10" fmla="*/ 479781 h 533197"/>
                <a:gd name="connsiteX11" fmla="*/ 480556 w 578320"/>
                <a:gd name="connsiteY11" fmla="*/ 477939 h 533197"/>
                <a:gd name="connsiteX12" fmla="*/ 471333 w 578320"/>
                <a:gd name="connsiteY12" fmla="*/ 466888 h 533197"/>
                <a:gd name="connsiteX13" fmla="*/ 467644 w 578320"/>
                <a:gd name="connsiteY13" fmla="*/ 466888 h 533197"/>
                <a:gd name="connsiteX14" fmla="*/ 458421 w 578320"/>
                <a:gd name="connsiteY14" fmla="*/ 477939 h 533197"/>
                <a:gd name="connsiteX15" fmla="*/ 458421 w 578320"/>
                <a:gd name="connsiteY15" fmla="*/ 479781 h 533197"/>
                <a:gd name="connsiteX16" fmla="*/ 462110 w 578320"/>
                <a:gd name="connsiteY16" fmla="*/ 486228 h 533197"/>
                <a:gd name="connsiteX17" fmla="*/ 454732 w 578320"/>
                <a:gd name="connsiteY17" fmla="*/ 533197 h 533197"/>
                <a:gd name="connsiteX18" fmla="*/ 361579 w 578320"/>
                <a:gd name="connsiteY18" fmla="*/ 518462 h 533197"/>
                <a:gd name="connsiteX19" fmla="*/ 409539 w 578320"/>
                <a:gd name="connsiteY19" fmla="*/ 475176 h 533197"/>
                <a:gd name="connsiteX20" fmla="*/ 440897 w 578320"/>
                <a:gd name="connsiteY20" fmla="*/ 440180 h 533197"/>
                <a:gd name="connsiteX21" fmla="*/ 427063 w 578320"/>
                <a:gd name="connsiteY21" fmla="*/ 411630 h 533197"/>
                <a:gd name="connsiteX22" fmla="*/ 411383 w 578320"/>
                <a:gd name="connsiteY22" fmla="*/ 391369 h 533197"/>
                <a:gd name="connsiteX23" fmla="*/ 415995 w 578320"/>
                <a:gd name="connsiteY23" fmla="*/ 376634 h 533197"/>
                <a:gd name="connsiteX24" fmla="*/ 415995 w 578320"/>
                <a:gd name="connsiteY24" fmla="*/ 363740 h 533197"/>
                <a:gd name="connsiteX25" fmla="*/ 469488 w 578320"/>
                <a:gd name="connsiteY25" fmla="*/ 312166 h 533197"/>
                <a:gd name="connsiteX26" fmla="*/ 107909 w 578320"/>
                <a:gd name="connsiteY26" fmla="*/ 312166 h 533197"/>
                <a:gd name="connsiteX27" fmla="*/ 162325 w 578320"/>
                <a:gd name="connsiteY27" fmla="*/ 363740 h 533197"/>
                <a:gd name="connsiteX28" fmla="*/ 162325 w 578320"/>
                <a:gd name="connsiteY28" fmla="*/ 376634 h 533197"/>
                <a:gd name="connsiteX29" fmla="*/ 166937 w 578320"/>
                <a:gd name="connsiteY29" fmla="*/ 391369 h 533197"/>
                <a:gd name="connsiteX30" fmla="*/ 151257 w 578320"/>
                <a:gd name="connsiteY30" fmla="*/ 411630 h 533197"/>
                <a:gd name="connsiteX31" fmla="*/ 137423 w 578320"/>
                <a:gd name="connsiteY31" fmla="*/ 440180 h 533197"/>
                <a:gd name="connsiteX32" fmla="*/ 167859 w 578320"/>
                <a:gd name="connsiteY32" fmla="*/ 475176 h 533197"/>
                <a:gd name="connsiteX33" fmla="*/ 216741 w 578320"/>
                <a:gd name="connsiteY33" fmla="*/ 518462 h 533197"/>
                <a:gd name="connsiteX34" fmla="*/ 123588 w 578320"/>
                <a:gd name="connsiteY34" fmla="*/ 533197 h 533197"/>
                <a:gd name="connsiteX35" fmla="*/ 116210 w 578320"/>
                <a:gd name="connsiteY35" fmla="*/ 486228 h 533197"/>
                <a:gd name="connsiteX36" fmla="*/ 119899 w 578320"/>
                <a:gd name="connsiteY36" fmla="*/ 479781 h 533197"/>
                <a:gd name="connsiteX37" fmla="*/ 119899 w 578320"/>
                <a:gd name="connsiteY37" fmla="*/ 477939 h 533197"/>
                <a:gd name="connsiteX38" fmla="*/ 109754 w 578320"/>
                <a:gd name="connsiteY38" fmla="*/ 466888 h 533197"/>
                <a:gd name="connsiteX39" fmla="*/ 106987 w 578320"/>
                <a:gd name="connsiteY39" fmla="*/ 466888 h 533197"/>
                <a:gd name="connsiteX40" fmla="*/ 96842 w 578320"/>
                <a:gd name="connsiteY40" fmla="*/ 477939 h 533197"/>
                <a:gd name="connsiteX41" fmla="*/ 96842 w 578320"/>
                <a:gd name="connsiteY41" fmla="*/ 479781 h 533197"/>
                <a:gd name="connsiteX42" fmla="*/ 100531 w 578320"/>
                <a:gd name="connsiteY42" fmla="*/ 486228 h 533197"/>
                <a:gd name="connsiteX43" fmla="*/ 93152 w 578320"/>
                <a:gd name="connsiteY43" fmla="*/ 533197 h 533197"/>
                <a:gd name="connsiteX44" fmla="*/ 0 w 578320"/>
                <a:gd name="connsiteY44" fmla="*/ 518462 h 533197"/>
                <a:gd name="connsiteX45" fmla="*/ 48882 w 578320"/>
                <a:gd name="connsiteY45" fmla="*/ 475176 h 533197"/>
                <a:gd name="connsiteX46" fmla="*/ 79318 w 578320"/>
                <a:gd name="connsiteY46" fmla="*/ 440180 h 533197"/>
                <a:gd name="connsiteX47" fmla="*/ 65483 w 578320"/>
                <a:gd name="connsiteY47" fmla="*/ 411630 h 533197"/>
                <a:gd name="connsiteX48" fmla="*/ 49804 w 578320"/>
                <a:gd name="connsiteY48" fmla="*/ 391369 h 533197"/>
                <a:gd name="connsiteX49" fmla="*/ 54416 w 578320"/>
                <a:gd name="connsiteY49" fmla="*/ 376634 h 533197"/>
                <a:gd name="connsiteX50" fmla="*/ 54416 w 578320"/>
                <a:gd name="connsiteY50" fmla="*/ 363740 h 533197"/>
                <a:gd name="connsiteX51" fmla="*/ 107909 w 578320"/>
                <a:gd name="connsiteY51" fmla="*/ 312166 h 533197"/>
                <a:gd name="connsiteX52" fmla="*/ 288717 w 578320"/>
                <a:gd name="connsiteY52" fmla="*/ 237601 h 533197"/>
                <a:gd name="connsiteX53" fmla="*/ 303485 w 578320"/>
                <a:gd name="connsiteY53" fmla="*/ 252338 h 533197"/>
                <a:gd name="connsiteX54" fmla="*/ 303485 w 578320"/>
                <a:gd name="connsiteY54" fmla="*/ 331547 h 533197"/>
                <a:gd name="connsiteX55" fmla="*/ 384708 w 578320"/>
                <a:gd name="connsiteY55" fmla="*/ 398782 h 533197"/>
                <a:gd name="connsiteX56" fmla="*/ 386554 w 578320"/>
                <a:gd name="connsiteY56" fmla="*/ 419045 h 533197"/>
                <a:gd name="connsiteX57" fmla="*/ 375478 w 578320"/>
                <a:gd name="connsiteY57" fmla="*/ 423650 h 533197"/>
                <a:gd name="connsiteX58" fmla="*/ 366248 w 578320"/>
                <a:gd name="connsiteY58" fmla="*/ 420887 h 533197"/>
                <a:gd name="connsiteX59" fmla="*/ 288717 w 578320"/>
                <a:gd name="connsiteY59" fmla="*/ 356415 h 533197"/>
                <a:gd name="connsiteX60" fmla="*/ 212108 w 578320"/>
                <a:gd name="connsiteY60" fmla="*/ 420887 h 533197"/>
                <a:gd name="connsiteX61" fmla="*/ 191802 w 578320"/>
                <a:gd name="connsiteY61" fmla="*/ 419045 h 533197"/>
                <a:gd name="connsiteX62" fmla="*/ 193648 w 578320"/>
                <a:gd name="connsiteY62" fmla="*/ 398782 h 533197"/>
                <a:gd name="connsiteX63" fmla="*/ 274872 w 578320"/>
                <a:gd name="connsiteY63" fmla="*/ 331547 h 533197"/>
                <a:gd name="connsiteX64" fmla="*/ 274872 w 578320"/>
                <a:gd name="connsiteY64" fmla="*/ 252338 h 533197"/>
                <a:gd name="connsiteX65" fmla="*/ 288717 w 578320"/>
                <a:gd name="connsiteY65" fmla="*/ 237601 h 533197"/>
                <a:gd name="connsiteX66" fmla="*/ 288699 w 578320"/>
                <a:gd name="connsiteY66" fmla="*/ 0 h 533197"/>
                <a:gd name="connsiteX67" fmla="*/ 343115 w 578320"/>
                <a:gd name="connsiteY67" fmla="*/ 50653 h 533197"/>
                <a:gd name="connsiteX68" fmla="*/ 343115 w 578320"/>
                <a:gd name="connsiteY68" fmla="*/ 63546 h 533197"/>
                <a:gd name="connsiteX69" fmla="*/ 346805 w 578320"/>
                <a:gd name="connsiteY69" fmla="*/ 78282 h 533197"/>
                <a:gd name="connsiteX70" fmla="*/ 332048 w 578320"/>
                <a:gd name="connsiteY70" fmla="*/ 98543 h 533197"/>
                <a:gd name="connsiteX71" fmla="*/ 318213 w 578320"/>
                <a:gd name="connsiteY71" fmla="*/ 127093 h 533197"/>
                <a:gd name="connsiteX72" fmla="*/ 348649 w 578320"/>
                <a:gd name="connsiteY72" fmla="*/ 163010 h 533197"/>
                <a:gd name="connsiteX73" fmla="*/ 397531 w 578320"/>
                <a:gd name="connsiteY73" fmla="*/ 206295 h 533197"/>
                <a:gd name="connsiteX74" fmla="*/ 304379 w 578320"/>
                <a:gd name="connsiteY74" fmla="*/ 220110 h 533197"/>
                <a:gd name="connsiteX75" fmla="*/ 297000 w 578320"/>
                <a:gd name="connsiteY75" fmla="*/ 173141 h 533197"/>
                <a:gd name="connsiteX76" fmla="*/ 300689 w 578320"/>
                <a:gd name="connsiteY76" fmla="*/ 167615 h 533197"/>
                <a:gd name="connsiteX77" fmla="*/ 300689 w 578320"/>
                <a:gd name="connsiteY77" fmla="*/ 164852 h 533197"/>
                <a:gd name="connsiteX78" fmla="*/ 290544 w 578320"/>
                <a:gd name="connsiteY78" fmla="*/ 154722 h 533197"/>
                <a:gd name="connsiteX79" fmla="*/ 287777 w 578320"/>
                <a:gd name="connsiteY79" fmla="*/ 154722 h 533197"/>
                <a:gd name="connsiteX80" fmla="*/ 277632 w 578320"/>
                <a:gd name="connsiteY80" fmla="*/ 164852 h 533197"/>
                <a:gd name="connsiteX81" fmla="*/ 277632 w 578320"/>
                <a:gd name="connsiteY81" fmla="*/ 167615 h 533197"/>
                <a:gd name="connsiteX82" fmla="*/ 281321 w 578320"/>
                <a:gd name="connsiteY82" fmla="*/ 173141 h 533197"/>
                <a:gd name="connsiteX83" fmla="*/ 273943 w 578320"/>
                <a:gd name="connsiteY83" fmla="*/ 221031 h 533197"/>
                <a:gd name="connsiteX84" fmla="*/ 180790 w 578320"/>
                <a:gd name="connsiteY84" fmla="*/ 206295 h 533197"/>
                <a:gd name="connsiteX85" fmla="*/ 228750 w 578320"/>
                <a:gd name="connsiteY85" fmla="*/ 163010 h 533197"/>
                <a:gd name="connsiteX86" fmla="*/ 260108 w 578320"/>
                <a:gd name="connsiteY86" fmla="*/ 127093 h 533197"/>
                <a:gd name="connsiteX87" fmla="*/ 246274 w 578320"/>
                <a:gd name="connsiteY87" fmla="*/ 98543 h 533197"/>
                <a:gd name="connsiteX88" fmla="*/ 230594 w 578320"/>
                <a:gd name="connsiteY88" fmla="*/ 78282 h 533197"/>
                <a:gd name="connsiteX89" fmla="*/ 235206 w 578320"/>
                <a:gd name="connsiteY89" fmla="*/ 63546 h 533197"/>
                <a:gd name="connsiteX90" fmla="*/ 235206 w 578320"/>
                <a:gd name="connsiteY90" fmla="*/ 50653 h 533197"/>
                <a:gd name="connsiteX91" fmla="*/ 288699 w 578320"/>
                <a:gd name="connsiteY9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bg1"/>
            </a:solidFill>
            <a:ln>
              <a:noFill/>
            </a:ln>
          </p:spPr>
        </p:sp>
      </p:grpSp>
      <p:grpSp>
        <p:nvGrpSpPr>
          <p:cNvPr id="45" name="组合 44"/>
          <p:cNvGrpSpPr/>
          <p:nvPr/>
        </p:nvGrpSpPr>
        <p:grpSpPr>
          <a:xfrm>
            <a:off x="4645627" y="1296426"/>
            <a:ext cx="1350000" cy="1350000"/>
            <a:chOff x="6194169" y="585568"/>
            <a:chExt cx="1800000" cy="1800000"/>
          </a:xfrm>
        </p:grpSpPr>
        <p:sp>
          <p:nvSpPr>
            <p:cNvPr id="46" name="矩形 45"/>
            <p:cNvSpPr/>
            <p:nvPr/>
          </p:nvSpPr>
          <p:spPr>
            <a:xfrm>
              <a:off x="6194169" y="585568"/>
              <a:ext cx="1800000" cy="1800000"/>
            </a:xfrm>
            <a:prstGeom prst="rect">
              <a:avLst/>
            </a:prstGeom>
            <a:solidFill>
              <a:srgbClr val="6B74B4"/>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232A3C"/>
                </a:solidFill>
              </a:endParaRPr>
            </a:p>
          </p:txBody>
        </p:sp>
        <p:sp>
          <p:nvSpPr>
            <p:cNvPr id="47" name="stats-circular-filled-graphic_59099"/>
            <p:cNvSpPr>
              <a:spLocks noChangeAspect="1"/>
            </p:cNvSpPr>
            <p:nvPr/>
          </p:nvSpPr>
          <p:spPr bwMode="auto">
            <a:xfrm>
              <a:off x="6438362" y="800488"/>
              <a:ext cx="1311613" cy="1305925"/>
            </a:xfrm>
            <a:custGeom>
              <a:avLst/>
              <a:gdLst>
                <a:gd name="connsiteX0" fmla="*/ 251028 w 602469"/>
                <a:gd name="connsiteY0" fmla="*/ 37801 h 599857"/>
                <a:gd name="connsiteX1" fmla="*/ 268719 w 602469"/>
                <a:gd name="connsiteY1" fmla="*/ 43054 h 599857"/>
                <a:gd name="connsiteX2" fmla="*/ 276848 w 602469"/>
                <a:gd name="connsiteY2" fmla="*/ 60723 h 599857"/>
                <a:gd name="connsiteX3" fmla="*/ 276848 w 602469"/>
                <a:gd name="connsiteY3" fmla="*/ 332439 h 599857"/>
                <a:gd name="connsiteX4" fmla="*/ 538873 w 602469"/>
                <a:gd name="connsiteY4" fmla="*/ 332439 h 599857"/>
                <a:gd name="connsiteX5" fmla="*/ 556086 w 602469"/>
                <a:gd name="connsiteY5" fmla="*/ 340557 h 599857"/>
                <a:gd name="connsiteX6" fmla="*/ 561824 w 602469"/>
                <a:gd name="connsiteY6" fmla="*/ 358703 h 599857"/>
                <a:gd name="connsiteX7" fmla="*/ 282585 w 602469"/>
                <a:gd name="connsiteY7" fmla="*/ 599857 h 599857"/>
                <a:gd name="connsiteX8" fmla="*/ 0 w 602469"/>
                <a:gd name="connsiteY8" fmla="*/ 317635 h 599857"/>
                <a:gd name="connsiteX9" fmla="*/ 251028 w 602469"/>
                <a:gd name="connsiteY9" fmla="*/ 37801 h 599857"/>
                <a:gd name="connsiteX10" fmla="*/ 326597 w 602469"/>
                <a:gd name="connsiteY10" fmla="*/ 92 h 599857"/>
                <a:gd name="connsiteX11" fmla="*/ 602469 w 602469"/>
                <a:gd name="connsiteY11" fmla="*/ 284713 h 599857"/>
                <a:gd name="connsiteX12" fmla="*/ 598644 w 602469"/>
                <a:gd name="connsiteY12" fmla="*/ 293787 h 599857"/>
                <a:gd name="connsiteX13" fmla="*/ 589560 w 602469"/>
                <a:gd name="connsiteY13" fmla="*/ 297607 h 599857"/>
                <a:gd name="connsiteX14" fmla="*/ 313210 w 602469"/>
                <a:gd name="connsiteY14" fmla="*/ 298085 h 599857"/>
                <a:gd name="connsiteX15" fmla="*/ 313210 w 602469"/>
                <a:gd name="connsiteY15" fmla="*/ 12508 h 599857"/>
                <a:gd name="connsiteX16" fmla="*/ 317035 w 602469"/>
                <a:gd name="connsiteY16" fmla="*/ 3434 h 599857"/>
                <a:gd name="connsiteX17" fmla="*/ 326597 w 602469"/>
                <a:gd name="connsiteY17" fmla="*/ 92 h 59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02469" h="599857">
                  <a:moveTo>
                    <a:pt x="251028" y="37801"/>
                  </a:moveTo>
                  <a:cubicBezTo>
                    <a:pt x="257244" y="36846"/>
                    <a:pt x="263938" y="38756"/>
                    <a:pt x="268719" y="43054"/>
                  </a:cubicBezTo>
                  <a:cubicBezTo>
                    <a:pt x="273979" y="47829"/>
                    <a:pt x="276848" y="54037"/>
                    <a:pt x="276848" y="60723"/>
                  </a:cubicBezTo>
                  <a:lnTo>
                    <a:pt x="276848" y="332439"/>
                  </a:lnTo>
                  <a:lnTo>
                    <a:pt x="538873" y="332439"/>
                  </a:lnTo>
                  <a:cubicBezTo>
                    <a:pt x="545567" y="332439"/>
                    <a:pt x="551783" y="335304"/>
                    <a:pt x="556086" y="340557"/>
                  </a:cubicBezTo>
                  <a:cubicBezTo>
                    <a:pt x="560867" y="345332"/>
                    <a:pt x="562780" y="352018"/>
                    <a:pt x="561824" y="358703"/>
                  </a:cubicBezTo>
                  <a:cubicBezTo>
                    <a:pt x="541741" y="496232"/>
                    <a:pt x="421726" y="599857"/>
                    <a:pt x="282585" y="599857"/>
                  </a:cubicBezTo>
                  <a:cubicBezTo>
                    <a:pt x="126709" y="599857"/>
                    <a:pt x="0" y="473311"/>
                    <a:pt x="0" y="317635"/>
                  </a:cubicBezTo>
                  <a:cubicBezTo>
                    <a:pt x="0" y="174375"/>
                    <a:pt x="108061" y="53560"/>
                    <a:pt x="251028" y="37801"/>
                  </a:cubicBezTo>
                  <a:close/>
                  <a:moveTo>
                    <a:pt x="326597" y="92"/>
                  </a:moveTo>
                  <a:cubicBezTo>
                    <a:pt x="479116" y="10120"/>
                    <a:pt x="597688" y="132374"/>
                    <a:pt x="602469" y="284713"/>
                  </a:cubicBezTo>
                  <a:cubicBezTo>
                    <a:pt x="602469" y="288056"/>
                    <a:pt x="601035" y="291399"/>
                    <a:pt x="598644" y="293787"/>
                  </a:cubicBezTo>
                  <a:cubicBezTo>
                    <a:pt x="596254" y="296175"/>
                    <a:pt x="592907" y="297607"/>
                    <a:pt x="589560" y="297607"/>
                  </a:cubicBezTo>
                  <a:lnTo>
                    <a:pt x="313210" y="298085"/>
                  </a:lnTo>
                  <a:lnTo>
                    <a:pt x="313210" y="12508"/>
                  </a:lnTo>
                  <a:cubicBezTo>
                    <a:pt x="313210" y="9165"/>
                    <a:pt x="314644" y="5822"/>
                    <a:pt x="317035" y="3434"/>
                  </a:cubicBezTo>
                  <a:cubicBezTo>
                    <a:pt x="319904" y="1047"/>
                    <a:pt x="323250" y="-386"/>
                    <a:pt x="326597" y="92"/>
                  </a:cubicBezTo>
                  <a:close/>
                </a:path>
              </a:pathLst>
            </a:custGeom>
            <a:solidFill>
              <a:schemeClr val="bg1"/>
            </a:solidFill>
            <a:ln>
              <a:noFill/>
            </a:ln>
          </p:spPr>
        </p:sp>
      </p:grpSp>
      <p:grpSp>
        <p:nvGrpSpPr>
          <p:cNvPr id="48" name="组合 47"/>
          <p:cNvGrpSpPr/>
          <p:nvPr/>
        </p:nvGrpSpPr>
        <p:grpSpPr>
          <a:xfrm>
            <a:off x="6121274" y="2754000"/>
            <a:ext cx="1350000" cy="1350000"/>
            <a:chOff x="8161698" y="2529000"/>
            <a:chExt cx="1800000" cy="1800000"/>
          </a:xfrm>
        </p:grpSpPr>
        <p:sp>
          <p:nvSpPr>
            <p:cNvPr id="49" name="矩形 48"/>
            <p:cNvSpPr/>
            <p:nvPr/>
          </p:nvSpPr>
          <p:spPr>
            <a:xfrm>
              <a:off x="8161698" y="2529000"/>
              <a:ext cx="1800000" cy="1800000"/>
            </a:xfrm>
            <a:prstGeom prst="rect">
              <a:avLst/>
            </a:prstGeom>
            <a:solidFill>
              <a:srgbClr val="6B74B4"/>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232A3C"/>
                </a:solidFill>
              </a:endParaRPr>
            </a:p>
          </p:txBody>
        </p:sp>
        <p:sp>
          <p:nvSpPr>
            <p:cNvPr id="50" name="viral-marketing_155068"/>
            <p:cNvSpPr>
              <a:spLocks noChangeAspect="1"/>
            </p:cNvSpPr>
            <p:nvPr/>
          </p:nvSpPr>
          <p:spPr bwMode="auto">
            <a:xfrm>
              <a:off x="8437295" y="2787862"/>
              <a:ext cx="1311613" cy="1309771"/>
            </a:xfrm>
            <a:custGeom>
              <a:avLst/>
              <a:gdLst>
                <a:gd name="connsiteX0" fmla="*/ 404873 w 607614"/>
                <a:gd name="connsiteY0" fmla="*/ 495278 h 606761"/>
                <a:gd name="connsiteX1" fmla="*/ 546816 w 607614"/>
                <a:gd name="connsiteY1" fmla="*/ 495278 h 606761"/>
                <a:gd name="connsiteX2" fmla="*/ 546816 w 607614"/>
                <a:gd name="connsiteY2" fmla="*/ 515747 h 606761"/>
                <a:gd name="connsiteX3" fmla="*/ 404873 w 607614"/>
                <a:gd name="connsiteY3" fmla="*/ 515747 h 606761"/>
                <a:gd name="connsiteX4" fmla="*/ 404873 w 607614"/>
                <a:gd name="connsiteY4" fmla="*/ 445202 h 606761"/>
                <a:gd name="connsiteX5" fmla="*/ 546816 w 607614"/>
                <a:gd name="connsiteY5" fmla="*/ 445202 h 606761"/>
                <a:gd name="connsiteX6" fmla="*/ 546816 w 607614"/>
                <a:gd name="connsiteY6" fmla="*/ 464940 h 606761"/>
                <a:gd name="connsiteX7" fmla="*/ 404873 w 607614"/>
                <a:gd name="connsiteY7" fmla="*/ 464940 h 606761"/>
                <a:gd name="connsiteX8" fmla="*/ 111605 w 607614"/>
                <a:gd name="connsiteY8" fmla="*/ 424733 h 606761"/>
                <a:gd name="connsiteX9" fmla="*/ 303868 w 607614"/>
                <a:gd name="connsiteY9" fmla="*/ 424733 h 606761"/>
                <a:gd name="connsiteX10" fmla="*/ 303868 w 607614"/>
                <a:gd name="connsiteY10" fmla="*/ 445202 h 606761"/>
                <a:gd name="connsiteX11" fmla="*/ 111605 w 607614"/>
                <a:gd name="connsiteY11" fmla="*/ 445202 h 606761"/>
                <a:gd name="connsiteX12" fmla="*/ 404873 w 607614"/>
                <a:gd name="connsiteY12" fmla="*/ 394395 h 606761"/>
                <a:gd name="connsiteX13" fmla="*/ 546816 w 607614"/>
                <a:gd name="connsiteY13" fmla="*/ 394395 h 606761"/>
                <a:gd name="connsiteX14" fmla="*/ 546816 w 607614"/>
                <a:gd name="connsiteY14" fmla="*/ 414864 h 606761"/>
                <a:gd name="connsiteX15" fmla="*/ 404873 w 607614"/>
                <a:gd name="connsiteY15" fmla="*/ 414864 h 606761"/>
                <a:gd name="connsiteX16" fmla="*/ 111605 w 607614"/>
                <a:gd name="connsiteY16" fmla="*/ 373926 h 606761"/>
                <a:gd name="connsiteX17" fmla="*/ 303868 w 607614"/>
                <a:gd name="connsiteY17" fmla="*/ 373926 h 606761"/>
                <a:gd name="connsiteX18" fmla="*/ 303868 w 607614"/>
                <a:gd name="connsiteY18" fmla="*/ 394395 h 606761"/>
                <a:gd name="connsiteX19" fmla="*/ 111605 w 607614"/>
                <a:gd name="connsiteY19" fmla="*/ 394395 h 606761"/>
                <a:gd name="connsiteX20" fmla="*/ 404873 w 607614"/>
                <a:gd name="connsiteY20" fmla="*/ 343588 h 606761"/>
                <a:gd name="connsiteX21" fmla="*/ 496009 w 607614"/>
                <a:gd name="connsiteY21" fmla="*/ 343588 h 606761"/>
                <a:gd name="connsiteX22" fmla="*/ 496009 w 607614"/>
                <a:gd name="connsiteY22" fmla="*/ 364057 h 606761"/>
                <a:gd name="connsiteX23" fmla="*/ 404873 w 607614"/>
                <a:gd name="connsiteY23" fmla="*/ 364057 h 606761"/>
                <a:gd name="connsiteX24" fmla="*/ 161803 w 607614"/>
                <a:gd name="connsiteY24" fmla="*/ 323850 h 606761"/>
                <a:gd name="connsiteX25" fmla="*/ 303868 w 607614"/>
                <a:gd name="connsiteY25" fmla="*/ 323850 h 606761"/>
                <a:gd name="connsiteX26" fmla="*/ 303868 w 607614"/>
                <a:gd name="connsiteY26" fmla="*/ 343588 h 606761"/>
                <a:gd name="connsiteX27" fmla="*/ 161803 w 607614"/>
                <a:gd name="connsiteY27" fmla="*/ 343588 h 606761"/>
                <a:gd name="connsiteX28" fmla="*/ 70672 w 607614"/>
                <a:gd name="connsiteY28" fmla="*/ 293521 h 606761"/>
                <a:gd name="connsiteX29" fmla="*/ 70672 w 607614"/>
                <a:gd name="connsiteY29" fmla="*/ 524097 h 606761"/>
                <a:gd name="connsiteX30" fmla="*/ 124587 w 607614"/>
                <a:gd name="connsiteY30" fmla="*/ 477072 h 606761"/>
                <a:gd name="connsiteX31" fmla="*/ 131421 w 607614"/>
                <a:gd name="connsiteY31" fmla="*/ 475555 h 606761"/>
                <a:gd name="connsiteX32" fmla="*/ 344041 w 607614"/>
                <a:gd name="connsiteY32" fmla="*/ 475555 h 606761"/>
                <a:gd name="connsiteX33" fmla="*/ 344041 w 607614"/>
                <a:gd name="connsiteY33" fmla="*/ 293521 h 606761"/>
                <a:gd name="connsiteX34" fmla="*/ 60801 w 607614"/>
                <a:gd name="connsiteY34" fmla="*/ 273042 h 606761"/>
                <a:gd name="connsiteX35" fmla="*/ 354672 w 607614"/>
                <a:gd name="connsiteY35" fmla="*/ 273042 h 606761"/>
                <a:gd name="connsiteX36" fmla="*/ 364544 w 607614"/>
                <a:gd name="connsiteY36" fmla="*/ 282902 h 606761"/>
                <a:gd name="connsiteX37" fmla="*/ 364544 w 607614"/>
                <a:gd name="connsiteY37" fmla="*/ 485415 h 606761"/>
                <a:gd name="connsiteX38" fmla="*/ 354672 w 607614"/>
                <a:gd name="connsiteY38" fmla="*/ 495275 h 606761"/>
                <a:gd name="connsiteX39" fmla="*/ 135977 w 607614"/>
                <a:gd name="connsiteY39" fmla="*/ 495275 h 606761"/>
                <a:gd name="connsiteX40" fmla="*/ 67635 w 607614"/>
                <a:gd name="connsiteY40" fmla="*/ 554436 h 606761"/>
                <a:gd name="connsiteX41" fmla="*/ 60801 w 607614"/>
                <a:gd name="connsiteY41" fmla="*/ 555953 h 606761"/>
                <a:gd name="connsiteX42" fmla="*/ 57004 w 607614"/>
                <a:gd name="connsiteY42" fmla="*/ 555195 h 606761"/>
                <a:gd name="connsiteX43" fmla="*/ 50929 w 607614"/>
                <a:gd name="connsiteY43" fmla="*/ 546093 h 606761"/>
                <a:gd name="connsiteX44" fmla="*/ 50929 w 607614"/>
                <a:gd name="connsiteY44" fmla="*/ 282902 h 606761"/>
                <a:gd name="connsiteX45" fmla="*/ 60801 w 607614"/>
                <a:gd name="connsiteY45" fmla="*/ 273042 h 606761"/>
                <a:gd name="connsiteX46" fmla="*/ 435211 w 607614"/>
                <a:gd name="connsiteY46" fmla="*/ 161559 h 606761"/>
                <a:gd name="connsiteX47" fmla="*/ 496009 w 607614"/>
                <a:gd name="connsiteY47" fmla="*/ 161559 h 606761"/>
                <a:gd name="connsiteX48" fmla="*/ 496009 w 607614"/>
                <a:gd name="connsiteY48" fmla="*/ 182028 h 606761"/>
                <a:gd name="connsiteX49" fmla="*/ 435211 w 607614"/>
                <a:gd name="connsiteY49" fmla="*/ 182028 h 606761"/>
                <a:gd name="connsiteX50" fmla="*/ 252939 w 607614"/>
                <a:gd name="connsiteY50" fmla="*/ 161559 h 606761"/>
                <a:gd name="connsiteX51" fmla="*/ 404873 w 607614"/>
                <a:gd name="connsiteY51" fmla="*/ 161559 h 606761"/>
                <a:gd name="connsiteX52" fmla="*/ 404873 w 607614"/>
                <a:gd name="connsiteY52" fmla="*/ 182028 h 606761"/>
                <a:gd name="connsiteX53" fmla="*/ 252939 w 607614"/>
                <a:gd name="connsiteY53" fmla="*/ 182028 h 606761"/>
                <a:gd name="connsiteX54" fmla="*/ 121474 w 607614"/>
                <a:gd name="connsiteY54" fmla="*/ 121352 h 606761"/>
                <a:gd name="connsiteX55" fmla="*/ 161803 w 607614"/>
                <a:gd name="connsiteY55" fmla="*/ 121352 h 606761"/>
                <a:gd name="connsiteX56" fmla="*/ 161803 w 607614"/>
                <a:gd name="connsiteY56" fmla="*/ 141821 h 606761"/>
                <a:gd name="connsiteX57" fmla="*/ 121474 w 607614"/>
                <a:gd name="connsiteY57" fmla="*/ 141821 h 606761"/>
                <a:gd name="connsiteX58" fmla="*/ 50929 w 607614"/>
                <a:gd name="connsiteY58" fmla="*/ 121352 h 606761"/>
                <a:gd name="connsiteX59" fmla="*/ 91136 w 607614"/>
                <a:gd name="connsiteY59" fmla="*/ 121352 h 606761"/>
                <a:gd name="connsiteX60" fmla="*/ 91136 w 607614"/>
                <a:gd name="connsiteY60" fmla="*/ 141821 h 606761"/>
                <a:gd name="connsiteX61" fmla="*/ 50929 w 607614"/>
                <a:gd name="connsiteY61" fmla="*/ 141821 h 606761"/>
                <a:gd name="connsiteX62" fmla="*/ 252939 w 607614"/>
                <a:gd name="connsiteY62" fmla="*/ 111483 h 606761"/>
                <a:gd name="connsiteX63" fmla="*/ 496009 w 607614"/>
                <a:gd name="connsiteY63" fmla="*/ 111483 h 606761"/>
                <a:gd name="connsiteX64" fmla="*/ 496009 w 607614"/>
                <a:gd name="connsiteY64" fmla="*/ 131221 h 606761"/>
                <a:gd name="connsiteX65" fmla="*/ 252939 w 607614"/>
                <a:gd name="connsiteY65" fmla="*/ 131221 h 606761"/>
                <a:gd name="connsiteX66" fmla="*/ 20507 w 607614"/>
                <a:gd name="connsiteY66" fmla="*/ 81145 h 606761"/>
                <a:gd name="connsiteX67" fmla="*/ 182284 w 607614"/>
                <a:gd name="connsiteY67" fmla="*/ 81145 h 606761"/>
                <a:gd name="connsiteX68" fmla="*/ 182284 w 607614"/>
                <a:gd name="connsiteY68" fmla="*/ 100865 h 606761"/>
                <a:gd name="connsiteX69" fmla="*/ 20507 w 607614"/>
                <a:gd name="connsiteY69" fmla="*/ 100865 h 606761"/>
                <a:gd name="connsiteX70" fmla="*/ 20507 w 607614"/>
                <a:gd name="connsiteY70" fmla="*/ 161542 h 606761"/>
                <a:gd name="connsiteX71" fmla="*/ 182284 w 607614"/>
                <a:gd name="connsiteY71" fmla="*/ 161542 h 606761"/>
                <a:gd name="connsiteX72" fmla="*/ 182284 w 607614"/>
                <a:gd name="connsiteY72" fmla="*/ 182021 h 606761"/>
                <a:gd name="connsiteX73" fmla="*/ 20507 w 607614"/>
                <a:gd name="connsiteY73" fmla="*/ 182021 h 606761"/>
                <a:gd name="connsiteX74" fmla="*/ 20507 w 607614"/>
                <a:gd name="connsiteY74" fmla="*/ 586283 h 606761"/>
                <a:gd name="connsiteX75" fmla="*/ 587107 w 607614"/>
                <a:gd name="connsiteY75" fmla="*/ 586283 h 606761"/>
                <a:gd name="connsiteX76" fmla="*/ 587107 w 607614"/>
                <a:gd name="connsiteY76" fmla="*/ 182021 h 606761"/>
                <a:gd name="connsiteX77" fmla="*/ 567360 w 607614"/>
                <a:gd name="connsiteY77" fmla="*/ 182021 h 606761"/>
                <a:gd name="connsiteX78" fmla="*/ 567360 w 607614"/>
                <a:gd name="connsiteY78" fmla="*/ 161542 h 606761"/>
                <a:gd name="connsiteX79" fmla="*/ 587107 w 607614"/>
                <a:gd name="connsiteY79" fmla="*/ 161542 h 606761"/>
                <a:gd name="connsiteX80" fmla="*/ 587107 w 607614"/>
                <a:gd name="connsiteY80" fmla="*/ 100865 h 606761"/>
                <a:gd name="connsiteX81" fmla="*/ 567360 w 607614"/>
                <a:gd name="connsiteY81" fmla="*/ 100865 h 606761"/>
                <a:gd name="connsiteX82" fmla="*/ 567360 w 607614"/>
                <a:gd name="connsiteY82" fmla="*/ 81145 h 606761"/>
                <a:gd name="connsiteX83" fmla="*/ 587107 w 607614"/>
                <a:gd name="connsiteY83" fmla="*/ 81145 h 606761"/>
                <a:gd name="connsiteX84" fmla="*/ 607614 w 607614"/>
                <a:gd name="connsiteY84" fmla="*/ 100865 h 606761"/>
                <a:gd name="connsiteX85" fmla="*/ 607614 w 607614"/>
                <a:gd name="connsiteY85" fmla="*/ 586283 h 606761"/>
                <a:gd name="connsiteX86" fmla="*/ 587107 w 607614"/>
                <a:gd name="connsiteY86" fmla="*/ 606761 h 606761"/>
                <a:gd name="connsiteX87" fmla="*/ 20507 w 607614"/>
                <a:gd name="connsiteY87" fmla="*/ 606761 h 606761"/>
                <a:gd name="connsiteX88" fmla="*/ 0 w 607614"/>
                <a:gd name="connsiteY88" fmla="*/ 586283 h 606761"/>
                <a:gd name="connsiteX89" fmla="*/ 0 w 607614"/>
                <a:gd name="connsiteY89" fmla="*/ 100865 h 606761"/>
                <a:gd name="connsiteX90" fmla="*/ 20507 w 607614"/>
                <a:gd name="connsiteY90" fmla="*/ 81145 h 606761"/>
                <a:gd name="connsiteX91" fmla="*/ 252939 w 607614"/>
                <a:gd name="connsiteY91" fmla="*/ 60676 h 606761"/>
                <a:gd name="connsiteX92" fmla="*/ 496009 w 607614"/>
                <a:gd name="connsiteY92" fmla="*/ 60676 h 606761"/>
                <a:gd name="connsiteX93" fmla="*/ 496009 w 607614"/>
                <a:gd name="connsiteY93" fmla="*/ 81145 h 606761"/>
                <a:gd name="connsiteX94" fmla="*/ 252939 w 607614"/>
                <a:gd name="connsiteY94" fmla="*/ 81145 h 606761"/>
                <a:gd name="connsiteX95" fmla="*/ 222489 w 607614"/>
                <a:gd name="connsiteY95" fmla="*/ 20478 h 606761"/>
                <a:gd name="connsiteX96" fmla="*/ 222489 w 607614"/>
                <a:gd name="connsiteY96" fmla="*/ 222226 h 606761"/>
                <a:gd name="connsiteX97" fmla="*/ 465544 w 607614"/>
                <a:gd name="connsiteY97" fmla="*/ 222226 h 606761"/>
                <a:gd name="connsiteX98" fmla="*/ 473140 w 607614"/>
                <a:gd name="connsiteY98" fmla="*/ 224502 h 606761"/>
                <a:gd name="connsiteX99" fmla="*/ 526308 w 607614"/>
                <a:gd name="connsiteY99" fmla="*/ 270767 h 606761"/>
                <a:gd name="connsiteX100" fmla="*/ 526308 w 607614"/>
                <a:gd name="connsiteY100" fmla="*/ 20478 h 606761"/>
                <a:gd name="connsiteX101" fmla="*/ 212615 w 607614"/>
                <a:gd name="connsiteY101" fmla="*/ 0 h 606761"/>
                <a:gd name="connsiteX102" fmla="*/ 536942 w 607614"/>
                <a:gd name="connsiteY102" fmla="*/ 0 h 606761"/>
                <a:gd name="connsiteX103" fmla="*/ 546816 w 607614"/>
                <a:gd name="connsiteY103" fmla="*/ 9860 h 606761"/>
                <a:gd name="connsiteX104" fmla="*/ 546816 w 607614"/>
                <a:gd name="connsiteY104" fmla="*/ 293521 h 606761"/>
                <a:gd name="connsiteX105" fmla="*/ 540740 w 607614"/>
                <a:gd name="connsiteY105" fmla="*/ 302622 h 606761"/>
                <a:gd name="connsiteX106" fmla="*/ 536942 w 607614"/>
                <a:gd name="connsiteY106" fmla="*/ 303381 h 606761"/>
                <a:gd name="connsiteX107" fmla="*/ 529346 w 607614"/>
                <a:gd name="connsiteY107" fmla="*/ 301106 h 606761"/>
                <a:gd name="connsiteX108" fmla="*/ 461747 w 607614"/>
                <a:gd name="connsiteY108" fmla="*/ 242705 h 606761"/>
                <a:gd name="connsiteX109" fmla="*/ 212615 w 607614"/>
                <a:gd name="connsiteY109" fmla="*/ 242705 h 606761"/>
                <a:gd name="connsiteX110" fmla="*/ 202741 w 607614"/>
                <a:gd name="connsiteY110" fmla="*/ 232845 h 606761"/>
                <a:gd name="connsiteX111" fmla="*/ 202741 w 607614"/>
                <a:gd name="connsiteY111" fmla="*/ 9860 h 606761"/>
                <a:gd name="connsiteX112" fmla="*/ 212615 w 607614"/>
                <a:gd name="connsiteY112"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07614" h="606761">
                  <a:moveTo>
                    <a:pt x="404873" y="495278"/>
                  </a:moveTo>
                  <a:lnTo>
                    <a:pt x="546816" y="495278"/>
                  </a:lnTo>
                  <a:lnTo>
                    <a:pt x="546816" y="515747"/>
                  </a:lnTo>
                  <a:lnTo>
                    <a:pt x="404873" y="515747"/>
                  </a:lnTo>
                  <a:close/>
                  <a:moveTo>
                    <a:pt x="404873" y="445202"/>
                  </a:moveTo>
                  <a:lnTo>
                    <a:pt x="546816" y="445202"/>
                  </a:lnTo>
                  <a:lnTo>
                    <a:pt x="546816" y="464940"/>
                  </a:lnTo>
                  <a:lnTo>
                    <a:pt x="404873" y="464940"/>
                  </a:lnTo>
                  <a:close/>
                  <a:moveTo>
                    <a:pt x="111605" y="424733"/>
                  </a:moveTo>
                  <a:lnTo>
                    <a:pt x="303868" y="424733"/>
                  </a:lnTo>
                  <a:lnTo>
                    <a:pt x="303868" y="445202"/>
                  </a:lnTo>
                  <a:lnTo>
                    <a:pt x="111605" y="445202"/>
                  </a:lnTo>
                  <a:close/>
                  <a:moveTo>
                    <a:pt x="404873" y="394395"/>
                  </a:moveTo>
                  <a:lnTo>
                    <a:pt x="546816" y="394395"/>
                  </a:lnTo>
                  <a:lnTo>
                    <a:pt x="546816" y="414864"/>
                  </a:lnTo>
                  <a:lnTo>
                    <a:pt x="404873" y="414864"/>
                  </a:lnTo>
                  <a:close/>
                  <a:moveTo>
                    <a:pt x="111605" y="373926"/>
                  </a:moveTo>
                  <a:lnTo>
                    <a:pt x="303868" y="373926"/>
                  </a:lnTo>
                  <a:lnTo>
                    <a:pt x="303868" y="394395"/>
                  </a:lnTo>
                  <a:lnTo>
                    <a:pt x="111605" y="394395"/>
                  </a:lnTo>
                  <a:close/>
                  <a:moveTo>
                    <a:pt x="404873" y="343588"/>
                  </a:moveTo>
                  <a:lnTo>
                    <a:pt x="496009" y="343588"/>
                  </a:lnTo>
                  <a:lnTo>
                    <a:pt x="496009" y="364057"/>
                  </a:lnTo>
                  <a:lnTo>
                    <a:pt x="404873" y="364057"/>
                  </a:lnTo>
                  <a:close/>
                  <a:moveTo>
                    <a:pt x="161803" y="323850"/>
                  </a:moveTo>
                  <a:lnTo>
                    <a:pt x="303868" y="323850"/>
                  </a:lnTo>
                  <a:lnTo>
                    <a:pt x="303868" y="343588"/>
                  </a:lnTo>
                  <a:lnTo>
                    <a:pt x="161803" y="343588"/>
                  </a:lnTo>
                  <a:close/>
                  <a:moveTo>
                    <a:pt x="70672" y="293521"/>
                  </a:moveTo>
                  <a:lnTo>
                    <a:pt x="70672" y="524097"/>
                  </a:lnTo>
                  <a:lnTo>
                    <a:pt x="124587" y="477072"/>
                  </a:lnTo>
                  <a:cubicBezTo>
                    <a:pt x="126865" y="475555"/>
                    <a:pt x="128384" y="475555"/>
                    <a:pt x="131421" y="475555"/>
                  </a:cubicBezTo>
                  <a:lnTo>
                    <a:pt x="344041" y="475555"/>
                  </a:lnTo>
                  <a:lnTo>
                    <a:pt x="344041" y="293521"/>
                  </a:lnTo>
                  <a:close/>
                  <a:moveTo>
                    <a:pt x="60801" y="273042"/>
                  </a:moveTo>
                  <a:lnTo>
                    <a:pt x="354672" y="273042"/>
                  </a:lnTo>
                  <a:cubicBezTo>
                    <a:pt x="360747" y="273042"/>
                    <a:pt x="364544" y="276834"/>
                    <a:pt x="364544" y="282902"/>
                  </a:cubicBezTo>
                  <a:lnTo>
                    <a:pt x="364544" y="485415"/>
                  </a:lnTo>
                  <a:cubicBezTo>
                    <a:pt x="364544" y="491483"/>
                    <a:pt x="360747" y="495275"/>
                    <a:pt x="354672" y="495275"/>
                  </a:cubicBezTo>
                  <a:lnTo>
                    <a:pt x="135977" y="495275"/>
                  </a:lnTo>
                  <a:lnTo>
                    <a:pt x="67635" y="554436"/>
                  </a:lnTo>
                  <a:cubicBezTo>
                    <a:pt x="66116" y="555195"/>
                    <a:pt x="63079" y="555953"/>
                    <a:pt x="60801" y="555953"/>
                  </a:cubicBezTo>
                  <a:cubicBezTo>
                    <a:pt x="60041" y="555953"/>
                    <a:pt x="57763" y="555953"/>
                    <a:pt x="57004" y="555195"/>
                  </a:cubicBezTo>
                  <a:cubicBezTo>
                    <a:pt x="52448" y="552919"/>
                    <a:pt x="50929" y="549885"/>
                    <a:pt x="50929" y="546093"/>
                  </a:cubicBezTo>
                  <a:lnTo>
                    <a:pt x="50929" y="282902"/>
                  </a:lnTo>
                  <a:cubicBezTo>
                    <a:pt x="50929" y="276834"/>
                    <a:pt x="54726" y="273042"/>
                    <a:pt x="60801" y="273042"/>
                  </a:cubicBezTo>
                  <a:close/>
                  <a:moveTo>
                    <a:pt x="435211" y="161559"/>
                  </a:moveTo>
                  <a:lnTo>
                    <a:pt x="496009" y="161559"/>
                  </a:lnTo>
                  <a:lnTo>
                    <a:pt x="496009" y="182028"/>
                  </a:lnTo>
                  <a:lnTo>
                    <a:pt x="435211" y="182028"/>
                  </a:lnTo>
                  <a:close/>
                  <a:moveTo>
                    <a:pt x="252939" y="161559"/>
                  </a:moveTo>
                  <a:lnTo>
                    <a:pt x="404873" y="161559"/>
                  </a:lnTo>
                  <a:lnTo>
                    <a:pt x="404873" y="182028"/>
                  </a:lnTo>
                  <a:lnTo>
                    <a:pt x="252939" y="182028"/>
                  </a:lnTo>
                  <a:close/>
                  <a:moveTo>
                    <a:pt x="121474" y="121352"/>
                  </a:moveTo>
                  <a:lnTo>
                    <a:pt x="161803" y="121352"/>
                  </a:lnTo>
                  <a:lnTo>
                    <a:pt x="161803" y="141821"/>
                  </a:lnTo>
                  <a:lnTo>
                    <a:pt x="121474" y="141821"/>
                  </a:lnTo>
                  <a:close/>
                  <a:moveTo>
                    <a:pt x="50929" y="121352"/>
                  </a:moveTo>
                  <a:lnTo>
                    <a:pt x="91136" y="121352"/>
                  </a:lnTo>
                  <a:lnTo>
                    <a:pt x="91136" y="141821"/>
                  </a:lnTo>
                  <a:lnTo>
                    <a:pt x="50929" y="141821"/>
                  </a:lnTo>
                  <a:close/>
                  <a:moveTo>
                    <a:pt x="252939" y="111483"/>
                  </a:moveTo>
                  <a:lnTo>
                    <a:pt x="496009" y="111483"/>
                  </a:lnTo>
                  <a:lnTo>
                    <a:pt x="496009" y="131221"/>
                  </a:lnTo>
                  <a:lnTo>
                    <a:pt x="252939" y="131221"/>
                  </a:lnTo>
                  <a:close/>
                  <a:moveTo>
                    <a:pt x="20507" y="81145"/>
                  </a:moveTo>
                  <a:lnTo>
                    <a:pt x="182284" y="81145"/>
                  </a:lnTo>
                  <a:lnTo>
                    <a:pt x="182284" y="100865"/>
                  </a:lnTo>
                  <a:lnTo>
                    <a:pt x="20507" y="100865"/>
                  </a:lnTo>
                  <a:lnTo>
                    <a:pt x="20507" y="161542"/>
                  </a:lnTo>
                  <a:lnTo>
                    <a:pt x="182284" y="161542"/>
                  </a:lnTo>
                  <a:lnTo>
                    <a:pt x="182284" y="182021"/>
                  </a:lnTo>
                  <a:lnTo>
                    <a:pt x="20507" y="182021"/>
                  </a:lnTo>
                  <a:lnTo>
                    <a:pt x="20507" y="586283"/>
                  </a:lnTo>
                  <a:lnTo>
                    <a:pt x="587107" y="586283"/>
                  </a:lnTo>
                  <a:lnTo>
                    <a:pt x="587107" y="182021"/>
                  </a:lnTo>
                  <a:lnTo>
                    <a:pt x="567360" y="182021"/>
                  </a:lnTo>
                  <a:lnTo>
                    <a:pt x="567360" y="161542"/>
                  </a:lnTo>
                  <a:lnTo>
                    <a:pt x="587107" y="161542"/>
                  </a:lnTo>
                  <a:lnTo>
                    <a:pt x="587107" y="100865"/>
                  </a:lnTo>
                  <a:lnTo>
                    <a:pt x="567360" y="100865"/>
                  </a:lnTo>
                  <a:lnTo>
                    <a:pt x="567360" y="81145"/>
                  </a:lnTo>
                  <a:lnTo>
                    <a:pt x="587107" y="81145"/>
                  </a:lnTo>
                  <a:cubicBezTo>
                    <a:pt x="599259" y="81145"/>
                    <a:pt x="607614" y="88730"/>
                    <a:pt x="607614" y="100865"/>
                  </a:cubicBezTo>
                  <a:lnTo>
                    <a:pt x="607614" y="586283"/>
                  </a:lnTo>
                  <a:cubicBezTo>
                    <a:pt x="607614" y="598418"/>
                    <a:pt x="599259" y="606761"/>
                    <a:pt x="587107" y="606761"/>
                  </a:cubicBezTo>
                  <a:lnTo>
                    <a:pt x="20507" y="606761"/>
                  </a:lnTo>
                  <a:cubicBezTo>
                    <a:pt x="8355" y="606761"/>
                    <a:pt x="0" y="598418"/>
                    <a:pt x="0" y="586283"/>
                  </a:cubicBezTo>
                  <a:lnTo>
                    <a:pt x="0" y="100865"/>
                  </a:lnTo>
                  <a:cubicBezTo>
                    <a:pt x="0" y="88730"/>
                    <a:pt x="8355" y="81145"/>
                    <a:pt x="20507" y="81145"/>
                  </a:cubicBezTo>
                  <a:close/>
                  <a:moveTo>
                    <a:pt x="252939" y="60676"/>
                  </a:moveTo>
                  <a:lnTo>
                    <a:pt x="496009" y="60676"/>
                  </a:lnTo>
                  <a:lnTo>
                    <a:pt x="496009" y="81145"/>
                  </a:lnTo>
                  <a:lnTo>
                    <a:pt x="252939" y="81145"/>
                  </a:lnTo>
                  <a:close/>
                  <a:moveTo>
                    <a:pt x="222489" y="20478"/>
                  </a:moveTo>
                  <a:lnTo>
                    <a:pt x="222489" y="222226"/>
                  </a:lnTo>
                  <a:lnTo>
                    <a:pt x="465544" y="222226"/>
                  </a:lnTo>
                  <a:cubicBezTo>
                    <a:pt x="467823" y="222226"/>
                    <a:pt x="470861" y="223743"/>
                    <a:pt x="473140" y="224502"/>
                  </a:cubicBezTo>
                  <a:lnTo>
                    <a:pt x="526308" y="270767"/>
                  </a:lnTo>
                  <a:lnTo>
                    <a:pt x="526308" y="20478"/>
                  </a:lnTo>
                  <a:close/>
                  <a:moveTo>
                    <a:pt x="212615" y="0"/>
                  </a:moveTo>
                  <a:lnTo>
                    <a:pt x="536942" y="0"/>
                  </a:lnTo>
                  <a:cubicBezTo>
                    <a:pt x="543018" y="0"/>
                    <a:pt x="546816" y="3792"/>
                    <a:pt x="546816" y="9860"/>
                  </a:cubicBezTo>
                  <a:lnTo>
                    <a:pt x="546816" y="293521"/>
                  </a:lnTo>
                  <a:cubicBezTo>
                    <a:pt x="546816" y="297313"/>
                    <a:pt x="544537" y="300347"/>
                    <a:pt x="540740" y="302622"/>
                  </a:cubicBezTo>
                  <a:cubicBezTo>
                    <a:pt x="539980" y="303381"/>
                    <a:pt x="537701" y="303381"/>
                    <a:pt x="536942" y="303381"/>
                  </a:cubicBezTo>
                  <a:cubicBezTo>
                    <a:pt x="534663" y="303381"/>
                    <a:pt x="531625" y="302622"/>
                    <a:pt x="529346" y="301106"/>
                  </a:cubicBezTo>
                  <a:lnTo>
                    <a:pt x="461747" y="242705"/>
                  </a:lnTo>
                  <a:lnTo>
                    <a:pt x="212615" y="242705"/>
                  </a:lnTo>
                  <a:cubicBezTo>
                    <a:pt x="206539" y="242705"/>
                    <a:pt x="202741" y="238912"/>
                    <a:pt x="202741" y="232845"/>
                  </a:cubicBezTo>
                  <a:lnTo>
                    <a:pt x="202741" y="9860"/>
                  </a:lnTo>
                  <a:cubicBezTo>
                    <a:pt x="202741" y="3792"/>
                    <a:pt x="206539" y="0"/>
                    <a:pt x="212615" y="0"/>
                  </a:cubicBezTo>
                  <a:close/>
                </a:path>
              </a:pathLst>
            </a:custGeom>
            <a:solidFill>
              <a:schemeClr val="bg1"/>
            </a:solidFill>
            <a:ln>
              <a:noFill/>
            </a:ln>
          </p:spPr>
        </p:sp>
      </p:grpSp>
      <p:grpSp>
        <p:nvGrpSpPr>
          <p:cNvPr id="51" name="组合 50"/>
          <p:cNvGrpSpPr/>
          <p:nvPr/>
        </p:nvGrpSpPr>
        <p:grpSpPr>
          <a:xfrm>
            <a:off x="4645627" y="2754000"/>
            <a:ext cx="1350000" cy="1350000"/>
            <a:chOff x="6194169" y="2529000"/>
            <a:chExt cx="1800000" cy="1800000"/>
          </a:xfrm>
        </p:grpSpPr>
        <p:sp>
          <p:nvSpPr>
            <p:cNvPr id="52" name="矩形 51"/>
            <p:cNvSpPr/>
            <p:nvPr/>
          </p:nvSpPr>
          <p:spPr>
            <a:xfrm>
              <a:off x="6194169" y="2529000"/>
              <a:ext cx="1800000" cy="1800000"/>
            </a:xfrm>
            <a:prstGeom prst="rect">
              <a:avLst/>
            </a:prstGeom>
            <a:solidFill>
              <a:srgbClr val="BE80FA"/>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232A3C"/>
                </a:solidFill>
              </a:endParaRPr>
            </a:p>
          </p:txBody>
        </p:sp>
        <p:sp>
          <p:nvSpPr>
            <p:cNvPr id="53" name="stocks-graphic-for-business-stats_20803"/>
            <p:cNvSpPr>
              <a:spLocks noChangeAspect="1"/>
            </p:cNvSpPr>
            <p:nvPr/>
          </p:nvSpPr>
          <p:spPr bwMode="auto">
            <a:xfrm>
              <a:off x="6428224" y="2871971"/>
              <a:ext cx="1311613" cy="1182925"/>
            </a:xfrm>
            <a:custGeom>
              <a:avLst/>
              <a:gdLst>
                <a:gd name="T0" fmla="*/ 7830 w 8541"/>
                <a:gd name="T1" fmla="*/ 7703 h 7703"/>
                <a:gd name="T2" fmla="*/ 0 w 8541"/>
                <a:gd name="T3" fmla="*/ 7703 h 7703"/>
                <a:gd name="T4" fmla="*/ 0 w 8541"/>
                <a:gd name="T5" fmla="*/ 0 h 7703"/>
                <a:gd name="T6" fmla="*/ 632 w 8541"/>
                <a:gd name="T7" fmla="*/ 0 h 7703"/>
                <a:gd name="T8" fmla="*/ 632 w 8541"/>
                <a:gd name="T9" fmla="*/ 4272 h 7703"/>
                <a:gd name="T10" fmla="*/ 4513 w 8541"/>
                <a:gd name="T11" fmla="*/ 1449 h 7703"/>
                <a:gd name="T12" fmla="*/ 5841 w 8541"/>
                <a:gd name="T13" fmla="*/ 2017 h 7703"/>
                <a:gd name="T14" fmla="*/ 7667 w 8541"/>
                <a:gd name="T15" fmla="*/ 357 h 7703"/>
                <a:gd name="T16" fmla="*/ 7305 w 8541"/>
                <a:gd name="T17" fmla="*/ 0 h 7703"/>
                <a:gd name="T18" fmla="*/ 8541 w 8541"/>
                <a:gd name="T19" fmla="*/ 0 h 7703"/>
                <a:gd name="T20" fmla="*/ 8541 w 8541"/>
                <a:gd name="T21" fmla="*/ 1235 h 7703"/>
                <a:gd name="T22" fmla="*/ 8116 w 8541"/>
                <a:gd name="T23" fmla="*/ 806 h 7703"/>
                <a:gd name="T24" fmla="*/ 5965 w 8541"/>
                <a:gd name="T25" fmla="*/ 2756 h 7703"/>
                <a:gd name="T26" fmla="*/ 4593 w 8541"/>
                <a:gd name="T27" fmla="*/ 2172 h 7703"/>
                <a:gd name="T28" fmla="*/ 632 w 8541"/>
                <a:gd name="T29" fmla="*/ 5054 h 7703"/>
                <a:gd name="T30" fmla="*/ 632 w 8541"/>
                <a:gd name="T31" fmla="*/ 7072 h 7703"/>
                <a:gd name="T32" fmla="*/ 1348 w 8541"/>
                <a:gd name="T33" fmla="*/ 7072 h 7703"/>
                <a:gd name="T34" fmla="*/ 1348 w 8541"/>
                <a:gd name="T35" fmla="*/ 5289 h 7703"/>
                <a:gd name="T36" fmla="*/ 1980 w 8541"/>
                <a:gd name="T37" fmla="*/ 5289 h 7703"/>
                <a:gd name="T38" fmla="*/ 1980 w 8541"/>
                <a:gd name="T39" fmla="*/ 7072 h 7703"/>
                <a:gd name="T40" fmla="*/ 2517 w 8541"/>
                <a:gd name="T41" fmla="*/ 7072 h 7703"/>
                <a:gd name="T42" fmla="*/ 2517 w 8541"/>
                <a:gd name="T43" fmla="*/ 4558 h 7703"/>
                <a:gd name="T44" fmla="*/ 3149 w 8541"/>
                <a:gd name="T45" fmla="*/ 4558 h 7703"/>
                <a:gd name="T46" fmla="*/ 3149 w 8541"/>
                <a:gd name="T47" fmla="*/ 7072 h 7703"/>
                <a:gd name="T48" fmla="*/ 3686 w 8541"/>
                <a:gd name="T49" fmla="*/ 7072 h 7703"/>
                <a:gd name="T50" fmla="*/ 3686 w 8541"/>
                <a:gd name="T51" fmla="*/ 3824 h 7703"/>
                <a:gd name="T52" fmla="*/ 4318 w 8541"/>
                <a:gd name="T53" fmla="*/ 3824 h 7703"/>
                <a:gd name="T54" fmla="*/ 4318 w 8541"/>
                <a:gd name="T55" fmla="*/ 7072 h 7703"/>
                <a:gd name="T56" fmla="*/ 4855 w 8541"/>
                <a:gd name="T57" fmla="*/ 7072 h 7703"/>
                <a:gd name="T58" fmla="*/ 4855 w 8541"/>
                <a:gd name="T59" fmla="*/ 3458 h 7703"/>
                <a:gd name="T60" fmla="*/ 5491 w 8541"/>
                <a:gd name="T61" fmla="*/ 3458 h 7703"/>
                <a:gd name="T62" fmla="*/ 5491 w 8541"/>
                <a:gd name="T63" fmla="*/ 7072 h 7703"/>
                <a:gd name="T64" fmla="*/ 6028 w 8541"/>
                <a:gd name="T65" fmla="*/ 7072 h 7703"/>
                <a:gd name="T66" fmla="*/ 6028 w 8541"/>
                <a:gd name="T67" fmla="*/ 4193 h 7703"/>
                <a:gd name="T68" fmla="*/ 6660 w 8541"/>
                <a:gd name="T69" fmla="*/ 4193 h 7703"/>
                <a:gd name="T70" fmla="*/ 6660 w 8541"/>
                <a:gd name="T71" fmla="*/ 7072 h 7703"/>
                <a:gd name="T72" fmla="*/ 7197 w 8541"/>
                <a:gd name="T73" fmla="*/ 7072 h 7703"/>
                <a:gd name="T74" fmla="*/ 7197 w 8541"/>
                <a:gd name="T75" fmla="*/ 2728 h 7703"/>
                <a:gd name="T76" fmla="*/ 7830 w 8541"/>
                <a:gd name="T77" fmla="*/ 2728 h 7703"/>
                <a:gd name="T78" fmla="*/ 7830 w 8541"/>
                <a:gd name="T79" fmla="*/ 7703 h 7703"/>
                <a:gd name="T80" fmla="*/ 7830 w 8541"/>
                <a:gd name="T81" fmla="*/ 7703 h 7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41" h="7703">
                  <a:moveTo>
                    <a:pt x="7830" y="7703"/>
                  </a:moveTo>
                  <a:lnTo>
                    <a:pt x="0" y="7703"/>
                  </a:lnTo>
                  <a:lnTo>
                    <a:pt x="0" y="0"/>
                  </a:lnTo>
                  <a:lnTo>
                    <a:pt x="632" y="0"/>
                  </a:lnTo>
                  <a:lnTo>
                    <a:pt x="632" y="4272"/>
                  </a:lnTo>
                  <a:lnTo>
                    <a:pt x="4513" y="1449"/>
                  </a:lnTo>
                  <a:lnTo>
                    <a:pt x="5841" y="2017"/>
                  </a:lnTo>
                  <a:lnTo>
                    <a:pt x="7667" y="357"/>
                  </a:lnTo>
                  <a:lnTo>
                    <a:pt x="7305" y="0"/>
                  </a:lnTo>
                  <a:lnTo>
                    <a:pt x="8541" y="0"/>
                  </a:lnTo>
                  <a:lnTo>
                    <a:pt x="8541" y="1235"/>
                  </a:lnTo>
                  <a:lnTo>
                    <a:pt x="8116" y="806"/>
                  </a:lnTo>
                  <a:lnTo>
                    <a:pt x="5965" y="2756"/>
                  </a:lnTo>
                  <a:lnTo>
                    <a:pt x="4593" y="2172"/>
                  </a:lnTo>
                  <a:lnTo>
                    <a:pt x="632" y="5054"/>
                  </a:lnTo>
                  <a:lnTo>
                    <a:pt x="632" y="7072"/>
                  </a:lnTo>
                  <a:lnTo>
                    <a:pt x="1348" y="7072"/>
                  </a:lnTo>
                  <a:lnTo>
                    <a:pt x="1348" y="5289"/>
                  </a:lnTo>
                  <a:lnTo>
                    <a:pt x="1980" y="5289"/>
                  </a:lnTo>
                  <a:lnTo>
                    <a:pt x="1980" y="7072"/>
                  </a:lnTo>
                  <a:lnTo>
                    <a:pt x="2517" y="7072"/>
                  </a:lnTo>
                  <a:lnTo>
                    <a:pt x="2517" y="4558"/>
                  </a:lnTo>
                  <a:lnTo>
                    <a:pt x="3149" y="4558"/>
                  </a:lnTo>
                  <a:lnTo>
                    <a:pt x="3149" y="7072"/>
                  </a:lnTo>
                  <a:lnTo>
                    <a:pt x="3686" y="7072"/>
                  </a:lnTo>
                  <a:lnTo>
                    <a:pt x="3686" y="3824"/>
                  </a:lnTo>
                  <a:lnTo>
                    <a:pt x="4318" y="3824"/>
                  </a:lnTo>
                  <a:lnTo>
                    <a:pt x="4318" y="7072"/>
                  </a:lnTo>
                  <a:lnTo>
                    <a:pt x="4855" y="7072"/>
                  </a:lnTo>
                  <a:lnTo>
                    <a:pt x="4855" y="3458"/>
                  </a:lnTo>
                  <a:lnTo>
                    <a:pt x="5491" y="3458"/>
                  </a:lnTo>
                  <a:lnTo>
                    <a:pt x="5491" y="7072"/>
                  </a:lnTo>
                  <a:lnTo>
                    <a:pt x="6028" y="7072"/>
                  </a:lnTo>
                  <a:lnTo>
                    <a:pt x="6028" y="4193"/>
                  </a:lnTo>
                  <a:lnTo>
                    <a:pt x="6660" y="4193"/>
                  </a:lnTo>
                  <a:lnTo>
                    <a:pt x="6660" y="7072"/>
                  </a:lnTo>
                  <a:lnTo>
                    <a:pt x="7197" y="7072"/>
                  </a:lnTo>
                  <a:lnTo>
                    <a:pt x="7197" y="2728"/>
                  </a:lnTo>
                  <a:lnTo>
                    <a:pt x="7830" y="2728"/>
                  </a:lnTo>
                  <a:lnTo>
                    <a:pt x="7830" y="7703"/>
                  </a:lnTo>
                  <a:lnTo>
                    <a:pt x="7830" y="7703"/>
                  </a:lnTo>
                  <a:close/>
                </a:path>
              </a:pathLst>
            </a:custGeom>
            <a:solidFill>
              <a:schemeClr val="bg1"/>
            </a:solidFill>
            <a:ln>
              <a:noFill/>
            </a:ln>
          </p:spPr>
        </p:sp>
      </p:grpSp>
      <p:grpSp>
        <p:nvGrpSpPr>
          <p:cNvPr id="54" name="组合 53"/>
          <p:cNvGrpSpPr/>
          <p:nvPr/>
        </p:nvGrpSpPr>
        <p:grpSpPr>
          <a:xfrm>
            <a:off x="1694332" y="2754000"/>
            <a:ext cx="1350000" cy="1350000"/>
            <a:chOff x="2259109" y="2529000"/>
            <a:chExt cx="1800000" cy="1800000"/>
          </a:xfrm>
        </p:grpSpPr>
        <p:sp>
          <p:nvSpPr>
            <p:cNvPr id="55" name="矩形 54"/>
            <p:cNvSpPr/>
            <p:nvPr/>
          </p:nvSpPr>
          <p:spPr>
            <a:xfrm>
              <a:off x="2259109" y="2529000"/>
              <a:ext cx="1800000" cy="1800000"/>
            </a:xfrm>
            <a:prstGeom prst="rect">
              <a:avLst/>
            </a:prstGeom>
            <a:solidFill>
              <a:srgbClr val="6B74B4"/>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232A3C"/>
                </a:solidFill>
              </a:endParaRPr>
            </a:p>
          </p:txBody>
        </p:sp>
        <p:sp>
          <p:nvSpPr>
            <p:cNvPr id="56" name="seo-specialist-bald-head-male-symbol-with-puzzle-pieces-inside_48629"/>
            <p:cNvSpPr>
              <a:spLocks noChangeAspect="1"/>
            </p:cNvSpPr>
            <p:nvPr/>
          </p:nvSpPr>
          <p:spPr bwMode="auto">
            <a:xfrm>
              <a:off x="2601731" y="2787862"/>
              <a:ext cx="1033902" cy="1311613"/>
            </a:xfrm>
            <a:custGeom>
              <a:avLst/>
              <a:gdLst>
                <a:gd name="T0" fmla="*/ 836 w 839"/>
                <a:gd name="T1" fmla="*/ 358 h 1066"/>
                <a:gd name="T2" fmla="*/ 95 w 839"/>
                <a:gd name="T3" fmla="*/ 460 h 1066"/>
                <a:gd name="T4" fmla="*/ 104 w 839"/>
                <a:gd name="T5" fmla="*/ 800 h 1066"/>
                <a:gd name="T6" fmla="*/ 254 w 839"/>
                <a:gd name="T7" fmla="*/ 1066 h 1066"/>
                <a:gd name="T8" fmla="*/ 523 w 839"/>
                <a:gd name="T9" fmla="*/ 501 h 1066"/>
                <a:gd name="T10" fmla="*/ 490 w 839"/>
                <a:gd name="T11" fmla="*/ 558 h 1066"/>
                <a:gd name="T12" fmla="*/ 394 w 839"/>
                <a:gd name="T13" fmla="*/ 528 h 1066"/>
                <a:gd name="T14" fmla="*/ 346 w 839"/>
                <a:gd name="T15" fmla="*/ 543 h 1066"/>
                <a:gd name="T16" fmla="*/ 373 w 839"/>
                <a:gd name="T17" fmla="*/ 522 h 1066"/>
                <a:gd name="T18" fmla="*/ 358 w 839"/>
                <a:gd name="T19" fmla="*/ 448 h 1066"/>
                <a:gd name="T20" fmla="*/ 400 w 839"/>
                <a:gd name="T21" fmla="*/ 382 h 1066"/>
                <a:gd name="T22" fmla="*/ 424 w 839"/>
                <a:gd name="T23" fmla="*/ 370 h 1066"/>
                <a:gd name="T24" fmla="*/ 526 w 839"/>
                <a:gd name="T25" fmla="*/ 403 h 1066"/>
                <a:gd name="T26" fmla="*/ 490 w 839"/>
                <a:gd name="T27" fmla="*/ 456 h 1066"/>
                <a:gd name="T28" fmla="*/ 561 w 839"/>
                <a:gd name="T29" fmla="*/ 459 h 1066"/>
                <a:gd name="T30" fmla="*/ 678 w 839"/>
                <a:gd name="T31" fmla="*/ 325 h 1066"/>
                <a:gd name="T32" fmla="*/ 705 w 839"/>
                <a:gd name="T33" fmla="*/ 367 h 1066"/>
                <a:gd name="T34" fmla="*/ 699 w 839"/>
                <a:gd name="T35" fmla="*/ 433 h 1066"/>
                <a:gd name="T36" fmla="*/ 705 w 839"/>
                <a:gd name="T37" fmla="*/ 483 h 1066"/>
                <a:gd name="T38" fmla="*/ 672 w 839"/>
                <a:gd name="T39" fmla="*/ 474 h 1066"/>
                <a:gd name="T40" fmla="*/ 570 w 839"/>
                <a:gd name="T41" fmla="*/ 457 h 1066"/>
                <a:gd name="T42" fmla="*/ 520 w 839"/>
                <a:gd name="T43" fmla="*/ 463 h 1066"/>
                <a:gd name="T44" fmla="*/ 517 w 839"/>
                <a:gd name="T45" fmla="*/ 430 h 1066"/>
                <a:gd name="T46" fmla="*/ 511 w 839"/>
                <a:gd name="T47" fmla="*/ 355 h 1066"/>
                <a:gd name="T48" fmla="*/ 567 w 839"/>
                <a:gd name="T49" fmla="*/ 358 h 1066"/>
                <a:gd name="T50" fmla="*/ 600 w 839"/>
                <a:gd name="T51" fmla="*/ 301 h 1066"/>
                <a:gd name="T52" fmla="*/ 684 w 839"/>
                <a:gd name="T53" fmla="*/ 325 h 1066"/>
                <a:gd name="T54" fmla="*/ 481 w 839"/>
                <a:gd name="T55" fmla="*/ 203 h 1066"/>
                <a:gd name="T56" fmla="*/ 514 w 839"/>
                <a:gd name="T57" fmla="*/ 146 h 1066"/>
                <a:gd name="T58" fmla="*/ 609 w 839"/>
                <a:gd name="T59" fmla="*/ 176 h 1066"/>
                <a:gd name="T60" fmla="*/ 657 w 839"/>
                <a:gd name="T61" fmla="*/ 161 h 1066"/>
                <a:gd name="T62" fmla="*/ 627 w 839"/>
                <a:gd name="T63" fmla="*/ 182 h 1066"/>
                <a:gd name="T64" fmla="*/ 606 w 839"/>
                <a:gd name="T65" fmla="*/ 283 h 1066"/>
                <a:gd name="T66" fmla="*/ 612 w 839"/>
                <a:gd name="T67" fmla="*/ 334 h 1066"/>
                <a:gd name="T68" fmla="*/ 579 w 839"/>
                <a:gd name="T69" fmla="*/ 325 h 1066"/>
                <a:gd name="T70" fmla="*/ 481 w 839"/>
                <a:gd name="T71" fmla="*/ 301 h 1066"/>
                <a:gd name="T72" fmla="*/ 517 w 839"/>
                <a:gd name="T73" fmla="*/ 247 h 1066"/>
                <a:gd name="T74" fmla="*/ 445 w 839"/>
                <a:gd name="T75" fmla="*/ 244 h 1066"/>
                <a:gd name="T76" fmla="*/ 320 w 839"/>
                <a:gd name="T77" fmla="*/ 379 h 1066"/>
                <a:gd name="T78" fmla="*/ 317 w 839"/>
                <a:gd name="T79" fmla="*/ 316 h 1066"/>
                <a:gd name="T80" fmla="*/ 266 w 839"/>
                <a:gd name="T81" fmla="*/ 295 h 1066"/>
                <a:gd name="T82" fmla="*/ 308 w 839"/>
                <a:gd name="T83" fmla="*/ 230 h 1066"/>
                <a:gd name="T84" fmla="*/ 331 w 839"/>
                <a:gd name="T85" fmla="*/ 218 h 1066"/>
                <a:gd name="T86" fmla="*/ 433 w 839"/>
                <a:gd name="T87" fmla="*/ 250 h 1066"/>
                <a:gd name="T88" fmla="*/ 484 w 839"/>
                <a:gd name="T89" fmla="*/ 244 h 1066"/>
                <a:gd name="T90" fmla="*/ 487 w 839"/>
                <a:gd name="T91" fmla="*/ 277 h 1066"/>
                <a:gd name="T92" fmla="*/ 493 w 839"/>
                <a:gd name="T93" fmla="*/ 352 h 1066"/>
                <a:gd name="T94" fmla="*/ 433 w 839"/>
                <a:gd name="T95" fmla="*/ 346 h 1066"/>
                <a:gd name="T96" fmla="*/ 400 w 839"/>
                <a:gd name="T97" fmla="*/ 403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9" h="1066">
                  <a:moveTo>
                    <a:pt x="254" y="1066"/>
                  </a:moveTo>
                  <a:lnTo>
                    <a:pt x="839" y="1066"/>
                  </a:lnTo>
                  <a:cubicBezTo>
                    <a:pt x="839" y="1066"/>
                    <a:pt x="669" y="928"/>
                    <a:pt x="672" y="779"/>
                  </a:cubicBezTo>
                  <a:cubicBezTo>
                    <a:pt x="675" y="695"/>
                    <a:pt x="839" y="591"/>
                    <a:pt x="836" y="358"/>
                  </a:cubicBezTo>
                  <a:cubicBezTo>
                    <a:pt x="836" y="241"/>
                    <a:pt x="723" y="47"/>
                    <a:pt x="532" y="23"/>
                  </a:cubicBezTo>
                  <a:cubicBezTo>
                    <a:pt x="340" y="0"/>
                    <a:pt x="197" y="41"/>
                    <a:pt x="134" y="161"/>
                  </a:cubicBezTo>
                  <a:cubicBezTo>
                    <a:pt x="72" y="280"/>
                    <a:pt x="66" y="382"/>
                    <a:pt x="72" y="403"/>
                  </a:cubicBezTo>
                  <a:cubicBezTo>
                    <a:pt x="78" y="421"/>
                    <a:pt x="95" y="460"/>
                    <a:pt x="95" y="460"/>
                  </a:cubicBezTo>
                  <a:cubicBezTo>
                    <a:pt x="95" y="460"/>
                    <a:pt x="0" y="609"/>
                    <a:pt x="6" y="633"/>
                  </a:cubicBezTo>
                  <a:cubicBezTo>
                    <a:pt x="12" y="657"/>
                    <a:pt x="78" y="669"/>
                    <a:pt x="78" y="669"/>
                  </a:cubicBezTo>
                  <a:cubicBezTo>
                    <a:pt x="78" y="669"/>
                    <a:pt x="84" y="687"/>
                    <a:pt x="72" y="716"/>
                  </a:cubicBezTo>
                  <a:cubicBezTo>
                    <a:pt x="60" y="746"/>
                    <a:pt x="95" y="788"/>
                    <a:pt x="104" y="800"/>
                  </a:cubicBezTo>
                  <a:cubicBezTo>
                    <a:pt x="113" y="812"/>
                    <a:pt x="90" y="854"/>
                    <a:pt x="98" y="878"/>
                  </a:cubicBezTo>
                  <a:cubicBezTo>
                    <a:pt x="107" y="902"/>
                    <a:pt x="146" y="928"/>
                    <a:pt x="191" y="922"/>
                  </a:cubicBezTo>
                  <a:cubicBezTo>
                    <a:pt x="236" y="916"/>
                    <a:pt x="296" y="904"/>
                    <a:pt x="317" y="902"/>
                  </a:cubicBezTo>
                  <a:cubicBezTo>
                    <a:pt x="364" y="1012"/>
                    <a:pt x="254" y="1066"/>
                    <a:pt x="254" y="1066"/>
                  </a:cubicBezTo>
                  <a:close/>
                  <a:moveTo>
                    <a:pt x="541" y="528"/>
                  </a:moveTo>
                  <a:cubicBezTo>
                    <a:pt x="535" y="531"/>
                    <a:pt x="532" y="534"/>
                    <a:pt x="529" y="534"/>
                  </a:cubicBezTo>
                  <a:lnTo>
                    <a:pt x="529" y="528"/>
                  </a:lnTo>
                  <a:cubicBezTo>
                    <a:pt x="529" y="522"/>
                    <a:pt x="532" y="513"/>
                    <a:pt x="523" y="501"/>
                  </a:cubicBezTo>
                  <a:cubicBezTo>
                    <a:pt x="508" y="483"/>
                    <a:pt x="481" y="486"/>
                    <a:pt x="466" y="507"/>
                  </a:cubicBezTo>
                  <a:cubicBezTo>
                    <a:pt x="460" y="516"/>
                    <a:pt x="460" y="525"/>
                    <a:pt x="463" y="537"/>
                  </a:cubicBezTo>
                  <a:cubicBezTo>
                    <a:pt x="469" y="549"/>
                    <a:pt x="475" y="552"/>
                    <a:pt x="484" y="555"/>
                  </a:cubicBezTo>
                  <a:cubicBezTo>
                    <a:pt x="487" y="555"/>
                    <a:pt x="487" y="555"/>
                    <a:pt x="490" y="558"/>
                  </a:cubicBezTo>
                  <a:cubicBezTo>
                    <a:pt x="487" y="561"/>
                    <a:pt x="484" y="561"/>
                    <a:pt x="481" y="564"/>
                  </a:cubicBezTo>
                  <a:lnTo>
                    <a:pt x="442" y="588"/>
                  </a:lnTo>
                  <a:lnTo>
                    <a:pt x="418" y="549"/>
                  </a:lnTo>
                  <a:cubicBezTo>
                    <a:pt x="409" y="534"/>
                    <a:pt x="403" y="528"/>
                    <a:pt x="394" y="528"/>
                  </a:cubicBezTo>
                  <a:cubicBezTo>
                    <a:pt x="388" y="528"/>
                    <a:pt x="385" y="531"/>
                    <a:pt x="382" y="534"/>
                  </a:cubicBezTo>
                  <a:cubicBezTo>
                    <a:pt x="379" y="537"/>
                    <a:pt x="376" y="543"/>
                    <a:pt x="376" y="546"/>
                  </a:cubicBezTo>
                  <a:cubicBezTo>
                    <a:pt x="373" y="552"/>
                    <a:pt x="373" y="552"/>
                    <a:pt x="367" y="555"/>
                  </a:cubicBezTo>
                  <a:cubicBezTo>
                    <a:pt x="358" y="558"/>
                    <a:pt x="349" y="552"/>
                    <a:pt x="346" y="543"/>
                  </a:cubicBezTo>
                  <a:cubicBezTo>
                    <a:pt x="346" y="540"/>
                    <a:pt x="343" y="531"/>
                    <a:pt x="349" y="525"/>
                  </a:cubicBezTo>
                  <a:cubicBezTo>
                    <a:pt x="352" y="522"/>
                    <a:pt x="355" y="522"/>
                    <a:pt x="358" y="522"/>
                  </a:cubicBezTo>
                  <a:lnTo>
                    <a:pt x="364" y="522"/>
                  </a:lnTo>
                  <a:lnTo>
                    <a:pt x="373" y="522"/>
                  </a:lnTo>
                  <a:lnTo>
                    <a:pt x="376" y="522"/>
                  </a:lnTo>
                  <a:cubicBezTo>
                    <a:pt x="382" y="522"/>
                    <a:pt x="385" y="519"/>
                    <a:pt x="388" y="516"/>
                  </a:cubicBezTo>
                  <a:cubicBezTo>
                    <a:pt x="391" y="510"/>
                    <a:pt x="388" y="501"/>
                    <a:pt x="382" y="486"/>
                  </a:cubicBezTo>
                  <a:lnTo>
                    <a:pt x="358" y="448"/>
                  </a:lnTo>
                  <a:lnTo>
                    <a:pt x="397" y="424"/>
                  </a:lnTo>
                  <a:cubicBezTo>
                    <a:pt x="412" y="415"/>
                    <a:pt x="418" y="409"/>
                    <a:pt x="418" y="400"/>
                  </a:cubicBezTo>
                  <a:cubicBezTo>
                    <a:pt x="418" y="394"/>
                    <a:pt x="415" y="391"/>
                    <a:pt x="412" y="388"/>
                  </a:cubicBezTo>
                  <a:cubicBezTo>
                    <a:pt x="409" y="385"/>
                    <a:pt x="403" y="382"/>
                    <a:pt x="400" y="382"/>
                  </a:cubicBezTo>
                  <a:cubicBezTo>
                    <a:pt x="394" y="379"/>
                    <a:pt x="394" y="379"/>
                    <a:pt x="391" y="373"/>
                  </a:cubicBezTo>
                  <a:cubicBezTo>
                    <a:pt x="388" y="367"/>
                    <a:pt x="391" y="364"/>
                    <a:pt x="394" y="361"/>
                  </a:cubicBezTo>
                  <a:cubicBezTo>
                    <a:pt x="400" y="352"/>
                    <a:pt x="415" y="349"/>
                    <a:pt x="421" y="358"/>
                  </a:cubicBezTo>
                  <a:cubicBezTo>
                    <a:pt x="424" y="364"/>
                    <a:pt x="424" y="364"/>
                    <a:pt x="424" y="370"/>
                  </a:cubicBezTo>
                  <a:lnTo>
                    <a:pt x="424" y="382"/>
                  </a:lnTo>
                  <a:cubicBezTo>
                    <a:pt x="424" y="397"/>
                    <a:pt x="439" y="400"/>
                    <a:pt x="463" y="388"/>
                  </a:cubicBezTo>
                  <a:lnTo>
                    <a:pt x="502" y="364"/>
                  </a:lnTo>
                  <a:lnTo>
                    <a:pt x="526" y="403"/>
                  </a:lnTo>
                  <a:cubicBezTo>
                    <a:pt x="529" y="409"/>
                    <a:pt x="532" y="412"/>
                    <a:pt x="532" y="415"/>
                  </a:cubicBezTo>
                  <a:lnTo>
                    <a:pt x="526" y="415"/>
                  </a:lnTo>
                  <a:cubicBezTo>
                    <a:pt x="517" y="415"/>
                    <a:pt x="508" y="415"/>
                    <a:pt x="499" y="421"/>
                  </a:cubicBezTo>
                  <a:cubicBezTo>
                    <a:pt x="487" y="430"/>
                    <a:pt x="484" y="445"/>
                    <a:pt x="490" y="456"/>
                  </a:cubicBezTo>
                  <a:cubicBezTo>
                    <a:pt x="496" y="474"/>
                    <a:pt x="517" y="486"/>
                    <a:pt x="534" y="477"/>
                  </a:cubicBezTo>
                  <a:cubicBezTo>
                    <a:pt x="546" y="471"/>
                    <a:pt x="549" y="465"/>
                    <a:pt x="552" y="456"/>
                  </a:cubicBezTo>
                  <a:cubicBezTo>
                    <a:pt x="552" y="453"/>
                    <a:pt x="552" y="453"/>
                    <a:pt x="555" y="451"/>
                  </a:cubicBezTo>
                  <a:cubicBezTo>
                    <a:pt x="558" y="454"/>
                    <a:pt x="558" y="456"/>
                    <a:pt x="561" y="459"/>
                  </a:cubicBezTo>
                  <a:lnTo>
                    <a:pt x="585" y="498"/>
                  </a:lnTo>
                  <a:lnTo>
                    <a:pt x="541" y="528"/>
                  </a:lnTo>
                  <a:close/>
                  <a:moveTo>
                    <a:pt x="684" y="325"/>
                  </a:moveTo>
                  <a:lnTo>
                    <a:pt x="678" y="325"/>
                  </a:lnTo>
                  <a:cubicBezTo>
                    <a:pt x="669" y="325"/>
                    <a:pt x="660" y="325"/>
                    <a:pt x="651" y="331"/>
                  </a:cubicBezTo>
                  <a:cubicBezTo>
                    <a:pt x="639" y="340"/>
                    <a:pt x="636" y="355"/>
                    <a:pt x="642" y="367"/>
                  </a:cubicBezTo>
                  <a:cubicBezTo>
                    <a:pt x="648" y="385"/>
                    <a:pt x="669" y="397"/>
                    <a:pt x="687" y="388"/>
                  </a:cubicBezTo>
                  <a:cubicBezTo>
                    <a:pt x="699" y="382"/>
                    <a:pt x="702" y="376"/>
                    <a:pt x="705" y="367"/>
                  </a:cubicBezTo>
                  <a:cubicBezTo>
                    <a:pt x="705" y="364"/>
                    <a:pt x="705" y="364"/>
                    <a:pt x="708" y="361"/>
                  </a:cubicBezTo>
                  <a:cubicBezTo>
                    <a:pt x="711" y="364"/>
                    <a:pt x="711" y="367"/>
                    <a:pt x="714" y="370"/>
                  </a:cubicBezTo>
                  <a:lnTo>
                    <a:pt x="738" y="409"/>
                  </a:lnTo>
                  <a:lnTo>
                    <a:pt x="699" y="433"/>
                  </a:lnTo>
                  <a:cubicBezTo>
                    <a:pt x="684" y="442"/>
                    <a:pt x="678" y="448"/>
                    <a:pt x="678" y="457"/>
                  </a:cubicBezTo>
                  <a:cubicBezTo>
                    <a:pt x="678" y="462"/>
                    <a:pt x="681" y="465"/>
                    <a:pt x="684" y="468"/>
                  </a:cubicBezTo>
                  <a:cubicBezTo>
                    <a:pt x="687" y="471"/>
                    <a:pt x="693" y="474"/>
                    <a:pt x="696" y="474"/>
                  </a:cubicBezTo>
                  <a:cubicBezTo>
                    <a:pt x="702" y="477"/>
                    <a:pt x="702" y="477"/>
                    <a:pt x="705" y="483"/>
                  </a:cubicBezTo>
                  <a:cubicBezTo>
                    <a:pt x="708" y="489"/>
                    <a:pt x="705" y="492"/>
                    <a:pt x="702" y="495"/>
                  </a:cubicBezTo>
                  <a:cubicBezTo>
                    <a:pt x="696" y="504"/>
                    <a:pt x="681" y="507"/>
                    <a:pt x="675" y="498"/>
                  </a:cubicBezTo>
                  <a:cubicBezTo>
                    <a:pt x="672" y="492"/>
                    <a:pt x="672" y="492"/>
                    <a:pt x="672" y="486"/>
                  </a:cubicBezTo>
                  <a:lnTo>
                    <a:pt x="672" y="474"/>
                  </a:lnTo>
                  <a:cubicBezTo>
                    <a:pt x="672" y="466"/>
                    <a:pt x="666" y="463"/>
                    <a:pt x="657" y="463"/>
                  </a:cubicBezTo>
                  <a:cubicBezTo>
                    <a:pt x="651" y="463"/>
                    <a:pt x="645" y="466"/>
                    <a:pt x="633" y="471"/>
                  </a:cubicBezTo>
                  <a:lnTo>
                    <a:pt x="594" y="495"/>
                  </a:lnTo>
                  <a:lnTo>
                    <a:pt x="570" y="457"/>
                  </a:lnTo>
                  <a:cubicBezTo>
                    <a:pt x="561" y="442"/>
                    <a:pt x="555" y="436"/>
                    <a:pt x="546" y="436"/>
                  </a:cubicBezTo>
                  <a:cubicBezTo>
                    <a:pt x="541" y="436"/>
                    <a:pt x="538" y="439"/>
                    <a:pt x="535" y="442"/>
                  </a:cubicBezTo>
                  <a:cubicBezTo>
                    <a:pt x="532" y="445"/>
                    <a:pt x="529" y="451"/>
                    <a:pt x="529" y="454"/>
                  </a:cubicBezTo>
                  <a:cubicBezTo>
                    <a:pt x="526" y="460"/>
                    <a:pt x="526" y="460"/>
                    <a:pt x="520" y="463"/>
                  </a:cubicBezTo>
                  <a:cubicBezTo>
                    <a:pt x="511" y="466"/>
                    <a:pt x="502" y="460"/>
                    <a:pt x="499" y="451"/>
                  </a:cubicBezTo>
                  <a:cubicBezTo>
                    <a:pt x="499" y="448"/>
                    <a:pt x="496" y="439"/>
                    <a:pt x="502" y="433"/>
                  </a:cubicBezTo>
                  <a:cubicBezTo>
                    <a:pt x="505" y="430"/>
                    <a:pt x="508" y="430"/>
                    <a:pt x="511" y="430"/>
                  </a:cubicBezTo>
                  <a:lnTo>
                    <a:pt x="517" y="430"/>
                  </a:lnTo>
                  <a:lnTo>
                    <a:pt x="529" y="430"/>
                  </a:lnTo>
                  <a:cubicBezTo>
                    <a:pt x="535" y="430"/>
                    <a:pt x="538" y="427"/>
                    <a:pt x="541" y="424"/>
                  </a:cubicBezTo>
                  <a:cubicBezTo>
                    <a:pt x="544" y="418"/>
                    <a:pt x="544" y="409"/>
                    <a:pt x="535" y="394"/>
                  </a:cubicBezTo>
                  <a:lnTo>
                    <a:pt x="511" y="355"/>
                  </a:lnTo>
                  <a:lnTo>
                    <a:pt x="549" y="331"/>
                  </a:lnTo>
                  <a:cubicBezTo>
                    <a:pt x="555" y="328"/>
                    <a:pt x="558" y="325"/>
                    <a:pt x="561" y="325"/>
                  </a:cubicBezTo>
                  <a:lnTo>
                    <a:pt x="561" y="331"/>
                  </a:lnTo>
                  <a:cubicBezTo>
                    <a:pt x="561" y="337"/>
                    <a:pt x="558" y="346"/>
                    <a:pt x="567" y="358"/>
                  </a:cubicBezTo>
                  <a:cubicBezTo>
                    <a:pt x="582" y="376"/>
                    <a:pt x="609" y="373"/>
                    <a:pt x="624" y="352"/>
                  </a:cubicBezTo>
                  <a:cubicBezTo>
                    <a:pt x="630" y="343"/>
                    <a:pt x="630" y="334"/>
                    <a:pt x="627" y="322"/>
                  </a:cubicBezTo>
                  <a:cubicBezTo>
                    <a:pt x="621" y="310"/>
                    <a:pt x="615" y="307"/>
                    <a:pt x="606" y="304"/>
                  </a:cubicBezTo>
                  <a:cubicBezTo>
                    <a:pt x="603" y="304"/>
                    <a:pt x="603" y="304"/>
                    <a:pt x="600" y="301"/>
                  </a:cubicBezTo>
                  <a:cubicBezTo>
                    <a:pt x="603" y="298"/>
                    <a:pt x="606" y="298"/>
                    <a:pt x="609" y="295"/>
                  </a:cubicBezTo>
                  <a:lnTo>
                    <a:pt x="648" y="271"/>
                  </a:lnTo>
                  <a:lnTo>
                    <a:pt x="672" y="310"/>
                  </a:lnTo>
                  <a:cubicBezTo>
                    <a:pt x="681" y="319"/>
                    <a:pt x="684" y="322"/>
                    <a:pt x="684" y="325"/>
                  </a:cubicBezTo>
                  <a:close/>
                  <a:moveTo>
                    <a:pt x="463" y="176"/>
                  </a:moveTo>
                  <a:cubicBezTo>
                    <a:pt x="469" y="173"/>
                    <a:pt x="472" y="170"/>
                    <a:pt x="475" y="170"/>
                  </a:cubicBezTo>
                  <a:lnTo>
                    <a:pt x="475" y="176"/>
                  </a:lnTo>
                  <a:cubicBezTo>
                    <a:pt x="475" y="182"/>
                    <a:pt x="472" y="191"/>
                    <a:pt x="481" y="203"/>
                  </a:cubicBezTo>
                  <a:cubicBezTo>
                    <a:pt x="496" y="221"/>
                    <a:pt x="523" y="215"/>
                    <a:pt x="538" y="197"/>
                  </a:cubicBezTo>
                  <a:cubicBezTo>
                    <a:pt x="544" y="188"/>
                    <a:pt x="544" y="179"/>
                    <a:pt x="541" y="167"/>
                  </a:cubicBezTo>
                  <a:cubicBezTo>
                    <a:pt x="535" y="155"/>
                    <a:pt x="529" y="152"/>
                    <a:pt x="520" y="149"/>
                  </a:cubicBezTo>
                  <a:cubicBezTo>
                    <a:pt x="517" y="149"/>
                    <a:pt x="517" y="149"/>
                    <a:pt x="514" y="146"/>
                  </a:cubicBezTo>
                  <a:cubicBezTo>
                    <a:pt x="517" y="143"/>
                    <a:pt x="520" y="143"/>
                    <a:pt x="523" y="140"/>
                  </a:cubicBezTo>
                  <a:lnTo>
                    <a:pt x="561" y="116"/>
                  </a:lnTo>
                  <a:lnTo>
                    <a:pt x="585" y="155"/>
                  </a:lnTo>
                  <a:cubicBezTo>
                    <a:pt x="594" y="170"/>
                    <a:pt x="600" y="176"/>
                    <a:pt x="609" y="176"/>
                  </a:cubicBezTo>
                  <a:cubicBezTo>
                    <a:pt x="615" y="176"/>
                    <a:pt x="618" y="173"/>
                    <a:pt x="621" y="170"/>
                  </a:cubicBezTo>
                  <a:cubicBezTo>
                    <a:pt x="624" y="167"/>
                    <a:pt x="627" y="161"/>
                    <a:pt x="627" y="158"/>
                  </a:cubicBezTo>
                  <a:cubicBezTo>
                    <a:pt x="630" y="152"/>
                    <a:pt x="630" y="152"/>
                    <a:pt x="636" y="149"/>
                  </a:cubicBezTo>
                  <a:cubicBezTo>
                    <a:pt x="645" y="146"/>
                    <a:pt x="654" y="152"/>
                    <a:pt x="657" y="161"/>
                  </a:cubicBezTo>
                  <a:cubicBezTo>
                    <a:pt x="657" y="164"/>
                    <a:pt x="660" y="173"/>
                    <a:pt x="654" y="179"/>
                  </a:cubicBezTo>
                  <a:cubicBezTo>
                    <a:pt x="651" y="182"/>
                    <a:pt x="648" y="182"/>
                    <a:pt x="645" y="182"/>
                  </a:cubicBezTo>
                  <a:lnTo>
                    <a:pt x="639" y="182"/>
                  </a:lnTo>
                  <a:lnTo>
                    <a:pt x="627" y="182"/>
                  </a:lnTo>
                  <a:cubicBezTo>
                    <a:pt x="621" y="182"/>
                    <a:pt x="618" y="185"/>
                    <a:pt x="615" y="191"/>
                  </a:cubicBezTo>
                  <a:cubicBezTo>
                    <a:pt x="612" y="197"/>
                    <a:pt x="615" y="206"/>
                    <a:pt x="621" y="221"/>
                  </a:cubicBezTo>
                  <a:lnTo>
                    <a:pt x="645" y="259"/>
                  </a:lnTo>
                  <a:lnTo>
                    <a:pt x="606" y="283"/>
                  </a:lnTo>
                  <a:cubicBezTo>
                    <a:pt x="591" y="292"/>
                    <a:pt x="585" y="298"/>
                    <a:pt x="585" y="307"/>
                  </a:cubicBezTo>
                  <a:cubicBezTo>
                    <a:pt x="585" y="313"/>
                    <a:pt x="588" y="316"/>
                    <a:pt x="591" y="319"/>
                  </a:cubicBezTo>
                  <a:cubicBezTo>
                    <a:pt x="594" y="322"/>
                    <a:pt x="600" y="325"/>
                    <a:pt x="603" y="325"/>
                  </a:cubicBezTo>
                  <a:cubicBezTo>
                    <a:pt x="609" y="328"/>
                    <a:pt x="609" y="328"/>
                    <a:pt x="612" y="334"/>
                  </a:cubicBezTo>
                  <a:cubicBezTo>
                    <a:pt x="615" y="340"/>
                    <a:pt x="612" y="343"/>
                    <a:pt x="609" y="346"/>
                  </a:cubicBezTo>
                  <a:cubicBezTo>
                    <a:pt x="603" y="355"/>
                    <a:pt x="588" y="358"/>
                    <a:pt x="582" y="349"/>
                  </a:cubicBezTo>
                  <a:cubicBezTo>
                    <a:pt x="579" y="343"/>
                    <a:pt x="579" y="343"/>
                    <a:pt x="579" y="337"/>
                  </a:cubicBezTo>
                  <a:lnTo>
                    <a:pt x="579" y="325"/>
                  </a:lnTo>
                  <a:cubicBezTo>
                    <a:pt x="579" y="316"/>
                    <a:pt x="573" y="313"/>
                    <a:pt x="564" y="313"/>
                  </a:cubicBezTo>
                  <a:cubicBezTo>
                    <a:pt x="558" y="313"/>
                    <a:pt x="552" y="316"/>
                    <a:pt x="541" y="322"/>
                  </a:cubicBezTo>
                  <a:lnTo>
                    <a:pt x="502" y="346"/>
                  </a:lnTo>
                  <a:lnTo>
                    <a:pt x="481" y="301"/>
                  </a:lnTo>
                  <a:cubicBezTo>
                    <a:pt x="478" y="295"/>
                    <a:pt x="475" y="292"/>
                    <a:pt x="475" y="289"/>
                  </a:cubicBezTo>
                  <a:lnTo>
                    <a:pt x="481" y="289"/>
                  </a:lnTo>
                  <a:cubicBezTo>
                    <a:pt x="490" y="289"/>
                    <a:pt x="499" y="289"/>
                    <a:pt x="508" y="283"/>
                  </a:cubicBezTo>
                  <a:cubicBezTo>
                    <a:pt x="520" y="274"/>
                    <a:pt x="523" y="259"/>
                    <a:pt x="517" y="247"/>
                  </a:cubicBezTo>
                  <a:cubicBezTo>
                    <a:pt x="511" y="230"/>
                    <a:pt x="490" y="218"/>
                    <a:pt x="472" y="227"/>
                  </a:cubicBezTo>
                  <a:cubicBezTo>
                    <a:pt x="460" y="233"/>
                    <a:pt x="457" y="239"/>
                    <a:pt x="454" y="247"/>
                  </a:cubicBezTo>
                  <a:cubicBezTo>
                    <a:pt x="454" y="250"/>
                    <a:pt x="454" y="250"/>
                    <a:pt x="451" y="253"/>
                  </a:cubicBezTo>
                  <a:cubicBezTo>
                    <a:pt x="448" y="250"/>
                    <a:pt x="448" y="247"/>
                    <a:pt x="445" y="244"/>
                  </a:cubicBezTo>
                  <a:lnTo>
                    <a:pt x="421" y="206"/>
                  </a:lnTo>
                  <a:lnTo>
                    <a:pt x="463" y="176"/>
                  </a:lnTo>
                  <a:close/>
                  <a:moveTo>
                    <a:pt x="325" y="391"/>
                  </a:moveTo>
                  <a:cubicBezTo>
                    <a:pt x="322" y="385"/>
                    <a:pt x="320" y="382"/>
                    <a:pt x="320" y="379"/>
                  </a:cubicBezTo>
                  <a:lnTo>
                    <a:pt x="325" y="379"/>
                  </a:lnTo>
                  <a:cubicBezTo>
                    <a:pt x="334" y="382"/>
                    <a:pt x="343" y="379"/>
                    <a:pt x="352" y="373"/>
                  </a:cubicBezTo>
                  <a:cubicBezTo>
                    <a:pt x="364" y="364"/>
                    <a:pt x="367" y="349"/>
                    <a:pt x="361" y="337"/>
                  </a:cubicBezTo>
                  <a:cubicBezTo>
                    <a:pt x="355" y="319"/>
                    <a:pt x="334" y="307"/>
                    <a:pt x="317" y="316"/>
                  </a:cubicBezTo>
                  <a:cubicBezTo>
                    <a:pt x="305" y="322"/>
                    <a:pt x="302" y="328"/>
                    <a:pt x="299" y="337"/>
                  </a:cubicBezTo>
                  <a:cubicBezTo>
                    <a:pt x="299" y="340"/>
                    <a:pt x="299" y="340"/>
                    <a:pt x="296" y="343"/>
                  </a:cubicBezTo>
                  <a:cubicBezTo>
                    <a:pt x="293" y="340"/>
                    <a:pt x="293" y="337"/>
                    <a:pt x="290" y="334"/>
                  </a:cubicBezTo>
                  <a:lnTo>
                    <a:pt x="266" y="295"/>
                  </a:lnTo>
                  <a:lnTo>
                    <a:pt x="305" y="271"/>
                  </a:lnTo>
                  <a:cubicBezTo>
                    <a:pt x="320" y="262"/>
                    <a:pt x="325" y="256"/>
                    <a:pt x="325" y="247"/>
                  </a:cubicBezTo>
                  <a:cubicBezTo>
                    <a:pt x="325" y="241"/>
                    <a:pt x="322" y="238"/>
                    <a:pt x="320" y="236"/>
                  </a:cubicBezTo>
                  <a:cubicBezTo>
                    <a:pt x="317" y="233"/>
                    <a:pt x="311" y="230"/>
                    <a:pt x="308" y="230"/>
                  </a:cubicBezTo>
                  <a:cubicBezTo>
                    <a:pt x="302" y="227"/>
                    <a:pt x="302" y="227"/>
                    <a:pt x="299" y="221"/>
                  </a:cubicBezTo>
                  <a:cubicBezTo>
                    <a:pt x="296" y="215"/>
                    <a:pt x="299" y="212"/>
                    <a:pt x="302" y="209"/>
                  </a:cubicBezTo>
                  <a:cubicBezTo>
                    <a:pt x="308" y="200"/>
                    <a:pt x="322" y="197"/>
                    <a:pt x="328" y="206"/>
                  </a:cubicBezTo>
                  <a:cubicBezTo>
                    <a:pt x="331" y="212"/>
                    <a:pt x="331" y="212"/>
                    <a:pt x="331" y="218"/>
                  </a:cubicBezTo>
                  <a:lnTo>
                    <a:pt x="331" y="230"/>
                  </a:lnTo>
                  <a:cubicBezTo>
                    <a:pt x="334" y="244"/>
                    <a:pt x="346" y="247"/>
                    <a:pt x="370" y="236"/>
                  </a:cubicBezTo>
                  <a:lnTo>
                    <a:pt x="409" y="212"/>
                  </a:lnTo>
                  <a:lnTo>
                    <a:pt x="433" y="250"/>
                  </a:lnTo>
                  <a:cubicBezTo>
                    <a:pt x="442" y="265"/>
                    <a:pt x="448" y="271"/>
                    <a:pt x="457" y="271"/>
                  </a:cubicBezTo>
                  <a:cubicBezTo>
                    <a:pt x="463" y="271"/>
                    <a:pt x="466" y="268"/>
                    <a:pt x="469" y="265"/>
                  </a:cubicBezTo>
                  <a:cubicBezTo>
                    <a:pt x="472" y="262"/>
                    <a:pt x="475" y="256"/>
                    <a:pt x="475" y="253"/>
                  </a:cubicBezTo>
                  <a:cubicBezTo>
                    <a:pt x="478" y="247"/>
                    <a:pt x="478" y="247"/>
                    <a:pt x="484" y="244"/>
                  </a:cubicBezTo>
                  <a:cubicBezTo>
                    <a:pt x="493" y="241"/>
                    <a:pt x="502" y="247"/>
                    <a:pt x="505" y="256"/>
                  </a:cubicBezTo>
                  <a:cubicBezTo>
                    <a:pt x="505" y="259"/>
                    <a:pt x="508" y="268"/>
                    <a:pt x="502" y="274"/>
                  </a:cubicBezTo>
                  <a:cubicBezTo>
                    <a:pt x="499" y="277"/>
                    <a:pt x="496" y="277"/>
                    <a:pt x="493" y="277"/>
                  </a:cubicBezTo>
                  <a:lnTo>
                    <a:pt x="487" y="277"/>
                  </a:lnTo>
                  <a:lnTo>
                    <a:pt x="475" y="277"/>
                  </a:lnTo>
                  <a:cubicBezTo>
                    <a:pt x="469" y="277"/>
                    <a:pt x="466" y="280"/>
                    <a:pt x="463" y="283"/>
                  </a:cubicBezTo>
                  <a:cubicBezTo>
                    <a:pt x="460" y="289"/>
                    <a:pt x="460" y="298"/>
                    <a:pt x="469" y="313"/>
                  </a:cubicBezTo>
                  <a:lnTo>
                    <a:pt x="493" y="352"/>
                  </a:lnTo>
                  <a:lnTo>
                    <a:pt x="451" y="373"/>
                  </a:lnTo>
                  <a:cubicBezTo>
                    <a:pt x="445" y="376"/>
                    <a:pt x="442" y="379"/>
                    <a:pt x="439" y="379"/>
                  </a:cubicBezTo>
                  <a:lnTo>
                    <a:pt x="439" y="373"/>
                  </a:lnTo>
                  <a:cubicBezTo>
                    <a:pt x="439" y="367"/>
                    <a:pt x="442" y="358"/>
                    <a:pt x="433" y="346"/>
                  </a:cubicBezTo>
                  <a:cubicBezTo>
                    <a:pt x="418" y="328"/>
                    <a:pt x="391" y="331"/>
                    <a:pt x="376" y="352"/>
                  </a:cubicBezTo>
                  <a:cubicBezTo>
                    <a:pt x="370" y="361"/>
                    <a:pt x="370" y="370"/>
                    <a:pt x="373" y="382"/>
                  </a:cubicBezTo>
                  <a:cubicBezTo>
                    <a:pt x="379" y="394"/>
                    <a:pt x="385" y="397"/>
                    <a:pt x="394" y="400"/>
                  </a:cubicBezTo>
                  <a:cubicBezTo>
                    <a:pt x="397" y="400"/>
                    <a:pt x="397" y="400"/>
                    <a:pt x="400" y="403"/>
                  </a:cubicBezTo>
                  <a:cubicBezTo>
                    <a:pt x="397" y="406"/>
                    <a:pt x="394" y="406"/>
                    <a:pt x="391" y="409"/>
                  </a:cubicBezTo>
                  <a:lnTo>
                    <a:pt x="352" y="433"/>
                  </a:lnTo>
                  <a:lnTo>
                    <a:pt x="325" y="391"/>
                  </a:lnTo>
                  <a:close/>
                </a:path>
              </a:pathLst>
            </a:custGeom>
            <a:solidFill>
              <a:schemeClr val="bg1"/>
            </a:solidFill>
            <a:ln>
              <a:noFill/>
            </a:ln>
          </p:spPr>
        </p:sp>
      </p:grpSp>
      <p:sp>
        <p:nvSpPr>
          <p:cNvPr id="57" name="矩形: 圆角 56"/>
          <p:cNvSpPr/>
          <p:nvPr/>
        </p:nvSpPr>
        <p:spPr>
          <a:xfrm>
            <a:off x="3128947" y="661139"/>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规则检测模块</a:t>
            </a:r>
          </a:p>
        </p:txBody>
      </p:sp>
      <p:grpSp>
        <p:nvGrpSpPr>
          <p:cNvPr id="69" name="组合 68"/>
          <p:cNvGrpSpPr/>
          <p:nvPr/>
        </p:nvGrpSpPr>
        <p:grpSpPr>
          <a:xfrm>
            <a:off x="4875217" y="5002186"/>
            <a:ext cx="1109573" cy="529234"/>
            <a:chOff x="4875217" y="5002186"/>
            <a:chExt cx="1109573" cy="529234"/>
          </a:xfrm>
        </p:grpSpPr>
        <p:sp>
          <p:nvSpPr>
            <p:cNvPr id="60" name="文本框 59"/>
            <p:cNvSpPr txBox="1"/>
            <p:nvPr/>
          </p:nvSpPr>
          <p:spPr>
            <a:xfrm>
              <a:off x="4982761" y="5002186"/>
              <a:ext cx="900950" cy="323165"/>
            </a:xfrm>
            <a:prstGeom prst="rect">
              <a:avLst/>
            </a:prstGeom>
            <a:noFill/>
          </p:spPr>
          <p:txBody>
            <a:bodyPr wrap="square" rtlCol="0">
              <a:spAutoFit/>
            </a:bodyPr>
            <a:lstStyle/>
            <a:p>
              <a:pPr algn="r"/>
              <a:r>
                <a:rPr lang="en-US" altLang="zh-CN" sz="1500" b="1" dirty="0">
                  <a:solidFill>
                    <a:srgbClr val="232A3C"/>
                  </a:solidFill>
                  <a:latin typeface="微软雅黑" panose="020B0503020204020204" charset="-122"/>
                  <a:ea typeface="微软雅黑" panose="020B0503020204020204" charset="-122"/>
                </a:rPr>
                <a:t>04</a:t>
              </a:r>
              <a:endParaRPr lang="zh-CN" altLang="en-US" sz="1500" b="1" dirty="0">
                <a:solidFill>
                  <a:srgbClr val="232A3C"/>
                </a:solidFill>
                <a:latin typeface="微软雅黑" panose="020B0503020204020204" charset="-122"/>
                <a:ea typeface="微软雅黑" panose="020B0503020204020204" charset="-122"/>
              </a:endParaRPr>
            </a:p>
          </p:txBody>
        </p:sp>
        <p:sp>
          <p:nvSpPr>
            <p:cNvPr id="61" name="文本框 60"/>
            <p:cNvSpPr txBox="1"/>
            <p:nvPr/>
          </p:nvSpPr>
          <p:spPr>
            <a:xfrm>
              <a:off x="4875217" y="5254421"/>
              <a:ext cx="1109573" cy="276999"/>
            </a:xfrm>
            <a:prstGeom prst="rect">
              <a:avLst/>
            </a:prstGeom>
            <a:noFill/>
          </p:spPr>
          <p:txBody>
            <a:bodyPr wrap="square" rtlCol="0">
              <a:spAutoFit/>
            </a:bodyPr>
            <a:lstStyle/>
            <a:p>
              <a:r>
                <a:rPr lang="zh-CN" altLang="en-US" sz="1200" dirty="0">
                  <a:solidFill>
                    <a:srgbClr val="232A3C"/>
                  </a:solidFill>
                  <a:latin typeface="微软雅黑" panose="020B0503020204020204" charset="-122"/>
                  <a:ea typeface="微软雅黑" panose="020B0503020204020204" charset="-122"/>
                </a:rPr>
                <a:t>回调后门检测</a:t>
              </a:r>
            </a:p>
          </p:txBody>
        </p:sp>
      </p:grpSp>
      <p:grpSp>
        <p:nvGrpSpPr>
          <p:cNvPr id="66" name="组合 65"/>
          <p:cNvGrpSpPr/>
          <p:nvPr/>
        </p:nvGrpSpPr>
        <p:grpSpPr>
          <a:xfrm>
            <a:off x="1958286" y="4963001"/>
            <a:ext cx="1222232" cy="529235"/>
            <a:chOff x="2227532" y="1544408"/>
            <a:chExt cx="1629643" cy="705646"/>
          </a:xfrm>
        </p:grpSpPr>
        <p:sp>
          <p:nvSpPr>
            <p:cNvPr id="67" name="文本框 66"/>
            <p:cNvSpPr txBox="1"/>
            <p:nvPr/>
          </p:nvSpPr>
          <p:spPr>
            <a:xfrm>
              <a:off x="2623193" y="1544408"/>
              <a:ext cx="1201267" cy="430886"/>
            </a:xfrm>
            <a:prstGeom prst="rect">
              <a:avLst/>
            </a:prstGeom>
            <a:noFill/>
          </p:spPr>
          <p:txBody>
            <a:bodyPr wrap="square" rtlCol="0">
              <a:spAutoFit/>
            </a:bodyPr>
            <a:lstStyle/>
            <a:p>
              <a:pPr algn="r"/>
              <a:r>
                <a:rPr lang="en-US" altLang="zh-CN" sz="1500" b="1" dirty="0">
                  <a:latin typeface="微软雅黑" panose="020B0503020204020204" charset="-122"/>
                  <a:ea typeface="微软雅黑" panose="020B0503020204020204" charset="-122"/>
                </a:rPr>
                <a:t>08</a:t>
              </a:r>
              <a:endParaRPr lang="zh-CN" altLang="en-US" sz="1500" b="1" dirty="0">
                <a:latin typeface="微软雅黑" panose="020B0503020204020204" charset="-122"/>
                <a:ea typeface="微软雅黑" panose="020B0503020204020204" charset="-122"/>
              </a:endParaRPr>
            </a:p>
          </p:txBody>
        </p:sp>
        <p:sp>
          <p:nvSpPr>
            <p:cNvPr id="68" name="文本框 67"/>
            <p:cNvSpPr txBox="1"/>
            <p:nvPr/>
          </p:nvSpPr>
          <p:spPr>
            <a:xfrm>
              <a:off x="2227532" y="1880722"/>
              <a:ext cx="1629643" cy="369332"/>
            </a:xfrm>
            <a:prstGeom prst="rect">
              <a:avLst/>
            </a:prstGeom>
            <a:noFill/>
          </p:spPr>
          <p:txBody>
            <a:bodyPr wrap="square" rtlCol="0">
              <a:spAutoFit/>
            </a:bodyPr>
            <a:lstStyle/>
            <a:p>
              <a:pPr algn="r"/>
              <a:r>
                <a:rPr lang="zh-CN" altLang="en-US" sz="1200" dirty="0">
                  <a:latin typeface="微软雅黑" panose="020B0503020204020204" charset="-122"/>
                  <a:ea typeface="微软雅黑" panose="020B0503020204020204" charset="-122"/>
                </a:rPr>
                <a:t>文件包含</a:t>
              </a:r>
              <a:r>
                <a:rPr lang="en-US" altLang="zh-CN" sz="1200" dirty="0">
                  <a:latin typeface="微软雅黑" panose="020B0503020204020204" charset="-122"/>
                  <a:ea typeface="微软雅黑" panose="020B0503020204020204" charset="-122"/>
                </a:rPr>
                <a:t>shell</a:t>
              </a:r>
              <a:endParaRPr lang="zh-CN" altLang="en-US" sz="1200" dirty="0">
                <a:latin typeface="微软雅黑" panose="020B0503020204020204" charset="-122"/>
                <a:ea typeface="微软雅黑" panose="020B0503020204020204" charset="-122"/>
              </a:endParaRPr>
            </a:p>
          </p:txBody>
        </p:sp>
      </p:grpSp>
      <p:grpSp>
        <p:nvGrpSpPr>
          <p:cNvPr id="70" name="组合 69"/>
          <p:cNvGrpSpPr/>
          <p:nvPr/>
        </p:nvGrpSpPr>
        <p:grpSpPr>
          <a:xfrm>
            <a:off x="6059251" y="5024911"/>
            <a:ext cx="1450742" cy="529234"/>
            <a:chOff x="6059251" y="5024911"/>
            <a:chExt cx="1450742" cy="529234"/>
          </a:xfrm>
        </p:grpSpPr>
        <p:sp>
          <p:nvSpPr>
            <p:cNvPr id="62" name="文本框 61"/>
            <p:cNvSpPr txBox="1"/>
            <p:nvPr/>
          </p:nvSpPr>
          <p:spPr>
            <a:xfrm>
              <a:off x="6507963" y="5024911"/>
              <a:ext cx="900950" cy="323165"/>
            </a:xfrm>
            <a:prstGeom prst="rect">
              <a:avLst/>
            </a:prstGeom>
            <a:noFill/>
          </p:spPr>
          <p:txBody>
            <a:bodyPr wrap="square" rtlCol="0">
              <a:spAutoFit/>
            </a:bodyPr>
            <a:lstStyle/>
            <a:p>
              <a:pPr algn="r"/>
              <a:r>
                <a:rPr lang="en-US" altLang="zh-CN" sz="1500" b="1" dirty="0">
                  <a:solidFill>
                    <a:srgbClr val="232A3C"/>
                  </a:solidFill>
                  <a:latin typeface="微软雅黑" panose="020B0503020204020204" charset="-122"/>
                  <a:ea typeface="微软雅黑" panose="020B0503020204020204" charset="-122"/>
                </a:rPr>
                <a:t>06</a:t>
              </a:r>
              <a:endParaRPr lang="zh-CN" altLang="en-US" sz="1500" b="1" dirty="0">
                <a:solidFill>
                  <a:srgbClr val="232A3C"/>
                </a:solidFill>
                <a:latin typeface="微软雅黑" panose="020B0503020204020204" charset="-122"/>
                <a:ea typeface="微软雅黑" panose="020B0503020204020204" charset="-122"/>
              </a:endParaRPr>
            </a:p>
          </p:txBody>
        </p:sp>
        <p:sp>
          <p:nvSpPr>
            <p:cNvPr id="63" name="文本框 62"/>
            <p:cNvSpPr txBox="1"/>
            <p:nvPr/>
          </p:nvSpPr>
          <p:spPr>
            <a:xfrm>
              <a:off x="6059251" y="5277146"/>
              <a:ext cx="1450742" cy="276999"/>
            </a:xfrm>
            <a:prstGeom prst="rect">
              <a:avLst/>
            </a:prstGeom>
            <a:noFill/>
          </p:spPr>
          <p:txBody>
            <a:bodyPr wrap="square" rtlCol="0">
              <a:spAutoFit/>
            </a:bodyPr>
            <a:lstStyle/>
            <a:p>
              <a:r>
                <a:rPr lang="en-US" altLang="zh-CN" sz="1200" dirty="0" err="1">
                  <a:solidFill>
                    <a:srgbClr val="232A3C"/>
                  </a:solidFill>
                  <a:latin typeface="微软雅黑" panose="020B0503020204020204" charset="-122"/>
                  <a:ea typeface="微软雅黑" panose="020B0503020204020204" charset="-122"/>
                </a:rPr>
                <a:t>preg_replace</a:t>
              </a:r>
              <a:r>
                <a:rPr lang="zh-CN" altLang="en-US" sz="1200" dirty="0">
                  <a:solidFill>
                    <a:srgbClr val="232A3C"/>
                  </a:solidFill>
                  <a:latin typeface="微软雅黑" panose="020B0503020204020204" charset="-122"/>
                  <a:ea typeface="微软雅黑" panose="020B0503020204020204" charset="-122"/>
                </a:rPr>
                <a:t>检测</a:t>
              </a: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47"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anim calcmode="lin" valueType="num">
                                      <p:cBhvr>
                                        <p:cTn id="11" dur="500" fill="hold"/>
                                        <p:tgtEl>
                                          <p:spTgt spid="9"/>
                                        </p:tgtEl>
                                        <p:attrNameLst>
                                          <p:attrName>ppt_x</p:attrName>
                                        </p:attrNameLst>
                                      </p:cBhvr>
                                      <p:tavLst>
                                        <p:tav tm="0">
                                          <p:val>
                                            <p:strVal val="#ppt_x"/>
                                          </p:val>
                                        </p:tav>
                                        <p:tav tm="100000">
                                          <p:val>
                                            <p:strVal val="#ppt_x"/>
                                          </p:val>
                                        </p:tav>
                                      </p:tavLst>
                                    </p:anim>
                                    <p:anim calcmode="lin" valueType="num">
                                      <p:cBhvr>
                                        <p:cTn id="12" dur="500" fill="hold"/>
                                        <p:tgtEl>
                                          <p:spTgt spid="9"/>
                                        </p:tgtEl>
                                        <p:attrNameLst>
                                          <p:attrName>ppt_y</p:attrName>
                                        </p:attrNameLst>
                                      </p:cBhvr>
                                      <p:tavLst>
                                        <p:tav tm="0">
                                          <p:val>
                                            <p:strVal val="#ppt_y-.1"/>
                                          </p:val>
                                        </p:tav>
                                        <p:tav tm="100000">
                                          <p:val>
                                            <p:strVal val="#ppt_y"/>
                                          </p:val>
                                        </p:tav>
                                      </p:tavLst>
                                    </p:anim>
                                  </p:childTnLst>
                                </p:cTn>
                              </p:par>
                              <p:par>
                                <p:cTn id="13" presetID="47" presetClass="entr" presetSubtype="0" fill="hold" nodeType="withEffect">
                                  <p:stCondLst>
                                    <p:cond delay="50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anim calcmode="lin" valueType="num">
                                      <p:cBhvr>
                                        <p:cTn id="16" dur="500" fill="hold"/>
                                        <p:tgtEl>
                                          <p:spTgt spid="14"/>
                                        </p:tgtEl>
                                        <p:attrNameLst>
                                          <p:attrName>ppt_x</p:attrName>
                                        </p:attrNameLst>
                                      </p:cBhvr>
                                      <p:tavLst>
                                        <p:tav tm="0">
                                          <p:val>
                                            <p:strVal val="#ppt_x"/>
                                          </p:val>
                                        </p:tav>
                                        <p:tav tm="100000">
                                          <p:val>
                                            <p:strVal val="#ppt_x"/>
                                          </p:val>
                                        </p:tav>
                                      </p:tavLst>
                                    </p:anim>
                                    <p:anim calcmode="lin" valueType="num">
                                      <p:cBhvr>
                                        <p:cTn id="17" dur="5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10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anim calcmode="lin" valueType="num">
                                      <p:cBhvr>
                                        <p:cTn id="21" dur="500" fill="hold"/>
                                        <p:tgtEl>
                                          <p:spTgt spid="19"/>
                                        </p:tgtEl>
                                        <p:attrNameLst>
                                          <p:attrName>ppt_x</p:attrName>
                                        </p:attrNameLst>
                                      </p:cBhvr>
                                      <p:tavLst>
                                        <p:tav tm="0">
                                          <p:val>
                                            <p:strVal val="#ppt_x"/>
                                          </p:val>
                                        </p:tav>
                                        <p:tav tm="100000">
                                          <p:val>
                                            <p:strVal val="#ppt_x"/>
                                          </p:val>
                                        </p:tav>
                                      </p:tavLst>
                                    </p:anim>
                                    <p:anim calcmode="lin" valueType="num">
                                      <p:cBhvr>
                                        <p:cTn id="22" dur="500" fill="hold"/>
                                        <p:tgtEl>
                                          <p:spTgt spid="19"/>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100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par>
                                <p:cTn id="27" presetID="42" presetClass="entr" presetSubtype="0" fill="hold" nodeType="withEffect">
                                  <p:stCondLst>
                                    <p:cond delay="150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anim calcmode="lin" valueType="num">
                                      <p:cBhvr>
                                        <p:cTn id="30" dur="500" fill="hold"/>
                                        <p:tgtEl>
                                          <p:spTgt spid="24"/>
                                        </p:tgtEl>
                                        <p:attrNameLst>
                                          <p:attrName>ppt_x</p:attrName>
                                        </p:attrNameLst>
                                      </p:cBhvr>
                                      <p:tavLst>
                                        <p:tav tm="0">
                                          <p:val>
                                            <p:strVal val="#ppt_x"/>
                                          </p:val>
                                        </p:tav>
                                        <p:tav tm="100000">
                                          <p:val>
                                            <p:strVal val="#ppt_x"/>
                                          </p:val>
                                        </p:tav>
                                      </p:tavLst>
                                    </p:anim>
                                    <p:anim calcmode="lin" valueType="num">
                                      <p:cBhvr>
                                        <p:cTn id="31" dur="500" fill="hold"/>
                                        <p:tgtEl>
                                          <p:spTgt spid="24"/>
                                        </p:tgtEl>
                                        <p:attrNameLst>
                                          <p:attrName>ppt_y</p:attrName>
                                        </p:attrNameLst>
                                      </p:cBhvr>
                                      <p:tavLst>
                                        <p:tav tm="0">
                                          <p:val>
                                            <p:strVal val="#ppt_y+.1"/>
                                          </p:val>
                                        </p:tav>
                                        <p:tav tm="100000">
                                          <p:val>
                                            <p:strVal val="#ppt_y"/>
                                          </p:val>
                                        </p:tav>
                                      </p:tavLst>
                                    </p:anim>
                                  </p:childTnLst>
                                </p:cTn>
                              </p:par>
                              <p:par>
                                <p:cTn id="32" presetID="2" presetClass="entr" presetSubtype="4" fill="hold" nodeType="withEffect">
                                  <p:stCondLst>
                                    <p:cond delay="1500"/>
                                  </p:stCondLst>
                                  <p:childTnLst>
                                    <p:set>
                                      <p:cBhvr>
                                        <p:cTn id="33" dur="1" fill="hold">
                                          <p:stCondLst>
                                            <p:cond delay="0"/>
                                          </p:stCondLst>
                                        </p:cTn>
                                        <p:tgtEl>
                                          <p:spTgt spid="70"/>
                                        </p:tgtEl>
                                        <p:attrNameLst>
                                          <p:attrName>style.visibility</p:attrName>
                                        </p:attrNameLst>
                                      </p:cBhvr>
                                      <p:to>
                                        <p:strVal val="visible"/>
                                      </p:to>
                                    </p:set>
                                    <p:anim calcmode="lin" valueType="num">
                                      <p:cBhvr additive="base">
                                        <p:cTn id="34" dur="500" fill="hold"/>
                                        <p:tgtEl>
                                          <p:spTgt spid="70"/>
                                        </p:tgtEl>
                                        <p:attrNameLst>
                                          <p:attrName>ppt_x</p:attrName>
                                        </p:attrNameLst>
                                      </p:cBhvr>
                                      <p:tavLst>
                                        <p:tav tm="0">
                                          <p:val>
                                            <p:strVal val="#ppt_x"/>
                                          </p:val>
                                        </p:tav>
                                        <p:tav tm="100000">
                                          <p:val>
                                            <p:strVal val="#ppt_x"/>
                                          </p:val>
                                        </p:tav>
                                      </p:tavLst>
                                    </p:anim>
                                    <p:anim calcmode="lin" valueType="num">
                                      <p:cBhvr additive="base">
                                        <p:cTn id="35" dur="500" fill="hold"/>
                                        <p:tgtEl>
                                          <p:spTgt spid="70"/>
                                        </p:tgtEl>
                                        <p:attrNameLst>
                                          <p:attrName>ppt_y</p:attrName>
                                        </p:attrNameLst>
                                      </p:cBhvr>
                                      <p:tavLst>
                                        <p:tav tm="0">
                                          <p:val>
                                            <p:strVal val="1+#ppt_h/2"/>
                                          </p:val>
                                        </p:tav>
                                        <p:tav tm="100000">
                                          <p:val>
                                            <p:strVal val="#ppt_y"/>
                                          </p:val>
                                        </p:tav>
                                      </p:tavLst>
                                    </p:anim>
                                  </p:childTnLst>
                                </p:cTn>
                              </p:par>
                              <p:par>
                                <p:cTn id="36" presetID="2" presetClass="entr" presetSubtype="2" fill="hold" nodeType="withEffect">
                                  <p:stCondLst>
                                    <p:cond delay="250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1+#ppt_w/2"/>
                                          </p:val>
                                        </p:tav>
                                        <p:tav tm="100000">
                                          <p:val>
                                            <p:strVal val="#ppt_x"/>
                                          </p:val>
                                        </p:tav>
                                      </p:tavLst>
                                    </p:anim>
                                    <p:anim calcmode="lin" valueType="num">
                                      <p:cBhvr additive="base">
                                        <p:cTn id="39" dur="500" fill="hold"/>
                                        <p:tgtEl>
                                          <p:spTgt spid="34"/>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250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fill="hold"/>
                                        <p:tgtEl>
                                          <p:spTgt spid="29"/>
                                        </p:tgtEl>
                                        <p:attrNameLst>
                                          <p:attrName>ppt_x</p:attrName>
                                        </p:attrNameLst>
                                      </p:cBhvr>
                                      <p:tavLst>
                                        <p:tav tm="0">
                                          <p:val>
                                            <p:strVal val="0-#ppt_w/2"/>
                                          </p:val>
                                        </p:tav>
                                        <p:tav tm="100000">
                                          <p:val>
                                            <p:strVal val="#ppt_x"/>
                                          </p:val>
                                        </p:tav>
                                      </p:tavLst>
                                    </p:anim>
                                    <p:anim calcmode="lin" valueType="num">
                                      <p:cBhvr additive="base">
                                        <p:cTn id="43" dur="500" fill="hold"/>
                                        <p:tgtEl>
                                          <p:spTgt spid="29"/>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2500"/>
                                  </p:stCondLst>
                                  <p:childTnLst>
                                    <p:set>
                                      <p:cBhvr>
                                        <p:cTn id="45" dur="1" fill="hold">
                                          <p:stCondLst>
                                            <p:cond delay="0"/>
                                          </p:stCondLst>
                                        </p:cTn>
                                        <p:tgtEl>
                                          <p:spTgt spid="66"/>
                                        </p:tgtEl>
                                        <p:attrNameLst>
                                          <p:attrName>style.visibility</p:attrName>
                                        </p:attrNameLst>
                                      </p:cBhvr>
                                      <p:to>
                                        <p:strVal val="visible"/>
                                      </p:to>
                                    </p:set>
                                    <p:anim calcmode="lin" valueType="num">
                                      <p:cBhvr additive="base">
                                        <p:cTn id="46" dur="500" fill="hold"/>
                                        <p:tgtEl>
                                          <p:spTgt spid="66"/>
                                        </p:tgtEl>
                                        <p:attrNameLst>
                                          <p:attrName>ppt_x</p:attrName>
                                        </p:attrNameLst>
                                      </p:cBhvr>
                                      <p:tavLst>
                                        <p:tav tm="0">
                                          <p:val>
                                            <p:strVal val="0-#ppt_w/2"/>
                                          </p:val>
                                        </p:tav>
                                        <p:tav tm="100000">
                                          <p:val>
                                            <p:strVal val="#ppt_x"/>
                                          </p:val>
                                        </p:tav>
                                      </p:tavLst>
                                    </p:anim>
                                    <p:anim calcmode="lin" valueType="num">
                                      <p:cBhvr additive="base">
                                        <p:cTn id="47"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4975769"/>
            <a:ext cx="9143999" cy="1765809"/>
            <a:chOff x="0" y="4121397"/>
            <a:chExt cx="12191999" cy="2354412"/>
          </a:xfrm>
        </p:grpSpPr>
        <p:sp>
          <p:nvSpPr>
            <p:cNvPr id="10" name="矩形 9"/>
            <p:cNvSpPr/>
            <p:nvPr/>
          </p:nvSpPr>
          <p:spPr>
            <a:xfrm>
              <a:off x="0" y="5419899"/>
              <a:ext cx="12191999" cy="1055910"/>
            </a:xfrm>
            <a:prstGeom prst="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0070C0"/>
                </a:solidFill>
              </a:endParaRPr>
            </a:p>
          </p:txBody>
        </p:sp>
        <p:sp>
          <p:nvSpPr>
            <p:cNvPr id="11" name="等腰三角形 10"/>
            <p:cNvSpPr/>
            <p:nvPr/>
          </p:nvSpPr>
          <p:spPr>
            <a:xfrm>
              <a:off x="4883727" y="4121397"/>
              <a:ext cx="2424546" cy="1298502"/>
            </a:xfrm>
            <a:prstGeom prst="triangle">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2" name="菱形 11"/>
          <p:cNvSpPr/>
          <p:nvPr/>
        </p:nvSpPr>
        <p:spPr>
          <a:xfrm>
            <a:off x="4183900" y="5210851"/>
            <a:ext cx="776201" cy="77620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B74B4"/>
              </a:solidFill>
            </a:endParaRPr>
          </a:p>
        </p:txBody>
      </p:sp>
      <p:grpSp>
        <p:nvGrpSpPr>
          <p:cNvPr id="8" name="组合 7"/>
          <p:cNvGrpSpPr/>
          <p:nvPr/>
        </p:nvGrpSpPr>
        <p:grpSpPr>
          <a:xfrm>
            <a:off x="212085" y="1084202"/>
            <a:ext cx="2559712" cy="891938"/>
            <a:chOff x="6207330" y="1517856"/>
            <a:chExt cx="3766334" cy="1312388"/>
          </a:xfrm>
        </p:grpSpPr>
        <p:sp>
          <p:nvSpPr>
            <p:cNvPr id="3" name="矩形 2"/>
            <p:cNvSpPr/>
            <p:nvPr/>
          </p:nvSpPr>
          <p:spPr>
            <a:xfrm>
              <a:off x="6928186" y="1662068"/>
              <a:ext cx="3045478" cy="611359"/>
            </a:xfrm>
            <a:prstGeom prst="rect">
              <a:avLst/>
            </a:prstGeom>
          </p:spPr>
          <p:txBody>
            <a:bodyPr wrap="none">
              <a:spAutoFit/>
            </a:bodyPr>
            <a:lstStyle/>
            <a:p>
              <a:r>
                <a:rPr lang="zh-CN" altLang="en-US" sz="2100" noProof="1">
                  <a:solidFill>
                    <a:srgbClr val="6B74B4"/>
                  </a:solidFill>
                  <a:latin typeface="方正姚体" panose="02010601030101010101" pitchFamily="2" charset="-122"/>
                  <a:ea typeface="方正姚体" panose="02010601030101010101" pitchFamily="2" charset="-122"/>
                  <a:cs typeface="+mn-ea"/>
                  <a:sym typeface="+mn-lt"/>
                </a:rPr>
                <a:t>系统设计与实现</a:t>
              </a:r>
              <a:endParaRPr lang="zh-CN" altLang="en-US" sz="2100" dirty="0">
                <a:solidFill>
                  <a:srgbClr val="6B74B4"/>
                </a:solidFill>
                <a:latin typeface="方正姚体" panose="02010601030101010101" pitchFamily="2" charset="-122"/>
                <a:ea typeface="方正姚体" panose="02010601030101010101" pitchFamily="2" charset="-122"/>
              </a:endParaRP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3</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15" name="矩形: 圆角 14"/>
          <p:cNvSpPr/>
          <p:nvPr/>
        </p:nvSpPr>
        <p:spPr>
          <a:xfrm>
            <a:off x="3211157" y="1469161"/>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静态检测模块</a:t>
            </a:r>
          </a:p>
        </p:txBody>
      </p:sp>
      <p:sp>
        <p:nvSpPr>
          <p:cNvPr id="2" name="文本框 1"/>
          <p:cNvSpPr txBox="1"/>
          <p:nvPr/>
        </p:nvSpPr>
        <p:spPr>
          <a:xfrm>
            <a:off x="543560" y="1986280"/>
            <a:ext cx="868680" cy="368300"/>
          </a:xfrm>
          <a:prstGeom prst="rect">
            <a:avLst/>
          </a:prstGeom>
          <a:noFill/>
        </p:spPr>
        <p:txBody>
          <a:bodyPr wrap="none" rtlCol="0">
            <a:spAutoFit/>
          </a:bodyPr>
          <a:lstStyle/>
          <a:p>
            <a:r>
              <a:rPr lang="en-US" altLang="zh-CN" dirty="0"/>
              <a:t>RF</a:t>
            </a:r>
            <a:r>
              <a:rPr lang="zh-CN" altLang="en-US" dirty="0"/>
              <a:t>模型</a:t>
            </a:r>
          </a:p>
        </p:txBody>
      </p:sp>
      <p:grpSp>
        <p:nvGrpSpPr>
          <p:cNvPr id="5" name="Group 4">
            <a:extLst>
              <a:ext uri="{FF2B5EF4-FFF2-40B4-BE49-F238E27FC236}">
                <a16:creationId xmlns:a16="http://schemas.microsoft.com/office/drawing/2014/main" id="{4C838BEA-B193-4A31-A093-C132B0FFA635}"/>
              </a:ext>
            </a:extLst>
          </p:cNvPr>
          <p:cNvGrpSpPr>
            <a:grpSpLocks noChangeAspect="1"/>
          </p:cNvGrpSpPr>
          <p:nvPr/>
        </p:nvGrpSpPr>
        <p:grpSpPr bwMode="auto">
          <a:xfrm>
            <a:off x="625475" y="2443163"/>
            <a:ext cx="7893050" cy="2767012"/>
            <a:chOff x="394" y="1539"/>
            <a:chExt cx="4972" cy="1743"/>
          </a:xfrm>
        </p:grpSpPr>
        <p:sp>
          <p:nvSpPr>
            <p:cNvPr id="9" name="AutoShape 3">
              <a:extLst>
                <a:ext uri="{FF2B5EF4-FFF2-40B4-BE49-F238E27FC236}">
                  <a16:creationId xmlns:a16="http://schemas.microsoft.com/office/drawing/2014/main" id="{3F0AD8E6-2CF8-417A-A097-FB3A8A66FD8B}"/>
                </a:ext>
              </a:extLst>
            </p:cNvPr>
            <p:cNvSpPr>
              <a:spLocks noChangeAspect="1" noChangeArrowheads="1" noTextEdit="1"/>
            </p:cNvSpPr>
            <p:nvPr/>
          </p:nvSpPr>
          <p:spPr bwMode="auto">
            <a:xfrm>
              <a:off x="394" y="1539"/>
              <a:ext cx="4972" cy="1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5">
              <a:extLst>
                <a:ext uri="{FF2B5EF4-FFF2-40B4-BE49-F238E27FC236}">
                  <a16:creationId xmlns:a16="http://schemas.microsoft.com/office/drawing/2014/main" id="{311E8ACF-C864-4E19-84E7-90A16BEBEACD}"/>
                </a:ext>
              </a:extLst>
            </p:cNvPr>
            <p:cNvSpPr>
              <a:spLocks noChangeArrowheads="1"/>
            </p:cNvSpPr>
            <p:nvPr/>
          </p:nvSpPr>
          <p:spPr bwMode="auto">
            <a:xfrm>
              <a:off x="406" y="2196"/>
              <a:ext cx="816" cy="454"/>
            </a:xfrm>
            <a:prstGeom prst="rect">
              <a:avLst/>
            </a:prstGeom>
            <a:noFill/>
            <a:ln w="14288" cap="rnd">
              <a:solidFill>
                <a:srgbClr val="4BAC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6">
              <a:extLst>
                <a:ext uri="{FF2B5EF4-FFF2-40B4-BE49-F238E27FC236}">
                  <a16:creationId xmlns:a16="http://schemas.microsoft.com/office/drawing/2014/main" id="{12BA4758-F265-41A2-9A14-EF4112FDC82A}"/>
                </a:ext>
              </a:extLst>
            </p:cNvPr>
            <p:cNvSpPr>
              <a:spLocks noChangeArrowheads="1"/>
            </p:cNvSpPr>
            <p:nvPr/>
          </p:nvSpPr>
          <p:spPr bwMode="auto">
            <a:xfrm>
              <a:off x="556" y="2367"/>
              <a:ext cx="30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全部样本集</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id="{BB5DC190-C49D-41C5-A20B-1C9CCB9247CA}"/>
                </a:ext>
              </a:extLst>
            </p:cNvPr>
            <p:cNvSpPr>
              <a:spLocks noChangeArrowheads="1"/>
            </p:cNvSpPr>
            <p:nvPr/>
          </p:nvSpPr>
          <p:spPr bwMode="auto">
            <a:xfrm>
              <a:off x="1797" y="1551"/>
              <a:ext cx="816" cy="454"/>
            </a:xfrm>
            <a:prstGeom prst="rect">
              <a:avLst/>
            </a:prstGeom>
            <a:noFill/>
            <a:ln w="14288" cap="rnd">
              <a:solidFill>
                <a:srgbClr val="4BAC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8">
              <a:extLst>
                <a:ext uri="{FF2B5EF4-FFF2-40B4-BE49-F238E27FC236}">
                  <a16:creationId xmlns:a16="http://schemas.microsoft.com/office/drawing/2014/main" id="{60369F27-F695-463B-A1AA-890E76171710}"/>
                </a:ext>
              </a:extLst>
            </p:cNvPr>
            <p:cNvSpPr>
              <a:spLocks noChangeArrowheads="1"/>
            </p:cNvSpPr>
            <p:nvPr/>
          </p:nvSpPr>
          <p:spPr bwMode="auto">
            <a:xfrm>
              <a:off x="1921" y="1724"/>
              <a:ext cx="307"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自动样本集</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9">
              <a:extLst>
                <a:ext uri="{FF2B5EF4-FFF2-40B4-BE49-F238E27FC236}">
                  <a16:creationId xmlns:a16="http://schemas.microsoft.com/office/drawing/2014/main" id="{CA14E53E-4DCD-465C-816D-ECDB43DFC3DA}"/>
                </a:ext>
              </a:extLst>
            </p:cNvPr>
            <p:cNvSpPr>
              <a:spLocks noChangeArrowheads="1"/>
            </p:cNvSpPr>
            <p:nvPr/>
          </p:nvSpPr>
          <p:spPr bwMode="auto">
            <a:xfrm>
              <a:off x="2441" y="1724"/>
              <a:ext cx="104"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 name="Rectangle 10">
              <a:extLst>
                <a:ext uri="{FF2B5EF4-FFF2-40B4-BE49-F238E27FC236}">
                  <a16:creationId xmlns:a16="http://schemas.microsoft.com/office/drawing/2014/main" id="{ECDFCFFD-C50B-470E-8324-83BBD0DE58AB}"/>
                </a:ext>
              </a:extLst>
            </p:cNvPr>
            <p:cNvSpPr>
              <a:spLocks noChangeArrowheads="1"/>
            </p:cNvSpPr>
            <p:nvPr/>
          </p:nvSpPr>
          <p:spPr bwMode="auto">
            <a:xfrm>
              <a:off x="1797" y="2196"/>
              <a:ext cx="816" cy="454"/>
            </a:xfrm>
            <a:prstGeom prst="rect">
              <a:avLst/>
            </a:prstGeom>
            <a:noFill/>
            <a:ln w="14288" cap="rnd">
              <a:solidFill>
                <a:srgbClr val="4BAC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11">
              <a:extLst>
                <a:ext uri="{FF2B5EF4-FFF2-40B4-BE49-F238E27FC236}">
                  <a16:creationId xmlns:a16="http://schemas.microsoft.com/office/drawing/2014/main" id="{ED87971F-66AC-4897-BC3F-43795D9E2514}"/>
                </a:ext>
              </a:extLst>
            </p:cNvPr>
            <p:cNvSpPr>
              <a:spLocks noChangeArrowheads="1"/>
            </p:cNvSpPr>
            <p:nvPr/>
          </p:nvSpPr>
          <p:spPr bwMode="auto">
            <a:xfrm>
              <a:off x="1921" y="2369"/>
              <a:ext cx="307"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自动样本集</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Rectangle 12">
              <a:extLst>
                <a:ext uri="{FF2B5EF4-FFF2-40B4-BE49-F238E27FC236}">
                  <a16:creationId xmlns:a16="http://schemas.microsoft.com/office/drawing/2014/main" id="{CC6877FD-DC1F-4E37-A285-C2F8DBDE07B7}"/>
                </a:ext>
              </a:extLst>
            </p:cNvPr>
            <p:cNvSpPr>
              <a:spLocks noChangeArrowheads="1"/>
            </p:cNvSpPr>
            <p:nvPr/>
          </p:nvSpPr>
          <p:spPr bwMode="auto">
            <a:xfrm>
              <a:off x="2441" y="2369"/>
              <a:ext cx="104"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 name="Rectangle 13">
              <a:extLst>
                <a:ext uri="{FF2B5EF4-FFF2-40B4-BE49-F238E27FC236}">
                  <a16:creationId xmlns:a16="http://schemas.microsoft.com/office/drawing/2014/main" id="{A6C41CBE-68E7-4057-9733-EACC001C8497}"/>
                </a:ext>
              </a:extLst>
            </p:cNvPr>
            <p:cNvSpPr>
              <a:spLocks noChangeArrowheads="1"/>
            </p:cNvSpPr>
            <p:nvPr/>
          </p:nvSpPr>
          <p:spPr bwMode="auto">
            <a:xfrm>
              <a:off x="1797" y="2820"/>
              <a:ext cx="816" cy="455"/>
            </a:xfrm>
            <a:prstGeom prst="rect">
              <a:avLst/>
            </a:prstGeom>
            <a:noFill/>
            <a:ln w="14288" cap="rnd">
              <a:solidFill>
                <a:srgbClr val="4BAC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14">
              <a:extLst>
                <a:ext uri="{FF2B5EF4-FFF2-40B4-BE49-F238E27FC236}">
                  <a16:creationId xmlns:a16="http://schemas.microsoft.com/office/drawing/2014/main" id="{6D967AE0-6AA2-409A-BA9C-35A5B009F1E9}"/>
                </a:ext>
              </a:extLst>
            </p:cNvPr>
            <p:cNvSpPr>
              <a:spLocks noChangeArrowheads="1"/>
            </p:cNvSpPr>
            <p:nvPr/>
          </p:nvSpPr>
          <p:spPr bwMode="auto">
            <a:xfrm>
              <a:off x="1921" y="2994"/>
              <a:ext cx="307"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自动样本集</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Rectangle 15">
              <a:extLst>
                <a:ext uri="{FF2B5EF4-FFF2-40B4-BE49-F238E27FC236}">
                  <a16:creationId xmlns:a16="http://schemas.microsoft.com/office/drawing/2014/main" id="{FA46B6FD-A2A2-4286-B72D-D548E49356AA}"/>
                </a:ext>
              </a:extLst>
            </p:cNvPr>
            <p:cNvSpPr>
              <a:spLocks noChangeArrowheads="1"/>
            </p:cNvSpPr>
            <p:nvPr/>
          </p:nvSpPr>
          <p:spPr bwMode="auto">
            <a:xfrm>
              <a:off x="2441" y="2994"/>
              <a:ext cx="104"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Rectangle 16">
              <a:extLst>
                <a:ext uri="{FF2B5EF4-FFF2-40B4-BE49-F238E27FC236}">
                  <a16:creationId xmlns:a16="http://schemas.microsoft.com/office/drawing/2014/main" id="{568E58D9-08C5-4254-A8F3-E2D975D18949}"/>
                </a:ext>
              </a:extLst>
            </p:cNvPr>
            <p:cNvSpPr>
              <a:spLocks noChangeArrowheads="1"/>
            </p:cNvSpPr>
            <p:nvPr/>
          </p:nvSpPr>
          <p:spPr bwMode="auto">
            <a:xfrm>
              <a:off x="3148" y="1551"/>
              <a:ext cx="816" cy="454"/>
            </a:xfrm>
            <a:prstGeom prst="rect">
              <a:avLst/>
            </a:prstGeom>
            <a:noFill/>
            <a:ln w="14288" cap="rnd">
              <a:solidFill>
                <a:srgbClr val="4BAC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17">
              <a:extLst>
                <a:ext uri="{FF2B5EF4-FFF2-40B4-BE49-F238E27FC236}">
                  <a16:creationId xmlns:a16="http://schemas.microsoft.com/office/drawing/2014/main" id="{B69F2ACC-4BDE-4470-9411-34DCB6C05C47}"/>
                </a:ext>
              </a:extLst>
            </p:cNvPr>
            <p:cNvSpPr>
              <a:spLocks noChangeArrowheads="1"/>
            </p:cNvSpPr>
            <p:nvPr/>
          </p:nvSpPr>
          <p:spPr bwMode="auto">
            <a:xfrm>
              <a:off x="3325" y="1724"/>
              <a:ext cx="255"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树分类器</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7" name="Rectangle 18">
              <a:extLst>
                <a:ext uri="{FF2B5EF4-FFF2-40B4-BE49-F238E27FC236}">
                  <a16:creationId xmlns:a16="http://schemas.microsoft.com/office/drawing/2014/main" id="{FB51D5A2-7872-4C71-8655-0B3EA98608F8}"/>
                </a:ext>
              </a:extLst>
            </p:cNvPr>
            <p:cNvSpPr>
              <a:spLocks noChangeArrowheads="1"/>
            </p:cNvSpPr>
            <p:nvPr/>
          </p:nvSpPr>
          <p:spPr bwMode="auto">
            <a:xfrm>
              <a:off x="3741" y="1724"/>
              <a:ext cx="104"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 name="Rectangle 19">
              <a:extLst>
                <a:ext uri="{FF2B5EF4-FFF2-40B4-BE49-F238E27FC236}">
                  <a16:creationId xmlns:a16="http://schemas.microsoft.com/office/drawing/2014/main" id="{EA06DAB1-03E8-4F43-838D-E576A365EB8F}"/>
                </a:ext>
              </a:extLst>
            </p:cNvPr>
            <p:cNvSpPr>
              <a:spLocks noChangeArrowheads="1"/>
            </p:cNvSpPr>
            <p:nvPr/>
          </p:nvSpPr>
          <p:spPr bwMode="auto">
            <a:xfrm>
              <a:off x="3148" y="2196"/>
              <a:ext cx="816" cy="454"/>
            </a:xfrm>
            <a:prstGeom prst="rect">
              <a:avLst/>
            </a:prstGeom>
            <a:noFill/>
            <a:ln w="14288" cap="rnd">
              <a:solidFill>
                <a:srgbClr val="4BAC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20">
              <a:extLst>
                <a:ext uri="{FF2B5EF4-FFF2-40B4-BE49-F238E27FC236}">
                  <a16:creationId xmlns:a16="http://schemas.microsoft.com/office/drawing/2014/main" id="{4C9ADD6B-7CBE-4DE6-956E-9A601AC6BEDB}"/>
                </a:ext>
              </a:extLst>
            </p:cNvPr>
            <p:cNvSpPr>
              <a:spLocks noChangeArrowheads="1"/>
            </p:cNvSpPr>
            <p:nvPr/>
          </p:nvSpPr>
          <p:spPr bwMode="auto">
            <a:xfrm>
              <a:off x="3325" y="2369"/>
              <a:ext cx="255"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树分类器</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21">
              <a:extLst>
                <a:ext uri="{FF2B5EF4-FFF2-40B4-BE49-F238E27FC236}">
                  <a16:creationId xmlns:a16="http://schemas.microsoft.com/office/drawing/2014/main" id="{BBB9D49D-2DBC-450B-BD68-81465C8DDE74}"/>
                </a:ext>
              </a:extLst>
            </p:cNvPr>
            <p:cNvSpPr>
              <a:spLocks noChangeArrowheads="1"/>
            </p:cNvSpPr>
            <p:nvPr/>
          </p:nvSpPr>
          <p:spPr bwMode="auto">
            <a:xfrm>
              <a:off x="3741" y="2369"/>
              <a:ext cx="104"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22">
              <a:extLst>
                <a:ext uri="{FF2B5EF4-FFF2-40B4-BE49-F238E27FC236}">
                  <a16:creationId xmlns:a16="http://schemas.microsoft.com/office/drawing/2014/main" id="{5F1C1AF0-9D9A-4BA1-AF3E-F29BF987F681}"/>
                </a:ext>
              </a:extLst>
            </p:cNvPr>
            <p:cNvSpPr>
              <a:spLocks noChangeArrowheads="1"/>
            </p:cNvSpPr>
            <p:nvPr/>
          </p:nvSpPr>
          <p:spPr bwMode="auto">
            <a:xfrm>
              <a:off x="3148" y="2816"/>
              <a:ext cx="816" cy="455"/>
            </a:xfrm>
            <a:prstGeom prst="rect">
              <a:avLst/>
            </a:prstGeom>
            <a:noFill/>
            <a:ln w="14288" cap="rnd">
              <a:solidFill>
                <a:srgbClr val="4BAC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96" name="Rectangle 23">
              <a:extLst>
                <a:ext uri="{FF2B5EF4-FFF2-40B4-BE49-F238E27FC236}">
                  <a16:creationId xmlns:a16="http://schemas.microsoft.com/office/drawing/2014/main" id="{6E71536E-053E-4CC3-ACFA-27CFDF13D292}"/>
                </a:ext>
              </a:extLst>
            </p:cNvPr>
            <p:cNvSpPr>
              <a:spLocks noChangeArrowheads="1"/>
            </p:cNvSpPr>
            <p:nvPr/>
          </p:nvSpPr>
          <p:spPr bwMode="auto">
            <a:xfrm>
              <a:off x="3325" y="2988"/>
              <a:ext cx="25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树分类器</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97" name="Rectangle 24">
              <a:extLst>
                <a:ext uri="{FF2B5EF4-FFF2-40B4-BE49-F238E27FC236}">
                  <a16:creationId xmlns:a16="http://schemas.microsoft.com/office/drawing/2014/main" id="{20C47AFF-AC73-44CD-A3E7-F9278DF62F84}"/>
                </a:ext>
              </a:extLst>
            </p:cNvPr>
            <p:cNvSpPr>
              <a:spLocks noChangeArrowheads="1"/>
            </p:cNvSpPr>
            <p:nvPr/>
          </p:nvSpPr>
          <p:spPr bwMode="auto">
            <a:xfrm>
              <a:off x="3741" y="2988"/>
              <a:ext cx="104"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99" name="Rectangle 25">
              <a:extLst>
                <a:ext uri="{FF2B5EF4-FFF2-40B4-BE49-F238E27FC236}">
                  <a16:creationId xmlns:a16="http://schemas.microsoft.com/office/drawing/2014/main" id="{D6365F24-EE18-4DA9-8AD8-B7B2651552B3}"/>
                </a:ext>
              </a:extLst>
            </p:cNvPr>
            <p:cNvSpPr>
              <a:spLocks noChangeArrowheads="1"/>
            </p:cNvSpPr>
            <p:nvPr/>
          </p:nvSpPr>
          <p:spPr bwMode="auto">
            <a:xfrm>
              <a:off x="4539" y="2196"/>
              <a:ext cx="817" cy="454"/>
            </a:xfrm>
            <a:prstGeom prst="rect">
              <a:avLst/>
            </a:prstGeom>
            <a:noFill/>
            <a:ln w="14288" cap="rnd">
              <a:solidFill>
                <a:srgbClr val="4BAC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00" name="Rectangle 26">
              <a:extLst>
                <a:ext uri="{FF2B5EF4-FFF2-40B4-BE49-F238E27FC236}">
                  <a16:creationId xmlns:a16="http://schemas.microsoft.com/office/drawing/2014/main" id="{7ED71B90-8A5B-4728-88FE-FF3E01E209D5}"/>
                </a:ext>
              </a:extLst>
            </p:cNvPr>
            <p:cNvSpPr>
              <a:spLocks noChangeArrowheads="1"/>
            </p:cNvSpPr>
            <p:nvPr/>
          </p:nvSpPr>
          <p:spPr bwMode="auto">
            <a:xfrm>
              <a:off x="4716" y="2369"/>
              <a:ext cx="255"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树分类器</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101" name="Rectangle 27">
              <a:extLst>
                <a:ext uri="{FF2B5EF4-FFF2-40B4-BE49-F238E27FC236}">
                  <a16:creationId xmlns:a16="http://schemas.microsoft.com/office/drawing/2014/main" id="{7CD51FD8-4E62-4C34-9BC8-7C0723831243}"/>
                </a:ext>
              </a:extLst>
            </p:cNvPr>
            <p:cNvSpPr>
              <a:spLocks noChangeArrowheads="1"/>
            </p:cNvSpPr>
            <p:nvPr/>
          </p:nvSpPr>
          <p:spPr bwMode="auto">
            <a:xfrm>
              <a:off x="5132" y="2369"/>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102" name="Rectangle 28">
              <a:extLst>
                <a:ext uri="{FF2B5EF4-FFF2-40B4-BE49-F238E27FC236}">
                  <a16:creationId xmlns:a16="http://schemas.microsoft.com/office/drawing/2014/main" id="{D34DC713-C2FD-48F9-A775-272BFF5762DE}"/>
                </a:ext>
              </a:extLst>
            </p:cNvPr>
            <p:cNvSpPr>
              <a:spLocks noChangeArrowheads="1"/>
            </p:cNvSpPr>
            <p:nvPr/>
          </p:nvSpPr>
          <p:spPr bwMode="auto">
            <a:xfrm>
              <a:off x="2051" y="2045"/>
              <a:ext cx="208"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03" name="Rectangle 29">
              <a:extLst>
                <a:ext uri="{FF2B5EF4-FFF2-40B4-BE49-F238E27FC236}">
                  <a16:creationId xmlns:a16="http://schemas.microsoft.com/office/drawing/2014/main" id="{3EF39188-E34D-4468-9E83-0520F6C636B7}"/>
                </a:ext>
              </a:extLst>
            </p:cNvPr>
            <p:cNvSpPr>
              <a:spLocks noChangeArrowheads="1"/>
            </p:cNvSpPr>
            <p:nvPr/>
          </p:nvSpPr>
          <p:spPr bwMode="auto">
            <a:xfrm>
              <a:off x="3403" y="2045"/>
              <a:ext cx="208"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04" name="Rectangle 30">
              <a:extLst>
                <a:ext uri="{FF2B5EF4-FFF2-40B4-BE49-F238E27FC236}">
                  <a16:creationId xmlns:a16="http://schemas.microsoft.com/office/drawing/2014/main" id="{822F24BB-262A-4999-ADC0-D29CF9624A84}"/>
                </a:ext>
              </a:extLst>
            </p:cNvPr>
            <p:cNvSpPr>
              <a:spLocks noChangeArrowheads="1"/>
            </p:cNvSpPr>
            <p:nvPr/>
          </p:nvSpPr>
          <p:spPr bwMode="auto">
            <a:xfrm>
              <a:off x="2051" y="2687"/>
              <a:ext cx="208"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05" name="Rectangle 31">
              <a:extLst>
                <a:ext uri="{FF2B5EF4-FFF2-40B4-BE49-F238E27FC236}">
                  <a16:creationId xmlns:a16="http://schemas.microsoft.com/office/drawing/2014/main" id="{9E793231-3DD5-4FE7-A63C-A0982E295EA3}"/>
                </a:ext>
              </a:extLst>
            </p:cNvPr>
            <p:cNvSpPr>
              <a:spLocks noChangeArrowheads="1"/>
            </p:cNvSpPr>
            <p:nvPr/>
          </p:nvSpPr>
          <p:spPr bwMode="auto">
            <a:xfrm>
              <a:off x="3403" y="2687"/>
              <a:ext cx="208"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06" name="Freeform 32">
              <a:extLst>
                <a:ext uri="{FF2B5EF4-FFF2-40B4-BE49-F238E27FC236}">
                  <a16:creationId xmlns:a16="http://schemas.microsoft.com/office/drawing/2014/main" id="{AC71A646-D678-4AA5-B7C3-D8BCE4C712CE}"/>
                </a:ext>
              </a:extLst>
            </p:cNvPr>
            <p:cNvSpPr>
              <a:spLocks/>
            </p:cNvSpPr>
            <p:nvPr/>
          </p:nvSpPr>
          <p:spPr bwMode="auto">
            <a:xfrm>
              <a:off x="1208" y="1758"/>
              <a:ext cx="600" cy="510"/>
            </a:xfrm>
            <a:custGeom>
              <a:avLst/>
              <a:gdLst>
                <a:gd name="T0" fmla="*/ 28 w 600"/>
                <a:gd name="T1" fmla="*/ 510 h 510"/>
                <a:gd name="T2" fmla="*/ 586 w 600"/>
                <a:gd name="T3" fmla="*/ 52 h 510"/>
                <a:gd name="T4" fmla="*/ 600 w 600"/>
                <a:gd name="T5" fmla="*/ 69 h 510"/>
                <a:gd name="T6" fmla="*/ 589 w 600"/>
                <a:gd name="T7" fmla="*/ 20 h 510"/>
                <a:gd name="T8" fmla="*/ 543 w 600"/>
                <a:gd name="T9" fmla="*/ 0 h 510"/>
                <a:gd name="T10" fmla="*/ 557 w 600"/>
                <a:gd name="T11" fmla="*/ 17 h 510"/>
                <a:gd name="T12" fmla="*/ 0 w 600"/>
                <a:gd name="T13" fmla="*/ 476 h 510"/>
                <a:gd name="T14" fmla="*/ 28 w 600"/>
                <a:gd name="T15" fmla="*/ 510 h 5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0" h="510">
                  <a:moveTo>
                    <a:pt x="28" y="510"/>
                  </a:moveTo>
                  <a:lnTo>
                    <a:pt x="586" y="52"/>
                  </a:lnTo>
                  <a:lnTo>
                    <a:pt x="600" y="69"/>
                  </a:lnTo>
                  <a:lnTo>
                    <a:pt x="589" y="20"/>
                  </a:lnTo>
                  <a:lnTo>
                    <a:pt x="543" y="0"/>
                  </a:lnTo>
                  <a:lnTo>
                    <a:pt x="557" y="17"/>
                  </a:lnTo>
                  <a:lnTo>
                    <a:pt x="0" y="476"/>
                  </a:lnTo>
                  <a:lnTo>
                    <a:pt x="28" y="510"/>
                  </a:lnTo>
                  <a:close/>
                </a:path>
              </a:pathLst>
            </a:custGeom>
            <a:solidFill>
              <a:srgbClr val="4BAC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7" name="Freeform 33">
              <a:extLst>
                <a:ext uri="{FF2B5EF4-FFF2-40B4-BE49-F238E27FC236}">
                  <a16:creationId xmlns:a16="http://schemas.microsoft.com/office/drawing/2014/main" id="{0AE961B1-815A-4405-ADEF-A70ECB1DCF18}"/>
                </a:ext>
              </a:extLst>
            </p:cNvPr>
            <p:cNvSpPr>
              <a:spLocks/>
            </p:cNvSpPr>
            <p:nvPr/>
          </p:nvSpPr>
          <p:spPr bwMode="auto">
            <a:xfrm>
              <a:off x="1208" y="1758"/>
              <a:ext cx="600" cy="510"/>
            </a:xfrm>
            <a:custGeom>
              <a:avLst/>
              <a:gdLst>
                <a:gd name="T0" fmla="*/ 28 w 600"/>
                <a:gd name="T1" fmla="*/ 510 h 510"/>
                <a:gd name="T2" fmla="*/ 586 w 600"/>
                <a:gd name="T3" fmla="*/ 52 h 510"/>
                <a:gd name="T4" fmla="*/ 600 w 600"/>
                <a:gd name="T5" fmla="*/ 69 h 510"/>
                <a:gd name="T6" fmla="*/ 589 w 600"/>
                <a:gd name="T7" fmla="*/ 20 h 510"/>
                <a:gd name="T8" fmla="*/ 543 w 600"/>
                <a:gd name="T9" fmla="*/ 0 h 510"/>
                <a:gd name="T10" fmla="*/ 557 w 600"/>
                <a:gd name="T11" fmla="*/ 17 h 510"/>
                <a:gd name="T12" fmla="*/ 0 w 600"/>
                <a:gd name="T13" fmla="*/ 476 h 510"/>
                <a:gd name="T14" fmla="*/ 28 w 600"/>
                <a:gd name="T15" fmla="*/ 510 h 5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0" h="510">
                  <a:moveTo>
                    <a:pt x="28" y="510"/>
                  </a:moveTo>
                  <a:lnTo>
                    <a:pt x="586" y="52"/>
                  </a:lnTo>
                  <a:lnTo>
                    <a:pt x="600" y="69"/>
                  </a:lnTo>
                  <a:lnTo>
                    <a:pt x="589" y="20"/>
                  </a:lnTo>
                  <a:lnTo>
                    <a:pt x="543" y="0"/>
                  </a:lnTo>
                  <a:lnTo>
                    <a:pt x="557" y="17"/>
                  </a:lnTo>
                  <a:lnTo>
                    <a:pt x="0" y="476"/>
                  </a:lnTo>
                  <a:lnTo>
                    <a:pt x="28" y="510"/>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08" name="Freeform 34">
              <a:extLst>
                <a:ext uri="{FF2B5EF4-FFF2-40B4-BE49-F238E27FC236}">
                  <a16:creationId xmlns:a16="http://schemas.microsoft.com/office/drawing/2014/main" id="{1ACE3E13-8232-42F5-99C3-5BD0D3C1B55E}"/>
                </a:ext>
              </a:extLst>
            </p:cNvPr>
            <p:cNvSpPr>
              <a:spLocks/>
            </p:cNvSpPr>
            <p:nvPr/>
          </p:nvSpPr>
          <p:spPr bwMode="auto">
            <a:xfrm>
              <a:off x="1222" y="2378"/>
              <a:ext cx="575" cy="90"/>
            </a:xfrm>
            <a:custGeom>
              <a:avLst/>
              <a:gdLst>
                <a:gd name="T0" fmla="*/ 0 w 575"/>
                <a:gd name="T1" fmla="*/ 67 h 90"/>
                <a:gd name="T2" fmla="*/ 552 w 575"/>
                <a:gd name="T3" fmla="*/ 68 h 90"/>
                <a:gd name="T4" fmla="*/ 552 w 575"/>
                <a:gd name="T5" fmla="*/ 90 h 90"/>
                <a:gd name="T6" fmla="*/ 575 w 575"/>
                <a:gd name="T7" fmla="*/ 45 h 90"/>
                <a:gd name="T8" fmla="*/ 552 w 575"/>
                <a:gd name="T9" fmla="*/ 0 h 90"/>
                <a:gd name="T10" fmla="*/ 552 w 575"/>
                <a:gd name="T11" fmla="*/ 22 h 90"/>
                <a:gd name="T12" fmla="*/ 0 w 575"/>
                <a:gd name="T13" fmla="*/ 22 h 90"/>
                <a:gd name="T14" fmla="*/ 0 w 575"/>
                <a:gd name="T15" fmla="*/ 67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5" h="90">
                  <a:moveTo>
                    <a:pt x="0" y="67"/>
                  </a:moveTo>
                  <a:lnTo>
                    <a:pt x="552" y="68"/>
                  </a:lnTo>
                  <a:lnTo>
                    <a:pt x="552" y="90"/>
                  </a:lnTo>
                  <a:lnTo>
                    <a:pt x="575" y="45"/>
                  </a:lnTo>
                  <a:lnTo>
                    <a:pt x="552" y="0"/>
                  </a:lnTo>
                  <a:lnTo>
                    <a:pt x="552" y="22"/>
                  </a:lnTo>
                  <a:lnTo>
                    <a:pt x="0" y="22"/>
                  </a:lnTo>
                  <a:lnTo>
                    <a:pt x="0" y="67"/>
                  </a:lnTo>
                  <a:close/>
                </a:path>
              </a:pathLst>
            </a:custGeom>
            <a:solidFill>
              <a:srgbClr val="4BAC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9" name="Freeform 35">
              <a:extLst>
                <a:ext uri="{FF2B5EF4-FFF2-40B4-BE49-F238E27FC236}">
                  <a16:creationId xmlns:a16="http://schemas.microsoft.com/office/drawing/2014/main" id="{7C986BA7-9430-4D72-80A1-8910C435FF32}"/>
                </a:ext>
              </a:extLst>
            </p:cNvPr>
            <p:cNvSpPr>
              <a:spLocks/>
            </p:cNvSpPr>
            <p:nvPr/>
          </p:nvSpPr>
          <p:spPr bwMode="auto">
            <a:xfrm>
              <a:off x="1222" y="2378"/>
              <a:ext cx="575" cy="90"/>
            </a:xfrm>
            <a:custGeom>
              <a:avLst/>
              <a:gdLst>
                <a:gd name="T0" fmla="*/ 0 w 575"/>
                <a:gd name="T1" fmla="*/ 67 h 90"/>
                <a:gd name="T2" fmla="*/ 552 w 575"/>
                <a:gd name="T3" fmla="*/ 68 h 90"/>
                <a:gd name="T4" fmla="*/ 552 w 575"/>
                <a:gd name="T5" fmla="*/ 90 h 90"/>
                <a:gd name="T6" fmla="*/ 575 w 575"/>
                <a:gd name="T7" fmla="*/ 45 h 90"/>
                <a:gd name="T8" fmla="*/ 552 w 575"/>
                <a:gd name="T9" fmla="*/ 0 h 90"/>
                <a:gd name="T10" fmla="*/ 552 w 575"/>
                <a:gd name="T11" fmla="*/ 22 h 90"/>
                <a:gd name="T12" fmla="*/ 0 w 575"/>
                <a:gd name="T13" fmla="*/ 22 h 90"/>
                <a:gd name="T14" fmla="*/ 0 w 575"/>
                <a:gd name="T15" fmla="*/ 67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5" h="90">
                  <a:moveTo>
                    <a:pt x="0" y="67"/>
                  </a:moveTo>
                  <a:lnTo>
                    <a:pt x="552" y="68"/>
                  </a:lnTo>
                  <a:lnTo>
                    <a:pt x="552" y="90"/>
                  </a:lnTo>
                  <a:lnTo>
                    <a:pt x="575" y="45"/>
                  </a:lnTo>
                  <a:lnTo>
                    <a:pt x="552" y="0"/>
                  </a:lnTo>
                  <a:lnTo>
                    <a:pt x="552" y="22"/>
                  </a:lnTo>
                  <a:lnTo>
                    <a:pt x="0" y="22"/>
                  </a:lnTo>
                  <a:lnTo>
                    <a:pt x="0" y="67"/>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10" name="Freeform 36">
              <a:extLst>
                <a:ext uri="{FF2B5EF4-FFF2-40B4-BE49-F238E27FC236}">
                  <a16:creationId xmlns:a16="http://schemas.microsoft.com/office/drawing/2014/main" id="{01BBD93C-8B17-4CE6-A3D2-0508C8DCB86B}"/>
                </a:ext>
              </a:extLst>
            </p:cNvPr>
            <p:cNvSpPr>
              <a:spLocks/>
            </p:cNvSpPr>
            <p:nvPr/>
          </p:nvSpPr>
          <p:spPr bwMode="auto">
            <a:xfrm>
              <a:off x="1208" y="2571"/>
              <a:ext cx="599" cy="498"/>
            </a:xfrm>
            <a:custGeom>
              <a:avLst/>
              <a:gdLst>
                <a:gd name="T0" fmla="*/ 0 w 599"/>
                <a:gd name="T1" fmla="*/ 36 h 498"/>
                <a:gd name="T2" fmla="*/ 557 w 599"/>
                <a:gd name="T3" fmla="*/ 480 h 498"/>
                <a:gd name="T4" fmla="*/ 543 w 599"/>
                <a:gd name="T5" fmla="*/ 498 h 498"/>
                <a:gd name="T6" fmla="*/ 589 w 599"/>
                <a:gd name="T7" fmla="*/ 477 h 498"/>
                <a:gd name="T8" fmla="*/ 599 w 599"/>
                <a:gd name="T9" fmla="*/ 428 h 498"/>
                <a:gd name="T10" fmla="*/ 585 w 599"/>
                <a:gd name="T11" fmla="*/ 445 h 498"/>
                <a:gd name="T12" fmla="*/ 28 w 599"/>
                <a:gd name="T13" fmla="*/ 0 h 498"/>
                <a:gd name="T14" fmla="*/ 0 w 599"/>
                <a:gd name="T15" fmla="*/ 36 h 4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9" h="498">
                  <a:moveTo>
                    <a:pt x="0" y="36"/>
                  </a:moveTo>
                  <a:lnTo>
                    <a:pt x="557" y="480"/>
                  </a:lnTo>
                  <a:lnTo>
                    <a:pt x="543" y="498"/>
                  </a:lnTo>
                  <a:lnTo>
                    <a:pt x="589" y="477"/>
                  </a:lnTo>
                  <a:lnTo>
                    <a:pt x="599" y="428"/>
                  </a:lnTo>
                  <a:lnTo>
                    <a:pt x="585" y="445"/>
                  </a:lnTo>
                  <a:lnTo>
                    <a:pt x="28" y="0"/>
                  </a:lnTo>
                  <a:lnTo>
                    <a:pt x="0" y="36"/>
                  </a:lnTo>
                  <a:close/>
                </a:path>
              </a:pathLst>
            </a:custGeom>
            <a:solidFill>
              <a:srgbClr val="4BAC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1" name="Freeform 37">
              <a:extLst>
                <a:ext uri="{FF2B5EF4-FFF2-40B4-BE49-F238E27FC236}">
                  <a16:creationId xmlns:a16="http://schemas.microsoft.com/office/drawing/2014/main" id="{79618C6F-4341-4FAC-B9D9-781C171EB9D8}"/>
                </a:ext>
              </a:extLst>
            </p:cNvPr>
            <p:cNvSpPr>
              <a:spLocks/>
            </p:cNvSpPr>
            <p:nvPr/>
          </p:nvSpPr>
          <p:spPr bwMode="auto">
            <a:xfrm>
              <a:off x="1208" y="2571"/>
              <a:ext cx="599" cy="498"/>
            </a:xfrm>
            <a:custGeom>
              <a:avLst/>
              <a:gdLst>
                <a:gd name="T0" fmla="*/ 0 w 599"/>
                <a:gd name="T1" fmla="*/ 36 h 498"/>
                <a:gd name="T2" fmla="*/ 557 w 599"/>
                <a:gd name="T3" fmla="*/ 480 h 498"/>
                <a:gd name="T4" fmla="*/ 543 w 599"/>
                <a:gd name="T5" fmla="*/ 498 h 498"/>
                <a:gd name="T6" fmla="*/ 589 w 599"/>
                <a:gd name="T7" fmla="*/ 477 h 498"/>
                <a:gd name="T8" fmla="*/ 599 w 599"/>
                <a:gd name="T9" fmla="*/ 428 h 498"/>
                <a:gd name="T10" fmla="*/ 585 w 599"/>
                <a:gd name="T11" fmla="*/ 445 h 498"/>
                <a:gd name="T12" fmla="*/ 28 w 599"/>
                <a:gd name="T13" fmla="*/ 0 h 498"/>
                <a:gd name="T14" fmla="*/ 0 w 599"/>
                <a:gd name="T15" fmla="*/ 36 h 4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9" h="498">
                  <a:moveTo>
                    <a:pt x="0" y="36"/>
                  </a:moveTo>
                  <a:lnTo>
                    <a:pt x="557" y="480"/>
                  </a:lnTo>
                  <a:lnTo>
                    <a:pt x="543" y="498"/>
                  </a:lnTo>
                  <a:lnTo>
                    <a:pt x="589" y="477"/>
                  </a:lnTo>
                  <a:lnTo>
                    <a:pt x="599" y="428"/>
                  </a:lnTo>
                  <a:lnTo>
                    <a:pt x="585" y="445"/>
                  </a:lnTo>
                  <a:lnTo>
                    <a:pt x="28" y="0"/>
                  </a:lnTo>
                  <a:lnTo>
                    <a:pt x="0" y="36"/>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12" name="Freeform 38">
              <a:extLst>
                <a:ext uri="{FF2B5EF4-FFF2-40B4-BE49-F238E27FC236}">
                  <a16:creationId xmlns:a16="http://schemas.microsoft.com/office/drawing/2014/main" id="{9FD232AC-0C43-46FE-BB45-16CC07429C95}"/>
                </a:ext>
              </a:extLst>
            </p:cNvPr>
            <p:cNvSpPr>
              <a:spLocks/>
            </p:cNvSpPr>
            <p:nvPr/>
          </p:nvSpPr>
          <p:spPr bwMode="auto">
            <a:xfrm>
              <a:off x="2613" y="1733"/>
              <a:ext cx="535" cy="90"/>
            </a:xfrm>
            <a:custGeom>
              <a:avLst/>
              <a:gdLst>
                <a:gd name="T0" fmla="*/ 0 w 535"/>
                <a:gd name="T1" fmla="*/ 67 h 90"/>
                <a:gd name="T2" fmla="*/ 512 w 535"/>
                <a:gd name="T3" fmla="*/ 67 h 90"/>
                <a:gd name="T4" fmla="*/ 512 w 535"/>
                <a:gd name="T5" fmla="*/ 90 h 90"/>
                <a:gd name="T6" fmla="*/ 535 w 535"/>
                <a:gd name="T7" fmla="*/ 45 h 90"/>
                <a:gd name="T8" fmla="*/ 512 w 535"/>
                <a:gd name="T9" fmla="*/ 0 h 90"/>
                <a:gd name="T10" fmla="*/ 512 w 535"/>
                <a:gd name="T11" fmla="*/ 22 h 90"/>
                <a:gd name="T12" fmla="*/ 0 w 535"/>
                <a:gd name="T13" fmla="*/ 22 h 90"/>
                <a:gd name="T14" fmla="*/ 0 w 535"/>
                <a:gd name="T15" fmla="*/ 67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5" h="90">
                  <a:moveTo>
                    <a:pt x="0" y="67"/>
                  </a:moveTo>
                  <a:lnTo>
                    <a:pt x="512" y="67"/>
                  </a:lnTo>
                  <a:lnTo>
                    <a:pt x="512" y="90"/>
                  </a:lnTo>
                  <a:lnTo>
                    <a:pt x="535" y="45"/>
                  </a:lnTo>
                  <a:lnTo>
                    <a:pt x="512" y="0"/>
                  </a:lnTo>
                  <a:lnTo>
                    <a:pt x="512" y="22"/>
                  </a:lnTo>
                  <a:lnTo>
                    <a:pt x="0" y="22"/>
                  </a:lnTo>
                  <a:lnTo>
                    <a:pt x="0" y="67"/>
                  </a:lnTo>
                  <a:close/>
                </a:path>
              </a:pathLst>
            </a:custGeom>
            <a:solidFill>
              <a:srgbClr val="4BAC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3" name="Freeform 39">
              <a:extLst>
                <a:ext uri="{FF2B5EF4-FFF2-40B4-BE49-F238E27FC236}">
                  <a16:creationId xmlns:a16="http://schemas.microsoft.com/office/drawing/2014/main" id="{2834661F-833D-404F-97DA-55219206C118}"/>
                </a:ext>
              </a:extLst>
            </p:cNvPr>
            <p:cNvSpPr>
              <a:spLocks/>
            </p:cNvSpPr>
            <p:nvPr/>
          </p:nvSpPr>
          <p:spPr bwMode="auto">
            <a:xfrm>
              <a:off x="2613" y="1733"/>
              <a:ext cx="535" cy="90"/>
            </a:xfrm>
            <a:custGeom>
              <a:avLst/>
              <a:gdLst>
                <a:gd name="T0" fmla="*/ 0 w 535"/>
                <a:gd name="T1" fmla="*/ 67 h 90"/>
                <a:gd name="T2" fmla="*/ 512 w 535"/>
                <a:gd name="T3" fmla="*/ 67 h 90"/>
                <a:gd name="T4" fmla="*/ 512 w 535"/>
                <a:gd name="T5" fmla="*/ 90 h 90"/>
                <a:gd name="T6" fmla="*/ 535 w 535"/>
                <a:gd name="T7" fmla="*/ 45 h 90"/>
                <a:gd name="T8" fmla="*/ 512 w 535"/>
                <a:gd name="T9" fmla="*/ 0 h 90"/>
                <a:gd name="T10" fmla="*/ 512 w 535"/>
                <a:gd name="T11" fmla="*/ 22 h 90"/>
                <a:gd name="T12" fmla="*/ 0 w 535"/>
                <a:gd name="T13" fmla="*/ 22 h 90"/>
                <a:gd name="T14" fmla="*/ 0 w 535"/>
                <a:gd name="T15" fmla="*/ 67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5" h="90">
                  <a:moveTo>
                    <a:pt x="0" y="67"/>
                  </a:moveTo>
                  <a:lnTo>
                    <a:pt x="512" y="67"/>
                  </a:lnTo>
                  <a:lnTo>
                    <a:pt x="512" y="90"/>
                  </a:lnTo>
                  <a:lnTo>
                    <a:pt x="535" y="45"/>
                  </a:lnTo>
                  <a:lnTo>
                    <a:pt x="512" y="0"/>
                  </a:lnTo>
                  <a:lnTo>
                    <a:pt x="512" y="22"/>
                  </a:lnTo>
                  <a:lnTo>
                    <a:pt x="0" y="22"/>
                  </a:lnTo>
                  <a:lnTo>
                    <a:pt x="0" y="67"/>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14" name="Freeform 40">
              <a:extLst>
                <a:ext uri="{FF2B5EF4-FFF2-40B4-BE49-F238E27FC236}">
                  <a16:creationId xmlns:a16="http://schemas.microsoft.com/office/drawing/2014/main" id="{779333D1-14A5-43FF-9DC9-4C7508FE2F50}"/>
                </a:ext>
              </a:extLst>
            </p:cNvPr>
            <p:cNvSpPr>
              <a:spLocks/>
            </p:cNvSpPr>
            <p:nvPr/>
          </p:nvSpPr>
          <p:spPr bwMode="auto">
            <a:xfrm>
              <a:off x="2613" y="2378"/>
              <a:ext cx="535" cy="90"/>
            </a:xfrm>
            <a:custGeom>
              <a:avLst/>
              <a:gdLst>
                <a:gd name="T0" fmla="*/ 0 w 535"/>
                <a:gd name="T1" fmla="*/ 68 h 90"/>
                <a:gd name="T2" fmla="*/ 512 w 535"/>
                <a:gd name="T3" fmla="*/ 68 h 90"/>
                <a:gd name="T4" fmla="*/ 512 w 535"/>
                <a:gd name="T5" fmla="*/ 90 h 90"/>
                <a:gd name="T6" fmla="*/ 535 w 535"/>
                <a:gd name="T7" fmla="*/ 45 h 90"/>
                <a:gd name="T8" fmla="*/ 512 w 535"/>
                <a:gd name="T9" fmla="*/ 0 h 90"/>
                <a:gd name="T10" fmla="*/ 512 w 535"/>
                <a:gd name="T11" fmla="*/ 23 h 90"/>
                <a:gd name="T12" fmla="*/ 0 w 535"/>
                <a:gd name="T13" fmla="*/ 23 h 90"/>
                <a:gd name="T14" fmla="*/ 0 w 535"/>
                <a:gd name="T15" fmla="*/ 68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5" h="90">
                  <a:moveTo>
                    <a:pt x="0" y="68"/>
                  </a:moveTo>
                  <a:lnTo>
                    <a:pt x="512" y="68"/>
                  </a:lnTo>
                  <a:lnTo>
                    <a:pt x="512" y="90"/>
                  </a:lnTo>
                  <a:lnTo>
                    <a:pt x="535" y="45"/>
                  </a:lnTo>
                  <a:lnTo>
                    <a:pt x="512" y="0"/>
                  </a:lnTo>
                  <a:lnTo>
                    <a:pt x="512" y="23"/>
                  </a:lnTo>
                  <a:lnTo>
                    <a:pt x="0" y="23"/>
                  </a:lnTo>
                  <a:lnTo>
                    <a:pt x="0" y="68"/>
                  </a:lnTo>
                  <a:close/>
                </a:path>
              </a:pathLst>
            </a:custGeom>
            <a:solidFill>
              <a:srgbClr val="4BAC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5" name="Freeform 41">
              <a:extLst>
                <a:ext uri="{FF2B5EF4-FFF2-40B4-BE49-F238E27FC236}">
                  <a16:creationId xmlns:a16="http://schemas.microsoft.com/office/drawing/2014/main" id="{B021BC10-780C-4970-8564-0A87DDBFD2DB}"/>
                </a:ext>
              </a:extLst>
            </p:cNvPr>
            <p:cNvSpPr>
              <a:spLocks/>
            </p:cNvSpPr>
            <p:nvPr/>
          </p:nvSpPr>
          <p:spPr bwMode="auto">
            <a:xfrm>
              <a:off x="2613" y="2378"/>
              <a:ext cx="535" cy="90"/>
            </a:xfrm>
            <a:custGeom>
              <a:avLst/>
              <a:gdLst>
                <a:gd name="T0" fmla="*/ 0 w 535"/>
                <a:gd name="T1" fmla="*/ 68 h 90"/>
                <a:gd name="T2" fmla="*/ 512 w 535"/>
                <a:gd name="T3" fmla="*/ 68 h 90"/>
                <a:gd name="T4" fmla="*/ 512 w 535"/>
                <a:gd name="T5" fmla="*/ 90 h 90"/>
                <a:gd name="T6" fmla="*/ 535 w 535"/>
                <a:gd name="T7" fmla="*/ 45 h 90"/>
                <a:gd name="T8" fmla="*/ 512 w 535"/>
                <a:gd name="T9" fmla="*/ 0 h 90"/>
                <a:gd name="T10" fmla="*/ 512 w 535"/>
                <a:gd name="T11" fmla="*/ 23 h 90"/>
                <a:gd name="T12" fmla="*/ 0 w 535"/>
                <a:gd name="T13" fmla="*/ 23 h 90"/>
                <a:gd name="T14" fmla="*/ 0 w 535"/>
                <a:gd name="T15" fmla="*/ 68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5" h="90">
                  <a:moveTo>
                    <a:pt x="0" y="68"/>
                  </a:moveTo>
                  <a:lnTo>
                    <a:pt x="512" y="68"/>
                  </a:lnTo>
                  <a:lnTo>
                    <a:pt x="512" y="90"/>
                  </a:lnTo>
                  <a:lnTo>
                    <a:pt x="535" y="45"/>
                  </a:lnTo>
                  <a:lnTo>
                    <a:pt x="512" y="0"/>
                  </a:lnTo>
                  <a:lnTo>
                    <a:pt x="512" y="23"/>
                  </a:lnTo>
                  <a:lnTo>
                    <a:pt x="0" y="23"/>
                  </a:lnTo>
                  <a:lnTo>
                    <a:pt x="0" y="68"/>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16" name="Freeform 42">
              <a:extLst>
                <a:ext uri="{FF2B5EF4-FFF2-40B4-BE49-F238E27FC236}">
                  <a16:creationId xmlns:a16="http://schemas.microsoft.com/office/drawing/2014/main" id="{D38FFEA2-C83B-428F-A4E4-7D6BF002962E}"/>
                </a:ext>
              </a:extLst>
            </p:cNvPr>
            <p:cNvSpPr>
              <a:spLocks/>
            </p:cNvSpPr>
            <p:nvPr/>
          </p:nvSpPr>
          <p:spPr bwMode="auto">
            <a:xfrm>
              <a:off x="2613" y="2999"/>
              <a:ext cx="535" cy="90"/>
            </a:xfrm>
            <a:custGeom>
              <a:avLst/>
              <a:gdLst>
                <a:gd name="T0" fmla="*/ 0 w 535"/>
                <a:gd name="T1" fmla="*/ 71 h 90"/>
                <a:gd name="T2" fmla="*/ 513 w 535"/>
                <a:gd name="T3" fmla="*/ 67 h 90"/>
                <a:gd name="T4" fmla="*/ 513 w 535"/>
                <a:gd name="T5" fmla="*/ 90 h 90"/>
                <a:gd name="T6" fmla="*/ 535 w 535"/>
                <a:gd name="T7" fmla="*/ 45 h 90"/>
                <a:gd name="T8" fmla="*/ 512 w 535"/>
                <a:gd name="T9" fmla="*/ 0 h 90"/>
                <a:gd name="T10" fmla="*/ 512 w 535"/>
                <a:gd name="T11" fmla="*/ 22 h 90"/>
                <a:gd name="T12" fmla="*/ 0 w 535"/>
                <a:gd name="T13" fmla="*/ 26 h 90"/>
                <a:gd name="T14" fmla="*/ 0 w 535"/>
                <a:gd name="T15" fmla="*/ 71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5" h="90">
                  <a:moveTo>
                    <a:pt x="0" y="71"/>
                  </a:moveTo>
                  <a:lnTo>
                    <a:pt x="513" y="67"/>
                  </a:lnTo>
                  <a:lnTo>
                    <a:pt x="513" y="90"/>
                  </a:lnTo>
                  <a:lnTo>
                    <a:pt x="535" y="45"/>
                  </a:lnTo>
                  <a:lnTo>
                    <a:pt x="512" y="0"/>
                  </a:lnTo>
                  <a:lnTo>
                    <a:pt x="512" y="22"/>
                  </a:lnTo>
                  <a:lnTo>
                    <a:pt x="0" y="26"/>
                  </a:lnTo>
                  <a:lnTo>
                    <a:pt x="0" y="71"/>
                  </a:lnTo>
                  <a:close/>
                </a:path>
              </a:pathLst>
            </a:custGeom>
            <a:solidFill>
              <a:srgbClr val="4BAC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7" name="Freeform 43">
              <a:extLst>
                <a:ext uri="{FF2B5EF4-FFF2-40B4-BE49-F238E27FC236}">
                  <a16:creationId xmlns:a16="http://schemas.microsoft.com/office/drawing/2014/main" id="{930DFE89-72E3-4853-A400-41BBB71EAECB}"/>
                </a:ext>
              </a:extLst>
            </p:cNvPr>
            <p:cNvSpPr>
              <a:spLocks/>
            </p:cNvSpPr>
            <p:nvPr/>
          </p:nvSpPr>
          <p:spPr bwMode="auto">
            <a:xfrm>
              <a:off x="2613" y="2999"/>
              <a:ext cx="535" cy="90"/>
            </a:xfrm>
            <a:custGeom>
              <a:avLst/>
              <a:gdLst>
                <a:gd name="T0" fmla="*/ 0 w 535"/>
                <a:gd name="T1" fmla="*/ 71 h 90"/>
                <a:gd name="T2" fmla="*/ 513 w 535"/>
                <a:gd name="T3" fmla="*/ 67 h 90"/>
                <a:gd name="T4" fmla="*/ 513 w 535"/>
                <a:gd name="T5" fmla="*/ 90 h 90"/>
                <a:gd name="T6" fmla="*/ 535 w 535"/>
                <a:gd name="T7" fmla="*/ 45 h 90"/>
                <a:gd name="T8" fmla="*/ 512 w 535"/>
                <a:gd name="T9" fmla="*/ 0 h 90"/>
                <a:gd name="T10" fmla="*/ 512 w 535"/>
                <a:gd name="T11" fmla="*/ 22 h 90"/>
                <a:gd name="T12" fmla="*/ 0 w 535"/>
                <a:gd name="T13" fmla="*/ 26 h 90"/>
                <a:gd name="T14" fmla="*/ 0 w 535"/>
                <a:gd name="T15" fmla="*/ 71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5" h="90">
                  <a:moveTo>
                    <a:pt x="0" y="71"/>
                  </a:moveTo>
                  <a:lnTo>
                    <a:pt x="513" y="67"/>
                  </a:lnTo>
                  <a:lnTo>
                    <a:pt x="513" y="90"/>
                  </a:lnTo>
                  <a:lnTo>
                    <a:pt x="535" y="45"/>
                  </a:lnTo>
                  <a:lnTo>
                    <a:pt x="512" y="0"/>
                  </a:lnTo>
                  <a:lnTo>
                    <a:pt x="512" y="22"/>
                  </a:lnTo>
                  <a:lnTo>
                    <a:pt x="0" y="26"/>
                  </a:lnTo>
                  <a:lnTo>
                    <a:pt x="0" y="71"/>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18" name="Freeform 44">
              <a:extLst>
                <a:ext uri="{FF2B5EF4-FFF2-40B4-BE49-F238E27FC236}">
                  <a16:creationId xmlns:a16="http://schemas.microsoft.com/office/drawing/2014/main" id="{26CEA2B6-0FD4-4EEA-8426-BF09C5522326}"/>
                </a:ext>
              </a:extLst>
            </p:cNvPr>
            <p:cNvSpPr>
              <a:spLocks/>
            </p:cNvSpPr>
            <p:nvPr/>
          </p:nvSpPr>
          <p:spPr bwMode="auto">
            <a:xfrm>
              <a:off x="3950" y="1760"/>
              <a:ext cx="599" cy="498"/>
            </a:xfrm>
            <a:custGeom>
              <a:avLst/>
              <a:gdLst>
                <a:gd name="T0" fmla="*/ 0 w 599"/>
                <a:gd name="T1" fmla="*/ 36 h 498"/>
                <a:gd name="T2" fmla="*/ 558 w 599"/>
                <a:gd name="T3" fmla="*/ 480 h 498"/>
                <a:gd name="T4" fmla="*/ 543 w 599"/>
                <a:gd name="T5" fmla="*/ 498 h 498"/>
                <a:gd name="T6" fmla="*/ 589 w 599"/>
                <a:gd name="T7" fmla="*/ 477 h 498"/>
                <a:gd name="T8" fmla="*/ 599 w 599"/>
                <a:gd name="T9" fmla="*/ 428 h 498"/>
                <a:gd name="T10" fmla="*/ 586 w 599"/>
                <a:gd name="T11" fmla="*/ 445 h 498"/>
                <a:gd name="T12" fmla="*/ 28 w 599"/>
                <a:gd name="T13" fmla="*/ 0 h 498"/>
                <a:gd name="T14" fmla="*/ 0 w 599"/>
                <a:gd name="T15" fmla="*/ 36 h 4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9" h="498">
                  <a:moveTo>
                    <a:pt x="0" y="36"/>
                  </a:moveTo>
                  <a:lnTo>
                    <a:pt x="558" y="480"/>
                  </a:lnTo>
                  <a:lnTo>
                    <a:pt x="543" y="498"/>
                  </a:lnTo>
                  <a:lnTo>
                    <a:pt x="589" y="477"/>
                  </a:lnTo>
                  <a:lnTo>
                    <a:pt x="599" y="428"/>
                  </a:lnTo>
                  <a:lnTo>
                    <a:pt x="586" y="445"/>
                  </a:lnTo>
                  <a:lnTo>
                    <a:pt x="28" y="0"/>
                  </a:lnTo>
                  <a:lnTo>
                    <a:pt x="0" y="36"/>
                  </a:lnTo>
                  <a:close/>
                </a:path>
              </a:pathLst>
            </a:custGeom>
            <a:solidFill>
              <a:srgbClr val="4BAC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9" name="Freeform 45">
              <a:extLst>
                <a:ext uri="{FF2B5EF4-FFF2-40B4-BE49-F238E27FC236}">
                  <a16:creationId xmlns:a16="http://schemas.microsoft.com/office/drawing/2014/main" id="{B53BA825-586E-42B3-B71A-E8CB5B4C65AC}"/>
                </a:ext>
              </a:extLst>
            </p:cNvPr>
            <p:cNvSpPr>
              <a:spLocks/>
            </p:cNvSpPr>
            <p:nvPr/>
          </p:nvSpPr>
          <p:spPr bwMode="auto">
            <a:xfrm>
              <a:off x="3950" y="1760"/>
              <a:ext cx="599" cy="498"/>
            </a:xfrm>
            <a:custGeom>
              <a:avLst/>
              <a:gdLst>
                <a:gd name="T0" fmla="*/ 0 w 599"/>
                <a:gd name="T1" fmla="*/ 36 h 498"/>
                <a:gd name="T2" fmla="*/ 558 w 599"/>
                <a:gd name="T3" fmla="*/ 480 h 498"/>
                <a:gd name="T4" fmla="*/ 543 w 599"/>
                <a:gd name="T5" fmla="*/ 498 h 498"/>
                <a:gd name="T6" fmla="*/ 589 w 599"/>
                <a:gd name="T7" fmla="*/ 477 h 498"/>
                <a:gd name="T8" fmla="*/ 599 w 599"/>
                <a:gd name="T9" fmla="*/ 428 h 498"/>
                <a:gd name="T10" fmla="*/ 586 w 599"/>
                <a:gd name="T11" fmla="*/ 445 h 498"/>
                <a:gd name="T12" fmla="*/ 28 w 599"/>
                <a:gd name="T13" fmla="*/ 0 h 498"/>
                <a:gd name="T14" fmla="*/ 0 w 599"/>
                <a:gd name="T15" fmla="*/ 36 h 4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9" h="498">
                  <a:moveTo>
                    <a:pt x="0" y="36"/>
                  </a:moveTo>
                  <a:lnTo>
                    <a:pt x="558" y="480"/>
                  </a:lnTo>
                  <a:lnTo>
                    <a:pt x="543" y="498"/>
                  </a:lnTo>
                  <a:lnTo>
                    <a:pt x="589" y="477"/>
                  </a:lnTo>
                  <a:lnTo>
                    <a:pt x="599" y="428"/>
                  </a:lnTo>
                  <a:lnTo>
                    <a:pt x="586" y="445"/>
                  </a:lnTo>
                  <a:lnTo>
                    <a:pt x="28" y="0"/>
                  </a:lnTo>
                  <a:lnTo>
                    <a:pt x="0" y="36"/>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20" name="Freeform 46">
              <a:extLst>
                <a:ext uri="{FF2B5EF4-FFF2-40B4-BE49-F238E27FC236}">
                  <a16:creationId xmlns:a16="http://schemas.microsoft.com/office/drawing/2014/main" id="{FF262001-29A1-4FAE-B1BF-647DC26B9215}"/>
                </a:ext>
              </a:extLst>
            </p:cNvPr>
            <p:cNvSpPr>
              <a:spLocks/>
            </p:cNvSpPr>
            <p:nvPr/>
          </p:nvSpPr>
          <p:spPr bwMode="auto">
            <a:xfrm>
              <a:off x="3950" y="2550"/>
              <a:ext cx="600" cy="511"/>
            </a:xfrm>
            <a:custGeom>
              <a:avLst/>
              <a:gdLst>
                <a:gd name="T0" fmla="*/ 29 w 600"/>
                <a:gd name="T1" fmla="*/ 511 h 511"/>
                <a:gd name="T2" fmla="*/ 586 w 600"/>
                <a:gd name="T3" fmla="*/ 52 h 511"/>
                <a:gd name="T4" fmla="*/ 600 w 600"/>
                <a:gd name="T5" fmla="*/ 70 h 511"/>
                <a:gd name="T6" fmla="*/ 589 w 600"/>
                <a:gd name="T7" fmla="*/ 20 h 511"/>
                <a:gd name="T8" fmla="*/ 543 w 600"/>
                <a:gd name="T9" fmla="*/ 0 h 511"/>
                <a:gd name="T10" fmla="*/ 558 w 600"/>
                <a:gd name="T11" fmla="*/ 17 h 511"/>
                <a:gd name="T12" fmla="*/ 0 w 600"/>
                <a:gd name="T13" fmla="*/ 476 h 511"/>
                <a:gd name="T14" fmla="*/ 29 w 600"/>
                <a:gd name="T15" fmla="*/ 511 h 5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0" h="511">
                  <a:moveTo>
                    <a:pt x="29" y="511"/>
                  </a:moveTo>
                  <a:lnTo>
                    <a:pt x="586" y="52"/>
                  </a:lnTo>
                  <a:lnTo>
                    <a:pt x="600" y="70"/>
                  </a:lnTo>
                  <a:lnTo>
                    <a:pt x="589" y="20"/>
                  </a:lnTo>
                  <a:lnTo>
                    <a:pt x="543" y="0"/>
                  </a:lnTo>
                  <a:lnTo>
                    <a:pt x="558" y="17"/>
                  </a:lnTo>
                  <a:lnTo>
                    <a:pt x="0" y="476"/>
                  </a:lnTo>
                  <a:lnTo>
                    <a:pt x="29" y="511"/>
                  </a:lnTo>
                  <a:close/>
                </a:path>
              </a:pathLst>
            </a:custGeom>
            <a:solidFill>
              <a:srgbClr val="4BAC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1" name="Freeform 47">
              <a:extLst>
                <a:ext uri="{FF2B5EF4-FFF2-40B4-BE49-F238E27FC236}">
                  <a16:creationId xmlns:a16="http://schemas.microsoft.com/office/drawing/2014/main" id="{D0C6198C-E551-48A9-8D89-74E3B8D4BF42}"/>
                </a:ext>
              </a:extLst>
            </p:cNvPr>
            <p:cNvSpPr>
              <a:spLocks/>
            </p:cNvSpPr>
            <p:nvPr/>
          </p:nvSpPr>
          <p:spPr bwMode="auto">
            <a:xfrm>
              <a:off x="3950" y="2550"/>
              <a:ext cx="600" cy="511"/>
            </a:xfrm>
            <a:custGeom>
              <a:avLst/>
              <a:gdLst>
                <a:gd name="T0" fmla="*/ 29 w 600"/>
                <a:gd name="T1" fmla="*/ 511 h 511"/>
                <a:gd name="T2" fmla="*/ 586 w 600"/>
                <a:gd name="T3" fmla="*/ 52 h 511"/>
                <a:gd name="T4" fmla="*/ 600 w 600"/>
                <a:gd name="T5" fmla="*/ 70 h 511"/>
                <a:gd name="T6" fmla="*/ 589 w 600"/>
                <a:gd name="T7" fmla="*/ 20 h 511"/>
                <a:gd name="T8" fmla="*/ 543 w 600"/>
                <a:gd name="T9" fmla="*/ 0 h 511"/>
                <a:gd name="T10" fmla="*/ 558 w 600"/>
                <a:gd name="T11" fmla="*/ 17 h 511"/>
                <a:gd name="T12" fmla="*/ 0 w 600"/>
                <a:gd name="T13" fmla="*/ 476 h 511"/>
                <a:gd name="T14" fmla="*/ 29 w 600"/>
                <a:gd name="T15" fmla="*/ 511 h 5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0" h="511">
                  <a:moveTo>
                    <a:pt x="29" y="511"/>
                  </a:moveTo>
                  <a:lnTo>
                    <a:pt x="586" y="52"/>
                  </a:lnTo>
                  <a:lnTo>
                    <a:pt x="600" y="70"/>
                  </a:lnTo>
                  <a:lnTo>
                    <a:pt x="589" y="20"/>
                  </a:lnTo>
                  <a:lnTo>
                    <a:pt x="543" y="0"/>
                  </a:lnTo>
                  <a:lnTo>
                    <a:pt x="558" y="17"/>
                  </a:lnTo>
                  <a:lnTo>
                    <a:pt x="0" y="476"/>
                  </a:lnTo>
                  <a:lnTo>
                    <a:pt x="29" y="511"/>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22" name="Freeform 48">
              <a:extLst>
                <a:ext uri="{FF2B5EF4-FFF2-40B4-BE49-F238E27FC236}">
                  <a16:creationId xmlns:a16="http://schemas.microsoft.com/office/drawing/2014/main" id="{FAFF09FA-DF6B-45E0-B183-2329BCD6AEFA}"/>
                </a:ext>
              </a:extLst>
            </p:cNvPr>
            <p:cNvSpPr>
              <a:spLocks/>
            </p:cNvSpPr>
            <p:nvPr/>
          </p:nvSpPr>
          <p:spPr bwMode="auto">
            <a:xfrm>
              <a:off x="3964" y="2378"/>
              <a:ext cx="575" cy="90"/>
            </a:xfrm>
            <a:custGeom>
              <a:avLst/>
              <a:gdLst>
                <a:gd name="T0" fmla="*/ 0 w 575"/>
                <a:gd name="T1" fmla="*/ 68 h 90"/>
                <a:gd name="T2" fmla="*/ 553 w 575"/>
                <a:gd name="T3" fmla="*/ 68 h 90"/>
                <a:gd name="T4" fmla="*/ 553 w 575"/>
                <a:gd name="T5" fmla="*/ 90 h 90"/>
                <a:gd name="T6" fmla="*/ 575 w 575"/>
                <a:gd name="T7" fmla="*/ 45 h 90"/>
                <a:gd name="T8" fmla="*/ 553 w 575"/>
                <a:gd name="T9" fmla="*/ 0 h 90"/>
                <a:gd name="T10" fmla="*/ 553 w 575"/>
                <a:gd name="T11" fmla="*/ 23 h 90"/>
                <a:gd name="T12" fmla="*/ 0 w 575"/>
                <a:gd name="T13" fmla="*/ 23 h 90"/>
                <a:gd name="T14" fmla="*/ 0 w 575"/>
                <a:gd name="T15" fmla="*/ 68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5" h="90">
                  <a:moveTo>
                    <a:pt x="0" y="68"/>
                  </a:moveTo>
                  <a:lnTo>
                    <a:pt x="553" y="68"/>
                  </a:lnTo>
                  <a:lnTo>
                    <a:pt x="553" y="90"/>
                  </a:lnTo>
                  <a:lnTo>
                    <a:pt x="575" y="45"/>
                  </a:lnTo>
                  <a:lnTo>
                    <a:pt x="553" y="0"/>
                  </a:lnTo>
                  <a:lnTo>
                    <a:pt x="553" y="23"/>
                  </a:lnTo>
                  <a:lnTo>
                    <a:pt x="0" y="23"/>
                  </a:lnTo>
                  <a:lnTo>
                    <a:pt x="0" y="68"/>
                  </a:lnTo>
                  <a:close/>
                </a:path>
              </a:pathLst>
            </a:custGeom>
            <a:solidFill>
              <a:srgbClr val="4BAC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3" name="Freeform 49">
              <a:extLst>
                <a:ext uri="{FF2B5EF4-FFF2-40B4-BE49-F238E27FC236}">
                  <a16:creationId xmlns:a16="http://schemas.microsoft.com/office/drawing/2014/main" id="{7D1670D0-8A87-4AFD-9D49-F49B47C47B3E}"/>
                </a:ext>
              </a:extLst>
            </p:cNvPr>
            <p:cNvSpPr>
              <a:spLocks/>
            </p:cNvSpPr>
            <p:nvPr/>
          </p:nvSpPr>
          <p:spPr bwMode="auto">
            <a:xfrm>
              <a:off x="3964" y="2378"/>
              <a:ext cx="575" cy="90"/>
            </a:xfrm>
            <a:custGeom>
              <a:avLst/>
              <a:gdLst>
                <a:gd name="T0" fmla="*/ 0 w 575"/>
                <a:gd name="T1" fmla="*/ 68 h 90"/>
                <a:gd name="T2" fmla="*/ 553 w 575"/>
                <a:gd name="T3" fmla="*/ 68 h 90"/>
                <a:gd name="T4" fmla="*/ 553 w 575"/>
                <a:gd name="T5" fmla="*/ 90 h 90"/>
                <a:gd name="T6" fmla="*/ 575 w 575"/>
                <a:gd name="T7" fmla="*/ 45 h 90"/>
                <a:gd name="T8" fmla="*/ 553 w 575"/>
                <a:gd name="T9" fmla="*/ 0 h 90"/>
                <a:gd name="T10" fmla="*/ 553 w 575"/>
                <a:gd name="T11" fmla="*/ 23 h 90"/>
                <a:gd name="T12" fmla="*/ 0 w 575"/>
                <a:gd name="T13" fmla="*/ 23 h 90"/>
                <a:gd name="T14" fmla="*/ 0 w 575"/>
                <a:gd name="T15" fmla="*/ 68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5" h="90">
                  <a:moveTo>
                    <a:pt x="0" y="68"/>
                  </a:moveTo>
                  <a:lnTo>
                    <a:pt x="553" y="68"/>
                  </a:lnTo>
                  <a:lnTo>
                    <a:pt x="553" y="90"/>
                  </a:lnTo>
                  <a:lnTo>
                    <a:pt x="575" y="45"/>
                  </a:lnTo>
                  <a:lnTo>
                    <a:pt x="553" y="0"/>
                  </a:lnTo>
                  <a:lnTo>
                    <a:pt x="553" y="23"/>
                  </a:lnTo>
                  <a:lnTo>
                    <a:pt x="0" y="23"/>
                  </a:lnTo>
                  <a:lnTo>
                    <a:pt x="0" y="68"/>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42" presetClass="entr" presetSubtype="0" fill="hold" grpId="0" nodeType="withEffect">
                                  <p:stCondLst>
                                    <p:cond delay="13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anim calcmode="lin" valueType="num">
                                      <p:cBhvr>
                                        <p:cTn id="11" dur="1000" fill="hold"/>
                                        <p:tgtEl>
                                          <p:spTgt spid="12"/>
                                        </p:tgtEl>
                                        <p:attrNameLst>
                                          <p:attrName>ppt_x</p:attrName>
                                        </p:attrNameLst>
                                      </p:cBhvr>
                                      <p:tavLst>
                                        <p:tav tm="0">
                                          <p:val>
                                            <p:strVal val="#ppt_x"/>
                                          </p:val>
                                        </p:tav>
                                        <p:tav tm="100000">
                                          <p:val>
                                            <p:strVal val="#ppt_x"/>
                                          </p:val>
                                        </p:tav>
                                      </p:tavLst>
                                    </p:anim>
                                    <p:anim calcmode="lin" valueType="num">
                                      <p:cBhvr>
                                        <p:cTn id="1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4975769"/>
            <a:ext cx="9143999" cy="1765809"/>
            <a:chOff x="0" y="4121397"/>
            <a:chExt cx="12191999" cy="2354412"/>
          </a:xfrm>
        </p:grpSpPr>
        <p:sp>
          <p:nvSpPr>
            <p:cNvPr id="10" name="矩形 9"/>
            <p:cNvSpPr/>
            <p:nvPr/>
          </p:nvSpPr>
          <p:spPr>
            <a:xfrm>
              <a:off x="0" y="5419899"/>
              <a:ext cx="12191999" cy="1055910"/>
            </a:xfrm>
            <a:prstGeom prst="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0070C0"/>
                </a:solidFill>
              </a:endParaRPr>
            </a:p>
          </p:txBody>
        </p:sp>
        <p:sp>
          <p:nvSpPr>
            <p:cNvPr id="11" name="等腰三角形 10"/>
            <p:cNvSpPr/>
            <p:nvPr/>
          </p:nvSpPr>
          <p:spPr>
            <a:xfrm>
              <a:off x="4883727" y="4121397"/>
              <a:ext cx="2424546" cy="1298502"/>
            </a:xfrm>
            <a:prstGeom prst="triangle">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2" name="菱形 11"/>
          <p:cNvSpPr/>
          <p:nvPr/>
        </p:nvSpPr>
        <p:spPr>
          <a:xfrm>
            <a:off x="4183900" y="5210851"/>
            <a:ext cx="776201" cy="77620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B74B4"/>
              </a:solidFill>
            </a:endParaRPr>
          </a:p>
        </p:txBody>
      </p:sp>
      <p:grpSp>
        <p:nvGrpSpPr>
          <p:cNvPr id="8" name="组合 7"/>
          <p:cNvGrpSpPr/>
          <p:nvPr/>
        </p:nvGrpSpPr>
        <p:grpSpPr>
          <a:xfrm>
            <a:off x="212085" y="1084202"/>
            <a:ext cx="2559712" cy="891938"/>
            <a:chOff x="6207330" y="1517856"/>
            <a:chExt cx="3766334" cy="1312388"/>
          </a:xfrm>
        </p:grpSpPr>
        <p:sp>
          <p:nvSpPr>
            <p:cNvPr id="3" name="矩形 2"/>
            <p:cNvSpPr/>
            <p:nvPr/>
          </p:nvSpPr>
          <p:spPr>
            <a:xfrm>
              <a:off x="6928186" y="1662068"/>
              <a:ext cx="3045478" cy="611359"/>
            </a:xfrm>
            <a:prstGeom prst="rect">
              <a:avLst/>
            </a:prstGeom>
          </p:spPr>
          <p:txBody>
            <a:bodyPr wrap="none">
              <a:spAutoFit/>
            </a:bodyPr>
            <a:lstStyle/>
            <a:p>
              <a:r>
                <a:rPr lang="zh-CN" altLang="en-US" sz="2100" noProof="1">
                  <a:solidFill>
                    <a:srgbClr val="6B74B4"/>
                  </a:solidFill>
                  <a:latin typeface="方正姚体" panose="02010601030101010101" pitchFamily="2" charset="-122"/>
                  <a:ea typeface="方正姚体" panose="02010601030101010101" pitchFamily="2" charset="-122"/>
                  <a:cs typeface="+mn-ea"/>
                  <a:sym typeface="+mn-lt"/>
                </a:rPr>
                <a:t>系统设计与实现</a:t>
              </a:r>
              <a:endParaRPr lang="zh-CN" altLang="en-US" sz="2100" dirty="0">
                <a:solidFill>
                  <a:srgbClr val="6B74B4"/>
                </a:solidFill>
                <a:latin typeface="方正姚体" panose="02010601030101010101" pitchFamily="2" charset="-122"/>
                <a:ea typeface="方正姚体" panose="02010601030101010101" pitchFamily="2" charset="-122"/>
              </a:endParaRP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3</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00" y="1768090"/>
            <a:ext cx="7852600" cy="4775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圆角 14"/>
          <p:cNvSpPr/>
          <p:nvPr/>
        </p:nvSpPr>
        <p:spPr>
          <a:xfrm>
            <a:off x="3324228" y="1216057"/>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动态检测模块</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3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13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53" presetClass="entr" presetSubtype="16" fill="hold" nodeType="withEffect">
                                  <p:stCondLst>
                                    <p:cond delay="1300"/>
                                  </p:stCondLst>
                                  <p:childTnLst>
                                    <p:set>
                                      <p:cBhvr>
                                        <p:cTn id="14" dur="1" fill="hold">
                                          <p:stCondLst>
                                            <p:cond delay="0"/>
                                          </p:stCondLst>
                                        </p:cTn>
                                        <p:tgtEl>
                                          <p:spTgt spid="5122"/>
                                        </p:tgtEl>
                                        <p:attrNameLst>
                                          <p:attrName>style.visibility</p:attrName>
                                        </p:attrNameLst>
                                      </p:cBhvr>
                                      <p:to>
                                        <p:strVal val="visible"/>
                                      </p:to>
                                    </p:set>
                                    <p:anim calcmode="lin" valueType="num">
                                      <p:cBhvr>
                                        <p:cTn id="15" dur="500" fill="hold"/>
                                        <p:tgtEl>
                                          <p:spTgt spid="5122"/>
                                        </p:tgtEl>
                                        <p:attrNameLst>
                                          <p:attrName>ppt_w</p:attrName>
                                        </p:attrNameLst>
                                      </p:cBhvr>
                                      <p:tavLst>
                                        <p:tav tm="0">
                                          <p:val>
                                            <p:fltVal val="0"/>
                                          </p:val>
                                        </p:tav>
                                        <p:tav tm="100000">
                                          <p:val>
                                            <p:strVal val="#ppt_w"/>
                                          </p:val>
                                        </p:tav>
                                      </p:tavLst>
                                    </p:anim>
                                    <p:anim calcmode="lin" valueType="num">
                                      <p:cBhvr>
                                        <p:cTn id="16" dur="500" fill="hold"/>
                                        <p:tgtEl>
                                          <p:spTgt spid="5122"/>
                                        </p:tgtEl>
                                        <p:attrNameLst>
                                          <p:attrName>ppt_h</p:attrName>
                                        </p:attrNameLst>
                                      </p:cBhvr>
                                      <p:tavLst>
                                        <p:tav tm="0">
                                          <p:val>
                                            <p:fltVal val="0"/>
                                          </p:val>
                                        </p:tav>
                                        <p:tav tm="100000">
                                          <p:val>
                                            <p:strVal val="#ppt_h"/>
                                          </p:val>
                                        </p:tav>
                                      </p:tavLst>
                                    </p:anim>
                                    <p:animEffect transition="in" filter="fade">
                                      <p:cBhvr>
                                        <p:cTn id="1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4975769"/>
            <a:ext cx="9143999" cy="1765809"/>
            <a:chOff x="0" y="4121397"/>
            <a:chExt cx="12191999" cy="2354412"/>
          </a:xfrm>
        </p:grpSpPr>
        <p:sp>
          <p:nvSpPr>
            <p:cNvPr id="10" name="矩形 9"/>
            <p:cNvSpPr/>
            <p:nvPr/>
          </p:nvSpPr>
          <p:spPr>
            <a:xfrm>
              <a:off x="0" y="5419899"/>
              <a:ext cx="12191999" cy="1055910"/>
            </a:xfrm>
            <a:prstGeom prst="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0070C0"/>
                </a:solidFill>
              </a:endParaRPr>
            </a:p>
          </p:txBody>
        </p:sp>
        <p:sp>
          <p:nvSpPr>
            <p:cNvPr id="11" name="等腰三角形 10"/>
            <p:cNvSpPr/>
            <p:nvPr/>
          </p:nvSpPr>
          <p:spPr>
            <a:xfrm>
              <a:off x="4883727" y="4121397"/>
              <a:ext cx="2424546" cy="1298502"/>
            </a:xfrm>
            <a:prstGeom prst="triangle">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2" name="菱形 11"/>
          <p:cNvSpPr/>
          <p:nvPr/>
        </p:nvSpPr>
        <p:spPr>
          <a:xfrm>
            <a:off x="4183900" y="5210851"/>
            <a:ext cx="776201" cy="77620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B74B4"/>
              </a:solidFill>
            </a:endParaRPr>
          </a:p>
        </p:txBody>
      </p:sp>
      <p:sp>
        <p:nvSpPr>
          <p:cNvPr id="14" name="文本框 13"/>
          <p:cNvSpPr txBox="1"/>
          <p:nvPr/>
        </p:nvSpPr>
        <p:spPr>
          <a:xfrm>
            <a:off x="262640" y="1928635"/>
            <a:ext cx="8453657" cy="631190"/>
          </a:xfrm>
          <a:prstGeom prst="rect">
            <a:avLst/>
          </a:prstGeom>
          <a:noFill/>
        </p:spPr>
        <p:txBody>
          <a:bodyPr wrap="square" rtlCol="0">
            <a:spAutoFit/>
          </a:bodyPr>
          <a:lstStyle/>
          <a:p>
            <a:pPr indent="-128905" algn="ctr">
              <a:lnSpc>
                <a:spcPct val="130000"/>
              </a:lnSpc>
              <a:buFont typeface="Wingdings" panose="05000000000000000000" pitchFamily="2" charset="2"/>
              <a:buChar char="n"/>
            </a:pPr>
            <a:r>
              <a:rPr sz="1350" dirty="0">
                <a:solidFill>
                  <a:srgbClr val="6B74B4"/>
                </a:solidFill>
                <a:latin typeface="+mn-ea"/>
              </a:rPr>
              <a:t>Web UI基于Tornado开发，为用户提供系统可视化接口，实现获取用户上传的待测脚本和自定义规则，将三个模块进行整合，实时获取权重进行总概率计算获取临界可视化显示WebShell个数和占比。</a:t>
            </a:r>
          </a:p>
        </p:txBody>
      </p:sp>
      <p:grpSp>
        <p:nvGrpSpPr>
          <p:cNvPr id="8" name="组合 7"/>
          <p:cNvGrpSpPr/>
          <p:nvPr/>
        </p:nvGrpSpPr>
        <p:grpSpPr>
          <a:xfrm>
            <a:off x="212085" y="1084202"/>
            <a:ext cx="2559712" cy="891938"/>
            <a:chOff x="6207330" y="1517856"/>
            <a:chExt cx="3766334" cy="1312388"/>
          </a:xfrm>
        </p:grpSpPr>
        <p:sp>
          <p:nvSpPr>
            <p:cNvPr id="3" name="矩形 2"/>
            <p:cNvSpPr/>
            <p:nvPr/>
          </p:nvSpPr>
          <p:spPr>
            <a:xfrm>
              <a:off x="6928186" y="1662068"/>
              <a:ext cx="3045478" cy="611359"/>
            </a:xfrm>
            <a:prstGeom prst="rect">
              <a:avLst/>
            </a:prstGeom>
          </p:spPr>
          <p:txBody>
            <a:bodyPr wrap="none">
              <a:spAutoFit/>
            </a:bodyPr>
            <a:lstStyle/>
            <a:p>
              <a:r>
                <a:rPr lang="zh-CN" altLang="en-US" sz="2100" noProof="1">
                  <a:solidFill>
                    <a:srgbClr val="6B74B4"/>
                  </a:solidFill>
                  <a:latin typeface="方正姚体" panose="02010601030101010101" pitchFamily="2" charset="-122"/>
                  <a:ea typeface="方正姚体" panose="02010601030101010101" pitchFamily="2" charset="-122"/>
                  <a:cs typeface="+mn-ea"/>
                  <a:sym typeface="+mn-lt"/>
                </a:rPr>
                <a:t>系统设计与实现</a:t>
              </a:r>
              <a:endParaRPr lang="zh-CN" altLang="en-US" sz="2100" dirty="0">
                <a:solidFill>
                  <a:srgbClr val="6B74B4"/>
                </a:solidFill>
                <a:latin typeface="方正姚体" panose="02010601030101010101" pitchFamily="2" charset="-122"/>
                <a:ea typeface="方正姚体" panose="02010601030101010101" pitchFamily="2" charset="-122"/>
              </a:endParaRP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3</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16" name="矩形: 圆角 15"/>
          <p:cNvSpPr/>
          <p:nvPr/>
        </p:nvSpPr>
        <p:spPr>
          <a:xfrm>
            <a:off x="3370247" y="1387849"/>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Web-UI</a:t>
            </a:r>
            <a:endParaRPr lang="zh-CN" altLang="en-US" dirty="0">
              <a:solidFill>
                <a:schemeClr val="bg1"/>
              </a:solidFill>
            </a:endParaRPr>
          </a:p>
        </p:txBody>
      </p:sp>
      <p:pic>
        <p:nvPicPr>
          <p:cNvPr id="2" name="图片 1"/>
          <p:cNvPicPr>
            <a:picLocks noChangeAspect="1"/>
          </p:cNvPicPr>
          <p:nvPr/>
        </p:nvPicPr>
        <p:blipFill>
          <a:blip r:embed="rId4"/>
          <a:stretch>
            <a:fillRect/>
          </a:stretch>
        </p:blipFill>
        <p:spPr>
          <a:xfrm>
            <a:off x="78105" y="2649538"/>
            <a:ext cx="4709160" cy="3336925"/>
          </a:xfrm>
          <a:prstGeom prst="rect">
            <a:avLst/>
          </a:prstGeom>
          <a:noFill/>
          <a:ln w="9525">
            <a:noFill/>
          </a:ln>
        </p:spPr>
      </p:pic>
      <p:pic>
        <p:nvPicPr>
          <p:cNvPr id="17" name="图片 5"/>
          <p:cNvPicPr>
            <a:picLocks noChangeAspect="1"/>
          </p:cNvPicPr>
          <p:nvPr/>
        </p:nvPicPr>
        <p:blipFill>
          <a:blip r:embed="rId5"/>
          <a:stretch>
            <a:fillRect/>
          </a:stretch>
        </p:blipFill>
        <p:spPr>
          <a:xfrm>
            <a:off x="-317" y="111125"/>
            <a:ext cx="4813935" cy="2909570"/>
          </a:xfrm>
          <a:prstGeom prst="rect">
            <a:avLst/>
          </a:prstGeom>
          <a:noFill/>
          <a:ln w="9525">
            <a:noFill/>
          </a:ln>
        </p:spPr>
      </p:pic>
      <p:pic>
        <p:nvPicPr>
          <p:cNvPr id="5" name="图片 4"/>
          <p:cNvPicPr>
            <a:picLocks noChangeAspect="1"/>
          </p:cNvPicPr>
          <p:nvPr/>
        </p:nvPicPr>
        <p:blipFill>
          <a:blip r:embed="rId6"/>
          <a:stretch>
            <a:fillRect/>
          </a:stretch>
        </p:blipFill>
        <p:spPr>
          <a:xfrm>
            <a:off x="3662363" y="110808"/>
            <a:ext cx="5269865" cy="4780915"/>
          </a:xfrm>
          <a:prstGeom prst="rect">
            <a:avLst/>
          </a:prstGeom>
          <a:noFill/>
          <a:ln w="9525">
            <a:noFill/>
          </a:ln>
        </p:spPr>
      </p:pic>
      <p:pic>
        <p:nvPicPr>
          <p:cNvPr id="19" name="图片 5"/>
          <p:cNvPicPr>
            <a:picLocks noChangeAspect="1"/>
          </p:cNvPicPr>
          <p:nvPr/>
        </p:nvPicPr>
        <p:blipFill>
          <a:blip r:embed="rId7"/>
          <a:stretch>
            <a:fillRect/>
          </a:stretch>
        </p:blipFill>
        <p:spPr>
          <a:xfrm>
            <a:off x="0" y="2913380"/>
            <a:ext cx="5267960" cy="355981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7" presetClass="entr" presetSubtype="10" fill="hold" grpId="0" nodeType="afterEffect">
                                  <p:stCondLst>
                                    <p:cond delay="0"/>
                                  </p:stCondLst>
                                  <p:iterate type="lt">
                                    <p:tmPct val="3085"/>
                                  </p:iterate>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strVal val="#ppt_h"/>
                                          </p:val>
                                        </p:tav>
                                        <p:tav tm="100000">
                                          <p:val>
                                            <p:strVal val="#ppt_h"/>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572000" y="1010471"/>
            <a:ext cx="7186613" cy="4837059"/>
          </a:xfrm>
          <a:custGeom>
            <a:avLst/>
            <a:gdLst>
              <a:gd name="connsiteX0" fmla="*/ 381000 w 9772650"/>
              <a:gd name="connsiteY0" fmla="*/ 672131 h 6577631"/>
              <a:gd name="connsiteX1" fmla="*/ 381000 w 9772650"/>
              <a:gd name="connsiteY1" fmla="*/ 2634281 h 6577631"/>
              <a:gd name="connsiteX2" fmla="*/ 1828800 w 9772650"/>
              <a:gd name="connsiteY2" fmla="*/ 2634281 h 6577631"/>
              <a:gd name="connsiteX3" fmla="*/ 1828800 w 9772650"/>
              <a:gd name="connsiteY3" fmla="*/ 672131 h 6577631"/>
              <a:gd name="connsiteX4" fmla="*/ 0 w 9772650"/>
              <a:gd name="connsiteY4" fmla="*/ 0 h 6577631"/>
              <a:gd name="connsiteX5" fmla="*/ 5391150 w 9772650"/>
              <a:gd name="connsiteY5" fmla="*/ 0 h 6577631"/>
              <a:gd name="connsiteX6" fmla="*/ 5391150 w 9772650"/>
              <a:gd name="connsiteY6" fmla="*/ 1262681 h 6577631"/>
              <a:gd name="connsiteX7" fmla="*/ 6781800 w 9772650"/>
              <a:gd name="connsiteY7" fmla="*/ 1262681 h 6577631"/>
              <a:gd name="connsiteX8" fmla="*/ 6781800 w 9772650"/>
              <a:gd name="connsiteY8" fmla="*/ 0 h 6577631"/>
              <a:gd name="connsiteX9" fmla="*/ 9772650 w 9772650"/>
              <a:gd name="connsiteY9" fmla="*/ 0 h 6577631"/>
              <a:gd name="connsiteX10" fmla="*/ 9772650 w 9772650"/>
              <a:gd name="connsiteY10" fmla="*/ 6577631 h 6577631"/>
              <a:gd name="connsiteX11" fmla="*/ 0 w 9772650"/>
              <a:gd name="connsiteY11" fmla="*/ 6577631 h 657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2650" h="6577631">
                <a:moveTo>
                  <a:pt x="381000" y="672131"/>
                </a:moveTo>
                <a:lnTo>
                  <a:pt x="381000" y="2634281"/>
                </a:lnTo>
                <a:lnTo>
                  <a:pt x="1828800" y="2634281"/>
                </a:lnTo>
                <a:lnTo>
                  <a:pt x="1828800" y="672131"/>
                </a:lnTo>
                <a:close/>
                <a:moveTo>
                  <a:pt x="0" y="0"/>
                </a:moveTo>
                <a:lnTo>
                  <a:pt x="5391150" y="0"/>
                </a:lnTo>
                <a:lnTo>
                  <a:pt x="5391150" y="1262681"/>
                </a:lnTo>
                <a:lnTo>
                  <a:pt x="6781800" y="1262681"/>
                </a:lnTo>
                <a:lnTo>
                  <a:pt x="6781800" y="0"/>
                </a:lnTo>
                <a:lnTo>
                  <a:pt x="9772650" y="0"/>
                </a:lnTo>
                <a:lnTo>
                  <a:pt x="9772650" y="6577631"/>
                </a:lnTo>
                <a:lnTo>
                  <a:pt x="0" y="6577631"/>
                </a:lnTo>
                <a:close/>
              </a:path>
            </a:pathLst>
          </a:custGeom>
        </p:spPr>
      </p:pic>
      <p:grpSp>
        <p:nvGrpSpPr>
          <p:cNvPr id="10" name="组合 9"/>
          <p:cNvGrpSpPr/>
          <p:nvPr/>
        </p:nvGrpSpPr>
        <p:grpSpPr>
          <a:xfrm>
            <a:off x="1015059" y="3505292"/>
            <a:ext cx="3820277" cy="1766506"/>
            <a:chOff x="5525271" y="4534441"/>
            <a:chExt cx="5093702" cy="2355341"/>
          </a:xfrm>
        </p:grpSpPr>
        <p:sp>
          <p:nvSpPr>
            <p:cNvPr id="14" name="矩形 13"/>
            <p:cNvSpPr/>
            <p:nvPr/>
          </p:nvSpPr>
          <p:spPr>
            <a:xfrm>
              <a:off x="5525271" y="4534441"/>
              <a:ext cx="5093702" cy="954108"/>
            </a:xfrm>
            <a:prstGeom prst="rect">
              <a:avLst/>
            </a:prstGeom>
          </p:spPr>
          <p:txBody>
            <a:bodyPr wrap="none">
              <a:spAutoFit/>
            </a:bodyPr>
            <a:lstStyle/>
            <a:p>
              <a:pPr algn="ctr"/>
              <a:r>
                <a:rPr lang="zh-CN" altLang="en-US" sz="4050" noProof="1">
                  <a:solidFill>
                    <a:srgbClr val="6B74B4"/>
                  </a:solidFill>
                  <a:latin typeface="方正姚体" panose="02010601030101010101" pitchFamily="2" charset="-122"/>
                  <a:ea typeface="方正姚体" panose="02010601030101010101" pitchFamily="2" charset="-122"/>
                  <a:cs typeface="+mn-ea"/>
                  <a:sym typeface="+mn-lt"/>
                </a:rPr>
                <a:t>作品测试与评价</a:t>
              </a:r>
              <a:endParaRPr lang="zh-CN" altLang="en-US" sz="4050" dirty="0">
                <a:solidFill>
                  <a:srgbClr val="6B74B4"/>
                </a:solidFill>
                <a:latin typeface="方正姚体" panose="02010601030101010101" pitchFamily="2" charset="-122"/>
                <a:ea typeface="方正姚体" panose="02010601030101010101" pitchFamily="2" charset="-122"/>
              </a:endParaRPr>
            </a:p>
          </p:txBody>
        </p:sp>
        <p:sp>
          <p:nvSpPr>
            <p:cNvPr id="15" name="文本框 14"/>
            <p:cNvSpPr txBox="1"/>
            <p:nvPr/>
          </p:nvSpPr>
          <p:spPr>
            <a:xfrm>
              <a:off x="5974264" y="5488549"/>
              <a:ext cx="4195714" cy="1401233"/>
            </a:xfrm>
            <a:prstGeom prst="rect">
              <a:avLst/>
            </a:prstGeom>
            <a:noFill/>
          </p:spPr>
          <p:txBody>
            <a:bodyPr wrap="square" rtlCol="0">
              <a:spAutoFit/>
            </a:bodyPr>
            <a:lstStyle/>
            <a:p>
              <a:pPr algn="ctr">
                <a:lnSpc>
                  <a:spcPct val="130000"/>
                </a:lnSpc>
              </a:pPr>
              <a:r>
                <a:rPr lang="zh-CN" altLang="en-US" sz="1600" dirty="0">
                  <a:solidFill>
                    <a:srgbClr val="6B74B4"/>
                  </a:solidFill>
                  <a:latin typeface="+mn-ea"/>
                </a:rPr>
                <a:t>测试流程</a:t>
              </a:r>
            </a:p>
            <a:p>
              <a:pPr algn="ctr">
                <a:lnSpc>
                  <a:spcPct val="130000"/>
                </a:lnSpc>
              </a:pPr>
              <a:r>
                <a:rPr lang="zh-CN" altLang="en-US" sz="1600" dirty="0">
                  <a:solidFill>
                    <a:srgbClr val="6B74B4"/>
                  </a:solidFill>
                  <a:latin typeface="+mn-ea"/>
                </a:rPr>
                <a:t>评价指标</a:t>
              </a:r>
              <a:endParaRPr lang="en-US" altLang="zh-CN" sz="1600" dirty="0">
                <a:solidFill>
                  <a:srgbClr val="6B74B4"/>
                </a:solidFill>
                <a:latin typeface="+mn-ea"/>
              </a:endParaRPr>
            </a:p>
            <a:p>
              <a:pPr algn="ctr">
                <a:lnSpc>
                  <a:spcPct val="130000"/>
                </a:lnSpc>
              </a:pPr>
              <a:r>
                <a:rPr lang="zh-CN" altLang="en-US" sz="1600" dirty="0">
                  <a:solidFill>
                    <a:srgbClr val="6B74B4"/>
                  </a:solidFill>
                  <a:latin typeface="+mn-ea"/>
                </a:rPr>
                <a:t>测试结果及评价</a:t>
              </a:r>
            </a:p>
          </p:txBody>
        </p:sp>
      </p:grpSp>
      <p:sp>
        <p:nvSpPr>
          <p:cNvPr id="16" name="文本框 15"/>
          <p:cNvSpPr txBox="1"/>
          <p:nvPr/>
        </p:nvSpPr>
        <p:spPr>
          <a:xfrm>
            <a:off x="2295058" y="1010471"/>
            <a:ext cx="1260281" cy="2850780"/>
          </a:xfrm>
          <a:prstGeom prst="rect">
            <a:avLst/>
          </a:prstGeom>
          <a:noFill/>
        </p:spPr>
        <p:txBody>
          <a:bodyPr wrap="none" rtlCol="0">
            <a:spAutoFit/>
          </a:bodyPr>
          <a:lstStyle/>
          <a:p>
            <a:r>
              <a:rPr lang="en-US" altLang="zh-CN" sz="17925" b="1" spc="225" dirty="0">
                <a:solidFill>
                  <a:srgbClr val="6B74B4"/>
                </a:solidFill>
                <a:latin typeface="Agency FB" panose="020B0503020202020204" pitchFamily="34" charset="0"/>
              </a:rPr>
              <a:t>4</a:t>
            </a:r>
            <a:endParaRPr lang="zh-CN" altLang="en-US" sz="17925" b="1" spc="225" dirty="0">
              <a:solidFill>
                <a:srgbClr val="6B74B4"/>
              </a:solidFill>
              <a:latin typeface="Agency FB" panose="020B0503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2083" y="1084202"/>
            <a:ext cx="2559712" cy="891938"/>
            <a:chOff x="6207330" y="1517856"/>
            <a:chExt cx="3766335" cy="1312388"/>
          </a:xfrm>
        </p:grpSpPr>
        <p:sp>
          <p:nvSpPr>
            <p:cNvPr id="3" name="矩形 2"/>
            <p:cNvSpPr/>
            <p:nvPr/>
          </p:nvSpPr>
          <p:spPr>
            <a:xfrm>
              <a:off x="6928186" y="1662068"/>
              <a:ext cx="3045479" cy="611359"/>
            </a:xfrm>
            <a:prstGeom prst="rect">
              <a:avLst/>
            </a:prstGeom>
          </p:spPr>
          <p:txBody>
            <a:bodyPr wrap="none">
              <a:spAutoFit/>
            </a:bodyPr>
            <a:lstStyle/>
            <a:p>
              <a:r>
                <a:rPr lang="zh-CN" altLang="en-US" sz="2100" noProof="1">
                  <a:solidFill>
                    <a:srgbClr val="6B74B4"/>
                  </a:solidFill>
                  <a:latin typeface="方正姚体" panose="02010601030101010101" pitchFamily="2" charset="-122"/>
                  <a:ea typeface="方正姚体" panose="02010601030101010101" pitchFamily="2" charset="-122"/>
                  <a:cs typeface="+mn-ea"/>
                  <a:sym typeface="+mn-lt"/>
                </a:rPr>
                <a:t>作品测试及评价</a:t>
              </a:r>
              <a:endParaRPr lang="zh-CN" altLang="en-US" sz="2100" dirty="0">
                <a:solidFill>
                  <a:srgbClr val="6B74B4"/>
                </a:solidFill>
                <a:latin typeface="方正姚体" panose="02010601030101010101" pitchFamily="2" charset="-122"/>
                <a:ea typeface="方正姚体" panose="02010601030101010101" pitchFamily="2" charset="-122"/>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5" name="文本框 4"/>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4</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6" name="iŝlíďé"/>
          <p:cNvSpPr/>
          <p:nvPr/>
        </p:nvSpPr>
        <p:spPr>
          <a:xfrm>
            <a:off x="1020233" y="1965053"/>
            <a:ext cx="3429000" cy="1600200"/>
          </a:xfrm>
          <a:prstGeom prst="rect">
            <a:avLst/>
          </a:prstGeom>
          <a:noFill/>
          <a:ln w="38100">
            <a:solidFill>
              <a:schemeClr val="tx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tIns="810000" anchor="t" anchorCtr="1">
            <a:normAutofit/>
          </a:bodyPr>
          <a:lstStyle/>
          <a:p>
            <a:pPr algn="ctr">
              <a:lnSpc>
                <a:spcPct val="120000"/>
              </a:lnSpc>
            </a:pPr>
            <a:endParaRPr lang="zh-CN" altLang="en-US" sz="900" dirty="0">
              <a:solidFill>
                <a:schemeClr val="dk1">
                  <a:lumMod val="100000"/>
                </a:schemeClr>
              </a:solidFill>
            </a:endParaRPr>
          </a:p>
        </p:txBody>
      </p:sp>
      <p:sp>
        <p:nvSpPr>
          <p:cNvPr id="7" name="ïŝliḓé"/>
          <p:cNvSpPr/>
          <p:nvPr/>
        </p:nvSpPr>
        <p:spPr>
          <a:xfrm rot="5400000">
            <a:off x="1020235" y="1965055"/>
            <a:ext cx="781226" cy="781226"/>
          </a:xfrm>
          <a:prstGeom prst="rtTriangle">
            <a:avLst/>
          </a:prstGeom>
          <a:solidFill>
            <a:srgbClr val="6B74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8" name="iṧḷîde"/>
          <p:cNvSpPr/>
          <p:nvPr/>
        </p:nvSpPr>
        <p:spPr>
          <a:xfrm rot="16200000">
            <a:off x="3606578" y="2720578"/>
            <a:ext cx="842655" cy="842655"/>
          </a:xfrm>
          <a:prstGeom prst="rtTriangle">
            <a:avLst/>
          </a:prstGeom>
          <a:solidFill>
            <a:srgbClr val="6B74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dirty="0"/>
          </a:p>
        </p:txBody>
      </p:sp>
      <p:sp>
        <p:nvSpPr>
          <p:cNvPr id="9" name="íṥḷïḋè"/>
          <p:cNvSpPr/>
          <p:nvPr/>
        </p:nvSpPr>
        <p:spPr>
          <a:xfrm>
            <a:off x="4571354" y="1965053"/>
            <a:ext cx="3429000" cy="1600200"/>
          </a:xfrm>
          <a:prstGeom prst="rect">
            <a:avLst/>
          </a:prstGeom>
          <a:noFill/>
          <a:ln w="38100">
            <a:solidFill>
              <a:schemeClr val="tx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tIns="810000" anchor="t" anchorCtr="1">
            <a:normAutofit/>
          </a:bodyPr>
          <a:lstStyle/>
          <a:p>
            <a:pPr algn="ctr">
              <a:lnSpc>
                <a:spcPct val="120000"/>
              </a:lnSpc>
            </a:pPr>
            <a:endParaRPr lang="zh-CN" altLang="en-US" sz="900" dirty="0">
              <a:solidFill>
                <a:schemeClr val="dk1">
                  <a:lumMod val="100000"/>
                </a:schemeClr>
              </a:solidFill>
            </a:endParaRPr>
          </a:p>
        </p:txBody>
      </p:sp>
      <p:sp>
        <p:nvSpPr>
          <p:cNvPr id="10" name="iŝ1ídé"/>
          <p:cNvSpPr/>
          <p:nvPr/>
        </p:nvSpPr>
        <p:spPr>
          <a:xfrm rot="10800000">
            <a:off x="7218934" y="1965055"/>
            <a:ext cx="781226" cy="781226"/>
          </a:xfrm>
          <a:prstGeom prst="rtTriangle">
            <a:avLst/>
          </a:prstGeom>
          <a:solidFill>
            <a:srgbClr val="6B74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11" name="îşļíďè"/>
          <p:cNvSpPr/>
          <p:nvPr/>
        </p:nvSpPr>
        <p:spPr>
          <a:xfrm>
            <a:off x="4571159" y="2720578"/>
            <a:ext cx="842655" cy="842655"/>
          </a:xfrm>
          <a:prstGeom prst="rtTriangle">
            <a:avLst/>
          </a:prstGeom>
          <a:solidFill>
            <a:srgbClr val="6B74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12" name="íşlíḍé"/>
          <p:cNvSpPr/>
          <p:nvPr/>
        </p:nvSpPr>
        <p:spPr>
          <a:xfrm>
            <a:off x="1020233" y="3690074"/>
            <a:ext cx="3429000" cy="1600200"/>
          </a:xfrm>
          <a:prstGeom prst="rect">
            <a:avLst/>
          </a:prstGeom>
          <a:noFill/>
          <a:ln w="38100">
            <a:solidFill>
              <a:schemeClr val="tx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tIns="810000" anchor="t" anchorCtr="1">
            <a:normAutofit/>
          </a:bodyPr>
          <a:lstStyle/>
          <a:p>
            <a:pPr algn="ctr">
              <a:lnSpc>
                <a:spcPct val="120000"/>
              </a:lnSpc>
            </a:pPr>
            <a:endParaRPr lang="zh-CN" altLang="en-US" sz="900" dirty="0">
              <a:solidFill>
                <a:schemeClr val="dk1">
                  <a:lumMod val="100000"/>
                </a:schemeClr>
              </a:solidFill>
            </a:endParaRPr>
          </a:p>
        </p:txBody>
      </p:sp>
      <p:sp>
        <p:nvSpPr>
          <p:cNvPr id="13" name="ïSļíḓe"/>
          <p:cNvSpPr/>
          <p:nvPr/>
        </p:nvSpPr>
        <p:spPr>
          <a:xfrm>
            <a:off x="1020235" y="4509049"/>
            <a:ext cx="781226" cy="781226"/>
          </a:xfrm>
          <a:prstGeom prst="rtTriangle">
            <a:avLst/>
          </a:prstGeom>
          <a:solidFill>
            <a:srgbClr val="6B74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14" name="îṩľíḍè"/>
          <p:cNvSpPr/>
          <p:nvPr/>
        </p:nvSpPr>
        <p:spPr>
          <a:xfrm rot="10800000">
            <a:off x="3606578" y="3688053"/>
            <a:ext cx="842655" cy="842655"/>
          </a:xfrm>
          <a:prstGeom prst="rtTriangle">
            <a:avLst/>
          </a:prstGeom>
          <a:solidFill>
            <a:srgbClr val="6B74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15" name="íṧ1îḍè"/>
          <p:cNvSpPr/>
          <p:nvPr/>
        </p:nvSpPr>
        <p:spPr>
          <a:xfrm>
            <a:off x="4571353" y="3690075"/>
            <a:ext cx="3429000" cy="1600200"/>
          </a:xfrm>
          <a:prstGeom prst="rect">
            <a:avLst/>
          </a:prstGeom>
          <a:noFill/>
          <a:ln w="38100">
            <a:solidFill>
              <a:schemeClr val="tx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tIns="810000" anchor="t" anchorCtr="1">
            <a:normAutofit/>
          </a:bodyPr>
          <a:lstStyle/>
          <a:p>
            <a:pPr algn="ctr">
              <a:lnSpc>
                <a:spcPct val="120000"/>
              </a:lnSpc>
            </a:pPr>
            <a:endParaRPr lang="zh-CN" altLang="en-US" sz="900" dirty="0">
              <a:solidFill>
                <a:schemeClr val="dk1">
                  <a:lumMod val="100000"/>
                </a:schemeClr>
              </a:solidFill>
            </a:endParaRPr>
          </a:p>
        </p:txBody>
      </p:sp>
      <p:sp>
        <p:nvSpPr>
          <p:cNvPr id="16" name="išlîḍe"/>
          <p:cNvSpPr/>
          <p:nvPr/>
        </p:nvSpPr>
        <p:spPr>
          <a:xfrm rot="16200000">
            <a:off x="7218934" y="4509050"/>
            <a:ext cx="781226" cy="781226"/>
          </a:xfrm>
          <a:prstGeom prst="rtTriangle">
            <a:avLst/>
          </a:prstGeom>
          <a:solidFill>
            <a:srgbClr val="6B74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17" name="ïslíḑé"/>
          <p:cNvSpPr/>
          <p:nvPr/>
        </p:nvSpPr>
        <p:spPr>
          <a:xfrm rot="5400000">
            <a:off x="4571673" y="3689642"/>
            <a:ext cx="842655" cy="842655"/>
          </a:xfrm>
          <a:prstGeom prst="rtTriangle">
            <a:avLst/>
          </a:prstGeom>
          <a:solidFill>
            <a:srgbClr val="6B74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18" name="文本框 17"/>
          <p:cNvSpPr txBox="1"/>
          <p:nvPr/>
        </p:nvSpPr>
        <p:spPr>
          <a:xfrm>
            <a:off x="4066826" y="3048850"/>
            <a:ext cx="329783" cy="553998"/>
          </a:xfrm>
          <a:prstGeom prst="rect">
            <a:avLst/>
          </a:prstGeom>
          <a:noFill/>
          <a:effectLst/>
        </p:spPr>
        <p:txBody>
          <a:bodyPr wrap="square" rtlCol="0">
            <a:spAutoFit/>
          </a:bodyPr>
          <a:lstStyle/>
          <a:p>
            <a:r>
              <a:rPr lang="en-US" altLang="zh-CN" sz="3000" dirty="0">
                <a:solidFill>
                  <a:schemeClr val="bg1"/>
                </a:solidFill>
              </a:rPr>
              <a:t>F</a:t>
            </a:r>
            <a:endParaRPr lang="zh-CN" altLang="en-US" sz="3000" dirty="0">
              <a:solidFill>
                <a:schemeClr val="bg1"/>
              </a:solidFill>
            </a:endParaRPr>
          </a:p>
        </p:txBody>
      </p:sp>
      <p:sp>
        <p:nvSpPr>
          <p:cNvPr id="19" name="文本框 18"/>
          <p:cNvSpPr txBox="1"/>
          <p:nvPr/>
        </p:nvSpPr>
        <p:spPr>
          <a:xfrm>
            <a:off x="4605554" y="3048850"/>
            <a:ext cx="329783" cy="553998"/>
          </a:xfrm>
          <a:prstGeom prst="rect">
            <a:avLst/>
          </a:prstGeom>
          <a:noFill/>
          <a:effectLst/>
        </p:spPr>
        <p:txBody>
          <a:bodyPr wrap="square" rtlCol="0">
            <a:spAutoFit/>
          </a:bodyPr>
          <a:lstStyle/>
          <a:p>
            <a:r>
              <a:rPr lang="en-US" altLang="zh-CN" sz="3000" dirty="0">
                <a:solidFill>
                  <a:schemeClr val="bg1"/>
                </a:solidFill>
              </a:rPr>
              <a:t>S</a:t>
            </a:r>
            <a:endParaRPr lang="zh-CN" altLang="en-US" sz="3000" dirty="0">
              <a:solidFill>
                <a:schemeClr val="bg1"/>
              </a:solidFill>
            </a:endParaRPr>
          </a:p>
        </p:txBody>
      </p:sp>
      <p:sp>
        <p:nvSpPr>
          <p:cNvPr id="20" name="文本框 19"/>
          <p:cNvSpPr txBox="1"/>
          <p:nvPr/>
        </p:nvSpPr>
        <p:spPr>
          <a:xfrm>
            <a:off x="4632550" y="3659759"/>
            <a:ext cx="329783" cy="553998"/>
          </a:xfrm>
          <a:prstGeom prst="rect">
            <a:avLst/>
          </a:prstGeom>
          <a:noFill/>
          <a:effectLst/>
        </p:spPr>
        <p:txBody>
          <a:bodyPr wrap="square" rtlCol="0">
            <a:spAutoFit/>
          </a:bodyPr>
          <a:lstStyle/>
          <a:p>
            <a:r>
              <a:rPr lang="en-US" altLang="zh-CN" sz="3000" dirty="0">
                <a:solidFill>
                  <a:schemeClr val="bg1"/>
                </a:solidFill>
              </a:rPr>
              <a:t>F</a:t>
            </a:r>
            <a:endParaRPr lang="zh-CN" altLang="en-US" sz="3000" dirty="0">
              <a:solidFill>
                <a:schemeClr val="bg1"/>
              </a:solidFill>
            </a:endParaRPr>
          </a:p>
        </p:txBody>
      </p:sp>
      <p:sp>
        <p:nvSpPr>
          <p:cNvPr id="21" name="文本框 20"/>
          <p:cNvSpPr txBox="1"/>
          <p:nvPr/>
        </p:nvSpPr>
        <p:spPr>
          <a:xfrm>
            <a:off x="4060505" y="3659759"/>
            <a:ext cx="329783" cy="553998"/>
          </a:xfrm>
          <a:prstGeom prst="rect">
            <a:avLst/>
          </a:prstGeom>
          <a:noFill/>
          <a:effectLst/>
        </p:spPr>
        <p:txBody>
          <a:bodyPr wrap="square" rtlCol="0">
            <a:spAutoFit/>
          </a:bodyPr>
          <a:lstStyle/>
          <a:p>
            <a:r>
              <a:rPr lang="en-US" altLang="zh-CN" sz="3000" dirty="0">
                <a:solidFill>
                  <a:schemeClr val="bg1"/>
                </a:solidFill>
              </a:rPr>
              <a:t>T</a:t>
            </a:r>
            <a:endParaRPr lang="zh-CN" altLang="en-US" sz="3000" dirty="0">
              <a:solidFill>
                <a:schemeClr val="bg1"/>
              </a:solidFill>
            </a:endParaRPr>
          </a:p>
        </p:txBody>
      </p:sp>
      <p:grpSp>
        <p:nvGrpSpPr>
          <p:cNvPr id="35" name="组合 34"/>
          <p:cNvGrpSpPr/>
          <p:nvPr/>
        </p:nvGrpSpPr>
        <p:grpSpPr>
          <a:xfrm>
            <a:off x="1365856" y="2234424"/>
            <a:ext cx="6162590" cy="2747421"/>
            <a:chOff x="1365856" y="2234424"/>
            <a:chExt cx="6162590" cy="2747421"/>
          </a:xfrm>
        </p:grpSpPr>
        <p:sp>
          <p:nvSpPr>
            <p:cNvPr id="23" name="iṧľïḋé"/>
            <p:cNvSpPr/>
            <p:nvPr/>
          </p:nvSpPr>
          <p:spPr bwMode="auto">
            <a:xfrm>
              <a:off x="1365856" y="2271894"/>
              <a:ext cx="2737753" cy="1109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Autofit/>
            </a:bodyPr>
            <a:lstStyle/>
            <a:p>
              <a:pPr>
                <a:lnSpc>
                  <a:spcPct val="150000"/>
                </a:lnSpc>
              </a:pPr>
              <a:r>
                <a:rPr sz="1200" dirty="0">
                  <a:solidFill>
                    <a:schemeClr val="tx1">
                      <a:lumMod val="65000"/>
                      <a:lumOff val="35000"/>
                    </a:schemeClr>
                  </a:solidFill>
                </a:rPr>
                <a:t>0.随机获取50个白样本，50个黑样本；</a:t>
              </a:r>
            </a:p>
            <a:p>
              <a:pPr>
                <a:lnSpc>
                  <a:spcPct val="150000"/>
                </a:lnSpc>
              </a:pPr>
              <a:r>
                <a:rPr sz="1200" dirty="0">
                  <a:solidFill>
                    <a:schemeClr val="tx1">
                      <a:lumMod val="65000"/>
                      <a:lumOff val="35000"/>
                    </a:schemeClr>
                  </a:solidFill>
                </a:rPr>
                <a:t>1.访问测试系统，批量上传PHP脚本（上传白样本）；</a:t>
              </a:r>
            </a:p>
          </p:txBody>
        </p:sp>
        <p:sp>
          <p:nvSpPr>
            <p:cNvPr id="26" name="iṧľïḋé"/>
            <p:cNvSpPr/>
            <p:nvPr/>
          </p:nvSpPr>
          <p:spPr bwMode="auto">
            <a:xfrm>
              <a:off x="1365856" y="4036253"/>
              <a:ext cx="2492270" cy="94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Autofit/>
            </a:bodyPr>
            <a:lstStyle/>
            <a:p>
              <a:pPr>
                <a:lnSpc>
                  <a:spcPct val="150000"/>
                </a:lnSpc>
              </a:pPr>
              <a:r>
                <a:rPr sz="1200" dirty="0">
                  <a:solidFill>
                    <a:schemeClr val="tx1">
                      <a:lumMod val="65000"/>
                      <a:lumOff val="35000"/>
                    </a:schemeClr>
                  </a:solidFill>
                </a:rPr>
                <a:t>4.访问测试系统，批量上传PHP脚本（上传黑样本）；</a:t>
              </a:r>
            </a:p>
            <a:p>
              <a:pPr>
                <a:lnSpc>
                  <a:spcPct val="150000"/>
                </a:lnSpc>
              </a:pPr>
              <a:r>
                <a:rPr sz="1200" dirty="0">
                  <a:solidFill>
                    <a:schemeClr val="tx1">
                      <a:lumMod val="65000"/>
                      <a:lumOff val="35000"/>
                    </a:schemeClr>
                  </a:solidFill>
                </a:rPr>
                <a:t>5.自定义模块权重为0.5，0.4，0.1；</a:t>
              </a:r>
            </a:p>
          </p:txBody>
        </p:sp>
        <p:sp>
          <p:nvSpPr>
            <p:cNvPr id="29" name="iṧľïḋé"/>
            <p:cNvSpPr/>
            <p:nvPr/>
          </p:nvSpPr>
          <p:spPr bwMode="auto">
            <a:xfrm>
              <a:off x="5094874" y="3834662"/>
              <a:ext cx="2382795" cy="842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Autofit/>
            </a:bodyPr>
            <a:lstStyle/>
            <a:p>
              <a:pPr>
                <a:lnSpc>
                  <a:spcPct val="150000"/>
                </a:lnSpc>
              </a:pPr>
              <a:r>
                <a:rPr sz="1200" dirty="0">
                  <a:solidFill>
                    <a:schemeClr val="tx1">
                      <a:lumMod val="65000"/>
                      <a:lumOff val="35000"/>
                    </a:schemeClr>
                  </a:solidFill>
                </a:rPr>
                <a:t>6.查看测试结果，根据概率临界统计得到TP、FN；</a:t>
              </a:r>
            </a:p>
            <a:p>
              <a:pPr>
                <a:lnSpc>
                  <a:spcPct val="150000"/>
                </a:lnSpc>
              </a:pPr>
              <a:r>
                <a:rPr sz="1200" dirty="0">
                  <a:solidFill>
                    <a:schemeClr val="tx1">
                      <a:lumMod val="65000"/>
                      <a:lumOff val="35000"/>
                    </a:schemeClr>
                  </a:solidFill>
                </a:rPr>
                <a:t>7.将上述结果汇总，得到TP、TN、FP、FN；</a:t>
              </a:r>
            </a:p>
            <a:p>
              <a:pPr>
                <a:lnSpc>
                  <a:spcPct val="150000"/>
                </a:lnSpc>
              </a:pPr>
              <a:r>
                <a:rPr sz="1200" dirty="0">
                  <a:solidFill>
                    <a:schemeClr val="tx1">
                      <a:lumMod val="65000"/>
                      <a:lumOff val="35000"/>
                    </a:schemeClr>
                  </a:solidFill>
                </a:rPr>
                <a:t>8.多次重复上述步骤取平均值。</a:t>
              </a:r>
            </a:p>
          </p:txBody>
        </p:sp>
        <p:sp>
          <p:nvSpPr>
            <p:cNvPr id="32" name="iṧľïḋé"/>
            <p:cNvSpPr/>
            <p:nvPr/>
          </p:nvSpPr>
          <p:spPr bwMode="auto">
            <a:xfrm>
              <a:off x="5117099" y="2234424"/>
              <a:ext cx="2411347" cy="814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Autofit/>
            </a:bodyPr>
            <a:lstStyle/>
            <a:p>
              <a:pPr>
                <a:lnSpc>
                  <a:spcPct val="150000"/>
                </a:lnSpc>
              </a:pPr>
              <a:r>
                <a:rPr sz="1200" dirty="0">
                  <a:solidFill>
                    <a:schemeClr val="tx1">
                      <a:lumMod val="65000"/>
                      <a:lumOff val="35000"/>
                    </a:schemeClr>
                  </a:solidFill>
                </a:rPr>
                <a:t>2.自定义模块权重为0.5，0.4，0.1；</a:t>
              </a:r>
            </a:p>
            <a:p>
              <a:pPr>
                <a:lnSpc>
                  <a:spcPct val="150000"/>
                </a:lnSpc>
              </a:pPr>
              <a:r>
                <a:rPr sz="1200" dirty="0">
                  <a:solidFill>
                    <a:schemeClr val="tx1">
                      <a:lumMod val="65000"/>
                      <a:lumOff val="35000"/>
                    </a:schemeClr>
                  </a:solidFill>
                </a:rPr>
                <a:t>3.查看测试结果，取概率临界为0.</a:t>
              </a:r>
              <a:r>
                <a:rPr lang="en-US" sz="1200" dirty="0">
                  <a:solidFill>
                    <a:schemeClr val="tx1">
                      <a:lumMod val="65000"/>
                      <a:lumOff val="35000"/>
                    </a:schemeClr>
                  </a:solidFill>
                </a:rPr>
                <a:t>5</a:t>
              </a:r>
              <a:r>
                <a:rPr sz="1200" dirty="0">
                  <a:solidFill>
                    <a:schemeClr val="tx1">
                      <a:lumMod val="65000"/>
                      <a:lumOff val="35000"/>
                    </a:schemeClr>
                  </a:solidFill>
                </a:rPr>
                <a:t>统计得到FP、TN；</a:t>
              </a:r>
            </a:p>
          </p:txBody>
        </p:sp>
      </p:grpSp>
      <p:sp>
        <p:nvSpPr>
          <p:cNvPr id="34" name="矩形: 圆角 33"/>
          <p:cNvSpPr/>
          <p:nvPr/>
        </p:nvSpPr>
        <p:spPr>
          <a:xfrm>
            <a:off x="3369406" y="1216057"/>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测试流程</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500" fill="hold"/>
                                        <p:tgtEl>
                                          <p:spTgt spid="14"/>
                                        </p:tgtEl>
                                        <p:attrNameLst>
                                          <p:attrName>ppt_w</p:attrName>
                                        </p:attrNameLst>
                                      </p:cBhvr>
                                      <p:tavLst>
                                        <p:tav tm="0">
                                          <p:val>
                                            <p:fltVal val="0"/>
                                          </p:val>
                                        </p:tav>
                                        <p:tav tm="100000">
                                          <p:val>
                                            <p:strVal val="#ppt_w"/>
                                          </p:val>
                                        </p:tav>
                                      </p:tavLst>
                                    </p:anim>
                                    <p:anim calcmode="lin" valueType="num">
                                      <p:cBhvr>
                                        <p:cTn id="53" dur="500" fill="hold"/>
                                        <p:tgtEl>
                                          <p:spTgt spid="14"/>
                                        </p:tgtEl>
                                        <p:attrNameLst>
                                          <p:attrName>ppt_h</p:attrName>
                                        </p:attrNameLst>
                                      </p:cBhvr>
                                      <p:tavLst>
                                        <p:tav tm="0">
                                          <p:val>
                                            <p:fltVal val="0"/>
                                          </p:val>
                                        </p:tav>
                                        <p:tav tm="100000">
                                          <p:val>
                                            <p:strVal val="#ppt_h"/>
                                          </p:val>
                                        </p:tav>
                                      </p:tavLst>
                                    </p:anim>
                                    <p:animEffect transition="in" filter="fade">
                                      <p:cBhvr>
                                        <p:cTn id="54" dur="500"/>
                                        <p:tgtEl>
                                          <p:spTgt spid="1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Effect transition="in" filter="fade">
                                      <p:cBhvr>
                                        <p:cTn id="59" dur="500"/>
                                        <p:tgtEl>
                                          <p:spTgt spid="15"/>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p:cTn id="62" dur="500" fill="hold"/>
                                        <p:tgtEl>
                                          <p:spTgt spid="16"/>
                                        </p:tgtEl>
                                        <p:attrNameLst>
                                          <p:attrName>ppt_w</p:attrName>
                                        </p:attrNameLst>
                                      </p:cBhvr>
                                      <p:tavLst>
                                        <p:tav tm="0">
                                          <p:val>
                                            <p:fltVal val="0"/>
                                          </p:val>
                                        </p:tav>
                                        <p:tav tm="100000">
                                          <p:val>
                                            <p:strVal val="#ppt_w"/>
                                          </p:val>
                                        </p:tav>
                                      </p:tavLst>
                                    </p:anim>
                                    <p:anim calcmode="lin" valueType="num">
                                      <p:cBhvr>
                                        <p:cTn id="63" dur="500" fill="hold"/>
                                        <p:tgtEl>
                                          <p:spTgt spid="16"/>
                                        </p:tgtEl>
                                        <p:attrNameLst>
                                          <p:attrName>ppt_h</p:attrName>
                                        </p:attrNameLst>
                                      </p:cBhvr>
                                      <p:tavLst>
                                        <p:tav tm="0">
                                          <p:val>
                                            <p:fltVal val="0"/>
                                          </p:val>
                                        </p:tav>
                                        <p:tav tm="100000">
                                          <p:val>
                                            <p:strVal val="#ppt_h"/>
                                          </p:val>
                                        </p:tav>
                                      </p:tavLst>
                                    </p:anim>
                                    <p:animEffect transition="in" filter="fade">
                                      <p:cBhvr>
                                        <p:cTn id="64" dur="500"/>
                                        <p:tgtEl>
                                          <p:spTgt spid="16"/>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p:cTn id="67" dur="500" fill="hold"/>
                                        <p:tgtEl>
                                          <p:spTgt spid="17"/>
                                        </p:tgtEl>
                                        <p:attrNameLst>
                                          <p:attrName>ppt_w</p:attrName>
                                        </p:attrNameLst>
                                      </p:cBhvr>
                                      <p:tavLst>
                                        <p:tav tm="0">
                                          <p:val>
                                            <p:fltVal val="0"/>
                                          </p:val>
                                        </p:tav>
                                        <p:tav tm="100000">
                                          <p:val>
                                            <p:strVal val="#ppt_w"/>
                                          </p:val>
                                        </p:tav>
                                      </p:tavLst>
                                    </p:anim>
                                    <p:anim calcmode="lin" valueType="num">
                                      <p:cBhvr>
                                        <p:cTn id="68" dur="500" fill="hold"/>
                                        <p:tgtEl>
                                          <p:spTgt spid="17"/>
                                        </p:tgtEl>
                                        <p:attrNameLst>
                                          <p:attrName>ppt_h</p:attrName>
                                        </p:attrNameLst>
                                      </p:cBhvr>
                                      <p:tavLst>
                                        <p:tav tm="0">
                                          <p:val>
                                            <p:fltVal val="0"/>
                                          </p:val>
                                        </p:tav>
                                        <p:tav tm="100000">
                                          <p:val>
                                            <p:strVal val="#ppt_h"/>
                                          </p:val>
                                        </p:tav>
                                      </p:tavLst>
                                    </p:anim>
                                    <p:animEffect transition="in" filter="fade">
                                      <p:cBhvr>
                                        <p:cTn id="69" dur="500"/>
                                        <p:tgtEl>
                                          <p:spTgt spid="17"/>
                                        </p:tgtEl>
                                      </p:cBhvr>
                                    </p:animEffect>
                                  </p:childTnLst>
                                </p:cTn>
                              </p:par>
                            </p:childTnLst>
                          </p:cTn>
                        </p:par>
                        <p:par>
                          <p:cTn id="70" fill="hold">
                            <p:stCondLst>
                              <p:cond delay="500"/>
                            </p:stCondLst>
                            <p:childTnLst>
                              <p:par>
                                <p:cTn id="71" presetID="53" presetClass="entr" presetSubtype="16" fill="hold" nodeType="after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500" fill="hold"/>
                                        <p:tgtEl>
                                          <p:spTgt spid="35"/>
                                        </p:tgtEl>
                                        <p:attrNameLst>
                                          <p:attrName>ppt_w</p:attrName>
                                        </p:attrNameLst>
                                      </p:cBhvr>
                                      <p:tavLst>
                                        <p:tav tm="0">
                                          <p:val>
                                            <p:fltVal val="0"/>
                                          </p:val>
                                        </p:tav>
                                        <p:tav tm="100000">
                                          <p:val>
                                            <p:strVal val="#ppt_w"/>
                                          </p:val>
                                        </p:tav>
                                      </p:tavLst>
                                    </p:anim>
                                    <p:anim calcmode="lin" valueType="num">
                                      <p:cBhvr>
                                        <p:cTn id="74" dur="500" fill="hold"/>
                                        <p:tgtEl>
                                          <p:spTgt spid="35"/>
                                        </p:tgtEl>
                                        <p:attrNameLst>
                                          <p:attrName>ppt_h</p:attrName>
                                        </p:attrNameLst>
                                      </p:cBhvr>
                                      <p:tavLst>
                                        <p:tav tm="0">
                                          <p:val>
                                            <p:fltVal val="0"/>
                                          </p:val>
                                        </p:tav>
                                        <p:tav tm="100000">
                                          <p:val>
                                            <p:strVal val="#ppt_h"/>
                                          </p:val>
                                        </p:tav>
                                      </p:tavLst>
                                    </p:anim>
                                    <p:animEffect transition="in" filter="fade">
                                      <p:cBhvr>
                                        <p:cTn id="75" dur="500"/>
                                        <p:tgtEl>
                                          <p:spTgt spid="35"/>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p:cTn id="78" dur="500" fill="hold"/>
                                        <p:tgtEl>
                                          <p:spTgt spid="18"/>
                                        </p:tgtEl>
                                        <p:attrNameLst>
                                          <p:attrName>ppt_w</p:attrName>
                                        </p:attrNameLst>
                                      </p:cBhvr>
                                      <p:tavLst>
                                        <p:tav tm="0">
                                          <p:val>
                                            <p:fltVal val="0"/>
                                          </p:val>
                                        </p:tav>
                                        <p:tav tm="100000">
                                          <p:val>
                                            <p:strVal val="#ppt_w"/>
                                          </p:val>
                                        </p:tav>
                                      </p:tavLst>
                                    </p:anim>
                                    <p:anim calcmode="lin" valueType="num">
                                      <p:cBhvr>
                                        <p:cTn id="79" dur="500" fill="hold"/>
                                        <p:tgtEl>
                                          <p:spTgt spid="18"/>
                                        </p:tgtEl>
                                        <p:attrNameLst>
                                          <p:attrName>ppt_h</p:attrName>
                                        </p:attrNameLst>
                                      </p:cBhvr>
                                      <p:tavLst>
                                        <p:tav tm="0">
                                          <p:val>
                                            <p:fltVal val="0"/>
                                          </p:val>
                                        </p:tav>
                                        <p:tav tm="100000">
                                          <p:val>
                                            <p:strVal val="#ppt_h"/>
                                          </p:val>
                                        </p:tav>
                                      </p:tavLst>
                                    </p:anim>
                                    <p:animEffect transition="in" filter="fade">
                                      <p:cBhvr>
                                        <p:cTn id="80" dur="500"/>
                                        <p:tgtEl>
                                          <p:spTgt spid="18"/>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p:cTn id="83" dur="500" fill="hold"/>
                                        <p:tgtEl>
                                          <p:spTgt spid="19"/>
                                        </p:tgtEl>
                                        <p:attrNameLst>
                                          <p:attrName>ppt_w</p:attrName>
                                        </p:attrNameLst>
                                      </p:cBhvr>
                                      <p:tavLst>
                                        <p:tav tm="0">
                                          <p:val>
                                            <p:fltVal val="0"/>
                                          </p:val>
                                        </p:tav>
                                        <p:tav tm="100000">
                                          <p:val>
                                            <p:strVal val="#ppt_w"/>
                                          </p:val>
                                        </p:tav>
                                      </p:tavLst>
                                    </p:anim>
                                    <p:anim calcmode="lin" valueType="num">
                                      <p:cBhvr>
                                        <p:cTn id="84" dur="500" fill="hold"/>
                                        <p:tgtEl>
                                          <p:spTgt spid="19"/>
                                        </p:tgtEl>
                                        <p:attrNameLst>
                                          <p:attrName>ppt_h</p:attrName>
                                        </p:attrNameLst>
                                      </p:cBhvr>
                                      <p:tavLst>
                                        <p:tav tm="0">
                                          <p:val>
                                            <p:fltVal val="0"/>
                                          </p:val>
                                        </p:tav>
                                        <p:tav tm="100000">
                                          <p:val>
                                            <p:strVal val="#ppt_h"/>
                                          </p:val>
                                        </p:tav>
                                      </p:tavLst>
                                    </p:anim>
                                    <p:animEffect transition="in" filter="fade">
                                      <p:cBhvr>
                                        <p:cTn id="85" dur="500"/>
                                        <p:tgtEl>
                                          <p:spTgt spid="19"/>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20"/>
                                        </p:tgtEl>
                                        <p:attrNameLst>
                                          <p:attrName>style.visibility</p:attrName>
                                        </p:attrNameLst>
                                      </p:cBhvr>
                                      <p:to>
                                        <p:strVal val="visible"/>
                                      </p:to>
                                    </p:set>
                                    <p:anim calcmode="lin" valueType="num">
                                      <p:cBhvr>
                                        <p:cTn id="88" dur="500" fill="hold"/>
                                        <p:tgtEl>
                                          <p:spTgt spid="20"/>
                                        </p:tgtEl>
                                        <p:attrNameLst>
                                          <p:attrName>ppt_w</p:attrName>
                                        </p:attrNameLst>
                                      </p:cBhvr>
                                      <p:tavLst>
                                        <p:tav tm="0">
                                          <p:val>
                                            <p:fltVal val="0"/>
                                          </p:val>
                                        </p:tav>
                                        <p:tav tm="100000">
                                          <p:val>
                                            <p:strVal val="#ppt_w"/>
                                          </p:val>
                                        </p:tav>
                                      </p:tavLst>
                                    </p:anim>
                                    <p:anim calcmode="lin" valueType="num">
                                      <p:cBhvr>
                                        <p:cTn id="89" dur="500" fill="hold"/>
                                        <p:tgtEl>
                                          <p:spTgt spid="20"/>
                                        </p:tgtEl>
                                        <p:attrNameLst>
                                          <p:attrName>ppt_h</p:attrName>
                                        </p:attrNameLst>
                                      </p:cBhvr>
                                      <p:tavLst>
                                        <p:tav tm="0">
                                          <p:val>
                                            <p:fltVal val="0"/>
                                          </p:val>
                                        </p:tav>
                                        <p:tav tm="100000">
                                          <p:val>
                                            <p:strVal val="#ppt_h"/>
                                          </p:val>
                                        </p:tav>
                                      </p:tavLst>
                                    </p:anim>
                                    <p:animEffect transition="in" filter="fade">
                                      <p:cBhvr>
                                        <p:cTn id="90" dur="500"/>
                                        <p:tgtEl>
                                          <p:spTgt spid="20"/>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Effect transition="in" filter="fade">
                                      <p:cBhvr>
                                        <p:cTn id="9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97810" y="595252"/>
            <a:ext cx="2559712" cy="891938"/>
            <a:chOff x="6207330" y="1517856"/>
            <a:chExt cx="3766334" cy="1312388"/>
          </a:xfrm>
        </p:grpSpPr>
        <p:sp>
          <p:nvSpPr>
            <p:cNvPr id="3" name="矩形 2"/>
            <p:cNvSpPr/>
            <p:nvPr/>
          </p:nvSpPr>
          <p:spPr>
            <a:xfrm>
              <a:off x="6928186" y="1662068"/>
              <a:ext cx="3045478" cy="611359"/>
            </a:xfrm>
            <a:prstGeom prst="rect">
              <a:avLst/>
            </a:prstGeom>
          </p:spPr>
          <p:txBody>
            <a:bodyPr wrap="none">
              <a:spAutoFit/>
            </a:bodyPr>
            <a:lstStyle/>
            <a:p>
              <a:r>
                <a:rPr lang="zh-CN" altLang="en-US" sz="2100" noProof="1">
                  <a:solidFill>
                    <a:srgbClr val="6B74B4"/>
                  </a:solidFill>
                  <a:latin typeface="方正姚体" panose="02010601030101010101" pitchFamily="2" charset="-122"/>
                  <a:ea typeface="方正姚体" panose="02010601030101010101" pitchFamily="2" charset="-122"/>
                  <a:cs typeface="+mn-ea"/>
                  <a:sym typeface="+mn-lt"/>
                </a:rPr>
                <a:t>作品测试及评价</a:t>
              </a:r>
              <a:endParaRPr lang="zh-CN" altLang="en-US" sz="2100" dirty="0">
                <a:solidFill>
                  <a:srgbClr val="6B74B4"/>
                </a:solidFill>
                <a:latin typeface="方正姚体" panose="02010601030101010101" pitchFamily="2" charset="-122"/>
                <a:ea typeface="方正姚体" panose="02010601030101010101" pitchFamily="2" charset="-122"/>
              </a:endParaRP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4</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16" name="矩形: 圆角 15"/>
          <p:cNvSpPr/>
          <p:nvPr/>
        </p:nvSpPr>
        <p:spPr>
          <a:xfrm>
            <a:off x="3516931" y="904671"/>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评价指标</a:t>
            </a:r>
          </a:p>
        </p:txBody>
      </p:sp>
      <p:pic>
        <p:nvPicPr>
          <p:cNvPr id="9" name="图片 8"/>
          <p:cNvPicPr>
            <a:picLocks noChangeAspect="1"/>
          </p:cNvPicPr>
          <p:nvPr/>
        </p:nvPicPr>
        <p:blipFill>
          <a:blip r:embed="rId3"/>
          <a:stretch>
            <a:fillRect/>
          </a:stretch>
        </p:blipFill>
        <p:spPr>
          <a:xfrm>
            <a:off x="2061210" y="1561465"/>
            <a:ext cx="6102350" cy="1509395"/>
          </a:xfrm>
          <a:prstGeom prst="rect">
            <a:avLst/>
          </a:prstGeom>
        </p:spPr>
      </p:pic>
      <p:sp>
        <p:nvSpPr>
          <p:cNvPr id="10" name="文本框 9"/>
          <p:cNvSpPr txBox="1"/>
          <p:nvPr/>
        </p:nvSpPr>
        <p:spPr>
          <a:xfrm>
            <a:off x="297815" y="1716405"/>
            <a:ext cx="1430020" cy="1076325"/>
          </a:xfrm>
          <a:prstGeom prst="rect">
            <a:avLst/>
          </a:prstGeom>
          <a:noFill/>
        </p:spPr>
        <p:txBody>
          <a:bodyPr wrap="square" rtlCol="0">
            <a:spAutoFit/>
          </a:bodyPr>
          <a:lstStyle/>
          <a:p>
            <a:r>
              <a:rPr lang="zh-CN" altLang="en-US" sz="1600" dirty="0">
                <a:solidFill>
                  <a:srgbClr val="6B74B4"/>
                </a:solidFill>
                <a:latin typeface="+mn-ea"/>
              </a:rPr>
              <a:t>定义正例为WebShell</a:t>
            </a:r>
          </a:p>
          <a:p>
            <a:r>
              <a:rPr lang="zh-CN" altLang="en-US" sz="1600" dirty="0">
                <a:solidFill>
                  <a:srgbClr val="6B74B4"/>
                </a:solidFill>
                <a:latin typeface="+mn-ea"/>
              </a:rPr>
              <a:t>负例为正常PHP脚本</a:t>
            </a:r>
          </a:p>
        </p:txBody>
      </p:sp>
      <p:sp>
        <p:nvSpPr>
          <p:cNvPr id="11" name="文本框 10"/>
          <p:cNvSpPr txBox="1"/>
          <p:nvPr/>
        </p:nvSpPr>
        <p:spPr>
          <a:xfrm>
            <a:off x="671195" y="3250565"/>
            <a:ext cx="8515350" cy="3291840"/>
          </a:xfrm>
          <a:prstGeom prst="rect">
            <a:avLst/>
          </a:prstGeom>
          <a:noFill/>
        </p:spPr>
        <p:txBody>
          <a:bodyPr wrap="none" rtlCol="0">
            <a:spAutoFit/>
          </a:bodyPr>
          <a:lstStyle/>
          <a:p>
            <a:pPr algn="l"/>
            <a:r>
              <a:rPr lang="zh-CN" altLang="en-US" sz="1600" b="1" dirty="0">
                <a:solidFill>
                  <a:srgbClr val="6B74B4"/>
                </a:solidFill>
                <a:latin typeface="+mn-ea"/>
              </a:rPr>
              <a:t>精准率(precision)</a:t>
            </a:r>
            <a:endParaRPr lang="zh-CN" altLang="en-US" sz="1600" dirty="0">
              <a:solidFill>
                <a:srgbClr val="6B74B4"/>
              </a:solidFill>
              <a:latin typeface="+mn-ea"/>
            </a:endParaRPr>
          </a:p>
          <a:p>
            <a:pPr algn="l"/>
            <a:endParaRPr lang="en-US" altLang="zh-CN"/>
          </a:p>
          <a:p>
            <a:pPr algn="l"/>
            <a:endParaRPr lang="en-US" altLang="zh-CN"/>
          </a:p>
          <a:p>
            <a:pPr algn="l">
              <a:buNone/>
            </a:pPr>
            <a:r>
              <a:rPr lang="zh-CN" altLang="en-US" sz="1400" dirty="0">
                <a:solidFill>
                  <a:srgbClr val="6B74B4"/>
                </a:solidFill>
                <a:latin typeface="+mn-ea"/>
              </a:rPr>
              <a:t>即所有”正确被检索的item(TP)”占所有”实际被检索到的(TP+FP)”的比例。反映误杀率</a:t>
            </a:r>
            <a:endParaRPr lang="zh-CN" altLang="en-US" sz="1600" dirty="0">
              <a:solidFill>
                <a:srgbClr val="6B74B4"/>
              </a:solidFill>
              <a:latin typeface="+mn-ea"/>
            </a:endParaRPr>
          </a:p>
          <a:p>
            <a:pPr algn="l">
              <a:buNone/>
            </a:pPr>
            <a:r>
              <a:rPr lang="zh-CN" altLang="en-US" sz="1600" b="1" dirty="0">
                <a:solidFill>
                  <a:srgbClr val="6B74B4"/>
                </a:solidFill>
                <a:latin typeface="+mn-ea"/>
              </a:rPr>
              <a:t>召回率(recall)</a:t>
            </a:r>
            <a:endParaRPr lang="zh-CN" altLang="en-US" sz="1600" dirty="0">
              <a:solidFill>
                <a:srgbClr val="6B74B4"/>
              </a:solidFill>
              <a:latin typeface="+mn-ea"/>
            </a:endParaRPr>
          </a:p>
          <a:p>
            <a:pPr algn="l">
              <a:buNone/>
            </a:pPr>
            <a:endParaRPr lang="zh-CN" altLang="en-US" sz="1600" dirty="0">
              <a:solidFill>
                <a:srgbClr val="6B74B4"/>
              </a:solidFill>
              <a:latin typeface="+mn-ea"/>
            </a:endParaRPr>
          </a:p>
          <a:p>
            <a:pPr algn="l">
              <a:buNone/>
            </a:pPr>
            <a:endParaRPr lang="zh-CN" altLang="en-US" sz="1600" dirty="0">
              <a:solidFill>
                <a:srgbClr val="6B74B4"/>
              </a:solidFill>
              <a:latin typeface="+mn-ea"/>
            </a:endParaRPr>
          </a:p>
          <a:p>
            <a:pPr algn="l">
              <a:buNone/>
            </a:pPr>
            <a:r>
              <a:rPr lang="zh-CN" altLang="en-US" sz="1400" dirty="0">
                <a:solidFill>
                  <a:srgbClr val="6B74B4"/>
                </a:solidFill>
                <a:latin typeface="+mn-ea"/>
              </a:rPr>
              <a:t>即所有”正确被检索的item(TP)”占所有”应该检索到的item(TP+FN)”的比例。反应查杀率</a:t>
            </a:r>
            <a:endParaRPr lang="zh-CN" altLang="en-US" sz="1600" dirty="0">
              <a:solidFill>
                <a:srgbClr val="6B74B4"/>
              </a:solidFill>
              <a:latin typeface="+mn-ea"/>
            </a:endParaRPr>
          </a:p>
          <a:p>
            <a:pPr algn="l">
              <a:buNone/>
            </a:pPr>
            <a:r>
              <a:rPr lang="zh-CN" altLang="en-US" sz="1600" b="1" dirty="0">
                <a:solidFill>
                  <a:srgbClr val="6B74B4"/>
                </a:solidFill>
                <a:latin typeface="+mn-ea"/>
              </a:rPr>
              <a:t>F1值</a:t>
            </a:r>
          </a:p>
          <a:p>
            <a:pPr algn="l">
              <a:buNone/>
            </a:pPr>
            <a:endParaRPr lang="zh-CN" altLang="en-US" sz="1600" b="1" dirty="0">
              <a:solidFill>
                <a:srgbClr val="6B74B4"/>
              </a:solidFill>
              <a:latin typeface="+mn-ea"/>
            </a:endParaRPr>
          </a:p>
          <a:p>
            <a:pPr algn="l">
              <a:buNone/>
            </a:pPr>
            <a:endParaRPr lang="zh-CN" altLang="en-US" sz="1600" dirty="0">
              <a:solidFill>
                <a:srgbClr val="6B74B4"/>
              </a:solidFill>
              <a:latin typeface="+mn-ea"/>
            </a:endParaRPr>
          </a:p>
          <a:p>
            <a:pPr algn="l">
              <a:buNone/>
            </a:pPr>
            <a:endParaRPr lang="zh-CN" altLang="en-US" sz="1600" dirty="0">
              <a:solidFill>
                <a:srgbClr val="6B74B4"/>
              </a:solidFill>
              <a:latin typeface="+mn-ea"/>
            </a:endParaRPr>
          </a:p>
          <a:p>
            <a:pPr algn="l">
              <a:buNone/>
            </a:pPr>
            <a:r>
              <a:rPr lang="zh-CN" altLang="en-US" sz="1600" dirty="0">
                <a:solidFill>
                  <a:srgbClr val="6B74B4"/>
                </a:solidFill>
                <a:latin typeface="+mn-ea"/>
              </a:rPr>
              <a:t>F1值就是精确值和召回率的调和均值,也就是 F表达式中当参数a为</a:t>
            </a:r>
            <a:r>
              <a:rPr lang="en-US" altLang="zh-CN" sz="1600" dirty="0">
                <a:solidFill>
                  <a:srgbClr val="6B74B4"/>
                </a:solidFill>
                <a:latin typeface="+mn-ea"/>
              </a:rPr>
              <a:t>1</a:t>
            </a:r>
            <a:r>
              <a:rPr lang="zh-CN" altLang="en-US" sz="1600" dirty="0">
                <a:solidFill>
                  <a:srgbClr val="6B74B4"/>
                </a:solidFill>
                <a:latin typeface="+mn-ea"/>
              </a:rPr>
              <a:t>时的值。误杀与查杀的均衡</a:t>
            </a:r>
          </a:p>
        </p:txBody>
      </p:sp>
      <p:pic>
        <p:nvPicPr>
          <p:cNvPr id="12" name="图片 11"/>
          <p:cNvPicPr>
            <a:picLocks noChangeAspect="1"/>
          </p:cNvPicPr>
          <p:nvPr/>
        </p:nvPicPr>
        <p:blipFill>
          <a:blip r:embed="rId4"/>
          <a:stretch>
            <a:fillRect/>
          </a:stretch>
        </p:blipFill>
        <p:spPr>
          <a:xfrm>
            <a:off x="2858135" y="3533140"/>
            <a:ext cx="1438275" cy="476250"/>
          </a:xfrm>
          <a:prstGeom prst="rect">
            <a:avLst/>
          </a:prstGeom>
        </p:spPr>
      </p:pic>
      <p:pic>
        <p:nvPicPr>
          <p:cNvPr id="13" name="图片 12"/>
          <p:cNvPicPr>
            <a:picLocks noChangeAspect="1"/>
          </p:cNvPicPr>
          <p:nvPr/>
        </p:nvPicPr>
        <p:blipFill>
          <a:blip r:embed="rId5"/>
          <a:stretch>
            <a:fillRect/>
          </a:stretch>
        </p:blipFill>
        <p:spPr>
          <a:xfrm>
            <a:off x="2858135" y="4586605"/>
            <a:ext cx="1304925" cy="447675"/>
          </a:xfrm>
          <a:prstGeom prst="rect">
            <a:avLst/>
          </a:prstGeom>
        </p:spPr>
      </p:pic>
      <p:pic>
        <p:nvPicPr>
          <p:cNvPr id="15" name="图片 14"/>
          <p:cNvPicPr>
            <a:picLocks noChangeAspect="1"/>
          </p:cNvPicPr>
          <p:nvPr/>
        </p:nvPicPr>
        <p:blipFill>
          <a:blip r:embed="rId6"/>
          <a:stretch>
            <a:fillRect/>
          </a:stretch>
        </p:blipFill>
        <p:spPr>
          <a:xfrm>
            <a:off x="4974590" y="5482590"/>
            <a:ext cx="1104900" cy="514350"/>
          </a:xfrm>
          <a:prstGeom prst="rect">
            <a:avLst/>
          </a:prstGeom>
        </p:spPr>
      </p:pic>
      <p:pic>
        <p:nvPicPr>
          <p:cNvPr id="17" name="图片 16"/>
          <p:cNvPicPr>
            <a:picLocks noChangeAspect="1"/>
          </p:cNvPicPr>
          <p:nvPr/>
        </p:nvPicPr>
        <p:blipFill>
          <a:blip r:embed="rId7"/>
          <a:stretch>
            <a:fillRect/>
          </a:stretch>
        </p:blipFill>
        <p:spPr>
          <a:xfrm>
            <a:off x="1930400" y="5482590"/>
            <a:ext cx="1933575" cy="552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43788"/>
          <a:stretch>
            <a:fillRect/>
          </a:stretch>
        </p:blipFill>
        <p:spPr>
          <a:xfrm>
            <a:off x="0" y="1068169"/>
            <a:ext cx="3943350" cy="4721663"/>
          </a:xfrm>
          <a:prstGeom prst="rect">
            <a:avLst/>
          </a:prstGeom>
        </p:spPr>
      </p:pic>
      <p:sp>
        <p:nvSpPr>
          <p:cNvPr id="5" name="文本框 4"/>
          <p:cNvSpPr txBox="1"/>
          <p:nvPr/>
        </p:nvSpPr>
        <p:spPr>
          <a:xfrm>
            <a:off x="5133001" y="347717"/>
            <a:ext cx="2449710" cy="854080"/>
          </a:xfrm>
          <a:prstGeom prst="rect">
            <a:avLst/>
          </a:prstGeom>
          <a:noFill/>
        </p:spPr>
        <p:txBody>
          <a:bodyPr wrap="none" rtlCol="0">
            <a:spAutoFit/>
          </a:bodyPr>
          <a:lstStyle/>
          <a:p>
            <a:r>
              <a:rPr lang="en-US" altLang="zh-CN" sz="4950" spc="225" dirty="0">
                <a:solidFill>
                  <a:srgbClr val="6B74B4"/>
                </a:solidFill>
                <a:latin typeface="Agency FB" panose="020B0503020202020204" pitchFamily="34" charset="0"/>
              </a:rPr>
              <a:t>CONTENTS</a:t>
            </a:r>
            <a:endParaRPr lang="zh-CN" altLang="en-US" sz="4950" spc="225" dirty="0">
              <a:solidFill>
                <a:srgbClr val="6B74B4"/>
              </a:solidFill>
              <a:latin typeface="Agency FB" panose="020B0503020202020204" pitchFamily="34" charset="0"/>
            </a:endParaRPr>
          </a:p>
        </p:txBody>
      </p:sp>
      <p:grpSp>
        <p:nvGrpSpPr>
          <p:cNvPr id="7" name="组合 6"/>
          <p:cNvGrpSpPr/>
          <p:nvPr/>
        </p:nvGrpSpPr>
        <p:grpSpPr>
          <a:xfrm>
            <a:off x="5233569" y="1373802"/>
            <a:ext cx="3051938" cy="725781"/>
            <a:chOff x="6834295" y="2396861"/>
            <a:chExt cx="4069252" cy="967708"/>
          </a:xfrm>
        </p:grpSpPr>
        <p:sp>
          <p:nvSpPr>
            <p:cNvPr id="11" name="矩形 10"/>
            <p:cNvSpPr/>
            <p:nvPr/>
          </p:nvSpPr>
          <p:spPr>
            <a:xfrm>
              <a:off x="6868479" y="2396861"/>
              <a:ext cx="1066959" cy="615553"/>
            </a:xfrm>
            <a:prstGeom prst="rect">
              <a:avLst/>
            </a:prstGeom>
          </p:spPr>
          <p:txBody>
            <a:bodyPr wrap="none">
              <a:spAutoFit/>
            </a:bodyPr>
            <a:lstStyle/>
            <a:p>
              <a:r>
                <a:rPr lang="zh-CN" altLang="en-US" sz="2400" noProof="1">
                  <a:solidFill>
                    <a:srgbClr val="6B74B4"/>
                  </a:solidFill>
                  <a:latin typeface="方正姚体" panose="02010601030101010101" pitchFamily="2" charset="-122"/>
                  <a:ea typeface="方正姚体" panose="02010601030101010101" pitchFamily="2" charset="-122"/>
                  <a:cs typeface="+mn-ea"/>
                  <a:sym typeface="+mn-lt"/>
                </a:rPr>
                <a:t>概述</a:t>
              </a:r>
              <a:endParaRPr lang="zh-CN" altLang="en-US" sz="2400" dirty="0">
                <a:solidFill>
                  <a:srgbClr val="6B74B4"/>
                </a:solidFill>
                <a:latin typeface="方正姚体" panose="02010601030101010101" pitchFamily="2" charset="-122"/>
                <a:ea typeface="方正姚体" panose="02010601030101010101" pitchFamily="2" charset="-122"/>
              </a:endParaRPr>
            </a:p>
          </p:txBody>
        </p:sp>
        <p:sp>
          <p:nvSpPr>
            <p:cNvPr id="12" name="文本框 11"/>
            <p:cNvSpPr txBox="1"/>
            <p:nvPr/>
          </p:nvSpPr>
          <p:spPr>
            <a:xfrm>
              <a:off x="6834295" y="2995237"/>
              <a:ext cx="4069252" cy="369332"/>
            </a:xfrm>
            <a:prstGeom prst="rect">
              <a:avLst/>
            </a:prstGeom>
            <a:noFill/>
          </p:spPr>
          <p:txBody>
            <a:bodyPr wrap="square" rtlCol="0">
              <a:spAutoFit/>
            </a:bodyPr>
            <a:lstStyle/>
            <a:p>
              <a:endParaRPr lang="zh-CN" altLang="en-US" sz="1200" dirty="0">
                <a:solidFill>
                  <a:srgbClr val="6B74B4"/>
                </a:solidFill>
              </a:endParaRPr>
            </a:p>
          </p:txBody>
        </p:sp>
      </p:grpSp>
      <p:grpSp>
        <p:nvGrpSpPr>
          <p:cNvPr id="37" name="组合 36"/>
          <p:cNvGrpSpPr/>
          <p:nvPr/>
        </p:nvGrpSpPr>
        <p:grpSpPr>
          <a:xfrm>
            <a:off x="4655498" y="1343833"/>
            <a:ext cx="603710" cy="952758"/>
            <a:chOff x="6207330" y="1559900"/>
            <a:chExt cx="804947" cy="1270344"/>
          </a:xfrm>
        </p:grpSpPr>
        <p:pic>
          <p:nvPicPr>
            <p:cNvPr id="36" name="图片 35"/>
            <p:cNvPicPr>
              <a:picLocks noChangeAspect="1"/>
            </p:cNvPicPr>
            <p:nvPr/>
          </p:nvPicPr>
          <p:blipFill rotWithShape="1">
            <a:blip r:embed="rId4"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10" name="文本框 9"/>
            <p:cNvSpPr txBox="1"/>
            <p:nvPr/>
          </p:nvSpPr>
          <p:spPr>
            <a:xfrm>
              <a:off x="6312499" y="1559900"/>
              <a:ext cx="594608" cy="800219"/>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1</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grpSp>
        <p:nvGrpSpPr>
          <p:cNvPr id="14" name="组合 13"/>
          <p:cNvGrpSpPr/>
          <p:nvPr/>
        </p:nvGrpSpPr>
        <p:grpSpPr>
          <a:xfrm>
            <a:off x="5233569" y="2326223"/>
            <a:ext cx="3051938" cy="725783"/>
            <a:chOff x="6834294" y="2396860"/>
            <a:chExt cx="4069251" cy="967709"/>
          </a:xfrm>
        </p:grpSpPr>
        <p:sp>
          <p:nvSpPr>
            <p:cNvPr id="18" name="矩形 17"/>
            <p:cNvSpPr/>
            <p:nvPr/>
          </p:nvSpPr>
          <p:spPr>
            <a:xfrm>
              <a:off x="6868479" y="2396860"/>
              <a:ext cx="3939540" cy="615552"/>
            </a:xfrm>
            <a:prstGeom prst="rect">
              <a:avLst/>
            </a:prstGeom>
          </p:spPr>
          <p:txBody>
            <a:bodyPr wrap="none">
              <a:spAutoFit/>
            </a:bodyPr>
            <a:lstStyle/>
            <a:p>
              <a:r>
                <a:rPr lang="zh-CN" altLang="en-US" sz="2400" noProof="1">
                  <a:solidFill>
                    <a:srgbClr val="6B74B4"/>
                  </a:solidFill>
                  <a:latin typeface="方正姚体" panose="02010601030101010101" pitchFamily="2" charset="-122"/>
                  <a:ea typeface="方正姚体" panose="02010601030101010101" pitchFamily="2" charset="-122"/>
                  <a:cs typeface="+mn-ea"/>
                  <a:sym typeface="+mn-lt"/>
                </a:rPr>
                <a:t>研究现状与相关技术</a:t>
              </a:r>
              <a:endParaRPr lang="zh-CN" altLang="en-US" sz="2400" dirty="0">
                <a:solidFill>
                  <a:srgbClr val="6B74B4"/>
                </a:solidFill>
                <a:latin typeface="方正姚体" panose="02010601030101010101" pitchFamily="2" charset="-122"/>
                <a:ea typeface="方正姚体" panose="02010601030101010101" pitchFamily="2" charset="-122"/>
              </a:endParaRPr>
            </a:p>
          </p:txBody>
        </p:sp>
        <p:sp>
          <p:nvSpPr>
            <p:cNvPr id="19" name="文本框 18"/>
            <p:cNvSpPr txBox="1"/>
            <p:nvPr/>
          </p:nvSpPr>
          <p:spPr>
            <a:xfrm>
              <a:off x="6834294" y="2995237"/>
              <a:ext cx="4069251" cy="369332"/>
            </a:xfrm>
            <a:prstGeom prst="rect">
              <a:avLst/>
            </a:prstGeom>
            <a:noFill/>
          </p:spPr>
          <p:txBody>
            <a:bodyPr wrap="square" rtlCol="0">
              <a:spAutoFit/>
            </a:bodyPr>
            <a:lstStyle/>
            <a:p>
              <a:endParaRPr lang="zh-CN" altLang="en-US" sz="1200" dirty="0">
                <a:solidFill>
                  <a:srgbClr val="6B74B4"/>
                </a:solidFill>
              </a:endParaRPr>
            </a:p>
          </p:txBody>
        </p:sp>
      </p:grpSp>
      <p:grpSp>
        <p:nvGrpSpPr>
          <p:cNvPr id="21" name="组合 20"/>
          <p:cNvGrpSpPr/>
          <p:nvPr/>
        </p:nvGrpSpPr>
        <p:grpSpPr>
          <a:xfrm>
            <a:off x="5233569" y="3324009"/>
            <a:ext cx="3051938" cy="725782"/>
            <a:chOff x="6834294" y="2396861"/>
            <a:chExt cx="4069251" cy="967708"/>
          </a:xfrm>
        </p:grpSpPr>
        <p:sp>
          <p:nvSpPr>
            <p:cNvPr id="25" name="矩形 24"/>
            <p:cNvSpPr/>
            <p:nvPr/>
          </p:nvSpPr>
          <p:spPr>
            <a:xfrm>
              <a:off x="6868479" y="2396861"/>
              <a:ext cx="3118803" cy="615552"/>
            </a:xfrm>
            <a:prstGeom prst="rect">
              <a:avLst/>
            </a:prstGeom>
          </p:spPr>
          <p:txBody>
            <a:bodyPr wrap="none">
              <a:spAutoFit/>
            </a:bodyPr>
            <a:lstStyle/>
            <a:p>
              <a:r>
                <a:rPr lang="zh-CN" altLang="en-US" sz="2400" dirty="0">
                  <a:solidFill>
                    <a:srgbClr val="6B74B4"/>
                  </a:solidFill>
                  <a:latin typeface="方正姚体" panose="02010601030101010101" pitchFamily="2" charset="-122"/>
                  <a:ea typeface="方正姚体" panose="02010601030101010101" pitchFamily="2" charset="-122"/>
                </a:rPr>
                <a:t>系统设计与实现</a:t>
              </a:r>
            </a:p>
          </p:txBody>
        </p:sp>
        <p:sp>
          <p:nvSpPr>
            <p:cNvPr id="26" name="文本框 25"/>
            <p:cNvSpPr txBox="1"/>
            <p:nvPr/>
          </p:nvSpPr>
          <p:spPr>
            <a:xfrm>
              <a:off x="6834294" y="2995237"/>
              <a:ext cx="4069251" cy="369332"/>
            </a:xfrm>
            <a:prstGeom prst="rect">
              <a:avLst/>
            </a:prstGeom>
            <a:noFill/>
          </p:spPr>
          <p:txBody>
            <a:bodyPr wrap="square" rtlCol="0">
              <a:spAutoFit/>
            </a:bodyPr>
            <a:lstStyle/>
            <a:p>
              <a:endParaRPr lang="zh-CN" altLang="en-US" sz="1200" dirty="0">
                <a:solidFill>
                  <a:srgbClr val="6B74B4"/>
                </a:solidFill>
              </a:endParaRPr>
            </a:p>
          </p:txBody>
        </p:sp>
      </p:grpSp>
      <p:grpSp>
        <p:nvGrpSpPr>
          <p:cNvPr id="28" name="组合 27"/>
          <p:cNvGrpSpPr/>
          <p:nvPr/>
        </p:nvGrpSpPr>
        <p:grpSpPr>
          <a:xfrm>
            <a:off x="5233569" y="4305421"/>
            <a:ext cx="3051938" cy="725782"/>
            <a:chOff x="6834294" y="2396861"/>
            <a:chExt cx="4069251" cy="967708"/>
          </a:xfrm>
        </p:grpSpPr>
        <p:sp>
          <p:nvSpPr>
            <p:cNvPr id="32" name="矩形 31"/>
            <p:cNvSpPr/>
            <p:nvPr/>
          </p:nvSpPr>
          <p:spPr>
            <a:xfrm>
              <a:off x="6868479" y="2396861"/>
              <a:ext cx="3118803" cy="615552"/>
            </a:xfrm>
            <a:prstGeom prst="rect">
              <a:avLst/>
            </a:prstGeom>
          </p:spPr>
          <p:txBody>
            <a:bodyPr wrap="none">
              <a:spAutoFit/>
            </a:bodyPr>
            <a:lstStyle/>
            <a:p>
              <a:r>
                <a:rPr lang="zh-CN" altLang="en-US" sz="2400" dirty="0">
                  <a:solidFill>
                    <a:srgbClr val="6B74B4"/>
                  </a:solidFill>
                  <a:latin typeface="方正姚体" panose="02010601030101010101" pitchFamily="2" charset="-122"/>
                  <a:ea typeface="方正姚体" panose="02010601030101010101" pitchFamily="2" charset="-122"/>
                </a:rPr>
                <a:t>作品测试与评价</a:t>
              </a:r>
            </a:p>
          </p:txBody>
        </p:sp>
        <p:sp>
          <p:nvSpPr>
            <p:cNvPr id="33" name="文本框 32"/>
            <p:cNvSpPr txBox="1"/>
            <p:nvPr/>
          </p:nvSpPr>
          <p:spPr>
            <a:xfrm>
              <a:off x="6834294" y="2995237"/>
              <a:ext cx="4069251" cy="369332"/>
            </a:xfrm>
            <a:prstGeom prst="rect">
              <a:avLst/>
            </a:prstGeom>
            <a:noFill/>
          </p:spPr>
          <p:txBody>
            <a:bodyPr wrap="square" rtlCol="0">
              <a:spAutoFit/>
            </a:bodyPr>
            <a:lstStyle/>
            <a:p>
              <a:endParaRPr lang="zh-CN" altLang="en-US" sz="1200" dirty="0">
                <a:solidFill>
                  <a:srgbClr val="6B74B4"/>
                </a:solidFill>
              </a:endParaRPr>
            </a:p>
          </p:txBody>
        </p:sp>
      </p:grpSp>
      <p:grpSp>
        <p:nvGrpSpPr>
          <p:cNvPr id="38" name="组合 37"/>
          <p:cNvGrpSpPr/>
          <p:nvPr/>
        </p:nvGrpSpPr>
        <p:grpSpPr>
          <a:xfrm>
            <a:off x="4655498" y="2309793"/>
            <a:ext cx="603710" cy="952758"/>
            <a:chOff x="6207330" y="1559900"/>
            <a:chExt cx="804947" cy="1270344"/>
          </a:xfrm>
        </p:grpSpPr>
        <p:pic>
          <p:nvPicPr>
            <p:cNvPr id="39" name="图片 38"/>
            <p:cNvPicPr>
              <a:picLocks noChangeAspect="1"/>
            </p:cNvPicPr>
            <p:nvPr/>
          </p:nvPicPr>
          <p:blipFill rotWithShape="1">
            <a:blip r:embed="rId4"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40" name="文本框 39"/>
            <p:cNvSpPr txBox="1"/>
            <p:nvPr/>
          </p:nvSpPr>
          <p:spPr>
            <a:xfrm>
              <a:off x="6312499" y="1559900"/>
              <a:ext cx="594608" cy="800219"/>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2</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grpSp>
        <p:nvGrpSpPr>
          <p:cNvPr id="41" name="组合 40"/>
          <p:cNvGrpSpPr/>
          <p:nvPr/>
        </p:nvGrpSpPr>
        <p:grpSpPr>
          <a:xfrm>
            <a:off x="4655498" y="3319935"/>
            <a:ext cx="603710" cy="952758"/>
            <a:chOff x="6207330" y="1559900"/>
            <a:chExt cx="804947" cy="1270344"/>
          </a:xfrm>
        </p:grpSpPr>
        <p:pic>
          <p:nvPicPr>
            <p:cNvPr id="42" name="图片 41"/>
            <p:cNvPicPr>
              <a:picLocks noChangeAspect="1"/>
            </p:cNvPicPr>
            <p:nvPr/>
          </p:nvPicPr>
          <p:blipFill rotWithShape="1">
            <a:blip r:embed="rId4"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43" name="文本框 42"/>
            <p:cNvSpPr txBox="1"/>
            <p:nvPr/>
          </p:nvSpPr>
          <p:spPr>
            <a:xfrm>
              <a:off x="6312499" y="1559900"/>
              <a:ext cx="594608" cy="800219"/>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3</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grpSp>
        <p:nvGrpSpPr>
          <p:cNvPr id="44" name="组合 43"/>
          <p:cNvGrpSpPr/>
          <p:nvPr/>
        </p:nvGrpSpPr>
        <p:grpSpPr>
          <a:xfrm>
            <a:off x="4655498" y="4277820"/>
            <a:ext cx="603710" cy="952758"/>
            <a:chOff x="6207330" y="1559900"/>
            <a:chExt cx="804947" cy="1270344"/>
          </a:xfrm>
        </p:grpSpPr>
        <p:pic>
          <p:nvPicPr>
            <p:cNvPr id="45" name="图片 44"/>
            <p:cNvPicPr>
              <a:picLocks noChangeAspect="1"/>
            </p:cNvPicPr>
            <p:nvPr/>
          </p:nvPicPr>
          <p:blipFill rotWithShape="1">
            <a:blip r:embed="rId4"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46" name="文本框 45"/>
            <p:cNvSpPr txBox="1"/>
            <p:nvPr/>
          </p:nvSpPr>
          <p:spPr>
            <a:xfrm>
              <a:off x="6312499" y="1559900"/>
              <a:ext cx="594608" cy="800219"/>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4</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grpSp>
        <p:nvGrpSpPr>
          <p:cNvPr id="29" name="组合 28"/>
          <p:cNvGrpSpPr/>
          <p:nvPr/>
        </p:nvGrpSpPr>
        <p:grpSpPr>
          <a:xfrm>
            <a:off x="4655498" y="5291439"/>
            <a:ext cx="603710" cy="952758"/>
            <a:chOff x="6207330" y="1559900"/>
            <a:chExt cx="804947" cy="1270344"/>
          </a:xfrm>
        </p:grpSpPr>
        <p:pic>
          <p:nvPicPr>
            <p:cNvPr id="30" name="图片 29"/>
            <p:cNvPicPr>
              <a:picLocks noChangeAspect="1"/>
            </p:cNvPicPr>
            <p:nvPr/>
          </p:nvPicPr>
          <p:blipFill rotWithShape="1">
            <a:blip r:embed="rId4"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31" name="文本框 30"/>
            <p:cNvSpPr txBox="1"/>
            <p:nvPr/>
          </p:nvSpPr>
          <p:spPr>
            <a:xfrm>
              <a:off x="6312499" y="1559900"/>
              <a:ext cx="594608" cy="800219"/>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5</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grpSp>
        <p:nvGrpSpPr>
          <p:cNvPr id="34" name="组合 33"/>
          <p:cNvGrpSpPr/>
          <p:nvPr/>
        </p:nvGrpSpPr>
        <p:grpSpPr>
          <a:xfrm>
            <a:off x="5210565" y="5283211"/>
            <a:ext cx="3051937" cy="725782"/>
            <a:chOff x="6834294" y="2396861"/>
            <a:chExt cx="4069251" cy="967708"/>
          </a:xfrm>
        </p:grpSpPr>
        <p:sp>
          <p:nvSpPr>
            <p:cNvPr id="35" name="矩形 34"/>
            <p:cNvSpPr/>
            <p:nvPr/>
          </p:nvSpPr>
          <p:spPr>
            <a:xfrm>
              <a:off x="6868479" y="2396861"/>
              <a:ext cx="1066959" cy="615552"/>
            </a:xfrm>
            <a:prstGeom prst="rect">
              <a:avLst/>
            </a:prstGeom>
          </p:spPr>
          <p:txBody>
            <a:bodyPr wrap="none">
              <a:spAutoFit/>
            </a:bodyPr>
            <a:lstStyle/>
            <a:p>
              <a:r>
                <a:rPr lang="zh-CN" altLang="en-US" sz="2400" dirty="0">
                  <a:solidFill>
                    <a:srgbClr val="6B74B4"/>
                  </a:solidFill>
                  <a:latin typeface="方正姚体" panose="02010601030101010101" pitchFamily="2" charset="-122"/>
                  <a:ea typeface="方正姚体" panose="02010601030101010101" pitchFamily="2" charset="-122"/>
                </a:rPr>
                <a:t>总结</a:t>
              </a:r>
            </a:p>
          </p:txBody>
        </p:sp>
        <p:sp>
          <p:nvSpPr>
            <p:cNvPr id="47" name="文本框 46"/>
            <p:cNvSpPr txBox="1"/>
            <p:nvPr/>
          </p:nvSpPr>
          <p:spPr>
            <a:xfrm>
              <a:off x="6834294" y="2995237"/>
              <a:ext cx="4069251" cy="369332"/>
            </a:xfrm>
            <a:prstGeom prst="rect">
              <a:avLst/>
            </a:prstGeom>
            <a:noFill/>
          </p:spPr>
          <p:txBody>
            <a:bodyPr wrap="square" rtlCol="0">
              <a:spAutoFit/>
            </a:bodyPr>
            <a:lstStyle/>
            <a:p>
              <a:endParaRPr lang="zh-CN" altLang="en-US" sz="1200" dirty="0">
                <a:solidFill>
                  <a:srgbClr val="6B74B4"/>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2" presetClass="entr" presetSubtype="4"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par>
                                <p:cTn id="20" presetID="2" presetClass="entr" presetSubtype="4"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53" presetClass="entr" presetSubtype="16" fill="hold" nodeType="after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transition="in" filter="fade">
                                      <p:cBhvr>
                                        <p:cTn id="29" dur="500"/>
                                        <p:tgtEl>
                                          <p:spTgt spid="41"/>
                                        </p:tgtEl>
                                      </p:cBhvr>
                                    </p:animEffect>
                                  </p:childTnLst>
                                </p:cTn>
                              </p:par>
                              <p:par>
                                <p:cTn id="30" presetID="2" presetClass="entr" presetSubtype="4"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53" presetClass="entr" presetSubtype="16"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fltVal val="0"/>
                                          </p:val>
                                        </p:tav>
                                        <p:tav tm="100000">
                                          <p:val>
                                            <p:strVal val="#ppt_h"/>
                                          </p:val>
                                        </p:tav>
                                      </p:tavLst>
                                    </p:anim>
                                    <p:animEffect transition="in" filter="fade">
                                      <p:cBhvr>
                                        <p:cTn id="39" dur="500"/>
                                        <p:tgtEl>
                                          <p:spTgt spid="44"/>
                                        </p:tgtEl>
                                      </p:cBhvr>
                                    </p:animEffect>
                                  </p:childTnLst>
                                </p:cTn>
                              </p:par>
                              <p:par>
                                <p:cTn id="40" presetID="2" presetClass="entr" presetSubtype="4"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ppt_x"/>
                                          </p:val>
                                        </p:tav>
                                        <p:tav tm="100000">
                                          <p:val>
                                            <p:strVal val="#ppt_x"/>
                                          </p:val>
                                        </p:tav>
                                      </p:tavLst>
                                    </p:anim>
                                    <p:anim calcmode="lin" valueType="num">
                                      <p:cBhvr additive="base">
                                        <p:cTn id="43" dur="500" fill="hold"/>
                                        <p:tgtEl>
                                          <p:spTgt spid="28"/>
                                        </p:tgtEl>
                                        <p:attrNameLst>
                                          <p:attrName>ppt_y</p:attrName>
                                        </p:attrNameLst>
                                      </p:cBhvr>
                                      <p:tavLst>
                                        <p:tav tm="0">
                                          <p:val>
                                            <p:strVal val="1+#ppt_h/2"/>
                                          </p:val>
                                        </p:tav>
                                        <p:tav tm="100000">
                                          <p:val>
                                            <p:strVal val="#ppt_y"/>
                                          </p:val>
                                        </p:tav>
                                      </p:tavLst>
                                    </p:anim>
                                  </p:childTnLst>
                                </p:cTn>
                              </p:par>
                            </p:childTnLst>
                          </p:cTn>
                        </p:par>
                        <p:par>
                          <p:cTn id="44" fill="hold">
                            <p:stCondLst>
                              <p:cond delay="2000"/>
                            </p:stCondLst>
                            <p:childTnLst>
                              <p:par>
                                <p:cTn id="45" presetID="53" presetClass="entr" presetSubtype="16"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p:cTn id="47" dur="500" fill="hold"/>
                                        <p:tgtEl>
                                          <p:spTgt spid="29"/>
                                        </p:tgtEl>
                                        <p:attrNameLst>
                                          <p:attrName>ppt_w</p:attrName>
                                        </p:attrNameLst>
                                      </p:cBhvr>
                                      <p:tavLst>
                                        <p:tav tm="0">
                                          <p:val>
                                            <p:fltVal val="0"/>
                                          </p:val>
                                        </p:tav>
                                        <p:tav tm="100000">
                                          <p:val>
                                            <p:strVal val="#ppt_w"/>
                                          </p:val>
                                        </p:tav>
                                      </p:tavLst>
                                    </p:anim>
                                    <p:anim calcmode="lin" valueType="num">
                                      <p:cBhvr>
                                        <p:cTn id="48" dur="500" fill="hold"/>
                                        <p:tgtEl>
                                          <p:spTgt spid="29"/>
                                        </p:tgtEl>
                                        <p:attrNameLst>
                                          <p:attrName>ppt_h</p:attrName>
                                        </p:attrNameLst>
                                      </p:cBhvr>
                                      <p:tavLst>
                                        <p:tav tm="0">
                                          <p:val>
                                            <p:fltVal val="0"/>
                                          </p:val>
                                        </p:tav>
                                        <p:tav tm="100000">
                                          <p:val>
                                            <p:strVal val="#ppt_h"/>
                                          </p:val>
                                        </p:tav>
                                      </p:tavLst>
                                    </p:anim>
                                    <p:animEffect transition="in" filter="fade">
                                      <p:cBhvr>
                                        <p:cTn id="49" dur="500"/>
                                        <p:tgtEl>
                                          <p:spTgt spid="29"/>
                                        </p:tgtEl>
                                      </p:cBhvr>
                                    </p:animEffect>
                                  </p:childTnLst>
                                </p:cTn>
                              </p:par>
                              <p:par>
                                <p:cTn id="50" presetID="2" presetClass="entr" presetSubtype="4"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additive="base">
                                        <p:cTn id="52" dur="500" fill="hold"/>
                                        <p:tgtEl>
                                          <p:spTgt spid="34"/>
                                        </p:tgtEl>
                                        <p:attrNameLst>
                                          <p:attrName>ppt_x</p:attrName>
                                        </p:attrNameLst>
                                      </p:cBhvr>
                                      <p:tavLst>
                                        <p:tav tm="0">
                                          <p:val>
                                            <p:strVal val="#ppt_x"/>
                                          </p:val>
                                        </p:tav>
                                        <p:tav tm="100000">
                                          <p:val>
                                            <p:strVal val="#ppt_x"/>
                                          </p:val>
                                        </p:tav>
                                      </p:tavLst>
                                    </p:anim>
                                    <p:anim calcmode="lin" valueType="num">
                                      <p:cBhvr additive="base">
                                        <p:cTn id="5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4975769"/>
            <a:ext cx="9143999" cy="1765809"/>
            <a:chOff x="0" y="4121397"/>
            <a:chExt cx="12191999" cy="2354412"/>
          </a:xfrm>
        </p:grpSpPr>
        <p:sp>
          <p:nvSpPr>
            <p:cNvPr id="10" name="矩形 9"/>
            <p:cNvSpPr/>
            <p:nvPr/>
          </p:nvSpPr>
          <p:spPr>
            <a:xfrm>
              <a:off x="0" y="5419899"/>
              <a:ext cx="12191999" cy="1055910"/>
            </a:xfrm>
            <a:prstGeom prst="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0070C0"/>
                </a:solidFill>
              </a:endParaRPr>
            </a:p>
          </p:txBody>
        </p:sp>
        <p:sp>
          <p:nvSpPr>
            <p:cNvPr id="11" name="等腰三角形 10"/>
            <p:cNvSpPr/>
            <p:nvPr/>
          </p:nvSpPr>
          <p:spPr>
            <a:xfrm>
              <a:off x="4883727" y="4121397"/>
              <a:ext cx="2424546" cy="1298502"/>
            </a:xfrm>
            <a:prstGeom prst="triangle">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2" name="菱形 11"/>
          <p:cNvSpPr/>
          <p:nvPr/>
        </p:nvSpPr>
        <p:spPr>
          <a:xfrm>
            <a:off x="4183900" y="5210851"/>
            <a:ext cx="776201" cy="77620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B74B4"/>
              </a:solidFill>
            </a:endParaRPr>
          </a:p>
        </p:txBody>
      </p:sp>
      <p:grpSp>
        <p:nvGrpSpPr>
          <p:cNvPr id="8" name="组合 7"/>
          <p:cNvGrpSpPr/>
          <p:nvPr/>
        </p:nvGrpSpPr>
        <p:grpSpPr>
          <a:xfrm>
            <a:off x="212085" y="1084202"/>
            <a:ext cx="2559712" cy="891938"/>
            <a:chOff x="6207330" y="1517856"/>
            <a:chExt cx="3766334" cy="1312388"/>
          </a:xfrm>
        </p:grpSpPr>
        <p:sp>
          <p:nvSpPr>
            <p:cNvPr id="3" name="矩形 2"/>
            <p:cNvSpPr/>
            <p:nvPr/>
          </p:nvSpPr>
          <p:spPr>
            <a:xfrm>
              <a:off x="6928186" y="1662068"/>
              <a:ext cx="3045478" cy="611359"/>
            </a:xfrm>
            <a:prstGeom prst="rect">
              <a:avLst/>
            </a:prstGeom>
          </p:spPr>
          <p:txBody>
            <a:bodyPr wrap="none">
              <a:spAutoFit/>
            </a:bodyPr>
            <a:lstStyle/>
            <a:p>
              <a:r>
                <a:rPr lang="zh-CN" altLang="en-US" sz="2100" noProof="1">
                  <a:solidFill>
                    <a:srgbClr val="6B74B4"/>
                  </a:solidFill>
                  <a:latin typeface="方正姚体" panose="02010601030101010101" pitchFamily="2" charset="-122"/>
                  <a:ea typeface="方正姚体" panose="02010601030101010101" pitchFamily="2" charset="-122"/>
                  <a:cs typeface="+mn-ea"/>
                  <a:sym typeface="+mn-lt"/>
                </a:rPr>
                <a:t>作品测试及评价</a:t>
              </a:r>
              <a:endParaRPr lang="zh-CN" altLang="en-US" sz="2100" dirty="0">
                <a:solidFill>
                  <a:srgbClr val="6B74B4"/>
                </a:solidFill>
                <a:latin typeface="方正姚体" panose="02010601030101010101" pitchFamily="2" charset="-122"/>
                <a:ea typeface="方正姚体" panose="02010601030101010101" pitchFamily="2" charset="-122"/>
              </a:endParaRP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4</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16" name="矩形: 圆角 15"/>
          <p:cNvSpPr/>
          <p:nvPr/>
        </p:nvSpPr>
        <p:spPr>
          <a:xfrm>
            <a:off x="3370246" y="1206296"/>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测试结果</a:t>
            </a:r>
          </a:p>
        </p:txBody>
      </p:sp>
      <p:pic>
        <p:nvPicPr>
          <p:cNvPr id="14" name="图片 13" descr="TIM截图20180528090748"/>
          <p:cNvPicPr/>
          <p:nvPr/>
        </p:nvPicPr>
        <p:blipFill>
          <a:blip r:embed="rId4"/>
          <a:srcRect b="39857"/>
          <a:stretch>
            <a:fillRect/>
          </a:stretch>
        </p:blipFill>
        <p:spPr>
          <a:xfrm>
            <a:off x="212085" y="1875427"/>
            <a:ext cx="4695190" cy="2142490"/>
          </a:xfrm>
          <a:prstGeom prst="rect">
            <a:avLst/>
          </a:prstGeom>
        </p:spPr>
      </p:pic>
      <p:pic>
        <p:nvPicPr>
          <p:cNvPr id="15" name="图片 14" descr="TIM截图20180528092951"/>
          <p:cNvPicPr/>
          <p:nvPr/>
        </p:nvPicPr>
        <p:blipFill>
          <a:blip r:embed="rId5"/>
          <a:srcRect t="44066"/>
          <a:stretch>
            <a:fillRect/>
          </a:stretch>
        </p:blipFill>
        <p:spPr>
          <a:xfrm>
            <a:off x="3618702" y="4551210"/>
            <a:ext cx="5269230" cy="1969135"/>
          </a:xfrm>
          <a:prstGeom prst="rect">
            <a:avLst/>
          </a:prstGeom>
        </p:spPr>
      </p:pic>
      <p:sp>
        <p:nvSpPr>
          <p:cNvPr id="17" name="矩形 16"/>
          <p:cNvSpPr/>
          <p:nvPr/>
        </p:nvSpPr>
        <p:spPr>
          <a:xfrm>
            <a:off x="4907275" y="2723599"/>
            <a:ext cx="2492990" cy="646331"/>
          </a:xfrm>
          <a:prstGeom prst="rect">
            <a:avLst/>
          </a:prstGeom>
        </p:spPr>
        <p:txBody>
          <a:bodyPr wrap="none">
            <a:spAutoFit/>
          </a:bodyPr>
          <a:lstStyle/>
          <a:p>
            <a:pPr algn="ctr"/>
            <a:r>
              <a:rPr lang="zh-CN" altLang="en-US" sz="3600" noProof="1">
                <a:solidFill>
                  <a:srgbClr val="6B74B4"/>
                </a:solidFill>
                <a:latin typeface="方正姚体" panose="02010601030101010101" pitchFamily="2" charset="-122"/>
                <a:ea typeface="方正姚体" panose="02010601030101010101" pitchFamily="2" charset="-122"/>
                <a:cs typeface="+mn-ea"/>
                <a:sym typeface="+mn-lt"/>
              </a:rPr>
              <a:t>白样本结果</a:t>
            </a:r>
            <a:endParaRPr lang="zh-CN" altLang="en-US" sz="3600" dirty="0">
              <a:solidFill>
                <a:srgbClr val="6B74B4"/>
              </a:solidFill>
              <a:latin typeface="方正姚体" panose="02010601030101010101" pitchFamily="2" charset="-122"/>
              <a:ea typeface="方正姚体" panose="02010601030101010101" pitchFamily="2" charset="-122"/>
            </a:endParaRPr>
          </a:p>
        </p:txBody>
      </p:sp>
      <p:sp>
        <p:nvSpPr>
          <p:cNvPr id="18" name="矩形 17"/>
          <p:cNvSpPr/>
          <p:nvPr/>
        </p:nvSpPr>
        <p:spPr>
          <a:xfrm>
            <a:off x="759151" y="5029456"/>
            <a:ext cx="2492990" cy="646331"/>
          </a:xfrm>
          <a:prstGeom prst="rect">
            <a:avLst/>
          </a:prstGeom>
        </p:spPr>
        <p:txBody>
          <a:bodyPr wrap="none">
            <a:spAutoFit/>
          </a:bodyPr>
          <a:lstStyle/>
          <a:p>
            <a:pPr algn="ctr"/>
            <a:r>
              <a:rPr lang="zh-CN" altLang="en-US" sz="3600" noProof="1">
                <a:solidFill>
                  <a:srgbClr val="6B74B4"/>
                </a:solidFill>
                <a:latin typeface="方正姚体" panose="02010601030101010101" pitchFamily="2" charset="-122"/>
                <a:ea typeface="方正姚体" panose="02010601030101010101" pitchFamily="2" charset="-122"/>
                <a:cs typeface="+mn-ea"/>
                <a:sym typeface="+mn-lt"/>
              </a:rPr>
              <a:t>黑样本结果</a:t>
            </a:r>
            <a:endParaRPr lang="zh-CN" altLang="en-US" sz="3600" dirty="0">
              <a:solidFill>
                <a:srgbClr val="6B74B4"/>
              </a:solidFill>
              <a:latin typeface="方正姚体" panose="02010601030101010101" pitchFamily="2" charset="-122"/>
              <a:ea typeface="方正姚体" panose="02010601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anim calcmode="lin" valueType="num">
                                      <p:cBhvr>
                                        <p:cTn id="11" dur="1000" fill="hold"/>
                                        <p:tgtEl>
                                          <p:spTgt spid="12"/>
                                        </p:tgtEl>
                                        <p:attrNameLst>
                                          <p:attrName>ppt_x</p:attrName>
                                        </p:attrNameLst>
                                      </p:cBhvr>
                                      <p:tavLst>
                                        <p:tav tm="0">
                                          <p:val>
                                            <p:strVal val="#ppt_x"/>
                                          </p:val>
                                        </p:tav>
                                        <p:tav tm="100000">
                                          <p:val>
                                            <p:strVal val="#ppt_x"/>
                                          </p:val>
                                        </p:tav>
                                      </p:tavLst>
                                    </p:anim>
                                    <p:anim calcmode="lin" valueType="num">
                                      <p:cBhvr>
                                        <p:cTn id="12" dur="1000" fill="hold"/>
                                        <p:tgtEl>
                                          <p:spTgt spid="12"/>
                                        </p:tgtEl>
                                        <p:attrNameLst>
                                          <p:attrName>ppt_y</p:attrName>
                                        </p:attrNameLst>
                                      </p:cBhvr>
                                      <p:tavLst>
                                        <p:tav tm="0">
                                          <p:val>
                                            <p:strVal val="#ppt_y+.1"/>
                                          </p:val>
                                        </p:tav>
                                        <p:tav tm="100000">
                                          <p:val>
                                            <p:strVal val="#ppt_y"/>
                                          </p:val>
                                        </p:tav>
                                      </p:tavLst>
                                    </p:anim>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par>
                                <p:cTn id="24" presetID="22" presetClass="entr" presetSubtype="4"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4975769"/>
            <a:ext cx="9143999" cy="1765809"/>
            <a:chOff x="0" y="4121397"/>
            <a:chExt cx="12191999" cy="2354412"/>
          </a:xfrm>
        </p:grpSpPr>
        <p:sp>
          <p:nvSpPr>
            <p:cNvPr id="10" name="矩形 9"/>
            <p:cNvSpPr/>
            <p:nvPr/>
          </p:nvSpPr>
          <p:spPr>
            <a:xfrm>
              <a:off x="0" y="5419899"/>
              <a:ext cx="12191999" cy="1055910"/>
            </a:xfrm>
            <a:prstGeom prst="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0070C0"/>
                </a:solidFill>
              </a:endParaRPr>
            </a:p>
          </p:txBody>
        </p:sp>
        <p:sp>
          <p:nvSpPr>
            <p:cNvPr id="11" name="等腰三角形 10"/>
            <p:cNvSpPr/>
            <p:nvPr/>
          </p:nvSpPr>
          <p:spPr>
            <a:xfrm>
              <a:off x="4883727" y="4121397"/>
              <a:ext cx="2424546" cy="1298502"/>
            </a:xfrm>
            <a:prstGeom prst="triangle">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2" name="菱形 11"/>
          <p:cNvSpPr/>
          <p:nvPr/>
        </p:nvSpPr>
        <p:spPr>
          <a:xfrm>
            <a:off x="4183900" y="5210851"/>
            <a:ext cx="776201" cy="77620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B74B4"/>
              </a:solidFill>
            </a:endParaRPr>
          </a:p>
        </p:txBody>
      </p:sp>
      <p:grpSp>
        <p:nvGrpSpPr>
          <p:cNvPr id="8" name="组合 7"/>
          <p:cNvGrpSpPr/>
          <p:nvPr/>
        </p:nvGrpSpPr>
        <p:grpSpPr>
          <a:xfrm>
            <a:off x="212085" y="1084202"/>
            <a:ext cx="2559712" cy="891938"/>
            <a:chOff x="6207330" y="1517856"/>
            <a:chExt cx="3766334" cy="1312388"/>
          </a:xfrm>
        </p:grpSpPr>
        <p:sp>
          <p:nvSpPr>
            <p:cNvPr id="3" name="矩形 2"/>
            <p:cNvSpPr/>
            <p:nvPr/>
          </p:nvSpPr>
          <p:spPr>
            <a:xfrm>
              <a:off x="6928186" y="1662068"/>
              <a:ext cx="3045478" cy="611359"/>
            </a:xfrm>
            <a:prstGeom prst="rect">
              <a:avLst/>
            </a:prstGeom>
          </p:spPr>
          <p:txBody>
            <a:bodyPr wrap="none">
              <a:spAutoFit/>
            </a:bodyPr>
            <a:lstStyle/>
            <a:p>
              <a:r>
                <a:rPr lang="zh-CN" altLang="en-US" sz="2100" noProof="1">
                  <a:solidFill>
                    <a:srgbClr val="6B74B4"/>
                  </a:solidFill>
                  <a:latin typeface="方正姚体" panose="02010601030101010101" pitchFamily="2" charset="-122"/>
                  <a:ea typeface="方正姚体" panose="02010601030101010101" pitchFamily="2" charset="-122"/>
                  <a:cs typeface="+mn-ea"/>
                  <a:sym typeface="+mn-lt"/>
                </a:rPr>
                <a:t>作品测试及评价</a:t>
              </a:r>
              <a:endParaRPr lang="zh-CN" altLang="en-US" sz="2100" dirty="0">
                <a:solidFill>
                  <a:srgbClr val="6B74B4"/>
                </a:solidFill>
                <a:latin typeface="方正姚体" panose="02010601030101010101" pitchFamily="2" charset="-122"/>
                <a:ea typeface="方正姚体" panose="02010601030101010101" pitchFamily="2" charset="-122"/>
              </a:endParaRP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4</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16" name="矩形: 圆角 15"/>
          <p:cNvSpPr/>
          <p:nvPr/>
        </p:nvSpPr>
        <p:spPr>
          <a:xfrm>
            <a:off x="3370246" y="1206296"/>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测试结果</a:t>
            </a:r>
          </a:p>
        </p:txBody>
      </p:sp>
      <p:pic>
        <p:nvPicPr>
          <p:cNvPr id="5" name="图片 4"/>
          <p:cNvPicPr>
            <a:picLocks noChangeAspect="1"/>
          </p:cNvPicPr>
          <p:nvPr/>
        </p:nvPicPr>
        <p:blipFill>
          <a:blip r:embed="rId4"/>
          <a:stretch>
            <a:fillRect/>
          </a:stretch>
        </p:blipFill>
        <p:spPr>
          <a:xfrm>
            <a:off x="2181860" y="2103120"/>
            <a:ext cx="4780915" cy="1209675"/>
          </a:xfrm>
          <a:prstGeom prst="rect">
            <a:avLst/>
          </a:prstGeom>
        </p:spPr>
      </p:pic>
      <p:sp>
        <p:nvSpPr>
          <p:cNvPr id="9" name="文本框 8"/>
          <p:cNvSpPr txBox="1"/>
          <p:nvPr/>
        </p:nvSpPr>
        <p:spPr>
          <a:xfrm>
            <a:off x="2800350" y="1821815"/>
            <a:ext cx="3453765" cy="368300"/>
          </a:xfrm>
          <a:prstGeom prst="rect">
            <a:avLst/>
          </a:prstGeom>
          <a:noFill/>
        </p:spPr>
        <p:txBody>
          <a:bodyPr wrap="square" rtlCol="0">
            <a:spAutoFit/>
          </a:bodyPr>
          <a:lstStyle/>
          <a:p>
            <a:r>
              <a:rPr lang="en-US" altLang="zh-CN"/>
              <a:t>		</a:t>
            </a:r>
            <a:r>
              <a:rPr lang="zh-CN" altLang="en-US" sz="1600" dirty="0">
                <a:solidFill>
                  <a:srgbClr val="6B74B4"/>
                </a:solidFill>
                <a:latin typeface="+mn-ea"/>
              </a:rPr>
              <a:t>平均混淆矩阵</a:t>
            </a:r>
            <a:endParaRPr lang="zh-CN" altLang="en-US"/>
          </a:p>
        </p:txBody>
      </p:sp>
      <p:pic>
        <p:nvPicPr>
          <p:cNvPr id="13" name="图片 12"/>
          <p:cNvPicPr>
            <a:picLocks noChangeAspect="1"/>
          </p:cNvPicPr>
          <p:nvPr/>
        </p:nvPicPr>
        <p:blipFill>
          <a:blip r:embed="rId5"/>
          <a:stretch>
            <a:fillRect/>
          </a:stretch>
        </p:blipFill>
        <p:spPr>
          <a:xfrm>
            <a:off x="2282190" y="4137660"/>
            <a:ext cx="4580890" cy="838200"/>
          </a:xfrm>
          <a:prstGeom prst="rect">
            <a:avLst/>
          </a:prstGeom>
        </p:spPr>
      </p:pic>
      <p:sp>
        <p:nvSpPr>
          <p:cNvPr id="19" name="文本框 18"/>
          <p:cNvSpPr txBox="1"/>
          <p:nvPr/>
        </p:nvSpPr>
        <p:spPr>
          <a:xfrm>
            <a:off x="2954020" y="3769360"/>
            <a:ext cx="2825750" cy="337185"/>
          </a:xfrm>
          <a:prstGeom prst="rect">
            <a:avLst/>
          </a:prstGeom>
          <a:noFill/>
        </p:spPr>
        <p:txBody>
          <a:bodyPr wrap="none" rtlCol="0">
            <a:spAutoFit/>
          </a:bodyPr>
          <a:lstStyle/>
          <a:p>
            <a:r>
              <a:rPr lang="zh-CN" altLang="en-US" sz="1600" dirty="0">
                <a:solidFill>
                  <a:srgbClr val="6B74B4"/>
                </a:solidFill>
                <a:latin typeface="+mn-ea"/>
              </a:rPr>
              <a:t>准确率、精确率、召回率、F1</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anim calcmode="lin" valueType="num">
                                      <p:cBhvr>
                                        <p:cTn id="11" dur="1000" fill="hold"/>
                                        <p:tgtEl>
                                          <p:spTgt spid="12"/>
                                        </p:tgtEl>
                                        <p:attrNameLst>
                                          <p:attrName>ppt_x</p:attrName>
                                        </p:attrNameLst>
                                      </p:cBhvr>
                                      <p:tavLst>
                                        <p:tav tm="0">
                                          <p:val>
                                            <p:strVal val="#ppt_x"/>
                                          </p:val>
                                        </p:tav>
                                        <p:tav tm="100000">
                                          <p:val>
                                            <p:strVal val="#ppt_x"/>
                                          </p:val>
                                        </p:tav>
                                      </p:tavLst>
                                    </p:anim>
                                    <p:anim calcmode="lin" valueType="num">
                                      <p:cBhvr>
                                        <p:cTn id="1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6"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2082" y="1084202"/>
            <a:ext cx="2559712" cy="891938"/>
            <a:chOff x="6207330" y="1517856"/>
            <a:chExt cx="3766336" cy="1312388"/>
          </a:xfrm>
        </p:grpSpPr>
        <p:sp>
          <p:nvSpPr>
            <p:cNvPr id="3" name="矩形 2"/>
            <p:cNvSpPr/>
            <p:nvPr/>
          </p:nvSpPr>
          <p:spPr>
            <a:xfrm>
              <a:off x="6928186" y="1662068"/>
              <a:ext cx="3045480" cy="611359"/>
            </a:xfrm>
            <a:prstGeom prst="rect">
              <a:avLst/>
            </a:prstGeom>
          </p:spPr>
          <p:txBody>
            <a:bodyPr wrap="none">
              <a:spAutoFit/>
            </a:bodyPr>
            <a:lstStyle/>
            <a:p>
              <a:r>
                <a:rPr lang="zh-CN" altLang="en-US" sz="2100" dirty="0">
                  <a:solidFill>
                    <a:srgbClr val="6B74B4"/>
                  </a:solidFill>
                  <a:latin typeface="方正姚体" panose="02010601030101010101" pitchFamily="2" charset="-122"/>
                  <a:ea typeface="方正姚体" panose="02010601030101010101" pitchFamily="2" charset="-122"/>
                </a:rPr>
                <a:t>作品测试及评价</a:t>
              </a: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5" name="文本框 4"/>
            <p:cNvSpPr txBox="1"/>
            <p:nvPr/>
          </p:nvSpPr>
          <p:spPr>
            <a:xfrm>
              <a:off x="6281716" y="1517856"/>
              <a:ext cx="656176"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4</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grpSp>
        <p:nvGrpSpPr>
          <p:cNvPr id="27" name="组合 26"/>
          <p:cNvGrpSpPr/>
          <p:nvPr/>
        </p:nvGrpSpPr>
        <p:grpSpPr>
          <a:xfrm>
            <a:off x="395373" y="2689124"/>
            <a:ext cx="6157920" cy="2092450"/>
            <a:chOff x="759085" y="2257934"/>
            <a:chExt cx="5459255" cy="1855045"/>
          </a:xfrm>
        </p:grpSpPr>
        <p:sp>
          <p:nvSpPr>
            <p:cNvPr id="7" name="RelativeShape1"/>
            <p:cNvSpPr/>
            <p:nvPr/>
          </p:nvSpPr>
          <p:spPr bwMode="auto">
            <a:xfrm>
              <a:off x="1897562" y="2387713"/>
              <a:ext cx="4320778" cy="355997"/>
            </a:xfrm>
            <a:prstGeom prst="rect">
              <a:avLst/>
            </a:prstGeom>
            <a:noFill/>
            <a:ln>
              <a:noFill/>
            </a:ln>
          </p:spPr>
          <p:txBody>
            <a:bodyPr anchor="ctr"/>
            <a:lstStyle/>
            <a:p>
              <a:pPr algn="ctr"/>
              <a:endParaRPr sz="1350"/>
            </a:p>
          </p:txBody>
        </p:sp>
        <p:sp>
          <p:nvSpPr>
            <p:cNvPr id="8" name="RelativeShape2"/>
            <p:cNvSpPr/>
            <p:nvPr/>
          </p:nvSpPr>
          <p:spPr bwMode="auto">
            <a:xfrm>
              <a:off x="1897562" y="3003029"/>
              <a:ext cx="4320778" cy="355997"/>
            </a:xfrm>
            <a:prstGeom prst="rect">
              <a:avLst/>
            </a:prstGeom>
            <a:noFill/>
            <a:ln>
              <a:noFill/>
            </a:ln>
          </p:spPr>
          <p:txBody>
            <a:bodyPr anchor="ctr"/>
            <a:lstStyle/>
            <a:p>
              <a:pPr algn="ctr"/>
              <a:endParaRPr sz="1350"/>
            </a:p>
          </p:txBody>
        </p:sp>
        <p:sp>
          <p:nvSpPr>
            <p:cNvPr id="9" name="RelativeShape3"/>
            <p:cNvSpPr/>
            <p:nvPr/>
          </p:nvSpPr>
          <p:spPr bwMode="auto">
            <a:xfrm>
              <a:off x="1897562" y="3618344"/>
              <a:ext cx="4320778" cy="355997"/>
            </a:xfrm>
            <a:prstGeom prst="rect">
              <a:avLst/>
            </a:prstGeom>
            <a:noFill/>
            <a:ln>
              <a:noFill/>
            </a:ln>
          </p:spPr>
          <p:txBody>
            <a:bodyPr anchor="ctr"/>
            <a:lstStyle/>
            <a:p>
              <a:pPr algn="ctr"/>
              <a:endParaRPr sz="1350"/>
            </a:p>
          </p:txBody>
        </p:sp>
        <p:sp>
          <p:nvSpPr>
            <p:cNvPr id="12" name="Freeform 5"/>
            <p:cNvSpPr/>
            <p:nvPr/>
          </p:nvSpPr>
          <p:spPr bwMode="auto">
            <a:xfrm>
              <a:off x="1901133" y="2257934"/>
              <a:ext cx="4313635" cy="1855045"/>
            </a:xfrm>
            <a:custGeom>
              <a:avLst/>
              <a:gdLst>
                <a:gd name="T0" fmla="*/ 0 w 3623"/>
                <a:gd name="T1" fmla="*/ 0 h 2598"/>
                <a:gd name="T2" fmla="*/ 3623 w 3623"/>
                <a:gd name="T3" fmla="*/ 0 h 2598"/>
                <a:gd name="T4" fmla="*/ 0 w 3623"/>
                <a:gd name="T5" fmla="*/ 517 h 2598"/>
                <a:gd name="T6" fmla="*/ 3623 w 3623"/>
                <a:gd name="T7" fmla="*/ 517 h 2598"/>
                <a:gd name="T8" fmla="*/ 0 w 3623"/>
                <a:gd name="T9" fmla="*/ 1041 h 2598"/>
                <a:gd name="T10" fmla="*/ 3623 w 3623"/>
                <a:gd name="T11" fmla="*/ 1041 h 2598"/>
                <a:gd name="T12" fmla="*/ 0 w 3623"/>
                <a:gd name="T13" fmla="*/ 1558 h 2598"/>
                <a:gd name="T14" fmla="*/ 3623 w 3623"/>
                <a:gd name="T15" fmla="*/ 1558 h 2598"/>
                <a:gd name="T16" fmla="*/ 0 w 3623"/>
                <a:gd name="T17" fmla="*/ 2081 h 2598"/>
                <a:gd name="T18" fmla="*/ 3623 w 3623"/>
                <a:gd name="T19" fmla="*/ 2081 h 2598"/>
                <a:gd name="T20" fmla="*/ 0 w 3623"/>
                <a:gd name="T21" fmla="*/ 2598 h 2598"/>
                <a:gd name="T22" fmla="*/ 3623 w 3623"/>
                <a:gd name="T23" fmla="*/ 2598 h 2598"/>
                <a:gd name="connsiteX0" fmla="*/ 0 w 10000"/>
                <a:gd name="connsiteY0" fmla="*/ 0 h 8010"/>
                <a:gd name="connsiteX1" fmla="*/ 10000 w 10000"/>
                <a:gd name="connsiteY1" fmla="*/ 0 h 8010"/>
                <a:gd name="connsiteX2" fmla="*/ 0 w 10000"/>
                <a:gd name="connsiteY2" fmla="*/ 1990 h 8010"/>
                <a:gd name="connsiteX3" fmla="*/ 10000 w 10000"/>
                <a:gd name="connsiteY3" fmla="*/ 1990 h 8010"/>
                <a:gd name="connsiteX4" fmla="*/ 0 w 10000"/>
                <a:gd name="connsiteY4" fmla="*/ 4007 h 8010"/>
                <a:gd name="connsiteX5" fmla="*/ 10000 w 10000"/>
                <a:gd name="connsiteY5" fmla="*/ 4007 h 8010"/>
                <a:gd name="connsiteX6" fmla="*/ 0 w 10000"/>
                <a:gd name="connsiteY6" fmla="*/ 5997 h 8010"/>
                <a:gd name="connsiteX7" fmla="*/ 10000 w 10000"/>
                <a:gd name="connsiteY7" fmla="*/ 5997 h 8010"/>
                <a:gd name="connsiteX8" fmla="*/ 0 w 10000"/>
                <a:gd name="connsiteY8" fmla="*/ 8010 h 8010"/>
                <a:gd name="connsiteX9" fmla="*/ 10000 w 10000"/>
                <a:gd name="connsiteY9" fmla="*/ 8010 h 8010"/>
                <a:gd name="connsiteX0-1" fmla="*/ 0 w 10000"/>
                <a:gd name="connsiteY0-2" fmla="*/ 0 h 7487"/>
                <a:gd name="connsiteX1-3" fmla="*/ 10000 w 10000"/>
                <a:gd name="connsiteY1-4" fmla="*/ 0 h 7487"/>
                <a:gd name="connsiteX2-5" fmla="*/ 0 w 10000"/>
                <a:gd name="connsiteY2-6" fmla="*/ 2484 h 7487"/>
                <a:gd name="connsiteX3-7" fmla="*/ 10000 w 10000"/>
                <a:gd name="connsiteY3-8" fmla="*/ 2484 h 7487"/>
                <a:gd name="connsiteX4-9" fmla="*/ 0 w 10000"/>
                <a:gd name="connsiteY4-10" fmla="*/ 5002 h 7487"/>
                <a:gd name="connsiteX5-11" fmla="*/ 10000 w 10000"/>
                <a:gd name="connsiteY5-12" fmla="*/ 5002 h 7487"/>
                <a:gd name="connsiteX6-13" fmla="*/ 0 w 10000"/>
                <a:gd name="connsiteY6-14" fmla="*/ 7487 h 7487"/>
                <a:gd name="connsiteX7-15" fmla="*/ 10000 w 10000"/>
                <a:gd name="connsiteY7-16" fmla="*/ 7487 h 7487"/>
                <a:gd name="connsiteX0-17" fmla="*/ 0 w 10000"/>
                <a:gd name="connsiteY0-18" fmla="*/ 0 h 10000"/>
                <a:gd name="connsiteX1-19" fmla="*/ 10000 w 10000"/>
                <a:gd name="connsiteY1-20" fmla="*/ 0 h 10000"/>
                <a:gd name="connsiteX2-21" fmla="*/ 0 w 10000"/>
                <a:gd name="connsiteY2-22" fmla="*/ 3318 h 10000"/>
                <a:gd name="connsiteX3-23" fmla="*/ 10000 w 10000"/>
                <a:gd name="connsiteY3-24" fmla="*/ 3318 h 10000"/>
                <a:gd name="connsiteX4-25" fmla="*/ 0 w 10000"/>
                <a:gd name="connsiteY4-26" fmla="*/ 6681 h 10000"/>
                <a:gd name="connsiteX5-27" fmla="*/ 10000 w 10000"/>
                <a:gd name="connsiteY5-28" fmla="*/ 6681 h 10000"/>
                <a:gd name="connsiteX6-29" fmla="*/ 0 w 10000"/>
                <a:gd name="connsiteY6-30" fmla="*/ 10000 h 10000"/>
                <a:gd name="connsiteX7-31" fmla="*/ 10000 w 10000"/>
                <a:gd name="connsiteY7-3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0000" h="10000">
                  <a:moveTo>
                    <a:pt x="0" y="0"/>
                  </a:moveTo>
                  <a:lnTo>
                    <a:pt x="10000" y="0"/>
                  </a:lnTo>
                  <a:moveTo>
                    <a:pt x="0" y="3318"/>
                  </a:moveTo>
                  <a:lnTo>
                    <a:pt x="10000" y="3318"/>
                  </a:lnTo>
                  <a:moveTo>
                    <a:pt x="0" y="6681"/>
                  </a:moveTo>
                  <a:lnTo>
                    <a:pt x="10000" y="6681"/>
                  </a:lnTo>
                  <a:moveTo>
                    <a:pt x="0" y="10000"/>
                  </a:moveTo>
                  <a:lnTo>
                    <a:pt x="10000" y="10000"/>
                  </a:lnTo>
                </a:path>
              </a:pathLst>
            </a:custGeom>
            <a:noFill/>
            <a:ln w="9525" cap="flat">
              <a:solidFill>
                <a:srgbClr val="E0E0E0"/>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endParaRPr sz="1350" dirty="0"/>
            </a:p>
          </p:txBody>
        </p:sp>
        <p:sp>
          <p:nvSpPr>
            <p:cNvPr id="13" name="CustomText1"/>
            <p:cNvSpPr/>
            <p:nvPr/>
          </p:nvSpPr>
          <p:spPr bwMode="auto">
            <a:xfrm>
              <a:off x="759085" y="2364019"/>
              <a:ext cx="1134904" cy="379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7500" tIns="35100" rIns="67500" bIns="35100" anchor="ctr" anchorCtr="1" compatLnSpc="1">
              <a:normAutofit/>
            </a:bodyPr>
            <a:lstStyle/>
            <a:p>
              <a:pPr lvl="0">
                <a:defRPr/>
              </a:pPr>
              <a:r>
                <a:rPr lang="en-US" altLang="zh-CN" sz="1200" b="1" dirty="0"/>
                <a:t>RF</a:t>
              </a:r>
            </a:p>
          </p:txBody>
        </p:sp>
        <p:sp>
          <p:nvSpPr>
            <p:cNvPr id="14" name="ValueShape1"/>
            <p:cNvSpPr/>
            <p:nvPr/>
          </p:nvSpPr>
          <p:spPr bwMode="auto">
            <a:xfrm>
              <a:off x="2531805" y="2387713"/>
              <a:ext cx="3057833" cy="355997"/>
            </a:xfrm>
            <a:prstGeom prst="rect">
              <a:avLst/>
            </a:prstGeom>
            <a:solidFill>
              <a:srgbClr val="6B74B4"/>
            </a:solidFill>
            <a:ln w="9525">
              <a:noFill/>
              <a:miter lim="800000"/>
            </a:ln>
          </p:spPr>
          <p:txBody>
            <a:bodyPr vert="horz" wrap="none" lIns="68580" tIns="34290" rIns="68580" bIns="34290" anchor="ctr" anchorCtr="0" compatLnSpc="1"/>
            <a:lstStyle/>
            <a:p>
              <a:pPr algn="ctr"/>
              <a:r>
                <a:rPr lang="en-US" altLang="zh-CN" sz="1500" dirty="0">
                  <a:ln w="3175">
                    <a:solidFill>
                      <a:schemeClr val="bg1">
                        <a:lumMod val="65000"/>
                      </a:schemeClr>
                    </a:solidFill>
                  </a:ln>
                  <a:solidFill>
                    <a:schemeClr val="bg1"/>
                  </a:solidFill>
                  <a:latin typeface="Impact" panose="020B0806030902050204" pitchFamily="34" charset="0"/>
                </a:rPr>
                <a:t>75%</a:t>
              </a:r>
            </a:p>
          </p:txBody>
        </p:sp>
        <p:sp>
          <p:nvSpPr>
            <p:cNvPr id="15" name="ValueShape2"/>
            <p:cNvSpPr/>
            <p:nvPr/>
          </p:nvSpPr>
          <p:spPr bwMode="auto">
            <a:xfrm>
              <a:off x="2742728" y="3003028"/>
              <a:ext cx="2630444" cy="355997"/>
            </a:xfrm>
            <a:prstGeom prst="rect">
              <a:avLst/>
            </a:prstGeom>
            <a:solidFill>
              <a:schemeClr val="lt1">
                <a:lumMod val="50000"/>
              </a:schemeClr>
            </a:solidFill>
            <a:ln>
              <a:noFill/>
            </a:ln>
          </p:spPr>
          <p:txBody>
            <a:bodyPr vert="horz" wrap="none" lIns="68580" tIns="34290" rIns="68580" bIns="34290" anchor="ctr" anchorCtr="0" compatLnSpc="1"/>
            <a:lstStyle/>
            <a:p>
              <a:pPr algn="ctr"/>
              <a:r>
                <a:rPr lang="en-US" altLang="zh-CN" sz="1500" dirty="0">
                  <a:ln w="3175">
                    <a:solidFill>
                      <a:schemeClr val="bg1">
                        <a:lumMod val="65000"/>
                      </a:schemeClr>
                    </a:solidFill>
                  </a:ln>
                  <a:solidFill>
                    <a:schemeClr val="bg1"/>
                  </a:solidFill>
                  <a:latin typeface="Impact" panose="020B0806030902050204" pitchFamily="34" charset="0"/>
                </a:rPr>
                <a:t>60%</a:t>
              </a:r>
            </a:p>
          </p:txBody>
        </p:sp>
        <p:sp>
          <p:nvSpPr>
            <p:cNvPr id="16" name="ValueShape3"/>
            <p:cNvSpPr/>
            <p:nvPr/>
          </p:nvSpPr>
          <p:spPr bwMode="auto">
            <a:xfrm>
              <a:off x="2123768" y="3618344"/>
              <a:ext cx="3888657" cy="355997"/>
            </a:xfrm>
            <a:prstGeom prst="rect">
              <a:avLst/>
            </a:prstGeom>
            <a:solidFill>
              <a:srgbClr val="6B74B4"/>
            </a:solidFill>
            <a:ln>
              <a:noFill/>
            </a:ln>
          </p:spPr>
          <p:txBody>
            <a:bodyPr vert="horz" wrap="none" lIns="68580" tIns="34290" rIns="68580" bIns="34290" anchor="ctr" anchorCtr="0" compatLnSpc="1"/>
            <a:lstStyle/>
            <a:p>
              <a:pPr algn="ctr"/>
              <a:r>
                <a:rPr lang="en-US" altLang="zh-CN" sz="1500" dirty="0">
                  <a:ln w="3175">
                    <a:solidFill>
                      <a:schemeClr val="bg1">
                        <a:lumMod val="65000"/>
                      </a:schemeClr>
                    </a:solidFill>
                  </a:ln>
                  <a:solidFill>
                    <a:schemeClr val="bg1"/>
                  </a:solidFill>
                  <a:latin typeface="Impact" panose="020B0806030902050204" pitchFamily="34" charset="0"/>
                </a:rPr>
                <a:t>90%</a:t>
              </a:r>
            </a:p>
          </p:txBody>
        </p:sp>
        <p:sp>
          <p:nvSpPr>
            <p:cNvPr id="19" name="CustomText1"/>
            <p:cNvSpPr/>
            <p:nvPr/>
          </p:nvSpPr>
          <p:spPr bwMode="auto">
            <a:xfrm>
              <a:off x="759085" y="2980078"/>
              <a:ext cx="1134904" cy="379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7500" tIns="35100" rIns="67500" bIns="35100" anchor="ctr" anchorCtr="1" compatLnSpc="1">
              <a:normAutofit/>
            </a:bodyPr>
            <a:lstStyle/>
            <a:p>
              <a:pPr lvl="0">
                <a:defRPr/>
              </a:pPr>
              <a:r>
                <a:rPr lang="en-US" altLang="zh-CN" sz="1200" b="1" dirty="0"/>
                <a:t>LSTM</a:t>
              </a:r>
            </a:p>
          </p:txBody>
        </p:sp>
        <p:sp>
          <p:nvSpPr>
            <p:cNvPr id="20" name="CustomText1"/>
            <p:cNvSpPr/>
            <p:nvPr/>
          </p:nvSpPr>
          <p:spPr bwMode="auto">
            <a:xfrm>
              <a:off x="759085" y="3596137"/>
              <a:ext cx="1134904" cy="379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7500" tIns="35100" rIns="67500" bIns="35100" anchor="ctr" anchorCtr="1" compatLnSpc="1">
              <a:normAutofit/>
            </a:bodyPr>
            <a:lstStyle/>
            <a:p>
              <a:pPr lvl="0">
                <a:defRPr/>
              </a:pPr>
              <a:r>
                <a:rPr lang="zh-CN" altLang="en-US" sz="1200" b="1" dirty="0"/>
                <a:t>本方案</a:t>
              </a:r>
              <a:endParaRPr lang="en-US" altLang="zh-CN" sz="1200" b="1" dirty="0"/>
            </a:p>
          </p:txBody>
        </p:sp>
      </p:grpSp>
      <p:sp>
        <p:nvSpPr>
          <p:cNvPr id="23" name="矩形 22"/>
          <p:cNvSpPr/>
          <p:nvPr/>
        </p:nvSpPr>
        <p:spPr>
          <a:xfrm>
            <a:off x="7019775" y="857251"/>
            <a:ext cx="2124225" cy="5143499"/>
          </a:xfrm>
          <a:prstGeom prst="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0070C0"/>
              </a:solidFill>
            </a:endParaRPr>
          </a:p>
        </p:txBody>
      </p:sp>
      <p:sp>
        <p:nvSpPr>
          <p:cNvPr id="24" name="矩形 23"/>
          <p:cNvSpPr/>
          <p:nvPr/>
        </p:nvSpPr>
        <p:spPr>
          <a:xfrm>
            <a:off x="7291392" y="1718336"/>
            <a:ext cx="1662881" cy="4142105"/>
          </a:xfrm>
          <a:prstGeom prst="rect">
            <a:avLst/>
          </a:prstGeom>
        </p:spPr>
        <p:txBody>
          <a:bodyPr wrap="square">
            <a:spAutoFit/>
          </a:bodyPr>
          <a:lstStyle/>
          <a:p>
            <a:pPr algn="just">
              <a:lnSpc>
                <a:spcPct val="150000"/>
              </a:lnSpc>
            </a:pPr>
            <a:r>
              <a:rPr lang="zh-CN" altLang="en-US" sz="1350" dirty="0">
                <a:solidFill>
                  <a:schemeClr val="bg1"/>
                </a:solidFill>
              </a:rPr>
              <a:t>将选取的</a:t>
            </a:r>
            <a:r>
              <a:rPr lang="en-US" altLang="zh-CN" sz="1350" dirty="0">
                <a:solidFill>
                  <a:schemeClr val="bg1"/>
                </a:solidFill>
              </a:rPr>
              <a:t>50</a:t>
            </a:r>
            <a:r>
              <a:rPr lang="zh-CN" altLang="en-US" sz="1350" dirty="0">
                <a:solidFill>
                  <a:schemeClr val="bg1"/>
                </a:solidFill>
              </a:rPr>
              <a:t>个白样本与</a:t>
            </a:r>
            <a:r>
              <a:rPr lang="en-US" altLang="zh-CN" sz="1350" dirty="0">
                <a:solidFill>
                  <a:schemeClr val="bg1"/>
                </a:solidFill>
              </a:rPr>
              <a:t>50</a:t>
            </a:r>
            <a:r>
              <a:rPr lang="zh-CN" altLang="en-US" sz="1350" dirty="0">
                <a:solidFill>
                  <a:schemeClr val="bg1"/>
                </a:solidFill>
              </a:rPr>
              <a:t>个黑样本分别置于</a:t>
            </a:r>
            <a:r>
              <a:rPr lang="en-US" altLang="zh-CN" sz="1350" dirty="0">
                <a:solidFill>
                  <a:schemeClr val="bg1"/>
                </a:solidFill>
              </a:rPr>
              <a:t>RF</a:t>
            </a:r>
            <a:r>
              <a:rPr lang="zh-CN" altLang="en-US" sz="1350" dirty="0">
                <a:solidFill>
                  <a:schemeClr val="bg1"/>
                </a:solidFill>
              </a:rPr>
              <a:t>、</a:t>
            </a:r>
            <a:r>
              <a:rPr lang="en-US" altLang="zh-CN" sz="1350" dirty="0">
                <a:solidFill>
                  <a:schemeClr val="bg1"/>
                </a:solidFill>
              </a:rPr>
              <a:t>LSTM</a:t>
            </a:r>
            <a:r>
              <a:rPr lang="zh-CN" altLang="en-US" sz="1350" dirty="0">
                <a:solidFill>
                  <a:schemeClr val="bg1"/>
                </a:solidFill>
              </a:rPr>
              <a:t>模型下进行检测，并将得到的</a:t>
            </a:r>
            <a:r>
              <a:rPr lang="en-US" altLang="zh-CN" sz="1350" dirty="0">
                <a:solidFill>
                  <a:schemeClr val="bg1"/>
                </a:solidFill>
              </a:rPr>
              <a:t>F1</a:t>
            </a:r>
            <a:r>
              <a:rPr lang="zh-CN" altLang="en-US" sz="1350" dirty="0">
                <a:solidFill>
                  <a:schemeClr val="bg1"/>
                </a:solidFill>
              </a:rPr>
              <a:t>值与本系统进行比较，得到结果如图。可见与单一检测策略相比，本系统的综合检测策略具有较大优势，得到了较高的</a:t>
            </a:r>
            <a:r>
              <a:rPr lang="en-US" altLang="zh-CN" sz="1350" dirty="0">
                <a:solidFill>
                  <a:schemeClr val="bg1"/>
                </a:solidFill>
              </a:rPr>
              <a:t>F1</a:t>
            </a:r>
            <a:r>
              <a:rPr lang="zh-CN" altLang="en-US" sz="1350" dirty="0">
                <a:solidFill>
                  <a:schemeClr val="bg1"/>
                </a:solidFill>
              </a:rPr>
              <a:t>值，实现了查杀与防误杀的均衡。</a:t>
            </a:r>
          </a:p>
        </p:txBody>
      </p:sp>
      <p:sp>
        <p:nvSpPr>
          <p:cNvPr id="25" name="矩形: 圆角 24"/>
          <p:cNvSpPr/>
          <p:nvPr/>
        </p:nvSpPr>
        <p:spPr>
          <a:xfrm>
            <a:off x="3370246" y="1206296"/>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作品评价</a:t>
            </a:r>
          </a:p>
        </p:txBody>
      </p:sp>
      <p:sp>
        <p:nvSpPr>
          <p:cNvPr id="6" name="文本框 5"/>
          <p:cNvSpPr txBox="1"/>
          <p:nvPr/>
        </p:nvSpPr>
        <p:spPr>
          <a:xfrm>
            <a:off x="2389505" y="5206365"/>
            <a:ext cx="3039745" cy="410845"/>
          </a:xfrm>
          <a:prstGeom prst="rect">
            <a:avLst/>
          </a:prstGeom>
          <a:noFill/>
        </p:spPr>
        <p:txBody>
          <a:bodyPr wrap="none" rtlCol="0">
            <a:spAutoFit/>
          </a:bodyPr>
          <a:lstStyle/>
          <a:p>
            <a:pPr algn="ctr">
              <a:lnSpc>
                <a:spcPct val="130000"/>
              </a:lnSpc>
              <a:buNone/>
            </a:pPr>
            <a:r>
              <a:rPr lang="zh-CN" altLang="en-US" sz="1600" b="1" dirty="0">
                <a:solidFill>
                  <a:srgbClr val="6B74B4"/>
                </a:solidFill>
                <a:latin typeface="+mn-ea"/>
              </a:rPr>
              <a:t>本系统同单一检测技术F1值对比</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1000"/>
                                        <p:tgtEl>
                                          <p:spTgt spid="27"/>
                                        </p:tgtEl>
                                      </p:cBhvr>
                                    </p:animEffect>
                                    <p:anim calcmode="lin" valueType="num">
                                      <p:cBhvr>
                                        <p:cTn id="16" dur="1000" fill="hold"/>
                                        <p:tgtEl>
                                          <p:spTgt spid="27"/>
                                        </p:tgtEl>
                                        <p:attrNameLst>
                                          <p:attrName>ppt_x</p:attrName>
                                        </p:attrNameLst>
                                      </p:cBhvr>
                                      <p:tavLst>
                                        <p:tav tm="0">
                                          <p:val>
                                            <p:strVal val="#ppt_x"/>
                                          </p:val>
                                        </p:tav>
                                        <p:tav tm="100000">
                                          <p:val>
                                            <p:strVal val="#ppt_x"/>
                                          </p:val>
                                        </p:tav>
                                      </p:tavLst>
                                    </p:anim>
                                    <p:anim calcmode="lin" valueType="num">
                                      <p:cBhvr>
                                        <p:cTn id="1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572000" y="1010471"/>
            <a:ext cx="7186613" cy="4837059"/>
          </a:xfrm>
          <a:custGeom>
            <a:avLst/>
            <a:gdLst>
              <a:gd name="connsiteX0" fmla="*/ 381000 w 9772650"/>
              <a:gd name="connsiteY0" fmla="*/ 672131 h 6577631"/>
              <a:gd name="connsiteX1" fmla="*/ 381000 w 9772650"/>
              <a:gd name="connsiteY1" fmla="*/ 2634281 h 6577631"/>
              <a:gd name="connsiteX2" fmla="*/ 1828800 w 9772650"/>
              <a:gd name="connsiteY2" fmla="*/ 2634281 h 6577631"/>
              <a:gd name="connsiteX3" fmla="*/ 1828800 w 9772650"/>
              <a:gd name="connsiteY3" fmla="*/ 672131 h 6577631"/>
              <a:gd name="connsiteX4" fmla="*/ 0 w 9772650"/>
              <a:gd name="connsiteY4" fmla="*/ 0 h 6577631"/>
              <a:gd name="connsiteX5" fmla="*/ 5391150 w 9772650"/>
              <a:gd name="connsiteY5" fmla="*/ 0 h 6577631"/>
              <a:gd name="connsiteX6" fmla="*/ 5391150 w 9772650"/>
              <a:gd name="connsiteY6" fmla="*/ 1262681 h 6577631"/>
              <a:gd name="connsiteX7" fmla="*/ 6781800 w 9772650"/>
              <a:gd name="connsiteY7" fmla="*/ 1262681 h 6577631"/>
              <a:gd name="connsiteX8" fmla="*/ 6781800 w 9772650"/>
              <a:gd name="connsiteY8" fmla="*/ 0 h 6577631"/>
              <a:gd name="connsiteX9" fmla="*/ 9772650 w 9772650"/>
              <a:gd name="connsiteY9" fmla="*/ 0 h 6577631"/>
              <a:gd name="connsiteX10" fmla="*/ 9772650 w 9772650"/>
              <a:gd name="connsiteY10" fmla="*/ 6577631 h 6577631"/>
              <a:gd name="connsiteX11" fmla="*/ 0 w 9772650"/>
              <a:gd name="connsiteY11" fmla="*/ 6577631 h 657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2650" h="6577631">
                <a:moveTo>
                  <a:pt x="381000" y="672131"/>
                </a:moveTo>
                <a:lnTo>
                  <a:pt x="381000" y="2634281"/>
                </a:lnTo>
                <a:lnTo>
                  <a:pt x="1828800" y="2634281"/>
                </a:lnTo>
                <a:lnTo>
                  <a:pt x="1828800" y="672131"/>
                </a:lnTo>
                <a:close/>
                <a:moveTo>
                  <a:pt x="0" y="0"/>
                </a:moveTo>
                <a:lnTo>
                  <a:pt x="5391150" y="0"/>
                </a:lnTo>
                <a:lnTo>
                  <a:pt x="5391150" y="1262681"/>
                </a:lnTo>
                <a:lnTo>
                  <a:pt x="6781800" y="1262681"/>
                </a:lnTo>
                <a:lnTo>
                  <a:pt x="6781800" y="0"/>
                </a:lnTo>
                <a:lnTo>
                  <a:pt x="9772650" y="0"/>
                </a:lnTo>
                <a:lnTo>
                  <a:pt x="9772650" y="6577631"/>
                </a:lnTo>
                <a:lnTo>
                  <a:pt x="0" y="6577631"/>
                </a:lnTo>
                <a:close/>
              </a:path>
            </a:pathLst>
          </a:custGeom>
        </p:spPr>
      </p:pic>
      <p:grpSp>
        <p:nvGrpSpPr>
          <p:cNvPr id="10" name="组合 9"/>
          <p:cNvGrpSpPr/>
          <p:nvPr/>
        </p:nvGrpSpPr>
        <p:grpSpPr>
          <a:xfrm>
            <a:off x="1350201" y="3429000"/>
            <a:ext cx="3146786" cy="1839569"/>
            <a:chOff x="6340866" y="4504821"/>
            <a:chExt cx="4195714" cy="2452758"/>
          </a:xfrm>
        </p:grpSpPr>
        <p:sp>
          <p:nvSpPr>
            <p:cNvPr id="14" name="矩形 13"/>
            <p:cNvSpPr/>
            <p:nvPr/>
          </p:nvSpPr>
          <p:spPr>
            <a:xfrm>
              <a:off x="7623115" y="4504821"/>
              <a:ext cx="1631217" cy="954108"/>
            </a:xfrm>
            <a:prstGeom prst="rect">
              <a:avLst/>
            </a:prstGeom>
          </p:spPr>
          <p:txBody>
            <a:bodyPr wrap="none">
              <a:spAutoFit/>
            </a:bodyPr>
            <a:lstStyle/>
            <a:p>
              <a:pPr algn="ctr"/>
              <a:r>
                <a:rPr lang="zh-CN" altLang="en-US" sz="4050" noProof="1">
                  <a:solidFill>
                    <a:srgbClr val="6B74B4"/>
                  </a:solidFill>
                  <a:latin typeface="方正姚体" panose="02010601030101010101" pitchFamily="2" charset="-122"/>
                  <a:ea typeface="方正姚体" panose="02010601030101010101" pitchFamily="2" charset="-122"/>
                  <a:cs typeface="+mn-ea"/>
                  <a:sym typeface="+mn-lt"/>
                </a:rPr>
                <a:t>总结</a:t>
              </a:r>
              <a:endParaRPr lang="zh-CN" altLang="en-US" sz="4050" dirty="0">
                <a:solidFill>
                  <a:srgbClr val="6B74B4"/>
                </a:solidFill>
                <a:latin typeface="方正姚体" panose="02010601030101010101" pitchFamily="2" charset="-122"/>
                <a:ea typeface="方正姚体" panose="02010601030101010101" pitchFamily="2" charset="-122"/>
              </a:endParaRPr>
            </a:p>
          </p:txBody>
        </p:sp>
        <p:sp>
          <p:nvSpPr>
            <p:cNvPr id="15" name="文本框 14"/>
            <p:cNvSpPr txBox="1"/>
            <p:nvPr/>
          </p:nvSpPr>
          <p:spPr>
            <a:xfrm>
              <a:off x="6340866" y="5556346"/>
              <a:ext cx="4195714" cy="1401233"/>
            </a:xfrm>
            <a:prstGeom prst="rect">
              <a:avLst/>
            </a:prstGeom>
            <a:noFill/>
          </p:spPr>
          <p:txBody>
            <a:bodyPr wrap="square" rtlCol="0">
              <a:spAutoFit/>
            </a:bodyPr>
            <a:lstStyle/>
            <a:p>
              <a:pPr algn="ctr">
                <a:lnSpc>
                  <a:spcPct val="130000"/>
                </a:lnSpc>
              </a:pPr>
              <a:r>
                <a:rPr lang="zh-CN" altLang="en-US" sz="1600" dirty="0">
                  <a:solidFill>
                    <a:srgbClr val="6B74B4"/>
                  </a:solidFill>
                  <a:latin typeface="+mn-ea"/>
                </a:rPr>
                <a:t>作品特色</a:t>
              </a:r>
            </a:p>
            <a:p>
              <a:pPr algn="ctr">
                <a:lnSpc>
                  <a:spcPct val="130000"/>
                </a:lnSpc>
              </a:pPr>
              <a:r>
                <a:rPr lang="zh-CN" altLang="en-US" sz="1600" dirty="0">
                  <a:solidFill>
                    <a:srgbClr val="6B74B4"/>
                  </a:solidFill>
                  <a:latin typeface="+mn-ea"/>
                </a:rPr>
                <a:t>创新说明</a:t>
              </a:r>
              <a:endParaRPr lang="en-US" altLang="zh-CN" sz="1600" dirty="0">
                <a:solidFill>
                  <a:srgbClr val="6B74B4"/>
                </a:solidFill>
                <a:latin typeface="+mn-ea"/>
              </a:endParaRPr>
            </a:p>
            <a:p>
              <a:pPr algn="ctr">
                <a:lnSpc>
                  <a:spcPct val="130000"/>
                </a:lnSpc>
              </a:pPr>
              <a:r>
                <a:rPr lang="zh-CN" altLang="en-US" sz="1600" dirty="0">
                  <a:solidFill>
                    <a:srgbClr val="6B74B4"/>
                  </a:solidFill>
                  <a:latin typeface="+mn-ea"/>
                </a:rPr>
                <a:t>前景与改进</a:t>
              </a:r>
            </a:p>
          </p:txBody>
        </p:sp>
      </p:grpSp>
      <p:sp>
        <p:nvSpPr>
          <p:cNvPr id="16" name="文本框 15"/>
          <p:cNvSpPr txBox="1"/>
          <p:nvPr/>
        </p:nvSpPr>
        <p:spPr>
          <a:xfrm>
            <a:off x="2295058" y="1010471"/>
            <a:ext cx="1257075" cy="2850780"/>
          </a:xfrm>
          <a:prstGeom prst="rect">
            <a:avLst/>
          </a:prstGeom>
          <a:noFill/>
        </p:spPr>
        <p:txBody>
          <a:bodyPr wrap="none" rtlCol="0">
            <a:spAutoFit/>
          </a:bodyPr>
          <a:lstStyle/>
          <a:p>
            <a:r>
              <a:rPr lang="en-US" altLang="zh-CN" sz="17925" b="1" spc="225" dirty="0">
                <a:solidFill>
                  <a:srgbClr val="6B74B4"/>
                </a:solidFill>
                <a:latin typeface="Agency FB" panose="020B0503020202020204" pitchFamily="34" charset="0"/>
              </a:rPr>
              <a:t>5</a:t>
            </a:r>
            <a:endParaRPr lang="zh-CN" altLang="en-US" sz="17925" b="1" spc="225" dirty="0">
              <a:solidFill>
                <a:srgbClr val="6B74B4"/>
              </a:solidFill>
              <a:latin typeface="Agency FB" panose="020B0503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2090" y="1084202"/>
            <a:ext cx="1206195" cy="891938"/>
            <a:chOff x="6207330" y="1517856"/>
            <a:chExt cx="1774781" cy="1312388"/>
          </a:xfrm>
        </p:grpSpPr>
        <p:sp>
          <p:nvSpPr>
            <p:cNvPr id="3" name="矩形 2"/>
            <p:cNvSpPr/>
            <p:nvPr/>
          </p:nvSpPr>
          <p:spPr>
            <a:xfrm>
              <a:off x="6928185" y="1662068"/>
              <a:ext cx="1053926" cy="609185"/>
            </a:xfrm>
            <a:prstGeom prst="rect">
              <a:avLst/>
            </a:prstGeom>
          </p:spPr>
          <p:txBody>
            <a:bodyPr wrap="none">
              <a:spAutoFit/>
            </a:bodyPr>
            <a:lstStyle/>
            <a:p>
              <a:r>
                <a:rPr lang="zh-CN" altLang="en-US" sz="2100" dirty="0">
                  <a:solidFill>
                    <a:srgbClr val="6B74B4"/>
                  </a:solidFill>
                  <a:latin typeface="方正姚体" panose="02010601030101010101" pitchFamily="2" charset="-122"/>
                  <a:ea typeface="方正姚体" panose="02010601030101010101" pitchFamily="2" charset="-122"/>
                </a:rPr>
                <a:t>总结</a:t>
              </a: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319694" y="1517856"/>
              <a:ext cx="580220" cy="881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5</a:t>
              </a:r>
            </a:p>
          </p:txBody>
        </p:sp>
      </p:grpSp>
      <p:sp>
        <p:nvSpPr>
          <p:cNvPr id="13" name="ísḷïḑé"/>
          <p:cNvSpPr/>
          <p:nvPr/>
        </p:nvSpPr>
        <p:spPr bwMode="auto">
          <a:xfrm>
            <a:off x="1" y="1970838"/>
            <a:ext cx="9144000" cy="3071583"/>
          </a:xfrm>
          <a:custGeom>
            <a:avLst/>
            <a:gdLst>
              <a:gd name="T0" fmla="*/ 0 w 9294125"/>
              <a:gd name="T1" fmla="*/ 1419367 h 2879677"/>
              <a:gd name="T2" fmla="*/ 1739806 w 9294125"/>
              <a:gd name="T3" fmla="*/ 1419367 h 2879677"/>
              <a:gd name="T4" fmla="*/ 2181062 w 9294125"/>
              <a:gd name="T5" fmla="*/ 723331 h 2879677"/>
              <a:gd name="T6" fmla="*/ 2887070 w 9294125"/>
              <a:gd name="T7" fmla="*/ 2879677 h 2879677"/>
              <a:gd name="T8" fmla="*/ 3492220 w 9294125"/>
              <a:gd name="T9" fmla="*/ 0 h 2879677"/>
              <a:gd name="T10" fmla="*/ 3820010 w 9294125"/>
              <a:gd name="T11" fmla="*/ 2088107 h 2879677"/>
              <a:gd name="T12" fmla="*/ 8585566 w 9294125"/>
              <a:gd name="T13" fmla="*/ 2156346 h 2879677"/>
              <a:gd name="T14" fmla="*/ 0 60000 65536"/>
              <a:gd name="T15" fmla="*/ 0 60000 65536"/>
              <a:gd name="T16" fmla="*/ 0 60000 65536"/>
              <a:gd name="T17" fmla="*/ 0 60000 65536"/>
              <a:gd name="T18" fmla="*/ 0 60000 65536"/>
              <a:gd name="T19" fmla="*/ 0 60000 65536"/>
              <a:gd name="T20" fmla="*/ 0 60000 65536"/>
              <a:gd name="T21" fmla="*/ 0 w 9294125"/>
              <a:gd name="T22" fmla="*/ 0 h 2879677"/>
              <a:gd name="T23" fmla="*/ 9294125 w 9294125"/>
              <a:gd name="T24" fmla="*/ 2879677 h 28796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94125" h="2879677">
                <a:moveTo>
                  <a:pt x="0" y="1419367"/>
                </a:moveTo>
                <a:lnTo>
                  <a:pt x="1883391" y="1419367"/>
                </a:lnTo>
                <a:lnTo>
                  <a:pt x="2361063" y="723331"/>
                </a:lnTo>
                <a:lnTo>
                  <a:pt x="3125337" y="2879677"/>
                </a:lnTo>
                <a:lnTo>
                  <a:pt x="3780430" y="0"/>
                </a:lnTo>
                <a:lnTo>
                  <a:pt x="4135272" y="2088107"/>
                </a:lnTo>
                <a:lnTo>
                  <a:pt x="9294125" y="2156346"/>
                </a:lnTo>
              </a:path>
            </a:pathLst>
          </a:custGeom>
          <a:noFill/>
          <a:ln w="25400" cap="flat" cmpd="sng">
            <a:gradFill>
              <a:gsLst>
                <a:gs pos="0">
                  <a:srgbClr val="4E82E9"/>
                </a:gs>
                <a:gs pos="100000">
                  <a:srgbClr val="BE80FA"/>
                </a:gs>
              </a:gsLst>
              <a:lin ang="5400000" scaled="1"/>
            </a:gradFill>
            <a:round/>
          </a:ln>
        </p:spPr>
        <p:txBody>
          <a:bodyPr anchor="ctr"/>
          <a:lstStyle/>
          <a:p>
            <a:pPr algn="ctr"/>
            <a:endParaRPr sz="1350" dirty="0">
              <a:solidFill>
                <a:srgbClr val="6B74B4"/>
              </a:solidFill>
            </a:endParaRPr>
          </a:p>
        </p:txBody>
      </p:sp>
      <p:grpSp>
        <p:nvGrpSpPr>
          <p:cNvPr id="15" name="išľiḓê"/>
          <p:cNvGrpSpPr/>
          <p:nvPr/>
        </p:nvGrpSpPr>
        <p:grpSpPr>
          <a:xfrm>
            <a:off x="2030086" y="2473109"/>
            <a:ext cx="543692" cy="543690"/>
            <a:chOff x="2406923" y="2845390"/>
            <a:chExt cx="571222" cy="571221"/>
          </a:xfrm>
        </p:grpSpPr>
        <p:sp>
          <p:nvSpPr>
            <p:cNvPr id="16" name="iṣḻïḑê"/>
            <p:cNvSpPr/>
            <p:nvPr/>
          </p:nvSpPr>
          <p:spPr>
            <a:xfrm>
              <a:off x="2406923" y="2845390"/>
              <a:ext cx="571222" cy="571221"/>
            </a:xfrm>
            <a:prstGeom prst="ellipse">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0070C0"/>
                </a:solidFill>
              </a:endParaRPr>
            </a:p>
          </p:txBody>
        </p:sp>
        <p:sp>
          <p:nvSpPr>
            <p:cNvPr id="17" name="ïṥľîḋê"/>
            <p:cNvSpPr>
              <a:spLocks noChangeAspect="1"/>
            </p:cNvSpPr>
            <p:nvPr/>
          </p:nvSpPr>
          <p:spPr bwMode="auto">
            <a:xfrm>
              <a:off x="2540113" y="3021007"/>
              <a:ext cx="304843" cy="219985"/>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solidFill>
                  <a:srgbClr val="0070C0"/>
                </a:solidFill>
              </a:endParaRPr>
            </a:p>
          </p:txBody>
        </p:sp>
      </p:grpSp>
      <p:grpSp>
        <p:nvGrpSpPr>
          <p:cNvPr id="18" name="ïSľîḍe"/>
          <p:cNvGrpSpPr/>
          <p:nvPr/>
        </p:nvGrpSpPr>
        <p:grpSpPr>
          <a:xfrm>
            <a:off x="3283208" y="1763407"/>
            <a:ext cx="853023" cy="853020"/>
            <a:chOff x="2406923" y="2845390"/>
            <a:chExt cx="571222" cy="571221"/>
          </a:xfrm>
        </p:grpSpPr>
        <p:sp>
          <p:nvSpPr>
            <p:cNvPr id="19" name="ïṣļîḑe"/>
            <p:cNvSpPr/>
            <p:nvPr/>
          </p:nvSpPr>
          <p:spPr>
            <a:xfrm>
              <a:off x="2406923" y="2845390"/>
              <a:ext cx="571222" cy="571221"/>
            </a:xfrm>
            <a:prstGeom prst="ellipse">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0070C0"/>
                </a:solidFill>
              </a:endParaRPr>
            </a:p>
          </p:txBody>
        </p:sp>
        <p:sp>
          <p:nvSpPr>
            <p:cNvPr id="20" name="íṣlïḋè"/>
            <p:cNvSpPr>
              <a:spLocks noChangeAspect="1"/>
            </p:cNvSpPr>
            <p:nvPr/>
          </p:nvSpPr>
          <p:spPr bwMode="auto">
            <a:xfrm>
              <a:off x="2540113" y="2978779"/>
              <a:ext cx="304843" cy="304442"/>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solidFill>
                  <a:srgbClr val="0070C0"/>
                </a:solidFill>
              </a:endParaRPr>
            </a:p>
          </p:txBody>
        </p:sp>
      </p:grpSp>
      <p:grpSp>
        <p:nvGrpSpPr>
          <p:cNvPr id="21" name="îṩlíḓè"/>
          <p:cNvGrpSpPr/>
          <p:nvPr/>
        </p:nvGrpSpPr>
        <p:grpSpPr>
          <a:xfrm>
            <a:off x="2724690" y="4727536"/>
            <a:ext cx="632873" cy="632871"/>
            <a:chOff x="2406923" y="2845390"/>
            <a:chExt cx="571222" cy="571221"/>
          </a:xfrm>
          <a:solidFill>
            <a:schemeClr val="bg1"/>
          </a:solidFill>
        </p:grpSpPr>
        <p:sp>
          <p:nvSpPr>
            <p:cNvPr id="22" name="íṡḻïḍé"/>
            <p:cNvSpPr/>
            <p:nvPr/>
          </p:nvSpPr>
          <p:spPr>
            <a:xfrm>
              <a:off x="2406923" y="2845390"/>
              <a:ext cx="571222" cy="571221"/>
            </a:xfrm>
            <a:prstGeom prst="ellipse">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0070C0"/>
                </a:solidFill>
              </a:endParaRPr>
            </a:p>
          </p:txBody>
        </p:sp>
        <p:sp>
          <p:nvSpPr>
            <p:cNvPr id="23" name="îšľíḑê"/>
            <p:cNvSpPr>
              <a:spLocks noChangeAspect="1"/>
            </p:cNvSpPr>
            <p:nvPr/>
          </p:nvSpPr>
          <p:spPr bwMode="auto">
            <a:xfrm>
              <a:off x="2540113" y="3026990"/>
              <a:ext cx="304842" cy="208019"/>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solidFill>
                  <a:srgbClr val="0070C0"/>
                </a:solidFill>
              </a:endParaRPr>
            </a:p>
          </p:txBody>
        </p:sp>
      </p:grpSp>
      <p:grpSp>
        <p:nvGrpSpPr>
          <p:cNvPr id="24" name="išḷîḓe"/>
          <p:cNvGrpSpPr/>
          <p:nvPr/>
        </p:nvGrpSpPr>
        <p:grpSpPr>
          <a:xfrm>
            <a:off x="5857935" y="3841180"/>
            <a:ext cx="771321" cy="771320"/>
            <a:chOff x="2406923" y="2845390"/>
            <a:chExt cx="571222" cy="571221"/>
          </a:xfrm>
          <a:solidFill>
            <a:schemeClr val="bg1"/>
          </a:solidFill>
        </p:grpSpPr>
        <p:sp>
          <p:nvSpPr>
            <p:cNvPr id="25" name="iṣļïḍe"/>
            <p:cNvSpPr/>
            <p:nvPr/>
          </p:nvSpPr>
          <p:spPr>
            <a:xfrm>
              <a:off x="2406923" y="2845390"/>
              <a:ext cx="571222" cy="571221"/>
            </a:xfrm>
            <a:prstGeom prst="ellipse">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0070C0"/>
                </a:solidFill>
              </a:endParaRPr>
            </a:p>
          </p:txBody>
        </p:sp>
        <p:sp>
          <p:nvSpPr>
            <p:cNvPr id="26" name="îṥļiḋê"/>
            <p:cNvSpPr>
              <a:spLocks noChangeAspect="1"/>
            </p:cNvSpPr>
            <p:nvPr/>
          </p:nvSpPr>
          <p:spPr bwMode="auto">
            <a:xfrm>
              <a:off x="2540113" y="2998525"/>
              <a:ext cx="304843" cy="264949"/>
            </a:xfrm>
            <a:custGeom>
              <a:avLst/>
              <a:gdLst>
                <a:gd name="connsiteX0" fmla="*/ 427885 w 601094"/>
                <a:gd name="connsiteY0" fmla="*/ 274980 h 522431"/>
                <a:gd name="connsiteX1" fmla="*/ 432269 w 601094"/>
                <a:gd name="connsiteY1" fmla="*/ 321660 h 522431"/>
                <a:gd name="connsiteX2" fmla="*/ 431295 w 601094"/>
                <a:gd name="connsiteY2" fmla="*/ 429121 h 522431"/>
                <a:gd name="connsiteX3" fmla="*/ 453455 w 601094"/>
                <a:gd name="connsiteY3" fmla="*/ 417208 h 522431"/>
                <a:gd name="connsiteX4" fmla="*/ 448585 w 601094"/>
                <a:gd name="connsiteY4" fmla="*/ 349619 h 522431"/>
                <a:gd name="connsiteX5" fmla="*/ 448585 w 601094"/>
                <a:gd name="connsiteY5" fmla="*/ 301238 h 522431"/>
                <a:gd name="connsiteX6" fmla="*/ 427885 w 601094"/>
                <a:gd name="connsiteY6" fmla="*/ 274980 h 522431"/>
                <a:gd name="connsiteX7" fmla="*/ 352921 w 601094"/>
                <a:gd name="connsiteY7" fmla="*/ 272822 h 522431"/>
                <a:gd name="connsiteX8" fmla="*/ 354868 w 601094"/>
                <a:gd name="connsiteY8" fmla="*/ 371774 h 522431"/>
                <a:gd name="connsiteX9" fmla="*/ 351947 w 601094"/>
                <a:gd name="connsiteY9" fmla="*/ 423317 h 522431"/>
                <a:gd name="connsiteX10" fmla="*/ 378481 w 601094"/>
                <a:gd name="connsiteY10" fmla="*/ 441065 h 522431"/>
                <a:gd name="connsiteX11" fmla="*/ 386514 w 601094"/>
                <a:gd name="connsiteY11" fmla="*/ 411647 h 522431"/>
                <a:gd name="connsiteX12" fmla="*/ 385297 w 601094"/>
                <a:gd name="connsiteY12" fmla="*/ 362535 h 522431"/>
                <a:gd name="connsiteX13" fmla="*/ 388461 w 601094"/>
                <a:gd name="connsiteY13" fmla="*/ 301511 h 522431"/>
                <a:gd name="connsiteX14" fmla="*/ 356816 w 601094"/>
                <a:gd name="connsiteY14" fmla="*/ 273795 h 522431"/>
                <a:gd name="connsiteX15" fmla="*/ 352921 w 601094"/>
                <a:gd name="connsiteY15" fmla="*/ 272822 h 522431"/>
                <a:gd name="connsiteX16" fmla="*/ 276425 w 601094"/>
                <a:gd name="connsiteY16" fmla="*/ 271096 h 522431"/>
                <a:gd name="connsiteX17" fmla="*/ 279350 w 601094"/>
                <a:gd name="connsiteY17" fmla="*/ 382676 h 522431"/>
                <a:gd name="connsiteX18" fmla="*/ 278131 w 601094"/>
                <a:gd name="connsiteY18" fmla="*/ 427892 h 522431"/>
                <a:gd name="connsiteX19" fmla="*/ 302017 w 601094"/>
                <a:gd name="connsiteY19" fmla="*/ 447096 h 522431"/>
                <a:gd name="connsiteX20" fmla="*/ 308841 w 601094"/>
                <a:gd name="connsiteY20" fmla="*/ 393859 h 522431"/>
                <a:gd name="connsiteX21" fmla="*/ 309816 w 601094"/>
                <a:gd name="connsiteY21" fmla="*/ 321660 h 522431"/>
                <a:gd name="connsiteX22" fmla="*/ 313472 w 601094"/>
                <a:gd name="connsiteY22" fmla="*/ 278875 h 522431"/>
                <a:gd name="connsiteX23" fmla="*/ 281787 w 601094"/>
                <a:gd name="connsiteY23" fmla="*/ 273041 h 522431"/>
                <a:gd name="connsiteX24" fmla="*/ 276425 w 601094"/>
                <a:gd name="connsiteY24" fmla="*/ 271096 h 522431"/>
                <a:gd name="connsiteX25" fmla="*/ 207982 w 601094"/>
                <a:gd name="connsiteY25" fmla="*/ 270139 h 522431"/>
                <a:gd name="connsiteX26" fmla="*/ 212122 w 601094"/>
                <a:gd name="connsiteY26" fmla="*/ 371024 h 522431"/>
                <a:gd name="connsiteX27" fmla="*/ 213826 w 601094"/>
                <a:gd name="connsiteY27" fmla="*/ 428880 h 522431"/>
                <a:gd name="connsiteX28" fmla="*/ 219427 w 601094"/>
                <a:gd name="connsiteY28" fmla="*/ 447842 h 522431"/>
                <a:gd name="connsiteX29" fmla="*/ 237689 w 601094"/>
                <a:gd name="connsiteY29" fmla="*/ 443709 h 522431"/>
                <a:gd name="connsiteX30" fmla="*/ 236472 w 601094"/>
                <a:gd name="connsiteY30" fmla="*/ 345013 h 522431"/>
                <a:gd name="connsiteX31" fmla="*/ 237446 w 601094"/>
                <a:gd name="connsiteY31" fmla="*/ 302228 h 522431"/>
                <a:gd name="connsiteX32" fmla="*/ 213339 w 601094"/>
                <a:gd name="connsiteY32" fmla="*/ 272570 h 522431"/>
                <a:gd name="connsiteX33" fmla="*/ 207982 w 601094"/>
                <a:gd name="connsiteY33" fmla="*/ 270139 h 522431"/>
                <a:gd name="connsiteX34" fmla="*/ 167332 w 601094"/>
                <a:gd name="connsiteY34" fmla="*/ 268198 h 522431"/>
                <a:gd name="connsiteX35" fmla="*/ 141519 w 601094"/>
                <a:gd name="connsiteY35" fmla="*/ 270872 h 522431"/>
                <a:gd name="connsiteX36" fmla="*/ 136893 w 601094"/>
                <a:gd name="connsiteY36" fmla="*/ 269657 h 522431"/>
                <a:gd name="connsiteX37" fmla="*/ 141032 w 601094"/>
                <a:gd name="connsiteY37" fmla="*/ 391464 h 522431"/>
                <a:gd name="connsiteX38" fmla="*/ 138354 w 601094"/>
                <a:gd name="connsiteY38" fmla="*/ 445924 h 522431"/>
                <a:gd name="connsiteX39" fmla="*/ 167332 w 601094"/>
                <a:gd name="connsiteY39" fmla="*/ 431823 h 522431"/>
                <a:gd name="connsiteX40" fmla="*/ 168793 w 601094"/>
                <a:gd name="connsiteY40" fmla="*/ 322172 h 522431"/>
                <a:gd name="connsiteX41" fmla="*/ 167332 w 601094"/>
                <a:gd name="connsiteY41" fmla="*/ 268198 h 522431"/>
                <a:gd name="connsiteX42" fmla="*/ 424963 w 601094"/>
                <a:gd name="connsiteY42" fmla="*/ 258205 h 522431"/>
                <a:gd name="connsiteX43" fmla="*/ 470015 w 601094"/>
                <a:gd name="connsiteY43" fmla="*/ 309504 h 522431"/>
                <a:gd name="connsiteX44" fmla="*/ 468797 w 601094"/>
                <a:gd name="connsiteY44" fmla="*/ 403836 h 522431"/>
                <a:gd name="connsiteX45" fmla="*/ 467336 w 601094"/>
                <a:gd name="connsiteY45" fmla="*/ 447112 h 522431"/>
                <a:gd name="connsiteX46" fmla="*/ 417658 w 601094"/>
                <a:gd name="connsiteY46" fmla="*/ 434469 h 522431"/>
                <a:gd name="connsiteX47" fmla="*/ 418632 w 601094"/>
                <a:gd name="connsiteY47" fmla="*/ 335761 h 522431"/>
                <a:gd name="connsiteX48" fmla="*/ 415222 w 601094"/>
                <a:gd name="connsiteY48" fmla="*/ 267687 h 522431"/>
                <a:gd name="connsiteX49" fmla="*/ 419362 w 601094"/>
                <a:gd name="connsiteY49" fmla="*/ 262824 h 522431"/>
                <a:gd name="connsiteX50" fmla="*/ 424963 w 601094"/>
                <a:gd name="connsiteY50" fmla="*/ 258205 h 522431"/>
                <a:gd name="connsiteX51" fmla="*/ 356816 w 601094"/>
                <a:gd name="connsiteY51" fmla="*/ 257749 h 522431"/>
                <a:gd name="connsiteX52" fmla="*/ 392356 w 601094"/>
                <a:gd name="connsiteY52" fmla="*/ 258478 h 522431"/>
                <a:gd name="connsiteX53" fmla="*/ 398685 w 601094"/>
                <a:gd name="connsiteY53" fmla="*/ 263340 h 522431"/>
                <a:gd name="connsiteX54" fmla="*/ 400876 w 601094"/>
                <a:gd name="connsiteY54" fmla="*/ 423803 h 522431"/>
                <a:gd name="connsiteX55" fmla="*/ 366066 w 601094"/>
                <a:gd name="connsiteY55" fmla="*/ 455652 h 522431"/>
                <a:gd name="connsiteX56" fmla="*/ 340019 w 601094"/>
                <a:gd name="connsiteY56" fmla="*/ 412133 h 522431"/>
                <a:gd name="connsiteX57" fmla="*/ 344401 w 601094"/>
                <a:gd name="connsiteY57" fmla="*/ 260909 h 522431"/>
                <a:gd name="connsiteX58" fmla="*/ 352434 w 601094"/>
                <a:gd name="connsiteY58" fmla="*/ 258964 h 522431"/>
                <a:gd name="connsiteX59" fmla="*/ 356816 w 601094"/>
                <a:gd name="connsiteY59" fmla="*/ 257749 h 522431"/>
                <a:gd name="connsiteX60" fmla="*/ 213339 w 601094"/>
                <a:gd name="connsiteY60" fmla="*/ 256040 h 522431"/>
                <a:gd name="connsiteX61" fmla="*/ 252787 w 601094"/>
                <a:gd name="connsiteY61" fmla="*/ 302228 h 522431"/>
                <a:gd name="connsiteX62" fmla="*/ 250595 w 601094"/>
                <a:gd name="connsiteY62" fmla="*/ 454405 h 522431"/>
                <a:gd name="connsiteX63" fmla="*/ 243290 w 601094"/>
                <a:gd name="connsiteY63" fmla="*/ 461455 h 522431"/>
                <a:gd name="connsiteX64" fmla="*/ 207738 w 601094"/>
                <a:gd name="connsiteY64" fmla="*/ 461455 h 522431"/>
                <a:gd name="connsiteX65" fmla="*/ 201164 w 601094"/>
                <a:gd name="connsiteY65" fmla="*/ 454891 h 522431"/>
                <a:gd name="connsiteX66" fmla="*/ 199459 w 601094"/>
                <a:gd name="connsiteY66" fmla="*/ 342825 h 522431"/>
                <a:gd name="connsiteX67" fmla="*/ 198972 w 601094"/>
                <a:gd name="connsiteY67" fmla="*/ 265277 h 522431"/>
                <a:gd name="connsiteX68" fmla="*/ 205790 w 601094"/>
                <a:gd name="connsiteY68" fmla="*/ 262360 h 522431"/>
                <a:gd name="connsiteX69" fmla="*/ 213339 w 601094"/>
                <a:gd name="connsiteY69" fmla="*/ 256040 h 522431"/>
                <a:gd name="connsiteX70" fmla="*/ 281787 w 601094"/>
                <a:gd name="connsiteY70" fmla="*/ 255781 h 522431"/>
                <a:gd name="connsiteX71" fmla="*/ 327608 w 601094"/>
                <a:gd name="connsiteY71" fmla="*/ 286897 h 522431"/>
                <a:gd name="connsiteX72" fmla="*/ 323708 w 601094"/>
                <a:gd name="connsiteY72" fmla="*/ 451472 h 522431"/>
                <a:gd name="connsiteX73" fmla="*/ 316884 w 601094"/>
                <a:gd name="connsiteY73" fmla="*/ 458279 h 522431"/>
                <a:gd name="connsiteX74" fmla="*/ 262533 w 601094"/>
                <a:gd name="connsiteY74" fmla="*/ 435914 h 522431"/>
                <a:gd name="connsiteX75" fmla="*/ 267895 w 601094"/>
                <a:gd name="connsiteY75" fmla="*/ 264289 h 522431"/>
                <a:gd name="connsiteX76" fmla="*/ 273744 w 601094"/>
                <a:gd name="connsiteY76" fmla="*/ 262831 h 522431"/>
                <a:gd name="connsiteX77" fmla="*/ 281787 w 601094"/>
                <a:gd name="connsiteY77" fmla="*/ 255781 h 522431"/>
                <a:gd name="connsiteX78" fmla="*/ 163192 w 601094"/>
                <a:gd name="connsiteY78" fmla="*/ 253367 h 522431"/>
                <a:gd name="connsiteX79" fmla="*/ 179751 w 601094"/>
                <a:gd name="connsiteY79" fmla="*/ 264794 h 522431"/>
                <a:gd name="connsiteX80" fmla="*/ 176829 w 601094"/>
                <a:gd name="connsiteY80" fmla="*/ 354508 h 522431"/>
                <a:gd name="connsiteX81" fmla="*/ 177073 w 601094"/>
                <a:gd name="connsiteY81" fmla="*/ 422341 h 522431"/>
                <a:gd name="connsiteX82" fmla="*/ 176099 w 601094"/>
                <a:gd name="connsiteY82" fmla="*/ 457108 h 522431"/>
                <a:gd name="connsiteX83" fmla="*/ 132996 w 601094"/>
                <a:gd name="connsiteY83" fmla="*/ 460755 h 522431"/>
                <a:gd name="connsiteX84" fmla="*/ 130074 w 601094"/>
                <a:gd name="connsiteY84" fmla="*/ 457838 h 522431"/>
                <a:gd name="connsiteX85" fmla="*/ 132266 w 601094"/>
                <a:gd name="connsiteY85" fmla="*/ 255312 h 522431"/>
                <a:gd name="connsiteX86" fmla="*/ 136406 w 601094"/>
                <a:gd name="connsiteY86" fmla="*/ 255798 h 522431"/>
                <a:gd name="connsiteX87" fmla="*/ 141519 w 601094"/>
                <a:gd name="connsiteY87" fmla="*/ 253610 h 522431"/>
                <a:gd name="connsiteX88" fmla="*/ 163192 w 601094"/>
                <a:gd name="connsiteY88" fmla="*/ 253367 h 522431"/>
                <a:gd name="connsiteX89" fmla="*/ 15157 w 601094"/>
                <a:gd name="connsiteY89" fmla="*/ 218612 h 522431"/>
                <a:gd name="connsiteX90" fmla="*/ 20027 w 601094"/>
                <a:gd name="connsiteY90" fmla="*/ 391686 h 522431"/>
                <a:gd name="connsiteX91" fmla="*/ 17592 w 601094"/>
                <a:gd name="connsiteY91" fmla="*/ 493293 h 522431"/>
                <a:gd name="connsiteX92" fmla="*/ 79445 w 601094"/>
                <a:gd name="connsiteY92" fmla="*/ 475791 h 522431"/>
                <a:gd name="connsiteX93" fmla="*/ 83585 w 601094"/>
                <a:gd name="connsiteY93" fmla="*/ 475548 h 522431"/>
                <a:gd name="connsiteX94" fmla="*/ 373855 w 601094"/>
                <a:gd name="connsiteY94" fmla="*/ 479438 h 522431"/>
                <a:gd name="connsiteX95" fmla="*/ 582061 w 601094"/>
                <a:gd name="connsiteY95" fmla="*/ 507149 h 522431"/>
                <a:gd name="connsiteX96" fmla="*/ 588879 w 601094"/>
                <a:gd name="connsiteY96" fmla="*/ 508607 h 522431"/>
                <a:gd name="connsiteX97" fmla="*/ 582791 w 601094"/>
                <a:gd name="connsiteY97" fmla="*/ 365433 h 522431"/>
                <a:gd name="connsiteX98" fmla="*/ 581817 w 601094"/>
                <a:gd name="connsiteY98" fmla="*/ 243893 h 522431"/>
                <a:gd name="connsiteX99" fmla="*/ 479541 w 601094"/>
                <a:gd name="connsiteY99" fmla="*/ 244622 h 522431"/>
                <a:gd name="connsiteX100" fmla="*/ 471505 w 601094"/>
                <a:gd name="connsiteY100" fmla="*/ 233683 h 522431"/>
                <a:gd name="connsiteX101" fmla="*/ 471992 w 601094"/>
                <a:gd name="connsiteY101" fmla="*/ 232711 h 522431"/>
                <a:gd name="connsiteX102" fmla="*/ 265734 w 601094"/>
                <a:gd name="connsiteY102" fmla="*/ 227849 h 522431"/>
                <a:gd name="connsiteX103" fmla="*/ 119138 w 601094"/>
                <a:gd name="connsiteY103" fmla="*/ 222988 h 522431"/>
                <a:gd name="connsiteX104" fmla="*/ 126200 w 601094"/>
                <a:gd name="connsiteY104" fmla="*/ 240003 h 522431"/>
                <a:gd name="connsiteX105" fmla="*/ 126687 w 601094"/>
                <a:gd name="connsiteY105" fmla="*/ 242920 h 522431"/>
                <a:gd name="connsiteX106" fmla="*/ 126200 w 601094"/>
                <a:gd name="connsiteY106" fmla="*/ 248268 h 522431"/>
                <a:gd name="connsiteX107" fmla="*/ 69461 w 601094"/>
                <a:gd name="connsiteY107" fmla="*/ 258721 h 522431"/>
                <a:gd name="connsiteX108" fmla="*/ 15157 w 601094"/>
                <a:gd name="connsiteY108" fmla="*/ 218612 h 522431"/>
                <a:gd name="connsiteX109" fmla="*/ 300922 w 601094"/>
                <a:gd name="connsiteY109" fmla="*/ 127898 h 522431"/>
                <a:gd name="connsiteX110" fmla="*/ 259890 w 601094"/>
                <a:gd name="connsiteY110" fmla="*/ 137666 h 522431"/>
                <a:gd name="connsiteX111" fmla="*/ 169546 w 601094"/>
                <a:gd name="connsiteY111" fmla="*/ 180449 h 522431"/>
                <a:gd name="connsiteX112" fmla="*/ 119138 w 601094"/>
                <a:gd name="connsiteY112" fmla="*/ 208160 h 522431"/>
                <a:gd name="connsiteX113" fmla="*/ 288868 w 601094"/>
                <a:gd name="connsiteY113" fmla="*/ 212292 h 522431"/>
                <a:gd name="connsiteX114" fmla="*/ 479541 w 601094"/>
                <a:gd name="connsiteY114" fmla="*/ 214966 h 522431"/>
                <a:gd name="connsiteX115" fmla="*/ 420367 w 601094"/>
                <a:gd name="connsiteY115" fmla="*/ 166593 h 522431"/>
                <a:gd name="connsiteX116" fmla="*/ 300922 w 601094"/>
                <a:gd name="connsiteY116" fmla="*/ 127898 h 522431"/>
                <a:gd name="connsiteX117" fmla="*/ 304940 w 601094"/>
                <a:gd name="connsiteY117" fmla="*/ 19043 h 522431"/>
                <a:gd name="connsiteX118" fmla="*/ 305671 w 601094"/>
                <a:gd name="connsiteY118" fmla="*/ 25606 h 522431"/>
                <a:gd name="connsiteX119" fmla="*/ 320282 w 601094"/>
                <a:gd name="connsiteY119" fmla="*/ 28766 h 522431"/>
                <a:gd name="connsiteX120" fmla="*/ 311271 w 601094"/>
                <a:gd name="connsiteY120" fmla="*/ 22932 h 522431"/>
                <a:gd name="connsiteX121" fmla="*/ 304940 w 601094"/>
                <a:gd name="connsiteY121" fmla="*/ 19043 h 522431"/>
                <a:gd name="connsiteX122" fmla="*/ 296417 w 601094"/>
                <a:gd name="connsiteY122" fmla="*/ 113 h 522431"/>
                <a:gd name="connsiteX123" fmla="*/ 302992 w 601094"/>
                <a:gd name="connsiteY123" fmla="*/ 4458 h 522431"/>
                <a:gd name="connsiteX124" fmla="*/ 302992 w 601094"/>
                <a:gd name="connsiteY124" fmla="*/ 4701 h 522431"/>
                <a:gd name="connsiteX125" fmla="*/ 323691 w 601094"/>
                <a:gd name="connsiteY125" fmla="*/ 12723 h 522431"/>
                <a:gd name="connsiteX126" fmla="*/ 355835 w 601094"/>
                <a:gd name="connsiteY126" fmla="*/ 31197 h 522431"/>
                <a:gd name="connsiteX127" fmla="*/ 351451 w 601094"/>
                <a:gd name="connsiteY127" fmla="*/ 47727 h 522431"/>
                <a:gd name="connsiteX128" fmla="*/ 306888 w 601094"/>
                <a:gd name="connsiteY128" fmla="*/ 47970 h 522431"/>
                <a:gd name="connsiteX129" fmla="*/ 302018 w 601094"/>
                <a:gd name="connsiteY129" fmla="*/ 104851 h 522431"/>
                <a:gd name="connsiteX130" fmla="*/ 388222 w 601094"/>
                <a:gd name="connsiteY130" fmla="*/ 131832 h 522431"/>
                <a:gd name="connsiteX131" fmla="*/ 491960 w 601094"/>
                <a:gd name="connsiteY131" fmla="*/ 235385 h 522431"/>
                <a:gd name="connsiteX132" fmla="*/ 583035 w 601094"/>
                <a:gd name="connsiteY132" fmla="*/ 217640 h 522431"/>
                <a:gd name="connsiteX133" fmla="*/ 596185 w 601094"/>
                <a:gd name="connsiteY133" fmla="*/ 224203 h 522431"/>
                <a:gd name="connsiteX134" fmla="*/ 598376 w 601094"/>
                <a:gd name="connsiteY134" fmla="*/ 229551 h 522431"/>
                <a:gd name="connsiteX135" fmla="*/ 599107 w 601094"/>
                <a:gd name="connsiteY135" fmla="*/ 403840 h 522431"/>
                <a:gd name="connsiteX136" fmla="*/ 591558 w 601094"/>
                <a:gd name="connsiteY136" fmla="*/ 516629 h 522431"/>
                <a:gd name="connsiteX137" fmla="*/ 585470 w 601094"/>
                <a:gd name="connsiteY137" fmla="*/ 519546 h 522431"/>
                <a:gd name="connsiteX138" fmla="*/ 577677 w 601094"/>
                <a:gd name="connsiteY138" fmla="*/ 522220 h 522431"/>
                <a:gd name="connsiteX139" fmla="*/ 449101 w 601094"/>
                <a:gd name="connsiteY139" fmla="*/ 489890 h 522431"/>
                <a:gd name="connsiteX140" fmla="*/ 323934 w 601094"/>
                <a:gd name="connsiteY140" fmla="*/ 501558 h 522431"/>
                <a:gd name="connsiteX141" fmla="*/ 89429 w 601094"/>
                <a:gd name="connsiteY141" fmla="*/ 487459 h 522431"/>
                <a:gd name="connsiteX142" fmla="*/ 84072 w 601094"/>
                <a:gd name="connsiteY142" fmla="*/ 492564 h 522431"/>
                <a:gd name="connsiteX143" fmla="*/ 12966 w 601094"/>
                <a:gd name="connsiteY143" fmla="*/ 518817 h 522431"/>
                <a:gd name="connsiteX144" fmla="*/ 4686 w 601094"/>
                <a:gd name="connsiteY144" fmla="*/ 512497 h 522431"/>
                <a:gd name="connsiteX145" fmla="*/ 7121 w 601094"/>
                <a:gd name="connsiteY145" fmla="*/ 310497 h 522431"/>
                <a:gd name="connsiteX146" fmla="*/ 6878 w 601094"/>
                <a:gd name="connsiteY146" fmla="*/ 210834 h 522431"/>
                <a:gd name="connsiteX147" fmla="*/ 15888 w 601094"/>
                <a:gd name="connsiteY147" fmla="*/ 212535 h 522431"/>
                <a:gd name="connsiteX148" fmla="*/ 66782 w 601094"/>
                <a:gd name="connsiteY148" fmla="*/ 247296 h 522431"/>
                <a:gd name="connsiteX149" fmla="*/ 115485 w 601094"/>
                <a:gd name="connsiteY149" fmla="*/ 242434 h 522431"/>
                <a:gd name="connsiteX150" fmla="*/ 85046 w 601094"/>
                <a:gd name="connsiteY150" fmla="*/ 211806 h 522431"/>
                <a:gd name="connsiteX151" fmla="*/ 88212 w 601094"/>
                <a:gd name="connsiteY151" fmla="*/ 200138 h 522431"/>
                <a:gd name="connsiteX152" fmla="*/ 274014 w 601094"/>
                <a:gd name="connsiteY152" fmla="*/ 111171 h 522431"/>
                <a:gd name="connsiteX153" fmla="*/ 292521 w 601094"/>
                <a:gd name="connsiteY153" fmla="*/ 105580 h 522431"/>
                <a:gd name="connsiteX154" fmla="*/ 290329 w 601094"/>
                <a:gd name="connsiteY154" fmla="*/ 40434 h 522431"/>
                <a:gd name="connsiteX155" fmla="*/ 290086 w 601094"/>
                <a:gd name="connsiteY155" fmla="*/ 29009 h 522431"/>
                <a:gd name="connsiteX156" fmla="*/ 290573 w 601094"/>
                <a:gd name="connsiteY156" fmla="*/ 6160 h 522431"/>
                <a:gd name="connsiteX157" fmla="*/ 296417 w 601094"/>
                <a:gd name="connsiteY157" fmla="*/ 113 h 52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01094" h="522431">
                  <a:moveTo>
                    <a:pt x="427885" y="274980"/>
                  </a:moveTo>
                  <a:cubicBezTo>
                    <a:pt x="432025" y="289568"/>
                    <a:pt x="431782" y="309261"/>
                    <a:pt x="432269" y="321660"/>
                  </a:cubicBezTo>
                  <a:cubicBezTo>
                    <a:pt x="433730" y="357156"/>
                    <a:pt x="437139" y="394111"/>
                    <a:pt x="431295" y="429121"/>
                  </a:cubicBezTo>
                  <a:cubicBezTo>
                    <a:pt x="427885" y="449300"/>
                    <a:pt x="455403" y="436171"/>
                    <a:pt x="453455" y="417208"/>
                  </a:cubicBezTo>
                  <a:cubicBezTo>
                    <a:pt x="451020" y="394840"/>
                    <a:pt x="449802" y="372230"/>
                    <a:pt x="448585" y="349619"/>
                  </a:cubicBezTo>
                  <a:cubicBezTo>
                    <a:pt x="447611" y="333330"/>
                    <a:pt x="446637" y="317527"/>
                    <a:pt x="448585" y="301238"/>
                  </a:cubicBezTo>
                  <a:cubicBezTo>
                    <a:pt x="450533" y="282760"/>
                    <a:pt x="446880" y="275224"/>
                    <a:pt x="427885" y="274980"/>
                  </a:cubicBezTo>
                  <a:close/>
                  <a:moveTo>
                    <a:pt x="352921" y="272822"/>
                  </a:moveTo>
                  <a:cubicBezTo>
                    <a:pt x="351217" y="305158"/>
                    <a:pt x="355112" y="339439"/>
                    <a:pt x="354868" y="371774"/>
                  </a:cubicBezTo>
                  <a:cubicBezTo>
                    <a:pt x="354868" y="389279"/>
                    <a:pt x="353651" y="405812"/>
                    <a:pt x="351947" y="423317"/>
                  </a:cubicBezTo>
                  <a:cubicBezTo>
                    <a:pt x="350000" y="446170"/>
                    <a:pt x="359980" y="444468"/>
                    <a:pt x="378481" y="441065"/>
                  </a:cubicBezTo>
                  <a:cubicBezTo>
                    <a:pt x="393817" y="438390"/>
                    <a:pt x="387488" y="426477"/>
                    <a:pt x="386514" y="411647"/>
                  </a:cubicBezTo>
                  <a:cubicBezTo>
                    <a:pt x="385540" y="395357"/>
                    <a:pt x="384323" y="378825"/>
                    <a:pt x="385297" y="362535"/>
                  </a:cubicBezTo>
                  <a:cubicBezTo>
                    <a:pt x="386514" y="342356"/>
                    <a:pt x="388948" y="321690"/>
                    <a:pt x="388461" y="301511"/>
                  </a:cubicBezTo>
                  <a:cubicBezTo>
                    <a:pt x="387974" y="273552"/>
                    <a:pt x="380428" y="274038"/>
                    <a:pt x="356816" y="273795"/>
                  </a:cubicBezTo>
                  <a:cubicBezTo>
                    <a:pt x="355112" y="273795"/>
                    <a:pt x="353895" y="273309"/>
                    <a:pt x="352921" y="272822"/>
                  </a:cubicBezTo>
                  <a:close/>
                  <a:moveTo>
                    <a:pt x="276425" y="271096"/>
                  </a:moveTo>
                  <a:cubicBezTo>
                    <a:pt x="286174" y="306831"/>
                    <a:pt x="280325" y="345969"/>
                    <a:pt x="279350" y="382676"/>
                  </a:cubicBezTo>
                  <a:cubicBezTo>
                    <a:pt x="278862" y="397748"/>
                    <a:pt x="278131" y="413063"/>
                    <a:pt x="278131" y="427892"/>
                  </a:cubicBezTo>
                  <a:cubicBezTo>
                    <a:pt x="278131" y="449041"/>
                    <a:pt x="279350" y="450986"/>
                    <a:pt x="302017" y="447096"/>
                  </a:cubicBezTo>
                  <a:cubicBezTo>
                    <a:pt x="317128" y="444422"/>
                    <a:pt x="309085" y="407715"/>
                    <a:pt x="308841" y="393859"/>
                  </a:cubicBezTo>
                  <a:cubicBezTo>
                    <a:pt x="308841" y="369792"/>
                    <a:pt x="308353" y="345483"/>
                    <a:pt x="309816" y="321660"/>
                  </a:cubicBezTo>
                  <a:cubicBezTo>
                    <a:pt x="310547" y="308289"/>
                    <a:pt x="314690" y="291759"/>
                    <a:pt x="313472" y="278875"/>
                  </a:cubicBezTo>
                  <a:cubicBezTo>
                    <a:pt x="312497" y="266477"/>
                    <a:pt x="288855" y="273041"/>
                    <a:pt x="281787" y="273041"/>
                  </a:cubicBezTo>
                  <a:cubicBezTo>
                    <a:pt x="279594" y="273041"/>
                    <a:pt x="277888" y="272068"/>
                    <a:pt x="276425" y="271096"/>
                  </a:cubicBezTo>
                  <a:close/>
                  <a:moveTo>
                    <a:pt x="207982" y="270139"/>
                  </a:moveTo>
                  <a:cubicBezTo>
                    <a:pt x="205060" y="301985"/>
                    <a:pt x="210174" y="339421"/>
                    <a:pt x="212122" y="371024"/>
                  </a:cubicBezTo>
                  <a:cubicBezTo>
                    <a:pt x="213339" y="390471"/>
                    <a:pt x="214800" y="409433"/>
                    <a:pt x="213826" y="428880"/>
                  </a:cubicBezTo>
                  <a:cubicBezTo>
                    <a:pt x="209687" y="437632"/>
                    <a:pt x="211635" y="443952"/>
                    <a:pt x="219427" y="447842"/>
                  </a:cubicBezTo>
                  <a:cubicBezTo>
                    <a:pt x="226732" y="450030"/>
                    <a:pt x="232576" y="448571"/>
                    <a:pt x="237689" y="443709"/>
                  </a:cubicBezTo>
                  <a:cubicBezTo>
                    <a:pt x="237933" y="410891"/>
                    <a:pt x="236472" y="377830"/>
                    <a:pt x="236472" y="345013"/>
                  </a:cubicBezTo>
                  <a:cubicBezTo>
                    <a:pt x="236228" y="330670"/>
                    <a:pt x="236715" y="316570"/>
                    <a:pt x="237446" y="302228"/>
                  </a:cubicBezTo>
                  <a:cubicBezTo>
                    <a:pt x="238663" y="279620"/>
                    <a:pt x="232819" y="274515"/>
                    <a:pt x="213339" y="272570"/>
                  </a:cubicBezTo>
                  <a:cubicBezTo>
                    <a:pt x="211148" y="272327"/>
                    <a:pt x="209200" y="271355"/>
                    <a:pt x="207982" y="270139"/>
                  </a:cubicBezTo>
                  <a:close/>
                  <a:moveTo>
                    <a:pt x="167332" y="268198"/>
                  </a:moveTo>
                  <a:cubicBezTo>
                    <a:pt x="169037" y="272817"/>
                    <a:pt x="147120" y="270629"/>
                    <a:pt x="141519" y="270872"/>
                  </a:cubicBezTo>
                  <a:cubicBezTo>
                    <a:pt x="139571" y="270872"/>
                    <a:pt x="138110" y="270386"/>
                    <a:pt x="136893" y="269657"/>
                  </a:cubicBezTo>
                  <a:cubicBezTo>
                    <a:pt x="138354" y="310259"/>
                    <a:pt x="141276" y="350861"/>
                    <a:pt x="141032" y="391464"/>
                  </a:cubicBezTo>
                  <a:cubicBezTo>
                    <a:pt x="141032" y="409698"/>
                    <a:pt x="141763" y="428176"/>
                    <a:pt x="138354" y="445924"/>
                  </a:cubicBezTo>
                  <a:cubicBezTo>
                    <a:pt x="134701" y="464645"/>
                    <a:pt x="170011" y="452002"/>
                    <a:pt x="167332" y="431823"/>
                  </a:cubicBezTo>
                  <a:cubicBezTo>
                    <a:pt x="162705" y="395354"/>
                    <a:pt x="165384" y="358641"/>
                    <a:pt x="168793" y="322172"/>
                  </a:cubicBezTo>
                  <a:cubicBezTo>
                    <a:pt x="170498" y="304910"/>
                    <a:pt x="173907" y="284974"/>
                    <a:pt x="167332" y="268198"/>
                  </a:cubicBezTo>
                  <a:close/>
                  <a:moveTo>
                    <a:pt x="424963" y="258205"/>
                  </a:moveTo>
                  <a:cubicBezTo>
                    <a:pt x="464414" y="252613"/>
                    <a:pt x="474155" y="272063"/>
                    <a:pt x="470015" y="309504"/>
                  </a:cubicBezTo>
                  <a:cubicBezTo>
                    <a:pt x="466362" y="340137"/>
                    <a:pt x="467336" y="372959"/>
                    <a:pt x="468797" y="403836"/>
                  </a:cubicBezTo>
                  <a:cubicBezTo>
                    <a:pt x="469284" y="414047"/>
                    <a:pt x="476346" y="438116"/>
                    <a:pt x="467336" y="447112"/>
                  </a:cubicBezTo>
                  <a:cubicBezTo>
                    <a:pt x="455160" y="459511"/>
                    <a:pt x="414248" y="458782"/>
                    <a:pt x="417658" y="434469"/>
                  </a:cubicBezTo>
                  <a:cubicBezTo>
                    <a:pt x="422528" y="402377"/>
                    <a:pt x="418875" y="368097"/>
                    <a:pt x="418632" y="335761"/>
                  </a:cubicBezTo>
                  <a:cubicBezTo>
                    <a:pt x="418632" y="314123"/>
                    <a:pt x="420823" y="288838"/>
                    <a:pt x="415222" y="267687"/>
                  </a:cubicBezTo>
                  <a:cubicBezTo>
                    <a:pt x="414492" y="264526"/>
                    <a:pt x="416927" y="262581"/>
                    <a:pt x="419362" y="262824"/>
                  </a:cubicBezTo>
                  <a:cubicBezTo>
                    <a:pt x="420336" y="260393"/>
                    <a:pt x="422041" y="258691"/>
                    <a:pt x="424963" y="258205"/>
                  </a:cubicBezTo>
                  <a:close/>
                  <a:moveTo>
                    <a:pt x="356816" y="257749"/>
                  </a:moveTo>
                  <a:cubicBezTo>
                    <a:pt x="368500" y="258235"/>
                    <a:pt x="380428" y="258478"/>
                    <a:pt x="392356" y="258478"/>
                  </a:cubicBezTo>
                  <a:cubicBezTo>
                    <a:pt x="395034" y="258478"/>
                    <a:pt x="398198" y="260423"/>
                    <a:pt x="398685" y="263340"/>
                  </a:cubicBezTo>
                  <a:cubicBezTo>
                    <a:pt x="408179" y="315126"/>
                    <a:pt x="399415" y="371045"/>
                    <a:pt x="400876" y="423803"/>
                  </a:cubicBezTo>
                  <a:cubicBezTo>
                    <a:pt x="401606" y="455652"/>
                    <a:pt x="396738" y="452248"/>
                    <a:pt x="366066" y="455652"/>
                  </a:cubicBezTo>
                  <a:cubicBezTo>
                    <a:pt x="335638" y="459299"/>
                    <a:pt x="336611" y="437418"/>
                    <a:pt x="340019" y="412133"/>
                  </a:cubicBezTo>
                  <a:cubicBezTo>
                    <a:pt x="346835" y="362292"/>
                    <a:pt x="337585" y="310507"/>
                    <a:pt x="344401" y="260909"/>
                  </a:cubicBezTo>
                  <a:cubicBezTo>
                    <a:pt x="344888" y="257019"/>
                    <a:pt x="350000" y="256776"/>
                    <a:pt x="352434" y="258964"/>
                  </a:cubicBezTo>
                  <a:cubicBezTo>
                    <a:pt x="353651" y="258235"/>
                    <a:pt x="354868" y="257749"/>
                    <a:pt x="356816" y="257749"/>
                  </a:cubicBezTo>
                  <a:close/>
                  <a:moveTo>
                    <a:pt x="213339" y="256040"/>
                  </a:moveTo>
                  <a:cubicBezTo>
                    <a:pt x="251569" y="254095"/>
                    <a:pt x="255709" y="265277"/>
                    <a:pt x="252787" y="302228"/>
                  </a:cubicBezTo>
                  <a:cubicBezTo>
                    <a:pt x="248891" y="352548"/>
                    <a:pt x="257170" y="404571"/>
                    <a:pt x="250595" y="454405"/>
                  </a:cubicBezTo>
                  <a:cubicBezTo>
                    <a:pt x="249865" y="458052"/>
                    <a:pt x="247673" y="461212"/>
                    <a:pt x="243290" y="461455"/>
                  </a:cubicBezTo>
                  <a:cubicBezTo>
                    <a:pt x="231602" y="461455"/>
                    <a:pt x="219670" y="461455"/>
                    <a:pt x="207738" y="461455"/>
                  </a:cubicBezTo>
                  <a:cubicBezTo>
                    <a:pt x="203842" y="461698"/>
                    <a:pt x="201407" y="458538"/>
                    <a:pt x="201164" y="454891"/>
                  </a:cubicBezTo>
                  <a:cubicBezTo>
                    <a:pt x="197755" y="418184"/>
                    <a:pt x="199216" y="379775"/>
                    <a:pt x="199459" y="342825"/>
                  </a:cubicBezTo>
                  <a:cubicBezTo>
                    <a:pt x="199459" y="318758"/>
                    <a:pt x="192885" y="288371"/>
                    <a:pt x="198972" y="265277"/>
                  </a:cubicBezTo>
                  <a:cubicBezTo>
                    <a:pt x="199703" y="262117"/>
                    <a:pt x="203355" y="261388"/>
                    <a:pt x="205790" y="262360"/>
                  </a:cubicBezTo>
                  <a:cubicBezTo>
                    <a:pt x="206521" y="259200"/>
                    <a:pt x="208956" y="256283"/>
                    <a:pt x="213339" y="256040"/>
                  </a:cubicBezTo>
                  <a:close/>
                  <a:moveTo>
                    <a:pt x="281787" y="255781"/>
                  </a:moveTo>
                  <a:cubicBezTo>
                    <a:pt x="310303" y="255052"/>
                    <a:pt x="331264" y="253107"/>
                    <a:pt x="327608" y="286897"/>
                  </a:cubicBezTo>
                  <a:cubicBezTo>
                    <a:pt x="322002" y="341350"/>
                    <a:pt x="323464" y="396533"/>
                    <a:pt x="323708" y="451472"/>
                  </a:cubicBezTo>
                  <a:cubicBezTo>
                    <a:pt x="323708" y="455605"/>
                    <a:pt x="320540" y="457793"/>
                    <a:pt x="316884" y="458279"/>
                  </a:cubicBezTo>
                  <a:cubicBezTo>
                    <a:pt x="292755" y="461196"/>
                    <a:pt x="262533" y="469461"/>
                    <a:pt x="262533" y="435914"/>
                  </a:cubicBezTo>
                  <a:cubicBezTo>
                    <a:pt x="262533" y="379030"/>
                    <a:pt x="264726" y="321173"/>
                    <a:pt x="267895" y="264289"/>
                  </a:cubicBezTo>
                  <a:cubicBezTo>
                    <a:pt x="268138" y="260886"/>
                    <a:pt x="272038" y="260157"/>
                    <a:pt x="273744" y="262831"/>
                  </a:cubicBezTo>
                  <a:cubicBezTo>
                    <a:pt x="274475" y="259184"/>
                    <a:pt x="277156" y="255781"/>
                    <a:pt x="281787" y="255781"/>
                  </a:cubicBezTo>
                  <a:close/>
                  <a:moveTo>
                    <a:pt x="163192" y="253367"/>
                  </a:moveTo>
                  <a:cubicBezTo>
                    <a:pt x="171289" y="254339"/>
                    <a:pt x="178534" y="257257"/>
                    <a:pt x="179751" y="264794"/>
                  </a:cubicBezTo>
                  <a:cubicBezTo>
                    <a:pt x="184135" y="295428"/>
                    <a:pt x="177560" y="323631"/>
                    <a:pt x="176829" y="354508"/>
                  </a:cubicBezTo>
                  <a:cubicBezTo>
                    <a:pt x="176342" y="377119"/>
                    <a:pt x="174151" y="399730"/>
                    <a:pt x="177073" y="422341"/>
                  </a:cubicBezTo>
                  <a:cubicBezTo>
                    <a:pt x="178534" y="434254"/>
                    <a:pt x="180482" y="445438"/>
                    <a:pt x="176099" y="457108"/>
                  </a:cubicBezTo>
                  <a:cubicBezTo>
                    <a:pt x="171472" y="470237"/>
                    <a:pt x="141276" y="461484"/>
                    <a:pt x="132996" y="460755"/>
                  </a:cubicBezTo>
                  <a:cubicBezTo>
                    <a:pt x="131535" y="460755"/>
                    <a:pt x="130074" y="459539"/>
                    <a:pt x="130074" y="457838"/>
                  </a:cubicBezTo>
                  <a:cubicBezTo>
                    <a:pt x="132266" y="392193"/>
                    <a:pt x="117168" y="319255"/>
                    <a:pt x="132266" y="255312"/>
                  </a:cubicBezTo>
                  <a:cubicBezTo>
                    <a:pt x="132996" y="253124"/>
                    <a:pt x="136162" y="253610"/>
                    <a:pt x="136406" y="255798"/>
                  </a:cubicBezTo>
                  <a:cubicBezTo>
                    <a:pt x="137623" y="254583"/>
                    <a:pt x="139328" y="253853"/>
                    <a:pt x="141519" y="253610"/>
                  </a:cubicBezTo>
                  <a:cubicBezTo>
                    <a:pt x="146146" y="253367"/>
                    <a:pt x="155096" y="252394"/>
                    <a:pt x="163192" y="253367"/>
                  </a:cubicBezTo>
                  <a:close/>
                  <a:moveTo>
                    <a:pt x="15157" y="218612"/>
                  </a:moveTo>
                  <a:cubicBezTo>
                    <a:pt x="5904" y="271847"/>
                    <a:pt x="21002" y="337722"/>
                    <a:pt x="20027" y="391686"/>
                  </a:cubicBezTo>
                  <a:cubicBezTo>
                    <a:pt x="19297" y="425474"/>
                    <a:pt x="17592" y="459505"/>
                    <a:pt x="17592" y="493293"/>
                  </a:cubicBezTo>
                  <a:cubicBezTo>
                    <a:pt x="17592" y="505933"/>
                    <a:pt x="71653" y="478222"/>
                    <a:pt x="79445" y="475791"/>
                  </a:cubicBezTo>
                  <a:cubicBezTo>
                    <a:pt x="80906" y="475305"/>
                    <a:pt x="82367" y="475305"/>
                    <a:pt x="83585" y="475548"/>
                  </a:cubicBezTo>
                  <a:cubicBezTo>
                    <a:pt x="180991" y="476278"/>
                    <a:pt x="276205" y="489890"/>
                    <a:pt x="373855" y="479438"/>
                  </a:cubicBezTo>
                  <a:cubicBezTo>
                    <a:pt x="455920" y="470687"/>
                    <a:pt x="510954" y="465825"/>
                    <a:pt x="582061" y="507149"/>
                  </a:cubicBezTo>
                  <a:cubicBezTo>
                    <a:pt x="584252" y="505933"/>
                    <a:pt x="586931" y="506177"/>
                    <a:pt x="588879" y="508607"/>
                  </a:cubicBezTo>
                  <a:cubicBezTo>
                    <a:pt x="566232" y="478708"/>
                    <a:pt x="581817" y="399707"/>
                    <a:pt x="582791" y="365433"/>
                  </a:cubicBezTo>
                  <a:cubicBezTo>
                    <a:pt x="584009" y="324839"/>
                    <a:pt x="584009" y="284487"/>
                    <a:pt x="581817" y="243893"/>
                  </a:cubicBezTo>
                  <a:cubicBezTo>
                    <a:pt x="554300" y="264068"/>
                    <a:pt x="507302" y="259936"/>
                    <a:pt x="479541" y="244622"/>
                  </a:cubicBezTo>
                  <a:cubicBezTo>
                    <a:pt x="473940" y="246080"/>
                    <a:pt x="467365" y="238788"/>
                    <a:pt x="471505" y="233683"/>
                  </a:cubicBezTo>
                  <a:cubicBezTo>
                    <a:pt x="471748" y="233197"/>
                    <a:pt x="471748" y="232954"/>
                    <a:pt x="471992" y="232711"/>
                  </a:cubicBezTo>
                  <a:cubicBezTo>
                    <a:pt x="405512" y="223717"/>
                    <a:pt x="332944" y="230766"/>
                    <a:pt x="265734" y="227849"/>
                  </a:cubicBezTo>
                  <a:cubicBezTo>
                    <a:pt x="217762" y="225662"/>
                    <a:pt x="167598" y="221043"/>
                    <a:pt x="119138" y="222988"/>
                  </a:cubicBezTo>
                  <a:cubicBezTo>
                    <a:pt x="120599" y="227849"/>
                    <a:pt x="122791" y="233440"/>
                    <a:pt x="126200" y="240003"/>
                  </a:cubicBezTo>
                  <a:cubicBezTo>
                    <a:pt x="126687" y="240976"/>
                    <a:pt x="126687" y="241948"/>
                    <a:pt x="126687" y="242920"/>
                  </a:cubicBezTo>
                  <a:cubicBezTo>
                    <a:pt x="127661" y="244379"/>
                    <a:pt x="127905" y="246566"/>
                    <a:pt x="126200" y="248268"/>
                  </a:cubicBezTo>
                  <a:cubicBezTo>
                    <a:pt x="112563" y="261151"/>
                    <a:pt x="86994" y="262610"/>
                    <a:pt x="69461" y="258721"/>
                  </a:cubicBezTo>
                  <a:cubicBezTo>
                    <a:pt x="45110" y="253616"/>
                    <a:pt x="31473" y="235871"/>
                    <a:pt x="15157" y="218612"/>
                  </a:cubicBezTo>
                  <a:close/>
                  <a:moveTo>
                    <a:pt x="300922" y="127898"/>
                  </a:moveTo>
                  <a:cubicBezTo>
                    <a:pt x="287057" y="128201"/>
                    <a:pt x="273283" y="131103"/>
                    <a:pt x="259890" y="137666"/>
                  </a:cubicBezTo>
                  <a:cubicBezTo>
                    <a:pt x="230181" y="152251"/>
                    <a:pt x="200229" y="167808"/>
                    <a:pt x="169546" y="180449"/>
                  </a:cubicBezTo>
                  <a:cubicBezTo>
                    <a:pt x="143490" y="191144"/>
                    <a:pt x="124008" y="195276"/>
                    <a:pt x="119138" y="208160"/>
                  </a:cubicBezTo>
                  <a:cubicBezTo>
                    <a:pt x="173198" y="199409"/>
                    <a:pt x="235782" y="209618"/>
                    <a:pt x="288868" y="212292"/>
                  </a:cubicBezTo>
                  <a:cubicBezTo>
                    <a:pt x="351451" y="215209"/>
                    <a:pt x="417932" y="207431"/>
                    <a:pt x="479541" y="214966"/>
                  </a:cubicBezTo>
                  <a:cubicBezTo>
                    <a:pt x="481732" y="190415"/>
                    <a:pt x="443501" y="177532"/>
                    <a:pt x="420367" y="166593"/>
                  </a:cubicBezTo>
                  <a:cubicBezTo>
                    <a:pt x="384935" y="149456"/>
                    <a:pt x="342518" y="126986"/>
                    <a:pt x="300922" y="127898"/>
                  </a:cubicBezTo>
                  <a:close/>
                  <a:moveTo>
                    <a:pt x="304940" y="19043"/>
                  </a:moveTo>
                  <a:cubicBezTo>
                    <a:pt x="305184" y="21231"/>
                    <a:pt x="305427" y="23419"/>
                    <a:pt x="305671" y="25606"/>
                  </a:cubicBezTo>
                  <a:cubicBezTo>
                    <a:pt x="310541" y="27308"/>
                    <a:pt x="315411" y="28280"/>
                    <a:pt x="320282" y="28766"/>
                  </a:cubicBezTo>
                  <a:cubicBezTo>
                    <a:pt x="317359" y="26822"/>
                    <a:pt x="314194" y="24877"/>
                    <a:pt x="311271" y="22932"/>
                  </a:cubicBezTo>
                  <a:cubicBezTo>
                    <a:pt x="309567" y="21717"/>
                    <a:pt x="307132" y="20502"/>
                    <a:pt x="304940" y="19043"/>
                  </a:cubicBezTo>
                  <a:close/>
                  <a:moveTo>
                    <a:pt x="296417" y="113"/>
                  </a:moveTo>
                  <a:cubicBezTo>
                    <a:pt x="299339" y="-403"/>
                    <a:pt x="302383" y="812"/>
                    <a:pt x="302992" y="4458"/>
                  </a:cubicBezTo>
                  <a:cubicBezTo>
                    <a:pt x="302992" y="4701"/>
                    <a:pt x="302992" y="4701"/>
                    <a:pt x="302992" y="4701"/>
                  </a:cubicBezTo>
                  <a:cubicBezTo>
                    <a:pt x="310054" y="5431"/>
                    <a:pt x="318090" y="10535"/>
                    <a:pt x="323691" y="12723"/>
                  </a:cubicBezTo>
                  <a:cubicBezTo>
                    <a:pt x="335136" y="17585"/>
                    <a:pt x="346338" y="23176"/>
                    <a:pt x="355835" y="31197"/>
                  </a:cubicBezTo>
                  <a:cubicBezTo>
                    <a:pt x="361192" y="35816"/>
                    <a:pt x="358757" y="46511"/>
                    <a:pt x="351451" y="47727"/>
                  </a:cubicBezTo>
                  <a:cubicBezTo>
                    <a:pt x="338302" y="49914"/>
                    <a:pt x="321499" y="51130"/>
                    <a:pt x="306888" y="47970"/>
                  </a:cubicBezTo>
                  <a:cubicBezTo>
                    <a:pt x="307375" y="67173"/>
                    <a:pt x="306158" y="86863"/>
                    <a:pt x="302018" y="104851"/>
                  </a:cubicBezTo>
                  <a:cubicBezTo>
                    <a:pt x="331727" y="105337"/>
                    <a:pt x="365819" y="122109"/>
                    <a:pt x="388222" y="131832"/>
                  </a:cubicBezTo>
                  <a:cubicBezTo>
                    <a:pt x="429620" y="149577"/>
                    <a:pt x="547238" y="184095"/>
                    <a:pt x="491960" y="235385"/>
                  </a:cubicBezTo>
                  <a:cubicBezTo>
                    <a:pt x="524348" y="245108"/>
                    <a:pt x="554300" y="233926"/>
                    <a:pt x="583035" y="217640"/>
                  </a:cubicBezTo>
                  <a:cubicBezTo>
                    <a:pt x="588879" y="214480"/>
                    <a:pt x="595454" y="218855"/>
                    <a:pt x="596185" y="224203"/>
                  </a:cubicBezTo>
                  <a:cubicBezTo>
                    <a:pt x="597402" y="225662"/>
                    <a:pt x="598376" y="227363"/>
                    <a:pt x="598376" y="229551"/>
                  </a:cubicBezTo>
                  <a:cubicBezTo>
                    <a:pt x="600811" y="287404"/>
                    <a:pt x="600081" y="345987"/>
                    <a:pt x="599107" y="403840"/>
                  </a:cubicBezTo>
                  <a:cubicBezTo>
                    <a:pt x="598620" y="440302"/>
                    <a:pt x="607386" y="482841"/>
                    <a:pt x="591558" y="516629"/>
                  </a:cubicBezTo>
                  <a:cubicBezTo>
                    <a:pt x="590584" y="518817"/>
                    <a:pt x="587905" y="519789"/>
                    <a:pt x="585470" y="519546"/>
                  </a:cubicBezTo>
                  <a:cubicBezTo>
                    <a:pt x="583765" y="521734"/>
                    <a:pt x="581087" y="522949"/>
                    <a:pt x="577677" y="522220"/>
                  </a:cubicBezTo>
                  <a:cubicBezTo>
                    <a:pt x="532871" y="510795"/>
                    <a:pt x="499996" y="485515"/>
                    <a:pt x="449101" y="489890"/>
                  </a:cubicBezTo>
                  <a:cubicBezTo>
                    <a:pt x="407460" y="493293"/>
                    <a:pt x="365819" y="499856"/>
                    <a:pt x="323934" y="501558"/>
                  </a:cubicBezTo>
                  <a:cubicBezTo>
                    <a:pt x="248445" y="504718"/>
                    <a:pt x="163458" y="506177"/>
                    <a:pt x="89429" y="487459"/>
                  </a:cubicBezTo>
                  <a:cubicBezTo>
                    <a:pt x="88455" y="489647"/>
                    <a:pt x="86751" y="491592"/>
                    <a:pt x="84072" y="492564"/>
                  </a:cubicBezTo>
                  <a:cubicBezTo>
                    <a:pt x="58990" y="501072"/>
                    <a:pt x="39265" y="515171"/>
                    <a:pt x="12966" y="518817"/>
                  </a:cubicBezTo>
                  <a:cubicBezTo>
                    <a:pt x="8582" y="519303"/>
                    <a:pt x="5173" y="517115"/>
                    <a:pt x="4686" y="512497"/>
                  </a:cubicBezTo>
                  <a:cubicBezTo>
                    <a:pt x="-915" y="445406"/>
                    <a:pt x="12235" y="377830"/>
                    <a:pt x="7121" y="310497"/>
                  </a:cubicBezTo>
                  <a:cubicBezTo>
                    <a:pt x="5173" y="283758"/>
                    <a:pt x="-7733" y="235628"/>
                    <a:pt x="6878" y="210834"/>
                  </a:cubicBezTo>
                  <a:cubicBezTo>
                    <a:pt x="9556" y="206458"/>
                    <a:pt x="15157" y="208403"/>
                    <a:pt x="15888" y="212535"/>
                  </a:cubicBezTo>
                  <a:cubicBezTo>
                    <a:pt x="32203" y="223960"/>
                    <a:pt x="46571" y="243406"/>
                    <a:pt x="66782" y="247296"/>
                  </a:cubicBezTo>
                  <a:cubicBezTo>
                    <a:pt x="84559" y="250699"/>
                    <a:pt x="99170" y="246323"/>
                    <a:pt x="115485" y="242434"/>
                  </a:cubicBezTo>
                  <a:cubicBezTo>
                    <a:pt x="103797" y="232711"/>
                    <a:pt x="94300" y="224446"/>
                    <a:pt x="85046" y="211806"/>
                  </a:cubicBezTo>
                  <a:cubicBezTo>
                    <a:pt x="82367" y="208160"/>
                    <a:pt x="84315" y="202326"/>
                    <a:pt x="88212" y="200138"/>
                  </a:cubicBezTo>
                  <a:cubicBezTo>
                    <a:pt x="148116" y="166836"/>
                    <a:pt x="213622" y="144473"/>
                    <a:pt x="274014" y="111171"/>
                  </a:cubicBezTo>
                  <a:cubicBezTo>
                    <a:pt x="279858" y="108011"/>
                    <a:pt x="285946" y="106309"/>
                    <a:pt x="292521" y="105580"/>
                  </a:cubicBezTo>
                  <a:cubicBezTo>
                    <a:pt x="292521" y="83946"/>
                    <a:pt x="290816" y="62068"/>
                    <a:pt x="290329" y="40434"/>
                  </a:cubicBezTo>
                  <a:cubicBezTo>
                    <a:pt x="287894" y="37031"/>
                    <a:pt x="288138" y="32656"/>
                    <a:pt x="290086" y="29009"/>
                  </a:cubicBezTo>
                  <a:cubicBezTo>
                    <a:pt x="289842" y="21474"/>
                    <a:pt x="290086" y="13695"/>
                    <a:pt x="290573" y="6160"/>
                  </a:cubicBezTo>
                  <a:cubicBezTo>
                    <a:pt x="290695" y="2878"/>
                    <a:pt x="293495" y="630"/>
                    <a:pt x="296417" y="1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solidFill>
                  <a:srgbClr val="0070C0"/>
                </a:solidFill>
              </a:endParaRPr>
            </a:p>
          </p:txBody>
        </p:sp>
      </p:grpSp>
      <p:sp>
        <p:nvSpPr>
          <p:cNvPr id="27" name="文本框 26"/>
          <p:cNvSpPr txBox="1"/>
          <p:nvPr/>
        </p:nvSpPr>
        <p:spPr>
          <a:xfrm>
            <a:off x="30890" y="2346319"/>
            <a:ext cx="2062581" cy="1131079"/>
          </a:xfrm>
          <a:prstGeom prst="rect">
            <a:avLst/>
          </a:prstGeom>
          <a:noFill/>
        </p:spPr>
        <p:txBody>
          <a:bodyPr wrap="square" rtlCol="0">
            <a:spAutoFit/>
          </a:bodyPr>
          <a:lstStyle/>
          <a:p>
            <a:pPr algn="ctr"/>
            <a:r>
              <a:rPr lang="zh-CN" altLang="en-US" sz="1350" dirty="0">
                <a:solidFill>
                  <a:srgbClr val="6B74B4"/>
                </a:solidFill>
              </a:rPr>
              <a:t>使用多种检测技术，从多个维度多种检测方式，运用深度学习与集成学习相结合的方式对</a:t>
            </a:r>
            <a:r>
              <a:rPr lang="en-US" altLang="zh-CN" sz="1350" dirty="0" err="1">
                <a:solidFill>
                  <a:srgbClr val="6B74B4"/>
                </a:solidFill>
              </a:rPr>
              <a:t>WebShell</a:t>
            </a:r>
            <a:r>
              <a:rPr lang="zh-CN" altLang="en-US" sz="1350" dirty="0">
                <a:solidFill>
                  <a:srgbClr val="6B74B4"/>
                </a:solidFill>
              </a:rPr>
              <a:t>进行检测</a:t>
            </a:r>
          </a:p>
        </p:txBody>
      </p:sp>
      <p:sp>
        <p:nvSpPr>
          <p:cNvPr id="28" name="文本框 27"/>
          <p:cNvSpPr txBox="1"/>
          <p:nvPr/>
        </p:nvSpPr>
        <p:spPr>
          <a:xfrm>
            <a:off x="109350" y="1979875"/>
            <a:ext cx="1828205" cy="403444"/>
          </a:xfrm>
          <a:prstGeom prst="rect">
            <a:avLst/>
          </a:prstGeom>
          <a:noFill/>
        </p:spPr>
        <p:txBody>
          <a:bodyPr wrap="square" rtlCol="0">
            <a:spAutoFit/>
          </a:bodyPr>
          <a:lstStyle/>
          <a:p>
            <a:pPr algn="ctr">
              <a:lnSpc>
                <a:spcPct val="150000"/>
              </a:lnSpc>
            </a:pPr>
            <a:r>
              <a:rPr lang="zh-CN" altLang="en-US" sz="1500" b="1" dirty="0">
                <a:solidFill>
                  <a:srgbClr val="6B74B4"/>
                </a:solidFill>
              </a:rPr>
              <a:t>准确率高</a:t>
            </a:r>
          </a:p>
        </p:txBody>
      </p:sp>
      <p:sp>
        <p:nvSpPr>
          <p:cNvPr id="29" name="文本框 28"/>
          <p:cNvSpPr txBox="1"/>
          <p:nvPr/>
        </p:nvSpPr>
        <p:spPr>
          <a:xfrm>
            <a:off x="4092667" y="2099111"/>
            <a:ext cx="2661229" cy="715581"/>
          </a:xfrm>
          <a:prstGeom prst="rect">
            <a:avLst/>
          </a:prstGeom>
          <a:noFill/>
        </p:spPr>
        <p:txBody>
          <a:bodyPr wrap="square" rtlCol="0">
            <a:spAutoFit/>
          </a:bodyPr>
          <a:lstStyle/>
          <a:p>
            <a:pPr algn="ctr"/>
            <a:r>
              <a:rPr lang="zh-CN" altLang="en-US" sz="1350" dirty="0">
                <a:solidFill>
                  <a:srgbClr val="6B74B4"/>
                </a:solidFill>
              </a:rPr>
              <a:t>对于</a:t>
            </a:r>
            <a:r>
              <a:rPr lang="en-US" altLang="zh-CN" sz="1350" dirty="0" err="1">
                <a:solidFill>
                  <a:srgbClr val="6B74B4"/>
                </a:solidFill>
              </a:rPr>
              <a:t>WebShell</a:t>
            </a:r>
            <a:r>
              <a:rPr lang="zh-CN" altLang="en-US" sz="1350" dirty="0">
                <a:solidFill>
                  <a:srgbClr val="6B74B4"/>
                </a:solidFill>
              </a:rPr>
              <a:t>的检测不需要上下文信息，只需提供待检测的</a:t>
            </a:r>
            <a:r>
              <a:rPr lang="en-US" altLang="zh-CN" sz="1350" dirty="0">
                <a:solidFill>
                  <a:srgbClr val="6B74B4"/>
                </a:solidFill>
              </a:rPr>
              <a:t>php</a:t>
            </a:r>
            <a:r>
              <a:rPr lang="zh-CN" altLang="en-US" sz="1350" dirty="0">
                <a:solidFill>
                  <a:srgbClr val="6B74B4"/>
                </a:solidFill>
              </a:rPr>
              <a:t>文件即可运行</a:t>
            </a:r>
          </a:p>
        </p:txBody>
      </p:sp>
      <p:sp>
        <p:nvSpPr>
          <p:cNvPr id="30" name="文本框 29"/>
          <p:cNvSpPr txBox="1"/>
          <p:nvPr/>
        </p:nvSpPr>
        <p:spPr>
          <a:xfrm>
            <a:off x="4513630" y="1769116"/>
            <a:ext cx="1828205" cy="403444"/>
          </a:xfrm>
          <a:prstGeom prst="rect">
            <a:avLst/>
          </a:prstGeom>
          <a:noFill/>
        </p:spPr>
        <p:txBody>
          <a:bodyPr wrap="square" rtlCol="0">
            <a:spAutoFit/>
          </a:bodyPr>
          <a:lstStyle/>
          <a:p>
            <a:pPr algn="ctr">
              <a:lnSpc>
                <a:spcPct val="150000"/>
              </a:lnSpc>
            </a:pPr>
            <a:r>
              <a:rPr lang="zh-CN" altLang="en-US" sz="1500" b="1" dirty="0">
                <a:solidFill>
                  <a:srgbClr val="6B74B4"/>
                </a:solidFill>
              </a:rPr>
              <a:t>独立性强</a:t>
            </a:r>
          </a:p>
        </p:txBody>
      </p:sp>
      <p:sp>
        <p:nvSpPr>
          <p:cNvPr id="31" name="文本框 30"/>
          <p:cNvSpPr txBox="1"/>
          <p:nvPr/>
        </p:nvSpPr>
        <p:spPr>
          <a:xfrm>
            <a:off x="6453301" y="4735219"/>
            <a:ext cx="2255546" cy="715581"/>
          </a:xfrm>
          <a:prstGeom prst="rect">
            <a:avLst/>
          </a:prstGeom>
          <a:noFill/>
        </p:spPr>
        <p:txBody>
          <a:bodyPr wrap="square" rtlCol="0">
            <a:spAutoFit/>
          </a:bodyPr>
          <a:lstStyle/>
          <a:p>
            <a:pPr algn="ctr"/>
            <a:r>
              <a:rPr lang="zh-CN" altLang="en-US" sz="1350" dirty="0">
                <a:solidFill>
                  <a:srgbClr val="6B74B4"/>
                </a:solidFill>
              </a:rPr>
              <a:t>本系统部署简便，没有特殊的硬件环境限制。采用</a:t>
            </a:r>
            <a:r>
              <a:rPr lang="en-US" altLang="zh-CN" sz="1350" dirty="0">
                <a:solidFill>
                  <a:srgbClr val="6B74B4"/>
                </a:solidFill>
              </a:rPr>
              <a:t>B/S</a:t>
            </a:r>
            <a:r>
              <a:rPr lang="zh-CN" altLang="en-US" sz="1350" dirty="0">
                <a:solidFill>
                  <a:srgbClr val="6B74B4"/>
                </a:solidFill>
              </a:rPr>
              <a:t>架构提供服务，方便易用。</a:t>
            </a:r>
          </a:p>
        </p:txBody>
      </p:sp>
      <p:sp>
        <p:nvSpPr>
          <p:cNvPr id="32" name="文本框 31"/>
          <p:cNvSpPr txBox="1"/>
          <p:nvPr/>
        </p:nvSpPr>
        <p:spPr>
          <a:xfrm>
            <a:off x="6449410" y="4280569"/>
            <a:ext cx="2187565" cy="403316"/>
          </a:xfrm>
          <a:prstGeom prst="rect">
            <a:avLst/>
          </a:prstGeom>
          <a:noFill/>
        </p:spPr>
        <p:txBody>
          <a:bodyPr wrap="square" rtlCol="0">
            <a:spAutoFit/>
          </a:bodyPr>
          <a:lstStyle/>
          <a:p>
            <a:pPr algn="ctr">
              <a:lnSpc>
                <a:spcPct val="150000"/>
              </a:lnSpc>
            </a:pPr>
            <a:r>
              <a:rPr lang="zh-CN" altLang="en-US" sz="1500" b="1" dirty="0">
                <a:solidFill>
                  <a:srgbClr val="6B74B4"/>
                </a:solidFill>
              </a:rPr>
              <a:t>部署简单，运行稳定</a:t>
            </a:r>
          </a:p>
        </p:txBody>
      </p:sp>
      <p:sp>
        <p:nvSpPr>
          <p:cNvPr id="33" name="文本框 32"/>
          <p:cNvSpPr txBox="1"/>
          <p:nvPr/>
        </p:nvSpPr>
        <p:spPr>
          <a:xfrm>
            <a:off x="1083691" y="5588507"/>
            <a:ext cx="2208910" cy="922020"/>
          </a:xfrm>
          <a:prstGeom prst="rect">
            <a:avLst/>
          </a:prstGeom>
          <a:noFill/>
        </p:spPr>
        <p:txBody>
          <a:bodyPr wrap="square" rtlCol="0">
            <a:spAutoFit/>
          </a:bodyPr>
          <a:lstStyle/>
          <a:p>
            <a:pPr algn="ctr"/>
            <a:r>
              <a:rPr lang="zh-CN" altLang="en-US" sz="1350" dirty="0">
                <a:solidFill>
                  <a:srgbClr val="6B74B4"/>
                </a:solidFill>
              </a:rPr>
              <a:t>采用训练后的模型对</a:t>
            </a:r>
            <a:r>
              <a:rPr lang="en-US" altLang="zh-CN" sz="1350" dirty="0" err="1">
                <a:solidFill>
                  <a:srgbClr val="6B74B4"/>
                </a:solidFill>
              </a:rPr>
              <a:t>WebShell</a:t>
            </a:r>
            <a:r>
              <a:rPr lang="zh-CN" altLang="en-US" sz="1350" dirty="0">
                <a:solidFill>
                  <a:srgbClr val="6B74B4"/>
                </a:solidFill>
              </a:rPr>
              <a:t>进行检测耗时较少，用户可实时调整权重和临界返回相关图表。</a:t>
            </a:r>
          </a:p>
        </p:txBody>
      </p:sp>
      <p:sp>
        <p:nvSpPr>
          <p:cNvPr id="34" name="文本框 33"/>
          <p:cNvSpPr txBox="1"/>
          <p:nvPr/>
        </p:nvSpPr>
        <p:spPr>
          <a:xfrm>
            <a:off x="1274044" y="5223168"/>
            <a:ext cx="1828205" cy="402226"/>
          </a:xfrm>
          <a:prstGeom prst="rect">
            <a:avLst/>
          </a:prstGeom>
          <a:noFill/>
        </p:spPr>
        <p:txBody>
          <a:bodyPr wrap="square" rtlCol="0">
            <a:spAutoFit/>
          </a:bodyPr>
          <a:lstStyle/>
          <a:p>
            <a:pPr algn="ctr">
              <a:lnSpc>
                <a:spcPct val="150000"/>
              </a:lnSpc>
            </a:pPr>
            <a:r>
              <a:rPr lang="zh-CN" altLang="en-US" sz="1500" b="1" dirty="0">
                <a:solidFill>
                  <a:srgbClr val="6B74B4"/>
                </a:solidFill>
              </a:rPr>
              <a:t>实时性强</a:t>
            </a:r>
          </a:p>
        </p:txBody>
      </p:sp>
      <p:grpSp>
        <p:nvGrpSpPr>
          <p:cNvPr id="2" name="组合 1"/>
          <p:cNvGrpSpPr/>
          <p:nvPr/>
        </p:nvGrpSpPr>
        <p:grpSpPr>
          <a:xfrm>
            <a:off x="3809528" y="3841180"/>
            <a:ext cx="700828" cy="700826"/>
            <a:chOff x="3809528" y="3841180"/>
            <a:chExt cx="700828" cy="700826"/>
          </a:xfrm>
        </p:grpSpPr>
        <p:sp>
          <p:nvSpPr>
            <p:cNvPr id="36" name="iṣḻïḑê"/>
            <p:cNvSpPr/>
            <p:nvPr/>
          </p:nvSpPr>
          <p:spPr>
            <a:xfrm>
              <a:off x="3809528" y="3841180"/>
              <a:ext cx="700828" cy="700826"/>
            </a:xfrm>
            <a:prstGeom prst="ellipse">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0070C0"/>
                </a:solidFill>
              </a:endParaRPr>
            </a:p>
          </p:txBody>
        </p:sp>
        <p:sp>
          <p:nvSpPr>
            <p:cNvPr id="38" name="iṧḻïḍé"/>
            <p:cNvSpPr/>
            <p:nvPr/>
          </p:nvSpPr>
          <p:spPr bwMode="auto">
            <a:xfrm>
              <a:off x="3973894" y="4076933"/>
              <a:ext cx="372096" cy="253911"/>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263288 w 607639"/>
                <a:gd name="connsiteY14" fmla="*/ 252811 h 414642"/>
                <a:gd name="connsiteX15" fmla="*/ 243084 w 607639"/>
                <a:gd name="connsiteY15" fmla="*/ 273078 h 414642"/>
                <a:gd name="connsiteX16" fmla="*/ 263288 w 607639"/>
                <a:gd name="connsiteY16" fmla="*/ 293255 h 414642"/>
                <a:gd name="connsiteX17" fmla="*/ 283580 w 607639"/>
                <a:gd name="connsiteY17" fmla="*/ 273078 h 414642"/>
                <a:gd name="connsiteX18" fmla="*/ 278685 w 607639"/>
                <a:gd name="connsiteY18" fmla="*/ 260011 h 414642"/>
                <a:gd name="connsiteX19" fmla="*/ 277528 w 607639"/>
                <a:gd name="connsiteY19" fmla="*/ 258944 h 414642"/>
                <a:gd name="connsiteX20" fmla="*/ 276549 w 607639"/>
                <a:gd name="connsiteY20" fmla="*/ 257789 h 414642"/>
                <a:gd name="connsiteX21" fmla="*/ 263288 w 607639"/>
                <a:gd name="connsiteY21" fmla="*/ 252811 h 414642"/>
                <a:gd name="connsiteX22" fmla="*/ 121505 w 607639"/>
                <a:gd name="connsiteY22" fmla="*/ 252811 h 414642"/>
                <a:gd name="connsiteX23" fmla="*/ 101302 w 607639"/>
                <a:gd name="connsiteY23" fmla="*/ 273078 h 414642"/>
                <a:gd name="connsiteX24" fmla="*/ 121505 w 607639"/>
                <a:gd name="connsiteY24" fmla="*/ 293255 h 414642"/>
                <a:gd name="connsiteX25" fmla="*/ 141798 w 607639"/>
                <a:gd name="connsiteY25" fmla="*/ 273078 h 414642"/>
                <a:gd name="connsiteX26" fmla="*/ 121505 w 607639"/>
                <a:gd name="connsiteY26" fmla="*/ 252811 h 414642"/>
                <a:gd name="connsiteX27" fmla="*/ 486063 w 607639"/>
                <a:gd name="connsiteY27" fmla="*/ 232633 h 414642"/>
                <a:gd name="connsiteX28" fmla="*/ 465859 w 607639"/>
                <a:gd name="connsiteY28" fmla="*/ 252811 h 414642"/>
                <a:gd name="connsiteX29" fmla="*/ 486063 w 607639"/>
                <a:gd name="connsiteY29" fmla="*/ 273078 h 414642"/>
                <a:gd name="connsiteX30" fmla="*/ 506355 w 607639"/>
                <a:gd name="connsiteY30" fmla="*/ 252811 h 414642"/>
                <a:gd name="connsiteX31" fmla="*/ 486063 w 607639"/>
                <a:gd name="connsiteY31" fmla="*/ 232633 h 414642"/>
                <a:gd name="connsiteX32" fmla="*/ 192441 w 607639"/>
                <a:gd name="connsiteY32" fmla="*/ 182056 h 414642"/>
                <a:gd name="connsiteX33" fmla="*/ 172148 w 607639"/>
                <a:gd name="connsiteY33" fmla="*/ 202233 h 414642"/>
                <a:gd name="connsiteX34" fmla="*/ 192441 w 607639"/>
                <a:gd name="connsiteY34" fmla="*/ 222500 h 414642"/>
                <a:gd name="connsiteX35" fmla="*/ 212645 w 607639"/>
                <a:gd name="connsiteY35" fmla="*/ 202233 h 414642"/>
                <a:gd name="connsiteX36" fmla="*/ 192441 w 607639"/>
                <a:gd name="connsiteY36" fmla="*/ 182056 h 414642"/>
                <a:gd name="connsiteX37" fmla="*/ 394923 w 607639"/>
                <a:gd name="connsiteY37" fmla="*/ 131478 h 414642"/>
                <a:gd name="connsiteX38" fmla="*/ 374720 w 607639"/>
                <a:gd name="connsiteY38" fmla="*/ 151744 h 414642"/>
                <a:gd name="connsiteX39" fmla="*/ 394923 w 607639"/>
                <a:gd name="connsiteY39" fmla="*/ 171922 h 414642"/>
                <a:gd name="connsiteX40" fmla="*/ 415216 w 607639"/>
                <a:gd name="connsiteY40" fmla="*/ 151744 h 414642"/>
                <a:gd name="connsiteX41" fmla="*/ 394923 w 607639"/>
                <a:gd name="connsiteY41" fmla="*/ 131478 h 414642"/>
                <a:gd name="connsiteX42" fmla="*/ 394923 w 607639"/>
                <a:gd name="connsiteY42" fmla="*/ 111211 h 414642"/>
                <a:gd name="connsiteX43" fmla="*/ 435420 w 607639"/>
                <a:gd name="connsiteY43" fmla="*/ 151744 h 414642"/>
                <a:gd name="connsiteX44" fmla="*/ 433106 w 607639"/>
                <a:gd name="connsiteY44" fmla="*/ 165344 h 414642"/>
                <a:gd name="connsiteX45" fmla="*/ 472979 w 607639"/>
                <a:gd name="connsiteY45" fmla="*/ 214589 h 414642"/>
                <a:gd name="connsiteX46" fmla="*/ 486063 w 607639"/>
                <a:gd name="connsiteY46" fmla="*/ 212367 h 414642"/>
                <a:gd name="connsiteX47" fmla="*/ 526559 w 607639"/>
                <a:gd name="connsiteY47" fmla="*/ 252811 h 414642"/>
                <a:gd name="connsiteX48" fmla="*/ 486063 w 607639"/>
                <a:gd name="connsiteY48" fmla="*/ 293255 h 414642"/>
                <a:gd name="connsiteX49" fmla="*/ 445566 w 607639"/>
                <a:gd name="connsiteY49" fmla="*/ 252811 h 414642"/>
                <a:gd name="connsiteX50" fmla="*/ 456157 w 607639"/>
                <a:gd name="connsiteY50" fmla="*/ 225700 h 414642"/>
                <a:gd name="connsiteX51" fmla="*/ 421090 w 607639"/>
                <a:gd name="connsiteY51" fmla="*/ 182500 h 414642"/>
                <a:gd name="connsiteX52" fmla="*/ 394923 w 607639"/>
                <a:gd name="connsiteY52" fmla="*/ 192189 h 414642"/>
                <a:gd name="connsiteX53" fmla="*/ 368489 w 607639"/>
                <a:gd name="connsiteY53" fmla="*/ 182233 h 414642"/>
                <a:gd name="connsiteX54" fmla="*/ 298088 w 607639"/>
                <a:gd name="connsiteY54" fmla="*/ 252455 h 414642"/>
                <a:gd name="connsiteX55" fmla="*/ 303784 w 607639"/>
                <a:gd name="connsiteY55" fmla="*/ 273078 h 414642"/>
                <a:gd name="connsiteX56" fmla="*/ 263288 w 607639"/>
                <a:gd name="connsiteY56" fmla="*/ 313522 h 414642"/>
                <a:gd name="connsiteX57" fmla="*/ 222791 w 607639"/>
                <a:gd name="connsiteY57" fmla="*/ 273078 h 414642"/>
                <a:gd name="connsiteX58" fmla="*/ 232759 w 607639"/>
                <a:gd name="connsiteY58" fmla="*/ 246589 h 414642"/>
                <a:gd name="connsiteX59" fmla="*/ 218964 w 607639"/>
                <a:gd name="connsiteY59" fmla="*/ 232811 h 414642"/>
                <a:gd name="connsiteX60" fmla="*/ 192441 w 607639"/>
                <a:gd name="connsiteY60" fmla="*/ 242767 h 414642"/>
                <a:gd name="connsiteX61" fmla="*/ 165918 w 607639"/>
                <a:gd name="connsiteY61" fmla="*/ 232811 h 414642"/>
                <a:gd name="connsiteX62" fmla="*/ 152123 w 607639"/>
                <a:gd name="connsiteY62" fmla="*/ 246589 h 414642"/>
                <a:gd name="connsiteX63" fmla="*/ 162002 w 607639"/>
                <a:gd name="connsiteY63" fmla="*/ 273078 h 414642"/>
                <a:gd name="connsiteX64" fmla="*/ 121505 w 607639"/>
                <a:gd name="connsiteY64" fmla="*/ 313522 h 414642"/>
                <a:gd name="connsiteX65" fmla="*/ 81009 w 607639"/>
                <a:gd name="connsiteY65" fmla="*/ 273078 h 414642"/>
                <a:gd name="connsiteX66" fmla="*/ 121505 w 607639"/>
                <a:gd name="connsiteY66" fmla="*/ 232633 h 414642"/>
                <a:gd name="connsiteX67" fmla="*/ 136013 w 607639"/>
                <a:gd name="connsiteY67" fmla="*/ 235300 h 414642"/>
                <a:gd name="connsiteX68" fmla="*/ 154615 w 607639"/>
                <a:gd name="connsiteY68" fmla="*/ 216722 h 414642"/>
                <a:gd name="connsiteX69" fmla="*/ 151945 w 607639"/>
                <a:gd name="connsiteY69" fmla="*/ 202233 h 414642"/>
                <a:gd name="connsiteX70" fmla="*/ 192441 w 607639"/>
                <a:gd name="connsiteY70" fmla="*/ 161789 h 414642"/>
                <a:gd name="connsiteX71" fmla="*/ 232937 w 607639"/>
                <a:gd name="connsiteY71" fmla="*/ 202233 h 414642"/>
                <a:gd name="connsiteX72" fmla="*/ 230534 w 607639"/>
                <a:gd name="connsiteY72" fmla="*/ 216011 h 414642"/>
                <a:gd name="connsiteX73" fmla="*/ 249492 w 607639"/>
                <a:gd name="connsiteY73" fmla="*/ 235033 h 414642"/>
                <a:gd name="connsiteX74" fmla="*/ 263288 w 607639"/>
                <a:gd name="connsiteY74" fmla="*/ 232633 h 414642"/>
                <a:gd name="connsiteX75" fmla="*/ 283936 w 607639"/>
                <a:gd name="connsiteY75" fmla="*/ 238322 h 414642"/>
                <a:gd name="connsiteX76" fmla="*/ 356830 w 607639"/>
                <a:gd name="connsiteY76" fmla="*/ 165433 h 414642"/>
                <a:gd name="connsiteX77" fmla="*/ 354427 w 607639"/>
                <a:gd name="connsiteY77" fmla="*/ 151744 h 414642"/>
                <a:gd name="connsiteX78" fmla="*/ 394923 w 607639"/>
                <a:gd name="connsiteY78" fmla="*/ 111211 h 414642"/>
                <a:gd name="connsiteX79" fmla="*/ 324090 w 607639"/>
                <a:gd name="connsiteY79" fmla="*/ 80938 h 414642"/>
                <a:gd name="connsiteX80" fmla="*/ 334234 w 607639"/>
                <a:gd name="connsiteY80" fmla="*/ 80938 h 414642"/>
                <a:gd name="connsiteX81" fmla="*/ 344289 w 607639"/>
                <a:gd name="connsiteY81" fmla="*/ 91064 h 414642"/>
                <a:gd name="connsiteX82" fmla="*/ 334234 w 607639"/>
                <a:gd name="connsiteY82" fmla="*/ 101190 h 414642"/>
                <a:gd name="connsiteX83" fmla="*/ 324090 w 607639"/>
                <a:gd name="connsiteY83" fmla="*/ 101190 h 414642"/>
                <a:gd name="connsiteX84" fmla="*/ 313946 w 607639"/>
                <a:gd name="connsiteY84" fmla="*/ 91064 h 414642"/>
                <a:gd name="connsiteX85" fmla="*/ 324090 w 607639"/>
                <a:gd name="connsiteY85" fmla="*/ 80938 h 414642"/>
                <a:gd name="connsiteX86" fmla="*/ 192417 w 607639"/>
                <a:gd name="connsiteY86" fmla="*/ 80938 h 414642"/>
                <a:gd name="connsiteX87" fmla="*/ 283548 w 607639"/>
                <a:gd name="connsiteY87" fmla="*/ 80938 h 414642"/>
                <a:gd name="connsiteX88" fmla="*/ 293694 w 607639"/>
                <a:gd name="connsiteY88" fmla="*/ 91064 h 414642"/>
                <a:gd name="connsiteX89" fmla="*/ 283548 w 607639"/>
                <a:gd name="connsiteY89" fmla="*/ 101190 h 414642"/>
                <a:gd name="connsiteX90" fmla="*/ 192417 w 607639"/>
                <a:gd name="connsiteY90" fmla="*/ 101190 h 414642"/>
                <a:gd name="connsiteX91" fmla="*/ 182271 w 607639"/>
                <a:gd name="connsiteY91" fmla="*/ 91064 h 414642"/>
                <a:gd name="connsiteX92" fmla="*/ 192417 w 607639"/>
                <a:gd name="connsiteY92" fmla="*/ 80938 h 414642"/>
                <a:gd name="connsiteX93" fmla="*/ 91157 w 607639"/>
                <a:gd name="connsiteY93" fmla="*/ 80938 h 414642"/>
                <a:gd name="connsiteX94" fmla="*/ 151959 w 607639"/>
                <a:gd name="connsiteY94" fmla="*/ 80938 h 414642"/>
                <a:gd name="connsiteX95" fmla="*/ 162018 w 607639"/>
                <a:gd name="connsiteY95" fmla="*/ 91064 h 414642"/>
                <a:gd name="connsiteX96" fmla="*/ 151959 w 607639"/>
                <a:gd name="connsiteY96" fmla="*/ 101190 h 414642"/>
                <a:gd name="connsiteX97" fmla="*/ 91157 w 607639"/>
                <a:gd name="connsiteY97" fmla="*/ 101190 h 414642"/>
                <a:gd name="connsiteX98" fmla="*/ 81009 w 607639"/>
                <a:gd name="connsiteY98" fmla="*/ 91064 h 414642"/>
                <a:gd name="connsiteX99" fmla="*/ 91157 w 607639"/>
                <a:gd name="connsiteY99" fmla="*/ 80938 h 414642"/>
                <a:gd name="connsiteX100" fmla="*/ 243084 w 607639"/>
                <a:gd name="connsiteY100" fmla="*/ 40505 h 414642"/>
                <a:gd name="connsiteX101" fmla="*/ 334231 w 607639"/>
                <a:gd name="connsiteY101" fmla="*/ 40505 h 414642"/>
                <a:gd name="connsiteX102" fmla="*/ 344289 w 607639"/>
                <a:gd name="connsiteY102" fmla="*/ 50631 h 414642"/>
                <a:gd name="connsiteX103" fmla="*/ 334231 w 607639"/>
                <a:gd name="connsiteY103" fmla="*/ 60757 h 414642"/>
                <a:gd name="connsiteX104" fmla="*/ 243084 w 607639"/>
                <a:gd name="connsiteY104" fmla="*/ 60757 h 414642"/>
                <a:gd name="connsiteX105" fmla="*/ 232937 w 607639"/>
                <a:gd name="connsiteY105" fmla="*/ 50631 h 414642"/>
                <a:gd name="connsiteX106" fmla="*/ 243084 w 607639"/>
                <a:gd name="connsiteY106" fmla="*/ 40505 h 414642"/>
                <a:gd name="connsiteX107" fmla="*/ 91153 w 607639"/>
                <a:gd name="connsiteY107" fmla="*/ 40505 h 414642"/>
                <a:gd name="connsiteX108" fmla="*/ 202559 w 607639"/>
                <a:gd name="connsiteY108" fmla="*/ 40505 h 414642"/>
                <a:gd name="connsiteX109" fmla="*/ 212614 w 607639"/>
                <a:gd name="connsiteY109" fmla="*/ 50631 h 414642"/>
                <a:gd name="connsiteX110" fmla="*/ 202559 w 607639"/>
                <a:gd name="connsiteY110" fmla="*/ 60757 h 414642"/>
                <a:gd name="connsiteX111" fmla="*/ 91153 w 607639"/>
                <a:gd name="connsiteY111" fmla="*/ 60757 h 414642"/>
                <a:gd name="connsiteX112" fmla="*/ 81009 w 607639"/>
                <a:gd name="connsiteY112" fmla="*/ 50631 h 414642"/>
                <a:gd name="connsiteX113" fmla="*/ 91153 w 607639"/>
                <a:gd name="connsiteY113" fmla="*/ 40505 h 414642"/>
                <a:gd name="connsiteX114" fmla="*/ 70848 w 607639"/>
                <a:gd name="connsiteY114" fmla="*/ 20176 h 414642"/>
                <a:gd name="connsiteX115" fmla="*/ 60791 w 607639"/>
                <a:gd name="connsiteY115" fmla="*/ 30309 h 414642"/>
                <a:gd name="connsiteX116" fmla="*/ 60791 w 607639"/>
                <a:gd name="connsiteY116" fmla="*/ 343802 h 414642"/>
                <a:gd name="connsiteX117" fmla="*/ 222780 w 607639"/>
                <a:gd name="connsiteY117" fmla="*/ 343802 h 414642"/>
                <a:gd name="connsiteX118" fmla="*/ 232927 w 607639"/>
                <a:gd name="connsiteY118" fmla="*/ 353935 h 414642"/>
                <a:gd name="connsiteX119" fmla="*/ 232927 w 607639"/>
                <a:gd name="connsiteY119" fmla="*/ 364067 h 414642"/>
                <a:gd name="connsiteX120" fmla="*/ 374712 w 607639"/>
                <a:gd name="connsiteY120" fmla="*/ 364067 h 414642"/>
                <a:gd name="connsiteX121" fmla="*/ 374712 w 607639"/>
                <a:gd name="connsiteY121" fmla="*/ 353935 h 414642"/>
                <a:gd name="connsiteX122" fmla="*/ 384859 w 607639"/>
                <a:gd name="connsiteY122" fmla="*/ 343802 h 414642"/>
                <a:gd name="connsiteX123" fmla="*/ 546848 w 607639"/>
                <a:gd name="connsiteY123" fmla="*/ 343802 h 414642"/>
                <a:gd name="connsiteX124" fmla="*/ 546848 w 607639"/>
                <a:gd name="connsiteY124" fmla="*/ 30309 h 414642"/>
                <a:gd name="connsiteX125" fmla="*/ 536702 w 607639"/>
                <a:gd name="connsiteY125" fmla="*/ 20176 h 414642"/>
                <a:gd name="connsiteX126" fmla="*/ 70848 w 607639"/>
                <a:gd name="connsiteY126" fmla="*/ 0 h 414642"/>
                <a:gd name="connsiteX127" fmla="*/ 536702 w 607639"/>
                <a:gd name="connsiteY127" fmla="*/ 0 h 414642"/>
                <a:gd name="connsiteX128" fmla="*/ 567142 w 607639"/>
                <a:gd name="connsiteY128" fmla="*/ 30309 h 414642"/>
                <a:gd name="connsiteX129" fmla="*/ 567142 w 607639"/>
                <a:gd name="connsiteY129" fmla="*/ 343802 h 414642"/>
                <a:gd name="connsiteX130" fmla="*/ 597492 w 607639"/>
                <a:gd name="connsiteY130" fmla="*/ 343802 h 414642"/>
                <a:gd name="connsiteX131" fmla="*/ 607639 w 607639"/>
                <a:gd name="connsiteY131" fmla="*/ 353935 h 414642"/>
                <a:gd name="connsiteX132" fmla="*/ 607639 w 607639"/>
                <a:gd name="connsiteY132" fmla="*/ 384244 h 414642"/>
                <a:gd name="connsiteX133" fmla="*/ 577199 w 607639"/>
                <a:gd name="connsiteY133" fmla="*/ 414642 h 414642"/>
                <a:gd name="connsiteX134" fmla="*/ 30351 w 607639"/>
                <a:gd name="connsiteY134" fmla="*/ 414642 h 414642"/>
                <a:gd name="connsiteX135" fmla="*/ 0 w 607639"/>
                <a:gd name="connsiteY135" fmla="*/ 384244 h 414642"/>
                <a:gd name="connsiteX136" fmla="*/ 0 w 607639"/>
                <a:gd name="connsiteY136" fmla="*/ 353935 h 414642"/>
                <a:gd name="connsiteX137" fmla="*/ 10147 w 607639"/>
                <a:gd name="connsiteY137" fmla="*/ 343802 h 414642"/>
                <a:gd name="connsiteX138" fmla="*/ 40497 w 607639"/>
                <a:gd name="connsiteY138" fmla="*/ 343802 h 414642"/>
                <a:gd name="connsiteX139" fmla="*/ 40497 w 607639"/>
                <a:gd name="connsiteY139" fmla="*/ 30309 h 414642"/>
                <a:gd name="connsiteX140" fmla="*/ 70848 w 607639"/>
                <a:gd name="connsiteY140"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263288" y="252811"/>
                  </a:moveTo>
                  <a:cubicBezTo>
                    <a:pt x="252162" y="252811"/>
                    <a:pt x="243084" y="261967"/>
                    <a:pt x="243084" y="273078"/>
                  </a:cubicBezTo>
                  <a:cubicBezTo>
                    <a:pt x="243084" y="284189"/>
                    <a:pt x="252162" y="293255"/>
                    <a:pt x="263288" y="293255"/>
                  </a:cubicBezTo>
                  <a:cubicBezTo>
                    <a:pt x="274413" y="293255"/>
                    <a:pt x="283580" y="284189"/>
                    <a:pt x="283580" y="273078"/>
                  </a:cubicBezTo>
                  <a:cubicBezTo>
                    <a:pt x="283580" y="268100"/>
                    <a:pt x="281711" y="263567"/>
                    <a:pt x="278685" y="260011"/>
                  </a:cubicBezTo>
                  <a:cubicBezTo>
                    <a:pt x="278329" y="259655"/>
                    <a:pt x="277884" y="259300"/>
                    <a:pt x="277528" y="258944"/>
                  </a:cubicBezTo>
                  <a:cubicBezTo>
                    <a:pt x="277172" y="258589"/>
                    <a:pt x="276816" y="258144"/>
                    <a:pt x="276549" y="257789"/>
                  </a:cubicBezTo>
                  <a:cubicBezTo>
                    <a:pt x="272989" y="254678"/>
                    <a:pt x="268361" y="252811"/>
                    <a:pt x="263288" y="252811"/>
                  </a:cubicBezTo>
                  <a:close/>
                  <a:moveTo>
                    <a:pt x="121505" y="252811"/>
                  </a:moveTo>
                  <a:cubicBezTo>
                    <a:pt x="110380" y="252811"/>
                    <a:pt x="101302" y="261967"/>
                    <a:pt x="101302" y="273078"/>
                  </a:cubicBezTo>
                  <a:cubicBezTo>
                    <a:pt x="101302" y="284189"/>
                    <a:pt x="110380" y="293255"/>
                    <a:pt x="121505" y="293255"/>
                  </a:cubicBezTo>
                  <a:cubicBezTo>
                    <a:pt x="132631" y="293255"/>
                    <a:pt x="141798" y="284189"/>
                    <a:pt x="141798" y="273078"/>
                  </a:cubicBezTo>
                  <a:cubicBezTo>
                    <a:pt x="141798" y="261967"/>
                    <a:pt x="132631" y="252811"/>
                    <a:pt x="121505" y="252811"/>
                  </a:cubicBezTo>
                  <a:close/>
                  <a:moveTo>
                    <a:pt x="486063" y="232633"/>
                  </a:moveTo>
                  <a:cubicBezTo>
                    <a:pt x="474937" y="232633"/>
                    <a:pt x="465859" y="241700"/>
                    <a:pt x="465859" y="252811"/>
                  </a:cubicBezTo>
                  <a:cubicBezTo>
                    <a:pt x="465859" y="263922"/>
                    <a:pt x="474937" y="273078"/>
                    <a:pt x="486063" y="273078"/>
                  </a:cubicBezTo>
                  <a:cubicBezTo>
                    <a:pt x="497188" y="273078"/>
                    <a:pt x="506355" y="263922"/>
                    <a:pt x="506355" y="252811"/>
                  </a:cubicBezTo>
                  <a:cubicBezTo>
                    <a:pt x="506355" y="241700"/>
                    <a:pt x="497188" y="232633"/>
                    <a:pt x="486063" y="232633"/>
                  </a:cubicBezTo>
                  <a:close/>
                  <a:moveTo>
                    <a:pt x="192441" y="182056"/>
                  </a:moveTo>
                  <a:cubicBezTo>
                    <a:pt x="181316" y="182056"/>
                    <a:pt x="172148" y="191122"/>
                    <a:pt x="172148" y="202233"/>
                  </a:cubicBezTo>
                  <a:cubicBezTo>
                    <a:pt x="172148" y="213433"/>
                    <a:pt x="181316" y="222500"/>
                    <a:pt x="192441" y="222500"/>
                  </a:cubicBezTo>
                  <a:cubicBezTo>
                    <a:pt x="203566" y="222500"/>
                    <a:pt x="212645" y="213433"/>
                    <a:pt x="212645" y="202233"/>
                  </a:cubicBezTo>
                  <a:cubicBezTo>
                    <a:pt x="212645" y="191122"/>
                    <a:pt x="203566" y="182056"/>
                    <a:pt x="192441" y="182056"/>
                  </a:cubicBezTo>
                  <a:close/>
                  <a:moveTo>
                    <a:pt x="394923" y="131478"/>
                  </a:moveTo>
                  <a:cubicBezTo>
                    <a:pt x="383798" y="131478"/>
                    <a:pt x="374720" y="140544"/>
                    <a:pt x="374720" y="151744"/>
                  </a:cubicBezTo>
                  <a:cubicBezTo>
                    <a:pt x="374720" y="162856"/>
                    <a:pt x="383798" y="171922"/>
                    <a:pt x="394923" y="171922"/>
                  </a:cubicBezTo>
                  <a:cubicBezTo>
                    <a:pt x="406049" y="171922"/>
                    <a:pt x="415216" y="162856"/>
                    <a:pt x="415216" y="151744"/>
                  </a:cubicBezTo>
                  <a:cubicBezTo>
                    <a:pt x="415216" y="140544"/>
                    <a:pt x="406049" y="131478"/>
                    <a:pt x="394923" y="131478"/>
                  </a:cubicBezTo>
                  <a:close/>
                  <a:moveTo>
                    <a:pt x="394923" y="111211"/>
                  </a:moveTo>
                  <a:cubicBezTo>
                    <a:pt x="417263" y="111211"/>
                    <a:pt x="435420" y="129433"/>
                    <a:pt x="435420" y="151744"/>
                  </a:cubicBezTo>
                  <a:cubicBezTo>
                    <a:pt x="435420" y="156456"/>
                    <a:pt x="434619" y="161078"/>
                    <a:pt x="433106" y="165344"/>
                  </a:cubicBezTo>
                  <a:lnTo>
                    <a:pt x="472979" y="214589"/>
                  </a:lnTo>
                  <a:cubicBezTo>
                    <a:pt x="477162" y="213167"/>
                    <a:pt x="481523" y="212367"/>
                    <a:pt x="486063" y="212367"/>
                  </a:cubicBezTo>
                  <a:cubicBezTo>
                    <a:pt x="508402" y="212367"/>
                    <a:pt x="526559" y="230589"/>
                    <a:pt x="526559" y="252811"/>
                  </a:cubicBezTo>
                  <a:cubicBezTo>
                    <a:pt x="526559" y="275122"/>
                    <a:pt x="508402" y="293255"/>
                    <a:pt x="486063" y="293255"/>
                  </a:cubicBezTo>
                  <a:cubicBezTo>
                    <a:pt x="463812" y="293255"/>
                    <a:pt x="445566" y="275122"/>
                    <a:pt x="445566" y="252811"/>
                  </a:cubicBezTo>
                  <a:cubicBezTo>
                    <a:pt x="445566" y="242411"/>
                    <a:pt x="449571" y="232900"/>
                    <a:pt x="456157" y="225700"/>
                  </a:cubicBezTo>
                  <a:lnTo>
                    <a:pt x="421090" y="182500"/>
                  </a:lnTo>
                  <a:cubicBezTo>
                    <a:pt x="414059" y="188544"/>
                    <a:pt x="404892" y="192189"/>
                    <a:pt x="394923" y="192189"/>
                  </a:cubicBezTo>
                  <a:cubicBezTo>
                    <a:pt x="384866" y="192189"/>
                    <a:pt x="375610" y="188367"/>
                    <a:pt x="368489" y="182233"/>
                  </a:cubicBezTo>
                  <a:lnTo>
                    <a:pt x="298088" y="252455"/>
                  </a:lnTo>
                  <a:cubicBezTo>
                    <a:pt x="301737" y="258500"/>
                    <a:pt x="303784" y="265522"/>
                    <a:pt x="303784" y="273078"/>
                  </a:cubicBezTo>
                  <a:cubicBezTo>
                    <a:pt x="303784" y="295300"/>
                    <a:pt x="285627" y="313522"/>
                    <a:pt x="263288" y="313522"/>
                  </a:cubicBezTo>
                  <a:cubicBezTo>
                    <a:pt x="241037" y="313522"/>
                    <a:pt x="222791" y="295300"/>
                    <a:pt x="222791" y="273078"/>
                  </a:cubicBezTo>
                  <a:cubicBezTo>
                    <a:pt x="222791" y="262944"/>
                    <a:pt x="226529" y="253700"/>
                    <a:pt x="232759" y="246589"/>
                  </a:cubicBezTo>
                  <a:lnTo>
                    <a:pt x="218964" y="232811"/>
                  </a:lnTo>
                  <a:cubicBezTo>
                    <a:pt x="211844" y="238944"/>
                    <a:pt x="202498" y="242767"/>
                    <a:pt x="192441" y="242767"/>
                  </a:cubicBezTo>
                  <a:cubicBezTo>
                    <a:pt x="182295" y="242767"/>
                    <a:pt x="173038" y="238944"/>
                    <a:pt x="165918" y="232811"/>
                  </a:cubicBezTo>
                  <a:lnTo>
                    <a:pt x="152123" y="246589"/>
                  </a:lnTo>
                  <a:cubicBezTo>
                    <a:pt x="158264" y="253700"/>
                    <a:pt x="162002" y="262944"/>
                    <a:pt x="162002" y="273078"/>
                  </a:cubicBezTo>
                  <a:cubicBezTo>
                    <a:pt x="162002" y="295300"/>
                    <a:pt x="143845" y="313522"/>
                    <a:pt x="121505" y="313522"/>
                  </a:cubicBezTo>
                  <a:cubicBezTo>
                    <a:pt x="99255" y="313522"/>
                    <a:pt x="81009" y="295300"/>
                    <a:pt x="81009" y="273078"/>
                  </a:cubicBezTo>
                  <a:cubicBezTo>
                    <a:pt x="81009" y="250856"/>
                    <a:pt x="99255" y="232633"/>
                    <a:pt x="121505" y="232633"/>
                  </a:cubicBezTo>
                  <a:cubicBezTo>
                    <a:pt x="126668" y="232633"/>
                    <a:pt x="131563" y="233611"/>
                    <a:pt x="136013" y="235300"/>
                  </a:cubicBezTo>
                  <a:lnTo>
                    <a:pt x="154615" y="216722"/>
                  </a:lnTo>
                  <a:cubicBezTo>
                    <a:pt x="152924" y="212278"/>
                    <a:pt x="151945" y="207389"/>
                    <a:pt x="151945" y="202233"/>
                  </a:cubicBezTo>
                  <a:cubicBezTo>
                    <a:pt x="151945" y="180011"/>
                    <a:pt x="170101" y="161789"/>
                    <a:pt x="192441" y="161789"/>
                  </a:cubicBezTo>
                  <a:cubicBezTo>
                    <a:pt x="214692" y="161789"/>
                    <a:pt x="232937" y="180011"/>
                    <a:pt x="232937" y="202233"/>
                  </a:cubicBezTo>
                  <a:cubicBezTo>
                    <a:pt x="232937" y="207122"/>
                    <a:pt x="232047" y="211744"/>
                    <a:pt x="230534" y="216011"/>
                  </a:cubicBezTo>
                  <a:lnTo>
                    <a:pt x="249492" y="235033"/>
                  </a:lnTo>
                  <a:cubicBezTo>
                    <a:pt x="253853" y="233433"/>
                    <a:pt x="258481" y="232633"/>
                    <a:pt x="263288" y="232633"/>
                  </a:cubicBezTo>
                  <a:cubicBezTo>
                    <a:pt x="270853" y="232633"/>
                    <a:pt x="277884" y="234678"/>
                    <a:pt x="283936" y="238322"/>
                  </a:cubicBezTo>
                  <a:lnTo>
                    <a:pt x="356830" y="165433"/>
                  </a:lnTo>
                  <a:cubicBezTo>
                    <a:pt x="355317" y="161167"/>
                    <a:pt x="354427" y="156544"/>
                    <a:pt x="354427" y="151744"/>
                  </a:cubicBezTo>
                  <a:cubicBezTo>
                    <a:pt x="354427" y="129433"/>
                    <a:pt x="372672" y="111211"/>
                    <a:pt x="394923" y="111211"/>
                  </a:cubicBezTo>
                  <a:close/>
                  <a:moveTo>
                    <a:pt x="324090" y="80938"/>
                  </a:moveTo>
                  <a:lnTo>
                    <a:pt x="334234" y="80938"/>
                  </a:lnTo>
                  <a:cubicBezTo>
                    <a:pt x="340285" y="80938"/>
                    <a:pt x="344289" y="85024"/>
                    <a:pt x="344289" y="91064"/>
                  </a:cubicBezTo>
                  <a:cubicBezTo>
                    <a:pt x="344289" y="97104"/>
                    <a:pt x="340285" y="101190"/>
                    <a:pt x="334234" y="101190"/>
                  </a:cubicBezTo>
                  <a:lnTo>
                    <a:pt x="324090" y="101190"/>
                  </a:lnTo>
                  <a:cubicBezTo>
                    <a:pt x="318039" y="101190"/>
                    <a:pt x="313946" y="97104"/>
                    <a:pt x="313946" y="91064"/>
                  </a:cubicBezTo>
                  <a:cubicBezTo>
                    <a:pt x="313946" y="85024"/>
                    <a:pt x="318039" y="80938"/>
                    <a:pt x="324090" y="80938"/>
                  </a:cubicBezTo>
                  <a:close/>
                  <a:moveTo>
                    <a:pt x="192417" y="80938"/>
                  </a:moveTo>
                  <a:lnTo>
                    <a:pt x="283548" y="80938"/>
                  </a:lnTo>
                  <a:cubicBezTo>
                    <a:pt x="289600" y="80938"/>
                    <a:pt x="293694" y="85024"/>
                    <a:pt x="293694" y="91064"/>
                  </a:cubicBezTo>
                  <a:cubicBezTo>
                    <a:pt x="293694" y="97104"/>
                    <a:pt x="289600" y="101190"/>
                    <a:pt x="283548" y="101190"/>
                  </a:cubicBezTo>
                  <a:lnTo>
                    <a:pt x="192417" y="101190"/>
                  </a:lnTo>
                  <a:cubicBezTo>
                    <a:pt x="186365" y="101190"/>
                    <a:pt x="182271" y="97104"/>
                    <a:pt x="182271" y="91064"/>
                  </a:cubicBezTo>
                  <a:cubicBezTo>
                    <a:pt x="182271" y="85024"/>
                    <a:pt x="186365" y="80938"/>
                    <a:pt x="192417" y="80938"/>
                  </a:cubicBezTo>
                  <a:close/>
                  <a:moveTo>
                    <a:pt x="91157" y="80938"/>
                  </a:moveTo>
                  <a:lnTo>
                    <a:pt x="151959" y="80938"/>
                  </a:lnTo>
                  <a:cubicBezTo>
                    <a:pt x="158012" y="80938"/>
                    <a:pt x="162018" y="85024"/>
                    <a:pt x="162018" y="91064"/>
                  </a:cubicBezTo>
                  <a:cubicBezTo>
                    <a:pt x="162018" y="97104"/>
                    <a:pt x="158012" y="101190"/>
                    <a:pt x="151959" y="101190"/>
                  </a:cubicBezTo>
                  <a:lnTo>
                    <a:pt x="91157" y="101190"/>
                  </a:lnTo>
                  <a:cubicBezTo>
                    <a:pt x="85104" y="101190"/>
                    <a:pt x="81009" y="97104"/>
                    <a:pt x="81009" y="91064"/>
                  </a:cubicBezTo>
                  <a:cubicBezTo>
                    <a:pt x="81009" y="85024"/>
                    <a:pt x="85104" y="80938"/>
                    <a:pt x="91157" y="80938"/>
                  </a:cubicBezTo>
                  <a:close/>
                  <a:moveTo>
                    <a:pt x="243084" y="40505"/>
                  </a:moveTo>
                  <a:lnTo>
                    <a:pt x="334231" y="40505"/>
                  </a:lnTo>
                  <a:cubicBezTo>
                    <a:pt x="340284" y="40505"/>
                    <a:pt x="344289" y="44591"/>
                    <a:pt x="344289" y="50631"/>
                  </a:cubicBezTo>
                  <a:cubicBezTo>
                    <a:pt x="344289" y="56671"/>
                    <a:pt x="340284" y="60757"/>
                    <a:pt x="334231" y="60757"/>
                  </a:cubicBezTo>
                  <a:lnTo>
                    <a:pt x="243084" y="60757"/>
                  </a:lnTo>
                  <a:cubicBezTo>
                    <a:pt x="236942" y="60757"/>
                    <a:pt x="232937" y="56671"/>
                    <a:pt x="232937" y="50631"/>
                  </a:cubicBezTo>
                  <a:cubicBezTo>
                    <a:pt x="232937" y="44591"/>
                    <a:pt x="236942" y="40505"/>
                    <a:pt x="243084" y="40505"/>
                  </a:cubicBezTo>
                  <a:close/>
                  <a:moveTo>
                    <a:pt x="91153" y="40505"/>
                  </a:moveTo>
                  <a:lnTo>
                    <a:pt x="202559" y="40505"/>
                  </a:lnTo>
                  <a:cubicBezTo>
                    <a:pt x="208610" y="40505"/>
                    <a:pt x="212614" y="44591"/>
                    <a:pt x="212614" y="50631"/>
                  </a:cubicBezTo>
                  <a:cubicBezTo>
                    <a:pt x="212614" y="56671"/>
                    <a:pt x="208610" y="60757"/>
                    <a:pt x="202559" y="60757"/>
                  </a:cubicBezTo>
                  <a:lnTo>
                    <a:pt x="91153" y="60757"/>
                  </a:lnTo>
                  <a:cubicBezTo>
                    <a:pt x="85102" y="60757"/>
                    <a:pt x="81009" y="56671"/>
                    <a:pt x="81009" y="50631"/>
                  </a:cubicBezTo>
                  <a:cubicBezTo>
                    <a:pt x="81009" y="44591"/>
                    <a:pt x="85102" y="40505"/>
                    <a:pt x="91153" y="40505"/>
                  </a:cubicBezTo>
                  <a:close/>
                  <a:moveTo>
                    <a:pt x="70848" y="20176"/>
                  </a:moveTo>
                  <a:cubicBezTo>
                    <a:pt x="64796" y="20176"/>
                    <a:pt x="60791" y="24265"/>
                    <a:pt x="60791" y="30309"/>
                  </a:cubicBezTo>
                  <a:lnTo>
                    <a:pt x="60791" y="343802"/>
                  </a:lnTo>
                  <a:lnTo>
                    <a:pt x="222780" y="343802"/>
                  </a:lnTo>
                  <a:cubicBezTo>
                    <a:pt x="228833" y="343802"/>
                    <a:pt x="232927" y="347891"/>
                    <a:pt x="232927" y="353935"/>
                  </a:cubicBezTo>
                  <a:lnTo>
                    <a:pt x="232927" y="364067"/>
                  </a:lnTo>
                  <a:lnTo>
                    <a:pt x="374712" y="364067"/>
                  </a:lnTo>
                  <a:lnTo>
                    <a:pt x="374712" y="353935"/>
                  </a:lnTo>
                  <a:cubicBezTo>
                    <a:pt x="374712" y="347891"/>
                    <a:pt x="378717" y="343802"/>
                    <a:pt x="384859" y="343802"/>
                  </a:cubicBezTo>
                  <a:lnTo>
                    <a:pt x="546848" y="343802"/>
                  </a:lnTo>
                  <a:lnTo>
                    <a:pt x="546848" y="30309"/>
                  </a:lnTo>
                  <a:cubicBezTo>
                    <a:pt x="546848" y="24265"/>
                    <a:pt x="542754" y="20176"/>
                    <a:pt x="536702" y="20176"/>
                  </a:cubicBezTo>
                  <a:close/>
                  <a:moveTo>
                    <a:pt x="70848" y="0"/>
                  </a:moveTo>
                  <a:lnTo>
                    <a:pt x="536702" y="0"/>
                  </a:lnTo>
                  <a:cubicBezTo>
                    <a:pt x="553969" y="0"/>
                    <a:pt x="567142" y="13155"/>
                    <a:pt x="567142" y="30309"/>
                  </a:cubicBezTo>
                  <a:lnTo>
                    <a:pt x="567142" y="343802"/>
                  </a:lnTo>
                  <a:lnTo>
                    <a:pt x="597492" y="343802"/>
                  </a:lnTo>
                  <a:cubicBezTo>
                    <a:pt x="603545" y="343802"/>
                    <a:pt x="607639" y="347891"/>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1"/>
                    <a:pt x="4094" y="343802"/>
                    <a:pt x="10147" y="343802"/>
                  </a:cubicBezTo>
                  <a:lnTo>
                    <a:pt x="40497" y="343802"/>
                  </a:lnTo>
                  <a:lnTo>
                    <a:pt x="40497" y="30309"/>
                  </a:lnTo>
                  <a:cubicBezTo>
                    <a:pt x="40497" y="13155"/>
                    <a:pt x="53670" y="0"/>
                    <a:pt x="70848" y="0"/>
                  </a:cubicBezTo>
                  <a:close/>
                </a:path>
              </a:pathLst>
            </a:custGeom>
            <a:solidFill>
              <a:schemeClr val="bg2"/>
            </a:solidFill>
            <a:ln>
              <a:noFill/>
            </a:ln>
          </p:spPr>
          <p:txBody>
            <a:bodyPr anchor="ct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sz="1350">
                <a:solidFill>
                  <a:srgbClr val="6B74B4"/>
                </a:solidFill>
              </a:endParaRPr>
            </a:p>
          </p:txBody>
        </p:sp>
      </p:grpSp>
      <p:sp>
        <p:nvSpPr>
          <p:cNvPr id="39" name="文本框 38"/>
          <p:cNvSpPr txBox="1"/>
          <p:nvPr/>
        </p:nvSpPr>
        <p:spPr>
          <a:xfrm>
            <a:off x="3701653" y="4931120"/>
            <a:ext cx="2114883" cy="715581"/>
          </a:xfrm>
          <a:prstGeom prst="rect">
            <a:avLst/>
          </a:prstGeom>
          <a:noFill/>
        </p:spPr>
        <p:txBody>
          <a:bodyPr wrap="square" rtlCol="0">
            <a:spAutoFit/>
          </a:bodyPr>
          <a:lstStyle/>
          <a:p>
            <a:pPr algn="ctr"/>
            <a:r>
              <a:rPr lang="zh-CN" altLang="en-US" sz="1350" dirty="0">
                <a:solidFill>
                  <a:srgbClr val="6B74B4"/>
                </a:solidFill>
              </a:rPr>
              <a:t>可以对三个检测模块进行自定义配置，并且可引入自己定制的规则</a:t>
            </a:r>
          </a:p>
        </p:txBody>
      </p:sp>
      <p:sp>
        <p:nvSpPr>
          <p:cNvPr id="40" name="文本框 39"/>
          <p:cNvSpPr txBox="1"/>
          <p:nvPr/>
        </p:nvSpPr>
        <p:spPr>
          <a:xfrm>
            <a:off x="3672947" y="4577155"/>
            <a:ext cx="1828205" cy="403444"/>
          </a:xfrm>
          <a:prstGeom prst="rect">
            <a:avLst/>
          </a:prstGeom>
          <a:noFill/>
        </p:spPr>
        <p:txBody>
          <a:bodyPr wrap="square" rtlCol="0">
            <a:spAutoFit/>
          </a:bodyPr>
          <a:lstStyle/>
          <a:p>
            <a:pPr algn="ctr">
              <a:lnSpc>
                <a:spcPct val="150000"/>
              </a:lnSpc>
            </a:pPr>
            <a:r>
              <a:rPr lang="zh-CN" altLang="en-US" sz="1500" b="1" dirty="0">
                <a:solidFill>
                  <a:srgbClr val="6B74B4"/>
                </a:solidFill>
              </a:rPr>
              <a:t>可配置</a:t>
            </a:r>
          </a:p>
        </p:txBody>
      </p:sp>
      <p:sp>
        <p:nvSpPr>
          <p:cNvPr id="41" name="矩形: 圆角 40"/>
          <p:cNvSpPr/>
          <p:nvPr/>
        </p:nvSpPr>
        <p:spPr>
          <a:xfrm>
            <a:off x="3021264" y="1166941"/>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solidFill>
                  <a:schemeClr val="bg1"/>
                </a:solidFill>
              </a:rPr>
              <a:t>作品特色</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par>
                          <p:cTn id="49" fill="hold">
                            <p:stCondLst>
                              <p:cond delay="5000"/>
                            </p:stCondLst>
                            <p:childTnLst>
                              <p:par>
                                <p:cTn id="50" presetID="10" presetClass="entr" presetSubtype="0" fill="hold" nodeType="after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childTnLst>
                                </p:cTn>
                              </p:par>
                            </p:childTnLst>
                          </p:cTn>
                        </p:par>
                        <p:par>
                          <p:cTn id="57" fill="hold">
                            <p:stCondLst>
                              <p:cond delay="6000"/>
                            </p:stCondLst>
                            <p:childTnLst>
                              <p:par>
                                <p:cTn id="58" presetID="10" presetClass="entr" presetSubtype="0" fill="hold" grpId="0" nodeType="after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childTnLst>
                          </p:cTn>
                        </p:par>
                        <p:par>
                          <p:cTn id="61" fill="hold">
                            <p:stCondLst>
                              <p:cond delay="6500"/>
                            </p:stCondLst>
                            <p:childTnLst>
                              <p:par>
                                <p:cTn id="62" presetID="10" presetClass="entr" presetSubtype="0" fill="hold"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par>
                          <p:cTn id="65" fill="hold">
                            <p:stCondLst>
                              <p:cond delay="7000"/>
                            </p:stCondLst>
                            <p:childTnLst>
                              <p:par>
                                <p:cTn id="66" presetID="10" presetClass="entr" presetSubtype="0" fill="hold" grpId="0" nodeType="after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fade">
                                      <p:cBhvr>
                                        <p:cTn id="68" dur="500"/>
                                        <p:tgtEl>
                                          <p:spTgt spid="32"/>
                                        </p:tgtEl>
                                      </p:cBhvr>
                                    </p:animEffect>
                                  </p:childTnLst>
                                </p:cTn>
                              </p:par>
                            </p:childTnLst>
                          </p:cTn>
                        </p:par>
                        <p:par>
                          <p:cTn id="69" fill="hold">
                            <p:stCondLst>
                              <p:cond delay="7500"/>
                            </p:stCondLst>
                            <p:childTnLst>
                              <p:par>
                                <p:cTn id="70" presetID="10" presetClass="entr" presetSubtype="0" fill="hold" grpId="0"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7" grpId="0"/>
      <p:bldP spid="28" grpId="0"/>
      <p:bldP spid="29" grpId="0"/>
      <p:bldP spid="30" grpId="0"/>
      <p:bldP spid="31" grpId="0"/>
      <p:bldP spid="32" grpId="0"/>
      <p:bldP spid="33" grpId="0"/>
      <p:bldP spid="34" grpId="0"/>
      <p:bldP spid="39" grpId="0"/>
      <p:bldP spid="40" grpId="0"/>
      <p:bldP spid="4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504633" y="1497600"/>
            <a:ext cx="8055345" cy="5564505"/>
          </a:xfrm>
          <a:prstGeom prst="rect">
            <a:avLst/>
          </a:prstGeom>
          <a:noFill/>
        </p:spPr>
        <p:txBody>
          <a:bodyPr wrap="square" rtlCol="0">
            <a:spAutoFit/>
          </a:bodyPr>
          <a:lstStyle/>
          <a:p>
            <a:pPr indent="-128905">
              <a:lnSpc>
                <a:spcPct val="130000"/>
              </a:lnSpc>
              <a:buFont typeface="Wingdings" panose="05000000000000000000" pitchFamily="2" charset="2"/>
              <a:buChar char="n"/>
            </a:pPr>
            <a:r>
              <a:rPr lang="en-US" altLang="zh-CN" sz="1600" b="1" dirty="0">
                <a:solidFill>
                  <a:srgbClr val="6B74B4"/>
                </a:solidFill>
                <a:latin typeface="+mn-ea"/>
              </a:rPr>
              <a:t> 1.</a:t>
            </a:r>
            <a:r>
              <a:rPr lang="zh-CN" altLang="en-US" sz="1600" b="1" dirty="0">
                <a:solidFill>
                  <a:srgbClr val="6B74B4"/>
                </a:solidFill>
                <a:latin typeface="+mn-ea"/>
              </a:rPr>
              <a:t>多维综合策略检测模式</a:t>
            </a:r>
            <a:endParaRPr lang="en-US" altLang="zh-CN" sz="1600" b="1" dirty="0">
              <a:solidFill>
                <a:srgbClr val="6B74B4"/>
              </a:solidFill>
              <a:latin typeface="+mn-ea"/>
            </a:endParaRPr>
          </a:p>
          <a:p>
            <a:pPr indent="-128905">
              <a:lnSpc>
                <a:spcPct val="130000"/>
              </a:lnSpc>
              <a:buFont typeface="Wingdings" panose="05000000000000000000" pitchFamily="2" charset="2"/>
              <a:buChar char="n"/>
            </a:pPr>
            <a:r>
              <a:rPr lang="zh-CN" altLang="en-US" sz="1400" dirty="0">
                <a:solidFill>
                  <a:srgbClr val="6B74B4"/>
                </a:solidFill>
                <a:latin typeface="+mn-ea"/>
              </a:rPr>
              <a:t>本系统基于综合检测的思想，采用了三个模块相互结合的方式来进行后门文件的检测，三个模块分别是：基于传统规则检测技术的规则检测模块、基于动态检测与深度学习的动态检测模块以及基于静态检测与集成学习的静态检测模块。</a:t>
            </a:r>
            <a:endParaRPr lang="en-US" altLang="zh-CN" sz="1400" dirty="0">
              <a:solidFill>
                <a:srgbClr val="6B74B4"/>
              </a:solidFill>
              <a:latin typeface="+mn-ea"/>
            </a:endParaRPr>
          </a:p>
          <a:p>
            <a:pPr>
              <a:lnSpc>
                <a:spcPct val="130000"/>
              </a:lnSpc>
            </a:pPr>
            <a:endParaRPr lang="en-US" altLang="zh-CN" sz="1400" dirty="0">
              <a:solidFill>
                <a:srgbClr val="6B74B4"/>
              </a:solidFill>
              <a:latin typeface="+mn-ea"/>
            </a:endParaRPr>
          </a:p>
          <a:p>
            <a:pPr indent="-128905">
              <a:lnSpc>
                <a:spcPct val="130000"/>
              </a:lnSpc>
              <a:buFont typeface="Wingdings" panose="05000000000000000000" pitchFamily="2" charset="2"/>
              <a:buChar char="n"/>
            </a:pPr>
            <a:r>
              <a:rPr lang="en-US" altLang="zh-CN" sz="1600" b="1" dirty="0">
                <a:solidFill>
                  <a:srgbClr val="6B74B4"/>
                </a:solidFill>
                <a:latin typeface="+mn-ea"/>
              </a:rPr>
              <a:t> 2.</a:t>
            </a:r>
            <a:r>
              <a:rPr lang="zh-CN" altLang="en-US" sz="1600" b="1" dirty="0">
                <a:solidFill>
                  <a:srgbClr val="6B74B4"/>
                </a:solidFill>
                <a:latin typeface="+mn-ea"/>
              </a:rPr>
              <a:t>基于</a:t>
            </a:r>
            <a:r>
              <a:rPr lang="en-US" altLang="zh-CN" sz="1600" b="1" dirty="0">
                <a:solidFill>
                  <a:srgbClr val="6B74B4"/>
                </a:solidFill>
                <a:latin typeface="+mn-ea"/>
              </a:rPr>
              <a:t>LSTM</a:t>
            </a:r>
            <a:r>
              <a:rPr lang="zh-CN" altLang="en-US" sz="1600" b="1" dirty="0">
                <a:solidFill>
                  <a:srgbClr val="6B74B4"/>
                </a:solidFill>
                <a:latin typeface="+mn-ea"/>
              </a:rPr>
              <a:t>的高性能低误差识别</a:t>
            </a:r>
            <a:endParaRPr lang="en-US" altLang="zh-CN" sz="1600" b="1" dirty="0">
              <a:solidFill>
                <a:srgbClr val="6B74B4"/>
              </a:solidFill>
              <a:latin typeface="+mn-ea"/>
            </a:endParaRPr>
          </a:p>
          <a:p>
            <a:pPr indent="-128905">
              <a:lnSpc>
                <a:spcPct val="130000"/>
              </a:lnSpc>
              <a:buFont typeface="Wingdings" panose="05000000000000000000" pitchFamily="2" charset="2"/>
              <a:buChar char="n"/>
            </a:pPr>
            <a:r>
              <a:rPr lang="zh-CN" altLang="en-US" sz="1400" dirty="0">
                <a:solidFill>
                  <a:srgbClr val="6B74B4"/>
                </a:solidFill>
                <a:latin typeface="+mn-ea"/>
              </a:rPr>
              <a:t>机器学习与深度学习近年来得到很大发展，其在</a:t>
            </a:r>
            <a:r>
              <a:rPr lang="en-US" altLang="zh-CN" sz="1400" dirty="0" err="1">
                <a:solidFill>
                  <a:srgbClr val="6B74B4"/>
                </a:solidFill>
                <a:latin typeface="+mn-ea"/>
              </a:rPr>
              <a:t>WebShell</a:t>
            </a:r>
            <a:r>
              <a:rPr lang="zh-CN" altLang="en-US" sz="1400" dirty="0">
                <a:solidFill>
                  <a:srgbClr val="6B74B4"/>
                </a:solidFill>
                <a:latin typeface="+mn-ea"/>
              </a:rPr>
              <a:t>检测领域中也崭露头角，本系统便应用了</a:t>
            </a:r>
            <a:r>
              <a:rPr lang="en-US" altLang="zh-CN" sz="1400" dirty="0">
                <a:solidFill>
                  <a:srgbClr val="6B74B4"/>
                </a:solidFill>
                <a:latin typeface="+mn-ea"/>
              </a:rPr>
              <a:t>LSTM</a:t>
            </a:r>
            <a:r>
              <a:rPr lang="zh-CN" altLang="en-US" sz="1400" dirty="0">
                <a:solidFill>
                  <a:srgbClr val="6B74B4"/>
                </a:solidFill>
                <a:latin typeface="+mn-ea"/>
              </a:rPr>
              <a:t>神经网络，可以很好的提高</a:t>
            </a:r>
            <a:r>
              <a:rPr lang="en-US" altLang="zh-CN" sz="1400" dirty="0" err="1">
                <a:solidFill>
                  <a:srgbClr val="6B74B4"/>
                </a:solidFill>
                <a:latin typeface="+mn-ea"/>
              </a:rPr>
              <a:t>WebShell</a:t>
            </a:r>
            <a:r>
              <a:rPr lang="zh-CN" altLang="en-US" sz="1400" dirty="0">
                <a:solidFill>
                  <a:srgbClr val="6B74B4"/>
                </a:solidFill>
                <a:latin typeface="+mn-ea"/>
              </a:rPr>
              <a:t>的检测能力。</a:t>
            </a:r>
            <a:endParaRPr lang="en-US" altLang="zh-CN" sz="1400" dirty="0">
              <a:solidFill>
                <a:srgbClr val="6B74B4"/>
              </a:solidFill>
              <a:latin typeface="+mn-ea"/>
            </a:endParaRPr>
          </a:p>
          <a:p>
            <a:pPr indent="-128905">
              <a:lnSpc>
                <a:spcPct val="130000"/>
              </a:lnSpc>
              <a:buFont typeface="Wingdings" panose="05000000000000000000" pitchFamily="2" charset="2"/>
              <a:buChar char="n"/>
            </a:pPr>
            <a:endParaRPr lang="en-US" altLang="zh-CN" sz="1400" dirty="0">
              <a:solidFill>
                <a:srgbClr val="6B74B4"/>
              </a:solidFill>
              <a:latin typeface="+mn-ea"/>
            </a:endParaRPr>
          </a:p>
          <a:p>
            <a:pPr indent="-128905">
              <a:lnSpc>
                <a:spcPct val="130000"/>
              </a:lnSpc>
              <a:buFont typeface="Wingdings" panose="05000000000000000000" pitchFamily="2" charset="2"/>
              <a:buChar char="n"/>
            </a:pPr>
            <a:r>
              <a:rPr lang="en-US" altLang="zh-CN" sz="1600" b="1" dirty="0">
                <a:solidFill>
                  <a:srgbClr val="6B74B4"/>
                </a:solidFill>
                <a:latin typeface="+mn-ea"/>
              </a:rPr>
              <a:t> 3.</a:t>
            </a:r>
            <a:r>
              <a:rPr lang="zh-CN" altLang="en-US" sz="1600" b="1" dirty="0">
                <a:solidFill>
                  <a:srgbClr val="6B74B4"/>
                </a:solidFill>
                <a:latin typeface="+mn-ea"/>
              </a:rPr>
              <a:t>基于</a:t>
            </a:r>
            <a:r>
              <a:rPr lang="en-US" altLang="zh-CN" sz="1600" b="1" dirty="0">
                <a:solidFill>
                  <a:srgbClr val="6B74B4"/>
                </a:solidFill>
                <a:latin typeface="+mn-ea"/>
              </a:rPr>
              <a:t>RF</a:t>
            </a:r>
            <a:r>
              <a:rPr lang="zh-CN" altLang="en-US" sz="1600" b="1" dirty="0">
                <a:solidFill>
                  <a:srgbClr val="6B74B4"/>
                </a:solidFill>
                <a:latin typeface="+mn-ea"/>
              </a:rPr>
              <a:t>的高精度稳定识别</a:t>
            </a:r>
            <a:endParaRPr lang="en-US" altLang="zh-CN" sz="1600" b="1" dirty="0">
              <a:solidFill>
                <a:srgbClr val="6B74B4"/>
              </a:solidFill>
              <a:latin typeface="+mn-ea"/>
            </a:endParaRPr>
          </a:p>
          <a:p>
            <a:pPr indent="-128905">
              <a:lnSpc>
                <a:spcPct val="130000"/>
              </a:lnSpc>
              <a:buFont typeface="Wingdings" panose="05000000000000000000" pitchFamily="2" charset="2"/>
              <a:buChar char="n"/>
            </a:pPr>
            <a:r>
              <a:rPr lang="zh-CN" altLang="en-US" sz="1400" dirty="0">
                <a:solidFill>
                  <a:srgbClr val="6B74B4"/>
                </a:solidFill>
                <a:latin typeface="+mn-ea"/>
              </a:rPr>
              <a:t>在当前所有算法中，随机森林算法（</a:t>
            </a:r>
            <a:r>
              <a:rPr lang="en-US" altLang="zh-CN" sz="1400" dirty="0">
                <a:solidFill>
                  <a:srgbClr val="6B74B4"/>
                </a:solidFill>
                <a:latin typeface="+mn-ea"/>
              </a:rPr>
              <a:t>RF</a:t>
            </a:r>
            <a:r>
              <a:rPr lang="zh-CN" altLang="en-US" sz="1400" dirty="0">
                <a:solidFill>
                  <a:srgbClr val="6B74B4"/>
                </a:solidFill>
                <a:latin typeface="+mn-ea"/>
              </a:rPr>
              <a:t>）具有极好的准确率，在生成过程中，能够获取到内部生成误差的一种无偏估计。它还能够有效地运行在大数据集上，并且不需降维即可处理具有高维特征的输入样本，对于缺省值问题也能够获得很好的结果。</a:t>
            </a:r>
            <a:endParaRPr lang="en-US" altLang="zh-CN" sz="1400" dirty="0">
              <a:solidFill>
                <a:srgbClr val="6B74B4"/>
              </a:solidFill>
              <a:latin typeface="+mn-ea"/>
            </a:endParaRPr>
          </a:p>
          <a:p>
            <a:pPr indent="-128905">
              <a:lnSpc>
                <a:spcPct val="130000"/>
              </a:lnSpc>
              <a:buFont typeface="Wingdings" panose="05000000000000000000" pitchFamily="2" charset="2"/>
              <a:buChar char="n"/>
            </a:pPr>
            <a:endParaRPr lang="en-US" altLang="zh-CN" sz="1400" dirty="0">
              <a:solidFill>
                <a:srgbClr val="6B74B4"/>
              </a:solidFill>
              <a:latin typeface="+mn-ea"/>
            </a:endParaRPr>
          </a:p>
          <a:p>
            <a:pPr indent="-128905">
              <a:lnSpc>
                <a:spcPct val="130000"/>
              </a:lnSpc>
              <a:buFont typeface="Wingdings" panose="05000000000000000000" pitchFamily="2" charset="2"/>
              <a:buChar char="n"/>
            </a:pPr>
            <a:r>
              <a:rPr lang="en-US" altLang="zh-CN" sz="1600" b="1" dirty="0">
                <a:solidFill>
                  <a:srgbClr val="6B74B4"/>
                </a:solidFill>
                <a:latin typeface="+mn-ea"/>
              </a:rPr>
              <a:t> 4.</a:t>
            </a:r>
            <a:r>
              <a:rPr lang="zh-CN" altLang="en-US" sz="1600" b="1" dirty="0">
                <a:solidFill>
                  <a:srgbClr val="6B74B4"/>
                </a:solidFill>
                <a:latin typeface="+mn-ea"/>
              </a:rPr>
              <a:t>实时可视可配置的</a:t>
            </a:r>
            <a:r>
              <a:rPr lang="en-US" altLang="zh-CN" sz="1600" b="1" dirty="0">
                <a:solidFill>
                  <a:srgbClr val="6B74B4"/>
                </a:solidFill>
                <a:latin typeface="+mn-ea"/>
              </a:rPr>
              <a:t>UI</a:t>
            </a:r>
            <a:r>
              <a:rPr lang="zh-CN" altLang="en-US" sz="1600" b="1" dirty="0">
                <a:solidFill>
                  <a:srgbClr val="6B74B4"/>
                </a:solidFill>
                <a:latin typeface="+mn-ea"/>
              </a:rPr>
              <a:t>架构</a:t>
            </a:r>
          </a:p>
          <a:p>
            <a:pPr indent="-128905">
              <a:lnSpc>
                <a:spcPct val="130000"/>
              </a:lnSpc>
              <a:buFont typeface="Wingdings" panose="05000000000000000000" pitchFamily="2" charset="2"/>
              <a:buChar char="n"/>
            </a:pPr>
            <a:r>
              <a:rPr lang="zh-CN" altLang="en-US" sz="1400" dirty="0">
                <a:solidFill>
                  <a:srgbClr val="6B74B4"/>
                </a:solidFill>
                <a:latin typeface="+mn-ea"/>
              </a:rPr>
              <a:t>本系统还可以进行用户自定义配置（如三个模块的各自的权重部分用户是可以自控的，又如静态检测模块中用户可以自己提交静态检测规则到系统），为用户的自定义使用提供了方便。概率分布直方图与黑白样本饼状图使用户直观了解检测结果。</a:t>
            </a:r>
          </a:p>
          <a:p>
            <a:pPr indent="-128905">
              <a:lnSpc>
                <a:spcPct val="130000"/>
              </a:lnSpc>
              <a:buFont typeface="Wingdings" panose="05000000000000000000" pitchFamily="2" charset="2"/>
              <a:buChar char="n"/>
            </a:pPr>
            <a:endParaRPr lang="zh-CN" altLang="en-US" sz="1400" dirty="0">
              <a:solidFill>
                <a:srgbClr val="6B74B4"/>
              </a:solidFill>
              <a:latin typeface="+mn-ea"/>
            </a:endParaRPr>
          </a:p>
        </p:txBody>
      </p:sp>
      <p:grpSp>
        <p:nvGrpSpPr>
          <p:cNvPr id="8" name="组合 7"/>
          <p:cNvGrpSpPr/>
          <p:nvPr/>
        </p:nvGrpSpPr>
        <p:grpSpPr>
          <a:xfrm>
            <a:off x="504633" y="685995"/>
            <a:ext cx="1206195" cy="891938"/>
            <a:chOff x="6207330" y="1517856"/>
            <a:chExt cx="1774783" cy="1312388"/>
          </a:xfrm>
        </p:grpSpPr>
        <p:sp>
          <p:nvSpPr>
            <p:cNvPr id="3" name="矩形 2"/>
            <p:cNvSpPr/>
            <p:nvPr/>
          </p:nvSpPr>
          <p:spPr>
            <a:xfrm>
              <a:off x="6928186" y="1662068"/>
              <a:ext cx="1053927" cy="609185"/>
            </a:xfrm>
            <a:prstGeom prst="rect">
              <a:avLst/>
            </a:prstGeom>
          </p:spPr>
          <p:txBody>
            <a:bodyPr wrap="none">
              <a:spAutoFit/>
            </a:bodyPr>
            <a:lstStyle/>
            <a:p>
              <a:r>
                <a:rPr lang="zh-CN" altLang="en-US" sz="2100" dirty="0">
                  <a:solidFill>
                    <a:srgbClr val="6B74B4"/>
                  </a:solidFill>
                  <a:latin typeface="方正姚体" panose="02010601030101010101" pitchFamily="2" charset="-122"/>
                  <a:ea typeface="方正姚体" panose="02010601030101010101" pitchFamily="2" charset="-122"/>
                </a:rPr>
                <a:t>总结</a:t>
              </a: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319693" y="1517856"/>
              <a:ext cx="580220" cy="881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5</a:t>
              </a:r>
            </a:p>
          </p:txBody>
        </p:sp>
      </p:grpSp>
      <p:sp>
        <p:nvSpPr>
          <p:cNvPr id="15" name="矩形: 圆角 14"/>
          <p:cNvSpPr/>
          <p:nvPr/>
        </p:nvSpPr>
        <p:spPr>
          <a:xfrm>
            <a:off x="3370247" y="817850"/>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solidFill>
                  <a:schemeClr val="bg1"/>
                </a:solidFill>
              </a:rPr>
              <a:t>创新说明</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iterate type="lt">
                                    <p:tmPct val="3085"/>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2077" y="1084202"/>
            <a:ext cx="1213188" cy="891938"/>
            <a:chOff x="6207330" y="1517856"/>
            <a:chExt cx="1785075" cy="1312388"/>
          </a:xfrm>
        </p:grpSpPr>
        <p:sp>
          <p:nvSpPr>
            <p:cNvPr id="3" name="矩形 2"/>
            <p:cNvSpPr/>
            <p:nvPr/>
          </p:nvSpPr>
          <p:spPr>
            <a:xfrm>
              <a:off x="6928184" y="1662068"/>
              <a:ext cx="1064221" cy="611359"/>
            </a:xfrm>
            <a:prstGeom prst="rect">
              <a:avLst/>
            </a:prstGeom>
          </p:spPr>
          <p:txBody>
            <a:bodyPr wrap="none">
              <a:spAutoFit/>
            </a:bodyPr>
            <a:lstStyle/>
            <a:p>
              <a:r>
                <a:rPr lang="zh-CN" altLang="en-US" sz="2100" noProof="1">
                  <a:solidFill>
                    <a:srgbClr val="6B74B4"/>
                  </a:solidFill>
                  <a:latin typeface="方正姚体" panose="02010601030101010101" pitchFamily="2" charset="-122"/>
                  <a:ea typeface="方正姚体" panose="02010601030101010101" pitchFamily="2" charset="-122"/>
                  <a:cs typeface="+mn-ea"/>
                  <a:sym typeface="+mn-lt"/>
                </a:rPr>
                <a:t>总结</a:t>
              </a:r>
              <a:endParaRPr lang="zh-CN" altLang="en-US" sz="2100" dirty="0">
                <a:solidFill>
                  <a:srgbClr val="6B74B4"/>
                </a:solidFill>
                <a:latin typeface="方正姚体" panose="02010601030101010101" pitchFamily="2" charset="-122"/>
                <a:ea typeface="方正姚体" panose="02010601030101010101" pitchFamily="2" charset="-122"/>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5" name="文本框 4"/>
            <p:cNvSpPr txBox="1"/>
            <p:nvPr/>
          </p:nvSpPr>
          <p:spPr>
            <a:xfrm>
              <a:off x="6281713" y="1517856"/>
              <a:ext cx="656176"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5</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6" name="矩形 5"/>
          <p:cNvSpPr/>
          <p:nvPr/>
        </p:nvSpPr>
        <p:spPr>
          <a:xfrm>
            <a:off x="4936471" y="1010457"/>
            <a:ext cx="3793787" cy="4552545"/>
          </a:xfrm>
          <a:prstGeom prst="rect">
            <a:avLst/>
          </a:prstGeom>
          <a:solidFill>
            <a:srgbClr val="6B74B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a:p>
          <a:p>
            <a:pPr algn="ctr"/>
            <a:endParaRPr lang="en-US" altLang="zh-CN" sz="1600" dirty="0"/>
          </a:p>
          <a:p>
            <a:pPr algn="ctr"/>
            <a:endParaRPr lang="en-US" altLang="zh-CN" sz="1600" dirty="0"/>
          </a:p>
          <a:p>
            <a:pPr algn="ctr"/>
            <a:endParaRPr lang="en-US" altLang="zh-CN" sz="1600" dirty="0"/>
          </a:p>
          <a:p>
            <a:pPr algn="ctr"/>
            <a:endParaRPr lang="en-US" altLang="zh-CN" sz="1600" dirty="0"/>
          </a:p>
          <a:p>
            <a:pPr algn="ctr"/>
            <a:endParaRPr lang="en-US" altLang="zh-CN" sz="1600" dirty="0"/>
          </a:p>
          <a:p>
            <a:pPr algn="ctr"/>
            <a:endParaRPr lang="en-US" altLang="zh-CN" sz="1600" dirty="0"/>
          </a:p>
          <a:p>
            <a:pPr algn="ctr"/>
            <a:endParaRPr lang="en-US" altLang="zh-CN" sz="1600" dirty="0"/>
          </a:p>
          <a:p>
            <a:pPr algn="ctr"/>
            <a:endParaRPr lang="en-US" altLang="zh-CN" sz="1600" dirty="0"/>
          </a:p>
          <a:p>
            <a:pPr algn="ctr"/>
            <a:endParaRPr lang="en-US" altLang="zh-CN" sz="1600" dirty="0"/>
          </a:p>
          <a:p>
            <a:pPr algn="ctr"/>
            <a:r>
              <a:rPr lang="en-US" altLang="zh-CN" sz="1600" dirty="0"/>
              <a:t>http://www.360.net/product/app_firewall</a:t>
            </a:r>
          </a:p>
          <a:p>
            <a:pPr algn="ctr"/>
            <a:r>
              <a:rPr lang="en-US" altLang="zh-CN" sz="1600" dirty="0"/>
              <a:t>Web</a:t>
            </a:r>
            <a:r>
              <a:rPr lang="zh-CN" altLang="en-US" sz="1600" dirty="0"/>
              <a:t>应用防火墙</a:t>
            </a:r>
          </a:p>
        </p:txBody>
      </p:sp>
      <p:grpSp>
        <p:nvGrpSpPr>
          <p:cNvPr id="12" name="组合 11"/>
          <p:cNvGrpSpPr/>
          <p:nvPr/>
        </p:nvGrpSpPr>
        <p:grpSpPr>
          <a:xfrm>
            <a:off x="1074162" y="1641771"/>
            <a:ext cx="3945766" cy="2377552"/>
            <a:chOff x="1432215" y="1046026"/>
            <a:chExt cx="5261021" cy="3170065"/>
          </a:xfrm>
        </p:grpSpPr>
        <p:grpSp>
          <p:nvGrpSpPr>
            <p:cNvPr id="13" name="组合 12"/>
            <p:cNvGrpSpPr/>
            <p:nvPr/>
          </p:nvGrpSpPr>
          <p:grpSpPr>
            <a:xfrm>
              <a:off x="4144927" y="1305311"/>
              <a:ext cx="2548309" cy="288000"/>
              <a:chOff x="558800" y="2954800"/>
              <a:chExt cx="2548309" cy="288000"/>
            </a:xfrm>
            <a:effectLst>
              <a:outerShdw blurRad="50800" dist="38100" dir="2700000" algn="tl" rotWithShape="0">
                <a:prstClr val="black">
                  <a:alpha val="40000"/>
                </a:prstClr>
              </a:outerShdw>
            </a:effectLst>
          </p:grpSpPr>
          <p:cxnSp>
            <p:nvCxnSpPr>
              <p:cNvPr id="17" name="直接连接符 16"/>
              <p:cNvCxnSpPr/>
              <p:nvPr/>
            </p:nvCxnSpPr>
            <p:spPr>
              <a:xfrm>
                <a:off x="558800" y="3098800"/>
                <a:ext cx="2268000" cy="0"/>
              </a:xfrm>
              <a:prstGeom prst="line">
                <a:avLst/>
              </a:prstGeom>
              <a:ln w="38100">
                <a:solidFill>
                  <a:srgbClr val="6B74B4"/>
                </a:solidFill>
                <a:headEnd type="oval"/>
              </a:ln>
            </p:spPr>
            <p:style>
              <a:lnRef idx="1">
                <a:schemeClr val="accent1"/>
              </a:lnRef>
              <a:fillRef idx="0">
                <a:schemeClr val="accent1"/>
              </a:fillRef>
              <a:effectRef idx="0">
                <a:schemeClr val="accent1"/>
              </a:effectRef>
              <a:fontRef idx="minor">
                <a:schemeClr val="tx1"/>
              </a:fontRef>
            </p:style>
          </p:cxnSp>
          <p:sp>
            <p:nvSpPr>
              <p:cNvPr id="18" name="空心弧 17"/>
              <p:cNvSpPr/>
              <p:nvPr/>
            </p:nvSpPr>
            <p:spPr>
              <a:xfrm rot="13220466">
                <a:off x="2819109" y="2954800"/>
                <a:ext cx="288000" cy="288000"/>
              </a:xfrm>
              <a:prstGeom prst="blockArc">
                <a:avLst>
                  <a:gd name="adj1" fmla="val 10800000"/>
                  <a:gd name="adj2" fmla="val 6093612"/>
                  <a:gd name="adj3" fmla="val 5089"/>
                </a:avLst>
              </a:prstGeom>
              <a:ln w="38100">
                <a:solidFill>
                  <a:srgbClr val="6B7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4" name="组合 13"/>
            <p:cNvGrpSpPr/>
            <p:nvPr/>
          </p:nvGrpSpPr>
          <p:grpSpPr>
            <a:xfrm>
              <a:off x="1432215" y="1046026"/>
              <a:ext cx="2602044" cy="3170065"/>
              <a:chOff x="56088" y="3957323"/>
              <a:chExt cx="2602044" cy="3170065"/>
            </a:xfrm>
          </p:grpSpPr>
          <p:sp>
            <p:nvSpPr>
              <p:cNvPr id="15" name="文本框 14"/>
              <p:cNvSpPr txBox="1"/>
              <p:nvPr/>
            </p:nvSpPr>
            <p:spPr>
              <a:xfrm>
                <a:off x="56088" y="4234292"/>
                <a:ext cx="2543679" cy="2893096"/>
              </a:xfrm>
              <a:prstGeom prst="rect">
                <a:avLst/>
              </a:prstGeom>
              <a:noFill/>
            </p:spPr>
            <p:txBody>
              <a:bodyPr wrap="square" rtlCol="0">
                <a:spAutoFit/>
              </a:bodyPr>
              <a:lstStyle/>
              <a:p>
                <a:r>
                  <a:rPr lang="zh-CN" altLang="en-US" sz="1350" dirty="0">
                    <a:solidFill>
                      <a:srgbClr val="6B74B4"/>
                    </a:solidFill>
                    <a:latin typeface="+mn-ea"/>
                  </a:rPr>
                  <a:t>在未来的工作中，将在以下方面进行改进：</a:t>
                </a:r>
              </a:p>
              <a:p>
                <a:r>
                  <a:rPr lang="en-US" altLang="zh-CN" sz="1350" dirty="0">
                    <a:solidFill>
                      <a:srgbClr val="6B74B4"/>
                    </a:solidFill>
                    <a:latin typeface="+mn-ea"/>
                  </a:rPr>
                  <a:t>1.</a:t>
                </a:r>
                <a:r>
                  <a:rPr lang="zh-CN" altLang="en-US" sz="1350" dirty="0">
                    <a:solidFill>
                      <a:srgbClr val="6B74B4"/>
                    </a:solidFill>
                    <a:latin typeface="+mn-ea"/>
                  </a:rPr>
                  <a:t>增加检测方式，如增加基于流量与日志的检测方式</a:t>
                </a:r>
                <a:endParaRPr lang="en-US" altLang="zh-CN" sz="1350" dirty="0">
                  <a:solidFill>
                    <a:srgbClr val="6B74B4"/>
                  </a:solidFill>
                  <a:latin typeface="+mn-ea"/>
                </a:endParaRPr>
              </a:p>
              <a:p>
                <a:r>
                  <a:rPr lang="en-US" altLang="zh-CN" sz="1350" dirty="0">
                    <a:solidFill>
                      <a:srgbClr val="6B74B4"/>
                    </a:solidFill>
                    <a:latin typeface="+mn-ea"/>
                  </a:rPr>
                  <a:t>2.</a:t>
                </a:r>
                <a:r>
                  <a:rPr lang="zh-CN" altLang="en-US" sz="1350" dirty="0">
                    <a:solidFill>
                      <a:srgbClr val="6B74B4"/>
                    </a:solidFill>
                    <a:latin typeface="+mn-ea"/>
                  </a:rPr>
                  <a:t>不断更新并扩大训练样本集，改进学习算法。</a:t>
                </a:r>
              </a:p>
              <a:p>
                <a:r>
                  <a:rPr lang="en-US" altLang="zh-CN" sz="1350" dirty="0">
                    <a:solidFill>
                      <a:srgbClr val="6B74B4"/>
                    </a:solidFill>
                    <a:latin typeface="+mn-ea"/>
                  </a:rPr>
                  <a:t>3.</a:t>
                </a:r>
                <a:r>
                  <a:rPr lang="zh-CN" altLang="en-US" sz="1350" dirty="0">
                    <a:solidFill>
                      <a:srgbClr val="6B74B4"/>
                    </a:solidFill>
                    <a:latin typeface="+mn-ea"/>
                  </a:rPr>
                  <a:t>改进动态检测模块，进一步发挥动态检测技术的优势。</a:t>
                </a:r>
              </a:p>
            </p:txBody>
          </p:sp>
          <p:sp>
            <p:nvSpPr>
              <p:cNvPr id="16" name="文本框 15"/>
              <p:cNvSpPr txBox="1"/>
              <p:nvPr/>
            </p:nvSpPr>
            <p:spPr>
              <a:xfrm>
                <a:off x="1251592" y="3957323"/>
                <a:ext cx="1406540" cy="400109"/>
              </a:xfrm>
              <a:prstGeom prst="rect">
                <a:avLst/>
              </a:prstGeom>
              <a:noFill/>
            </p:spPr>
            <p:txBody>
              <a:bodyPr wrap="square" rtlCol="0">
                <a:spAutoFit/>
              </a:bodyPr>
              <a:lstStyle/>
              <a:p>
                <a:pPr algn="r"/>
                <a:r>
                  <a:rPr lang="zh-CN" altLang="en-US" sz="1350" b="1" dirty="0">
                    <a:solidFill>
                      <a:srgbClr val="6B74B4"/>
                    </a:solidFill>
                    <a:latin typeface="微软雅黑" panose="020B0503020204020204" charset="-122"/>
                    <a:ea typeface="微软雅黑" panose="020B0503020204020204" charset="-122"/>
                  </a:rPr>
                  <a:t>未来改进</a:t>
                </a:r>
              </a:p>
            </p:txBody>
          </p:sp>
        </p:grpSp>
      </p:grpSp>
      <p:grpSp>
        <p:nvGrpSpPr>
          <p:cNvPr id="26" name="组合 25"/>
          <p:cNvGrpSpPr/>
          <p:nvPr/>
        </p:nvGrpSpPr>
        <p:grpSpPr>
          <a:xfrm>
            <a:off x="1074162" y="4654696"/>
            <a:ext cx="3945766" cy="1131057"/>
            <a:chOff x="1432215" y="5063255"/>
            <a:chExt cx="5261021" cy="1508075"/>
          </a:xfrm>
        </p:grpSpPr>
        <p:grpSp>
          <p:nvGrpSpPr>
            <p:cNvPr id="27" name="组合 26"/>
            <p:cNvGrpSpPr/>
            <p:nvPr/>
          </p:nvGrpSpPr>
          <p:grpSpPr>
            <a:xfrm>
              <a:off x="4144927" y="5373706"/>
              <a:ext cx="2548309" cy="288000"/>
              <a:chOff x="558800" y="2954800"/>
              <a:chExt cx="2548309" cy="288000"/>
            </a:xfrm>
            <a:effectLst>
              <a:outerShdw blurRad="50800" dist="38100" dir="2700000" algn="tl" rotWithShape="0">
                <a:prstClr val="black">
                  <a:alpha val="40000"/>
                </a:prstClr>
              </a:outerShdw>
            </a:effectLst>
          </p:grpSpPr>
          <p:cxnSp>
            <p:nvCxnSpPr>
              <p:cNvPr id="31" name="直接连接符 30"/>
              <p:cNvCxnSpPr/>
              <p:nvPr/>
            </p:nvCxnSpPr>
            <p:spPr>
              <a:xfrm>
                <a:off x="558800" y="3098800"/>
                <a:ext cx="2268000" cy="0"/>
              </a:xfrm>
              <a:prstGeom prst="line">
                <a:avLst/>
              </a:prstGeom>
              <a:ln w="38100">
                <a:solidFill>
                  <a:srgbClr val="6B74B4"/>
                </a:solidFill>
                <a:headEnd type="oval"/>
              </a:ln>
            </p:spPr>
            <p:style>
              <a:lnRef idx="1">
                <a:schemeClr val="accent1"/>
              </a:lnRef>
              <a:fillRef idx="0">
                <a:schemeClr val="accent1"/>
              </a:fillRef>
              <a:effectRef idx="0">
                <a:schemeClr val="accent1"/>
              </a:effectRef>
              <a:fontRef idx="minor">
                <a:schemeClr val="tx1"/>
              </a:fontRef>
            </p:style>
          </p:cxnSp>
          <p:sp>
            <p:nvSpPr>
              <p:cNvPr id="32" name="空心弧 31"/>
              <p:cNvSpPr/>
              <p:nvPr/>
            </p:nvSpPr>
            <p:spPr>
              <a:xfrm rot="13220466">
                <a:off x="2819109" y="2954800"/>
                <a:ext cx="288000" cy="288000"/>
              </a:xfrm>
              <a:prstGeom prst="blockArc">
                <a:avLst>
                  <a:gd name="adj1" fmla="val 10800000"/>
                  <a:gd name="adj2" fmla="val 6093612"/>
                  <a:gd name="adj3" fmla="val 5089"/>
                </a:avLst>
              </a:prstGeom>
              <a:ln w="38100">
                <a:solidFill>
                  <a:srgbClr val="6B7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28" name="组合 27"/>
            <p:cNvGrpSpPr/>
            <p:nvPr/>
          </p:nvGrpSpPr>
          <p:grpSpPr>
            <a:xfrm>
              <a:off x="1432215" y="5063255"/>
              <a:ext cx="2602047" cy="1508075"/>
              <a:chOff x="56088" y="3957323"/>
              <a:chExt cx="2602047" cy="1508075"/>
            </a:xfrm>
          </p:grpSpPr>
          <p:sp>
            <p:nvSpPr>
              <p:cNvPr id="29" name="文本框 28"/>
              <p:cNvSpPr txBox="1"/>
              <p:nvPr/>
            </p:nvSpPr>
            <p:spPr>
              <a:xfrm>
                <a:off x="56088" y="4234292"/>
                <a:ext cx="2543678" cy="1231106"/>
              </a:xfrm>
              <a:prstGeom prst="rect">
                <a:avLst/>
              </a:prstGeom>
              <a:noFill/>
            </p:spPr>
            <p:txBody>
              <a:bodyPr wrap="square" rtlCol="0">
                <a:spAutoFit/>
              </a:bodyPr>
              <a:lstStyle/>
              <a:p>
                <a:r>
                  <a:rPr lang="en-US" altLang="zh-CN" sz="1350" dirty="0">
                    <a:solidFill>
                      <a:srgbClr val="6B74B4"/>
                    </a:solidFill>
                    <a:latin typeface="+mn-ea"/>
                  </a:rPr>
                  <a:t>1.</a:t>
                </a:r>
                <a:r>
                  <a:rPr lang="zh-CN" altLang="en-US" sz="1350" dirty="0">
                    <a:solidFill>
                      <a:srgbClr val="6B74B4"/>
                    </a:solidFill>
                    <a:latin typeface="+mn-ea"/>
                  </a:rPr>
                  <a:t>公司企业设备</a:t>
                </a:r>
              </a:p>
              <a:p>
                <a:r>
                  <a:rPr lang="en-US" altLang="zh-CN" sz="1350" dirty="0">
                    <a:solidFill>
                      <a:srgbClr val="6B74B4"/>
                    </a:solidFill>
                    <a:latin typeface="+mn-ea"/>
                  </a:rPr>
                  <a:t>2.</a:t>
                </a:r>
                <a:r>
                  <a:rPr lang="zh-CN" altLang="en-US" sz="1350" dirty="0">
                    <a:solidFill>
                      <a:srgbClr val="6B74B4"/>
                    </a:solidFill>
                    <a:latin typeface="+mn-ea"/>
                  </a:rPr>
                  <a:t>网络安全公司产品</a:t>
                </a:r>
              </a:p>
              <a:p>
                <a:r>
                  <a:rPr lang="en-US" altLang="zh-CN" sz="1350" dirty="0">
                    <a:solidFill>
                      <a:srgbClr val="6B74B4"/>
                    </a:solidFill>
                    <a:latin typeface="+mn-ea"/>
                  </a:rPr>
                  <a:t>3.</a:t>
                </a:r>
                <a:r>
                  <a:rPr lang="zh-CN" altLang="en-US" sz="1350" dirty="0">
                    <a:solidFill>
                      <a:srgbClr val="6B74B4"/>
                    </a:solidFill>
                    <a:latin typeface="+mn-ea"/>
                  </a:rPr>
                  <a:t>党政机关和生产建设关键部门</a:t>
                </a:r>
              </a:p>
            </p:txBody>
          </p:sp>
          <p:sp>
            <p:nvSpPr>
              <p:cNvPr id="30" name="文本框 29"/>
              <p:cNvSpPr txBox="1"/>
              <p:nvPr/>
            </p:nvSpPr>
            <p:spPr>
              <a:xfrm>
                <a:off x="885295" y="3957323"/>
                <a:ext cx="1772840" cy="400109"/>
              </a:xfrm>
              <a:prstGeom prst="rect">
                <a:avLst/>
              </a:prstGeom>
              <a:noFill/>
            </p:spPr>
            <p:txBody>
              <a:bodyPr wrap="square" rtlCol="0">
                <a:spAutoFit/>
              </a:bodyPr>
              <a:lstStyle/>
              <a:p>
                <a:pPr algn="r"/>
                <a:r>
                  <a:rPr lang="zh-CN" altLang="en-US" sz="1350" b="1" dirty="0">
                    <a:solidFill>
                      <a:srgbClr val="6B74B4"/>
                    </a:solidFill>
                    <a:latin typeface="微软雅黑" panose="020B0503020204020204" charset="-122"/>
                    <a:ea typeface="微软雅黑" panose="020B0503020204020204" charset="-122"/>
                  </a:rPr>
                  <a:t>应用前景</a:t>
                </a:r>
              </a:p>
            </p:txBody>
          </p:sp>
        </p:grpSp>
      </p:grpSp>
      <p:pic>
        <p:nvPicPr>
          <p:cNvPr id="8" name="图片 7">
            <a:extLst>
              <a:ext uri="{FF2B5EF4-FFF2-40B4-BE49-F238E27FC236}">
                <a16:creationId xmlns:a16="http://schemas.microsoft.com/office/drawing/2014/main" id="{41552C31-CF58-4560-B4E8-9831D359A4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6556" y="1748167"/>
            <a:ext cx="3293616" cy="1951240"/>
          </a:xfrm>
          <a:prstGeom prst="rect">
            <a:avLst/>
          </a:prstGeom>
        </p:spPr>
      </p:pic>
      <p:sp>
        <p:nvSpPr>
          <p:cNvPr id="9" name="文本框 8">
            <a:extLst>
              <a:ext uri="{FF2B5EF4-FFF2-40B4-BE49-F238E27FC236}">
                <a16:creationId xmlns:a16="http://schemas.microsoft.com/office/drawing/2014/main" id="{497B9E65-35CC-40FC-B061-AA9BDDAFD7DA}"/>
              </a:ext>
            </a:extLst>
          </p:cNvPr>
          <p:cNvSpPr txBox="1"/>
          <p:nvPr/>
        </p:nvSpPr>
        <p:spPr>
          <a:xfrm>
            <a:off x="5385391" y="1228060"/>
            <a:ext cx="1338828" cy="369332"/>
          </a:xfrm>
          <a:prstGeom prst="rect">
            <a:avLst/>
          </a:prstGeom>
          <a:noFill/>
        </p:spPr>
        <p:txBody>
          <a:bodyPr wrap="none" rtlCol="0">
            <a:spAutoFit/>
          </a:bodyPr>
          <a:lstStyle/>
          <a:p>
            <a:r>
              <a:rPr lang="zh-CN" altLang="en-US" dirty="0"/>
              <a:t>应用实例：</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par>
                                <p:cTn id="8" presetID="22" presetClass="entr" presetSubtype="2"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0850" y="1849400"/>
            <a:ext cx="4383150" cy="4145538"/>
          </a:xfrm>
          <a:prstGeom prst="rect">
            <a:avLst/>
          </a:prstGeom>
        </p:spPr>
      </p:pic>
      <p:sp>
        <p:nvSpPr>
          <p:cNvPr id="10" name="文本框 9"/>
          <p:cNvSpPr txBox="1"/>
          <p:nvPr/>
        </p:nvSpPr>
        <p:spPr>
          <a:xfrm>
            <a:off x="314681" y="2562460"/>
            <a:ext cx="4450715" cy="1419225"/>
          </a:xfrm>
          <a:prstGeom prst="rect">
            <a:avLst/>
          </a:prstGeom>
          <a:noFill/>
        </p:spPr>
        <p:txBody>
          <a:bodyPr wrap="none" rtlCol="0">
            <a:spAutoFit/>
          </a:bodyPr>
          <a:lstStyle/>
          <a:p>
            <a:r>
              <a:rPr lang="en-US" altLang="zh-CN" sz="8625" spc="225" dirty="0">
                <a:solidFill>
                  <a:srgbClr val="6B74B4"/>
                </a:solidFill>
                <a:latin typeface="Agency FB" panose="020B0503020202020204" pitchFamily="34" charset="0"/>
              </a:rPr>
              <a:t>THANKS</a:t>
            </a:r>
            <a:endParaRPr lang="zh-CN" altLang="en-US" sz="8625" spc="225" dirty="0">
              <a:solidFill>
                <a:srgbClr val="6B74B4"/>
              </a:solidFill>
              <a:latin typeface="Agency FB" panose="020B0503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572000" y="1010471"/>
            <a:ext cx="7186613" cy="4837059"/>
          </a:xfrm>
          <a:custGeom>
            <a:avLst/>
            <a:gdLst>
              <a:gd name="connsiteX0" fmla="*/ 381000 w 9772650"/>
              <a:gd name="connsiteY0" fmla="*/ 672131 h 6577631"/>
              <a:gd name="connsiteX1" fmla="*/ 381000 w 9772650"/>
              <a:gd name="connsiteY1" fmla="*/ 2634281 h 6577631"/>
              <a:gd name="connsiteX2" fmla="*/ 1828800 w 9772650"/>
              <a:gd name="connsiteY2" fmla="*/ 2634281 h 6577631"/>
              <a:gd name="connsiteX3" fmla="*/ 1828800 w 9772650"/>
              <a:gd name="connsiteY3" fmla="*/ 672131 h 6577631"/>
              <a:gd name="connsiteX4" fmla="*/ 0 w 9772650"/>
              <a:gd name="connsiteY4" fmla="*/ 0 h 6577631"/>
              <a:gd name="connsiteX5" fmla="*/ 5391150 w 9772650"/>
              <a:gd name="connsiteY5" fmla="*/ 0 h 6577631"/>
              <a:gd name="connsiteX6" fmla="*/ 5391150 w 9772650"/>
              <a:gd name="connsiteY6" fmla="*/ 1262681 h 6577631"/>
              <a:gd name="connsiteX7" fmla="*/ 6781800 w 9772650"/>
              <a:gd name="connsiteY7" fmla="*/ 1262681 h 6577631"/>
              <a:gd name="connsiteX8" fmla="*/ 6781800 w 9772650"/>
              <a:gd name="connsiteY8" fmla="*/ 0 h 6577631"/>
              <a:gd name="connsiteX9" fmla="*/ 9772650 w 9772650"/>
              <a:gd name="connsiteY9" fmla="*/ 0 h 6577631"/>
              <a:gd name="connsiteX10" fmla="*/ 9772650 w 9772650"/>
              <a:gd name="connsiteY10" fmla="*/ 6577631 h 6577631"/>
              <a:gd name="connsiteX11" fmla="*/ 0 w 9772650"/>
              <a:gd name="connsiteY11" fmla="*/ 6577631 h 657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2650" h="6577631">
                <a:moveTo>
                  <a:pt x="381000" y="672131"/>
                </a:moveTo>
                <a:lnTo>
                  <a:pt x="381000" y="2634281"/>
                </a:lnTo>
                <a:lnTo>
                  <a:pt x="1828800" y="2634281"/>
                </a:lnTo>
                <a:lnTo>
                  <a:pt x="1828800" y="672131"/>
                </a:lnTo>
                <a:close/>
                <a:moveTo>
                  <a:pt x="0" y="0"/>
                </a:moveTo>
                <a:lnTo>
                  <a:pt x="5391150" y="0"/>
                </a:lnTo>
                <a:lnTo>
                  <a:pt x="5391150" y="1262681"/>
                </a:lnTo>
                <a:lnTo>
                  <a:pt x="6781800" y="1262681"/>
                </a:lnTo>
                <a:lnTo>
                  <a:pt x="6781800" y="0"/>
                </a:lnTo>
                <a:lnTo>
                  <a:pt x="9772650" y="0"/>
                </a:lnTo>
                <a:lnTo>
                  <a:pt x="9772650" y="6577631"/>
                </a:lnTo>
                <a:lnTo>
                  <a:pt x="0" y="6577631"/>
                </a:lnTo>
                <a:close/>
              </a:path>
            </a:pathLst>
          </a:custGeom>
        </p:spPr>
      </p:pic>
      <p:grpSp>
        <p:nvGrpSpPr>
          <p:cNvPr id="10" name="组合 9"/>
          <p:cNvGrpSpPr/>
          <p:nvPr/>
        </p:nvGrpSpPr>
        <p:grpSpPr>
          <a:xfrm>
            <a:off x="1075249" y="3451213"/>
            <a:ext cx="3146786" cy="1507147"/>
            <a:chOff x="5974263" y="4534441"/>
            <a:chExt cx="4195714" cy="2009529"/>
          </a:xfrm>
        </p:grpSpPr>
        <p:sp>
          <p:nvSpPr>
            <p:cNvPr id="14" name="矩形 13"/>
            <p:cNvSpPr/>
            <p:nvPr/>
          </p:nvSpPr>
          <p:spPr>
            <a:xfrm>
              <a:off x="6564015" y="4534441"/>
              <a:ext cx="3016212" cy="954108"/>
            </a:xfrm>
            <a:prstGeom prst="rect">
              <a:avLst/>
            </a:prstGeom>
          </p:spPr>
          <p:txBody>
            <a:bodyPr wrap="square">
              <a:spAutoFit/>
            </a:bodyPr>
            <a:lstStyle/>
            <a:p>
              <a:pPr algn="ctr"/>
              <a:r>
                <a:rPr lang="zh-CN" altLang="en-US" sz="4050" dirty="0">
                  <a:solidFill>
                    <a:srgbClr val="6B74B4"/>
                  </a:solidFill>
                  <a:latin typeface="方正姚体" panose="02010601030101010101" pitchFamily="2" charset="-122"/>
                  <a:ea typeface="方正姚体" panose="02010601030101010101" pitchFamily="2" charset="-122"/>
                </a:rPr>
                <a:t>概述</a:t>
              </a:r>
            </a:p>
          </p:txBody>
        </p:sp>
        <p:sp>
          <p:nvSpPr>
            <p:cNvPr id="15" name="文本框 14"/>
            <p:cNvSpPr txBox="1"/>
            <p:nvPr/>
          </p:nvSpPr>
          <p:spPr>
            <a:xfrm>
              <a:off x="5974263" y="5569457"/>
              <a:ext cx="4195714" cy="974513"/>
            </a:xfrm>
            <a:prstGeom prst="rect">
              <a:avLst/>
            </a:prstGeom>
            <a:noFill/>
          </p:spPr>
          <p:txBody>
            <a:bodyPr wrap="square" rtlCol="0">
              <a:spAutoFit/>
            </a:bodyPr>
            <a:lstStyle/>
            <a:p>
              <a:pPr algn="ctr">
                <a:lnSpc>
                  <a:spcPct val="130000"/>
                </a:lnSpc>
              </a:pPr>
              <a:r>
                <a:rPr lang="zh-CN" altLang="en-US" sz="1600" dirty="0">
                  <a:solidFill>
                    <a:srgbClr val="6B74B4"/>
                  </a:solidFill>
                  <a:latin typeface="+mn-ea"/>
                </a:rPr>
                <a:t>选题背景</a:t>
              </a:r>
            </a:p>
            <a:p>
              <a:pPr algn="ctr">
                <a:lnSpc>
                  <a:spcPct val="130000"/>
                </a:lnSpc>
              </a:pPr>
              <a:r>
                <a:rPr lang="en-US" altLang="zh-CN" sz="1600" dirty="0">
                  <a:solidFill>
                    <a:srgbClr val="6B74B4"/>
                  </a:solidFill>
                  <a:latin typeface="+mn-ea"/>
                </a:rPr>
                <a:t>WebShell</a:t>
              </a:r>
              <a:endParaRPr lang="zh-CN" altLang="en-US" sz="1600" dirty="0">
                <a:solidFill>
                  <a:srgbClr val="6B74B4"/>
                </a:solidFill>
                <a:latin typeface="+mn-ea"/>
              </a:endParaRPr>
            </a:p>
          </p:txBody>
        </p:sp>
      </p:grpSp>
      <p:sp>
        <p:nvSpPr>
          <p:cNvPr id="16" name="文本框 15"/>
          <p:cNvSpPr txBox="1"/>
          <p:nvPr/>
        </p:nvSpPr>
        <p:spPr>
          <a:xfrm>
            <a:off x="2295059" y="1010471"/>
            <a:ext cx="753732" cy="2850780"/>
          </a:xfrm>
          <a:prstGeom prst="rect">
            <a:avLst/>
          </a:prstGeom>
          <a:noFill/>
        </p:spPr>
        <p:txBody>
          <a:bodyPr wrap="none" rtlCol="0">
            <a:spAutoFit/>
          </a:bodyPr>
          <a:lstStyle/>
          <a:p>
            <a:r>
              <a:rPr lang="en-US" altLang="zh-CN" sz="17925" b="1" spc="225" dirty="0">
                <a:solidFill>
                  <a:srgbClr val="6B74B4"/>
                </a:solidFill>
                <a:latin typeface="Agency FB" panose="020B0503020202020204" pitchFamily="34" charset="0"/>
              </a:rPr>
              <a:t>1</a:t>
            </a:r>
            <a:endParaRPr lang="zh-CN" altLang="en-US" sz="17925" b="1" spc="225" dirty="0">
              <a:solidFill>
                <a:srgbClr val="6B74B4"/>
              </a:solidFill>
              <a:latin typeface="Agency FB" panose="020B0503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2086" y="1084202"/>
            <a:ext cx="1213190" cy="891938"/>
            <a:chOff x="6207330" y="1517856"/>
            <a:chExt cx="1785075" cy="1312388"/>
          </a:xfrm>
        </p:grpSpPr>
        <p:sp>
          <p:nvSpPr>
            <p:cNvPr id="3" name="矩形 2"/>
            <p:cNvSpPr/>
            <p:nvPr/>
          </p:nvSpPr>
          <p:spPr>
            <a:xfrm>
              <a:off x="6928186" y="1662068"/>
              <a:ext cx="1064219" cy="611359"/>
            </a:xfrm>
            <a:prstGeom prst="rect">
              <a:avLst/>
            </a:prstGeom>
          </p:spPr>
          <p:txBody>
            <a:bodyPr wrap="none">
              <a:spAutoFit/>
            </a:bodyPr>
            <a:lstStyle/>
            <a:p>
              <a:r>
                <a:rPr lang="zh-CN" altLang="en-US" sz="2100" noProof="1">
                  <a:solidFill>
                    <a:srgbClr val="6B74B4"/>
                  </a:solidFill>
                  <a:latin typeface="方正姚体" panose="02010601030101010101" pitchFamily="2" charset="-122"/>
                  <a:ea typeface="方正姚体" panose="02010601030101010101" pitchFamily="2" charset="-122"/>
                  <a:cs typeface="+mn-ea"/>
                  <a:sym typeface="+mn-lt"/>
                </a:rPr>
                <a:t>概述</a:t>
              </a:r>
              <a:endParaRPr lang="zh-CN" altLang="en-US" sz="2100" dirty="0">
                <a:solidFill>
                  <a:srgbClr val="6B74B4"/>
                </a:solidFill>
                <a:latin typeface="方正姚体" panose="02010601030101010101" pitchFamily="2" charset="-122"/>
                <a:ea typeface="方正姚体" panose="02010601030101010101" pitchFamily="2" charset="-122"/>
              </a:endParaRP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1</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14" name="矩形: 圆角 13"/>
          <p:cNvSpPr/>
          <p:nvPr/>
        </p:nvSpPr>
        <p:spPr>
          <a:xfrm>
            <a:off x="3284450" y="1182251"/>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solidFill>
              </a:rPr>
              <a:t>WebShell</a:t>
            </a:r>
            <a:r>
              <a:rPr lang="zh-CN" altLang="en-US" sz="2100" dirty="0">
                <a:solidFill>
                  <a:schemeClr val="bg1"/>
                </a:solidFill>
              </a:rPr>
              <a:t>及其危害</a:t>
            </a:r>
          </a:p>
        </p:txBody>
      </p:sp>
      <p:sp>
        <p:nvSpPr>
          <p:cNvPr id="2" name="文本框 1"/>
          <p:cNvSpPr txBox="1"/>
          <p:nvPr/>
        </p:nvSpPr>
        <p:spPr>
          <a:xfrm>
            <a:off x="1661365" y="5173634"/>
            <a:ext cx="6512560" cy="1200329"/>
          </a:xfrm>
          <a:prstGeom prst="rect">
            <a:avLst/>
          </a:prstGeom>
          <a:noFill/>
        </p:spPr>
        <p:txBody>
          <a:bodyPr wrap="square" rtlCol="0">
            <a:spAutoFit/>
          </a:bodyPr>
          <a:lstStyle/>
          <a:p>
            <a:r>
              <a:rPr lang="en-US" altLang="zh-CN" dirty="0">
                <a:solidFill>
                  <a:srgbClr val="6B74B4"/>
                </a:solidFill>
              </a:rPr>
              <a:t>	</a:t>
            </a:r>
            <a:r>
              <a:rPr lang="zh-CN" altLang="en-US" dirty="0">
                <a:solidFill>
                  <a:srgbClr val="6B74B4"/>
                </a:solidFill>
              </a:rPr>
              <a:t>WebShell就是以asp、php、jsp或者cgi等网页文件形式存在的一种命令执行环境，恶意用户在入侵了一个网站后，通常会上传WebShell文件至服务端，得到一个命令执行环境，从而控制目标网站服务器，也为后续的提权操作做准备。</a:t>
            </a:r>
          </a:p>
        </p:txBody>
      </p:sp>
      <p:pic>
        <p:nvPicPr>
          <p:cNvPr id="4" name="图片 3"/>
          <p:cNvPicPr>
            <a:picLocks noChangeAspect="1"/>
          </p:cNvPicPr>
          <p:nvPr/>
        </p:nvPicPr>
        <p:blipFill>
          <a:blip r:embed="rId3"/>
          <a:stretch>
            <a:fillRect/>
          </a:stretch>
        </p:blipFill>
        <p:spPr>
          <a:xfrm>
            <a:off x="1602924" y="2114867"/>
            <a:ext cx="6438265" cy="26282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2086" y="1084202"/>
            <a:ext cx="1213190" cy="891938"/>
            <a:chOff x="6207330" y="1517856"/>
            <a:chExt cx="1785075" cy="1312388"/>
          </a:xfrm>
        </p:grpSpPr>
        <p:sp>
          <p:nvSpPr>
            <p:cNvPr id="3" name="矩形 2"/>
            <p:cNvSpPr/>
            <p:nvPr/>
          </p:nvSpPr>
          <p:spPr>
            <a:xfrm>
              <a:off x="6928186" y="1662068"/>
              <a:ext cx="1064219" cy="611359"/>
            </a:xfrm>
            <a:prstGeom prst="rect">
              <a:avLst/>
            </a:prstGeom>
          </p:spPr>
          <p:txBody>
            <a:bodyPr wrap="none">
              <a:spAutoFit/>
            </a:bodyPr>
            <a:lstStyle/>
            <a:p>
              <a:r>
                <a:rPr lang="zh-CN" altLang="en-US" sz="2100" noProof="1">
                  <a:solidFill>
                    <a:srgbClr val="6B74B4"/>
                  </a:solidFill>
                  <a:latin typeface="方正姚体" panose="02010601030101010101" pitchFamily="2" charset="-122"/>
                  <a:ea typeface="方正姚体" panose="02010601030101010101" pitchFamily="2" charset="-122"/>
                  <a:cs typeface="+mn-ea"/>
                  <a:sym typeface="+mn-lt"/>
                </a:rPr>
                <a:t>概述</a:t>
              </a:r>
              <a:endParaRPr lang="zh-CN" altLang="en-US" sz="2100" dirty="0">
                <a:solidFill>
                  <a:srgbClr val="6B74B4"/>
                </a:solidFill>
                <a:latin typeface="方正姚体" panose="02010601030101010101" pitchFamily="2" charset="-122"/>
                <a:ea typeface="方正姚体" panose="02010601030101010101" pitchFamily="2" charset="-122"/>
              </a:endParaRP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1</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9" name="矩形 8"/>
          <p:cNvSpPr/>
          <p:nvPr/>
        </p:nvSpPr>
        <p:spPr>
          <a:xfrm>
            <a:off x="4924732" y="1864552"/>
            <a:ext cx="2403505" cy="1564448"/>
          </a:xfrm>
          <a:prstGeom prst="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10" name="矩形 9"/>
          <p:cNvSpPr/>
          <p:nvPr/>
        </p:nvSpPr>
        <p:spPr>
          <a:xfrm>
            <a:off x="2587748" y="3650810"/>
            <a:ext cx="2046673" cy="1431626"/>
          </a:xfrm>
          <a:prstGeom prst="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pic>
        <p:nvPicPr>
          <p:cNvPr id="28" name="图片 4"/>
          <p:cNvPicPr>
            <a:picLocks noChangeAspect="1"/>
          </p:cNvPicPr>
          <p:nvPr/>
        </p:nvPicPr>
        <p:blipFill>
          <a:blip r:embed="rId4"/>
          <a:stretch>
            <a:fillRect/>
          </a:stretch>
        </p:blipFill>
        <p:spPr>
          <a:xfrm>
            <a:off x="2587748" y="2337394"/>
            <a:ext cx="4891405" cy="2099310"/>
          </a:xfrm>
          <a:prstGeom prst="rect">
            <a:avLst/>
          </a:prstGeom>
          <a:noFill/>
          <a:ln w="9525">
            <a:noFill/>
          </a:ln>
        </p:spPr>
      </p:pic>
      <p:sp>
        <p:nvSpPr>
          <p:cNvPr id="2" name="文本框 1">
            <a:extLst>
              <a:ext uri="{FF2B5EF4-FFF2-40B4-BE49-F238E27FC236}">
                <a16:creationId xmlns:a16="http://schemas.microsoft.com/office/drawing/2014/main" id="{722A995B-C09C-4E1E-8D56-8B7DFAC5EE9B}"/>
              </a:ext>
            </a:extLst>
          </p:cNvPr>
          <p:cNvSpPr txBox="1"/>
          <p:nvPr/>
        </p:nvSpPr>
        <p:spPr>
          <a:xfrm>
            <a:off x="1292942" y="5628968"/>
            <a:ext cx="6736132" cy="369332"/>
          </a:xfrm>
          <a:prstGeom prst="rect">
            <a:avLst/>
          </a:prstGeom>
          <a:noFill/>
        </p:spPr>
        <p:txBody>
          <a:bodyPr wrap="square" rtlCol="0">
            <a:spAutoFit/>
          </a:bodyPr>
          <a:lstStyle/>
          <a:p>
            <a:r>
              <a:rPr lang="en-US" altLang="zh-CN" dirty="0">
                <a:solidFill>
                  <a:srgbClr val="6B74B4"/>
                </a:solidFill>
              </a:rPr>
              <a:t>360</a:t>
            </a:r>
            <a:r>
              <a:rPr lang="zh-CN" altLang="zh-CN" dirty="0">
                <a:solidFill>
                  <a:srgbClr val="6B74B4"/>
                </a:solidFill>
              </a:rPr>
              <a:t>互联网安全中心</a:t>
            </a:r>
            <a:r>
              <a:rPr lang="en-US" altLang="zh-CN" dirty="0">
                <a:solidFill>
                  <a:srgbClr val="6B74B4"/>
                </a:solidFill>
              </a:rPr>
              <a:t>.2017</a:t>
            </a:r>
            <a:r>
              <a:rPr lang="zh-CN" altLang="zh-CN" dirty="0">
                <a:solidFill>
                  <a:srgbClr val="6B74B4"/>
                </a:solidFill>
              </a:rPr>
              <a:t>年中国网站安全形势分析报告</a:t>
            </a:r>
            <a:r>
              <a:rPr lang="en-US" altLang="zh-CN" dirty="0">
                <a:solidFill>
                  <a:srgbClr val="6B74B4"/>
                </a:solidFill>
              </a:rPr>
              <a:t>[R],2018</a:t>
            </a:r>
            <a:endParaRPr lang="zh-CN" altLang="en-US" dirty="0">
              <a:solidFill>
                <a:srgbClr val="6B74B4"/>
              </a:solidFill>
            </a:endParaRPr>
          </a:p>
        </p:txBody>
      </p:sp>
      <p:sp>
        <p:nvSpPr>
          <p:cNvPr id="11" name="矩形: 圆角 10">
            <a:extLst>
              <a:ext uri="{FF2B5EF4-FFF2-40B4-BE49-F238E27FC236}">
                <a16:creationId xmlns:a16="http://schemas.microsoft.com/office/drawing/2014/main" id="{39F9FB5D-0DC6-4A88-9431-34AF0B08116B}"/>
              </a:ext>
            </a:extLst>
          </p:cNvPr>
          <p:cNvSpPr/>
          <p:nvPr/>
        </p:nvSpPr>
        <p:spPr>
          <a:xfrm>
            <a:off x="3284450" y="1182251"/>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solidFill>
                  <a:schemeClr val="bg1"/>
                </a:solidFill>
              </a:rPr>
              <a:t>选题背景</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572000" y="1010471"/>
            <a:ext cx="7186613" cy="4837059"/>
          </a:xfrm>
          <a:custGeom>
            <a:avLst/>
            <a:gdLst>
              <a:gd name="connsiteX0" fmla="*/ 381000 w 9772650"/>
              <a:gd name="connsiteY0" fmla="*/ 672131 h 6577631"/>
              <a:gd name="connsiteX1" fmla="*/ 381000 w 9772650"/>
              <a:gd name="connsiteY1" fmla="*/ 2634281 h 6577631"/>
              <a:gd name="connsiteX2" fmla="*/ 1828800 w 9772650"/>
              <a:gd name="connsiteY2" fmla="*/ 2634281 h 6577631"/>
              <a:gd name="connsiteX3" fmla="*/ 1828800 w 9772650"/>
              <a:gd name="connsiteY3" fmla="*/ 672131 h 6577631"/>
              <a:gd name="connsiteX4" fmla="*/ 0 w 9772650"/>
              <a:gd name="connsiteY4" fmla="*/ 0 h 6577631"/>
              <a:gd name="connsiteX5" fmla="*/ 5391150 w 9772650"/>
              <a:gd name="connsiteY5" fmla="*/ 0 h 6577631"/>
              <a:gd name="connsiteX6" fmla="*/ 5391150 w 9772650"/>
              <a:gd name="connsiteY6" fmla="*/ 1262681 h 6577631"/>
              <a:gd name="connsiteX7" fmla="*/ 6781800 w 9772650"/>
              <a:gd name="connsiteY7" fmla="*/ 1262681 h 6577631"/>
              <a:gd name="connsiteX8" fmla="*/ 6781800 w 9772650"/>
              <a:gd name="connsiteY8" fmla="*/ 0 h 6577631"/>
              <a:gd name="connsiteX9" fmla="*/ 9772650 w 9772650"/>
              <a:gd name="connsiteY9" fmla="*/ 0 h 6577631"/>
              <a:gd name="connsiteX10" fmla="*/ 9772650 w 9772650"/>
              <a:gd name="connsiteY10" fmla="*/ 6577631 h 6577631"/>
              <a:gd name="connsiteX11" fmla="*/ 0 w 9772650"/>
              <a:gd name="connsiteY11" fmla="*/ 6577631 h 657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2650" h="6577631">
                <a:moveTo>
                  <a:pt x="381000" y="672131"/>
                </a:moveTo>
                <a:lnTo>
                  <a:pt x="381000" y="2634281"/>
                </a:lnTo>
                <a:lnTo>
                  <a:pt x="1828800" y="2634281"/>
                </a:lnTo>
                <a:lnTo>
                  <a:pt x="1828800" y="672131"/>
                </a:lnTo>
                <a:close/>
                <a:moveTo>
                  <a:pt x="0" y="0"/>
                </a:moveTo>
                <a:lnTo>
                  <a:pt x="5391150" y="0"/>
                </a:lnTo>
                <a:lnTo>
                  <a:pt x="5391150" y="1262681"/>
                </a:lnTo>
                <a:lnTo>
                  <a:pt x="6781800" y="1262681"/>
                </a:lnTo>
                <a:lnTo>
                  <a:pt x="6781800" y="0"/>
                </a:lnTo>
                <a:lnTo>
                  <a:pt x="9772650" y="0"/>
                </a:lnTo>
                <a:lnTo>
                  <a:pt x="9772650" y="6577631"/>
                </a:lnTo>
                <a:lnTo>
                  <a:pt x="0" y="6577631"/>
                </a:lnTo>
                <a:close/>
              </a:path>
            </a:pathLst>
          </a:custGeom>
        </p:spPr>
      </p:pic>
      <p:grpSp>
        <p:nvGrpSpPr>
          <p:cNvPr id="10" name="组合 9"/>
          <p:cNvGrpSpPr/>
          <p:nvPr/>
        </p:nvGrpSpPr>
        <p:grpSpPr>
          <a:xfrm>
            <a:off x="593462" y="3429988"/>
            <a:ext cx="4339650" cy="1357980"/>
            <a:chOff x="5974263" y="4420925"/>
            <a:chExt cx="5786199" cy="1810640"/>
          </a:xfrm>
        </p:grpSpPr>
        <p:sp>
          <p:nvSpPr>
            <p:cNvPr id="14" name="矩形 13"/>
            <p:cNvSpPr/>
            <p:nvPr/>
          </p:nvSpPr>
          <p:spPr>
            <a:xfrm>
              <a:off x="5974263" y="4420925"/>
              <a:ext cx="5786199" cy="861774"/>
            </a:xfrm>
            <a:prstGeom prst="rect">
              <a:avLst/>
            </a:prstGeom>
          </p:spPr>
          <p:txBody>
            <a:bodyPr wrap="none">
              <a:spAutoFit/>
            </a:bodyPr>
            <a:lstStyle/>
            <a:p>
              <a:r>
                <a:rPr lang="zh-CN" altLang="en-US" sz="3600" noProof="1">
                  <a:solidFill>
                    <a:srgbClr val="6B74B4"/>
                  </a:solidFill>
                  <a:latin typeface="方正姚体" panose="02010601030101010101" pitchFamily="2" charset="-122"/>
                  <a:ea typeface="方正姚体" panose="02010601030101010101" pitchFamily="2" charset="-122"/>
                  <a:cs typeface="+mn-ea"/>
                  <a:sym typeface="+mn-lt"/>
                </a:rPr>
                <a:t>研究现状与相关技术</a:t>
              </a:r>
              <a:endParaRPr lang="zh-CN" altLang="en-US" sz="3600" dirty="0">
                <a:solidFill>
                  <a:srgbClr val="6B74B4"/>
                </a:solidFill>
                <a:latin typeface="方正姚体" panose="02010601030101010101" pitchFamily="2" charset="-122"/>
                <a:ea typeface="方正姚体" panose="02010601030101010101" pitchFamily="2" charset="-122"/>
              </a:endParaRPr>
            </a:p>
          </p:txBody>
        </p:sp>
        <p:sp>
          <p:nvSpPr>
            <p:cNvPr id="15" name="文本框 14"/>
            <p:cNvSpPr txBox="1"/>
            <p:nvPr/>
          </p:nvSpPr>
          <p:spPr>
            <a:xfrm>
              <a:off x="6769506" y="5288485"/>
              <a:ext cx="4195714" cy="943080"/>
            </a:xfrm>
            <a:prstGeom prst="rect">
              <a:avLst/>
            </a:prstGeom>
            <a:noFill/>
          </p:spPr>
          <p:txBody>
            <a:bodyPr wrap="square" rtlCol="0">
              <a:spAutoFit/>
            </a:bodyPr>
            <a:lstStyle/>
            <a:p>
              <a:pPr algn="ctr">
                <a:lnSpc>
                  <a:spcPct val="130000"/>
                </a:lnSpc>
              </a:pPr>
              <a:r>
                <a:rPr lang="zh-CN" altLang="en-US" sz="1600" dirty="0" err="1">
                  <a:solidFill>
                    <a:srgbClr val="6B74B4"/>
                  </a:solidFill>
                  <a:latin typeface="+mn-ea"/>
                </a:rPr>
                <a:t>检测与逃逸</a:t>
              </a:r>
              <a:endParaRPr lang="en-US" altLang="zh-CN" sz="1600" dirty="0">
                <a:solidFill>
                  <a:srgbClr val="6B74B4"/>
                </a:solidFill>
                <a:latin typeface="+mn-ea"/>
              </a:endParaRPr>
            </a:p>
            <a:p>
              <a:pPr algn="ctr">
                <a:lnSpc>
                  <a:spcPct val="130000"/>
                </a:lnSpc>
              </a:pPr>
              <a:r>
                <a:rPr lang="en-US" altLang="zh-CN" sz="1600" dirty="0">
                  <a:solidFill>
                    <a:srgbClr val="6B74B4"/>
                  </a:solidFill>
                  <a:latin typeface="+mn-ea"/>
                </a:rPr>
                <a:t>AI</a:t>
              </a:r>
              <a:r>
                <a:rPr lang="zh-CN" altLang="en-US" sz="1600" dirty="0">
                  <a:solidFill>
                    <a:srgbClr val="6B74B4"/>
                  </a:solidFill>
                  <a:latin typeface="+mn-ea"/>
                </a:rPr>
                <a:t>相关技术</a:t>
              </a:r>
            </a:p>
          </p:txBody>
        </p:sp>
      </p:grpSp>
      <p:sp>
        <p:nvSpPr>
          <p:cNvPr id="16" name="文本框 15"/>
          <p:cNvSpPr txBox="1"/>
          <p:nvPr/>
        </p:nvSpPr>
        <p:spPr>
          <a:xfrm>
            <a:off x="2295058" y="1010471"/>
            <a:ext cx="1226618" cy="2850780"/>
          </a:xfrm>
          <a:prstGeom prst="rect">
            <a:avLst/>
          </a:prstGeom>
          <a:noFill/>
        </p:spPr>
        <p:txBody>
          <a:bodyPr wrap="none" rtlCol="0">
            <a:spAutoFit/>
          </a:bodyPr>
          <a:lstStyle/>
          <a:p>
            <a:r>
              <a:rPr lang="en-US" altLang="zh-CN" sz="17925" b="1" spc="225" dirty="0">
                <a:solidFill>
                  <a:srgbClr val="6B74B4"/>
                </a:solidFill>
                <a:latin typeface="Agency FB" panose="020B0503020202020204" pitchFamily="34" charset="0"/>
              </a:rPr>
              <a:t>2</a:t>
            </a:r>
            <a:endParaRPr lang="zh-CN" altLang="en-US" sz="17925" b="1" spc="225" dirty="0">
              <a:solidFill>
                <a:srgbClr val="6B74B4"/>
              </a:solidFill>
              <a:latin typeface="Agency FB" panose="020B0503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2085" y="1084202"/>
            <a:ext cx="3444570" cy="891938"/>
            <a:chOff x="6207330" y="1517856"/>
            <a:chExt cx="5068305" cy="1312388"/>
          </a:xfrm>
        </p:grpSpPr>
        <p:sp>
          <p:nvSpPr>
            <p:cNvPr id="3" name="矩形 2"/>
            <p:cNvSpPr/>
            <p:nvPr/>
          </p:nvSpPr>
          <p:spPr>
            <a:xfrm>
              <a:off x="6928186" y="1662068"/>
              <a:ext cx="4347449" cy="679289"/>
            </a:xfrm>
            <a:prstGeom prst="rect">
              <a:avLst/>
            </a:prstGeom>
          </p:spPr>
          <p:txBody>
            <a:bodyPr wrap="none">
              <a:spAutoFit/>
            </a:bodyPr>
            <a:lstStyle/>
            <a:p>
              <a:r>
                <a:rPr lang="zh-CN" altLang="en-US" sz="2400" noProof="1">
                  <a:solidFill>
                    <a:srgbClr val="6B74B4"/>
                  </a:solidFill>
                  <a:latin typeface="方正姚体" panose="02010601030101010101" pitchFamily="2" charset="-122"/>
                  <a:ea typeface="方正姚体" panose="02010601030101010101" pitchFamily="2" charset="-122"/>
                  <a:cs typeface="+mn-ea"/>
                  <a:sym typeface="+mn-lt"/>
                </a:rPr>
                <a:t>研究现状与相关技术</a:t>
              </a:r>
              <a:endParaRPr lang="zh-CN" altLang="en-US" sz="2400" dirty="0">
                <a:solidFill>
                  <a:srgbClr val="6B74B4"/>
                </a:solidFill>
                <a:latin typeface="方正姚体" panose="02010601030101010101" pitchFamily="2" charset="-122"/>
                <a:ea typeface="方正姚体" panose="02010601030101010101" pitchFamily="2" charset="-122"/>
              </a:endParaRP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2</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grpSp>
        <p:nvGrpSpPr>
          <p:cNvPr id="12" name="4ce2bbc8-f473-4d45-83c3-5134e7b75b8b" descr="0AYAAB+LCAAAAAAABACdVE1zmzAQ/S9Ke6MZTDJxzI2mdYdDmkzsaQ8dHxS0AWVAeIToOOPhv3cli6+AaxN8wct7u++tdrUnn9TbFohPVhmV6hunsaRZqCAjDgkZ8UWZpg75ygXjIv4h83JbEP/PvqF1v/zmKrnL01z+omkJOoHgitP08NcfkHrYR8lRwZuJHcMibJDr4eWFR/AEEQhVg57iZ+Ivrue3V/MbFC/LIkHkxXL5/TZwFy4i1oY8qyqHrCDKBft46XUCGdSYNRcqEGyVUIYI99LV5XmcKAFFYQMPz68QqQ7N93oiD08j0tUij7Ww7t49FzwrMwszZe7prhOauYcgZyyFLiwUCuTf5pBmOmbeV0pigWUuM6qw4N6tPrdNuL65NLpCwWCHmWqxpHemVqQep9Gp0R+aoTEj1JIeKQ4ioLYR10Nei3ZIIOK0dle3sEmLJ7OFn4jVgqxRHZqRTd9DLQcz42QN3VXOUVkBey0LlSFtmp2W17VjW+y9P+Qvi5Fj9uYYPO3W67jtqe25PWl0DbuJFjWja25syP4r35RsxVsF02TXyzp10rrCcfcLUEHUXjt2uU18sPNnz6H3fg5HR5BUmxF/zSUc4o12+vo1qLEdtvRzt7cPP6ebmtHipi2nrdbrycHJBn//APL9cBbQBgAA"/>
          <p:cNvGrpSpPr>
            <a:grpSpLocks noChangeAspect="1"/>
          </p:cNvGrpSpPr>
          <p:nvPr/>
        </p:nvGrpSpPr>
        <p:grpSpPr>
          <a:xfrm>
            <a:off x="1268625" y="2624288"/>
            <a:ext cx="1545877" cy="1545878"/>
            <a:chOff x="-657480" y="392440"/>
            <a:chExt cx="2668300" cy="2668302"/>
          </a:xfrm>
        </p:grpSpPr>
        <p:sp>
          <p:nvSpPr>
            <p:cNvPr id="13" name="BackShape"/>
            <p:cNvSpPr/>
            <p:nvPr/>
          </p:nvSpPr>
          <p:spPr>
            <a:xfrm>
              <a:off x="-430364" y="619557"/>
              <a:ext cx="2214064" cy="2214067"/>
            </a:xfrm>
            <a:prstGeom prst="ellipse">
              <a:avLst/>
            </a:prstGeom>
            <a:pattFill prst="dkDnDiag">
              <a:fgClr>
                <a:schemeClr val="bg1">
                  <a:lumMod val="85000"/>
                </a:schemeClr>
              </a:fgClr>
              <a:bgClr>
                <a:schemeClr val="bg1"/>
              </a:bgClr>
            </a:pattFill>
            <a:ln w="571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14" name="ValueShape2"/>
            <p:cNvSpPr/>
            <p:nvPr/>
          </p:nvSpPr>
          <p:spPr>
            <a:xfrm>
              <a:off x="-657480" y="392440"/>
              <a:ext cx="2668300" cy="2668302"/>
            </a:xfrm>
            <a:prstGeom prst="pie">
              <a:avLst>
                <a:gd name="adj1" fmla="val 16200000"/>
                <a:gd name="adj2" fmla="val 10503396"/>
              </a:avLst>
            </a:prstGeom>
            <a:solidFill>
              <a:srgbClr val="6B74B4"/>
            </a:solidFill>
            <a:ln w="635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15" name="ValueText"/>
            <p:cNvSpPr txBox="1"/>
            <p:nvPr/>
          </p:nvSpPr>
          <p:spPr>
            <a:xfrm>
              <a:off x="-98164" y="1933195"/>
              <a:ext cx="1647489" cy="487162"/>
            </a:xfrm>
            <a:prstGeom prst="rect">
              <a:avLst/>
            </a:prstGeom>
            <a:noFill/>
          </p:spPr>
          <p:txBody>
            <a:bodyPr wrap="none" lIns="0" tIns="0" rIns="0" bIns="0" numCol="1">
              <a:prstTxWarp prst="textPlain">
                <a:avLst/>
              </a:prstTxWarp>
              <a:normAutofit/>
            </a:bodyPr>
            <a:lstStyle/>
            <a:p>
              <a:r>
                <a:rPr lang="zh-CN" altLang="en-US" sz="1350" b="1" dirty="0">
                  <a:solidFill>
                    <a:schemeClr val="bg1"/>
                  </a:solidFill>
                  <a:latin typeface="Impact" panose="020B0806030902050204" pitchFamily="34" charset="0"/>
                </a:rPr>
                <a:t>检测思路</a:t>
              </a:r>
              <a:endParaRPr lang="en-US" sz="1350" b="1" dirty="0">
                <a:solidFill>
                  <a:schemeClr val="bg1"/>
                </a:solidFill>
                <a:latin typeface="Impact" panose="020B0806030902050204" pitchFamily="34" charset="0"/>
              </a:endParaRPr>
            </a:p>
          </p:txBody>
        </p:sp>
      </p:grpSp>
      <p:grpSp>
        <p:nvGrpSpPr>
          <p:cNvPr id="16" name="4ce2bbc8-f473-4d45-83c3-5134e7b75b8b" descr="0AYAAB+LCAAAAAAABACdVE1zmzAQ/S9qe6MZTNM45kabOMMhTSb2tIeODwragDIgPEJ0nPHw37uSxVfAtSm+4OW93fdWu9qTj+ptC8Qnq4xKdcNpLGkWKsiIQ0JGfFGmqUO+ccG4iO9kXm4L4v/eN7Tul19cJd/zNJc/aVqCTiC44jQ9/PUHpB72UXJU8GZix7AIG+R6eHnhETxBBELVoKf4mfiLy/n1l/kVipdlkSDyw3J5ex24CxcRa0OeVZVDVhDlgv1/6XUCGdSYNRcqEGyVUIYI98LV5XmcKAFFYQMPz68QqQ7N93oiD08j0tUij7Ww7t49FzwrMwszZe7prhOauYcgZyyFLiwUCuSf5pBmOmbeV0pigWUuM6qw4N6tPrVN+Hp1YXSFgsEOM9ViSe9MrUg9TqNToz80Q2NGqCU9UhxEQG0jroe8Fu2QQMRp7a5uYZMWT2YLPxCrBVmjOjQjm76HWg5mxskauquco7IC9loWKkPaNDstr2vHtth7f8ifFyPH7M0xeNqt13HbU9tze9LoGnYTLWpG19zYkP1TvinZircKpsmul3XqpHWF4+4XoIKovXbscpv4YOfPnkPv/RyOjiCpNiP+mks4xBvt9PVrUGM7bOnnbm8ffk43NaPFTVtOW63Xk4OTDf7+AgePjUjQBgAA"/>
          <p:cNvGrpSpPr>
            <a:grpSpLocks noChangeAspect="1"/>
          </p:cNvGrpSpPr>
          <p:nvPr/>
        </p:nvGrpSpPr>
        <p:grpSpPr>
          <a:xfrm>
            <a:off x="3799061" y="2624287"/>
            <a:ext cx="1545877" cy="1545878"/>
            <a:chOff x="-693432" y="599044"/>
            <a:chExt cx="2668300" cy="2668302"/>
          </a:xfrm>
        </p:grpSpPr>
        <p:sp>
          <p:nvSpPr>
            <p:cNvPr id="17" name="BackShape"/>
            <p:cNvSpPr/>
            <p:nvPr/>
          </p:nvSpPr>
          <p:spPr>
            <a:xfrm>
              <a:off x="-430364" y="619557"/>
              <a:ext cx="2214064" cy="2214067"/>
            </a:xfrm>
            <a:prstGeom prst="ellipse">
              <a:avLst/>
            </a:prstGeom>
            <a:pattFill prst="dkDnDiag">
              <a:fgClr>
                <a:schemeClr val="bg1">
                  <a:lumMod val="85000"/>
                </a:schemeClr>
              </a:fgClr>
              <a:bgClr>
                <a:schemeClr val="bg1"/>
              </a:bgClr>
            </a:pattFill>
            <a:ln w="571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18" name="ValueShape2"/>
            <p:cNvSpPr/>
            <p:nvPr/>
          </p:nvSpPr>
          <p:spPr>
            <a:xfrm>
              <a:off x="-693432" y="599044"/>
              <a:ext cx="2668300" cy="2668302"/>
            </a:xfrm>
            <a:prstGeom prst="pie">
              <a:avLst>
                <a:gd name="adj1" fmla="val 16200000"/>
                <a:gd name="adj2" fmla="val 10809232"/>
              </a:avLst>
            </a:prstGeom>
            <a:solidFill>
              <a:srgbClr val="6B74B4"/>
            </a:solidFill>
            <a:ln w="635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19" name="ValueText"/>
            <p:cNvSpPr txBox="1"/>
            <p:nvPr/>
          </p:nvSpPr>
          <p:spPr>
            <a:xfrm>
              <a:off x="-135105" y="2209177"/>
              <a:ext cx="1558934" cy="430792"/>
            </a:xfrm>
            <a:prstGeom prst="rect">
              <a:avLst/>
            </a:prstGeom>
            <a:noFill/>
          </p:spPr>
          <p:txBody>
            <a:bodyPr wrap="none" lIns="0" tIns="0" rIns="0" bIns="0" numCol="1">
              <a:prstTxWarp prst="textPlain">
                <a:avLst/>
              </a:prstTxWarp>
              <a:normAutofit/>
            </a:bodyPr>
            <a:lstStyle/>
            <a:p>
              <a:r>
                <a:rPr lang="zh-CN" altLang="en-US" sz="1350" b="1" dirty="0">
                  <a:solidFill>
                    <a:schemeClr val="bg1"/>
                  </a:solidFill>
                  <a:latin typeface="Impact" panose="020B0806030902050204" pitchFamily="34" charset="0"/>
                </a:rPr>
                <a:t>检测模式</a:t>
              </a:r>
              <a:endParaRPr lang="en-US" sz="1350" b="1" dirty="0">
                <a:solidFill>
                  <a:schemeClr val="bg1"/>
                </a:solidFill>
                <a:latin typeface="Impact" panose="020B0806030902050204" pitchFamily="34" charset="0"/>
              </a:endParaRPr>
            </a:p>
          </p:txBody>
        </p:sp>
      </p:grpSp>
      <p:grpSp>
        <p:nvGrpSpPr>
          <p:cNvPr id="20" name="4ce2bbc8-f473-4d45-83c3-5134e7b75b8b" descr="0AYAAB+LCAAAAAAABACdVE1zmzAQ/S9qc6MZTDuxzY1+uMMhTSb2pIeODwragDIgPEJ0nPHw37uSxVfAtQm+4OW93fdWuzqQj+p1B8Qn64xK9Z3TWNIsVJARh4SM+KJMU4d85YJxEf+UebkriP/n0NC6X35zlXzL01w+0rQEnUBwxWl6/OsPSD3sveSo4NXETmERNsh19/zMI3iACISqQQ/xE/GXX+aLz/MbFC/LIkHkh9XqxyJwly4iNoY8qyqHrCHKBXt/6U0CGdSYDRcqEGydUIYI99rV5XmcKAFFYQN3Ty8QqQ7N93oij08j0tUiT7Ww7t4tFzwrMwszZW7pvhOauccgZyyFLiwUCuTf5pBmOmbe10pigVUuM6qw4MGtrtom3Cyuja5QMNhjplos6Z2pFanHaXRq9IdmaMwItaR7ioMIqG3E9ZDXoh0SiDit3dUtbNLiyezgF2K1IGtUh2Zk2/dQy8HMOFlDd5VzUlbAXspCZUibZqflde3YFntvD/nTcuSYvTkGz7v1Om57antuzxrdwH6iRc3omhsbsv/KNyVb8VbBNNn1sk6dtK5w3P0CVBC1145dbhMf7PzFc+i9ncPRESTVdsRfcwmHeKOdv34NamyHLf3S7e3DL+mmZrS4actpq/V6cnSyxd8/id6cpdAGAAA="/>
          <p:cNvGrpSpPr>
            <a:grpSpLocks noChangeAspect="1"/>
          </p:cNvGrpSpPr>
          <p:nvPr/>
        </p:nvGrpSpPr>
        <p:grpSpPr>
          <a:xfrm>
            <a:off x="6333720" y="2624288"/>
            <a:ext cx="1545877" cy="1545878"/>
            <a:chOff x="-657480" y="392440"/>
            <a:chExt cx="2668300" cy="2668302"/>
          </a:xfrm>
        </p:grpSpPr>
        <p:sp>
          <p:nvSpPr>
            <p:cNvPr id="21" name="BackShape"/>
            <p:cNvSpPr/>
            <p:nvPr/>
          </p:nvSpPr>
          <p:spPr>
            <a:xfrm>
              <a:off x="-430364" y="619557"/>
              <a:ext cx="2214064" cy="2214067"/>
            </a:xfrm>
            <a:prstGeom prst="ellipse">
              <a:avLst/>
            </a:prstGeom>
            <a:pattFill prst="dkDnDiag">
              <a:fgClr>
                <a:schemeClr val="bg1">
                  <a:lumMod val="85000"/>
                </a:schemeClr>
              </a:fgClr>
              <a:bgClr>
                <a:schemeClr val="bg1"/>
              </a:bgClr>
            </a:pattFill>
            <a:ln w="571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22" name="ValueShape2"/>
            <p:cNvSpPr/>
            <p:nvPr/>
          </p:nvSpPr>
          <p:spPr>
            <a:xfrm>
              <a:off x="-657480" y="392440"/>
              <a:ext cx="2668300" cy="2668302"/>
            </a:xfrm>
            <a:prstGeom prst="pie">
              <a:avLst>
                <a:gd name="adj1" fmla="val 16200000"/>
                <a:gd name="adj2" fmla="val 12120511"/>
              </a:avLst>
            </a:prstGeom>
            <a:solidFill>
              <a:srgbClr val="6B74B4"/>
            </a:solidFill>
            <a:ln w="635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23" name="ValueText"/>
            <p:cNvSpPr txBox="1"/>
            <p:nvPr/>
          </p:nvSpPr>
          <p:spPr>
            <a:xfrm>
              <a:off x="-33652" y="2002571"/>
              <a:ext cx="1477869" cy="459336"/>
            </a:xfrm>
            <a:prstGeom prst="rect">
              <a:avLst/>
            </a:prstGeom>
            <a:noFill/>
          </p:spPr>
          <p:txBody>
            <a:bodyPr wrap="none" lIns="0" tIns="0" rIns="0" bIns="0" numCol="1">
              <a:prstTxWarp prst="textPlain">
                <a:avLst/>
              </a:prstTxWarp>
              <a:normAutofit/>
            </a:bodyPr>
            <a:lstStyle/>
            <a:p>
              <a:r>
                <a:rPr lang="zh-CN" altLang="en-US" sz="1350" b="1" dirty="0">
                  <a:solidFill>
                    <a:schemeClr val="bg1"/>
                  </a:solidFill>
                  <a:latin typeface="Impact" panose="020B0806030902050204" pitchFamily="34" charset="0"/>
                </a:rPr>
                <a:t>逃逸技术</a:t>
              </a:r>
              <a:endParaRPr lang="en-US" sz="1350" b="1" dirty="0">
                <a:solidFill>
                  <a:schemeClr val="bg1"/>
                </a:solidFill>
                <a:latin typeface="Impact" panose="020B0806030902050204" pitchFamily="34" charset="0"/>
              </a:endParaRPr>
            </a:p>
          </p:txBody>
        </p:sp>
      </p:grpSp>
      <p:sp>
        <p:nvSpPr>
          <p:cNvPr id="24" name="矩形 23"/>
          <p:cNvSpPr/>
          <p:nvPr/>
        </p:nvSpPr>
        <p:spPr>
          <a:xfrm>
            <a:off x="1070014" y="4740206"/>
            <a:ext cx="231845" cy="231845"/>
          </a:xfrm>
          <a:prstGeom prst="rect">
            <a:avLst/>
          </a:prstGeom>
          <a:solidFill>
            <a:srgbClr val="6B74B4"/>
          </a:solidFill>
          <a:ln w="635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dirty="0"/>
          </a:p>
        </p:txBody>
      </p:sp>
      <p:sp>
        <p:nvSpPr>
          <p:cNvPr id="25" name="矩形 24"/>
          <p:cNvSpPr/>
          <p:nvPr/>
        </p:nvSpPr>
        <p:spPr>
          <a:xfrm>
            <a:off x="1446303" y="4699893"/>
            <a:ext cx="1582913" cy="584775"/>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rgbClr val="6B74B4"/>
                </a:solidFill>
              </a:rPr>
              <a:t>动态检测</a:t>
            </a:r>
            <a:endParaRPr lang="en-US" altLang="zh-CN" sz="1600" dirty="0">
              <a:solidFill>
                <a:srgbClr val="6B74B4"/>
              </a:solidFill>
            </a:endParaRPr>
          </a:p>
          <a:p>
            <a:pPr marL="285750" indent="-285750">
              <a:buFont typeface="Arial" panose="020B0604020202020204" pitchFamily="34" charset="0"/>
              <a:buChar char="•"/>
            </a:pPr>
            <a:r>
              <a:rPr lang="zh-CN" altLang="en-US" sz="1600" dirty="0">
                <a:solidFill>
                  <a:srgbClr val="6B74B4"/>
                </a:solidFill>
              </a:rPr>
              <a:t>静态检测</a:t>
            </a:r>
          </a:p>
        </p:txBody>
      </p:sp>
      <p:sp>
        <p:nvSpPr>
          <p:cNvPr id="26" name="矩形 25"/>
          <p:cNvSpPr/>
          <p:nvPr/>
        </p:nvSpPr>
        <p:spPr>
          <a:xfrm>
            <a:off x="3506165" y="4740206"/>
            <a:ext cx="231845" cy="231845"/>
          </a:xfrm>
          <a:prstGeom prst="rect">
            <a:avLst/>
          </a:prstGeom>
          <a:solidFill>
            <a:srgbClr val="6B74B4"/>
          </a:solidFill>
          <a:ln w="635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dirty="0"/>
          </a:p>
        </p:txBody>
      </p:sp>
      <p:sp>
        <p:nvSpPr>
          <p:cNvPr id="27" name="矩形 26"/>
          <p:cNvSpPr/>
          <p:nvPr/>
        </p:nvSpPr>
        <p:spPr>
          <a:xfrm>
            <a:off x="3882454" y="4699893"/>
            <a:ext cx="2042424" cy="829945"/>
          </a:xfrm>
          <a:prstGeom prst="rect">
            <a:avLst/>
          </a:prstGeom>
        </p:spPr>
        <p:txBody>
          <a:bodyPr wrap="square">
            <a:spAutoFit/>
          </a:bodyPr>
          <a:lstStyle/>
          <a:p>
            <a:pPr marL="171450" indent="-171450">
              <a:buFont typeface="Arial" panose="020B0604020202020204" pitchFamily="34" charset="0"/>
              <a:buChar char="•"/>
            </a:pPr>
            <a:r>
              <a:rPr lang="zh-CN" altLang="en-US" sz="1600" dirty="0">
                <a:solidFill>
                  <a:srgbClr val="6B74B4"/>
                </a:solidFill>
              </a:rPr>
              <a:t>日志流量模式</a:t>
            </a:r>
            <a:endParaRPr lang="en-US" altLang="zh-CN" sz="1600" dirty="0">
              <a:solidFill>
                <a:srgbClr val="6B74B4"/>
              </a:solidFill>
            </a:endParaRPr>
          </a:p>
          <a:p>
            <a:pPr marL="171450" indent="-171450">
              <a:buFont typeface="Arial" panose="020B0604020202020204" pitchFamily="34" charset="0"/>
              <a:buChar char="•"/>
            </a:pPr>
            <a:r>
              <a:rPr lang="en-US" altLang="zh-CN" sz="1600" dirty="0">
                <a:solidFill>
                  <a:srgbClr val="6B74B4"/>
                </a:solidFill>
              </a:rPr>
              <a:t>agent</a:t>
            </a:r>
            <a:r>
              <a:rPr lang="zh-CN" altLang="en-US" sz="1600" dirty="0">
                <a:solidFill>
                  <a:srgbClr val="6B74B4"/>
                </a:solidFill>
              </a:rPr>
              <a:t>模式</a:t>
            </a:r>
            <a:endParaRPr lang="en-US" altLang="zh-CN" sz="1600" dirty="0">
              <a:solidFill>
                <a:srgbClr val="6B74B4"/>
              </a:solidFill>
            </a:endParaRPr>
          </a:p>
          <a:p>
            <a:pPr marL="171450" indent="-171450">
              <a:buFont typeface="Arial" panose="020B0604020202020204" pitchFamily="34" charset="0"/>
              <a:buChar char="•"/>
            </a:pPr>
            <a:r>
              <a:rPr lang="zh-CN" altLang="en-US" sz="1600" dirty="0">
                <a:solidFill>
                  <a:srgbClr val="6B74B4"/>
                </a:solidFill>
              </a:rPr>
              <a:t>指令分析模式</a:t>
            </a:r>
          </a:p>
        </p:txBody>
      </p:sp>
      <p:sp>
        <p:nvSpPr>
          <p:cNvPr id="28" name="矩形 27"/>
          <p:cNvSpPr/>
          <p:nvPr/>
        </p:nvSpPr>
        <p:spPr>
          <a:xfrm>
            <a:off x="6069321" y="4740206"/>
            <a:ext cx="231845" cy="231845"/>
          </a:xfrm>
          <a:prstGeom prst="rect">
            <a:avLst/>
          </a:prstGeom>
          <a:solidFill>
            <a:srgbClr val="6B74B4"/>
          </a:solidFill>
          <a:ln w="635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dirty="0"/>
          </a:p>
        </p:txBody>
      </p:sp>
      <p:sp>
        <p:nvSpPr>
          <p:cNvPr id="29" name="矩形 28"/>
          <p:cNvSpPr/>
          <p:nvPr/>
        </p:nvSpPr>
        <p:spPr>
          <a:xfrm>
            <a:off x="6445609" y="4699893"/>
            <a:ext cx="2211453" cy="1076325"/>
          </a:xfrm>
          <a:prstGeom prst="rect">
            <a:avLst/>
          </a:prstGeom>
        </p:spPr>
        <p:txBody>
          <a:bodyPr wrap="square">
            <a:spAutoFit/>
          </a:bodyPr>
          <a:lstStyle/>
          <a:p>
            <a:pPr marL="171450" indent="-171450">
              <a:buFont typeface="Arial" panose="020B0604020202020204" pitchFamily="34" charset="0"/>
              <a:buChar char="•"/>
            </a:pPr>
            <a:r>
              <a:rPr lang="zh-CN" altLang="en-US" sz="1600" dirty="0">
                <a:solidFill>
                  <a:srgbClr val="6B74B4"/>
                </a:solidFill>
              </a:rPr>
              <a:t>字符串加密方法</a:t>
            </a:r>
            <a:endParaRPr lang="en-US" altLang="zh-CN" sz="1600" dirty="0">
              <a:solidFill>
                <a:srgbClr val="6B74B4"/>
              </a:solidFill>
            </a:endParaRPr>
          </a:p>
          <a:p>
            <a:pPr marL="171450" indent="-171450">
              <a:buFont typeface="Arial" panose="020B0604020202020204" pitchFamily="34" charset="0"/>
              <a:buChar char="•"/>
            </a:pPr>
            <a:r>
              <a:rPr lang="zh-CN" altLang="en-US" sz="1600" dirty="0">
                <a:solidFill>
                  <a:srgbClr val="6B74B4"/>
                </a:solidFill>
              </a:rPr>
              <a:t>字符串拆分构造方法</a:t>
            </a:r>
            <a:endParaRPr lang="en-US" altLang="zh-CN" sz="1600" dirty="0">
              <a:solidFill>
                <a:srgbClr val="6B74B4"/>
              </a:solidFill>
            </a:endParaRPr>
          </a:p>
          <a:p>
            <a:pPr marL="171450" indent="-171450">
              <a:buFont typeface="Arial" panose="020B0604020202020204" pitchFamily="34" charset="0"/>
              <a:buChar char="•"/>
            </a:pPr>
            <a:r>
              <a:rPr lang="zh-CN" altLang="en-US" sz="1600" dirty="0">
                <a:solidFill>
                  <a:srgbClr val="6B74B4"/>
                </a:solidFill>
              </a:rPr>
              <a:t>流量加密方法</a:t>
            </a:r>
            <a:endParaRPr lang="en-US" altLang="zh-CN" sz="1600" dirty="0">
              <a:solidFill>
                <a:srgbClr val="6B74B4"/>
              </a:solidFill>
            </a:endParaRPr>
          </a:p>
          <a:p>
            <a:pPr marL="171450" indent="-171450">
              <a:buFont typeface="Arial" panose="020B0604020202020204" pitchFamily="34" charset="0"/>
              <a:buChar char="•"/>
            </a:pPr>
            <a:r>
              <a:rPr lang="zh-CN" altLang="en-US" sz="1600" dirty="0">
                <a:solidFill>
                  <a:srgbClr val="6B74B4"/>
                </a:solidFill>
              </a:rPr>
              <a:t>文件包含方法</a:t>
            </a:r>
            <a:r>
              <a:rPr lang="en-US" altLang="zh-CN" sz="1600" dirty="0">
                <a:solidFill>
                  <a:srgbClr val="6B74B4"/>
                </a:solidFill>
              </a:rPr>
              <a:t>...</a:t>
            </a:r>
          </a:p>
        </p:txBody>
      </p:sp>
      <p:sp>
        <p:nvSpPr>
          <p:cNvPr id="30" name="矩形: 圆角 29"/>
          <p:cNvSpPr/>
          <p:nvPr/>
        </p:nvSpPr>
        <p:spPr>
          <a:xfrm>
            <a:off x="3370246" y="1802131"/>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bg1"/>
                </a:solidFill>
              </a:rPr>
              <a:t>WebShell</a:t>
            </a:r>
            <a:r>
              <a:rPr lang="zh-CN" altLang="en-US" dirty="0">
                <a:solidFill>
                  <a:schemeClr val="bg1"/>
                </a:solidFill>
              </a:rPr>
              <a:t>检测及逃逸</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animBg="1"/>
      <p:bldP spid="25" grpId="1"/>
      <p:bldP spid="26" grpId="1" animBg="1"/>
      <p:bldP spid="27" grpId="1"/>
      <p:bldP spid="28" grpId="1" animBg="1"/>
      <p:bldP spid="2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0440" y="1338580"/>
            <a:ext cx="6290945" cy="2944011"/>
          </a:xfrm>
          <a:prstGeom prst="rect">
            <a:avLst/>
          </a:prstGeom>
          <a:noFill/>
        </p:spPr>
        <p:txBody>
          <a:bodyPr wrap="square" rtlCol="0">
            <a:spAutoFit/>
          </a:bodyPr>
          <a:lstStyle/>
          <a:p>
            <a:pPr indent="-128905">
              <a:lnSpc>
                <a:spcPct val="130000"/>
              </a:lnSpc>
              <a:buFont typeface="Wingdings" panose="05000000000000000000" pitchFamily="2" charset="2"/>
              <a:buChar char="n"/>
            </a:pPr>
            <a:r>
              <a:rPr lang="zh-CN" altLang="en-US" dirty="0">
                <a:solidFill>
                  <a:srgbClr val="6B74B4"/>
                </a:solidFill>
                <a:latin typeface="+mn-ea"/>
                <a:sym typeface="+mn-ea"/>
              </a:rPr>
              <a:t>单一的的检测方法会存在一定的不足，比如：由于业务系统更新频繁，偏重于静态属性检测的方法往往会产生更多的误报。基于动态行为检测的方法往往技术难度较大，会对系统性能造成较大影响，甚至危及系统稳定性。</a:t>
            </a:r>
            <a:endParaRPr lang="en-US" altLang="zh-CN" dirty="0">
              <a:solidFill>
                <a:srgbClr val="6B74B4"/>
              </a:solidFill>
              <a:latin typeface="+mn-ea"/>
              <a:sym typeface="+mn-ea"/>
            </a:endParaRPr>
          </a:p>
          <a:p>
            <a:pPr indent="-128905">
              <a:lnSpc>
                <a:spcPct val="130000"/>
              </a:lnSpc>
              <a:buFont typeface="Wingdings" panose="05000000000000000000" pitchFamily="2" charset="2"/>
              <a:buChar char="n"/>
            </a:pPr>
            <a:endParaRPr lang="en-US" altLang="zh-CN" dirty="0">
              <a:solidFill>
                <a:srgbClr val="6B74B4"/>
              </a:solidFill>
              <a:latin typeface="+mn-ea"/>
              <a:sym typeface="+mn-ea"/>
            </a:endParaRPr>
          </a:p>
          <a:p>
            <a:pPr indent="-128905">
              <a:lnSpc>
                <a:spcPct val="130000"/>
              </a:lnSpc>
              <a:buFont typeface="Wingdings" panose="05000000000000000000" pitchFamily="2" charset="2"/>
              <a:buChar char="n"/>
            </a:pPr>
            <a:r>
              <a:rPr lang="zh-CN" altLang="en-US" dirty="0">
                <a:solidFill>
                  <a:srgbClr val="6B74B4"/>
                </a:solidFill>
                <a:latin typeface="+mn-ea"/>
                <a:sym typeface="+mn-ea"/>
              </a:rPr>
              <a:t>随着机器学习与深度学习的发展，其也越来越广泛的应用到</a:t>
            </a:r>
            <a:r>
              <a:rPr lang="en-US" altLang="zh-CN" dirty="0" err="1">
                <a:solidFill>
                  <a:srgbClr val="6B74B4"/>
                </a:solidFill>
                <a:latin typeface="+mn-ea"/>
                <a:sym typeface="+mn-ea"/>
              </a:rPr>
              <a:t>Webshell</a:t>
            </a:r>
            <a:r>
              <a:rPr lang="zh-CN" altLang="en-US" dirty="0">
                <a:solidFill>
                  <a:srgbClr val="6B74B4"/>
                </a:solidFill>
                <a:latin typeface="+mn-ea"/>
                <a:sym typeface="+mn-ea"/>
              </a:rPr>
              <a:t>检测领域。</a:t>
            </a:r>
            <a:endParaRPr lang="zh-CN" altLang="en-US" dirty="0">
              <a:solidFill>
                <a:srgbClr val="6B74B4"/>
              </a:solidFill>
              <a:latin typeface="+mn-ea"/>
            </a:endParaRPr>
          </a:p>
          <a:p>
            <a:pPr indent="0">
              <a:lnSpc>
                <a:spcPct val="130000"/>
              </a:lnSpc>
              <a:buFont typeface="Wingdings" panose="05000000000000000000" pitchFamily="2" charset="2"/>
              <a:buNone/>
            </a:pPr>
            <a:endParaRPr lang="zh-CN" altLang="en-US" dirty="0"/>
          </a:p>
        </p:txBody>
      </p:sp>
      <p:grpSp>
        <p:nvGrpSpPr>
          <p:cNvPr id="8" name="组合 7"/>
          <p:cNvGrpSpPr/>
          <p:nvPr/>
        </p:nvGrpSpPr>
        <p:grpSpPr>
          <a:xfrm>
            <a:off x="297810" y="446662"/>
            <a:ext cx="2982905" cy="891938"/>
            <a:chOff x="6207330" y="1517856"/>
            <a:chExt cx="4389016" cy="1312388"/>
          </a:xfrm>
        </p:grpSpPr>
        <p:sp>
          <p:nvSpPr>
            <p:cNvPr id="3" name="矩形 2"/>
            <p:cNvSpPr/>
            <p:nvPr/>
          </p:nvSpPr>
          <p:spPr>
            <a:xfrm>
              <a:off x="6928186" y="1662068"/>
              <a:ext cx="3668160" cy="588718"/>
            </a:xfrm>
            <a:prstGeom prst="rect">
              <a:avLst/>
            </a:prstGeom>
          </p:spPr>
          <p:txBody>
            <a:bodyPr wrap="none">
              <a:spAutoFit/>
            </a:bodyPr>
            <a:lstStyle/>
            <a:p>
              <a:r>
                <a:rPr lang="zh-CN" altLang="en-US" sz="2000" noProof="1">
                  <a:solidFill>
                    <a:srgbClr val="6B74B4"/>
                  </a:solidFill>
                  <a:latin typeface="方正姚体" panose="02010601030101010101" pitchFamily="2" charset="-122"/>
                  <a:ea typeface="方正姚体" panose="02010601030101010101" pitchFamily="2" charset="-122"/>
                  <a:cs typeface="+mn-ea"/>
                  <a:sym typeface="+mn-lt"/>
                </a:rPr>
                <a:t>研究现状与相关技术</a:t>
              </a:r>
              <a:endParaRPr lang="zh-CN" altLang="en-US" sz="2000" dirty="0">
                <a:solidFill>
                  <a:srgbClr val="6B74B4"/>
                </a:solidFill>
                <a:latin typeface="方正姚体" panose="02010601030101010101" pitchFamily="2" charset="-122"/>
                <a:ea typeface="方正姚体" panose="02010601030101010101" pitchFamily="2" charset="-122"/>
              </a:endParaRP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2</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grpSp>
        <p:nvGrpSpPr>
          <p:cNvPr id="4" name="组合 3"/>
          <p:cNvGrpSpPr/>
          <p:nvPr/>
        </p:nvGrpSpPr>
        <p:grpSpPr>
          <a:xfrm>
            <a:off x="189" y="5067443"/>
            <a:ext cx="9143999" cy="1765809"/>
            <a:chOff x="0" y="4121397"/>
            <a:chExt cx="12191999" cy="2354412"/>
          </a:xfrm>
        </p:grpSpPr>
        <p:sp>
          <p:nvSpPr>
            <p:cNvPr id="10" name="矩形 9"/>
            <p:cNvSpPr/>
            <p:nvPr/>
          </p:nvSpPr>
          <p:spPr>
            <a:xfrm>
              <a:off x="0" y="5419899"/>
              <a:ext cx="12191999" cy="1055910"/>
            </a:xfrm>
            <a:prstGeom prst="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0070C0"/>
                </a:solidFill>
              </a:endParaRPr>
            </a:p>
          </p:txBody>
        </p:sp>
        <p:sp>
          <p:nvSpPr>
            <p:cNvPr id="11" name="等腰三角形 10"/>
            <p:cNvSpPr/>
            <p:nvPr/>
          </p:nvSpPr>
          <p:spPr>
            <a:xfrm>
              <a:off x="4883727" y="4121397"/>
              <a:ext cx="2424546" cy="1298502"/>
            </a:xfrm>
            <a:prstGeom prst="triangle">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5" name="矩形: 圆角 14"/>
          <p:cNvSpPr/>
          <p:nvPr/>
        </p:nvSpPr>
        <p:spPr>
          <a:xfrm>
            <a:off x="6002956" y="588924"/>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研究现状</a:t>
            </a:r>
          </a:p>
        </p:txBody>
      </p:sp>
      <p:sp>
        <p:nvSpPr>
          <p:cNvPr id="5" name="矩形 4"/>
          <p:cNvSpPr/>
          <p:nvPr/>
        </p:nvSpPr>
        <p:spPr>
          <a:xfrm>
            <a:off x="452120" y="5067300"/>
            <a:ext cx="2828925" cy="829945"/>
          </a:xfrm>
          <a:prstGeom prst="rect">
            <a:avLst/>
          </a:prstGeom>
          <a:noFill/>
          <a:ln>
            <a:noFill/>
          </a:ln>
        </p:spPr>
        <p:txBody>
          <a:bodyPr wrap="square" rtlCol="0" anchor="t">
            <a:spAutoFit/>
          </a:bodyPr>
          <a:lstStyle/>
          <a:p>
            <a:pPr algn="ctr"/>
            <a:r>
              <a:rPr lang="zh-CN" altLang="en-US" sz="48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综合策略</a:t>
            </a:r>
          </a:p>
        </p:txBody>
      </p:sp>
      <p:sp>
        <p:nvSpPr>
          <p:cNvPr id="9" name="矩形 8"/>
          <p:cNvSpPr/>
          <p:nvPr/>
        </p:nvSpPr>
        <p:spPr>
          <a:xfrm>
            <a:off x="5577205" y="5139055"/>
            <a:ext cx="2828925" cy="829945"/>
          </a:xfrm>
          <a:prstGeom prst="rect">
            <a:avLst/>
          </a:prstGeom>
          <a:noFill/>
          <a:ln>
            <a:noFill/>
          </a:ln>
        </p:spPr>
        <p:txBody>
          <a:bodyPr wrap="square" rtlCol="0" anchor="t">
            <a:spAutoFit/>
          </a:bodyPr>
          <a:lstStyle/>
          <a:p>
            <a:pPr algn="ctr"/>
            <a:r>
              <a:rPr lang="en-US" altLang="zh-CN" sz="48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AI</a:t>
            </a:r>
            <a:r>
              <a:rPr lang="zh-CN" altLang="en-US" sz="48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算法</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50803" y="666719"/>
            <a:ext cx="3444570" cy="891938"/>
            <a:chOff x="6207330" y="1517856"/>
            <a:chExt cx="5068306" cy="1312388"/>
          </a:xfrm>
        </p:grpSpPr>
        <p:sp>
          <p:nvSpPr>
            <p:cNvPr id="3" name="矩形 2"/>
            <p:cNvSpPr/>
            <p:nvPr/>
          </p:nvSpPr>
          <p:spPr>
            <a:xfrm>
              <a:off x="6928186" y="1662068"/>
              <a:ext cx="4347450" cy="679289"/>
            </a:xfrm>
            <a:prstGeom prst="rect">
              <a:avLst/>
            </a:prstGeom>
          </p:spPr>
          <p:txBody>
            <a:bodyPr wrap="none">
              <a:spAutoFit/>
            </a:bodyPr>
            <a:lstStyle/>
            <a:p>
              <a:r>
                <a:rPr lang="zh-CN" altLang="en-US" sz="2400" noProof="1">
                  <a:solidFill>
                    <a:srgbClr val="6B74B4"/>
                  </a:solidFill>
                  <a:latin typeface="方正姚体" panose="02010601030101010101" pitchFamily="2" charset="-122"/>
                  <a:ea typeface="方正姚体" panose="02010601030101010101" pitchFamily="2" charset="-122"/>
                  <a:cs typeface="+mn-ea"/>
                  <a:sym typeface="+mn-lt"/>
                </a:rPr>
                <a:t>研究现状与相关技术</a:t>
              </a:r>
              <a:endParaRPr lang="zh-CN" altLang="en-US" sz="2400" dirty="0">
                <a:solidFill>
                  <a:srgbClr val="6B74B4"/>
                </a:solidFill>
                <a:latin typeface="方正姚体" panose="02010601030101010101" pitchFamily="2" charset="-122"/>
                <a:ea typeface="方正姚体" panose="02010601030101010101" pitchFamily="2" charset="-122"/>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5" name="文本框 4"/>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2</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6" name="îşḻiḍê"/>
          <p:cNvSpPr/>
          <p:nvPr/>
        </p:nvSpPr>
        <p:spPr>
          <a:xfrm>
            <a:off x="2686439" y="2451272"/>
            <a:ext cx="3017868" cy="2601612"/>
          </a:xfrm>
          <a:prstGeom prst="hexagon">
            <a:avLst/>
          </a:prstGeom>
          <a:noFill/>
          <a:ln w="12700" cap="flat" cmpd="sng" algn="ctr">
            <a:solidFill>
              <a:schemeClr val="tx1">
                <a:lumMod val="40000"/>
                <a:lumOff val="6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grpSp>
        <p:nvGrpSpPr>
          <p:cNvPr id="7" name="ïṡľiḓe"/>
          <p:cNvGrpSpPr/>
          <p:nvPr/>
        </p:nvGrpSpPr>
        <p:grpSpPr>
          <a:xfrm>
            <a:off x="2869731" y="2177523"/>
            <a:ext cx="2828687" cy="3149107"/>
            <a:chOff x="1723226" y="1611761"/>
            <a:chExt cx="3771583" cy="4198809"/>
          </a:xfrm>
        </p:grpSpPr>
        <p:grpSp>
          <p:nvGrpSpPr>
            <p:cNvPr id="8" name="îṧliḓè"/>
            <p:cNvGrpSpPr/>
            <p:nvPr/>
          </p:nvGrpSpPr>
          <p:grpSpPr>
            <a:xfrm>
              <a:off x="3563346" y="1611761"/>
              <a:ext cx="1931463" cy="1435835"/>
              <a:chOff x="3563346" y="1611761"/>
              <a:chExt cx="1931463" cy="1435835"/>
            </a:xfrm>
          </p:grpSpPr>
          <p:sp>
            <p:nvSpPr>
              <p:cNvPr id="24" name="îslîdè"/>
              <p:cNvSpPr/>
              <p:nvPr/>
            </p:nvSpPr>
            <p:spPr>
              <a:xfrm>
                <a:off x="3563346" y="1611761"/>
                <a:ext cx="1665569" cy="1435835"/>
              </a:xfrm>
              <a:prstGeom prst="hexagon">
                <a:avLst/>
              </a:prstGeom>
              <a:solidFill>
                <a:srgbClr val="6B74B4"/>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RNN</a:t>
                </a:r>
                <a:endParaRPr lang="zh-CN" altLang="en-US" dirty="0">
                  <a:solidFill>
                    <a:schemeClr val="bg1"/>
                  </a:solidFill>
                </a:endParaRPr>
              </a:p>
            </p:txBody>
          </p:sp>
          <p:grpSp>
            <p:nvGrpSpPr>
              <p:cNvPr id="25" name="íşḻíďè"/>
              <p:cNvGrpSpPr/>
              <p:nvPr/>
            </p:nvGrpSpPr>
            <p:grpSpPr>
              <a:xfrm>
                <a:off x="4963018" y="2063783"/>
                <a:ext cx="531791" cy="531791"/>
                <a:chOff x="3909160" y="2249137"/>
                <a:chExt cx="648072" cy="648072"/>
              </a:xfrm>
            </p:grpSpPr>
            <p:sp>
              <p:nvSpPr>
                <p:cNvPr id="26" name="iš1ïḓê"/>
                <p:cNvSpPr/>
                <p:nvPr/>
              </p:nvSpPr>
              <p:spPr>
                <a:xfrm>
                  <a:off x="3909160" y="2249137"/>
                  <a:ext cx="648072" cy="648072"/>
                </a:xfrm>
                <a:prstGeom prst="ellipse">
                  <a:avLst/>
                </a:prstGeom>
                <a:solidFill>
                  <a:schemeClr val="bg1"/>
                </a:solidFill>
                <a:ln>
                  <a:noFill/>
                </a:ln>
                <a:effectLst>
                  <a:outerShdw blurRad="1524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27" name="iSḻiḋe"/>
                <p:cNvSpPr/>
                <p:nvPr/>
              </p:nvSpPr>
              <p:spPr bwMode="auto">
                <a:xfrm>
                  <a:off x="4043050" y="2390028"/>
                  <a:ext cx="380293" cy="366291"/>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rgbClr val="6B74B4"/>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solidFill>
                      <a:srgbClr val="232A3C"/>
                    </a:solidFill>
                  </a:endParaRPr>
                </a:p>
              </p:txBody>
            </p:sp>
          </p:grpSp>
        </p:grpSp>
        <p:grpSp>
          <p:nvGrpSpPr>
            <p:cNvPr id="9" name="îṧḻíḍê"/>
            <p:cNvGrpSpPr/>
            <p:nvPr/>
          </p:nvGrpSpPr>
          <p:grpSpPr>
            <a:xfrm>
              <a:off x="2904582" y="3711165"/>
              <a:ext cx="1939815" cy="1435835"/>
              <a:chOff x="2904582" y="3711165"/>
              <a:chExt cx="1939815" cy="1435835"/>
            </a:xfrm>
          </p:grpSpPr>
          <p:sp>
            <p:nvSpPr>
              <p:cNvPr id="20" name="ïśḻiḑe"/>
              <p:cNvSpPr/>
              <p:nvPr/>
            </p:nvSpPr>
            <p:spPr>
              <a:xfrm>
                <a:off x="2904582" y="3711165"/>
                <a:ext cx="1665569" cy="1435835"/>
              </a:xfrm>
              <a:prstGeom prst="hexagon">
                <a:avLst/>
              </a:prstGeom>
              <a:solidFill>
                <a:srgbClr val="6B74B4"/>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集成学习</a:t>
                </a:r>
              </a:p>
            </p:txBody>
          </p:sp>
          <p:grpSp>
            <p:nvGrpSpPr>
              <p:cNvPr id="21" name="ïşļîḑé"/>
              <p:cNvGrpSpPr/>
              <p:nvPr/>
            </p:nvGrpSpPr>
            <p:grpSpPr>
              <a:xfrm>
                <a:off x="4312606" y="4163187"/>
                <a:ext cx="531791" cy="531791"/>
                <a:chOff x="5675954" y="2249137"/>
                <a:chExt cx="648072" cy="648072"/>
              </a:xfrm>
            </p:grpSpPr>
            <p:sp>
              <p:nvSpPr>
                <p:cNvPr id="22" name="îṡliḍe"/>
                <p:cNvSpPr/>
                <p:nvPr/>
              </p:nvSpPr>
              <p:spPr>
                <a:xfrm>
                  <a:off x="5675954" y="2249137"/>
                  <a:ext cx="648072" cy="648072"/>
                </a:xfrm>
                <a:prstGeom prst="ellipse">
                  <a:avLst/>
                </a:prstGeom>
                <a:solidFill>
                  <a:schemeClr val="bg1"/>
                </a:solidFill>
                <a:ln>
                  <a:noFill/>
                </a:ln>
                <a:effectLst>
                  <a:outerShdw blurRad="1524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23" name="ïṡļidè"/>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rgbClr val="6B74B4"/>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solidFill>
                      <a:srgbClr val="232A3C"/>
                    </a:solidFill>
                  </a:endParaRPr>
                </a:p>
              </p:txBody>
            </p:sp>
          </p:grpSp>
        </p:grpSp>
        <p:grpSp>
          <p:nvGrpSpPr>
            <p:cNvPr id="10" name="îṧľîḓè"/>
            <p:cNvGrpSpPr/>
            <p:nvPr/>
          </p:nvGrpSpPr>
          <p:grpSpPr>
            <a:xfrm>
              <a:off x="2359361" y="2275332"/>
              <a:ext cx="1855963" cy="1435835"/>
              <a:chOff x="2359361" y="2275332"/>
              <a:chExt cx="1855963" cy="1435835"/>
            </a:xfrm>
          </p:grpSpPr>
          <p:sp>
            <p:nvSpPr>
              <p:cNvPr id="16" name="íṡ1íḓê"/>
              <p:cNvSpPr/>
              <p:nvPr/>
            </p:nvSpPr>
            <p:spPr>
              <a:xfrm>
                <a:off x="2359361" y="2275332"/>
                <a:ext cx="1665569" cy="1435835"/>
              </a:xfrm>
              <a:prstGeom prst="hexagon">
                <a:avLst/>
              </a:prstGeom>
              <a:solidFill>
                <a:schemeClr val="bg1">
                  <a:lumMod val="50000"/>
                </a:schemeClr>
              </a:solidFill>
              <a:ln>
                <a:noFill/>
              </a:ln>
              <a:effectLst>
                <a:outerShdw blurRad="1524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dirty="0"/>
                  <a:t>LSTM</a:t>
                </a:r>
                <a:endParaRPr lang="zh-CN" altLang="en-US" dirty="0"/>
              </a:p>
            </p:txBody>
          </p:sp>
          <p:grpSp>
            <p:nvGrpSpPr>
              <p:cNvPr id="17" name="iṡlîḓe"/>
              <p:cNvGrpSpPr/>
              <p:nvPr/>
            </p:nvGrpSpPr>
            <p:grpSpPr>
              <a:xfrm>
                <a:off x="3683533" y="3070670"/>
                <a:ext cx="531791" cy="531791"/>
                <a:chOff x="4792557" y="2249137"/>
                <a:chExt cx="648072" cy="648072"/>
              </a:xfrm>
            </p:grpSpPr>
            <p:sp>
              <p:nvSpPr>
                <p:cNvPr id="18" name="îSļîḋè"/>
                <p:cNvSpPr/>
                <p:nvPr/>
              </p:nvSpPr>
              <p:spPr>
                <a:xfrm>
                  <a:off x="4792557" y="2249137"/>
                  <a:ext cx="648072" cy="648072"/>
                </a:xfrm>
                <a:prstGeom prst="ellipse">
                  <a:avLst/>
                </a:prstGeom>
                <a:solidFill>
                  <a:schemeClr val="bg1"/>
                </a:solidFill>
                <a:ln>
                  <a:noFill/>
                </a:ln>
                <a:effectLst>
                  <a:outerShdw blurRad="1524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19" name="íṣḷïḍe"/>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rgbClr val="6B74B4"/>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solidFill>
                      <a:srgbClr val="232A3C"/>
                    </a:solidFill>
                  </a:endParaRPr>
                </a:p>
              </p:txBody>
            </p:sp>
          </p:grpSp>
        </p:grpSp>
        <p:grpSp>
          <p:nvGrpSpPr>
            <p:cNvPr id="11" name="iṥḻîḋè"/>
            <p:cNvGrpSpPr/>
            <p:nvPr/>
          </p:nvGrpSpPr>
          <p:grpSpPr>
            <a:xfrm>
              <a:off x="1723226" y="4374735"/>
              <a:ext cx="1840120" cy="1435835"/>
              <a:chOff x="1723226" y="4374735"/>
              <a:chExt cx="1840120" cy="1435835"/>
            </a:xfrm>
          </p:grpSpPr>
          <p:sp>
            <p:nvSpPr>
              <p:cNvPr id="12" name="ïṥļidé"/>
              <p:cNvSpPr/>
              <p:nvPr/>
            </p:nvSpPr>
            <p:spPr>
              <a:xfrm>
                <a:off x="1723226" y="4374735"/>
                <a:ext cx="1665569" cy="1435835"/>
              </a:xfrm>
              <a:prstGeom prst="hexagon">
                <a:avLst/>
              </a:prstGeom>
              <a:solidFill>
                <a:schemeClr val="bg1">
                  <a:lumMod val="50000"/>
                </a:schemeClr>
              </a:solidFill>
              <a:ln>
                <a:noFill/>
              </a:ln>
              <a:effectLst>
                <a:outerShdw blurRad="1524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dirty="0"/>
                  <a:t>随机</a:t>
                </a:r>
                <a:endParaRPr lang="en-US" altLang="zh-CN" dirty="0"/>
              </a:p>
              <a:p>
                <a:pPr algn="ctr"/>
                <a:r>
                  <a:rPr lang="zh-CN" altLang="en-US" dirty="0"/>
                  <a:t>森林</a:t>
                </a:r>
              </a:p>
            </p:txBody>
          </p:sp>
          <p:grpSp>
            <p:nvGrpSpPr>
              <p:cNvPr id="13" name="íşliḋê"/>
              <p:cNvGrpSpPr/>
              <p:nvPr/>
            </p:nvGrpSpPr>
            <p:grpSpPr>
              <a:xfrm>
                <a:off x="3031555" y="5261725"/>
                <a:ext cx="531791" cy="531791"/>
                <a:chOff x="6559351" y="2249137"/>
                <a:chExt cx="648072" cy="648072"/>
              </a:xfrm>
            </p:grpSpPr>
            <p:sp>
              <p:nvSpPr>
                <p:cNvPr id="14" name="ïşľïďè"/>
                <p:cNvSpPr/>
                <p:nvPr/>
              </p:nvSpPr>
              <p:spPr>
                <a:xfrm>
                  <a:off x="6559351" y="2249137"/>
                  <a:ext cx="648072" cy="648072"/>
                </a:xfrm>
                <a:prstGeom prst="ellipse">
                  <a:avLst/>
                </a:prstGeom>
                <a:solidFill>
                  <a:schemeClr val="bg1"/>
                </a:solidFill>
                <a:ln>
                  <a:noFill/>
                </a:ln>
                <a:effectLst>
                  <a:outerShdw blurRad="1524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15" name="íş1îḑê"/>
                <p:cNvSpPr/>
                <p:nvPr/>
              </p:nvSpPr>
              <p:spPr bwMode="auto">
                <a:xfrm>
                  <a:off x="6693241" y="2390028"/>
                  <a:ext cx="380293" cy="366291"/>
                </a:xfrm>
                <a:custGeom>
                  <a:avLst/>
                  <a:gdLst>
                    <a:gd name="connsiteX0" fmla="*/ 0 w 582235"/>
                    <a:gd name="connsiteY0" fmla="*/ 404481 h 606722"/>
                    <a:gd name="connsiteX1" fmla="*/ 101261 w 582235"/>
                    <a:gd name="connsiteY1" fmla="*/ 404481 h 606722"/>
                    <a:gd name="connsiteX2" fmla="*/ 101261 w 582235"/>
                    <a:gd name="connsiteY2" fmla="*/ 606722 h 606722"/>
                    <a:gd name="connsiteX3" fmla="*/ 0 w 582235"/>
                    <a:gd name="connsiteY3" fmla="*/ 606722 h 606722"/>
                    <a:gd name="connsiteX4" fmla="*/ 151927 w 582235"/>
                    <a:gd name="connsiteY4" fmla="*/ 328623 h 606722"/>
                    <a:gd name="connsiteX5" fmla="*/ 253188 w 582235"/>
                    <a:gd name="connsiteY5" fmla="*/ 328623 h 606722"/>
                    <a:gd name="connsiteX6" fmla="*/ 253188 w 582235"/>
                    <a:gd name="connsiteY6" fmla="*/ 606722 h 606722"/>
                    <a:gd name="connsiteX7" fmla="*/ 151927 w 582235"/>
                    <a:gd name="connsiteY7" fmla="*/ 606722 h 606722"/>
                    <a:gd name="connsiteX8" fmla="*/ 303855 w 582235"/>
                    <a:gd name="connsiteY8" fmla="*/ 252766 h 606722"/>
                    <a:gd name="connsiteX9" fmla="*/ 405046 w 582235"/>
                    <a:gd name="connsiteY9" fmla="*/ 252766 h 606722"/>
                    <a:gd name="connsiteX10" fmla="*/ 405046 w 582235"/>
                    <a:gd name="connsiteY10" fmla="*/ 606722 h 606722"/>
                    <a:gd name="connsiteX11" fmla="*/ 303855 w 582235"/>
                    <a:gd name="connsiteY11" fmla="*/ 606722 h 606722"/>
                    <a:gd name="connsiteX12" fmla="*/ 455711 w 582235"/>
                    <a:gd name="connsiteY12" fmla="*/ 202241 h 606722"/>
                    <a:gd name="connsiteX13" fmla="*/ 556972 w 582235"/>
                    <a:gd name="connsiteY13" fmla="*/ 202241 h 606722"/>
                    <a:gd name="connsiteX14" fmla="*/ 556972 w 582235"/>
                    <a:gd name="connsiteY14" fmla="*/ 606722 h 606722"/>
                    <a:gd name="connsiteX15" fmla="*/ 455711 w 582235"/>
                    <a:gd name="connsiteY15" fmla="*/ 606722 h 606722"/>
                    <a:gd name="connsiteX16" fmla="*/ 455697 w 582235"/>
                    <a:gd name="connsiteY16" fmla="*/ 0 h 606722"/>
                    <a:gd name="connsiteX17" fmla="*/ 556785 w 582235"/>
                    <a:gd name="connsiteY17" fmla="*/ 0 h 606722"/>
                    <a:gd name="connsiteX18" fmla="*/ 556874 w 582235"/>
                    <a:gd name="connsiteY18" fmla="*/ 0 h 606722"/>
                    <a:gd name="connsiteX19" fmla="*/ 556963 w 582235"/>
                    <a:gd name="connsiteY19" fmla="*/ 0 h 606722"/>
                    <a:gd name="connsiteX20" fmla="*/ 557675 w 582235"/>
                    <a:gd name="connsiteY20" fmla="*/ 0 h 606722"/>
                    <a:gd name="connsiteX21" fmla="*/ 559366 w 582235"/>
                    <a:gd name="connsiteY21" fmla="*/ 89 h 606722"/>
                    <a:gd name="connsiteX22" fmla="*/ 560611 w 582235"/>
                    <a:gd name="connsiteY22" fmla="*/ 267 h 606722"/>
                    <a:gd name="connsiteX23" fmla="*/ 561857 w 582235"/>
                    <a:gd name="connsiteY23" fmla="*/ 444 h 606722"/>
                    <a:gd name="connsiteX24" fmla="*/ 563192 w 582235"/>
                    <a:gd name="connsiteY24" fmla="*/ 800 h 606722"/>
                    <a:gd name="connsiteX25" fmla="*/ 564171 w 582235"/>
                    <a:gd name="connsiteY25" fmla="*/ 1067 h 606722"/>
                    <a:gd name="connsiteX26" fmla="*/ 565506 w 582235"/>
                    <a:gd name="connsiteY26" fmla="*/ 1511 h 606722"/>
                    <a:gd name="connsiteX27" fmla="*/ 566574 w 582235"/>
                    <a:gd name="connsiteY27" fmla="*/ 1867 h 606722"/>
                    <a:gd name="connsiteX28" fmla="*/ 567730 w 582235"/>
                    <a:gd name="connsiteY28" fmla="*/ 2400 h 606722"/>
                    <a:gd name="connsiteX29" fmla="*/ 568798 w 582235"/>
                    <a:gd name="connsiteY29" fmla="*/ 2933 h 606722"/>
                    <a:gd name="connsiteX30" fmla="*/ 569777 w 582235"/>
                    <a:gd name="connsiteY30" fmla="*/ 3467 h 606722"/>
                    <a:gd name="connsiteX31" fmla="*/ 570934 w 582235"/>
                    <a:gd name="connsiteY31" fmla="*/ 4178 h 606722"/>
                    <a:gd name="connsiteX32" fmla="*/ 571824 w 582235"/>
                    <a:gd name="connsiteY32" fmla="*/ 4800 h 606722"/>
                    <a:gd name="connsiteX33" fmla="*/ 572891 w 582235"/>
                    <a:gd name="connsiteY33" fmla="*/ 5689 h 606722"/>
                    <a:gd name="connsiteX34" fmla="*/ 573781 w 582235"/>
                    <a:gd name="connsiteY34" fmla="*/ 6489 h 606722"/>
                    <a:gd name="connsiteX35" fmla="*/ 574760 w 582235"/>
                    <a:gd name="connsiteY35" fmla="*/ 7289 h 606722"/>
                    <a:gd name="connsiteX36" fmla="*/ 575917 w 582235"/>
                    <a:gd name="connsiteY36" fmla="*/ 8533 h 606722"/>
                    <a:gd name="connsiteX37" fmla="*/ 576451 w 582235"/>
                    <a:gd name="connsiteY37" fmla="*/ 9066 h 606722"/>
                    <a:gd name="connsiteX38" fmla="*/ 576451 w 582235"/>
                    <a:gd name="connsiteY38" fmla="*/ 9155 h 606722"/>
                    <a:gd name="connsiteX39" fmla="*/ 577964 w 582235"/>
                    <a:gd name="connsiteY39" fmla="*/ 11200 h 606722"/>
                    <a:gd name="connsiteX40" fmla="*/ 578053 w 582235"/>
                    <a:gd name="connsiteY40" fmla="*/ 11289 h 606722"/>
                    <a:gd name="connsiteX41" fmla="*/ 579209 w 582235"/>
                    <a:gd name="connsiteY41" fmla="*/ 13244 h 606722"/>
                    <a:gd name="connsiteX42" fmla="*/ 579743 w 582235"/>
                    <a:gd name="connsiteY42" fmla="*/ 14222 h 606722"/>
                    <a:gd name="connsiteX43" fmla="*/ 580277 w 582235"/>
                    <a:gd name="connsiteY43" fmla="*/ 15555 h 606722"/>
                    <a:gd name="connsiteX44" fmla="*/ 580722 w 582235"/>
                    <a:gd name="connsiteY44" fmla="*/ 16711 h 606722"/>
                    <a:gd name="connsiteX45" fmla="*/ 581167 w 582235"/>
                    <a:gd name="connsiteY45" fmla="*/ 17866 h 606722"/>
                    <a:gd name="connsiteX46" fmla="*/ 581523 w 582235"/>
                    <a:gd name="connsiteY46" fmla="*/ 19199 h 606722"/>
                    <a:gd name="connsiteX47" fmla="*/ 581790 w 582235"/>
                    <a:gd name="connsiteY47" fmla="*/ 20266 h 606722"/>
                    <a:gd name="connsiteX48" fmla="*/ 582146 w 582235"/>
                    <a:gd name="connsiteY48" fmla="*/ 22488 h 606722"/>
                    <a:gd name="connsiteX49" fmla="*/ 582146 w 582235"/>
                    <a:gd name="connsiteY49" fmla="*/ 22666 h 606722"/>
                    <a:gd name="connsiteX50" fmla="*/ 582235 w 582235"/>
                    <a:gd name="connsiteY50" fmla="*/ 25244 h 606722"/>
                    <a:gd name="connsiteX51" fmla="*/ 582235 w 582235"/>
                    <a:gd name="connsiteY51" fmla="*/ 126396 h 606722"/>
                    <a:gd name="connsiteX52" fmla="*/ 556963 w 582235"/>
                    <a:gd name="connsiteY52" fmla="*/ 151728 h 606722"/>
                    <a:gd name="connsiteX53" fmla="*/ 531691 w 582235"/>
                    <a:gd name="connsiteY53" fmla="*/ 126396 h 606722"/>
                    <a:gd name="connsiteX54" fmla="*/ 531691 w 582235"/>
                    <a:gd name="connsiteY54" fmla="*/ 79286 h 606722"/>
                    <a:gd name="connsiteX55" fmla="*/ 421260 w 582235"/>
                    <a:gd name="connsiteY55" fmla="*/ 171106 h 606722"/>
                    <a:gd name="connsiteX56" fmla="*/ 385666 w 582235"/>
                    <a:gd name="connsiteY56" fmla="*/ 167906 h 606722"/>
                    <a:gd name="connsiteX57" fmla="*/ 388869 w 582235"/>
                    <a:gd name="connsiteY57" fmla="*/ 132262 h 606722"/>
                    <a:gd name="connsiteX58" fmla="*/ 487020 w 582235"/>
                    <a:gd name="connsiteY58" fmla="*/ 50576 h 606722"/>
                    <a:gd name="connsiteX59" fmla="*/ 455697 w 582235"/>
                    <a:gd name="connsiteY59" fmla="*/ 50576 h 606722"/>
                    <a:gd name="connsiteX60" fmla="*/ 430425 w 582235"/>
                    <a:gd name="connsiteY60" fmla="*/ 25244 h 606722"/>
                    <a:gd name="connsiteX61" fmla="*/ 455697 w 582235"/>
                    <a:gd name="connsiteY6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82235" h="606722">
                      <a:moveTo>
                        <a:pt x="0" y="404481"/>
                      </a:moveTo>
                      <a:lnTo>
                        <a:pt x="101261" y="404481"/>
                      </a:lnTo>
                      <a:lnTo>
                        <a:pt x="101261" y="606722"/>
                      </a:lnTo>
                      <a:lnTo>
                        <a:pt x="0" y="606722"/>
                      </a:lnTo>
                      <a:close/>
                      <a:moveTo>
                        <a:pt x="151927" y="328623"/>
                      </a:moveTo>
                      <a:lnTo>
                        <a:pt x="253188" y="328623"/>
                      </a:lnTo>
                      <a:lnTo>
                        <a:pt x="253188" y="606722"/>
                      </a:lnTo>
                      <a:lnTo>
                        <a:pt x="151927" y="606722"/>
                      </a:lnTo>
                      <a:close/>
                      <a:moveTo>
                        <a:pt x="303855" y="252766"/>
                      </a:moveTo>
                      <a:lnTo>
                        <a:pt x="405046" y="252766"/>
                      </a:lnTo>
                      <a:lnTo>
                        <a:pt x="405046" y="606722"/>
                      </a:lnTo>
                      <a:lnTo>
                        <a:pt x="303855" y="606722"/>
                      </a:lnTo>
                      <a:close/>
                      <a:moveTo>
                        <a:pt x="455711" y="202241"/>
                      </a:moveTo>
                      <a:lnTo>
                        <a:pt x="556972" y="202241"/>
                      </a:lnTo>
                      <a:lnTo>
                        <a:pt x="556972" y="606722"/>
                      </a:lnTo>
                      <a:lnTo>
                        <a:pt x="455711" y="606722"/>
                      </a:lnTo>
                      <a:close/>
                      <a:moveTo>
                        <a:pt x="455697" y="0"/>
                      </a:moveTo>
                      <a:lnTo>
                        <a:pt x="556785" y="0"/>
                      </a:lnTo>
                      <a:lnTo>
                        <a:pt x="556874" y="0"/>
                      </a:lnTo>
                      <a:lnTo>
                        <a:pt x="556963" y="0"/>
                      </a:lnTo>
                      <a:cubicBezTo>
                        <a:pt x="557230" y="0"/>
                        <a:pt x="557408" y="0"/>
                        <a:pt x="557675" y="0"/>
                      </a:cubicBezTo>
                      <a:cubicBezTo>
                        <a:pt x="558298" y="89"/>
                        <a:pt x="558832" y="89"/>
                        <a:pt x="559366" y="89"/>
                      </a:cubicBezTo>
                      <a:cubicBezTo>
                        <a:pt x="559811" y="178"/>
                        <a:pt x="560256" y="267"/>
                        <a:pt x="560611" y="267"/>
                      </a:cubicBezTo>
                      <a:cubicBezTo>
                        <a:pt x="561056" y="356"/>
                        <a:pt x="561412" y="444"/>
                        <a:pt x="561857" y="444"/>
                      </a:cubicBezTo>
                      <a:cubicBezTo>
                        <a:pt x="562302" y="533"/>
                        <a:pt x="562747" y="711"/>
                        <a:pt x="563192" y="800"/>
                      </a:cubicBezTo>
                      <a:cubicBezTo>
                        <a:pt x="563548" y="889"/>
                        <a:pt x="563904" y="978"/>
                        <a:pt x="564171" y="1067"/>
                      </a:cubicBezTo>
                      <a:cubicBezTo>
                        <a:pt x="564616" y="1156"/>
                        <a:pt x="565061" y="1333"/>
                        <a:pt x="565506" y="1511"/>
                      </a:cubicBezTo>
                      <a:cubicBezTo>
                        <a:pt x="565862" y="1600"/>
                        <a:pt x="566218" y="1778"/>
                        <a:pt x="566574" y="1867"/>
                      </a:cubicBezTo>
                      <a:cubicBezTo>
                        <a:pt x="566929" y="2044"/>
                        <a:pt x="567285" y="2222"/>
                        <a:pt x="567730" y="2400"/>
                      </a:cubicBezTo>
                      <a:cubicBezTo>
                        <a:pt x="568086" y="2578"/>
                        <a:pt x="568442" y="2755"/>
                        <a:pt x="568798" y="2933"/>
                      </a:cubicBezTo>
                      <a:cubicBezTo>
                        <a:pt x="569154" y="3111"/>
                        <a:pt x="569421" y="3289"/>
                        <a:pt x="569777" y="3467"/>
                      </a:cubicBezTo>
                      <a:cubicBezTo>
                        <a:pt x="570133" y="3733"/>
                        <a:pt x="570578" y="4000"/>
                        <a:pt x="570934" y="4178"/>
                      </a:cubicBezTo>
                      <a:cubicBezTo>
                        <a:pt x="571201" y="4444"/>
                        <a:pt x="571557" y="4622"/>
                        <a:pt x="571824" y="4800"/>
                      </a:cubicBezTo>
                      <a:cubicBezTo>
                        <a:pt x="572180" y="5155"/>
                        <a:pt x="572536" y="5422"/>
                        <a:pt x="572891" y="5689"/>
                      </a:cubicBezTo>
                      <a:cubicBezTo>
                        <a:pt x="573247" y="5955"/>
                        <a:pt x="573514" y="6222"/>
                        <a:pt x="573781" y="6489"/>
                      </a:cubicBezTo>
                      <a:cubicBezTo>
                        <a:pt x="574137" y="6755"/>
                        <a:pt x="574493" y="7022"/>
                        <a:pt x="574760" y="7289"/>
                      </a:cubicBezTo>
                      <a:cubicBezTo>
                        <a:pt x="575205" y="7733"/>
                        <a:pt x="575561" y="8178"/>
                        <a:pt x="575917" y="8533"/>
                      </a:cubicBezTo>
                      <a:cubicBezTo>
                        <a:pt x="576095" y="8711"/>
                        <a:pt x="576273" y="8889"/>
                        <a:pt x="576451" y="9066"/>
                      </a:cubicBezTo>
                      <a:cubicBezTo>
                        <a:pt x="576451" y="9155"/>
                        <a:pt x="576451" y="9155"/>
                        <a:pt x="576451" y="9155"/>
                      </a:cubicBezTo>
                      <a:cubicBezTo>
                        <a:pt x="576985" y="9777"/>
                        <a:pt x="577519" y="10489"/>
                        <a:pt x="577964" y="11200"/>
                      </a:cubicBezTo>
                      <a:cubicBezTo>
                        <a:pt x="577964" y="11200"/>
                        <a:pt x="578053" y="11289"/>
                        <a:pt x="578053" y="11289"/>
                      </a:cubicBezTo>
                      <a:cubicBezTo>
                        <a:pt x="578498" y="12000"/>
                        <a:pt x="578854" y="12622"/>
                        <a:pt x="579209" y="13244"/>
                      </a:cubicBezTo>
                      <a:cubicBezTo>
                        <a:pt x="579387" y="13600"/>
                        <a:pt x="579565" y="13955"/>
                        <a:pt x="579743" y="14222"/>
                      </a:cubicBezTo>
                      <a:cubicBezTo>
                        <a:pt x="579921" y="14666"/>
                        <a:pt x="580099" y="15111"/>
                        <a:pt x="580277" y="15555"/>
                      </a:cubicBezTo>
                      <a:cubicBezTo>
                        <a:pt x="580455" y="15911"/>
                        <a:pt x="580633" y="16266"/>
                        <a:pt x="580722" y="16711"/>
                      </a:cubicBezTo>
                      <a:cubicBezTo>
                        <a:pt x="580900" y="17066"/>
                        <a:pt x="581078" y="17422"/>
                        <a:pt x="581167" y="17866"/>
                      </a:cubicBezTo>
                      <a:cubicBezTo>
                        <a:pt x="581256" y="18311"/>
                        <a:pt x="581434" y="18755"/>
                        <a:pt x="581523" y="19199"/>
                      </a:cubicBezTo>
                      <a:cubicBezTo>
                        <a:pt x="581612" y="19555"/>
                        <a:pt x="581701" y="19910"/>
                        <a:pt x="581790" y="20266"/>
                      </a:cubicBezTo>
                      <a:cubicBezTo>
                        <a:pt x="581879" y="20977"/>
                        <a:pt x="582057" y="21777"/>
                        <a:pt x="582146" y="22488"/>
                      </a:cubicBezTo>
                      <a:cubicBezTo>
                        <a:pt x="582146" y="22577"/>
                        <a:pt x="582146" y="22666"/>
                        <a:pt x="582146" y="22666"/>
                      </a:cubicBezTo>
                      <a:cubicBezTo>
                        <a:pt x="582235" y="23555"/>
                        <a:pt x="582235" y="24355"/>
                        <a:pt x="582235" y="25244"/>
                      </a:cubicBezTo>
                      <a:lnTo>
                        <a:pt x="582235" y="126396"/>
                      </a:lnTo>
                      <a:cubicBezTo>
                        <a:pt x="582235" y="140351"/>
                        <a:pt x="570934" y="151728"/>
                        <a:pt x="556963" y="151728"/>
                      </a:cubicBezTo>
                      <a:cubicBezTo>
                        <a:pt x="542992" y="151728"/>
                        <a:pt x="531691" y="140351"/>
                        <a:pt x="531691" y="126396"/>
                      </a:cubicBezTo>
                      <a:lnTo>
                        <a:pt x="531691" y="79286"/>
                      </a:lnTo>
                      <a:lnTo>
                        <a:pt x="421260" y="171106"/>
                      </a:lnTo>
                      <a:cubicBezTo>
                        <a:pt x="410582" y="180083"/>
                        <a:pt x="394564" y="178572"/>
                        <a:pt x="385666" y="167906"/>
                      </a:cubicBezTo>
                      <a:cubicBezTo>
                        <a:pt x="376678" y="157150"/>
                        <a:pt x="378191" y="141240"/>
                        <a:pt x="388869" y="132262"/>
                      </a:cubicBezTo>
                      <a:lnTo>
                        <a:pt x="487020" y="50576"/>
                      </a:lnTo>
                      <a:lnTo>
                        <a:pt x="455697" y="50576"/>
                      </a:lnTo>
                      <a:cubicBezTo>
                        <a:pt x="441727" y="50576"/>
                        <a:pt x="430425" y="39288"/>
                        <a:pt x="430425" y="25244"/>
                      </a:cubicBezTo>
                      <a:cubicBezTo>
                        <a:pt x="430425" y="11289"/>
                        <a:pt x="441727" y="0"/>
                        <a:pt x="455697" y="0"/>
                      </a:cubicBezTo>
                      <a:close/>
                    </a:path>
                  </a:pathLst>
                </a:custGeom>
                <a:solidFill>
                  <a:srgbClr val="6B74B4"/>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solidFill>
                      <a:srgbClr val="232A3C"/>
                    </a:solidFill>
                  </a:endParaRPr>
                </a:p>
              </p:txBody>
            </p:sp>
          </p:grpSp>
        </p:grpSp>
      </p:grpSp>
      <p:grpSp>
        <p:nvGrpSpPr>
          <p:cNvPr id="28" name="îṥļíďè"/>
          <p:cNvGrpSpPr/>
          <p:nvPr/>
        </p:nvGrpSpPr>
        <p:grpSpPr>
          <a:xfrm>
            <a:off x="5271679" y="864534"/>
            <a:ext cx="2921333" cy="940583"/>
            <a:chOff x="688718" y="4458378"/>
            <a:chExt cx="5104263" cy="1149007"/>
          </a:xfrm>
        </p:grpSpPr>
        <p:sp>
          <p:nvSpPr>
            <p:cNvPr id="29" name="íşḷîďé"/>
            <p:cNvSpPr txBox="1"/>
            <p:nvPr/>
          </p:nvSpPr>
          <p:spPr>
            <a:xfrm>
              <a:off x="688718" y="4458378"/>
              <a:ext cx="542364" cy="451105"/>
            </a:xfrm>
            <a:prstGeom prst="rect">
              <a:avLst/>
            </a:prstGeom>
            <a:noFill/>
          </p:spPr>
          <p:txBody>
            <a:bodyPr wrap="square" lIns="67500" tIns="35100" rIns="67500" bIns="35100" numCol="1" anchor="ctr">
              <a:prstTxWarp prst="textPlain">
                <a:avLst/>
              </a:prstTxWarp>
              <a:normAutofit fontScale="62500" lnSpcReduction="20000"/>
            </a:bodyPr>
            <a:lstStyle/>
            <a:p>
              <a:r>
                <a:rPr lang="en-US" sz="3600"/>
                <a:t>“</a:t>
              </a:r>
            </a:p>
          </p:txBody>
        </p:sp>
        <p:sp>
          <p:nvSpPr>
            <p:cNvPr id="30" name="îŝ1îḍe"/>
            <p:cNvSpPr/>
            <p:nvPr/>
          </p:nvSpPr>
          <p:spPr>
            <a:xfrm>
              <a:off x="688718" y="4909483"/>
              <a:ext cx="5104263" cy="697902"/>
            </a:xfrm>
            <a:prstGeom prst="rect">
              <a:avLst/>
            </a:prstGeom>
          </p:spPr>
          <p:txBody>
            <a:bodyPr wrap="square" lIns="67500" tIns="35100" rIns="67500" bIns="35100" anchor="ctr">
              <a:normAutofit/>
            </a:bodyPr>
            <a:lstStyle/>
            <a:p>
              <a:pPr algn="ctr">
                <a:spcBef>
                  <a:spcPct val="0"/>
                </a:spcBef>
              </a:pPr>
              <a:r>
                <a:rPr lang="en-US" altLang="zh-CN" sz="2400" b="1" dirty="0">
                  <a:solidFill>
                    <a:srgbClr val="6B74B4"/>
                  </a:solidFill>
                </a:rPr>
                <a:t>AI</a:t>
              </a:r>
              <a:r>
                <a:rPr lang="zh-CN" altLang="en-US" sz="2400" b="1" dirty="0">
                  <a:solidFill>
                    <a:srgbClr val="6B74B4"/>
                  </a:solidFill>
                </a:rPr>
                <a:t>相关技术</a:t>
              </a: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ppt_w</p:attrName>
                                        </p:attrNameLst>
                                      </p:cBhvr>
                                      <p:tavLst>
                                        <p:tav tm="0">
                                          <p:val>
                                            <p:fltVal val="0"/>
                                          </p:val>
                                        </p:tav>
                                        <p:tav tm="100000">
                                          <p:val>
                                            <p:strVal val="#ppt_w"/>
                                          </p:val>
                                        </p:tav>
                                      </p:tavLst>
                                    </p:anim>
                                    <p:anim calcmode="lin" valueType="num">
                                      <p:cBhvr>
                                        <p:cTn id="20" dur="500" fill="hold"/>
                                        <p:tgtEl>
                                          <p:spTgt spid="28"/>
                                        </p:tgtEl>
                                        <p:attrNameLst>
                                          <p:attrName>ppt_h</p:attrName>
                                        </p:attrNameLst>
                                      </p:cBhvr>
                                      <p:tavLst>
                                        <p:tav tm="0">
                                          <p:val>
                                            <p:fltVal val="0"/>
                                          </p:val>
                                        </p:tav>
                                        <p:tav tm="100000">
                                          <p:val>
                                            <p:strVal val="#ppt_h"/>
                                          </p:val>
                                        </p:tav>
                                      </p:tavLst>
                                    </p:anim>
                                    <p:animEffect transition="in" filter="fade">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TotalTime>
  <Words>1261</Words>
  <Application>Microsoft Office PowerPoint</Application>
  <PresentationFormat>全屏显示(4:3)</PresentationFormat>
  <Paragraphs>268</Paragraphs>
  <Slides>27</Slides>
  <Notes>24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1" baseType="lpstr">
      <vt:lpstr>Agency FB</vt:lpstr>
      <vt:lpstr>等线</vt:lpstr>
      <vt:lpstr>等线 Light</vt:lpstr>
      <vt:lpstr>方正姚体</vt:lpstr>
      <vt:lpstr>庞门正道标题体</vt:lpstr>
      <vt:lpstr>宋体</vt:lpstr>
      <vt:lpstr>微软雅黑</vt:lpstr>
      <vt:lpstr>Arial</vt:lpstr>
      <vt:lpstr>Calibri</vt:lpstr>
      <vt:lpstr>Calibri Light</vt:lpstr>
      <vt:lpstr>Impact</vt:lpstr>
      <vt:lpstr>Wingdings</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杨影</dc:creator>
  <cp:lastModifiedBy>王 俊</cp:lastModifiedBy>
  <cp:revision>85</cp:revision>
  <dcterms:created xsi:type="dcterms:W3CDTF">2018-07-15T12:44:00Z</dcterms:created>
  <dcterms:modified xsi:type="dcterms:W3CDTF">2018-07-26T13:17:31Z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