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3"/>
  </p:notesMasterIdLst>
  <p:sldIdLst>
    <p:sldId id="346" r:id="rId5"/>
    <p:sldId id="345"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 id="378" r:id="rId38"/>
    <p:sldId id="379" r:id="rId39"/>
    <p:sldId id="380" r:id="rId40"/>
    <p:sldId id="381" r:id="rId41"/>
    <p:sldId id="382"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96" r:id="rId56"/>
    <p:sldId id="397" r:id="rId57"/>
    <p:sldId id="398" r:id="rId58"/>
    <p:sldId id="399" r:id="rId59"/>
    <p:sldId id="400" r:id="rId60"/>
    <p:sldId id="401" r:id="rId61"/>
    <p:sldId id="402" r:id="rId62"/>
    <p:sldId id="403" r:id="rId63"/>
    <p:sldId id="404" r:id="rId64"/>
    <p:sldId id="405" r:id="rId65"/>
    <p:sldId id="406" r:id="rId66"/>
    <p:sldId id="407" r:id="rId67"/>
    <p:sldId id="408" r:id="rId68"/>
    <p:sldId id="409" r:id="rId69"/>
    <p:sldId id="410" r:id="rId70"/>
    <p:sldId id="411" r:id="rId71"/>
    <p:sldId id="412"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t, Karen M" initials="BKM" lastIdx="5" clrIdx="0">
    <p:extLst>
      <p:ext uri="{19B8F6BF-5375-455C-9EA6-DF929625EA0E}">
        <p15:presenceInfo xmlns:p15="http://schemas.microsoft.com/office/powerpoint/2012/main" userId="S-1-5-21-1940666338-227100268-1349548132-2477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1CD23"/>
    <a:srgbClr val="005B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6" autoAdjust="0"/>
    <p:restoredTop sz="87312" autoAdjust="0"/>
  </p:normalViewPr>
  <p:slideViewPr>
    <p:cSldViewPr snapToGrid="0" showGuides="1">
      <p:cViewPr varScale="1">
        <p:scale>
          <a:sx n="121" d="100"/>
          <a:sy n="121" d="100"/>
        </p:scale>
        <p:origin x="2216" y="16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10" d="100"/>
          <a:sy n="110" d="100"/>
        </p:scale>
        <p:origin x="2640" y="-88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B9CDB-BCD8-4885-8F90-C28D45CD6938}" type="datetimeFigureOut">
              <a:rPr lang="en-US" smtClean="0"/>
              <a:t>1/16/19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FE68B-A7C4-474C-AE08-08D956145E68}" type="slidenum">
              <a:rPr lang="en-US" smtClean="0"/>
              <a:t>‹#›</a:t>
            </a:fld>
            <a:endParaRPr lang="en-US"/>
          </a:p>
        </p:txBody>
      </p:sp>
    </p:spTree>
    <p:extLst>
      <p:ext uri="{BB962C8B-B14F-4D97-AF65-F5344CB8AC3E}">
        <p14:creationId xmlns:p14="http://schemas.microsoft.com/office/powerpoint/2010/main" val="2917102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 Box 34"/>
          <p:cNvSpPr txBox="1">
            <a:spLocks noChangeArrowheads="1"/>
          </p:cNvSpPr>
          <p:nvPr userDrawn="1"/>
        </p:nvSpPr>
        <p:spPr bwMode="auto">
          <a:xfrm>
            <a:off x="6314380" y="6533104"/>
            <a:ext cx="2550698" cy="215444"/>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800" b="0" dirty="0">
                <a:solidFill>
                  <a:schemeClr val="tx1">
                    <a:lumMod val="50000"/>
                    <a:lumOff val="50000"/>
                  </a:schemeClr>
                </a:solidFill>
                <a:latin typeface="Arial" pitchFamily="34" charset="0"/>
                <a:cs typeface="Arial" pitchFamily="34" charset="0"/>
              </a:rPr>
              <a:t>© 2018	</a:t>
            </a:r>
            <a:r>
              <a:rPr lang="en-US" altLang="en-US" sz="800" b="0" baseline="0" dirty="0">
                <a:solidFill>
                  <a:schemeClr val="tx1">
                    <a:lumMod val="50000"/>
                    <a:lumOff val="50000"/>
                  </a:schemeClr>
                </a:solidFill>
                <a:latin typeface="Arial" pitchFamily="34" charset="0"/>
                <a:cs typeface="Arial" pitchFamily="34" charset="0"/>
              </a:rPr>
              <a:t> </a:t>
            </a:r>
            <a:r>
              <a:rPr lang="en-US" altLang="en-US" sz="800" b="0" dirty="0">
                <a:solidFill>
                  <a:schemeClr val="tx1">
                    <a:lumMod val="50000"/>
                    <a:lumOff val="50000"/>
                  </a:schemeClr>
                </a:solidFill>
                <a:latin typeface="Arial" pitchFamily="34" charset="0"/>
                <a:cs typeface="Arial" pitchFamily="34" charset="0"/>
              </a:rPr>
              <a:t>The MITRE Corporation. All rights reserved.</a:t>
            </a:r>
          </a:p>
        </p:txBody>
      </p:sp>
      <p:sp>
        <p:nvSpPr>
          <p:cNvPr id="8" name="Rectangle 4"/>
          <p:cNvSpPr>
            <a:spLocks noGrp="1" noChangeArrowheads="1"/>
          </p:cNvSpPr>
          <p:nvPr>
            <p:ph type="subTitle" idx="1" hasCustomPrompt="1"/>
          </p:nvPr>
        </p:nvSpPr>
        <p:spPr>
          <a:xfrm>
            <a:off x="783116" y="2568939"/>
            <a:ext cx="5741509" cy="389922"/>
          </a:xfrm>
        </p:spPr>
        <p:txBody>
          <a:bodyPr/>
          <a:lstStyle>
            <a:lvl1pPr marL="0" indent="0">
              <a:buFont typeface="Wingdings" pitchFamily="2" charset="2"/>
              <a:buNone/>
              <a:defRPr b="1" spc="0" baseline="0">
                <a:solidFill>
                  <a:schemeClr val="tx2"/>
                </a:solidFill>
                <a:latin typeface="Arial" pitchFamily="34" charset="0"/>
                <a:cs typeface="Arial" pitchFamily="34" charset="0"/>
              </a:defRPr>
            </a:lvl1pPr>
          </a:lstStyle>
          <a:p>
            <a:r>
              <a:rPr lang="en-US" altLang="en-US" dirty="0"/>
              <a:t>Instructor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Arial" pitchFamily="34" charset="0"/>
                <a:cs typeface="Arial" pitchFamily="34" charset="0"/>
              </a:defRPr>
            </a:lvl1pPr>
          </a:lstStyle>
          <a:p>
            <a:r>
              <a:rPr lang="en-US" dirty="0"/>
              <a:t>Course Title (</a:t>
            </a:r>
            <a:r>
              <a:rPr lang="en-US" dirty="0" err="1"/>
              <a:t>TttNNN</a:t>
            </a:r>
            <a:r>
              <a:rPr lang="en-US" dirty="0"/>
              <a:t>)</a:t>
            </a:r>
          </a:p>
        </p:txBody>
      </p:sp>
      <p:sp>
        <p:nvSpPr>
          <p:cNvPr id="10" name="Text Box 27"/>
          <p:cNvSpPr txBox="1">
            <a:spLocks noChangeArrowheads="1"/>
          </p:cNvSpPr>
          <p:nvPr userDrawn="1"/>
        </p:nvSpPr>
        <p:spPr bwMode="auto">
          <a:xfrm>
            <a:off x="3982484" y="6536099"/>
            <a:ext cx="1981200" cy="425758"/>
          </a:xfrm>
          <a:prstGeom prst="rect">
            <a:avLst/>
          </a:prstGeom>
          <a:noFill/>
          <a:ln w="9525">
            <a:noFill/>
            <a:miter lim="800000"/>
            <a:headEnd/>
            <a:tailEnd/>
          </a:ln>
          <a:effectLst/>
        </p:spPr>
        <p:txBody>
          <a:bodyPr>
            <a:spAutoFit/>
          </a:bodyPr>
          <a:lstStyle/>
          <a:p>
            <a:pPr algn="l" defTabSz="914400">
              <a:lnSpc>
                <a:spcPts val="1300"/>
              </a:lnSpc>
              <a:spcAft>
                <a:spcPct val="0"/>
              </a:spcAft>
            </a:pPr>
            <a:r>
              <a:rPr lang="en-US" sz="800" b="0" dirty="0">
                <a:solidFill>
                  <a:schemeClr val="tx1">
                    <a:lumMod val="50000"/>
                    <a:lumOff val="50000"/>
                  </a:schemeClr>
                </a:solidFill>
                <a:latin typeface="Arial" pitchFamily="34" charset="0"/>
              </a:rPr>
              <a:t>For internal </a:t>
            </a:r>
            <a:r>
              <a:rPr lang="en-US" sz="800" b="0" dirty="0">
                <a:solidFill>
                  <a:schemeClr val="tx1">
                    <a:lumMod val="50000"/>
                    <a:lumOff val="50000"/>
                  </a:schemeClr>
                </a:solidFill>
                <a:latin typeface="Arial" pitchFamily="34" charset="0"/>
                <a:cs typeface="Arial" pitchFamily="34" charset="0"/>
              </a:rPr>
              <a:t>MITRE</a:t>
            </a:r>
            <a:r>
              <a:rPr lang="en-US" sz="800" b="0" dirty="0">
                <a:solidFill>
                  <a:schemeClr val="tx1">
                    <a:lumMod val="50000"/>
                    <a:lumOff val="50000"/>
                  </a:schemeClr>
                </a:solidFill>
                <a:latin typeface="Arial" pitchFamily="34" charset="0"/>
              </a:rPr>
              <a:t> use</a:t>
            </a:r>
            <a:br>
              <a:rPr lang="en-US" sz="800" b="0" dirty="0">
                <a:solidFill>
                  <a:schemeClr val="tx1">
                    <a:lumMod val="50000"/>
                    <a:lumOff val="50000"/>
                  </a:schemeClr>
                </a:solidFill>
                <a:latin typeface="Arial" pitchFamily="34" charset="0"/>
              </a:rPr>
            </a:br>
            <a:endParaRPr lang="en-US" sz="800" b="0" dirty="0">
              <a:solidFill>
                <a:schemeClr val="tx1">
                  <a:lumMod val="50000"/>
                  <a:lumOff val="50000"/>
                </a:schemeClr>
              </a:solidFill>
              <a:latin typeface="Arial" pitchFamily="34" charset="0"/>
            </a:endParaRPr>
          </a:p>
        </p:txBody>
      </p:sp>
      <p:sp>
        <p:nvSpPr>
          <p:cNvPr id="12" name="Rectangle 11"/>
          <p:cNvSpPr/>
          <p:nvPr userDrawn="1"/>
        </p:nvSpPr>
        <p:spPr bwMode="auto">
          <a:xfrm>
            <a:off x="0" y="0"/>
            <a:ext cx="407324"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userDrawn="1"/>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userDrawn="1"/>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cxnSp>
        <p:nvCxnSpPr>
          <p:cNvPr id="16" name="Straight Connector 15"/>
          <p:cNvCxnSpPr/>
          <p:nvPr userDrawn="1"/>
        </p:nvCxnSpPr>
        <p:spPr bwMode="auto">
          <a:xfrm>
            <a:off x="823649" y="6534227"/>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0433" y="6250820"/>
            <a:ext cx="670505" cy="243820"/>
          </a:xfrm>
          <a:prstGeom prst="rect">
            <a:avLst/>
          </a:prstGeom>
        </p:spPr>
      </p:pic>
      <p:sp>
        <p:nvSpPr>
          <p:cNvPr id="13" name="Text Placeholder 12"/>
          <p:cNvSpPr>
            <a:spLocks noGrp="1"/>
          </p:cNvSpPr>
          <p:nvPr>
            <p:ph type="body" sz="quarter" idx="11" hasCustomPrompt="1"/>
          </p:nvPr>
        </p:nvSpPr>
        <p:spPr>
          <a:xfrm>
            <a:off x="800099" y="3086100"/>
            <a:ext cx="3486151" cy="447675"/>
          </a:xfrm>
        </p:spPr>
        <p:txBody>
          <a:bodyPr/>
          <a:lstStyle>
            <a:lvl1pPr marL="0" indent="0" algn="l" defTabSz="914400" rtl="0" eaLnBrk="1" latinLnBrk="0" hangingPunct="1">
              <a:spcBef>
                <a:spcPts val="0"/>
              </a:spcBef>
              <a:spcAft>
                <a:spcPts val="600"/>
              </a:spcAft>
              <a:buClr>
                <a:schemeClr val="tx2"/>
              </a:buClr>
              <a:buSzPct val="120000"/>
              <a:buFont typeface="Wingdings" pitchFamily="2" charset="2"/>
              <a:buNone/>
              <a:defRPr lang="en-US" sz="1800" b="1" kern="1200" spc="0" baseline="0" dirty="0">
                <a:solidFill>
                  <a:schemeClr val="tx2"/>
                </a:solidFill>
                <a:latin typeface="Arial" pitchFamily="34" charset="0"/>
                <a:ea typeface="+mn-ea"/>
                <a:cs typeface="Arial" pitchFamily="34" charset="0"/>
              </a:defRPr>
            </a:lvl1pPr>
            <a:lvl2pPr marL="287338" indent="0">
              <a:buNone/>
              <a:defRPr/>
            </a:lvl2pPr>
            <a:lvl3pPr marL="515938" indent="0">
              <a:buNone/>
              <a:defRPr/>
            </a:lvl3pPr>
            <a:lvl4pPr marL="801688" indent="0">
              <a:buNone/>
              <a:defRPr/>
            </a:lvl4pPr>
            <a:lvl5pPr marL="1090613" indent="0">
              <a:buNone/>
              <a:defRPr/>
            </a:lvl5pPr>
          </a:lstStyle>
          <a:p>
            <a:pPr lvl="0"/>
            <a:r>
              <a:rPr lang="en-US" dirty="0"/>
              <a:t>Date of Most Recent Change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0099" y="6543675"/>
            <a:ext cx="1762125" cy="3143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82296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609600" y="1447800"/>
            <a:ext cx="8229600" cy="4962525"/>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Layout">
    <p:spTree>
      <p:nvGrpSpPr>
        <p:cNvPr id="1" name=""/>
        <p:cNvGrpSpPr/>
        <p:nvPr/>
      </p:nvGrpSpPr>
      <p:grpSpPr>
        <a:xfrm>
          <a:off x="0" y="0"/>
          <a:ext cx="0" cy="0"/>
          <a:chOff x="0" y="0"/>
          <a:chExt cx="0" cy="0"/>
        </a:xfrm>
      </p:grpSpPr>
      <p:cxnSp>
        <p:nvCxnSpPr>
          <p:cNvPr id="10" name="Straight Connector 9"/>
          <p:cNvCxnSpPr/>
          <p:nvPr userDrawn="1"/>
        </p:nvCxnSpPr>
        <p:spPr bwMode="auto">
          <a:xfrm>
            <a:off x="838200" y="3276600"/>
            <a:ext cx="778002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5" name="Text Box 34"/>
          <p:cNvSpPr txBox="1">
            <a:spLocks noChangeArrowheads="1"/>
          </p:cNvSpPr>
          <p:nvPr userDrawn="1"/>
        </p:nvSpPr>
        <p:spPr bwMode="auto">
          <a:xfrm>
            <a:off x="6288502" y="6590252"/>
            <a:ext cx="2550698" cy="215444"/>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800" b="0" dirty="0">
                <a:solidFill>
                  <a:schemeClr val="tx1">
                    <a:lumMod val="50000"/>
                    <a:lumOff val="50000"/>
                  </a:schemeClr>
                </a:solidFill>
                <a:latin typeface="+mn-lt"/>
              </a:rPr>
              <a:t>© 2018</a:t>
            </a:r>
            <a:r>
              <a:rPr lang="en-US" altLang="en-US" sz="800" b="0" baseline="0" dirty="0">
                <a:solidFill>
                  <a:schemeClr val="tx1">
                    <a:lumMod val="50000"/>
                    <a:lumOff val="50000"/>
                  </a:schemeClr>
                </a:solidFill>
                <a:latin typeface="+mn-lt"/>
              </a:rPr>
              <a:t> </a:t>
            </a:r>
            <a:r>
              <a:rPr lang="en-US" altLang="en-US" sz="800" b="0" dirty="0">
                <a:solidFill>
                  <a:schemeClr val="tx1">
                    <a:lumMod val="50000"/>
                    <a:lumOff val="50000"/>
                  </a:schemeClr>
                </a:solidFill>
                <a:latin typeface="+mn-lt"/>
              </a:rPr>
              <a:t>The MITRE Corporation. All rights reserved.</a:t>
            </a:r>
          </a:p>
        </p:txBody>
      </p:sp>
      <p:sp>
        <p:nvSpPr>
          <p:cNvPr id="16" name="Text Box 27"/>
          <p:cNvSpPr txBox="1">
            <a:spLocks noChangeArrowheads="1"/>
          </p:cNvSpPr>
          <p:nvPr userDrawn="1"/>
        </p:nvSpPr>
        <p:spPr bwMode="auto">
          <a:xfrm>
            <a:off x="3954775" y="6578408"/>
            <a:ext cx="1981200" cy="259045"/>
          </a:xfrm>
          <a:prstGeom prst="rect">
            <a:avLst/>
          </a:prstGeom>
          <a:noFill/>
          <a:ln w="9525">
            <a:noFill/>
            <a:miter lim="800000"/>
            <a:headEnd/>
            <a:tailEnd/>
          </a:ln>
          <a:effectLst/>
        </p:spPr>
        <p:txBody>
          <a:bodyPr>
            <a:spAutoFit/>
          </a:bodyPr>
          <a:lstStyle/>
          <a:p>
            <a:pPr algn="l" defTabSz="914400">
              <a:lnSpc>
                <a:spcPts val="1300"/>
              </a:lnSpc>
              <a:spcAft>
                <a:spcPct val="0"/>
              </a:spcAft>
            </a:pPr>
            <a:r>
              <a:rPr lang="en-US" sz="800" b="0" dirty="0">
                <a:solidFill>
                  <a:schemeClr val="tx1">
                    <a:lumMod val="50000"/>
                    <a:lumOff val="50000"/>
                  </a:schemeClr>
                </a:solidFill>
                <a:latin typeface="+mn-lt"/>
              </a:rPr>
              <a:t>For internal MITRE use</a:t>
            </a:r>
          </a:p>
        </p:txBody>
      </p:sp>
      <p:sp>
        <p:nvSpPr>
          <p:cNvPr id="17" name="Rectangle 16"/>
          <p:cNvSpPr/>
          <p:nvPr userDrawn="1"/>
        </p:nvSpPr>
        <p:spPr bwMode="auto">
          <a:xfrm>
            <a:off x="0" y="0"/>
            <a:ext cx="407324" cy="31242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userDrawn="1"/>
        </p:nvSpPr>
        <p:spPr bwMode="auto">
          <a:xfrm>
            <a:off x="0" y="3352800"/>
            <a:ext cx="407324" cy="35052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cxnSp>
        <p:nvCxnSpPr>
          <p:cNvPr id="12" name="Straight Connector 11"/>
          <p:cNvCxnSpPr/>
          <p:nvPr userDrawn="1"/>
        </p:nvCxnSpPr>
        <p:spPr bwMode="auto">
          <a:xfrm>
            <a:off x="823649" y="6534227"/>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3" name="Rectangle 4"/>
          <p:cNvSpPr>
            <a:spLocks noGrp="1" noChangeArrowheads="1"/>
          </p:cNvSpPr>
          <p:nvPr>
            <p:ph type="subTitle" idx="1" hasCustomPrompt="1"/>
          </p:nvPr>
        </p:nvSpPr>
        <p:spPr>
          <a:xfrm>
            <a:off x="823649" y="3463137"/>
            <a:ext cx="4602163" cy="389922"/>
          </a:xfrm>
        </p:spPr>
        <p:txBody>
          <a:bodyPr/>
          <a:lstStyle>
            <a:lvl1pPr marL="0" indent="0">
              <a:buFont typeface="Wingdings" pitchFamily="2" charset="2"/>
              <a:buNone/>
              <a:defRPr b="1" spc="300" baseline="0">
                <a:solidFill>
                  <a:schemeClr val="tx2"/>
                </a:solidFill>
                <a:latin typeface="Arial" pitchFamily="34" charset="0"/>
                <a:cs typeface="Calibri" pitchFamily="34" charset="0"/>
              </a:defRPr>
            </a:lvl1pPr>
          </a:lstStyle>
          <a:p>
            <a:r>
              <a:rPr lang="en-US" altLang="en-US"/>
              <a:t>Subtitle</a:t>
            </a:r>
            <a:endParaRPr lang="en-US" altLang="en-US" dirty="0"/>
          </a:p>
        </p:txBody>
      </p:sp>
      <p:sp>
        <p:nvSpPr>
          <p:cNvPr id="21" name="Rectangle 9"/>
          <p:cNvSpPr>
            <a:spLocks noGrp="1" noChangeArrowheads="1"/>
          </p:cNvSpPr>
          <p:nvPr>
            <p:ph type="ctrTitle" sz="quarter" hasCustomPrompt="1"/>
          </p:nvPr>
        </p:nvSpPr>
        <p:spPr>
          <a:xfrm>
            <a:off x="762000" y="1041287"/>
            <a:ext cx="7246620" cy="1981200"/>
          </a:xfrm>
        </p:spPr>
        <p:txBody>
          <a:bodyPr anchor="b" anchorCtr="0">
            <a:noAutofit/>
          </a:bodyPr>
          <a:lstStyle>
            <a:lvl1pPr algn="l">
              <a:lnSpc>
                <a:spcPts val="4400"/>
              </a:lnSpc>
              <a:defRPr sz="4000" b="1">
                <a:solidFill>
                  <a:schemeClr val="tx2"/>
                </a:solidFill>
                <a:latin typeface="Arial" pitchFamily="34" charset="0"/>
                <a:cs typeface="Times New Roman" pitchFamily="18" charset="0"/>
              </a:defRPr>
            </a:lvl1pPr>
          </a:lstStyle>
          <a:p>
            <a:r>
              <a:rPr lang="en-US"/>
              <a:t>Section Title</a:t>
            </a:r>
            <a:endParaRPr lang="en-US" dirty="0"/>
          </a:p>
        </p:txBody>
      </p:sp>
      <p:sp>
        <p:nvSpPr>
          <p:cNvPr id="14" name="TextBox 13"/>
          <p:cNvSpPr txBox="1"/>
          <p:nvPr userDrawn="1"/>
        </p:nvSpPr>
        <p:spPr>
          <a:xfrm>
            <a:off x="7252242" y="64168"/>
            <a:ext cx="1604210"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600"/>
              </a:spcAft>
              <a:buClrTx/>
              <a:buSzTx/>
              <a:buFontTx/>
              <a:buNone/>
              <a:tabLst/>
              <a:defRPr/>
            </a:pPr>
            <a:r>
              <a:rPr lang="en-US" sz="1000">
                <a:solidFill>
                  <a:srgbClr val="C1CD23"/>
                </a:solidFill>
                <a:latin typeface="Arial" pitchFamily="34" charset="0"/>
              </a:rPr>
              <a:t>|</a:t>
            </a:r>
            <a:r>
              <a:rPr lang="en-US" sz="100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400" rtl="0" eaLnBrk="1" fontAlgn="auto" latinLnBrk="0" hangingPunct="1">
                <a:lnSpc>
                  <a:spcPct val="100000"/>
                </a:lnSpc>
                <a:spcBef>
                  <a:spcPts val="0"/>
                </a:spcBef>
                <a:spcAft>
                  <a:spcPts val="600"/>
                </a:spcAft>
                <a:buClrTx/>
                <a:buSzTx/>
                <a:buFontTx/>
                <a:buNone/>
                <a:tabLst/>
                <a:defRPr/>
              </a:pPr>
              <a:t>‹#›</a:t>
            </a:fld>
            <a:r>
              <a:rPr lang="en-US" sz="1000">
                <a:latin typeface="Arial" pitchFamily="34" charset="0"/>
              </a:rPr>
              <a:t> </a:t>
            </a:r>
            <a:r>
              <a:rPr lang="en-US" sz="1000">
                <a:solidFill>
                  <a:srgbClr val="C1CD23"/>
                </a:solidFill>
                <a:latin typeface="Arial" pitchFamily="34" charset="0"/>
              </a:rPr>
              <a:t>|</a:t>
            </a:r>
            <a:r>
              <a:rPr lang="en-US" sz="1000">
                <a:ea typeface="Verdana" pitchFamily="34" charset="0"/>
                <a:cs typeface="Verdana" pitchFamily="34" charset="0"/>
              </a:rPr>
              <a:t> </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9851" y="6550769"/>
            <a:ext cx="1762125" cy="314325"/>
          </a:xfrm>
          <a:prstGeom prst="rect">
            <a:avLst/>
          </a:prstGeom>
        </p:spPr>
      </p:pic>
    </p:spTree>
    <p:extLst>
      <p:ext uri="{BB962C8B-B14F-4D97-AF65-F5344CB8AC3E}">
        <p14:creationId xmlns:p14="http://schemas.microsoft.com/office/powerpoint/2010/main" val="995634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609600" y="274638"/>
            <a:ext cx="82296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dirty="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sp>
        <p:nvSpPr>
          <p:cNvPr id="3" name="Rectangle 2"/>
          <p:cNvSpPr/>
          <p:nvPr userDrawn="1"/>
        </p:nvSpPr>
        <p:spPr bwMode="auto">
          <a:xfrm>
            <a:off x="0" y="1"/>
            <a:ext cx="407324"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 name="Rectangle 3"/>
          <p:cNvSpPr/>
          <p:nvPr userDrawn="1"/>
        </p:nvSpPr>
        <p:spPr bwMode="auto">
          <a:xfrm>
            <a:off x="0" y="1371601"/>
            <a:ext cx="407324"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85947" y="6540145"/>
            <a:ext cx="670505" cy="243820"/>
          </a:xfrm>
          <a:prstGeom prst="rect">
            <a:avLst/>
          </a:prstGeom>
        </p:spPr>
      </p:pic>
      <p:sp>
        <p:nvSpPr>
          <p:cNvPr id="6" name="Footer Placeholder 4"/>
          <p:cNvSpPr txBox="1">
            <a:spLocks/>
          </p:cNvSpPr>
          <p:nvPr userDrawn="1"/>
        </p:nvSpPr>
        <p:spPr>
          <a:xfrm>
            <a:off x="3675529" y="6624761"/>
            <a:ext cx="2695576" cy="159204"/>
          </a:xfrm>
          <a:prstGeom prst="rect">
            <a:avLst/>
          </a:prstGeom>
        </p:spPr>
        <p:txBody>
          <a:bodyPr vert="horz" lIns="91440" tIns="45720" rIns="91440" bIns="45720" rtlCol="0" anchor="b"/>
          <a:lstStyle>
            <a:defPPr>
              <a:defRPr lang="en-US"/>
            </a:defPPr>
            <a:lvl1pPr marL="0" algn="l" defTabSz="914400" rtl="0" eaLnBrk="1" latinLnBrk="0" hangingPunct="1">
              <a:lnSpc>
                <a:spcPts val="1300"/>
              </a:lnSpc>
              <a:spcAft>
                <a:spcPct val="0"/>
              </a:spcAft>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a:solidFill>
                  <a:schemeClr val="tx1">
                    <a:lumMod val="50000"/>
                    <a:lumOff val="50000"/>
                  </a:schemeClr>
                </a:solidFill>
              </a:rPr>
              <a:t>© 2018 The MITRE Corporation. All rights reserved.  </a:t>
            </a:r>
            <a:endParaRPr lang="en-US" dirty="0">
              <a:solidFill>
                <a:schemeClr val="tx1">
                  <a:lumMod val="50000"/>
                  <a:lumOff val="50000"/>
                </a:schemeClr>
              </a:solidFill>
            </a:endParaRPr>
          </a:p>
        </p:txBody>
      </p:sp>
      <p:sp>
        <p:nvSpPr>
          <p:cNvPr id="7" name="Footer Placeholder 4"/>
          <p:cNvSpPr txBox="1">
            <a:spLocks/>
          </p:cNvSpPr>
          <p:nvPr userDrawn="1"/>
        </p:nvSpPr>
        <p:spPr>
          <a:xfrm>
            <a:off x="6458527" y="6624761"/>
            <a:ext cx="1552575" cy="159204"/>
          </a:xfrm>
          <a:prstGeom prst="rect">
            <a:avLst/>
          </a:prstGeom>
        </p:spPr>
        <p:txBody>
          <a:bodyPr vert="horz" lIns="91440" tIns="45720" rIns="91440" bIns="45720" rtlCol="0" anchor="b"/>
          <a:lstStyle>
            <a:defPPr>
              <a:defRPr lang="en-US"/>
            </a:defPPr>
            <a:lvl1pPr marL="0" algn="l" defTabSz="914400" rtl="0" eaLnBrk="1" latinLnBrk="0" hangingPunct="1">
              <a:lnSpc>
                <a:spcPts val="1300"/>
              </a:lnSpc>
              <a:spcAft>
                <a:spcPct val="0"/>
              </a:spcAft>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US" dirty="0">
                <a:solidFill>
                  <a:schemeClr val="tx1">
                    <a:lumMod val="50000"/>
                    <a:lumOff val="50000"/>
                  </a:schemeClr>
                </a:solidFill>
              </a:rPr>
              <a:t>For internal</a:t>
            </a:r>
            <a:r>
              <a:rPr lang="en-US" altLang="en-US" baseline="0" dirty="0">
                <a:solidFill>
                  <a:schemeClr val="tx1">
                    <a:lumMod val="50000"/>
                    <a:lumOff val="50000"/>
                  </a:schemeClr>
                </a:solidFill>
              </a:rPr>
              <a:t> MITRE use</a:t>
            </a:r>
            <a:endParaRPr lang="en-US" dirty="0">
              <a:solidFill>
                <a:schemeClr val="tx1">
                  <a:lumMod val="50000"/>
                  <a:lumOff val="50000"/>
                </a:schemeClr>
              </a:solidFill>
            </a:endParaRPr>
          </a:p>
        </p:txBody>
      </p:sp>
      <p:sp>
        <p:nvSpPr>
          <p:cNvPr id="8" name="TextBox 7"/>
          <p:cNvSpPr txBox="1"/>
          <p:nvPr userDrawn="1"/>
        </p:nvSpPr>
        <p:spPr>
          <a:xfrm>
            <a:off x="7324431" y="64168"/>
            <a:ext cx="1604210"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600"/>
              </a:spcAft>
              <a:buClrTx/>
              <a:buSzTx/>
              <a:buFontTx/>
              <a:buNone/>
              <a:tabLst/>
              <a:defRPr/>
            </a:pPr>
            <a:r>
              <a:rPr lang="en-US" sz="1000">
                <a:solidFill>
                  <a:srgbClr val="C1CD23"/>
                </a:solidFill>
                <a:latin typeface="Arial" pitchFamily="34" charset="0"/>
              </a:rPr>
              <a:t>|</a:t>
            </a:r>
            <a:r>
              <a:rPr lang="en-US" sz="100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400" rtl="0" eaLnBrk="1" fontAlgn="auto" latinLnBrk="0" hangingPunct="1">
                <a:lnSpc>
                  <a:spcPct val="100000"/>
                </a:lnSpc>
                <a:spcBef>
                  <a:spcPts val="0"/>
                </a:spcBef>
                <a:spcAft>
                  <a:spcPts val="600"/>
                </a:spcAft>
                <a:buClrTx/>
                <a:buSzTx/>
                <a:buFontTx/>
                <a:buNone/>
                <a:tabLst/>
                <a:defRPr/>
              </a:pPr>
              <a:t>‹#›</a:t>
            </a:fld>
            <a:r>
              <a:rPr lang="en-US" sz="1000">
                <a:latin typeface="Arial" pitchFamily="34" charset="0"/>
              </a:rPr>
              <a:t> </a:t>
            </a:r>
            <a:r>
              <a:rPr lang="en-US" sz="1000">
                <a:solidFill>
                  <a:srgbClr val="C1CD23"/>
                </a:solidFill>
                <a:latin typeface="Arial" pitchFamily="34" charset="0"/>
              </a:rPr>
              <a:t>|</a:t>
            </a:r>
            <a:r>
              <a:rPr lang="en-US" sz="1000">
                <a:ea typeface="Verdana" pitchFamily="34" charset="0"/>
                <a:cs typeface="Verdana" pitchFamily="34" charset="0"/>
              </a:rPr>
              <a:t> </a:t>
            </a:r>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2169" y="6540145"/>
            <a:ext cx="1762125" cy="314325"/>
          </a:xfrm>
          <a:prstGeom prst="rect">
            <a:avLst/>
          </a:prstGeom>
        </p:spPr>
      </p:pic>
    </p:spTree>
    <p:extLst>
      <p:ext uri="{BB962C8B-B14F-4D97-AF65-F5344CB8AC3E}">
        <p14:creationId xmlns:p14="http://schemas.microsoft.com/office/powerpoint/2010/main" val="2033812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498596"/>
            <a:ext cx="4038600" cy="4525963"/>
          </a:xfrm>
        </p:spPr>
        <p:txBody>
          <a:bodyPr>
            <a:noAutofit/>
          </a:bodyPr>
          <a:lstStyle>
            <a:lvl1pPr>
              <a:defRPr sz="2000">
                <a:latin typeface="Arial" pitchFamily="34" charset="0"/>
              </a:defRPr>
            </a:lvl1pPr>
            <a:lvl2pPr>
              <a:defRPr sz="2000">
                <a:latin typeface="Arial" pitchFamily="34" charset="0"/>
              </a:defRPr>
            </a:lvl2pPr>
            <a:lvl3pPr>
              <a:defRPr sz="1800">
                <a:latin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00600" y="1498596"/>
            <a:ext cx="4038600" cy="4525963"/>
          </a:xfrm>
        </p:spPr>
        <p:txBody>
          <a:bodyPr>
            <a:noAutofit/>
          </a:bodyPr>
          <a:lstStyle>
            <a:lvl1pPr>
              <a:defRPr sz="2000">
                <a:latin typeface="Arial" pitchFamily="34" charset="0"/>
              </a:defRPr>
            </a:lvl1pPr>
            <a:lvl2pPr>
              <a:defRPr sz="2000">
                <a:latin typeface="Arial" pitchFamily="34" charset="0"/>
              </a:defRPr>
            </a:lvl2pPr>
            <a:lvl3pPr>
              <a:defRPr sz="1800">
                <a:latin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8229600" cy="868362"/>
          </a:xfrm>
          <a:prstGeom prst="rect">
            <a:avLst/>
          </a:prstGeom>
        </p:spPr>
        <p:txBody>
          <a:bodyPr vert="horz" lIns="91440" tIns="45720" rIns="91440" bIns="45720" rtlCol="0" anchor="ctr" anchorCtr="0">
            <a:noAutofit/>
          </a:bodyPr>
          <a:lstStyle/>
          <a:p>
            <a:r>
              <a:rPr lang="en-US"/>
              <a:t>Click to edit Master title style</a:t>
            </a:r>
          </a:p>
        </p:txBody>
      </p:sp>
      <p:sp>
        <p:nvSpPr>
          <p:cNvPr id="3" name="Text Placeholder 2"/>
          <p:cNvSpPr>
            <a:spLocks noGrp="1"/>
          </p:cNvSpPr>
          <p:nvPr>
            <p:ph type="body" idx="1"/>
          </p:nvPr>
        </p:nvSpPr>
        <p:spPr>
          <a:xfrm>
            <a:off x="609600" y="1447800"/>
            <a:ext cx="8229600" cy="4943475"/>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p:nvCxnSpPr>
        <p:spPr bwMode="auto">
          <a:xfrm>
            <a:off x="618308" y="1295400"/>
            <a:ext cx="8220892"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0" name="Rectangle 9"/>
          <p:cNvSpPr/>
          <p:nvPr/>
        </p:nvSpPr>
        <p:spPr bwMode="auto">
          <a:xfrm>
            <a:off x="0" y="1"/>
            <a:ext cx="407324"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Rectangle 10"/>
          <p:cNvSpPr/>
          <p:nvPr/>
        </p:nvSpPr>
        <p:spPr bwMode="auto">
          <a:xfrm>
            <a:off x="0" y="1371601"/>
            <a:ext cx="407324"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85947" y="6540145"/>
            <a:ext cx="670505" cy="243820"/>
          </a:xfrm>
          <a:prstGeom prst="rect">
            <a:avLst/>
          </a:prstGeom>
        </p:spPr>
      </p:pic>
      <p:sp>
        <p:nvSpPr>
          <p:cNvPr id="13" name="TextBox 12"/>
          <p:cNvSpPr txBox="1"/>
          <p:nvPr/>
        </p:nvSpPr>
        <p:spPr>
          <a:xfrm>
            <a:off x="7324431" y="64168"/>
            <a:ext cx="1604210"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600"/>
              </a:spcAft>
              <a:buClrTx/>
              <a:buSzTx/>
              <a:buFontTx/>
              <a:buNone/>
              <a:tabLst/>
              <a:defRPr/>
            </a:pPr>
            <a:r>
              <a:rPr lang="en-US" sz="1000">
                <a:solidFill>
                  <a:srgbClr val="C1CD23"/>
                </a:solidFill>
                <a:latin typeface="Arial" pitchFamily="34" charset="0"/>
              </a:rPr>
              <a:t>|</a:t>
            </a:r>
            <a:r>
              <a:rPr lang="en-US" sz="100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400" rtl="0" eaLnBrk="1" fontAlgn="auto" latinLnBrk="0" hangingPunct="1">
                <a:lnSpc>
                  <a:spcPct val="100000"/>
                </a:lnSpc>
                <a:spcBef>
                  <a:spcPts val="0"/>
                </a:spcBef>
                <a:spcAft>
                  <a:spcPts val="600"/>
                </a:spcAft>
                <a:buClrTx/>
                <a:buSzTx/>
                <a:buFontTx/>
                <a:buNone/>
                <a:tabLst/>
                <a:defRPr/>
              </a:pPr>
              <a:t>‹#›</a:t>
            </a:fld>
            <a:r>
              <a:rPr lang="en-US" sz="1000">
                <a:latin typeface="Arial" pitchFamily="34" charset="0"/>
              </a:rPr>
              <a:t> </a:t>
            </a:r>
            <a:r>
              <a:rPr lang="en-US" sz="1000">
                <a:solidFill>
                  <a:srgbClr val="C1CD23"/>
                </a:solidFill>
                <a:latin typeface="Arial" pitchFamily="34" charset="0"/>
              </a:rPr>
              <a:t>|</a:t>
            </a:r>
            <a:r>
              <a:rPr lang="en-US" sz="1000">
                <a:ea typeface="Verdana" pitchFamily="34" charset="0"/>
                <a:cs typeface="Verdana" pitchFamily="34" charset="0"/>
              </a:rPr>
              <a:t> </a:t>
            </a:r>
          </a:p>
        </p:txBody>
      </p:sp>
      <p:sp>
        <p:nvSpPr>
          <p:cNvPr id="14" name="Footer Placeholder 4"/>
          <p:cNvSpPr txBox="1">
            <a:spLocks/>
          </p:cNvSpPr>
          <p:nvPr userDrawn="1"/>
        </p:nvSpPr>
        <p:spPr>
          <a:xfrm>
            <a:off x="3690937" y="6660696"/>
            <a:ext cx="2695576" cy="159204"/>
          </a:xfrm>
          <a:prstGeom prst="rect">
            <a:avLst/>
          </a:prstGeom>
        </p:spPr>
        <p:txBody>
          <a:bodyPr vert="horz" lIns="91440" tIns="45720" rIns="91440" bIns="45720" rtlCol="0" anchor="b"/>
          <a:lstStyle>
            <a:defPPr>
              <a:defRPr lang="en-US"/>
            </a:defPPr>
            <a:lvl1pPr marL="0" algn="l" defTabSz="914400" rtl="0" eaLnBrk="1" latinLnBrk="0" hangingPunct="1">
              <a:lnSpc>
                <a:spcPts val="1300"/>
              </a:lnSpc>
              <a:spcAft>
                <a:spcPct val="0"/>
              </a:spcAft>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a:solidFill>
                  <a:schemeClr val="tx1">
                    <a:lumMod val="50000"/>
                    <a:lumOff val="50000"/>
                  </a:schemeClr>
                </a:solidFill>
              </a:rPr>
              <a:t>© 2018</a:t>
            </a:r>
            <a:r>
              <a:rPr lang="en-US" altLang="en-US" baseline="0" dirty="0">
                <a:solidFill>
                  <a:schemeClr val="tx1">
                    <a:lumMod val="50000"/>
                    <a:lumOff val="50000"/>
                  </a:schemeClr>
                </a:solidFill>
              </a:rPr>
              <a:t> </a:t>
            </a:r>
            <a:r>
              <a:rPr lang="en-US" altLang="en-US" dirty="0">
                <a:solidFill>
                  <a:schemeClr val="tx1">
                    <a:lumMod val="50000"/>
                    <a:lumOff val="50000"/>
                  </a:schemeClr>
                </a:solidFill>
              </a:rPr>
              <a:t>The MITRE Corporation. All rights reserved.  </a:t>
            </a:r>
            <a:endParaRPr lang="en-US" dirty="0">
              <a:solidFill>
                <a:schemeClr val="tx1">
                  <a:lumMod val="50000"/>
                  <a:lumOff val="50000"/>
                </a:schemeClr>
              </a:solidFill>
            </a:endParaRPr>
          </a:p>
        </p:txBody>
      </p:sp>
      <p:sp>
        <p:nvSpPr>
          <p:cNvPr id="15" name="Footer Placeholder 4"/>
          <p:cNvSpPr txBox="1">
            <a:spLocks/>
          </p:cNvSpPr>
          <p:nvPr userDrawn="1"/>
        </p:nvSpPr>
        <p:spPr>
          <a:xfrm>
            <a:off x="6440055" y="6660696"/>
            <a:ext cx="1552575" cy="159204"/>
          </a:xfrm>
          <a:prstGeom prst="rect">
            <a:avLst/>
          </a:prstGeom>
        </p:spPr>
        <p:txBody>
          <a:bodyPr vert="horz" lIns="91440" tIns="45720" rIns="91440" bIns="45720" rtlCol="0" anchor="b"/>
          <a:lstStyle>
            <a:defPPr>
              <a:defRPr lang="en-US"/>
            </a:defPPr>
            <a:lvl1pPr marL="0" algn="l" defTabSz="914400" rtl="0" eaLnBrk="1" latinLnBrk="0" hangingPunct="1">
              <a:lnSpc>
                <a:spcPts val="1300"/>
              </a:lnSpc>
              <a:spcAft>
                <a:spcPct val="0"/>
              </a:spcAft>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US" dirty="0">
                <a:solidFill>
                  <a:schemeClr val="tx1">
                    <a:lumMod val="50000"/>
                    <a:lumOff val="50000"/>
                  </a:schemeClr>
                </a:solidFill>
              </a:rPr>
              <a:t>For internal</a:t>
            </a:r>
            <a:r>
              <a:rPr lang="en-US" altLang="en-US" baseline="0" dirty="0">
                <a:solidFill>
                  <a:schemeClr val="tx1">
                    <a:lumMod val="50000"/>
                    <a:lumOff val="50000"/>
                  </a:schemeClr>
                </a:solidFill>
              </a:rPr>
              <a:t> MITRE use</a:t>
            </a:r>
            <a:endParaRPr lang="en-US" dirty="0">
              <a:solidFill>
                <a:schemeClr val="tx1">
                  <a:lumMod val="50000"/>
                  <a:lumOff val="50000"/>
                </a:schemeClr>
              </a:solidFill>
            </a:endParaRPr>
          </a:p>
        </p:txBody>
      </p:sp>
      <p:pic>
        <p:nvPicPr>
          <p:cNvPr id="4" name="Picture 3"/>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618308" y="6505575"/>
            <a:ext cx="1762125" cy="3143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5" r:id="rId4"/>
    <p:sldLayoutId id="2147483661" r:id="rId5"/>
    <p:sldLayoutId id="2147483652" r:id="rId6"/>
  </p:sldLayoutIdLst>
  <p:hf hdr="0" dt="0"/>
  <p:txStyles>
    <p:titleStyle>
      <a:lvl1pPr algn="l" defTabSz="914400" rtl="0" eaLnBrk="1" latinLnBrk="0" hangingPunct="1">
        <a:lnSpc>
          <a:spcPts val="3200"/>
        </a:lnSpc>
        <a:spcBef>
          <a:spcPct val="0"/>
        </a:spcBef>
        <a:buNone/>
        <a:defRPr lang="en-US" sz="3200" b="1" kern="1200">
          <a:solidFill>
            <a:schemeClr val="tx2"/>
          </a:solidFill>
          <a:latin typeface="Arial" pitchFamily="34" charset="0"/>
          <a:ea typeface="Verdana" pitchFamily="34" charset="0"/>
          <a:cs typeface="Arial" pitchFamily="34" charset="0"/>
        </a:defRPr>
      </a:lvl1pPr>
    </p:titleStyle>
    <p:body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Arial" pitchFamily="34" charset="0"/>
          <a:ea typeface="+mn-ea"/>
          <a:cs typeface="Arial" pitchFamily="34" charset="0"/>
        </a:defRPr>
      </a:lvl3pPr>
      <a:lvl4pPr marL="1030288" indent="-228600" algn="l" defTabSz="914400" rtl="0" eaLnBrk="1" latinLnBrk="0" hangingPunct="1">
        <a:spcBef>
          <a:spcPts val="0"/>
        </a:spcBef>
        <a:spcAft>
          <a:spcPts val="600"/>
        </a:spcAft>
        <a:buClr>
          <a:schemeClr val="tx2"/>
        </a:buClr>
        <a:buFont typeface="Arial" pitchFamily="34" charset="0"/>
        <a:buChar char="–"/>
        <a:defRPr sz="1800" kern="120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defRPr sz="1800" kern="120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defRPr sz="1800" kern="120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itre/inspec_training_courses/commit/747183e64009d7b9783c78d2321aaaf9964f455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virtualbox.org/wiki/Download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inspec.io/docs/reference/dsl_resourc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ruby-for-beginners.rubymonstas.org/block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inspec.io/docs/reference/resources/" TargetMode="External"/><Relationship Id="rId2" Type="http://schemas.openxmlformats.org/officeDocument/2006/relationships/hyperlink" Target="https://www.inspec.io/docs/reference/resources/file/" TargetMode="External"/><Relationship Id="rId1" Type="http://schemas.openxmlformats.org/officeDocument/2006/relationships/slideLayout" Target="../slideLayouts/slideLayout2.xml"/><Relationship Id="rId4" Type="http://schemas.openxmlformats.org/officeDocument/2006/relationships/hyperlink" Target="https://www.inspec.io/docs/reference/matcher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inspec/inspec" TargetMode="External"/><Relationship Id="rId2" Type="http://schemas.openxmlformats.org/officeDocument/2006/relationships/hyperlink" Target="https://www.inspec.io/docs/" TargetMode="External"/><Relationship Id="rId1" Type="http://schemas.openxmlformats.org/officeDocument/2006/relationships/slideLayout" Target="../slideLayouts/slideLayout2.xml"/><Relationship Id="rId5" Type="http://schemas.openxmlformats.org/officeDocument/2006/relationships/hyperlink" Target="https://www.inspec.io/docs/reference/shell/" TargetMode="External"/><Relationship Id="rId4" Type="http://schemas.openxmlformats.org/officeDocument/2006/relationships/hyperlink" Target="https://supermarket.chef.io/tools-directory"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inspec.io/docs/reference/resources/package/"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learn.chef.io/modules/try-inspec#/step4.3"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inspec.io/docs/reference/resources/nginx_con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inspec.io/docs/reference/matcher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learn.chef.io/tracks/integrated-compliance#/"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supermarket.chef.io/tools/nginx-baseline"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learn.chef.io/modules/create-a-custom-profile#/"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inspec.io/docs/reference/reporters/"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mitre.github.io/heimdall-lite/"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931FAA0-1F26-CB45-863A-CAB0C6C74661}"/>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7417381A-F78B-D242-8C8D-2121EE52F81A}"/>
              </a:ext>
            </a:extLst>
          </p:cNvPr>
          <p:cNvSpPr>
            <a:spLocks noGrp="1"/>
          </p:cNvSpPr>
          <p:nvPr>
            <p:ph type="ctrTitle" sz="quarter"/>
          </p:nvPr>
        </p:nvSpPr>
        <p:spPr/>
        <p:txBody>
          <a:bodyPr/>
          <a:lstStyle/>
          <a:p>
            <a:r>
              <a:rPr lang="en-US" dirty="0"/>
              <a:t>InSpec Developer Course 102</a:t>
            </a:r>
          </a:p>
        </p:txBody>
      </p:sp>
      <p:sp>
        <p:nvSpPr>
          <p:cNvPr id="4" name="Text Placeholder 3">
            <a:extLst>
              <a:ext uri="{FF2B5EF4-FFF2-40B4-BE49-F238E27FC236}">
                <a16:creationId xmlns:a16="http://schemas.microsoft.com/office/drawing/2014/main" id="{774FC2BB-4FEC-3C4C-AC9A-E3383DCC57FB}"/>
              </a:ext>
            </a:extLst>
          </p:cNvPr>
          <p:cNvSpPr>
            <a:spLocks noGrp="1"/>
          </p:cNvSpPr>
          <p:nvPr>
            <p:ph type="body" sz="quarter" idx="11"/>
          </p:nvPr>
        </p:nvSpPr>
        <p:spPr/>
        <p:txBody>
          <a:bodyPr/>
          <a:lstStyle/>
          <a:p>
            <a:r>
              <a:rPr lang="en-US" dirty="0"/>
              <a:t>Last Updated: 01/16/19</a:t>
            </a:r>
          </a:p>
          <a:p>
            <a:r>
              <a:rPr lang="en-US" dirty="0"/>
              <a:t>Commit #: </a:t>
            </a:r>
            <a:r>
              <a:rPr lang="en-US" b="0" dirty="0">
                <a:hlinkClick r:id="rId2"/>
              </a:rPr>
              <a:t>747183e</a:t>
            </a:r>
            <a:endParaRPr lang="en-US" dirty="0"/>
          </a:p>
        </p:txBody>
      </p:sp>
    </p:spTree>
    <p:extLst>
      <p:ext uri="{BB962C8B-B14F-4D97-AF65-F5344CB8AC3E}">
        <p14:creationId xmlns:p14="http://schemas.microsoft.com/office/powerpoint/2010/main" val="2422775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2E0E-A783-C84A-946A-2C2F549DB366}"/>
              </a:ext>
            </a:extLst>
          </p:cNvPr>
          <p:cNvSpPr>
            <a:spLocks noGrp="1"/>
          </p:cNvSpPr>
          <p:nvPr>
            <p:ph type="title"/>
          </p:nvPr>
        </p:nvSpPr>
        <p:spPr/>
        <p:txBody>
          <a:bodyPr/>
          <a:lstStyle/>
          <a:p>
            <a:r>
              <a:rPr lang="en-US" dirty="0"/>
              <a:t>InSpec Results - Failure</a:t>
            </a:r>
          </a:p>
        </p:txBody>
      </p:sp>
      <p:pic>
        <p:nvPicPr>
          <p:cNvPr id="5" name="Content Placeholder 4">
            <a:extLst>
              <a:ext uri="{FF2B5EF4-FFF2-40B4-BE49-F238E27FC236}">
                <a16:creationId xmlns:a16="http://schemas.microsoft.com/office/drawing/2014/main" id="{5C608822-E754-A44C-8534-4B6A330650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447734"/>
            <a:ext cx="8229600" cy="2962656"/>
          </a:xfrm>
        </p:spPr>
      </p:pic>
    </p:spTree>
    <p:extLst>
      <p:ext uri="{BB962C8B-B14F-4D97-AF65-F5344CB8AC3E}">
        <p14:creationId xmlns:p14="http://schemas.microsoft.com/office/powerpoint/2010/main" val="1079442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951C-AADE-864A-A1C2-6FE448C0E556}"/>
              </a:ext>
            </a:extLst>
          </p:cNvPr>
          <p:cNvSpPr>
            <a:spLocks noGrp="1"/>
          </p:cNvSpPr>
          <p:nvPr>
            <p:ph type="title"/>
          </p:nvPr>
        </p:nvSpPr>
        <p:spPr/>
        <p:txBody>
          <a:bodyPr/>
          <a:lstStyle/>
          <a:p>
            <a:r>
              <a:rPr lang="en-US" dirty="0"/>
              <a:t>InSpec Results - Pass</a:t>
            </a:r>
          </a:p>
        </p:txBody>
      </p:sp>
      <p:pic>
        <p:nvPicPr>
          <p:cNvPr id="5" name="Content Placeholder 4">
            <a:extLst>
              <a:ext uri="{FF2B5EF4-FFF2-40B4-BE49-F238E27FC236}">
                <a16:creationId xmlns:a16="http://schemas.microsoft.com/office/drawing/2014/main" id="{361D9BA4-BF7C-0249-852D-D11D27FD59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3677024"/>
            <a:ext cx="8229600" cy="504076"/>
          </a:xfrm>
        </p:spPr>
      </p:pic>
    </p:spTree>
    <p:extLst>
      <p:ext uri="{BB962C8B-B14F-4D97-AF65-F5344CB8AC3E}">
        <p14:creationId xmlns:p14="http://schemas.microsoft.com/office/powerpoint/2010/main" val="2472131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5AE56-1343-924D-848D-8B7338F22B95}"/>
              </a:ext>
            </a:extLst>
          </p:cNvPr>
          <p:cNvSpPr>
            <a:spLocks noGrp="1"/>
          </p:cNvSpPr>
          <p:nvPr>
            <p:ph type="title"/>
          </p:nvPr>
        </p:nvSpPr>
        <p:spPr/>
        <p:txBody>
          <a:bodyPr/>
          <a:lstStyle/>
          <a:p>
            <a:r>
              <a:rPr lang="en-US" dirty="0"/>
              <a:t>InSpec Results – Multiple Controls</a:t>
            </a:r>
          </a:p>
        </p:txBody>
      </p:sp>
      <p:pic>
        <p:nvPicPr>
          <p:cNvPr id="5" name="Content Placeholder 4">
            <a:extLst>
              <a:ext uri="{FF2B5EF4-FFF2-40B4-BE49-F238E27FC236}">
                <a16:creationId xmlns:a16="http://schemas.microsoft.com/office/drawing/2014/main" id="{4D070627-3BCE-6849-8E95-26DFFA6C1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361" y="1447800"/>
            <a:ext cx="6666078" cy="4962525"/>
          </a:xfrm>
        </p:spPr>
      </p:pic>
    </p:spTree>
    <p:extLst>
      <p:ext uri="{BB962C8B-B14F-4D97-AF65-F5344CB8AC3E}">
        <p14:creationId xmlns:p14="http://schemas.microsoft.com/office/powerpoint/2010/main" val="174407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ADE7-01B2-314B-B498-FA03819ACC69}"/>
              </a:ext>
            </a:extLst>
          </p:cNvPr>
          <p:cNvSpPr>
            <a:spLocks noGrp="1"/>
          </p:cNvSpPr>
          <p:nvPr>
            <p:ph type="title"/>
          </p:nvPr>
        </p:nvSpPr>
        <p:spPr/>
        <p:txBody>
          <a:bodyPr/>
          <a:lstStyle/>
          <a:p>
            <a:r>
              <a:rPr lang="en-US" dirty="0"/>
              <a:t>Tooling and Reporting</a:t>
            </a:r>
          </a:p>
        </p:txBody>
      </p:sp>
      <p:pic>
        <p:nvPicPr>
          <p:cNvPr id="5" name="Content Placeholder 4">
            <a:extLst>
              <a:ext uri="{FF2B5EF4-FFF2-40B4-BE49-F238E27FC236}">
                <a16:creationId xmlns:a16="http://schemas.microsoft.com/office/drawing/2014/main" id="{354DEBCD-1654-F34C-87C3-A91AAEFBB0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737749"/>
            <a:ext cx="8229600" cy="4382627"/>
          </a:xfrm>
        </p:spPr>
      </p:pic>
    </p:spTree>
    <p:extLst>
      <p:ext uri="{BB962C8B-B14F-4D97-AF65-F5344CB8AC3E}">
        <p14:creationId xmlns:p14="http://schemas.microsoft.com/office/powerpoint/2010/main" val="1163213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1F66-11EB-CD4D-8B0D-6931014D96DD}"/>
              </a:ext>
            </a:extLst>
          </p:cNvPr>
          <p:cNvSpPr>
            <a:spLocks noGrp="1"/>
          </p:cNvSpPr>
          <p:nvPr>
            <p:ph type="title"/>
          </p:nvPr>
        </p:nvSpPr>
        <p:spPr/>
        <p:txBody>
          <a:bodyPr/>
          <a:lstStyle/>
          <a:p>
            <a:r>
              <a:rPr lang="en-US" dirty="0"/>
              <a:t>Environment Setup</a:t>
            </a:r>
          </a:p>
        </p:txBody>
      </p:sp>
      <p:sp>
        <p:nvSpPr>
          <p:cNvPr id="3" name="Content Placeholder 2">
            <a:extLst>
              <a:ext uri="{FF2B5EF4-FFF2-40B4-BE49-F238E27FC236}">
                <a16:creationId xmlns:a16="http://schemas.microsoft.com/office/drawing/2014/main" id="{3D9E6BBA-1B4B-174F-BDD1-AE87271805EA}"/>
              </a:ext>
            </a:extLst>
          </p:cNvPr>
          <p:cNvSpPr>
            <a:spLocks noGrp="1"/>
          </p:cNvSpPr>
          <p:nvPr>
            <p:ph idx="1"/>
          </p:nvPr>
        </p:nvSpPr>
        <p:spPr/>
        <p:txBody>
          <a:bodyPr/>
          <a:lstStyle/>
          <a:p>
            <a:r>
              <a:rPr lang="en-US" dirty="0"/>
              <a:t>Download VirtualBox Here:</a:t>
            </a:r>
          </a:p>
          <a:p>
            <a:pPr lvl="1"/>
            <a:r>
              <a:rPr lang="en-US" dirty="0">
                <a:hlinkClick r:id="rId2"/>
              </a:rPr>
              <a:t>https://www.virtualbox.org/wiki/Downloads</a:t>
            </a:r>
            <a:endParaRPr lang="en-US" dirty="0"/>
          </a:p>
          <a:p>
            <a:r>
              <a:rPr lang="en-US" dirty="0"/>
              <a:t>Download VirtualBox Template Here </a:t>
            </a:r>
          </a:p>
          <a:p>
            <a:pPr lvl="1"/>
            <a:r>
              <a:rPr lang="en-US" dirty="0"/>
              <a:t>Placeholder</a:t>
            </a:r>
          </a:p>
        </p:txBody>
      </p:sp>
    </p:spTree>
    <p:extLst>
      <p:ext uri="{BB962C8B-B14F-4D97-AF65-F5344CB8AC3E}">
        <p14:creationId xmlns:p14="http://schemas.microsoft.com/office/powerpoint/2010/main" val="3091097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BF1E2-4974-314D-B1B3-B956421F26F4}"/>
              </a:ext>
            </a:extLst>
          </p:cNvPr>
          <p:cNvSpPr>
            <a:spLocks noGrp="1"/>
          </p:cNvSpPr>
          <p:nvPr>
            <p:ph type="title"/>
          </p:nvPr>
        </p:nvSpPr>
        <p:spPr/>
        <p:txBody>
          <a:bodyPr/>
          <a:lstStyle/>
          <a:p>
            <a:r>
              <a:rPr lang="en-US" dirty="0"/>
              <a:t>Setup Environments</a:t>
            </a:r>
          </a:p>
        </p:txBody>
      </p:sp>
      <p:sp>
        <p:nvSpPr>
          <p:cNvPr id="3" name="Content Placeholder 2">
            <a:extLst>
              <a:ext uri="{FF2B5EF4-FFF2-40B4-BE49-F238E27FC236}">
                <a16:creationId xmlns:a16="http://schemas.microsoft.com/office/drawing/2014/main" id="{0EA5F158-844C-1946-B56F-FCCF8DEC7943}"/>
              </a:ext>
            </a:extLst>
          </p:cNvPr>
          <p:cNvSpPr>
            <a:spLocks noGrp="1"/>
          </p:cNvSpPr>
          <p:nvPr>
            <p:ph idx="1"/>
          </p:nvPr>
        </p:nvSpPr>
        <p:spPr/>
        <p:txBody>
          <a:bodyPr/>
          <a:lstStyle/>
          <a:p>
            <a:r>
              <a:rPr lang="en-US" dirty="0"/>
              <a:t>Start by creating a working directory. We recommend ~/learn-</a:t>
            </a:r>
            <a:r>
              <a:rPr lang="en-US" dirty="0" err="1"/>
              <a:t>inspec</a:t>
            </a:r>
            <a:r>
              <a:rPr lang="en-US" dirty="0"/>
              <a:t>.</a:t>
            </a:r>
          </a:p>
          <a:p>
            <a:pPr lvl="1"/>
            <a:r>
              <a:rPr lang="en-US" i="1" dirty="0" err="1">
                <a:solidFill>
                  <a:srgbClr val="C792EA"/>
                </a:solidFill>
              </a:rPr>
              <a:t>mkdir</a:t>
            </a:r>
            <a:r>
              <a:rPr lang="en-US" i="1" dirty="0">
                <a:solidFill>
                  <a:srgbClr val="C792EA"/>
                </a:solidFill>
              </a:rPr>
              <a:t> ~/learn-</a:t>
            </a:r>
            <a:r>
              <a:rPr lang="en-US" i="1" dirty="0" err="1">
                <a:solidFill>
                  <a:srgbClr val="C792EA"/>
                </a:solidFill>
              </a:rPr>
              <a:t>inspec</a:t>
            </a:r>
            <a:endParaRPr lang="en-US" dirty="0"/>
          </a:p>
          <a:p>
            <a:r>
              <a:rPr lang="en-US" dirty="0"/>
              <a:t>Next, move to your working directory.</a:t>
            </a:r>
          </a:p>
          <a:p>
            <a:pPr lvl="1"/>
            <a:r>
              <a:rPr lang="en-US" i="1" dirty="0">
                <a:solidFill>
                  <a:srgbClr val="C792EA"/>
                </a:solidFill>
              </a:rPr>
              <a:t>cd ~/learn-</a:t>
            </a:r>
            <a:r>
              <a:rPr lang="en-US" i="1" dirty="0" err="1">
                <a:solidFill>
                  <a:srgbClr val="C792EA"/>
                </a:solidFill>
              </a:rPr>
              <a:t>inspec</a:t>
            </a:r>
            <a:endParaRPr lang="en-US" i="1" dirty="0">
              <a:solidFill>
                <a:srgbClr val="C792EA"/>
              </a:solidFill>
            </a:endParaRPr>
          </a:p>
          <a:p>
            <a:r>
              <a:rPr lang="en-US" dirty="0"/>
              <a:t>Share folder on VirtualBox</a:t>
            </a:r>
          </a:p>
          <a:p>
            <a:pPr lvl="1"/>
            <a:r>
              <a:rPr lang="en-US" dirty="0"/>
              <a:t>Create Shared Folder in VirtualBox that links to the above folder</a:t>
            </a:r>
          </a:p>
          <a:p>
            <a:pPr lvl="1"/>
            <a:r>
              <a:rPr lang="en-US" dirty="0"/>
              <a:t>Mount the Shared Folder on both Workstation and Target</a:t>
            </a:r>
          </a:p>
        </p:txBody>
      </p:sp>
    </p:spTree>
    <p:extLst>
      <p:ext uri="{BB962C8B-B14F-4D97-AF65-F5344CB8AC3E}">
        <p14:creationId xmlns:p14="http://schemas.microsoft.com/office/powerpoint/2010/main" val="1385741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F09ED-2702-EE43-B40F-9FFF718BA7DA}"/>
              </a:ext>
            </a:extLst>
          </p:cNvPr>
          <p:cNvSpPr>
            <a:spLocks noGrp="1"/>
          </p:cNvSpPr>
          <p:nvPr>
            <p:ph type="title"/>
          </p:nvPr>
        </p:nvSpPr>
        <p:spPr/>
        <p:txBody>
          <a:bodyPr/>
          <a:lstStyle/>
          <a:p>
            <a:r>
              <a:rPr lang="en-US" dirty="0"/>
              <a:t>Creating InSpec profile</a:t>
            </a:r>
          </a:p>
        </p:txBody>
      </p:sp>
      <p:sp>
        <p:nvSpPr>
          <p:cNvPr id="3" name="Content Placeholder 2">
            <a:extLst>
              <a:ext uri="{FF2B5EF4-FFF2-40B4-BE49-F238E27FC236}">
                <a16:creationId xmlns:a16="http://schemas.microsoft.com/office/drawing/2014/main" id="{E3C38535-25E2-C643-84FB-82C611532EEF}"/>
              </a:ext>
            </a:extLst>
          </p:cNvPr>
          <p:cNvSpPr>
            <a:spLocks noGrp="1"/>
          </p:cNvSpPr>
          <p:nvPr>
            <p:ph idx="1"/>
          </p:nvPr>
        </p:nvSpPr>
        <p:spPr/>
        <p:txBody>
          <a:bodyPr/>
          <a:lstStyle/>
          <a:p>
            <a:r>
              <a:rPr lang="en-US" dirty="0"/>
              <a:t>Open up the workstation Virtual Machine</a:t>
            </a:r>
          </a:p>
          <a:p>
            <a:r>
              <a:rPr lang="en-US" dirty="0"/>
              <a:t>Let's start by creating a profile that will contain NGINX tests.</a:t>
            </a:r>
          </a:p>
          <a:p>
            <a:r>
              <a:rPr lang="en-US" dirty="0"/>
              <a:t>Start by moving to the /root directory.</a:t>
            </a:r>
          </a:p>
          <a:p>
            <a:pPr lvl="1"/>
            <a:r>
              <a:rPr lang="en-US" i="1" dirty="0">
                <a:solidFill>
                  <a:srgbClr val="C792EA"/>
                </a:solidFill>
              </a:rPr>
              <a:t>cd ~</a:t>
            </a:r>
            <a:endParaRPr lang="en-US" dirty="0"/>
          </a:p>
          <a:p>
            <a:r>
              <a:rPr lang="en-US" dirty="0"/>
              <a:t>Next, create an InSpec profile named </a:t>
            </a:r>
            <a:r>
              <a:rPr lang="en-US" dirty="0" err="1"/>
              <a:t>my_nginx</a:t>
            </a:r>
            <a:r>
              <a:rPr lang="en-US" dirty="0"/>
              <a:t>.</a:t>
            </a:r>
          </a:p>
          <a:p>
            <a:pPr lvl="1"/>
            <a:r>
              <a:rPr lang="en-US" i="1" dirty="0" err="1">
                <a:solidFill>
                  <a:srgbClr val="C792EA"/>
                </a:solidFill>
              </a:rPr>
              <a:t>inspec</a:t>
            </a:r>
            <a:r>
              <a:rPr lang="en-US" i="1" dirty="0">
                <a:solidFill>
                  <a:srgbClr val="C792EA"/>
                </a:solidFill>
              </a:rPr>
              <a:t> </a:t>
            </a:r>
            <a:r>
              <a:rPr lang="en-US" i="1" dirty="0" err="1">
                <a:solidFill>
                  <a:srgbClr val="C792EA"/>
                </a:solidFill>
              </a:rPr>
              <a:t>init</a:t>
            </a:r>
            <a:r>
              <a:rPr lang="en-US" i="1" dirty="0">
                <a:solidFill>
                  <a:srgbClr val="C792EA"/>
                </a:solidFill>
              </a:rPr>
              <a:t> profile </a:t>
            </a:r>
            <a:r>
              <a:rPr lang="en-US" i="1" dirty="0" err="1">
                <a:solidFill>
                  <a:srgbClr val="C792EA"/>
                </a:solidFill>
              </a:rPr>
              <a:t>my_nginx</a:t>
            </a:r>
            <a:endParaRPr lang="en-US" dirty="0"/>
          </a:p>
          <a:p>
            <a:r>
              <a:rPr lang="en-US" dirty="0"/>
              <a:t>The terminal output should look like the following:</a:t>
            </a:r>
          </a:p>
          <a:p>
            <a:endParaRPr lang="en-US" dirty="0"/>
          </a:p>
        </p:txBody>
      </p:sp>
      <p:pic>
        <p:nvPicPr>
          <p:cNvPr id="5" name="Picture 4">
            <a:extLst>
              <a:ext uri="{FF2B5EF4-FFF2-40B4-BE49-F238E27FC236}">
                <a16:creationId xmlns:a16="http://schemas.microsoft.com/office/drawing/2014/main" id="{44BF176B-7EE1-DD45-8A66-10052D5A5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866" y="4161439"/>
            <a:ext cx="4364858" cy="1972074"/>
          </a:xfrm>
          <a:prstGeom prst="rect">
            <a:avLst/>
          </a:prstGeom>
        </p:spPr>
      </p:pic>
    </p:spTree>
    <p:extLst>
      <p:ext uri="{BB962C8B-B14F-4D97-AF65-F5344CB8AC3E}">
        <p14:creationId xmlns:p14="http://schemas.microsoft.com/office/powerpoint/2010/main" val="3745954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9C91-22B7-8644-97BE-49233064F6C3}"/>
              </a:ext>
            </a:extLst>
          </p:cNvPr>
          <p:cNvSpPr>
            <a:spLocks noGrp="1"/>
          </p:cNvSpPr>
          <p:nvPr>
            <p:ph type="title"/>
          </p:nvPr>
        </p:nvSpPr>
        <p:spPr/>
        <p:txBody>
          <a:bodyPr/>
          <a:lstStyle/>
          <a:p>
            <a:r>
              <a:rPr lang="en-US" dirty="0"/>
              <a:t>Understanding the profile structure</a:t>
            </a:r>
          </a:p>
        </p:txBody>
      </p:sp>
      <p:sp>
        <p:nvSpPr>
          <p:cNvPr id="3" name="Content Placeholder 2">
            <a:extLst>
              <a:ext uri="{FF2B5EF4-FFF2-40B4-BE49-F238E27FC236}">
                <a16:creationId xmlns:a16="http://schemas.microsoft.com/office/drawing/2014/main" id="{4653519E-BAF2-5F49-8F31-978CEB79FBDC}"/>
              </a:ext>
            </a:extLst>
          </p:cNvPr>
          <p:cNvSpPr>
            <a:spLocks noGrp="1"/>
          </p:cNvSpPr>
          <p:nvPr>
            <p:ph idx="1"/>
          </p:nvPr>
        </p:nvSpPr>
        <p:spPr/>
        <p:txBody>
          <a:bodyPr>
            <a:normAutofit fontScale="77500" lnSpcReduction="20000"/>
          </a:bodyPr>
          <a:lstStyle/>
          <a:p>
            <a:r>
              <a:rPr lang="en-US" dirty="0"/>
              <a:t>Let's take a look at how the profile is structured. We'll start with how a profile's files are structured and then move to what makes up an InSpec control.</a:t>
            </a:r>
          </a:p>
          <a:p>
            <a:r>
              <a:rPr lang="en-US" dirty="0"/>
              <a:t>First, run </a:t>
            </a:r>
            <a:r>
              <a:rPr lang="en-US" i="1" dirty="0">
                <a:solidFill>
                  <a:srgbClr val="C792EA"/>
                </a:solidFill>
              </a:rPr>
              <a:t>`tree` </a:t>
            </a:r>
            <a:r>
              <a:rPr lang="en-US" dirty="0"/>
              <a:t>to see what's in the </a:t>
            </a:r>
            <a:r>
              <a:rPr lang="en-US" i="1" dirty="0">
                <a:solidFill>
                  <a:srgbClr val="C792EA"/>
                </a:solidFill>
              </a:rPr>
              <a:t>`</a:t>
            </a:r>
            <a:r>
              <a:rPr lang="en-US" i="1" dirty="0" err="1">
                <a:solidFill>
                  <a:srgbClr val="C792EA"/>
                </a:solidFill>
              </a:rPr>
              <a:t>my_nginx</a:t>
            </a:r>
            <a:r>
              <a:rPr lang="en-US" i="1" dirty="0">
                <a:solidFill>
                  <a:srgbClr val="C792EA"/>
                </a:solidFill>
              </a:rPr>
              <a:t>` </a:t>
            </a:r>
            <a:r>
              <a:rPr lang="en-US" dirty="0"/>
              <a:t>profile.</a:t>
            </a:r>
          </a:p>
          <a:p>
            <a:endParaRPr lang="en-US" dirty="0"/>
          </a:p>
          <a:p>
            <a:endParaRPr lang="en-US" dirty="0"/>
          </a:p>
          <a:p>
            <a:endParaRPr lang="en-US" dirty="0"/>
          </a:p>
          <a:p>
            <a:endParaRPr lang="en-US" dirty="0"/>
          </a:p>
          <a:p>
            <a:pPr marL="0" indent="0">
              <a:buNone/>
            </a:pPr>
            <a:endParaRPr lang="en-US" dirty="0"/>
          </a:p>
          <a:p>
            <a:endParaRPr lang="en-US" dirty="0"/>
          </a:p>
          <a:p>
            <a:r>
              <a:rPr lang="en-US" dirty="0"/>
              <a:t>Here's the role of each component.</a:t>
            </a:r>
          </a:p>
          <a:p>
            <a:pPr lvl="1"/>
            <a:r>
              <a:rPr lang="en-US" i="1" dirty="0">
                <a:solidFill>
                  <a:srgbClr val="C792EA"/>
                </a:solidFill>
              </a:rPr>
              <a:t>`</a:t>
            </a:r>
            <a:r>
              <a:rPr lang="en-US" i="1" dirty="0" err="1">
                <a:solidFill>
                  <a:srgbClr val="C792EA"/>
                </a:solidFill>
              </a:rPr>
              <a:t>README.md</a:t>
            </a:r>
            <a:r>
              <a:rPr lang="en-US" i="1" dirty="0">
                <a:solidFill>
                  <a:srgbClr val="C792EA"/>
                </a:solidFill>
              </a:rPr>
              <a:t>` </a:t>
            </a:r>
            <a:r>
              <a:rPr lang="en-US" dirty="0"/>
              <a:t>provides documentation about the profile, including what it covers and how to run it.</a:t>
            </a:r>
          </a:p>
          <a:p>
            <a:pPr lvl="1"/>
            <a:r>
              <a:rPr lang="en-US" dirty="0"/>
              <a:t>The </a:t>
            </a:r>
            <a:r>
              <a:rPr lang="en-US" i="1" dirty="0">
                <a:solidFill>
                  <a:srgbClr val="C792EA"/>
                </a:solidFill>
              </a:rPr>
              <a:t>`controls` </a:t>
            </a:r>
            <a:r>
              <a:rPr lang="en-US" dirty="0"/>
              <a:t>directory contains files which implement the InSpec tests.</a:t>
            </a:r>
          </a:p>
          <a:p>
            <a:pPr lvl="1"/>
            <a:r>
              <a:rPr lang="en-US" i="1" dirty="0">
                <a:solidFill>
                  <a:srgbClr val="C792EA"/>
                </a:solidFill>
              </a:rPr>
              <a:t>`</a:t>
            </a:r>
            <a:r>
              <a:rPr lang="en-US" i="1" dirty="0" err="1">
                <a:solidFill>
                  <a:srgbClr val="C792EA"/>
                </a:solidFill>
              </a:rPr>
              <a:t>inspec.yml</a:t>
            </a:r>
            <a:r>
              <a:rPr lang="en-US" i="1" dirty="0">
                <a:solidFill>
                  <a:srgbClr val="C792EA"/>
                </a:solidFill>
              </a:rPr>
              <a:t>` </a:t>
            </a:r>
            <a:r>
              <a:rPr lang="en-US" dirty="0"/>
              <a:t>provides metadata, or information, about the profile. Metadata includes the profile's description, author, copyright, and version.</a:t>
            </a:r>
          </a:p>
          <a:p>
            <a:pPr lvl="1"/>
            <a:r>
              <a:rPr lang="en-US" dirty="0"/>
              <a:t>The </a:t>
            </a:r>
            <a:r>
              <a:rPr lang="en-US" i="1" dirty="0">
                <a:solidFill>
                  <a:srgbClr val="C792EA"/>
                </a:solidFill>
              </a:rPr>
              <a:t>`libraries` </a:t>
            </a:r>
            <a:r>
              <a:rPr lang="en-US" dirty="0"/>
              <a:t>directory contains resource extensions. A resource extension enables you to </a:t>
            </a:r>
            <a:r>
              <a:rPr lang="en-US" dirty="0">
                <a:solidFill>
                  <a:srgbClr val="82AAFF"/>
                </a:solidFill>
                <a:hlinkClick r:id="rId2"/>
              </a:rPr>
              <a:t>define your own resource types</a:t>
            </a:r>
            <a:r>
              <a:rPr lang="en-US" dirty="0"/>
              <a:t>. You won't work with resource extensions in this module.</a:t>
            </a:r>
          </a:p>
          <a:p>
            <a:endParaRPr lang="en-US" dirty="0"/>
          </a:p>
        </p:txBody>
      </p:sp>
      <p:pic>
        <p:nvPicPr>
          <p:cNvPr id="5" name="Picture 4">
            <a:extLst>
              <a:ext uri="{FF2B5EF4-FFF2-40B4-BE49-F238E27FC236}">
                <a16:creationId xmlns:a16="http://schemas.microsoft.com/office/drawing/2014/main" id="{41A736D7-F0DD-1548-93DA-63443AF88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098" y="2205639"/>
            <a:ext cx="2122433" cy="1563032"/>
          </a:xfrm>
          <a:prstGeom prst="rect">
            <a:avLst/>
          </a:prstGeom>
        </p:spPr>
      </p:pic>
    </p:spTree>
    <p:extLst>
      <p:ext uri="{BB962C8B-B14F-4D97-AF65-F5344CB8AC3E}">
        <p14:creationId xmlns:p14="http://schemas.microsoft.com/office/powerpoint/2010/main" val="2683352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B7FF4-0303-6144-8CAC-777F3E922635}"/>
              </a:ext>
            </a:extLst>
          </p:cNvPr>
          <p:cNvSpPr>
            <a:spLocks noGrp="1"/>
          </p:cNvSpPr>
          <p:nvPr>
            <p:ph type="title"/>
          </p:nvPr>
        </p:nvSpPr>
        <p:spPr/>
        <p:txBody>
          <a:bodyPr/>
          <a:lstStyle/>
          <a:p>
            <a:r>
              <a:rPr lang="en-US" dirty="0"/>
              <a:t>Understand a control's structure</a:t>
            </a:r>
          </a:p>
        </p:txBody>
      </p:sp>
      <p:sp>
        <p:nvSpPr>
          <p:cNvPr id="3" name="Content Placeholder 2">
            <a:extLst>
              <a:ext uri="{FF2B5EF4-FFF2-40B4-BE49-F238E27FC236}">
                <a16:creationId xmlns:a16="http://schemas.microsoft.com/office/drawing/2014/main" id="{8DC4F7C7-7BE9-1448-BD7A-2154F39F3F7D}"/>
              </a:ext>
            </a:extLst>
          </p:cNvPr>
          <p:cNvSpPr>
            <a:spLocks noGrp="1"/>
          </p:cNvSpPr>
          <p:nvPr>
            <p:ph idx="1"/>
          </p:nvPr>
        </p:nvSpPr>
        <p:spPr/>
        <p:txBody>
          <a:bodyPr/>
          <a:lstStyle/>
          <a:p>
            <a:r>
              <a:rPr lang="en-US" dirty="0"/>
              <a:t>Let's take a look at the default control file, </a:t>
            </a:r>
            <a:r>
              <a:rPr lang="en-US" i="1" dirty="0">
                <a:solidFill>
                  <a:srgbClr val="C792EA"/>
                </a:solidFill>
              </a:rPr>
              <a:t>`controls/</a:t>
            </a:r>
            <a:r>
              <a:rPr lang="en-US" i="1" dirty="0" err="1">
                <a:solidFill>
                  <a:srgbClr val="C792EA"/>
                </a:solidFill>
              </a:rPr>
              <a:t>example.rb</a:t>
            </a:r>
            <a:r>
              <a:rPr lang="en-US" i="1" dirty="0">
                <a:solidFill>
                  <a:srgbClr val="C792EA"/>
                </a:solidFill>
              </a:rPr>
              <a:t>`</a:t>
            </a:r>
            <a:r>
              <a:rPr lang="en-US" dirty="0"/>
              <a:t>.</a:t>
            </a:r>
          </a:p>
          <a:p>
            <a:endParaRPr lang="en-US" dirty="0"/>
          </a:p>
        </p:txBody>
      </p:sp>
      <p:pic>
        <p:nvPicPr>
          <p:cNvPr id="5" name="Picture 4">
            <a:extLst>
              <a:ext uri="{FF2B5EF4-FFF2-40B4-BE49-F238E27FC236}">
                <a16:creationId xmlns:a16="http://schemas.microsoft.com/office/drawing/2014/main" id="{72183505-80AC-6A40-92CD-BDDCA7A6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919" y="2216150"/>
            <a:ext cx="7255578" cy="3881836"/>
          </a:xfrm>
          <a:prstGeom prst="rect">
            <a:avLst/>
          </a:prstGeom>
        </p:spPr>
      </p:pic>
    </p:spTree>
    <p:extLst>
      <p:ext uri="{BB962C8B-B14F-4D97-AF65-F5344CB8AC3E}">
        <p14:creationId xmlns:p14="http://schemas.microsoft.com/office/powerpoint/2010/main" val="3202303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14A8D-8A30-7B4C-A72A-0AAA274CA617}"/>
              </a:ext>
            </a:extLst>
          </p:cNvPr>
          <p:cNvSpPr>
            <a:spLocks noGrp="1"/>
          </p:cNvSpPr>
          <p:nvPr>
            <p:ph type="title"/>
          </p:nvPr>
        </p:nvSpPr>
        <p:spPr/>
        <p:txBody>
          <a:bodyPr/>
          <a:lstStyle/>
          <a:p>
            <a:r>
              <a:rPr lang="en-US" dirty="0"/>
              <a:t>Understand a control's structure cont’d</a:t>
            </a:r>
          </a:p>
        </p:txBody>
      </p:sp>
      <p:sp>
        <p:nvSpPr>
          <p:cNvPr id="3" name="Content Placeholder 2">
            <a:extLst>
              <a:ext uri="{FF2B5EF4-FFF2-40B4-BE49-F238E27FC236}">
                <a16:creationId xmlns:a16="http://schemas.microsoft.com/office/drawing/2014/main" id="{3D12D461-8FE8-9640-816B-8D46A77198E5}"/>
              </a:ext>
            </a:extLst>
          </p:cNvPr>
          <p:cNvSpPr>
            <a:spLocks noGrp="1"/>
          </p:cNvSpPr>
          <p:nvPr>
            <p:ph idx="1"/>
          </p:nvPr>
        </p:nvSpPr>
        <p:spPr/>
        <p:txBody>
          <a:bodyPr>
            <a:normAutofit lnSpcReduction="10000"/>
          </a:bodyPr>
          <a:lstStyle/>
          <a:p>
            <a:r>
              <a:rPr lang="en-US" dirty="0"/>
              <a:t>This example shows two tests. Both tests check for the existence of the </a:t>
            </a:r>
            <a:r>
              <a:rPr lang="en-US" i="1" dirty="0">
                <a:solidFill>
                  <a:srgbClr val="C792EA"/>
                </a:solidFill>
              </a:rPr>
              <a:t>`/</a:t>
            </a:r>
            <a:r>
              <a:rPr lang="en-US" i="1" dirty="0" err="1">
                <a:solidFill>
                  <a:srgbClr val="C792EA"/>
                </a:solidFill>
              </a:rPr>
              <a:t>tmp</a:t>
            </a:r>
            <a:r>
              <a:rPr lang="en-US" i="1" dirty="0">
                <a:solidFill>
                  <a:srgbClr val="C792EA"/>
                </a:solidFill>
              </a:rPr>
              <a:t>` </a:t>
            </a:r>
            <a:r>
              <a:rPr lang="en-US" dirty="0"/>
              <a:t>directory. The second test provides additional information about the test. Let's break down each component.</a:t>
            </a:r>
          </a:p>
          <a:p>
            <a:pPr lvl="1"/>
            <a:r>
              <a:rPr lang="en-US" i="1" dirty="0">
                <a:solidFill>
                  <a:srgbClr val="C792EA"/>
                </a:solidFill>
              </a:rPr>
              <a:t>`control` </a:t>
            </a:r>
            <a:r>
              <a:rPr lang="en-US" dirty="0"/>
              <a:t>(line 12) is followed by the control's name. Each control in a profile has a unique name.</a:t>
            </a:r>
          </a:p>
          <a:p>
            <a:pPr lvl="1"/>
            <a:r>
              <a:rPr lang="en-US" i="1" dirty="0">
                <a:solidFill>
                  <a:srgbClr val="C792EA"/>
                </a:solidFill>
              </a:rPr>
              <a:t>`impact` </a:t>
            </a:r>
            <a:r>
              <a:rPr lang="en-US" dirty="0"/>
              <a:t>(line 13) measures the relative importance of the test and must be a value between 0.0 and 1.0.</a:t>
            </a:r>
          </a:p>
          <a:p>
            <a:pPr lvl="1"/>
            <a:r>
              <a:rPr lang="en-US" i="1" dirty="0">
                <a:solidFill>
                  <a:srgbClr val="C792EA"/>
                </a:solidFill>
              </a:rPr>
              <a:t>`title` </a:t>
            </a:r>
            <a:r>
              <a:rPr lang="en-US" dirty="0"/>
              <a:t>(line 14) defines the control's purpose.</a:t>
            </a:r>
          </a:p>
          <a:p>
            <a:pPr lvl="1"/>
            <a:r>
              <a:rPr lang="en-US" i="1" dirty="0">
                <a:solidFill>
                  <a:srgbClr val="C792EA"/>
                </a:solidFill>
              </a:rPr>
              <a:t>`</a:t>
            </a:r>
            <a:r>
              <a:rPr lang="en-US" i="1" dirty="0" err="1">
                <a:solidFill>
                  <a:srgbClr val="C792EA"/>
                </a:solidFill>
              </a:rPr>
              <a:t>desc</a:t>
            </a:r>
            <a:r>
              <a:rPr lang="en-US" i="1" dirty="0">
                <a:solidFill>
                  <a:srgbClr val="C792EA"/>
                </a:solidFill>
              </a:rPr>
              <a:t>` </a:t>
            </a:r>
            <a:r>
              <a:rPr lang="en-US" dirty="0"/>
              <a:t>(line 15) provides a more complete description of what the control checks for.</a:t>
            </a:r>
          </a:p>
          <a:p>
            <a:pPr lvl="1"/>
            <a:r>
              <a:rPr lang="en-US" i="1" dirty="0">
                <a:solidFill>
                  <a:srgbClr val="C792EA"/>
                </a:solidFill>
              </a:rPr>
              <a:t>`describe` </a:t>
            </a:r>
            <a:r>
              <a:rPr lang="en-US" dirty="0"/>
              <a:t>(lines 16 — 18) defines the test. Here, the test checks for the existence of the </a:t>
            </a:r>
            <a:r>
              <a:rPr lang="en-US" i="1" dirty="0">
                <a:solidFill>
                  <a:srgbClr val="C792EA"/>
                </a:solidFill>
              </a:rPr>
              <a:t>`/</a:t>
            </a:r>
            <a:r>
              <a:rPr lang="en-US" i="1" dirty="0" err="1">
                <a:solidFill>
                  <a:srgbClr val="C792EA"/>
                </a:solidFill>
              </a:rPr>
              <a:t>tmp</a:t>
            </a:r>
            <a:r>
              <a:rPr lang="en-US" i="1" dirty="0">
                <a:solidFill>
                  <a:srgbClr val="C792EA"/>
                </a:solidFill>
              </a:rPr>
              <a:t>` </a:t>
            </a:r>
            <a:r>
              <a:rPr lang="en-US" dirty="0"/>
              <a:t>directory.</a:t>
            </a:r>
          </a:p>
          <a:p>
            <a:r>
              <a:rPr lang="en-US" dirty="0"/>
              <a:t>In Ruby, the </a:t>
            </a:r>
            <a:r>
              <a:rPr lang="en-US" i="1" dirty="0">
                <a:solidFill>
                  <a:srgbClr val="C792EA"/>
                </a:solidFill>
              </a:rPr>
              <a:t>`do` </a:t>
            </a:r>
            <a:r>
              <a:rPr lang="en-US" dirty="0"/>
              <a:t>and </a:t>
            </a:r>
            <a:r>
              <a:rPr lang="en-US" i="1" dirty="0">
                <a:solidFill>
                  <a:srgbClr val="C792EA"/>
                </a:solidFill>
              </a:rPr>
              <a:t>`end` </a:t>
            </a:r>
            <a:r>
              <a:rPr lang="en-US" dirty="0"/>
              <a:t>keywords define a </a:t>
            </a:r>
            <a:r>
              <a:rPr lang="en-US" dirty="0">
                <a:solidFill>
                  <a:srgbClr val="82AAFF"/>
                </a:solidFill>
                <a:hlinkClick r:id="rId2"/>
              </a:rPr>
              <a:t>block</a:t>
            </a:r>
            <a:r>
              <a:rPr lang="en-US" dirty="0"/>
              <a:t>. An InSpec control always contains at least one </a:t>
            </a:r>
            <a:r>
              <a:rPr lang="en-US" i="1" dirty="0">
                <a:solidFill>
                  <a:srgbClr val="C792EA"/>
                </a:solidFill>
              </a:rPr>
              <a:t>`describe` </a:t>
            </a:r>
            <a:r>
              <a:rPr lang="en-US" dirty="0"/>
              <a:t>block. However, a control can contain many </a:t>
            </a:r>
            <a:r>
              <a:rPr lang="en-US" i="1" dirty="0">
                <a:solidFill>
                  <a:srgbClr val="C792EA"/>
                </a:solidFill>
              </a:rPr>
              <a:t>`describe` </a:t>
            </a:r>
            <a:r>
              <a:rPr lang="en-US" dirty="0"/>
              <a:t>blocks.</a:t>
            </a:r>
          </a:p>
        </p:txBody>
      </p:sp>
    </p:spTree>
    <p:extLst>
      <p:ext uri="{BB962C8B-B14F-4D97-AF65-F5344CB8AC3E}">
        <p14:creationId xmlns:p14="http://schemas.microsoft.com/office/powerpoint/2010/main" val="2326776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C08EF-7E65-6F42-AFB1-5B1664616C0F}"/>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AFDFE3F2-ECDF-8444-BF96-C80B220A079D}"/>
              </a:ext>
            </a:extLst>
          </p:cNvPr>
          <p:cNvSpPr>
            <a:spLocks noGrp="1"/>
          </p:cNvSpPr>
          <p:nvPr>
            <p:ph idx="1"/>
          </p:nvPr>
        </p:nvSpPr>
        <p:spPr/>
        <p:txBody>
          <a:bodyPr>
            <a:normAutofit/>
          </a:bodyPr>
          <a:lstStyle/>
          <a:p>
            <a:pPr marL="457200" indent="-457200">
              <a:buFont typeface="+mj-lt"/>
              <a:buAutoNum type="arabicPeriod"/>
            </a:pPr>
            <a:r>
              <a:rPr lang="en-US" dirty="0"/>
              <a:t>About InSpec</a:t>
            </a:r>
          </a:p>
          <a:p>
            <a:pPr marL="457200" indent="-457200">
              <a:buFont typeface="+mj-lt"/>
              <a:buAutoNum type="arabicPeriod"/>
            </a:pPr>
            <a:r>
              <a:rPr lang="en-US" dirty="0"/>
              <a:t>Course Overview</a:t>
            </a:r>
          </a:p>
          <a:p>
            <a:pPr marL="457200" indent="-457200">
              <a:buFont typeface="+mj-lt"/>
              <a:buAutoNum type="arabicPeriod"/>
            </a:pPr>
            <a:r>
              <a:rPr lang="en-US" dirty="0"/>
              <a:t>Environment Setup</a:t>
            </a:r>
          </a:p>
          <a:p>
            <a:pPr marL="457200" indent="-457200">
              <a:buFont typeface="+mj-lt"/>
              <a:buAutoNum type="arabicPeriod"/>
            </a:pPr>
            <a:r>
              <a:rPr lang="en-US" dirty="0"/>
              <a:t>Creating InSpec profile</a:t>
            </a:r>
          </a:p>
          <a:p>
            <a:pPr marL="457200" indent="-457200">
              <a:buFont typeface="+mj-lt"/>
              <a:buAutoNum type="arabicPeriod"/>
            </a:pPr>
            <a:r>
              <a:rPr lang="en-US" dirty="0"/>
              <a:t>InSpec Shell</a:t>
            </a:r>
          </a:p>
          <a:p>
            <a:pPr marL="457200" indent="-457200">
              <a:buFont typeface="+mj-lt"/>
              <a:buAutoNum type="arabicPeriod"/>
            </a:pPr>
            <a:r>
              <a:rPr lang="en-US" dirty="0"/>
              <a:t>Analyze Results</a:t>
            </a:r>
          </a:p>
          <a:p>
            <a:pPr marL="457200" indent="-457200">
              <a:buFont typeface="+mj-lt"/>
              <a:buAutoNum type="arabicPeriod"/>
            </a:pPr>
            <a:r>
              <a:rPr lang="en-US" dirty="0"/>
              <a:t>Automation Tools</a:t>
            </a:r>
          </a:p>
          <a:p>
            <a:pPr marL="457200" indent="-457200">
              <a:buFont typeface="+mj-lt"/>
              <a:buAutoNum type="arabicPeriod"/>
            </a:pPr>
            <a:r>
              <a:rPr lang="en-US" dirty="0"/>
              <a:t>Create basic profile</a:t>
            </a:r>
          </a:p>
        </p:txBody>
      </p:sp>
    </p:spTree>
    <p:extLst>
      <p:ext uri="{BB962C8B-B14F-4D97-AF65-F5344CB8AC3E}">
        <p14:creationId xmlns:p14="http://schemas.microsoft.com/office/powerpoint/2010/main" val="2719884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FC48-DCA8-9E4C-B217-992667D6D82A}"/>
              </a:ext>
            </a:extLst>
          </p:cNvPr>
          <p:cNvSpPr>
            <a:spLocks noGrp="1"/>
          </p:cNvSpPr>
          <p:nvPr>
            <p:ph type="title"/>
          </p:nvPr>
        </p:nvSpPr>
        <p:spPr/>
        <p:txBody>
          <a:bodyPr/>
          <a:lstStyle/>
          <a:p>
            <a:r>
              <a:rPr lang="en-US" dirty="0"/>
              <a:t>Understand a describe block's structure</a:t>
            </a:r>
          </a:p>
        </p:txBody>
      </p:sp>
      <p:sp>
        <p:nvSpPr>
          <p:cNvPr id="3" name="Content Placeholder 2">
            <a:extLst>
              <a:ext uri="{FF2B5EF4-FFF2-40B4-BE49-F238E27FC236}">
                <a16:creationId xmlns:a16="http://schemas.microsoft.com/office/drawing/2014/main" id="{A897F202-67C6-9A47-A077-8058FAF57208}"/>
              </a:ext>
            </a:extLst>
          </p:cNvPr>
          <p:cNvSpPr>
            <a:spLocks noGrp="1"/>
          </p:cNvSpPr>
          <p:nvPr>
            <p:ph idx="1"/>
          </p:nvPr>
        </p:nvSpPr>
        <p:spPr/>
        <p:txBody>
          <a:bodyPr/>
          <a:lstStyle/>
          <a:p>
            <a:r>
              <a:rPr lang="en-US" dirty="0"/>
              <a:t>As with many test frameworks, InSpec code resembles natural language. Here's the format of a describe block.</a:t>
            </a:r>
          </a:p>
          <a:p>
            <a:endParaRPr lang="en-US" dirty="0"/>
          </a:p>
          <a:p>
            <a:endParaRPr lang="en-US" dirty="0"/>
          </a:p>
          <a:p>
            <a:r>
              <a:rPr lang="en-US" dirty="0"/>
              <a:t>An InSpec test has two main components: the subject to examine and the subject's expected state. Here, </a:t>
            </a:r>
            <a:r>
              <a:rPr lang="en-US" i="1" dirty="0">
                <a:solidFill>
                  <a:srgbClr val="C792EA"/>
                </a:solidFill>
              </a:rPr>
              <a:t>`&lt;entity&gt;` </a:t>
            </a:r>
            <a:r>
              <a:rPr lang="en-US" dirty="0"/>
              <a:t>is the subject you want to examine, for example, a package name, service, file, or network port. The </a:t>
            </a:r>
            <a:r>
              <a:rPr lang="en-US" i="1" dirty="0">
                <a:solidFill>
                  <a:srgbClr val="C792EA"/>
                </a:solidFill>
              </a:rPr>
              <a:t>`&lt;expectation&gt;` </a:t>
            </a:r>
            <a:r>
              <a:rPr lang="en-US" dirty="0"/>
              <a:t>part specifies the desired result or expected state, for example, that a port should be open (or perhaps should not be open.)</a:t>
            </a:r>
          </a:p>
          <a:p>
            <a:endParaRPr lang="en-US" dirty="0"/>
          </a:p>
        </p:txBody>
      </p:sp>
      <p:pic>
        <p:nvPicPr>
          <p:cNvPr id="5" name="Picture 4">
            <a:extLst>
              <a:ext uri="{FF2B5EF4-FFF2-40B4-BE49-F238E27FC236}">
                <a16:creationId xmlns:a16="http://schemas.microsoft.com/office/drawing/2014/main" id="{2FB9DB53-6786-5648-9EB3-2B028334C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2126374"/>
            <a:ext cx="2362400" cy="795502"/>
          </a:xfrm>
          <a:prstGeom prst="rect">
            <a:avLst/>
          </a:prstGeom>
        </p:spPr>
      </p:pic>
    </p:spTree>
    <p:extLst>
      <p:ext uri="{BB962C8B-B14F-4D97-AF65-F5344CB8AC3E}">
        <p14:creationId xmlns:p14="http://schemas.microsoft.com/office/powerpoint/2010/main" val="3425276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5645-1C69-8049-A400-7BFE13137BC6}"/>
              </a:ext>
            </a:extLst>
          </p:cNvPr>
          <p:cNvSpPr>
            <a:spLocks noGrp="1"/>
          </p:cNvSpPr>
          <p:nvPr>
            <p:ph type="title"/>
          </p:nvPr>
        </p:nvSpPr>
        <p:spPr/>
        <p:txBody>
          <a:bodyPr>
            <a:normAutofit fontScale="90000"/>
          </a:bodyPr>
          <a:lstStyle/>
          <a:p>
            <a:r>
              <a:rPr lang="en-US" dirty="0"/>
              <a:t>Understand a describe block's structure cont’d</a:t>
            </a:r>
          </a:p>
        </p:txBody>
      </p:sp>
      <p:sp>
        <p:nvSpPr>
          <p:cNvPr id="3" name="Content Placeholder 2">
            <a:extLst>
              <a:ext uri="{FF2B5EF4-FFF2-40B4-BE49-F238E27FC236}">
                <a16:creationId xmlns:a16="http://schemas.microsoft.com/office/drawing/2014/main" id="{EFB62998-D7FC-9B43-83CA-5F2BDD4EA8C5}"/>
              </a:ext>
            </a:extLst>
          </p:cNvPr>
          <p:cNvSpPr>
            <a:spLocks noGrp="1"/>
          </p:cNvSpPr>
          <p:nvPr>
            <p:ph idx="1"/>
          </p:nvPr>
        </p:nvSpPr>
        <p:spPr/>
        <p:txBody>
          <a:bodyPr/>
          <a:lstStyle/>
          <a:p>
            <a:r>
              <a:rPr lang="en-US" dirty="0"/>
              <a:t>Let's take a closer look at the </a:t>
            </a:r>
            <a:r>
              <a:rPr lang="en-US" i="1" dirty="0">
                <a:solidFill>
                  <a:srgbClr val="C792EA"/>
                </a:solidFill>
              </a:rPr>
              <a:t>`describe` </a:t>
            </a:r>
            <a:r>
              <a:rPr lang="en-US" dirty="0"/>
              <a:t>block in the example.</a:t>
            </a:r>
          </a:p>
          <a:p>
            <a:endParaRPr lang="en-US" dirty="0"/>
          </a:p>
          <a:p>
            <a:endParaRPr lang="en-US" dirty="0"/>
          </a:p>
        </p:txBody>
      </p:sp>
      <p:pic>
        <p:nvPicPr>
          <p:cNvPr id="5" name="Picture 4">
            <a:extLst>
              <a:ext uri="{FF2B5EF4-FFF2-40B4-BE49-F238E27FC236}">
                <a16:creationId xmlns:a16="http://schemas.microsoft.com/office/drawing/2014/main" id="{96C5621F-7985-4A4B-8595-B4ECB96E6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96" y="1876096"/>
            <a:ext cx="2593427" cy="740979"/>
          </a:xfrm>
          <a:prstGeom prst="rect">
            <a:avLst/>
          </a:prstGeom>
        </p:spPr>
      </p:pic>
    </p:spTree>
    <p:extLst>
      <p:ext uri="{BB962C8B-B14F-4D97-AF65-F5344CB8AC3E}">
        <p14:creationId xmlns:p14="http://schemas.microsoft.com/office/powerpoint/2010/main" val="3287040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5645-1C69-8049-A400-7BFE13137BC6}"/>
              </a:ext>
            </a:extLst>
          </p:cNvPr>
          <p:cNvSpPr>
            <a:spLocks noGrp="1"/>
          </p:cNvSpPr>
          <p:nvPr>
            <p:ph type="title"/>
          </p:nvPr>
        </p:nvSpPr>
        <p:spPr/>
        <p:txBody>
          <a:bodyPr>
            <a:normAutofit fontScale="90000"/>
          </a:bodyPr>
          <a:lstStyle/>
          <a:p>
            <a:r>
              <a:rPr lang="en-US" dirty="0"/>
              <a:t>Understand a describe block's structure cont’d</a:t>
            </a:r>
          </a:p>
        </p:txBody>
      </p:sp>
      <p:sp>
        <p:nvSpPr>
          <p:cNvPr id="3" name="Content Placeholder 2">
            <a:extLst>
              <a:ext uri="{FF2B5EF4-FFF2-40B4-BE49-F238E27FC236}">
                <a16:creationId xmlns:a16="http://schemas.microsoft.com/office/drawing/2014/main" id="{EFB62998-D7FC-9B43-83CA-5F2BDD4EA8C5}"/>
              </a:ext>
            </a:extLst>
          </p:cNvPr>
          <p:cNvSpPr>
            <a:spLocks noGrp="1"/>
          </p:cNvSpPr>
          <p:nvPr>
            <p:ph idx="1"/>
          </p:nvPr>
        </p:nvSpPr>
        <p:spPr/>
        <p:txBody>
          <a:bodyPr>
            <a:normAutofit fontScale="85000" lnSpcReduction="20000"/>
          </a:bodyPr>
          <a:lstStyle/>
          <a:p>
            <a:r>
              <a:rPr lang="en-US" dirty="0"/>
              <a:t>Because InSpec resembles human-readable language, you might read this test as "/</a:t>
            </a:r>
            <a:r>
              <a:rPr lang="en-US" dirty="0" err="1"/>
              <a:t>tmp</a:t>
            </a:r>
            <a:r>
              <a:rPr lang="en-US" dirty="0"/>
              <a:t> should be a directory." Let's break down each component.</a:t>
            </a:r>
          </a:p>
          <a:p>
            <a:pPr lvl="1"/>
            <a:r>
              <a:rPr lang="en-US" dirty="0"/>
              <a:t>file</a:t>
            </a:r>
          </a:p>
          <a:p>
            <a:pPr lvl="2"/>
            <a:r>
              <a:rPr lang="en-US" dirty="0">
                <a:solidFill>
                  <a:srgbClr val="82AAFF"/>
                </a:solidFill>
                <a:hlinkClick r:id="rId2"/>
              </a:rPr>
              <a:t>file</a:t>
            </a:r>
            <a:r>
              <a:rPr lang="en-US" dirty="0">
                <a:solidFill>
                  <a:srgbClr val="82AAFF"/>
                </a:solidFill>
              </a:rPr>
              <a:t> </a:t>
            </a:r>
            <a:r>
              <a:rPr lang="en-US" dirty="0"/>
              <a:t>is an InSpec </a:t>
            </a:r>
            <a:r>
              <a:rPr lang="en-US" dirty="0">
                <a:solidFill>
                  <a:srgbClr val="82AAFF"/>
                </a:solidFill>
                <a:hlinkClick r:id="rId3"/>
              </a:rPr>
              <a:t>resource</a:t>
            </a:r>
            <a:r>
              <a:rPr lang="en-US" dirty="0"/>
              <a:t>. If you're familiar with Chef, you know that a resource configures one part of the system. InSpec resources are similar. For example, the InSpec file resource tests for file attributes, including a file's owner, mode, and permissions. The example examines the /</a:t>
            </a:r>
            <a:r>
              <a:rPr lang="en-US" dirty="0" err="1"/>
              <a:t>tmp</a:t>
            </a:r>
            <a:r>
              <a:rPr lang="en-US" dirty="0"/>
              <a:t> directory.</a:t>
            </a:r>
          </a:p>
          <a:p>
            <a:pPr lvl="1"/>
            <a:r>
              <a:rPr lang="en-US" dirty="0"/>
              <a:t>it</a:t>
            </a:r>
          </a:p>
          <a:p>
            <a:pPr lvl="2"/>
            <a:r>
              <a:rPr lang="en-US" dirty="0"/>
              <a:t>The </a:t>
            </a:r>
            <a:r>
              <a:rPr lang="en-US" i="1" dirty="0">
                <a:solidFill>
                  <a:srgbClr val="C792EA"/>
                </a:solidFill>
              </a:rPr>
              <a:t>`it` </a:t>
            </a:r>
            <a:r>
              <a:rPr lang="en-US" dirty="0"/>
              <a:t>statement validates one of your resource's features. A </a:t>
            </a:r>
            <a:r>
              <a:rPr lang="en-US" i="1" dirty="0">
                <a:solidFill>
                  <a:srgbClr val="C792EA"/>
                </a:solidFill>
              </a:rPr>
              <a:t>`describe` </a:t>
            </a:r>
            <a:r>
              <a:rPr lang="en-US" dirty="0"/>
              <a:t>block contains one or more </a:t>
            </a:r>
            <a:r>
              <a:rPr lang="en-US" i="1" dirty="0">
                <a:solidFill>
                  <a:srgbClr val="C792EA"/>
                </a:solidFill>
              </a:rPr>
              <a:t>`it` </a:t>
            </a:r>
            <a:r>
              <a:rPr lang="en-US" dirty="0"/>
              <a:t>statements. </a:t>
            </a:r>
            <a:r>
              <a:rPr lang="en-US" i="1" dirty="0">
                <a:solidFill>
                  <a:srgbClr val="C792EA"/>
                </a:solidFill>
              </a:rPr>
              <a:t>`it` </a:t>
            </a:r>
            <a:r>
              <a:rPr lang="en-US" dirty="0"/>
              <a:t>enables you to test the resource itself. You'll also see </a:t>
            </a:r>
            <a:r>
              <a:rPr lang="en-US" i="1" dirty="0">
                <a:solidFill>
                  <a:srgbClr val="C792EA"/>
                </a:solidFill>
              </a:rPr>
              <a:t>`its`</a:t>
            </a:r>
            <a:r>
              <a:rPr lang="en-US" dirty="0"/>
              <a:t>, which describes some feature of the resource, such as its mode or owner. You'll see examples of both </a:t>
            </a:r>
            <a:r>
              <a:rPr lang="en-US" i="1" dirty="0">
                <a:solidFill>
                  <a:srgbClr val="C792EA"/>
                </a:solidFill>
              </a:rPr>
              <a:t>`it` </a:t>
            </a:r>
            <a:r>
              <a:rPr lang="en-US" dirty="0"/>
              <a:t>and </a:t>
            </a:r>
            <a:r>
              <a:rPr lang="en-US" i="1" dirty="0">
                <a:solidFill>
                  <a:srgbClr val="C792EA"/>
                </a:solidFill>
              </a:rPr>
              <a:t>`its` </a:t>
            </a:r>
            <a:r>
              <a:rPr lang="en-US" dirty="0"/>
              <a:t>shortly.</a:t>
            </a:r>
          </a:p>
          <a:p>
            <a:pPr lvl="1"/>
            <a:r>
              <a:rPr lang="en-US" dirty="0"/>
              <a:t>should</a:t>
            </a:r>
          </a:p>
          <a:p>
            <a:pPr lvl="2"/>
            <a:r>
              <a:rPr lang="en-US" i="1" dirty="0">
                <a:solidFill>
                  <a:srgbClr val="C792EA"/>
                </a:solidFill>
              </a:rPr>
              <a:t>`should` </a:t>
            </a:r>
            <a:r>
              <a:rPr lang="en-US" dirty="0"/>
              <a:t>describes the expectation. </a:t>
            </a:r>
            <a:r>
              <a:rPr lang="en-US" i="1" dirty="0">
                <a:solidFill>
                  <a:srgbClr val="C792EA"/>
                </a:solidFill>
              </a:rPr>
              <a:t>`should` </a:t>
            </a:r>
            <a:r>
              <a:rPr lang="en-US" dirty="0"/>
              <a:t>asserts that the condition that follows </a:t>
            </a:r>
            <a:r>
              <a:rPr lang="en-US" i="1" dirty="0">
                <a:solidFill>
                  <a:srgbClr val="546E7A"/>
                </a:solidFill>
              </a:rPr>
              <a:t>_</a:t>
            </a:r>
            <a:r>
              <a:rPr lang="en-US" dirty="0"/>
              <a:t>should</a:t>
            </a:r>
            <a:r>
              <a:rPr lang="en-US" i="1" dirty="0">
                <a:solidFill>
                  <a:srgbClr val="546E7A"/>
                </a:solidFill>
              </a:rPr>
              <a:t>_ </a:t>
            </a:r>
            <a:r>
              <a:rPr lang="en-US" dirty="0"/>
              <a:t>be true. Alternatively, </a:t>
            </a:r>
            <a:r>
              <a:rPr lang="en-US" i="1" dirty="0">
                <a:solidFill>
                  <a:srgbClr val="C792EA"/>
                </a:solidFill>
              </a:rPr>
              <a:t>`</a:t>
            </a:r>
            <a:r>
              <a:rPr lang="en-US" i="1" dirty="0" err="1">
                <a:solidFill>
                  <a:srgbClr val="C792EA"/>
                </a:solidFill>
              </a:rPr>
              <a:t>should_not</a:t>
            </a:r>
            <a:r>
              <a:rPr lang="en-US" i="1" dirty="0">
                <a:solidFill>
                  <a:srgbClr val="C792EA"/>
                </a:solidFill>
              </a:rPr>
              <a:t>` </a:t>
            </a:r>
            <a:r>
              <a:rPr lang="en-US" dirty="0"/>
              <a:t>asserts that the condition that follows </a:t>
            </a:r>
            <a:r>
              <a:rPr lang="en-US" i="1" dirty="0">
                <a:solidFill>
                  <a:srgbClr val="546E7A"/>
                </a:solidFill>
              </a:rPr>
              <a:t>_</a:t>
            </a:r>
            <a:r>
              <a:rPr lang="en-US" dirty="0"/>
              <a:t>should not</a:t>
            </a:r>
            <a:r>
              <a:rPr lang="en-US" i="1" dirty="0">
                <a:solidFill>
                  <a:srgbClr val="546E7A"/>
                </a:solidFill>
              </a:rPr>
              <a:t>_ </a:t>
            </a:r>
            <a:r>
              <a:rPr lang="en-US" dirty="0"/>
              <a:t>be true. You'll see examples of both shortly.</a:t>
            </a:r>
          </a:p>
          <a:p>
            <a:pPr lvl="1"/>
            <a:r>
              <a:rPr lang="en-US" dirty="0" err="1"/>
              <a:t>be_directory</a:t>
            </a:r>
            <a:endParaRPr lang="en-US" dirty="0"/>
          </a:p>
          <a:p>
            <a:pPr lvl="2"/>
            <a:r>
              <a:rPr lang="en-US" i="1" dirty="0">
                <a:solidFill>
                  <a:srgbClr val="C792EA"/>
                </a:solidFill>
              </a:rPr>
              <a:t>`</a:t>
            </a:r>
            <a:r>
              <a:rPr lang="en-US" i="1" dirty="0" err="1">
                <a:solidFill>
                  <a:srgbClr val="C792EA"/>
                </a:solidFill>
              </a:rPr>
              <a:t>be_directory</a:t>
            </a:r>
            <a:r>
              <a:rPr lang="en-US" i="1" dirty="0">
                <a:solidFill>
                  <a:srgbClr val="C792EA"/>
                </a:solidFill>
              </a:rPr>
              <a:t>` </a:t>
            </a:r>
            <a:r>
              <a:rPr lang="en-US" dirty="0"/>
              <a:t>is an example of a </a:t>
            </a:r>
            <a:r>
              <a:rPr lang="en-US" dirty="0">
                <a:solidFill>
                  <a:srgbClr val="82AAFF"/>
                </a:solidFill>
                <a:hlinkClick r:id="rId4"/>
              </a:rPr>
              <a:t>matcher</a:t>
            </a:r>
            <a:r>
              <a:rPr lang="en-US" dirty="0"/>
              <a:t>. A matcher compares a resource's actual value to its expected value. InSpec provides several predefined matchers. The </a:t>
            </a:r>
            <a:r>
              <a:rPr lang="en-US" i="1" dirty="0">
                <a:solidFill>
                  <a:srgbClr val="C792EA"/>
                </a:solidFill>
              </a:rPr>
              <a:t>`file` </a:t>
            </a:r>
            <a:r>
              <a:rPr lang="en-US" dirty="0"/>
              <a:t>resource provides the </a:t>
            </a:r>
            <a:r>
              <a:rPr lang="en-US" i="1" dirty="0">
                <a:solidFill>
                  <a:srgbClr val="C792EA"/>
                </a:solidFill>
              </a:rPr>
              <a:t>`</a:t>
            </a:r>
            <a:r>
              <a:rPr lang="en-US" i="1" dirty="0" err="1">
                <a:solidFill>
                  <a:srgbClr val="C792EA"/>
                </a:solidFill>
              </a:rPr>
              <a:t>be_directory</a:t>
            </a:r>
            <a:r>
              <a:rPr lang="en-US" i="1" dirty="0">
                <a:solidFill>
                  <a:srgbClr val="C792EA"/>
                </a:solidFill>
              </a:rPr>
              <a:t>` </a:t>
            </a:r>
            <a:r>
              <a:rPr lang="en-US" dirty="0"/>
              <a:t>matcher.</a:t>
            </a:r>
          </a:p>
        </p:txBody>
      </p:sp>
    </p:spTree>
    <p:extLst>
      <p:ext uri="{BB962C8B-B14F-4D97-AF65-F5344CB8AC3E}">
        <p14:creationId xmlns:p14="http://schemas.microsoft.com/office/powerpoint/2010/main" val="1890981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B0DB-4ADC-EA40-892C-CA34816E7848}"/>
              </a:ext>
            </a:extLst>
          </p:cNvPr>
          <p:cNvSpPr>
            <a:spLocks noGrp="1"/>
          </p:cNvSpPr>
          <p:nvPr>
            <p:ph type="title"/>
          </p:nvPr>
        </p:nvSpPr>
        <p:spPr/>
        <p:txBody>
          <a:bodyPr/>
          <a:lstStyle/>
          <a:p>
            <a:r>
              <a:rPr lang="en-US" dirty="0"/>
              <a:t>InSpec Shell</a:t>
            </a:r>
          </a:p>
        </p:txBody>
      </p:sp>
      <p:sp>
        <p:nvSpPr>
          <p:cNvPr id="3" name="Content Placeholder 2">
            <a:extLst>
              <a:ext uri="{FF2B5EF4-FFF2-40B4-BE49-F238E27FC236}">
                <a16:creationId xmlns:a16="http://schemas.microsoft.com/office/drawing/2014/main" id="{F12D7006-0A72-B446-80CD-808FF5740F84}"/>
              </a:ext>
            </a:extLst>
          </p:cNvPr>
          <p:cNvSpPr>
            <a:spLocks noGrp="1"/>
          </p:cNvSpPr>
          <p:nvPr>
            <p:ph idx="1"/>
          </p:nvPr>
        </p:nvSpPr>
        <p:spPr/>
        <p:txBody>
          <a:bodyPr>
            <a:normAutofit fontScale="92500" lnSpcReduction="20000"/>
          </a:bodyPr>
          <a:lstStyle/>
          <a:p>
            <a:r>
              <a:rPr lang="en-US" dirty="0"/>
              <a:t>Before we test our NGINX configuration, let's plan which resources and matchers we'll need.</a:t>
            </a:r>
          </a:p>
          <a:p>
            <a:r>
              <a:rPr lang="en-US" dirty="0"/>
              <a:t>When writing InSpec code, many resources are available to you.</a:t>
            </a:r>
          </a:p>
          <a:p>
            <a:pPr lvl="1"/>
            <a:r>
              <a:rPr lang="en-US" dirty="0"/>
              <a:t>You can </a:t>
            </a:r>
            <a:r>
              <a:rPr lang="en-US" dirty="0">
                <a:solidFill>
                  <a:srgbClr val="82AAFF"/>
                </a:solidFill>
                <a:hlinkClick r:id="rId2"/>
              </a:rPr>
              <a:t>explore the InSpec documentation</a:t>
            </a:r>
            <a:r>
              <a:rPr lang="en-US" dirty="0">
                <a:solidFill>
                  <a:srgbClr val="82AAFF"/>
                </a:solidFill>
              </a:rPr>
              <a:t> </a:t>
            </a:r>
            <a:r>
              <a:rPr lang="en-US" dirty="0"/>
              <a:t>to see which resources and matchers are available.</a:t>
            </a:r>
          </a:p>
          <a:p>
            <a:pPr lvl="1"/>
            <a:r>
              <a:rPr lang="en-US" dirty="0"/>
              <a:t>You can </a:t>
            </a:r>
            <a:r>
              <a:rPr lang="en-US" dirty="0">
                <a:solidFill>
                  <a:srgbClr val="82AAFF"/>
                </a:solidFill>
                <a:hlinkClick r:id="rId3"/>
              </a:rPr>
              <a:t>examine the source code</a:t>
            </a:r>
            <a:r>
              <a:rPr lang="en-US" dirty="0">
                <a:solidFill>
                  <a:srgbClr val="82AAFF"/>
                </a:solidFill>
              </a:rPr>
              <a:t> </a:t>
            </a:r>
            <a:r>
              <a:rPr lang="en-US" dirty="0"/>
              <a:t>to see what's available. For example, you can see how file and other InSpec resources are implemented.</a:t>
            </a:r>
          </a:p>
          <a:p>
            <a:pPr lvl="1"/>
            <a:r>
              <a:rPr lang="en-US" dirty="0"/>
              <a:t>You can also use examples, such as profiles provided on </a:t>
            </a:r>
            <a:r>
              <a:rPr lang="en-US" dirty="0">
                <a:solidFill>
                  <a:srgbClr val="82AAFF"/>
                </a:solidFill>
                <a:hlinkClick r:id="rId4"/>
              </a:rPr>
              <a:t>Chef Supermarket</a:t>
            </a:r>
            <a:r>
              <a:rPr lang="en-US" dirty="0"/>
              <a:t>, as a guide.</a:t>
            </a:r>
          </a:p>
          <a:p>
            <a:r>
              <a:rPr lang="en-US" dirty="0"/>
              <a:t>There's also </a:t>
            </a:r>
            <a:r>
              <a:rPr lang="en-US" dirty="0">
                <a:solidFill>
                  <a:srgbClr val="82AAFF"/>
                </a:solidFill>
                <a:hlinkClick r:id="rId5"/>
              </a:rPr>
              <a:t>InSpec shell</a:t>
            </a:r>
            <a:r>
              <a:rPr lang="en-US" dirty="0"/>
              <a:t>, which enables you to explore InSpec interactively. In this part, you'll use the InSpec shell to discover which resources you can use to test your NGINX configuration.</a:t>
            </a:r>
          </a:p>
          <a:p>
            <a:r>
              <a:rPr lang="en-US" dirty="0"/>
              <a:t>You're not required to use InSpec shell to develop your profiles. Some users find the InSpec shell to be a useful way to get immediate feedback and explore what's available. You can also use InSpec shell to debug your profiles.</a:t>
            </a:r>
          </a:p>
        </p:txBody>
      </p:sp>
    </p:spTree>
    <p:extLst>
      <p:ext uri="{BB962C8B-B14F-4D97-AF65-F5344CB8AC3E}">
        <p14:creationId xmlns:p14="http://schemas.microsoft.com/office/powerpoint/2010/main" val="1145106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4952-C66C-5C4B-A2BD-5B360566B569}"/>
              </a:ext>
            </a:extLst>
          </p:cNvPr>
          <p:cNvSpPr>
            <a:spLocks noGrp="1"/>
          </p:cNvSpPr>
          <p:nvPr>
            <p:ph type="title"/>
          </p:nvPr>
        </p:nvSpPr>
        <p:spPr/>
        <p:txBody>
          <a:bodyPr/>
          <a:lstStyle/>
          <a:p>
            <a:r>
              <a:rPr lang="en-US" dirty="0"/>
              <a:t>Enter the shell</a:t>
            </a:r>
          </a:p>
        </p:txBody>
      </p:sp>
      <p:sp>
        <p:nvSpPr>
          <p:cNvPr id="3" name="Content Placeholder 2">
            <a:extLst>
              <a:ext uri="{FF2B5EF4-FFF2-40B4-BE49-F238E27FC236}">
                <a16:creationId xmlns:a16="http://schemas.microsoft.com/office/drawing/2014/main" id="{23D70C55-1414-554E-8CF3-E0B47D8822C0}"/>
              </a:ext>
            </a:extLst>
          </p:cNvPr>
          <p:cNvSpPr>
            <a:spLocks noGrp="1"/>
          </p:cNvSpPr>
          <p:nvPr>
            <p:ph idx="1"/>
          </p:nvPr>
        </p:nvSpPr>
        <p:spPr/>
        <p:txBody>
          <a:bodyPr/>
          <a:lstStyle/>
          <a:p>
            <a:r>
              <a:rPr lang="en-US" dirty="0"/>
              <a:t>Run </a:t>
            </a:r>
            <a:r>
              <a:rPr lang="en-US" i="1" dirty="0">
                <a:solidFill>
                  <a:srgbClr val="C792EA"/>
                </a:solidFill>
              </a:rPr>
              <a:t>`</a:t>
            </a:r>
            <a:r>
              <a:rPr lang="en-US" i="1" dirty="0" err="1">
                <a:solidFill>
                  <a:srgbClr val="C792EA"/>
                </a:solidFill>
              </a:rPr>
              <a:t>inspec</a:t>
            </a:r>
            <a:r>
              <a:rPr lang="en-US" i="1" dirty="0">
                <a:solidFill>
                  <a:srgbClr val="C792EA"/>
                </a:solidFill>
              </a:rPr>
              <a:t> shell` </a:t>
            </a:r>
            <a:r>
              <a:rPr lang="en-US" dirty="0"/>
              <a:t>to enter the interactive session.</a:t>
            </a:r>
          </a:p>
          <a:p>
            <a:endParaRPr lang="en-US" dirty="0"/>
          </a:p>
          <a:p>
            <a:endParaRPr lang="en-US" dirty="0"/>
          </a:p>
          <a:p>
            <a:endParaRPr lang="en-US" dirty="0"/>
          </a:p>
          <a:p>
            <a:endParaRPr lang="en-US" dirty="0"/>
          </a:p>
          <a:p>
            <a:r>
              <a:rPr lang="en-US" dirty="0"/>
              <a:t>Run </a:t>
            </a:r>
            <a:r>
              <a:rPr lang="en-US" i="1" dirty="0">
                <a:solidFill>
                  <a:srgbClr val="C792EA"/>
                </a:solidFill>
              </a:rPr>
              <a:t>`help` </a:t>
            </a:r>
            <a:r>
              <a:rPr lang="en-US" dirty="0"/>
              <a:t>to see what commands are available.</a:t>
            </a:r>
          </a:p>
          <a:p>
            <a:endParaRPr lang="en-US" dirty="0"/>
          </a:p>
        </p:txBody>
      </p:sp>
      <p:pic>
        <p:nvPicPr>
          <p:cNvPr id="5" name="Picture 4">
            <a:extLst>
              <a:ext uri="{FF2B5EF4-FFF2-40B4-BE49-F238E27FC236}">
                <a16:creationId xmlns:a16="http://schemas.microsoft.com/office/drawing/2014/main" id="{BEBD5231-6E1F-7047-A3EE-387D21924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313" y="1822669"/>
            <a:ext cx="2391996" cy="1498600"/>
          </a:xfrm>
          <a:prstGeom prst="rect">
            <a:avLst/>
          </a:prstGeom>
        </p:spPr>
      </p:pic>
      <p:pic>
        <p:nvPicPr>
          <p:cNvPr id="7" name="Picture 6">
            <a:extLst>
              <a:ext uri="{FF2B5EF4-FFF2-40B4-BE49-F238E27FC236}">
                <a16:creationId xmlns:a16="http://schemas.microsoft.com/office/drawing/2014/main" id="{468CED1E-2958-E144-B54B-EB06AE8F8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313" y="3744256"/>
            <a:ext cx="4470400" cy="2159000"/>
          </a:xfrm>
          <a:prstGeom prst="rect">
            <a:avLst/>
          </a:prstGeom>
        </p:spPr>
      </p:pic>
    </p:spTree>
    <p:extLst>
      <p:ext uri="{BB962C8B-B14F-4D97-AF65-F5344CB8AC3E}">
        <p14:creationId xmlns:p14="http://schemas.microsoft.com/office/powerpoint/2010/main" val="3246509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27EE-6CD3-5442-B70E-8C4180BBBFE0}"/>
              </a:ext>
            </a:extLst>
          </p:cNvPr>
          <p:cNvSpPr>
            <a:spLocks noGrp="1"/>
          </p:cNvSpPr>
          <p:nvPr>
            <p:ph type="title"/>
          </p:nvPr>
        </p:nvSpPr>
        <p:spPr/>
        <p:txBody>
          <a:bodyPr/>
          <a:lstStyle/>
          <a:p>
            <a:r>
              <a:rPr lang="en-US" dirty="0"/>
              <a:t>Enter the shell cont’d</a:t>
            </a:r>
          </a:p>
        </p:txBody>
      </p:sp>
      <p:sp>
        <p:nvSpPr>
          <p:cNvPr id="3" name="Content Placeholder 2">
            <a:extLst>
              <a:ext uri="{FF2B5EF4-FFF2-40B4-BE49-F238E27FC236}">
                <a16:creationId xmlns:a16="http://schemas.microsoft.com/office/drawing/2014/main" id="{44D126BF-C336-1A4B-8873-400227D126C9}"/>
              </a:ext>
            </a:extLst>
          </p:cNvPr>
          <p:cNvSpPr>
            <a:spLocks noGrp="1"/>
          </p:cNvSpPr>
          <p:nvPr>
            <p:ph idx="1"/>
          </p:nvPr>
        </p:nvSpPr>
        <p:spPr/>
        <p:txBody>
          <a:bodyPr/>
          <a:lstStyle/>
          <a:p>
            <a:r>
              <a:rPr lang="en-US" dirty="0"/>
              <a:t>Run </a:t>
            </a:r>
            <a:r>
              <a:rPr lang="en-US" i="1" dirty="0">
                <a:solidFill>
                  <a:srgbClr val="C792EA"/>
                </a:solidFill>
              </a:rPr>
              <a:t>`help resources` </a:t>
            </a:r>
            <a:r>
              <a:rPr lang="en-US" dirty="0"/>
              <a:t>to see which resources are available.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You see </a:t>
            </a:r>
            <a:r>
              <a:rPr lang="en-US" i="1" dirty="0">
                <a:solidFill>
                  <a:srgbClr val="C792EA"/>
                </a:solidFill>
              </a:rPr>
              <a:t>`file` </a:t>
            </a:r>
            <a:r>
              <a:rPr lang="en-US" dirty="0"/>
              <a:t>and other resources listed.</a:t>
            </a:r>
          </a:p>
        </p:txBody>
      </p:sp>
      <p:pic>
        <p:nvPicPr>
          <p:cNvPr id="5" name="Picture 4">
            <a:extLst>
              <a:ext uri="{FF2B5EF4-FFF2-40B4-BE49-F238E27FC236}">
                <a16:creationId xmlns:a16="http://schemas.microsoft.com/office/drawing/2014/main" id="{A5042833-21D2-2144-905B-95BA16316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544" y="1856389"/>
            <a:ext cx="2365704" cy="3059100"/>
          </a:xfrm>
          <a:prstGeom prst="rect">
            <a:avLst/>
          </a:prstGeom>
        </p:spPr>
      </p:pic>
    </p:spTree>
    <p:extLst>
      <p:ext uri="{BB962C8B-B14F-4D97-AF65-F5344CB8AC3E}">
        <p14:creationId xmlns:p14="http://schemas.microsoft.com/office/powerpoint/2010/main" val="3141896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B163-0027-DD44-9814-92DEA76ED11A}"/>
              </a:ext>
            </a:extLst>
          </p:cNvPr>
          <p:cNvSpPr>
            <a:spLocks noGrp="1"/>
          </p:cNvSpPr>
          <p:nvPr>
            <p:ph type="title"/>
          </p:nvPr>
        </p:nvSpPr>
        <p:spPr/>
        <p:txBody>
          <a:bodyPr/>
          <a:lstStyle/>
          <a:p>
            <a:r>
              <a:rPr lang="en-US" dirty="0"/>
              <a:t>Explore the file resource</a:t>
            </a:r>
          </a:p>
        </p:txBody>
      </p:sp>
      <p:sp>
        <p:nvSpPr>
          <p:cNvPr id="3" name="Content Placeholder 2">
            <a:extLst>
              <a:ext uri="{FF2B5EF4-FFF2-40B4-BE49-F238E27FC236}">
                <a16:creationId xmlns:a16="http://schemas.microsoft.com/office/drawing/2014/main" id="{E3CB4458-6C41-9040-BC51-50D9B05263CA}"/>
              </a:ext>
            </a:extLst>
          </p:cNvPr>
          <p:cNvSpPr>
            <a:spLocks noGrp="1"/>
          </p:cNvSpPr>
          <p:nvPr>
            <p:ph idx="1"/>
          </p:nvPr>
        </p:nvSpPr>
        <p:spPr/>
        <p:txBody>
          <a:bodyPr/>
          <a:lstStyle/>
          <a:p>
            <a:r>
              <a:rPr lang="en-US" dirty="0"/>
              <a:t>Earlier, you saw this </a:t>
            </a:r>
            <a:r>
              <a:rPr lang="en-US" i="1" dirty="0">
                <a:solidFill>
                  <a:srgbClr val="C792EA"/>
                </a:solidFill>
              </a:rPr>
              <a:t>`describe` </a:t>
            </a:r>
            <a:r>
              <a:rPr lang="en-US" dirty="0"/>
              <a:t>block.</a:t>
            </a:r>
          </a:p>
          <a:p>
            <a:endParaRPr lang="en-US" dirty="0"/>
          </a:p>
          <a:p>
            <a:endParaRPr lang="en-US" dirty="0"/>
          </a:p>
          <a:p>
            <a:r>
              <a:rPr lang="en-US" dirty="0"/>
              <a:t>Let's run a few commands from the InSpec shell to see how the </a:t>
            </a:r>
            <a:r>
              <a:rPr lang="en-US" i="1" dirty="0">
                <a:solidFill>
                  <a:srgbClr val="C792EA"/>
                </a:solidFill>
              </a:rPr>
              <a:t>`file` </a:t>
            </a:r>
            <a:r>
              <a:rPr lang="en-US" dirty="0"/>
              <a:t>resource works.</a:t>
            </a:r>
          </a:p>
          <a:p>
            <a:endParaRPr lang="en-US" dirty="0"/>
          </a:p>
        </p:txBody>
      </p:sp>
      <p:pic>
        <p:nvPicPr>
          <p:cNvPr id="5" name="Picture 4">
            <a:extLst>
              <a:ext uri="{FF2B5EF4-FFF2-40B4-BE49-F238E27FC236}">
                <a16:creationId xmlns:a16="http://schemas.microsoft.com/office/drawing/2014/main" id="{6468A1AC-D86C-2546-AE86-34291071B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617" y="1865586"/>
            <a:ext cx="2483068" cy="709448"/>
          </a:xfrm>
          <a:prstGeom prst="rect">
            <a:avLst/>
          </a:prstGeom>
        </p:spPr>
      </p:pic>
    </p:spTree>
    <p:extLst>
      <p:ext uri="{BB962C8B-B14F-4D97-AF65-F5344CB8AC3E}">
        <p14:creationId xmlns:p14="http://schemas.microsoft.com/office/powerpoint/2010/main" val="254924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B163-0027-DD44-9814-92DEA76ED11A}"/>
              </a:ext>
            </a:extLst>
          </p:cNvPr>
          <p:cNvSpPr>
            <a:spLocks noGrp="1"/>
          </p:cNvSpPr>
          <p:nvPr>
            <p:ph type="title"/>
          </p:nvPr>
        </p:nvSpPr>
        <p:spPr/>
        <p:txBody>
          <a:bodyPr/>
          <a:lstStyle/>
          <a:p>
            <a:r>
              <a:rPr lang="en-US" dirty="0"/>
              <a:t>Explore the file resource cont’d</a:t>
            </a:r>
          </a:p>
        </p:txBody>
      </p:sp>
      <p:sp>
        <p:nvSpPr>
          <p:cNvPr id="3" name="Content Placeholder 2">
            <a:extLst>
              <a:ext uri="{FF2B5EF4-FFF2-40B4-BE49-F238E27FC236}">
                <a16:creationId xmlns:a16="http://schemas.microsoft.com/office/drawing/2014/main" id="{E3CB4458-6C41-9040-BC51-50D9B05263CA}"/>
              </a:ext>
            </a:extLst>
          </p:cNvPr>
          <p:cNvSpPr>
            <a:spLocks noGrp="1"/>
          </p:cNvSpPr>
          <p:nvPr>
            <p:ph idx="1"/>
          </p:nvPr>
        </p:nvSpPr>
        <p:spPr/>
        <p:txBody>
          <a:bodyPr>
            <a:normAutofit fontScale="92500"/>
          </a:bodyPr>
          <a:lstStyle/>
          <a:p>
            <a:r>
              <a:rPr lang="en-US" dirty="0"/>
              <a:t>InSpec is built on the Ruby programming language. InSpec matchers are implemented as Ruby methods. Run this command to list which methods are available to the </a:t>
            </a:r>
            <a:r>
              <a:rPr lang="en-US" i="1" dirty="0">
                <a:solidFill>
                  <a:srgbClr val="C792EA"/>
                </a:solidFill>
              </a:rPr>
              <a:t>`file` </a:t>
            </a:r>
            <a:r>
              <a:rPr lang="en-US" dirty="0"/>
              <a:t>resource.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You can use the arrow or Page Up and Page Down keys to scroll through the list. When you're done, press </a:t>
            </a:r>
            <a:r>
              <a:rPr lang="en-US" i="1" dirty="0">
                <a:solidFill>
                  <a:srgbClr val="C792EA"/>
                </a:solidFill>
              </a:rPr>
              <a:t>`Q`</a:t>
            </a:r>
            <a:r>
              <a:rPr lang="en-US" dirty="0"/>
              <a:t>.</a:t>
            </a:r>
          </a:p>
        </p:txBody>
      </p:sp>
      <p:pic>
        <p:nvPicPr>
          <p:cNvPr id="7" name="Picture 6">
            <a:extLst>
              <a:ext uri="{FF2B5EF4-FFF2-40B4-BE49-F238E27FC236}">
                <a16:creationId xmlns:a16="http://schemas.microsoft.com/office/drawing/2014/main" id="{652CAECE-95A2-494C-A918-1E6820C7A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085" y="2453480"/>
            <a:ext cx="4920155" cy="3225434"/>
          </a:xfrm>
          <a:prstGeom prst="rect">
            <a:avLst/>
          </a:prstGeom>
        </p:spPr>
      </p:pic>
    </p:spTree>
    <p:extLst>
      <p:ext uri="{BB962C8B-B14F-4D97-AF65-F5344CB8AC3E}">
        <p14:creationId xmlns:p14="http://schemas.microsoft.com/office/powerpoint/2010/main" val="2763898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2DCF-534D-0247-AC3C-9B6CF9220A70}"/>
              </a:ext>
            </a:extLst>
          </p:cNvPr>
          <p:cNvSpPr>
            <a:spLocks noGrp="1"/>
          </p:cNvSpPr>
          <p:nvPr>
            <p:ph type="title"/>
          </p:nvPr>
        </p:nvSpPr>
        <p:spPr/>
        <p:txBody>
          <a:bodyPr/>
          <a:lstStyle/>
          <a:p>
            <a:r>
              <a:rPr lang="en-US" dirty="0"/>
              <a:t>Explore the file resource cont’d</a:t>
            </a:r>
          </a:p>
        </p:txBody>
      </p:sp>
      <p:sp>
        <p:nvSpPr>
          <p:cNvPr id="3" name="Content Placeholder 2">
            <a:extLst>
              <a:ext uri="{FF2B5EF4-FFF2-40B4-BE49-F238E27FC236}">
                <a16:creationId xmlns:a16="http://schemas.microsoft.com/office/drawing/2014/main" id="{4F0F79BA-C47E-EF4D-80F2-69C7EA28634C}"/>
              </a:ext>
            </a:extLst>
          </p:cNvPr>
          <p:cNvSpPr>
            <a:spLocks noGrp="1"/>
          </p:cNvSpPr>
          <p:nvPr>
            <p:ph idx="1"/>
          </p:nvPr>
        </p:nvSpPr>
        <p:spPr/>
        <p:txBody>
          <a:bodyPr/>
          <a:lstStyle/>
          <a:p>
            <a:r>
              <a:rPr lang="en-US" i="1" dirty="0"/>
              <a:t>InSpec shell is based on a tool called pry. If you're not familiar with pry or other REPL tools, later you can check out pry to learn more.</a:t>
            </a:r>
          </a:p>
          <a:p>
            <a:r>
              <a:rPr lang="en-US" dirty="0"/>
              <a:t>As an example, call the </a:t>
            </a:r>
            <a:r>
              <a:rPr lang="en-US" i="1" dirty="0">
                <a:solidFill>
                  <a:srgbClr val="C792EA"/>
                </a:solidFill>
              </a:rPr>
              <a:t>`</a:t>
            </a:r>
            <a:r>
              <a:rPr lang="en-US" i="1" dirty="0" err="1">
                <a:solidFill>
                  <a:srgbClr val="C792EA"/>
                </a:solidFill>
              </a:rPr>
              <a:t>file.directory</a:t>
            </a:r>
            <a:r>
              <a:rPr lang="en-US" i="1" dirty="0">
                <a:solidFill>
                  <a:srgbClr val="C792EA"/>
                </a:solidFill>
              </a:rPr>
              <a:t>?` </a:t>
            </a:r>
            <a:r>
              <a:rPr lang="en-US" dirty="0"/>
              <a:t>method.</a:t>
            </a:r>
          </a:p>
          <a:p>
            <a:endParaRPr lang="en-US" dirty="0"/>
          </a:p>
          <a:p>
            <a:endParaRPr lang="en-US" dirty="0"/>
          </a:p>
          <a:p>
            <a:r>
              <a:rPr lang="en-US" dirty="0"/>
              <a:t>You see that the </a:t>
            </a:r>
            <a:r>
              <a:rPr lang="en-US" i="1" dirty="0"/>
              <a:t>`/</a:t>
            </a:r>
            <a:r>
              <a:rPr lang="en-US" i="1" dirty="0" err="1"/>
              <a:t>tmp</a:t>
            </a:r>
            <a:r>
              <a:rPr lang="en-US" i="1" dirty="0"/>
              <a:t>` </a:t>
            </a:r>
            <a:r>
              <a:rPr lang="en-US" dirty="0"/>
              <a:t>directory exists on your workstation container.</a:t>
            </a:r>
          </a:p>
          <a:p>
            <a:r>
              <a:rPr lang="en-US" dirty="0"/>
              <a:t>InSpec transforms resource methods to matchers. For example, the </a:t>
            </a:r>
            <a:r>
              <a:rPr lang="en-US" i="1" dirty="0">
                <a:solidFill>
                  <a:srgbClr val="C792EA"/>
                </a:solidFill>
              </a:rPr>
              <a:t>`</a:t>
            </a:r>
            <a:r>
              <a:rPr lang="en-US" i="1" dirty="0" err="1">
                <a:solidFill>
                  <a:srgbClr val="C792EA"/>
                </a:solidFill>
              </a:rPr>
              <a:t>file.directory</a:t>
            </a:r>
            <a:r>
              <a:rPr lang="en-US" i="1" dirty="0">
                <a:solidFill>
                  <a:srgbClr val="C792EA"/>
                </a:solidFill>
              </a:rPr>
              <a:t>?` </a:t>
            </a:r>
            <a:r>
              <a:rPr lang="en-US" dirty="0"/>
              <a:t>method becomes the </a:t>
            </a:r>
            <a:r>
              <a:rPr lang="en-US" i="1" dirty="0">
                <a:solidFill>
                  <a:srgbClr val="C792EA"/>
                </a:solidFill>
              </a:rPr>
              <a:t>`</a:t>
            </a:r>
            <a:r>
              <a:rPr lang="en-US" i="1" dirty="0" err="1">
                <a:solidFill>
                  <a:srgbClr val="C792EA"/>
                </a:solidFill>
              </a:rPr>
              <a:t>be_directory</a:t>
            </a:r>
            <a:r>
              <a:rPr lang="en-US" i="1" dirty="0">
                <a:solidFill>
                  <a:srgbClr val="C792EA"/>
                </a:solidFill>
              </a:rPr>
              <a:t>` </a:t>
            </a:r>
            <a:r>
              <a:rPr lang="en-US" dirty="0"/>
              <a:t>matcher. The </a:t>
            </a:r>
            <a:r>
              <a:rPr lang="en-US" i="1" dirty="0">
                <a:solidFill>
                  <a:srgbClr val="C792EA"/>
                </a:solidFill>
              </a:rPr>
              <a:t>`</a:t>
            </a:r>
            <a:r>
              <a:rPr lang="en-US" i="1" dirty="0" err="1">
                <a:solidFill>
                  <a:srgbClr val="C792EA"/>
                </a:solidFill>
              </a:rPr>
              <a:t>file.readable</a:t>
            </a:r>
            <a:r>
              <a:rPr lang="en-US" i="1" dirty="0">
                <a:solidFill>
                  <a:srgbClr val="C792EA"/>
                </a:solidFill>
              </a:rPr>
              <a:t>?` </a:t>
            </a:r>
            <a:r>
              <a:rPr lang="en-US" dirty="0"/>
              <a:t>method becomes the </a:t>
            </a:r>
            <a:r>
              <a:rPr lang="en-US" i="1" dirty="0">
                <a:solidFill>
                  <a:srgbClr val="C792EA"/>
                </a:solidFill>
              </a:rPr>
              <a:t>`</a:t>
            </a:r>
            <a:r>
              <a:rPr lang="en-US" i="1" dirty="0" err="1">
                <a:solidFill>
                  <a:srgbClr val="C792EA"/>
                </a:solidFill>
              </a:rPr>
              <a:t>be_readable</a:t>
            </a:r>
            <a:r>
              <a:rPr lang="en-US" i="1" dirty="0">
                <a:solidFill>
                  <a:srgbClr val="C792EA"/>
                </a:solidFill>
              </a:rPr>
              <a:t>` </a:t>
            </a:r>
            <a:r>
              <a:rPr lang="en-US" dirty="0"/>
              <a:t>matcher.</a:t>
            </a:r>
          </a:p>
        </p:txBody>
      </p:sp>
      <p:pic>
        <p:nvPicPr>
          <p:cNvPr id="5" name="Picture 4">
            <a:extLst>
              <a:ext uri="{FF2B5EF4-FFF2-40B4-BE49-F238E27FC236}">
                <a16:creationId xmlns:a16="http://schemas.microsoft.com/office/drawing/2014/main" id="{B0AE021C-8C2F-A442-A805-E97328B10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27" y="2858376"/>
            <a:ext cx="3371869" cy="570624"/>
          </a:xfrm>
          <a:prstGeom prst="rect">
            <a:avLst/>
          </a:prstGeom>
        </p:spPr>
      </p:pic>
    </p:spTree>
    <p:extLst>
      <p:ext uri="{BB962C8B-B14F-4D97-AF65-F5344CB8AC3E}">
        <p14:creationId xmlns:p14="http://schemas.microsoft.com/office/powerpoint/2010/main" val="1343891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5EB4-2670-7E4A-8621-25826B495B59}"/>
              </a:ext>
            </a:extLst>
          </p:cNvPr>
          <p:cNvSpPr>
            <a:spLocks noGrp="1"/>
          </p:cNvSpPr>
          <p:nvPr>
            <p:ph type="title"/>
          </p:nvPr>
        </p:nvSpPr>
        <p:spPr/>
        <p:txBody>
          <a:bodyPr/>
          <a:lstStyle/>
          <a:p>
            <a:r>
              <a:rPr lang="en-US" dirty="0"/>
              <a:t>Explore the file resource cont’d</a:t>
            </a:r>
          </a:p>
        </p:txBody>
      </p:sp>
      <p:sp>
        <p:nvSpPr>
          <p:cNvPr id="3" name="Content Placeholder 2">
            <a:extLst>
              <a:ext uri="{FF2B5EF4-FFF2-40B4-BE49-F238E27FC236}">
                <a16:creationId xmlns:a16="http://schemas.microsoft.com/office/drawing/2014/main" id="{54A0477C-4C70-2D43-8036-2BD0F8ED3242}"/>
              </a:ext>
            </a:extLst>
          </p:cNvPr>
          <p:cNvSpPr>
            <a:spLocks noGrp="1"/>
          </p:cNvSpPr>
          <p:nvPr>
            <p:ph idx="1"/>
          </p:nvPr>
        </p:nvSpPr>
        <p:spPr/>
        <p:txBody>
          <a:bodyPr>
            <a:normAutofit fontScale="85000" lnSpcReduction="10000"/>
          </a:bodyPr>
          <a:lstStyle/>
          <a:p>
            <a:r>
              <a:rPr lang="en-US" dirty="0"/>
              <a:t>The InSpec shell understands the structure of blocks. This enables you to run </a:t>
            </a:r>
            <a:r>
              <a:rPr lang="en-US" dirty="0" err="1"/>
              <a:t>mutiline</a:t>
            </a:r>
            <a:r>
              <a:rPr lang="en-US" dirty="0"/>
              <a:t> code. As an example, run the entire </a:t>
            </a:r>
            <a:r>
              <a:rPr lang="en-US" i="1" dirty="0">
                <a:solidFill>
                  <a:srgbClr val="C792EA"/>
                </a:solidFill>
              </a:rPr>
              <a:t>`describe` </a:t>
            </a:r>
            <a:r>
              <a:rPr lang="en-US" dirty="0"/>
              <a:t>block like this.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practice, you don't typically run controls interactively, but it's a great way to test out your ideas.</a:t>
            </a:r>
          </a:p>
          <a:p>
            <a:r>
              <a:rPr lang="en-US" dirty="0"/>
              <a:t>A Ruby method that ends in ?, such as directory? is known as a predicate method. The ? syntax is intended to make Ruby code easier to read.</a:t>
            </a:r>
          </a:p>
          <a:p>
            <a:r>
              <a:rPr lang="en-US" dirty="0"/>
              <a:t>A predicate method typically returns a value that can be evaluated as true or false. In Ruby, false and nil are false; everything else evaluates to true.</a:t>
            </a:r>
          </a:p>
        </p:txBody>
      </p:sp>
      <p:pic>
        <p:nvPicPr>
          <p:cNvPr id="5" name="Picture 4">
            <a:extLst>
              <a:ext uri="{FF2B5EF4-FFF2-40B4-BE49-F238E27FC236}">
                <a16:creationId xmlns:a16="http://schemas.microsoft.com/office/drawing/2014/main" id="{C70686E2-ABDC-1341-993D-7C35A26B5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939" y="2024554"/>
            <a:ext cx="5503906" cy="2368770"/>
          </a:xfrm>
          <a:prstGeom prst="rect">
            <a:avLst/>
          </a:prstGeom>
        </p:spPr>
      </p:pic>
    </p:spTree>
    <p:extLst>
      <p:ext uri="{BB962C8B-B14F-4D97-AF65-F5344CB8AC3E}">
        <p14:creationId xmlns:p14="http://schemas.microsoft.com/office/powerpoint/2010/main" val="42102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3F30A-C309-3B47-9147-AC2AD2DF5D0C}"/>
              </a:ext>
            </a:extLst>
          </p:cNvPr>
          <p:cNvSpPr>
            <a:spLocks noGrp="1"/>
          </p:cNvSpPr>
          <p:nvPr>
            <p:ph type="title"/>
          </p:nvPr>
        </p:nvSpPr>
        <p:spPr/>
        <p:txBody>
          <a:bodyPr/>
          <a:lstStyle/>
          <a:p>
            <a:r>
              <a:rPr lang="en-US" dirty="0"/>
              <a:t>About InSpec</a:t>
            </a:r>
          </a:p>
        </p:txBody>
      </p:sp>
      <p:sp>
        <p:nvSpPr>
          <p:cNvPr id="3" name="Content Placeholder 2">
            <a:extLst>
              <a:ext uri="{FF2B5EF4-FFF2-40B4-BE49-F238E27FC236}">
                <a16:creationId xmlns:a16="http://schemas.microsoft.com/office/drawing/2014/main" id="{60A2A6A2-FC80-8947-83BA-76FF0A0CA444}"/>
              </a:ext>
            </a:extLst>
          </p:cNvPr>
          <p:cNvSpPr>
            <a:spLocks noGrp="1"/>
          </p:cNvSpPr>
          <p:nvPr>
            <p:ph idx="1"/>
          </p:nvPr>
        </p:nvSpPr>
        <p:spPr/>
        <p:txBody>
          <a:bodyPr/>
          <a:lstStyle/>
          <a:p>
            <a:r>
              <a:rPr lang="en-US" dirty="0"/>
              <a:t>InSpec is an open-source, community-developed  compliance validation framework</a:t>
            </a:r>
            <a:br>
              <a:rPr lang="en-US" dirty="0"/>
            </a:br>
            <a:endParaRPr lang="en-US" i="1" dirty="0"/>
          </a:p>
          <a:p>
            <a:r>
              <a:rPr lang="en-US" dirty="0"/>
              <a:t>Provides a mechanism for defining machine-readable compliance and security requirements</a:t>
            </a:r>
            <a:br>
              <a:rPr lang="en-US" dirty="0"/>
            </a:br>
            <a:endParaRPr lang="en-US" i="1" dirty="0"/>
          </a:p>
          <a:p>
            <a:r>
              <a:rPr lang="en-US" dirty="0"/>
              <a:t>Easy to create, validate, and read content</a:t>
            </a:r>
            <a:br>
              <a:rPr lang="en-US" dirty="0"/>
            </a:br>
            <a:endParaRPr lang="en-US" i="1" dirty="0"/>
          </a:p>
          <a:p>
            <a:r>
              <a:rPr lang="en-US" dirty="0"/>
              <a:t>Cross-platform (Windows, Linux, Mac)</a:t>
            </a:r>
            <a:br>
              <a:rPr lang="en-US" dirty="0"/>
            </a:br>
            <a:endParaRPr lang="en-US" i="1" dirty="0"/>
          </a:p>
          <a:p>
            <a:r>
              <a:rPr lang="en-US" dirty="0"/>
              <a:t>Agnostic to other DevOps tools and techniques</a:t>
            </a:r>
            <a:br>
              <a:rPr lang="en-US" dirty="0"/>
            </a:br>
            <a:endParaRPr lang="en-US" i="1" dirty="0"/>
          </a:p>
          <a:p>
            <a:r>
              <a:rPr lang="en-US" dirty="0"/>
              <a:t>Integrates into multiple CM tools</a:t>
            </a:r>
          </a:p>
        </p:txBody>
      </p:sp>
    </p:spTree>
    <p:extLst>
      <p:ext uri="{BB962C8B-B14F-4D97-AF65-F5344CB8AC3E}">
        <p14:creationId xmlns:p14="http://schemas.microsoft.com/office/powerpoint/2010/main" val="3156061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46A1-2361-CE4D-8AC9-967AE7813FA5}"/>
              </a:ext>
            </a:extLst>
          </p:cNvPr>
          <p:cNvSpPr>
            <a:spLocks noGrp="1"/>
          </p:cNvSpPr>
          <p:nvPr>
            <p:ph type="title"/>
          </p:nvPr>
        </p:nvSpPr>
        <p:spPr/>
        <p:txBody>
          <a:bodyPr/>
          <a:lstStyle/>
          <a:p>
            <a:r>
              <a:rPr lang="en-US" dirty="0"/>
              <a:t>Explore the </a:t>
            </a:r>
            <a:r>
              <a:rPr lang="en-US" dirty="0" err="1"/>
              <a:t>nginx</a:t>
            </a:r>
            <a:r>
              <a:rPr lang="en-US" dirty="0"/>
              <a:t> resource</a:t>
            </a:r>
          </a:p>
        </p:txBody>
      </p:sp>
      <p:sp>
        <p:nvSpPr>
          <p:cNvPr id="3" name="Content Placeholder 2">
            <a:extLst>
              <a:ext uri="{FF2B5EF4-FFF2-40B4-BE49-F238E27FC236}">
                <a16:creationId xmlns:a16="http://schemas.microsoft.com/office/drawing/2014/main" id="{0049587D-4A78-2B49-A8A2-3BA57D56D1EB}"/>
              </a:ext>
            </a:extLst>
          </p:cNvPr>
          <p:cNvSpPr>
            <a:spLocks noGrp="1"/>
          </p:cNvSpPr>
          <p:nvPr>
            <p:ph idx="1"/>
          </p:nvPr>
        </p:nvSpPr>
        <p:spPr/>
        <p:txBody>
          <a:bodyPr/>
          <a:lstStyle/>
          <a:p>
            <a:r>
              <a:rPr lang="en-US" dirty="0"/>
              <a:t>Now's a good time to define the requirements for our NGINX configuration. Let's say that you require:</a:t>
            </a:r>
          </a:p>
          <a:p>
            <a:pPr lvl="1"/>
            <a:r>
              <a:rPr lang="en-US" dirty="0"/>
              <a:t>NGINX version 1.10.3 or later.</a:t>
            </a:r>
          </a:p>
          <a:p>
            <a:pPr lvl="1"/>
            <a:r>
              <a:rPr lang="en-US" dirty="0"/>
              <a:t>the following NGINX modules to be installed:</a:t>
            </a:r>
          </a:p>
          <a:p>
            <a:pPr lvl="2"/>
            <a:r>
              <a:rPr lang="en-US" i="1" dirty="0" err="1">
                <a:solidFill>
                  <a:srgbClr val="C792EA"/>
                </a:solidFill>
              </a:rPr>
              <a:t>http_ssl</a:t>
            </a:r>
            <a:endParaRPr lang="en-US" dirty="0"/>
          </a:p>
          <a:p>
            <a:pPr lvl="2"/>
            <a:r>
              <a:rPr lang="en-US" i="1" dirty="0" err="1">
                <a:solidFill>
                  <a:srgbClr val="C792EA"/>
                </a:solidFill>
              </a:rPr>
              <a:t>stream_ssl</a:t>
            </a:r>
            <a:endParaRPr lang="en-US" dirty="0"/>
          </a:p>
          <a:p>
            <a:pPr lvl="2"/>
            <a:r>
              <a:rPr lang="en-US" i="1" dirty="0" err="1">
                <a:solidFill>
                  <a:srgbClr val="C792EA"/>
                </a:solidFill>
              </a:rPr>
              <a:t>mail_ssl</a:t>
            </a:r>
            <a:endParaRPr lang="en-US" dirty="0"/>
          </a:p>
          <a:p>
            <a:pPr lvl="1"/>
            <a:r>
              <a:rPr lang="en-US" dirty="0"/>
              <a:t>the NGINX configuration file, </a:t>
            </a:r>
            <a:r>
              <a:rPr lang="en-US" i="1" dirty="0">
                <a:solidFill>
                  <a:srgbClr val="C792EA"/>
                </a:solidFill>
              </a:rPr>
              <a:t>`/</a:t>
            </a:r>
            <a:r>
              <a:rPr lang="en-US" i="1" dirty="0" err="1">
                <a:solidFill>
                  <a:srgbClr val="C792EA"/>
                </a:solidFill>
              </a:rPr>
              <a:t>etc</a:t>
            </a:r>
            <a:r>
              <a:rPr lang="en-US" i="1" dirty="0">
                <a:solidFill>
                  <a:srgbClr val="C792EA"/>
                </a:solidFill>
              </a:rPr>
              <a:t>/</a:t>
            </a:r>
            <a:r>
              <a:rPr lang="en-US" i="1" dirty="0" err="1">
                <a:solidFill>
                  <a:srgbClr val="C792EA"/>
                </a:solidFill>
              </a:rPr>
              <a:t>nginx</a:t>
            </a:r>
            <a:r>
              <a:rPr lang="en-US" i="1" dirty="0">
                <a:solidFill>
                  <a:srgbClr val="C792EA"/>
                </a:solidFill>
              </a:rPr>
              <a:t>/</a:t>
            </a:r>
            <a:r>
              <a:rPr lang="en-US" i="1" dirty="0" err="1">
                <a:solidFill>
                  <a:srgbClr val="C792EA"/>
                </a:solidFill>
              </a:rPr>
              <a:t>nginx.conf</a:t>
            </a:r>
            <a:r>
              <a:rPr lang="en-US" i="1" dirty="0">
                <a:solidFill>
                  <a:srgbClr val="C792EA"/>
                </a:solidFill>
              </a:rPr>
              <a:t>`</a:t>
            </a:r>
            <a:r>
              <a:rPr lang="en-US" dirty="0"/>
              <a:t>, to:</a:t>
            </a:r>
          </a:p>
          <a:p>
            <a:pPr lvl="2"/>
            <a:r>
              <a:rPr lang="en-US" dirty="0"/>
              <a:t>be owned by the </a:t>
            </a:r>
            <a:r>
              <a:rPr lang="en-US" i="1" dirty="0">
                <a:solidFill>
                  <a:srgbClr val="C792EA"/>
                </a:solidFill>
              </a:rPr>
              <a:t>`root` </a:t>
            </a:r>
            <a:r>
              <a:rPr lang="en-US" dirty="0"/>
              <a:t>user and group.</a:t>
            </a:r>
          </a:p>
          <a:p>
            <a:pPr lvl="2"/>
            <a:r>
              <a:rPr lang="en-US" dirty="0"/>
              <a:t>not be readable, writeable, or executable by others.</a:t>
            </a:r>
          </a:p>
        </p:txBody>
      </p:sp>
    </p:spTree>
    <p:extLst>
      <p:ext uri="{BB962C8B-B14F-4D97-AF65-F5344CB8AC3E}">
        <p14:creationId xmlns:p14="http://schemas.microsoft.com/office/powerpoint/2010/main" val="1632956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1A3C-929A-DA44-B2F4-927AA8F02242}"/>
              </a:ext>
            </a:extLst>
          </p:cNvPr>
          <p:cNvSpPr>
            <a:spLocks noGrp="1"/>
          </p:cNvSpPr>
          <p:nvPr>
            <p:ph type="title"/>
          </p:nvPr>
        </p:nvSpPr>
        <p:spPr/>
        <p:txBody>
          <a:bodyPr/>
          <a:lstStyle/>
          <a:p>
            <a:r>
              <a:rPr lang="en-US" dirty="0"/>
              <a:t>Explore the </a:t>
            </a:r>
            <a:r>
              <a:rPr lang="en-US" dirty="0" err="1"/>
              <a:t>nginx</a:t>
            </a:r>
            <a:r>
              <a:rPr lang="en-US" dirty="0"/>
              <a:t> resource cont’d</a:t>
            </a:r>
          </a:p>
        </p:txBody>
      </p:sp>
      <p:sp>
        <p:nvSpPr>
          <p:cNvPr id="3" name="Content Placeholder 2">
            <a:extLst>
              <a:ext uri="{FF2B5EF4-FFF2-40B4-BE49-F238E27FC236}">
                <a16:creationId xmlns:a16="http://schemas.microsoft.com/office/drawing/2014/main" id="{4FA5B048-92E7-EC42-B7D0-3DF18D141BFD}"/>
              </a:ext>
            </a:extLst>
          </p:cNvPr>
          <p:cNvSpPr>
            <a:spLocks noGrp="1"/>
          </p:cNvSpPr>
          <p:nvPr>
            <p:ph idx="1"/>
          </p:nvPr>
        </p:nvSpPr>
        <p:spPr/>
        <p:txBody>
          <a:bodyPr/>
          <a:lstStyle/>
          <a:p>
            <a:r>
              <a:rPr lang="en-US" dirty="0"/>
              <a:t>Let's see what resources are available to help define these requirements as InSpec controls.</a:t>
            </a:r>
          </a:p>
          <a:p>
            <a:r>
              <a:rPr lang="en-US" dirty="0"/>
              <a:t>Run </a:t>
            </a:r>
            <a:r>
              <a:rPr lang="en-US" i="1" dirty="0">
                <a:solidFill>
                  <a:srgbClr val="C792EA"/>
                </a:solidFill>
              </a:rPr>
              <a:t>`help resources` </a:t>
            </a:r>
            <a:r>
              <a:rPr lang="en-US" dirty="0"/>
              <a:t>a second time. Notice InSpec provides two built-in resources to support NGINX – </a:t>
            </a:r>
            <a:r>
              <a:rPr lang="en-US" i="1" dirty="0">
                <a:solidFill>
                  <a:srgbClr val="C792EA"/>
                </a:solidFill>
              </a:rPr>
              <a:t>`</a:t>
            </a:r>
            <a:r>
              <a:rPr lang="en-US" i="1" dirty="0" err="1">
                <a:solidFill>
                  <a:srgbClr val="C792EA"/>
                </a:solidFill>
              </a:rPr>
              <a:t>nginx</a:t>
            </a:r>
            <a:r>
              <a:rPr lang="en-US" i="1" dirty="0">
                <a:solidFill>
                  <a:srgbClr val="C792EA"/>
                </a:solidFill>
              </a:rPr>
              <a:t>` </a:t>
            </a:r>
            <a:r>
              <a:rPr lang="en-US" dirty="0"/>
              <a:t>and </a:t>
            </a:r>
            <a:r>
              <a:rPr lang="en-US" i="1" dirty="0">
                <a:solidFill>
                  <a:srgbClr val="C792EA"/>
                </a:solidFill>
              </a:rPr>
              <a:t>`</a:t>
            </a:r>
            <a:r>
              <a:rPr lang="en-US" i="1" dirty="0" err="1">
                <a:solidFill>
                  <a:srgbClr val="C792EA"/>
                </a:solidFill>
              </a:rPr>
              <a:t>nginx_conf</a:t>
            </a:r>
            <a:r>
              <a:rPr lang="en-US" i="1" dirty="0">
                <a:solidFill>
                  <a:srgbClr val="C792EA"/>
                </a:solidFill>
              </a:rPr>
              <a:t>`</a:t>
            </a:r>
            <a:r>
              <a:rPr lang="en-US" dirty="0"/>
              <a:t>.</a:t>
            </a:r>
          </a:p>
          <a:p>
            <a:endParaRPr lang="en-US" dirty="0"/>
          </a:p>
        </p:txBody>
      </p:sp>
      <p:pic>
        <p:nvPicPr>
          <p:cNvPr id="5" name="Picture 4">
            <a:extLst>
              <a:ext uri="{FF2B5EF4-FFF2-40B4-BE49-F238E27FC236}">
                <a16:creationId xmlns:a16="http://schemas.microsoft.com/office/drawing/2014/main" id="{A82F2C02-2DB0-2A48-8218-2CFCED4BF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567" y="2882243"/>
            <a:ext cx="2889687" cy="3337700"/>
          </a:xfrm>
          <a:prstGeom prst="rect">
            <a:avLst/>
          </a:prstGeom>
        </p:spPr>
      </p:pic>
    </p:spTree>
    <p:extLst>
      <p:ext uri="{BB962C8B-B14F-4D97-AF65-F5344CB8AC3E}">
        <p14:creationId xmlns:p14="http://schemas.microsoft.com/office/powerpoint/2010/main" val="3844894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58372-07F6-4947-9B4B-3901335C9998}"/>
              </a:ext>
            </a:extLst>
          </p:cNvPr>
          <p:cNvSpPr>
            <a:spLocks noGrp="1"/>
          </p:cNvSpPr>
          <p:nvPr>
            <p:ph type="title"/>
          </p:nvPr>
        </p:nvSpPr>
        <p:spPr/>
        <p:txBody>
          <a:bodyPr/>
          <a:lstStyle/>
          <a:p>
            <a:r>
              <a:rPr lang="en-US" dirty="0"/>
              <a:t>Explore the </a:t>
            </a:r>
            <a:r>
              <a:rPr lang="en-US" dirty="0" err="1"/>
              <a:t>nginx</a:t>
            </a:r>
            <a:r>
              <a:rPr lang="en-US" dirty="0"/>
              <a:t> resource cont’d</a:t>
            </a:r>
          </a:p>
        </p:txBody>
      </p:sp>
      <p:sp>
        <p:nvSpPr>
          <p:cNvPr id="3" name="Content Placeholder 2">
            <a:extLst>
              <a:ext uri="{FF2B5EF4-FFF2-40B4-BE49-F238E27FC236}">
                <a16:creationId xmlns:a16="http://schemas.microsoft.com/office/drawing/2014/main" id="{1CE9C650-0930-B449-9049-16CD93001D4D}"/>
              </a:ext>
            </a:extLst>
          </p:cNvPr>
          <p:cNvSpPr>
            <a:spLocks noGrp="1"/>
          </p:cNvSpPr>
          <p:nvPr>
            <p:ph idx="1"/>
          </p:nvPr>
        </p:nvSpPr>
        <p:spPr/>
        <p:txBody>
          <a:bodyPr/>
          <a:lstStyle/>
          <a:p>
            <a:r>
              <a:rPr lang="en-US" dirty="0"/>
              <a:t>Run </a:t>
            </a:r>
            <a:r>
              <a:rPr lang="en-US" i="1" dirty="0">
                <a:solidFill>
                  <a:srgbClr val="C792EA"/>
                </a:solidFill>
              </a:rPr>
              <a:t>`</a:t>
            </a:r>
            <a:r>
              <a:rPr lang="en-US" i="1" dirty="0" err="1">
                <a:solidFill>
                  <a:srgbClr val="C792EA"/>
                </a:solidFill>
              </a:rPr>
              <a:t>nginx.methods</a:t>
            </a:r>
            <a:r>
              <a:rPr lang="en-US" i="1" dirty="0">
                <a:solidFill>
                  <a:srgbClr val="C792EA"/>
                </a:solidFill>
              </a:rPr>
              <a:t>`</a:t>
            </a:r>
            <a:r>
              <a:rPr lang="en-US" dirty="0"/>
              <a:t>. You see the </a:t>
            </a:r>
            <a:r>
              <a:rPr lang="en-US" i="1" dirty="0">
                <a:solidFill>
                  <a:srgbClr val="C792EA"/>
                </a:solidFill>
              </a:rPr>
              <a:t>`version` </a:t>
            </a:r>
            <a:r>
              <a:rPr lang="en-US" dirty="0"/>
              <a:t>and </a:t>
            </a:r>
            <a:r>
              <a:rPr lang="en-US" i="1" dirty="0">
                <a:solidFill>
                  <a:srgbClr val="C792EA"/>
                </a:solidFill>
              </a:rPr>
              <a:t>`modules` </a:t>
            </a:r>
            <a:r>
              <a:rPr lang="en-US" dirty="0"/>
              <a:t>methods. You'll use these methods to define the first two requirements.</a:t>
            </a:r>
          </a:p>
          <a:p>
            <a:endParaRPr lang="en-US" dirty="0"/>
          </a:p>
        </p:txBody>
      </p:sp>
      <p:pic>
        <p:nvPicPr>
          <p:cNvPr id="5" name="Picture 4">
            <a:extLst>
              <a:ext uri="{FF2B5EF4-FFF2-40B4-BE49-F238E27FC236}">
                <a16:creationId xmlns:a16="http://schemas.microsoft.com/office/drawing/2014/main" id="{7E18A425-30B4-0144-8856-9DA0041E6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020" y="2446283"/>
            <a:ext cx="5143939" cy="3541728"/>
          </a:xfrm>
          <a:prstGeom prst="rect">
            <a:avLst/>
          </a:prstGeom>
        </p:spPr>
      </p:pic>
    </p:spTree>
    <p:extLst>
      <p:ext uri="{BB962C8B-B14F-4D97-AF65-F5344CB8AC3E}">
        <p14:creationId xmlns:p14="http://schemas.microsoft.com/office/powerpoint/2010/main" val="4020261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6AC6-FF3F-E04A-BFCB-31021C77FF20}"/>
              </a:ext>
            </a:extLst>
          </p:cNvPr>
          <p:cNvSpPr>
            <a:spLocks noGrp="1"/>
          </p:cNvSpPr>
          <p:nvPr>
            <p:ph type="title"/>
          </p:nvPr>
        </p:nvSpPr>
        <p:spPr/>
        <p:txBody>
          <a:bodyPr/>
          <a:lstStyle/>
          <a:p>
            <a:r>
              <a:rPr lang="en-US" dirty="0"/>
              <a:t>Explore the </a:t>
            </a:r>
            <a:r>
              <a:rPr lang="en-US" dirty="0" err="1"/>
              <a:t>nginx</a:t>
            </a:r>
            <a:r>
              <a:rPr lang="en-US" dirty="0"/>
              <a:t> resource cont’d</a:t>
            </a:r>
          </a:p>
        </p:txBody>
      </p:sp>
      <p:sp>
        <p:nvSpPr>
          <p:cNvPr id="3" name="Content Placeholder 2">
            <a:extLst>
              <a:ext uri="{FF2B5EF4-FFF2-40B4-BE49-F238E27FC236}">
                <a16:creationId xmlns:a16="http://schemas.microsoft.com/office/drawing/2014/main" id="{F7C8AF67-428C-314A-AF93-D28457A9DC0C}"/>
              </a:ext>
            </a:extLst>
          </p:cNvPr>
          <p:cNvSpPr>
            <a:spLocks noGrp="1"/>
          </p:cNvSpPr>
          <p:nvPr>
            <p:ph idx="1"/>
          </p:nvPr>
        </p:nvSpPr>
        <p:spPr/>
        <p:txBody>
          <a:bodyPr/>
          <a:lstStyle/>
          <a:p>
            <a:r>
              <a:rPr lang="en-US" dirty="0"/>
              <a:t>Run </a:t>
            </a:r>
            <a:r>
              <a:rPr lang="en-US" i="1" dirty="0">
                <a:solidFill>
                  <a:srgbClr val="C792EA"/>
                </a:solidFill>
              </a:rPr>
              <a:t>`</a:t>
            </a:r>
            <a:r>
              <a:rPr lang="en-US" i="1" dirty="0" err="1">
                <a:solidFill>
                  <a:srgbClr val="C792EA"/>
                </a:solidFill>
              </a:rPr>
              <a:t>nginx.version</a:t>
            </a:r>
            <a:r>
              <a:rPr lang="en-US" i="1" dirty="0">
                <a:solidFill>
                  <a:srgbClr val="C792EA"/>
                </a:solidFill>
              </a:rPr>
              <a:t>` </a:t>
            </a:r>
            <a:r>
              <a:rPr lang="en-US" dirty="0"/>
              <a:t>to see what result you get.</a:t>
            </a:r>
          </a:p>
          <a:p>
            <a:endParaRPr lang="en-US" dirty="0"/>
          </a:p>
          <a:p>
            <a:endParaRPr lang="en-US" dirty="0"/>
          </a:p>
          <a:p>
            <a:r>
              <a:rPr lang="en-US" dirty="0"/>
              <a:t>Notice the error. This tells us that NGINX is not installed. Recall that you're working on your workstation container environment, which does not have NGINX installed. Run the following </a:t>
            </a:r>
            <a:r>
              <a:rPr lang="en-US" dirty="0">
                <a:solidFill>
                  <a:srgbClr val="82AAFF"/>
                </a:solidFill>
                <a:hlinkClick r:id="rId2"/>
              </a:rPr>
              <a:t>package</a:t>
            </a:r>
            <a:r>
              <a:rPr lang="en-US" dirty="0">
                <a:solidFill>
                  <a:srgbClr val="82AAFF"/>
                </a:solidFill>
              </a:rPr>
              <a:t> </a:t>
            </a:r>
            <a:r>
              <a:rPr lang="en-US" dirty="0"/>
              <a:t>resource to verify.</a:t>
            </a:r>
            <a:br>
              <a:rPr lang="en-US" dirty="0"/>
            </a:br>
            <a:endParaRPr lang="en-US" dirty="0"/>
          </a:p>
        </p:txBody>
      </p:sp>
      <p:pic>
        <p:nvPicPr>
          <p:cNvPr id="5" name="Picture 4">
            <a:extLst>
              <a:ext uri="{FF2B5EF4-FFF2-40B4-BE49-F238E27FC236}">
                <a16:creationId xmlns:a16="http://schemas.microsoft.com/office/drawing/2014/main" id="{A69214A7-AD88-2343-8941-4CBA9AB2F3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348" y="1809092"/>
            <a:ext cx="6221168" cy="671349"/>
          </a:xfrm>
          <a:prstGeom prst="rect">
            <a:avLst/>
          </a:prstGeom>
        </p:spPr>
      </p:pic>
      <p:pic>
        <p:nvPicPr>
          <p:cNvPr id="7" name="Picture 6">
            <a:extLst>
              <a:ext uri="{FF2B5EF4-FFF2-40B4-BE49-F238E27FC236}">
                <a16:creationId xmlns:a16="http://schemas.microsoft.com/office/drawing/2014/main" id="{0580A00A-0F1A-2E45-B6D1-8482AD8285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347" y="3992398"/>
            <a:ext cx="5765703" cy="671349"/>
          </a:xfrm>
          <a:prstGeom prst="rect">
            <a:avLst/>
          </a:prstGeom>
        </p:spPr>
      </p:pic>
    </p:spTree>
    <p:extLst>
      <p:ext uri="{BB962C8B-B14F-4D97-AF65-F5344CB8AC3E}">
        <p14:creationId xmlns:p14="http://schemas.microsoft.com/office/powerpoint/2010/main" val="2152034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D273-8F17-F448-9A46-7CD56DC5FD3D}"/>
              </a:ext>
            </a:extLst>
          </p:cNvPr>
          <p:cNvSpPr>
            <a:spLocks noGrp="1"/>
          </p:cNvSpPr>
          <p:nvPr>
            <p:ph type="title"/>
          </p:nvPr>
        </p:nvSpPr>
        <p:spPr/>
        <p:txBody>
          <a:bodyPr/>
          <a:lstStyle/>
          <a:p>
            <a:r>
              <a:rPr lang="en-US" dirty="0"/>
              <a:t>Explore the </a:t>
            </a:r>
            <a:r>
              <a:rPr lang="en-US" dirty="0" err="1"/>
              <a:t>nginx</a:t>
            </a:r>
            <a:r>
              <a:rPr lang="en-US" dirty="0"/>
              <a:t> resource cont’d</a:t>
            </a:r>
          </a:p>
        </p:txBody>
      </p:sp>
      <p:sp>
        <p:nvSpPr>
          <p:cNvPr id="3" name="Content Placeholder 2">
            <a:extLst>
              <a:ext uri="{FF2B5EF4-FFF2-40B4-BE49-F238E27FC236}">
                <a16:creationId xmlns:a16="http://schemas.microsoft.com/office/drawing/2014/main" id="{C179061A-52F2-3744-8311-3A370D33CEA0}"/>
              </a:ext>
            </a:extLst>
          </p:cNvPr>
          <p:cNvSpPr>
            <a:spLocks noGrp="1"/>
          </p:cNvSpPr>
          <p:nvPr>
            <p:ph idx="1"/>
          </p:nvPr>
        </p:nvSpPr>
        <p:spPr/>
        <p:txBody>
          <a:bodyPr/>
          <a:lstStyle/>
          <a:p>
            <a:r>
              <a:rPr lang="en-US" dirty="0"/>
              <a:t>Although you've discovered the methods you need – </a:t>
            </a:r>
            <a:r>
              <a:rPr lang="en-US" i="1" dirty="0">
                <a:solidFill>
                  <a:srgbClr val="C792EA"/>
                </a:solidFill>
              </a:rPr>
              <a:t>`version` </a:t>
            </a:r>
            <a:r>
              <a:rPr lang="en-US" dirty="0"/>
              <a:t>and </a:t>
            </a:r>
            <a:r>
              <a:rPr lang="en-US" i="1" dirty="0">
                <a:solidFill>
                  <a:srgbClr val="C792EA"/>
                </a:solidFill>
              </a:rPr>
              <a:t>`modules` </a:t>
            </a:r>
            <a:r>
              <a:rPr lang="en-US" dirty="0"/>
              <a:t>– let's run InSpec shell commands against the target that does have NGINX installed to see what results we find. To do so, first start by exiting your InSpec shell session.</a:t>
            </a:r>
          </a:p>
          <a:p>
            <a:endParaRPr lang="en-US" dirty="0"/>
          </a:p>
        </p:txBody>
      </p:sp>
      <p:pic>
        <p:nvPicPr>
          <p:cNvPr id="5" name="Picture 4">
            <a:extLst>
              <a:ext uri="{FF2B5EF4-FFF2-40B4-BE49-F238E27FC236}">
                <a16:creationId xmlns:a16="http://schemas.microsoft.com/office/drawing/2014/main" id="{CA00234F-39BC-B340-B219-8987304D23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942" y="2903044"/>
            <a:ext cx="3151397" cy="617921"/>
          </a:xfrm>
          <a:prstGeom prst="rect">
            <a:avLst/>
          </a:prstGeom>
        </p:spPr>
      </p:pic>
    </p:spTree>
    <p:extLst>
      <p:ext uri="{BB962C8B-B14F-4D97-AF65-F5344CB8AC3E}">
        <p14:creationId xmlns:p14="http://schemas.microsoft.com/office/powerpoint/2010/main" val="2077668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EAF9-10DC-B647-B751-F7BDBFD2DCDB}"/>
              </a:ext>
            </a:extLst>
          </p:cNvPr>
          <p:cNvSpPr>
            <a:spLocks noGrp="1"/>
          </p:cNvSpPr>
          <p:nvPr>
            <p:ph type="title"/>
          </p:nvPr>
        </p:nvSpPr>
        <p:spPr/>
        <p:txBody>
          <a:bodyPr/>
          <a:lstStyle/>
          <a:p>
            <a:r>
              <a:rPr lang="en-US" dirty="0"/>
              <a:t>Explore the </a:t>
            </a:r>
            <a:r>
              <a:rPr lang="en-US" dirty="0" err="1"/>
              <a:t>nginx</a:t>
            </a:r>
            <a:r>
              <a:rPr lang="en-US" dirty="0"/>
              <a:t> resource cont’d</a:t>
            </a:r>
          </a:p>
        </p:txBody>
      </p:sp>
      <p:sp>
        <p:nvSpPr>
          <p:cNvPr id="3" name="Content Placeholder 2">
            <a:extLst>
              <a:ext uri="{FF2B5EF4-FFF2-40B4-BE49-F238E27FC236}">
                <a16:creationId xmlns:a16="http://schemas.microsoft.com/office/drawing/2014/main" id="{2C094E8D-2A6F-1244-9B05-00D148BBA345}"/>
              </a:ext>
            </a:extLst>
          </p:cNvPr>
          <p:cNvSpPr>
            <a:spLocks noGrp="1"/>
          </p:cNvSpPr>
          <p:nvPr>
            <p:ph idx="1"/>
          </p:nvPr>
        </p:nvSpPr>
        <p:spPr/>
        <p:txBody>
          <a:bodyPr/>
          <a:lstStyle/>
          <a:p>
            <a:r>
              <a:rPr lang="en-US" dirty="0"/>
              <a:t>Run </a:t>
            </a:r>
            <a:r>
              <a:rPr lang="en-US" i="1" dirty="0">
                <a:solidFill>
                  <a:srgbClr val="C792EA"/>
                </a:solidFill>
              </a:rPr>
              <a:t>`</a:t>
            </a:r>
            <a:r>
              <a:rPr lang="en-US" i="1" dirty="0" err="1">
                <a:solidFill>
                  <a:srgbClr val="C792EA"/>
                </a:solidFill>
              </a:rPr>
              <a:t>inspec</a:t>
            </a:r>
            <a:r>
              <a:rPr lang="en-US" i="1" dirty="0">
                <a:solidFill>
                  <a:srgbClr val="C792EA"/>
                </a:solidFill>
              </a:rPr>
              <a:t> shell` </a:t>
            </a:r>
            <a:r>
              <a:rPr lang="en-US" dirty="0"/>
              <a:t>a second time. This time, provide the </a:t>
            </a:r>
            <a:r>
              <a:rPr lang="en-US" i="1" dirty="0">
                <a:solidFill>
                  <a:srgbClr val="C792EA"/>
                </a:solidFill>
              </a:rPr>
              <a:t>`-t` </a:t>
            </a:r>
            <a:r>
              <a:rPr lang="en-US" dirty="0"/>
              <a:t>argument to connect the shell session to the target container. This is similar to how you ran </a:t>
            </a:r>
            <a:r>
              <a:rPr lang="en-US" i="1" dirty="0">
                <a:solidFill>
                  <a:srgbClr val="C792EA"/>
                </a:solidFill>
              </a:rPr>
              <a:t>`</a:t>
            </a:r>
            <a:r>
              <a:rPr lang="en-US" i="1" dirty="0" err="1">
                <a:solidFill>
                  <a:srgbClr val="C792EA"/>
                </a:solidFill>
              </a:rPr>
              <a:t>inspec</a:t>
            </a:r>
            <a:r>
              <a:rPr lang="en-US" i="1" dirty="0">
                <a:solidFill>
                  <a:srgbClr val="C792EA"/>
                </a:solidFill>
              </a:rPr>
              <a:t> exec` </a:t>
            </a:r>
            <a:r>
              <a:rPr lang="en-US" dirty="0"/>
              <a:t>in the </a:t>
            </a:r>
            <a:r>
              <a:rPr lang="en-US" dirty="0">
                <a:solidFill>
                  <a:srgbClr val="82AAFF"/>
                </a:solidFill>
                <a:hlinkClick r:id="rId2"/>
              </a:rPr>
              <a:t>Try InSpec</a:t>
            </a:r>
            <a:r>
              <a:rPr lang="en-US" dirty="0">
                <a:solidFill>
                  <a:srgbClr val="82AAFF"/>
                </a:solidFill>
              </a:rPr>
              <a:t> </a:t>
            </a:r>
            <a:r>
              <a:rPr lang="en-US" dirty="0"/>
              <a:t>module to scan the target from the workstation.</a:t>
            </a:r>
          </a:p>
          <a:p>
            <a:endParaRPr lang="en-US" dirty="0"/>
          </a:p>
          <a:p>
            <a:endParaRPr lang="en-US" dirty="0"/>
          </a:p>
          <a:p>
            <a:endParaRPr lang="en-US" dirty="0"/>
          </a:p>
          <a:p>
            <a:endParaRPr lang="en-US" dirty="0"/>
          </a:p>
          <a:p>
            <a:endParaRPr lang="en-US" dirty="0"/>
          </a:p>
          <a:p>
            <a:r>
              <a:rPr lang="en-US" dirty="0"/>
              <a:t>Remember that the target does not have the InSpec CLI installed on it. Your shell session exists on the workstation container; InSpec routes commands to the target instance over SSH.</a:t>
            </a:r>
          </a:p>
        </p:txBody>
      </p:sp>
      <p:pic>
        <p:nvPicPr>
          <p:cNvPr id="5" name="Picture 4">
            <a:extLst>
              <a:ext uri="{FF2B5EF4-FFF2-40B4-BE49-F238E27FC236}">
                <a16:creationId xmlns:a16="http://schemas.microsoft.com/office/drawing/2014/main" id="{2F7AB76F-8947-5C4A-9566-50E009D09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297" y="2800349"/>
            <a:ext cx="4881338" cy="1803181"/>
          </a:xfrm>
          <a:prstGeom prst="rect">
            <a:avLst/>
          </a:prstGeom>
        </p:spPr>
      </p:pic>
    </p:spTree>
    <p:extLst>
      <p:ext uri="{BB962C8B-B14F-4D97-AF65-F5344CB8AC3E}">
        <p14:creationId xmlns:p14="http://schemas.microsoft.com/office/powerpoint/2010/main" val="2788755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8E797-84FC-7243-AE8C-2D6FE66F0ADB}"/>
              </a:ext>
            </a:extLst>
          </p:cNvPr>
          <p:cNvSpPr>
            <a:spLocks noGrp="1"/>
          </p:cNvSpPr>
          <p:nvPr>
            <p:ph type="title"/>
          </p:nvPr>
        </p:nvSpPr>
        <p:spPr/>
        <p:txBody>
          <a:bodyPr/>
          <a:lstStyle/>
          <a:p>
            <a:r>
              <a:rPr lang="en-US" dirty="0"/>
              <a:t>Explore the </a:t>
            </a:r>
            <a:r>
              <a:rPr lang="en-US" dirty="0" err="1"/>
              <a:t>nginx</a:t>
            </a:r>
            <a:r>
              <a:rPr lang="en-US" dirty="0"/>
              <a:t> resource cont’d</a:t>
            </a:r>
          </a:p>
        </p:txBody>
      </p:sp>
      <p:sp>
        <p:nvSpPr>
          <p:cNvPr id="3" name="Content Placeholder 2">
            <a:extLst>
              <a:ext uri="{FF2B5EF4-FFF2-40B4-BE49-F238E27FC236}">
                <a16:creationId xmlns:a16="http://schemas.microsoft.com/office/drawing/2014/main" id="{D0D76556-BEA7-F24D-9A7F-122019154EDF}"/>
              </a:ext>
            </a:extLst>
          </p:cNvPr>
          <p:cNvSpPr>
            <a:spLocks noGrp="1"/>
          </p:cNvSpPr>
          <p:nvPr>
            <p:ph idx="1"/>
          </p:nvPr>
        </p:nvSpPr>
        <p:spPr/>
        <p:txBody>
          <a:bodyPr/>
          <a:lstStyle/>
          <a:p>
            <a:r>
              <a:rPr lang="en-US" dirty="0"/>
              <a:t>Run the </a:t>
            </a:r>
            <a:r>
              <a:rPr lang="en-US" i="1" dirty="0">
                <a:solidFill>
                  <a:srgbClr val="C792EA"/>
                </a:solidFill>
              </a:rPr>
              <a:t>`package` </a:t>
            </a:r>
            <a:r>
              <a:rPr lang="en-US" dirty="0"/>
              <a:t>resource a second time, this time on the target container.</a:t>
            </a:r>
          </a:p>
          <a:p>
            <a:endParaRPr lang="en-US" dirty="0"/>
          </a:p>
          <a:p>
            <a:r>
              <a:rPr lang="en-US" dirty="0"/>
              <a:t>You see that NGINX is installed. Now run </a:t>
            </a:r>
            <a:r>
              <a:rPr lang="en-US" i="1" dirty="0">
                <a:solidFill>
                  <a:srgbClr val="C792EA"/>
                </a:solidFill>
              </a:rPr>
              <a:t>`</a:t>
            </a:r>
            <a:r>
              <a:rPr lang="en-US" i="1" dirty="0" err="1">
                <a:solidFill>
                  <a:srgbClr val="C792EA"/>
                </a:solidFill>
              </a:rPr>
              <a:t>nginx.version</a:t>
            </a:r>
            <a:r>
              <a:rPr lang="en-US" i="1" dirty="0">
                <a:solidFill>
                  <a:srgbClr val="C792EA"/>
                </a:solidFill>
              </a:rPr>
              <a:t>`</a:t>
            </a:r>
            <a:r>
              <a:rPr lang="en-US" dirty="0"/>
              <a:t>.</a:t>
            </a:r>
          </a:p>
          <a:p>
            <a:endParaRPr lang="en-US" dirty="0"/>
          </a:p>
        </p:txBody>
      </p:sp>
      <p:pic>
        <p:nvPicPr>
          <p:cNvPr id="5" name="Picture 4">
            <a:extLst>
              <a:ext uri="{FF2B5EF4-FFF2-40B4-BE49-F238E27FC236}">
                <a16:creationId xmlns:a16="http://schemas.microsoft.com/office/drawing/2014/main" id="{A34BE7E0-A31E-3D4A-8514-3F30C7B4C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181" y="2173233"/>
            <a:ext cx="2903696" cy="370270"/>
          </a:xfrm>
          <a:prstGeom prst="rect">
            <a:avLst/>
          </a:prstGeom>
        </p:spPr>
      </p:pic>
      <p:pic>
        <p:nvPicPr>
          <p:cNvPr id="7" name="Picture 6">
            <a:extLst>
              <a:ext uri="{FF2B5EF4-FFF2-40B4-BE49-F238E27FC236}">
                <a16:creationId xmlns:a16="http://schemas.microsoft.com/office/drawing/2014/main" id="{C76FD5F6-CDF3-684B-8651-A96717F42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180" y="2936711"/>
            <a:ext cx="2945439" cy="689358"/>
          </a:xfrm>
          <a:prstGeom prst="rect">
            <a:avLst/>
          </a:prstGeom>
        </p:spPr>
      </p:pic>
    </p:spTree>
    <p:extLst>
      <p:ext uri="{BB962C8B-B14F-4D97-AF65-F5344CB8AC3E}">
        <p14:creationId xmlns:p14="http://schemas.microsoft.com/office/powerpoint/2010/main" val="3325781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86F7-1E4D-9E45-BA75-92C7BA49CAEB}"/>
              </a:ext>
            </a:extLst>
          </p:cNvPr>
          <p:cNvSpPr>
            <a:spLocks noGrp="1"/>
          </p:cNvSpPr>
          <p:nvPr>
            <p:ph type="title"/>
          </p:nvPr>
        </p:nvSpPr>
        <p:spPr/>
        <p:txBody>
          <a:bodyPr/>
          <a:lstStyle/>
          <a:p>
            <a:r>
              <a:rPr lang="en-US" dirty="0"/>
              <a:t>Explore the </a:t>
            </a:r>
            <a:r>
              <a:rPr lang="en-US" dirty="0" err="1"/>
              <a:t>nginx</a:t>
            </a:r>
            <a:r>
              <a:rPr lang="en-US" dirty="0"/>
              <a:t> resource cont’d</a:t>
            </a:r>
          </a:p>
        </p:txBody>
      </p:sp>
      <p:sp>
        <p:nvSpPr>
          <p:cNvPr id="3" name="Content Placeholder 2">
            <a:extLst>
              <a:ext uri="{FF2B5EF4-FFF2-40B4-BE49-F238E27FC236}">
                <a16:creationId xmlns:a16="http://schemas.microsoft.com/office/drawing/2014/main" id="{1AF813F7-C8DE-1F46-B08C-CC67C7A95D70}"/>
              </a:ext>
            </a:extLst>
          </p:cNvPr>
          <p:cNvSpPr>
            <a:spLocks noGrp="1"/>
          </p:cNvSpPr>
          <p:nvPr>
            <p:ph idx="1"/>
          </p:nvPr>
        </p:nvSpPr>
        <p:spPr/>
        <p:txBody>
          <a:bodyPr/>
          <a:lstStyle/>
          <a:p>
            <a:r>
              <a:rPr lang="en-US" dirty="0"/>
              <a:t>You see that version 1.10.3 is installed. To complete the example, run </a:t>
            </a:r>
            <a:r>
              <a:rPr lang="en-US" i="1" dirty="0">
                <a:solidFill>
                  <a:srgbClr val="C792EA"/>
                </a:solidFill>
              </a:rPr>
              <a:t>`</a:t>
            </a:r>
            <a:r>
              <a:rPr lang="en-US" i="1" dirty="0" err="1">
                <a:solidFill>
                  <a:srgbClr val="C792EA"/>
                </a:solidFill>
              </a:rPr>
              <a:t>nginx.modules</a:t>
            </a:r>
            <a:r>
              <a:rPr lang="en-US" i="1" dirty="0">
                <a:solidFill>
                  <a:srgbClr val="C792EA"/>
                </a:solidFill>
              </a:rPr>
              <a:t>` </a:t>
            </a:r>
            <a:r>
              <a:rPr lang="en-US" dirty="0"/>
              <a:t>to list the installed NGINX modules.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You see that the required modules, </a:t>
            </a:r>
            <a:r>
              <a:rPr lang="en-US" i="1" dirty="0">
                <a:solidFill>
                  <a:srgbClr val="C792EA"/>
                </a:solidFill>
              </a:rPr>
              <a:t>`</a:t>
            </a:r>
            <a:r>
              <a:rPr lang="en-US" i="1" dirty="0" err="1">
                <a:solidFill>
                  <a:srgbClr val="C792EA"/>
                </a:solidFill>
              </a:rPr>
              <a:t>http_ssl</a:t>
            </a:r>
            <a:r>
              <a:rPr lang="en-US" i="1" dirty="0">
                <a:solidFill>
                  <a:srgbClr val="C792EA"/>
                </a:solidFill>
              </a:rPr>
              <a:t>`</a:t>
            </a:r>
            <a:r>
              <a:rPr lang="en-US" dirty="0"/>
              <a:t>, </a:t>
            </a:r>
            <a:r>
              <a:rPr lang="en-US" i="1" dirty="0">
                <a:solidFill>
                  <a:srgbClr val="C792EA"/>
                </a:solidFill>
              </a:rPr>
              <a:t>`</a:t>
            </a:r>
            <a:r>
              <a:rPr lang="en-US" i="1" dirty="0" err="1">
                <a:solidFill>
                  <a:srgbClr val="C792EA"/>
                </a:solidFill>
              </a:rPr>
              <a:t>stream_ssl</a:t>
            </a:r>
            <a:r>
              <a:rPr lang="en-US" i="1" dirty="0">
                <a:solidFill>
                  <a:srgbClr val="C792EA"/>
                </a:solidFill>
              </a:rPr>
              <a:t>`</a:t>
            </a:r>
            <a:r>
              <a:rPr lang="en-US" dirty="0"/>
              <a:t>, and </a:t>
            </a:r>
            <a:r>
              <a:rPr lang="en-US" i="1" dirty="0">
                <a:solidFill>
                  <a:srgbClr val="C792EA"/>
                </a:solidFill>
              </a:rPr>
              <a:t>`</a:t>
            </a:r>
            <a:r>
              <a:rPr lang="en-US" i="1" dirty="0" err="1">
                <a:solidFill>
                  <a:srgbClr val="C792EA"/>
                </a:solidFill>
              </a:rPr>
              <a:t>mail_ssl</a:t>
            </a:r>
            <a:r>
              <a:rPr lang="en-US" i="1" dirty="0">
                <a:solidFill>
                  <a:srgbClr val="C792EA"/>
                </a:solidFill>
              </a:rPr>
              <a:t>`</a:t>
            </a:r>
            <a:r>
              <a:rPr lang="en-US" dirty="0"/>
              <a:t>, are installed.</a:t>
            </a:r>
          </a:p>
        </p:txBody>
      </p:sp>
      <p:pic>
        <p:nvPicPr>
          <p:cNvPr id="5" name="Picture 4">
            <a:extLst>
              <a:ext uri="{FF2B5EF4-FFF2-40B4-BE49-F238E27FC236}">
                <a16:creationId xmlns:a16="http://schemas.microsoft.com/office/drawing/2014/main" id="{B29C3D2D-6D38-FF4E-AC2A-07A76010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07" y="2480221"/>
            <a:ext cx="2402052" cy="2974849"/>
          </a:xfrm>
          <a:prstGeom prst="rect">
            <a:avLst/>
          </a:prstGeom>
        </p:spPr>
      </p:pic>
    </p:spTree>
    <p:extLst>
      <p:ext uri="{BB962C8B-B14F-4D97-AF65-F5344CB8AC3E}">
        <p14:creationId xmlns:p14="http://schemas.microsoft.com/office/powerpoint/2010/main" val="3432105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018F-0E48-B744-9E6A-6B244F6D2C87}"/>
              </a:ext>
            </a:extLst>
          </p:cNvPr>
          <p:cNvSpPr>
            <a:spLocks noGrp="1"/>
          </p:cNvSpPr>
          <p:nvPr>
            <p:ph type="title"/>
          </p:nvPr>
        </p:nvSpPr>
        <p:spPr/>
        <p:txBody>
          <a:bodyPr/>
          <a:lstStyle/>
          <a:p>
            <a:r>
              <a:rPr lang="en-US" dirty="0"/>
              <a:t>Explore the </a:t>
            </a:r>
            <a:r>
              <a:rPr lang="en-US" dirty="0" err="1"/>
              <a:t>nginx</a:t>
            </a:r>
            <a:r>
              <a:rPr lang="en-US" dirty="0"/>
              <a:t> resource cont’d</a:t>
            </a:r>
          </a:p>
        </p:txBody>
      </p:sp>
      <p:sp>
        <p:nvSpPr>
          <p:cNvPr id="3" name="Content Placeholder 2">
            <a:extLst>
              <a:ext uri="{FF2B5EF4-FFF2-40B4-BE49-F238E27FC236}">
                <a16:creationId xmlns:a16="http://schemas.microsoft.com/office/drawing/2014/main" id="{36FBD391-915B-E54E-BE08-AC92C3B17412}"/>
              </a:ext>
            </a:extLst>
          </p:cNvPr>
          <p:cNvSpPr>
            <a:spLocks noGrp="1"/>
          </p:cNvSpPr>
          <p:nvPr>
            <p:ph idx="1"/>
          </p:nvPr>
        </p:nvSpPr>
        <p:spPr/>
        <p:txBody>
          <a:bodyPr/>
          <a:lstStyle/>
          <a:p>
            <a:r>
              <a:rPr lang="en-US" dirty="0"/>
              <a:t>The </a:t>
            </a:r>
            <a:r>
              <a:rPr lang="en-US" dirty="0">
                <a:solidFill>
                  <a:srgbClr val="82AAFF"/>
                </a:solidFill>
                <a:hlinkClick r:id="rId2"/>
              </a:rPr>
              <a:t>nginx_conf</a:t>
            </a:r>
            <a:r>
              <a:rPr lang="en-US" dirty="0">
                <a:solidFill>
                  <a:srgbClr val="82AAFF"/>
                </a:solidFill>
              </a:rPr>
              <a:t> </a:t>
            </a:r>
            <a:r>
              <a:rPr lang="en-US" dirty="0"/>
              <a:t>resource examines the contents of the NGINX configuration file, </a:t>
            </a:r>
            <a:r>
              <a:rPr lang="en-US" i="1" dirty="0">
                <a:solidFill>
                  <a:srgbClr val="C792EA"/>
                </a:solidFill>
              </a:rPr>
              <a:t>`/</a:t>
            </a:r>
            <a:r>
              <a:rPr lang="en-US" i="1" dirty="0" err="1">
                <a:solidFill>
                  <a:srgbClr val="C792EA"/>
                </a:solidFill>
              </a:rPr>
              <a:t>etc</a:t>
            </a:r>
            <a:r>
              <a:rPr lang="en-US" i="1" dirty="0">
                <a:solidFill>
                  <a:srgbClr val="C792EA"/>
                </a:solidFill>
              </a:rPr>
              <a:t>/</a:t>
            </a:r>
            <a:r>
              <a:rPr lang="en-US" i="1" dirty="0" err="1">
                <a:solidFill>
                  <a:srgbClr val="C792EA"/>
                </a:solidFill>
              </a:rPr>
              <a:t>nginx</a:t>
            </a:r>
            <a:r>
              <a:rPr lang="en-US" i="1" dirty="0">
                <a:solidFill>
                  <a:srgbClr val="C792EA"/>
                </a:solidFill>
              </a:rPr>
              <a:t>/</a:t>
            </a:r>
            <a:r>
              <a:rPr lang="en-US" i="1" dirty="0" err="1">
                <a:solidFill>
                  <a:srgbClr val="C792EA"/>
                </a:solidFill>
              </a:rPr>
              <a:t>nginx.conf</a:t>
            </a:r>
            <a:r>
              <a:rPr lang="en-US" i="1" dirty="0">
                <a:solidFill>
                  <a:srgbClr val="C792EA"/>
                </a:solidFill>
              </a:rPr>
              <a:t>`</a:t>
            </a:r>
            <a:r>
              <a:rPr lang="en-US" dirty="0"/>
              <a:t>.</a:t>
            </a:r>
          </a:p>
          <a:p>
            <a:r>
              <a:rPr lang="en-US" dirty="0"/>
              <a:t>Recall that the third requirement is to check whether the NGINX configuration file is owned by </a:t>
            </a:r>
            <a:r>
              <a:rPr lang="en-US" i="1" dirty="0">
                <a:solidFill>
                  <a:srgbClr val="C792EA"/>
                </a:solidFill>
              </a:rPr>
              <a:t>`root` </a:t>
            </a:r>
            <a:r>
              <a:rPr lang="en-US" dirty="0"/>
              <a:t>and is not readable, writeable, or executable by others. Because we want to test attributes of the file itself, and not its contents, you'll use the </a:t>
            </a:r>
            <a:r>
              <a:rPr lang="en-US" i="1" dirty="0">
                <a:solidFill>
                  <a:srgbClr val="C792EA"/>
                </a:solidFill>
              </a:rPr>
              <a:t>`file` </a:t>
            </a:r>
            <a:r>
              <a:rPr lang="en-US" dirty="0"/>
              <a:t>resource.</a:t>
            </a:r>
          </a:p>
          <a:p>
            <a:endParaRPr lang="en-US" dirty="0"/>
          </a:p>
        </p:txBody>
      </p:sp>
    </p:spTree>
    <p:extLst>
      <p:ext uri="{BB962C8B-B14F-4D97-AF65-F5344CB8AC3E}">
        <p14:creationId xmlns:p14="http://schemas.microsoft.com/office/powerpoint/2010/main" val="2681751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C12B-74AB-7942-855E-C014F14AB1C2}"/>
              </a:ext>
            </a:extLst>
          </p:cNvPr>
          <p:cNvSpPr>
            <a:spLocks noGrp="1"/>
          </p:cNvSpPr>
          <p:nvPr>
            <p:ph type="title"/>
          </p:nvPr>
        </p:nvSpPr>
        <p:spPr/>
        <p:txBody>
          <a:bodyPr/>
          <a:lstStyle/>
          <a:p>
            <a:r>
              <a:rPr lang="en-US" dirty="0"/>
              <a:t>Explore the </a:t>
            </a:r>
            <a:r>
              <a:rPr lang="en-US" dirty="0" err="1"/>
              <a:t>nginx</a:t>
            </a:r>
            <a:r>
              <a:rPr lang="en-US" dirty="0"/>
              <a:t> resource cont’d</a:t>
            </a:r>
          </a:p>
        </p:txBody>
      </p:sp>
      <p:sp>
        <p:nvSpPr>
          <p:cNvPr id="3" name="Content Placeholder 2">
            <a:extLst>
              <a:ext uri="{FF2B5EF4-FFF2-40B4-BE49-F238E27FC236}">
                <a16:creationId xmlns:a16="http://schemas.microsoft.com/office/drawing/2014/main" id="{A023E72C-481E-3846-AF15-7A39E61A2960}"/>
              </a:ext>
            </a:extLst>
          </p:cNvPr>
          <p:cNvSpPr>
            <a:spLocks noGrp="1"/>
          </p:cNvSpPr>
          <p:nvPr>
            <p:ph idx="1"/>
          </p:nvPr>
        </p:nvSpPr>
        <p:spPr/>
        <p:txBody>
          <a:bodyPr/>
          <a:lstStyle/>
          <a:p>
            <a:r>
              <a:rPr lang="en-US" dirty="0"/>
              <a:t>You saw earlier how the </a:t>
            </a:r>
            <a:r>
              <a:rPr lang="en-US" i="1" dirty="0">
                <a:solidFill>
                  <a:srgbClr val="C792EA"/>
                </a:solidFill>
              </a:rPr>
              <a:t>`file` </a:t>
            </a:r>
            <a:r>
              <a:rPr lang="en-US" dirty="0"/>
              <a:t>resource provides the </a:t>
            </a:r>
            <a:r>
              <a:rPr lang="en-US" i="1" dirty="0">
                <a:solidFill>
                  <a:srgbClr val="C792EA"/>
                </a:solidFill>
              </a:rPr>
              <a:t>`readable`</a:t>
            </a:r>
            <a:r>
              <a:rPr lang="en-US" dirty="0"/>
              <a:t>, </a:t>
            </a:r>
            <a:r>
              <a:rPr lang="en-US" i="1" dirty="0">
                <a:solidFill>
                  <a:srgbClr val="C792EA"/>
                </a:solidFill>
              </a:rPr>
              <a:t>`writeable`</a:t>
            </a:r>
            <a:r>
              <a:rPr lang="en-US" dirty="0"/>
              <a:t>, and </a:t>
            </a:r>
            <a:r>
              <a:rPr lang="en-US" i="1" dirty="0">
                <a:solidFill>
                  <a:srgbClr val="C792EA"/>
                </a:solidFill>
              </a:rPr>
              <a:t>`executable` </a:t>
            </a:r>
            <a:r>
              <a:rPr lang="en-US" dirty="0"/>
              <a:t>methods. You would also see that the </a:t>
            </a:r>
            <a:r>
              <a:rPr lang="en-US" i="1" dirty="0">
                <a:solidFill>
                  <a:srgbClr val="C792EA"/>
                </a:solidFill>
              </a:rPr>
              <a:t>`file` </a:t>
            </a:r>
            <a:r>
              <a:rPr lang="en-US" dirty="0"/>
              <a:t>resource provides the </a:t>
            </a:r>
            <a:r>
              <a:rPr lang="en-US" i="1" dirty="0">
                <a:solidFill>
                  <a:srgbClr val="C792EA"/>
                </a:solidFill>
              </a:rPr>
              <a:t>`</a:t>
            </a:r>
            <a:r>
              <a:rPr lang="en-US" i="1" dirty="0" err="1">
                <a:solidFill>
                  <a:srgbClr val="C792EA"/>
                </a:solidFill>
              </a:rPr>
              <a:t>owned_by</a:t>
            </a:r>
            <a:r>
              <a:rPr lang="en-US" i="1" dirty="0">
                <a:solidFill>
                  <a:srgbClr val="C792EA"/>
                </a:solidFill>
              </a:rPr>
              <a:t>` </a:t>
            </a:r>
            <a:r>
              <a:rPr lang="en-US" dirty="0"/>
              <a:t>and </a:t>
            </a:r>
            <a:r>
              <a:rPr lang="en-US" i="1" dirty="0">
                <a:solidFill>
                  <a:srgbClr val="C792EA"/>
                </a:solidFill>
              </a:rPr>
              <a:t>`</a:t>
            </a:r>
            <a:r>
              <a:rPr lang="en-US" i="1" dirty="0" err="1">
                <a:solidFill>
                  <a:srgbClr val="C792EA"/>
                </a:solidFill>
              </a:rPr>
              <a:t>grouped_into</a:t>
            </a:r>
            <a:r>
              <a:rPr lang="en-US" i="1" dirty="0">
                <a:solidFill>
                  <a:srgbClr val="C792EA"/>
                </a:solidFill>
              </a:rPr>
              <a:t>` </a:t>
            </a:r>
            <a:r>
              <a:rPr lang="en-US" dirty="0"/>
              <a:t>methods.</a:t>
            </a:r>
          </a:p>
          <a:p>
            <a:endParaRPr lang="en-US" dirty="0"/>
          </a:p>
        </p:txBody>
      </p:sp>
      <p:pic>
        <p:nvPicPr>
          <p:cNvPr id="5" name="Picture 4">
            <a:extLst>
              <a:ext uri="{FF2B5EF4-FFF2-40B4-BE49-F238E27FC236}">
                <a16:creationId xmlns:a16="http://schemas.microsoft.com/office/drawing/2014/main" id="{F1DC9886-940A-1444-82C7-20072F82E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366" y="2755900"/>
            <a:ext cx="4659586" cy="3580344"/>
          </a:xfrm>
          <a:prstGeom prst="rect">
            <a:avLst/>
          </a:prstGeom>
        </p:spPr>
      </p:pic>
    </p:spTree>
    <p:extLst>
      <p:ext uri="{BB962C8B-B14F-4D97-AF65-F5344CB8AC3E}">
        <p14:creationId xmlns:p14="http://schemas.microsoft.com/office/powerpoint/2010/main" val="855918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0F58-2573-0545-8762-C975BA09639A}"/>
              </a:ext>
            </a:extLst>
          </p:cNvPr>
          <p:cNvSpPr>
            <a:spLocks noGrp="1"/>
          </p:cNvSpPr>
          <p:nvPr>
            <p:ph type="title"/>
          </p:nvPr>
        </p:nvSpPr>
        <p:spPr/>
        <p:txBody>
          <a:bodyPr>
            <a:normAutofit fontScale="90000"/>
          </a:bodyPr>
          <a:lstStyle/>
          <a:p>
            <a:r>
              <a:rPr lang="en-US" dirty="0"/>
              <a:t>Orchestration, Configuration Management, Validation to Deployment</a:t>
            </a:r>
          </a:p>
        </p:txBody>
      </p:sp>
      <p:sp>
        <p:nvSpPr>
          <p:cNvPr id="3" name="Content Placeholder 2">
            <a:extLst>
              <a:ext uri="{FF2B5EF4-FFF2-40B4-BE49-F238E27FC236}">
                <a16:creationId xmlns:a16="http://schemas.microsoft.com/office/drawing/2014/main" id="{1295C5A8-A0D2-9849-AB81-4D1AD7AF9C1E}"/>
              </a:ext>
            </a:extLst>
          </p:cNvPr>
          <p:cNvSpPr>
            <a:spLocks noGrp="1"/>
          </p:cNvSpPr>
          <p:nvPr>
            <p:ph idx="1"/>
          </p:nvPr>
        </p:nvSpPr>
        <p:spPr/>
        <p:txBody>
          <a:bodyPr/>
          <a:lstStyle/>
          <a:p>
            <a:r>
              <a:rPr lang="en-US" dirty="0"/>
              <a:t>InSpec operates with most orchestration and CM tools found in the DevOps pipeline implementations</a:t>
            </a:r>
          </a:p>
          <a:p>
            <a:endParaRPr lang="en-US" dirty="0"/>
          </a:p>
        </p:txBody>
      </p:sp>
      <p:pic>
        <p:nvPicPr>
          <p:cNvPr id="5" name="Picture 4">
            <a:extLst>
              <a:ext uri="{FF2B5EF4-FFF2-40B4-BE49-F238E27FC236}">
                <a16:creationId xmlns:a16="http://schemas.microsoft.com/office/drawing/2014/main" id="{4C9A8DD8-E24F-DE46-9DCE-FC1847125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210" y="2457449"/>
            <a:ext cx="8229600" cy="3245177"/>
          </a:xfrm>
          <a:prstGeom prst="rect">
            <a:avLst/>
          </a:prstGeom>
        </p:spPr>
      </p:pic>
    </p:spTree>
    <p:extLst>
      <p:ext uri="{BB962C8B-B14F-4D97-AF65-F5344CB8AC3E}">
        <p14:creationId xmlns:p14="http://schemas.microsoft.com/office/powerpoint/2010/main" val="1892704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4224-D640-2143-86AE-31C9D60AF345}"/>
              </a:ext>
            </a:extLst>
          </p:cNvPr>
          <p:cNvSpPr>
            <a:spLocks noGrp="1"/>
          </p:cNvSpPr>
          <p:nvPr>
            <p:ph type="title"/>
          </p:nvPr>
        </p:nvSpPr>
        <p:spPr/>
        <p:txBody>
          <a:bodyPr/>
          <a:lstStyle/>
          <a:p>
            <a:r>
              <a:rPr lang="en-US" dirty="0"/>
              <a:t>Explore the </a:t>
            </a:r>
            <a:r>
              <a:rPr lang="en-US" dirty="0" err="1"/>
              <a:t>nginx</a:t>
            </a:r>
            <a:r>
              <a:rPr lang="en-US" dirty="0"/>
              <a:t> resource cont’d</a:t>
            </a:r>
          </a:p>
        </p:txBody>
      </p:sp>
      <p:sp>
        <p:nvSpPr>
          <p:cNvPr id="3" name="Content Placeholder 2">
            <a:extLst>
              <a:ext uri="{FF2B5EF4-FFF2-40B4-BE49-F238E27FC236}">
                <a16:creationId xmlns:a16="http://schemas.microsoft.com/office/drawing/2014/main" id="{D074706E-D705-C441-B539-09D5CA823839}"/>
              </a:ext>
            </a:extLst>
          </p:cNvPr>
          <p:cNvSpPr>
            <a:spLocks noGrp="1"/>
          </p:cNvSpPr>
          <p:nvPr>
            <p:ph idx="1"/>
          </p:nvPr>
        </p:nvSpPr>
        <p:spPr/>
        <p:txBody>
          <a:bodyPr/>
          <a:lstStyle/>
          <a:p>
            <a:r>
              <a:rPr lang="en-US" dirty="0"/>
              <a:t>These 5 </a:t>
            </a:r>
            <a:r>
              <a:rPr lang="en-US" i="1" dirty="0">
                <a:solidFill>
                  <a:srgbClr val="C792EA"/>
                </a:solidFill>
              </a:rPr>
              <a:t>`file` </a:t>
            </a:r>
            <a:r>
              <a:rPr lang="en-US" dirty="0"/>
              <a:t>methods – </a:t>
            </a:r>
            <a:r>
              <a:rPr lang="en-US" i="1" dirty="0">
                <a:solidFill>
                  <a:srgbClr val="C792EA"/>
                </a:solidFill>
              </a:rPr>
              <a:t>`</a:t>
            </a:r>
            <a:r>
              <a:rPr lang="en-US" i="1" dirty="0" err="1">
                <a:solidFill>
                  <a:srgbClr val="C792EA"/>
                </a:solidFill>
              </a:rPr>
              <a:t>grouped_into</a:t>
            </a:r>
            <a:r>
              <a:rPr lang="en-US" i="1" dirty="0">
                <a:solidFill>
                  <a:srgbClr val="C792EA"/>
                </a:solidFill>
              </a:rPr>
              <a:t>`</a:t>
            </a:r>
            <a:r>
              <a:rPr lang="en-US" dirty="0"/>
              <a:t>, </a:t>
            </a:r>
            <a:r>
              <a:rPr lang="en-US" i="1" dirty="0">
                <a:solidFill>
                  <a:srgbClr val="C792EA"/>
                </a:solidFill>
              </a:rPr>
              <a:t>`executable`</a:t>
            </a:r>
            <a:r>
              <a:rPr lang="en-US" dirty="0"/>
              <a:t>, </a:t>
            </a:r>
            <a:r>
              <a:rPr lang="en-US" i="1" dirty="0">
                <a:solidFill>
                  <a:srgbClr val="C792EA"/>
                </a:solidFill>
              </a:rPr>
              <a:t>`</a:t>
            </a:r>
            <a:r>
              <a:rPr lang="en-US" i="1" dirty="0" err="1">
                <a:solidFill>
                  <a:srgbClr val="C792EA"/>
                </a:solidFill>
              </a:rPr>
              <a:t>owned_by</a:t>
            </a:r>
            <a:r>
              <a:rPr lang="en-US" i="1" dirty="0">
                <a:solidFill>
                  <a:srgbClr val="C792EA"/>
                </a:solidFill>
              </a:rPr>
              <a:t>`</a:t>
            </a:r>
            <a:r>
              <a:rPr lang="en-US" dirty="0"/>
              <a:t>, </a:t>
            </a:r>
            <a:r>
              <a:rPr lang="en-US" i="1" dirty="0">
                <a:solidFill>
                  <a:srgbClr val="C792EA"/>
                </a:solidFill>
              </a:rPr>
              <a:t>`readable` </a:t>
            </a:r>
            <a:r>
              <a:rPr lang="en-US" dirty="0"/>
              <a:t>and </a:t>
            </a:r>
            <a:r>
              <a:rPr lang="en-US" i="1" dirty="0">
                <a:solidFill>
                  <a:srgbClr val="C792EA"/>
                </a:solidFill>
              </a:rPr>
              <a:t>`writeable` </a:t>
            </a:r>
            <a:r>
              <a:rPr lang="en-US" dirty="0"/>
              <a:t>– provide everything we need for the third requirement.</a:t>
            </a:r>
          </a:p>
          <a:p>
            <a:r>
              <a:rPr lang="en-US" dirty="0"/>
              <a:t>Exit the InSpec shell session.</a:t>
            </a:r>
          </a:p>
          <a:p>
            <a:endParaRPr lang="en-US" dirty="0"/>
          </a:p>
        </p:txBody>
      </p:sp>
      <p:pic>
        <p:nvPicPr>
          <p:cNvPr id="5" name="Picture 4">
            <a:extLst>
              <a:ext uri="{FF2B5EF4-FFF2-40B4-BE49-F238E27FC236}">
                <a16:creationId xmlns:a16="http://schemas.microsoft.com/office/drawing/2014/main" id="{D14024AB-6004-4345-81D5-F6EEDC0A2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370" y="2903044"/>
            <a:ext cx="2682371" cy="525955"/>
          </a:xfrm>
          <a:prstGeom prst="rect">
            <a:avLst/>
          </a:prstGeom>
        </p:spPr>
      </p:pic>
    </p:spTree>
    <p:extLst>
      <p:ext uri="{BB962C8B-B14F-4D97-AF65-F5344CB8AC3E}">
        <p14:creationId xmlns:p14="http://schemas.microsoft.com/office/powerpoint/2010/main" val="2729030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16DAA-4097-5641-A6FF-6B1CE32E90FB}"/>
              </a:ext>
            </a:extLst>
          </p:cNvPr>
          <p:cNvSpPr>
            <a:spLocks noGrp="1"/>
          </p:cNvSpPr>
          <p:nvPr>
            <p:ph type="title"/>
          </p:nvPr>
        </p:nvSpPr>
        <p:spPr/>
        <p:txBody>
          <a:bodyPr/>
          <a:lstStyle/>
          <a:p>
            <a:r>
              <a:rPr lang="en-US" dirty="0"/>
              <a:t>Write the InSpec controls</a:t>
            </a:r>
          </a:p>
        </p:txBody>
      </p:sp>
      <p:sp>
        <p:nvSpPr>
          <p:cNvPr id="3" name="Content Placeholder 2">
            <a:extLst>
              <a:ext uri="{FF2B5EF4-FFF2-40B4-BE49-F238E27FC236}">
                <a16:creationId xmlns:a16="http://schemas.microsoft.com/office/drawing/2014/main" id="{4FFA3B81-2690-6040-9528-1B1E22D7ED99}"/>
              </a:ext>
            </a:extLst>
          </p:cNvPr>
          <p:cNvSpPr>
            <a:spLocks noGrp="1"/>
          </p:cNvSpPr>
          <p:nvPr>
            <p:ph idx="1"/>
          </p:nvPr>
        </p:nvSpPr>
        <p:spPr/>
        <p:txBody>
          <a:bodyPr/>
          <a:lstStyle/>
          <a:p>
            <a:r>
              <a:rPr lang="en-US" dirty="0"/>
              <a:t>Now that you understand which methods map to each requirement, you're ready to write InSpec controls.</a:t>
            </a:r>
          </a:p>
          <a:p>
            <a:r>
              <a:rPr lang="en-US" dirty="0"/>
              <a:t>To review, recall that you require:</a:t>
            </a:r>
          </a:p>
          <a:p>
            <a:pPr lvl="1"/>
            <a:r>
              <a:rPr lang="en-US" dirty="0"/>
              <a:t>NGINX version 1.10.3 or later.</a:t>
            </a:r>
          </a:p>
          <a:p>
            <a:pPr lvl="1"/>
            <a:r>
              <a:rPr lang="en-US" dirty="0"/>
              <a:t>the following NGINX modules to be installed:</a:t>
            </a:r>
          </a:p>
          <a:p>
            <a:pPr lvl="2"/>
            <a:r>
              <a:rPr lang="en-US" i="1" dirty="0" err="1">
                <a:solidFill>
                  <a:srgbClr val="C792EA"/>
                </a:solidFill>
              </a:rPr>
              <a:t>http_ssl</a:t>
            </a:r>
            <a:endParaRPr lang="en-US" dirty="0"/>
          </a:p>
          <a:p>
            <a:pPr lvl="2"/>
            <a:r>
              <a:rPr lang="en-US" i="1" dirty="0" err="1">
                <a:solidFill>
                  <a:srgbClr val="C792EA"/>
                </a:solidFill>
              </a:rPr>
              <a:t>stream_ssl</a:t>
            </a:r>
            <a:endParaRPr lang="en-US" dirty="0"/>
          </a:p>
          <a:p>
            <a:pPr lvl="2"/>
            <a:r>
              <a:rPr lang="en-US" i="1" dirty="0" err="1">
                <a:solidFill>
                  <a:srgbClr val="C792EA"/>
                </a:solidFill>
              </a:rPr>
              <a:t>mail_ssl</a:t>
            </a:r>
            <a:endParaRPr lang="en-US" dirty="0"/>
          </a:p>
          <a:p>
            <a:pPr lvl="1"/>
            <a:r>
              <a:rPr lang="en-US" dirty="0"/>
              <a:t>the NGINX configuration file, </a:t>
            </a:r>
            <a:r>
              <a:rPr lang="en-US" i="1" dirty="0">
                <a:solidFill>
                  <a:srgbClr val="C792EA"/>
                </a:solidFill>
              </a:rPr>
              <a:t>`/</a:t>
            </a:r>
            <a:r>
              <a:rPr lang="en-US" i="1" dirty="0" err="1">
                <a:solidFill>
                  <a:srgbClr val="C792EA"/>
                </a:solidFill>
              </a:rPr>
              <a:t>etc</a:t>
            </a:r>
            <a:r>
              <a:rPr lang="en-US" i="1" dirty="0">
                <a:solidFill>
                  <a:srgbClr val="C792EA"/>
                </a:solidFill>
              </a:rPr>
              <a:t>/</a:t>
            </a:r>
            <a:r>
              <a:rPr lang="en-US" i="1" dirty="0" err="1">
                <a:solidFill>
                  <a:srgbClr val="C792EA"/>
                </a:solidFill>
              </a:rPr>
              <a:t>nginx</a:t>
            </a:r>
            <a:r>
              <a:rPr lang="en-US" i="1" dirty="0">
                <a:solidFill>
                  <a:srgbClr val="C792EA"/>
                </a:solidFill>
              </a:rPr>
              <a:t>/</a:t>
            </a:r>
            <a:r>
              <a:rPr lang="en-US" i="1" dirty="0" err="1">
                <a:solidFill>
                  <a:srgbClr val="C792EA"/>
                </a:solidFill>
              </a:rPr>
              <a:t>nginx.conf</a:t>
            </a:r>
            <a:r>
              <a:rPr lang="en-US" i="1" dirty="0">
                <a:solidFill>
                  <a:srgbClr val="C792EA"/>
                </a:solidFill>
              </a:rPr>
              <a:t>`</a:t>
            </a:r>
            <a:r>
              <a:rPr lang="en-US" dirty="0"/>
              <a:t>, to:</a:t>
            </a:r>
          </a:p>
          <a:p>
            <a:pPr lvl="2"/>
            <a:r>
              <a:rPr lang="en-US" dirty="0"/>
              <a:t>be owned by the </a:t>
            </a:r>
            <a:r>
              <a:rPr lang="en-US" i="1" dirty="0">
                <a:solidFill>
                  <a:srgbClr val="C792EA"/>
                </a:solidFill>
              </a:rPr>
              <a:t>`root` </a:t>
            </a:r>
            <a:r>
              <a:rPr lang="en-US" dirty="0"/>
              <a:t>user and group.</a:t>
            </a:r>
          </a:p>
          <a:p>
            <a:pPr lvl="2"/>
            <a:r>
              <a:rPr lang="en-US" dirty="0"/>
              <a:t>not be readable, writeable, or executable by others.</a:t>
            </a:r>
          </a:p>
        </p:txBody>
      </p:sp>
    </p:spTree>
    <p:extLst>
      <p:ext uri="{BB962C8B-B14F-4D97-AF65-F5344CB8AC3E}">
        <p14:creationId xmlns:p14="http://schemas.microsoft.com/office/powerpoint/2010/main" val="3151229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2E589-43CD-D445-B344-6A5E6DBDFCF9}"/>
              </a:ext>
            </a:extLst>
          </p:cNvPr>
          <p:cNvSpPr>
            <a:spLocks noGrp="1"/>
          </p:cNvSpPr>
          <p:nvPr>
            <p:ph type="title"/>
          </p:nvPr>
        </p:nvSpPr>
        <p:spPr/>
        <p:txBody>
          <a:bodyPr/>
          <a:lstStyle/>
          <a:p>
            <a:r>
              <a:rPr lang="en-US" dirty="0"/>
              <a:t>Write the InSpec controls cont’d</a:t>
            </a:r>
          </a:p>
        </p:txBody>
      </p:sp>
      <p:sp>
        <p:nvSpPr>
          <p:cNvPr id="3" name="Content Placeholder 2">
            <a:extLst>
              <a:ext uri="{FF2B5EF4-FFF2-40B4-BE49-F238E27FC236}">
                <a16:creationId xmlns:a16="http://schemas.microsoft.com/office/drawing/2014/main" id="{0F906EF7-6469-A548-9EAA-C06428BAAAE0}"/>
              </a:ext>
            </a:extLst>
          </p:cNvPr>
          <p:cNvSpPr>
            <a:spLocks noGrp="1"/>
          </p:cNvSpPr>
          <p:nvPr>
            <p:ph idx="1"/>
          </p:nvPr>
        </p:nvSpPr>
        <p:spPr/>
        <p:txBody>
          <a:bodyPr>
            <a:normAutofit fontScale="92500" lnSpcReduction="10000"/>
          </a:bodyPr>
          <a:lstStyle/>
          <a:p>
            <a:r>
              <a:rPr lang="en-US" dirty="0"/>
              <a:t>The first requirement is for the NGINX version to be 1.10.3 or later. To check this, you use the </a:t>
            </a:r>
            <a:r>
              <a:rPr lang="en-US" i="1" dirty="0">
                <a:solidFill>
                  <a:srgbClr val="C792EA"/>
                </a:solidFill>
              </a:rPr>
              <a:t>`</a:t>
            </a:r>
            <a:r>
              <a:rPr lang="en-US" i="1" dirty="0" err="1">
                <a:solidFill>
                  <a:srgbClr val="C792EA"/>
                </a:solidFill>
              </a:rPr>
              <a:t>cmp</a:t>
            </a:r>
            <a:r>
              <a:rPr lang="en-US" i="1" dirty="0">
                <a:solidFill>
                  <a:srgbClr val="C792EA"/>
                </a:solidFill>
              </a:rPr>
              <a:t>` </a:t>
            </a:r>
            <a:r>
              <a:rPr lang="en-US" dirty="0"/>
              <a:t>matcher. Replace the contents of </a:t>
            </a:r>
            <a:r>
              <a:rPr lang="en-US" i="1" dirty="0">
                <a:solidFill>
                  <a:srgbClr val="C792EA"/>
                </a:solidFill>
              </a:rPr>
              <a:t>`/root/</a:t>
            </a:r>
            <a:r>
              <a:rPr lang="en-US" i="1" dirty="0" err="1">
                <a:solidFill>
                  <a:srgbClr val="C792EA"/>
                </a:solidFill>
              </a:rPr>
              <a:t>my_nginx</a:t>
            </a:r>
            <a:r>
              <a:rPr lang="en-US" i="1" dirty="0">
                <a:solidFill>
                  <a:srgbClr val="C792EA"/>
                </a:solidFill>
              </a:rPr>
              <a:t>/controls/</a:t>
            </a:r>
            <a:r>
              <a:rPr lang="en-US" i="1" dirty="0" err="1">
                <a:solidFill>
                  <a:srgbClr val="C792EA"/>
                </a:solidFill>
              </a:rPr>
              <a:t>example.rb</a:t>
            </a:r>
            <a:r>
              <a:rPr lang="en-US" i="1" dirty="0">
                <a:solidFill>
                  <a:srgbClr val="C792EA"/>
                </a:solidFill>
              </a:rPr>
              <a:t>` </a:t>
            </a:r>
            <a:r>
              <a:rPr lang="en-US" dirty="0"/>
              <a:t>with this.</a:t>
            </a:r>
          </a:p>
          <a:p>
            <a:endParaRPr lang="en-US" dirty="0"/>
          </a:p>
          <a:p>
            <a:endParaRPr lang="en-US" dirty="0"/>
          </a:p>
          <a:p>
            <a:endParaRPr lang="en-US" dirty="0"/>
          </a:p>
          <a:p>
            <a:endParaRPr lang="en-US" dirty="0"/>
          </a:p>
          <a:p>
            <a:endParaRPr lang="en-US" dirty="0"/>
          </a:p>
          <a:p>
            <a:r>
              <a:rPr lang="en-US" dirty="0"/>
              <a:t>The test has an impact of 1.0, meaning it is most critical. A failure might indicate to the team that this issue should be resolved as soon as possible, likely by upgrading NGINX to a newer version. The test compares </a:t>
            </a:r>
            <a:r>
              <a:rPr lang="en-US" i="1" dirty="0">
                <a:solidFill>
                  <a:srgbClr val="C792EA"/>
                </a:solidFill>
              </a:rPr>
              <a:t>`</a:t>
            </a:r>
            <a:r>
              <a:rPr lang="en-US" i="1" dirty="0" err="1">
                <a:solidFill>
                  <a:srgbClr val="C792EA"/>
                </a:solidFill>
              </a:rPr>
              <a:t>nginx.version</a:t>
            </a:r>
            <a:r>
              <a:rPr lang="en-US" i="1" dirty="0">
                <a:solidFill>
                  <a:srgbClr val="C792EA"/>
                </a:solidFill>
              </a:rPr>
              <a:t>` </a:t>
            </a:r>
            <a:r>
              <a:rPr lang="en-US" dirty="0"/>
              <a:t>against version 1.10.3.</a:t>
            </a:r>
          </a:p>
          <a:p>
            <a:r>
              <a:rPr lang="en-US" i="1" dirty="0">
                <a:solidFill>
                  <a:srgbClr val="C792EA"/>
                </a:solidFill>
              </a:rPr>
              <a:t>`</a:t>
            </a:r>
            <a:r>
              <a:rPr lang="en-US" i="1" dirty="0" err="1">
                <a:solidFill>
                  <a:srgbClr val="C792EA"/>
                </a:solidFill>
              </a:rPr>
              <a:t>cmp</a:t>
            </a:r>
            <a:r>
              <a:rPr lang="en-US" i="1" dirty="0">
                <a:solidFill>
                  <a:srgbClr val="C792EA"/>
                </a:solidFill>
              </a:rPr>
              <a:t>` </a:t>
            </a:r>
            <a:r>
              <a:rPr lang="en-US" dirty="0"/>
              <a:t>is one of </a:t>
            </a:r>
            <a:r>
              <a:rPr lang="en-US" dirty="0" err="1"/>
              <a:t>InSpec's</a:t>
            </a:r>
            <a:r>
              <a:rPr lang="en-US" dirty="0"/>
              <a:t> </a:t>
            </a:r>
            <a:r>
              <a:rPr lang="en-US" dirty="0">
                <a:solidFill>
                  <a:srgbClr val="82AAFF"/>
                </a:solidFill>
                <a:hlinkClick r:id="rId2"/>
              </a:rPr>
              <a:t>built-in matchers</a:t>
            </a:r>
            <a:r>
              <a:rPr lang="en-US" dirty="0"/>
              <a:t>. </a:t>
            </a:r>
            <a:r>
              <a:rPr lang="en-US" i="1" dirty="0">
                <a:solidFill>
                  <a:srgbClr val="C792EA"/>
                </a:solidFill>
              </a:rPr>
              <a:t>`</a:t>
            </a:r>
            <a:r>
              <a:rPr lang="en-US" i="1" dirty="0" err="1">
                <a:solidFill>
                  <a:srgbClr val="C792EA"/>
                </a:solidFill>
              </a:rPr>
              <a:t>cmp</a:t>
            </a:r>
            <a:r>
              <a:rPr lang="en-US" i="1" dirty="0">
                <a:solidFill>
                  <a:srgbClr val="C792EA"/>
                </a:solidFill>
              </a:rPr>
              <a:t>` </a:t>
            </a:r>
            <a:r>
              <a:rPr lang="en-US" dirty="0"/>
              <a:t>understands version numbers and can use the operators ==, &lt;, &lt;=, &gt;=, and &gt;. </a:t>
            </a:r>
            <a:r>
              <a:rPr lang="en-US" i="1" dirty="0">
                <a:solidFill>
                  <a:srgbClr val="C792EA"/>
                </a:solidFill>
              </a:rPr>
              <a:t>`</a:t>
            </a:r>
            <a:r>
              <a:rPr lang="en-US" i="1" dirty="0" err="1">
                <a:solidFill>
                  <a:srgbClr val="C792EA"/>
                </a:solidFill>
              </a:rPr>
              <a:t>cmp</a:t>
            </a:r>
            <a:r>
              <a:rPr lang="en-US" i="1" dirty="0">
                <a:solidFill>
                  <a:srgbClr val="C792EA"/>
                </a:solidFill>
              </a:rPr>
              <a:t>` </a:t>
            </a:r>
            <a:r>
              <a:rPr lang="en-US" dirty="0"/>
              <a:t>compares versions by each segment, not as a string. For example, "7.4" is less than than "7.30".</a:t>
            </a:r>
          </a:p>
        </p:txBody>
      </p:sp>
      <p:pic>
        <p:nvPicPr>
          <p:cNvPr id="5" name="Picture 4">
            <a:extLst>
              <a:ext uri="{FF2B5EF4-FFF2-40B4-BE49-F238E27FC236}">
                <a16:creationId xmlns:a16="http://schemas.microsoft.com/office/drawing/2014/main" id="{DA48DBF3-6E5D-6846-8699-4533DD09D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902" y="2289064"/>
            <a:ext cx="5158609" cy="1677079"/>
          </a:xfrm>
          <a:prstGeom prst="rect">
            <a:avLst/>
          </a:prstGeom>
        </p:spPr>
      </p:pic>
    </p:spTree>
    <p:extLst>
      <p:ext uri="{BB962C8B-B14F-4D97-AF65-F5344CB8AC3E}">
        <p14:creationId xmlns:p14="http://schemas.microsoft.com/office/powerpoint/2010/main" val="4148990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32E6-48AC-0B47-8272-7FEDB55EFF33}"/>
              </a:ext>
            </a:extLst>
          </p:cNvPr>
          <p:cNvSpPr>
            <a:spLocks noGrp="1"/>
          </p:cNvSpPr>
          <p:nvPr>
            <p:ph type="title"/>
          </p:nvPr>
        </p:nvSpPr>
        <p:spPr/>
        <p:txBody>
          <a:bodyPr/>
          <a:lstStyle/>
          <a:p>
            <a:r>
              <a:rPr lang="en-US" dirty="0"/>
              <a:t>Write the InSpec controls cont’d</a:t>
            </a:r>
          </a:p>
        </p:txBody>
      </p:sp>
      <p:sp>
        <p:nvSpPr>
          <p:cNvPr id="3" name="Content Placeholder 2">
            <a:extLst>
              <a:ext uri="{FF2B5EF4-FFF2-40B4-BE49-F238E27FC236}">
                <a16:creationId xmlns:a16="http://schemas.microsoft.com/office/drawing/2014/main" id="{58031335-6193-DD4F-9C8C-A4861DB4FA85}"/>
              </a:ext>
            </a:extLst>
          </p:cNvPr>
          <p:cNvSpPr>
            <a:spLocks noGrp="1"/>
          </p:cNvSpPr>
          <p:nvPr>
            <p:ph idx="1"/>
          </p:nvPr>
        </p:nvSpPr>
        <p:spPr/>
        <p:txBody>
          <a:bodyPr/>
          <a:lstStyle/>
          <a:p>
            <a:r>
              <a:rPr lang="en-US" dirty="0"/>
              <a:t>Next, run </a:t>
            </a:r>
            <a:r>
              <a:rPr lang="en-US" i="1" dirty="0">
                <a:solidFill>
                  <a:srgbClr val="C792EA"/>
                </a:solidFill>
              </a:rPr>
              <a:t>`</a:t>
            </a:r>
            <a:r>
              <a:rPr lang="en-US" i="1" dirty="0" err="1">
                <a:solidFill>
                  <a:srgbClr val="C792EA"/>
                </a:solidFill>
              </a:rPr>
              <a:t>inspec</a:t>
            </a:r>
            <a:r>
              <a:rPr lang="en-US" i="1" dirty="0">
                <a:solidFill>
                  <a:srgbClr val="C792EA"/>
                </a:solidFill>
              </a:rPr>
              <a:t> exec` </a:t>
            </a:r>
            <a:r>
              <a:rPr lang="en-US" dirty="0"/>
              <a:t>to execute the profile on the remote target.</a:t>
            </a:r>
          </a:p>
          <a:p>
            <a:endParaRPr lang="en-US" dirty="0"/>
          </a:p>
          <a:p>
            <a:endParaRPr lang="en-US" dirty="0"/>
          </a:p>
          <a:p>
            <a:endParaRPr lang="en-US" dirty="0"/>
          </a:p>
          <a:p>
            <a:endParaRPr lang="en-US" dirty="0"/>
          </a:p>
          <a:p>
            <a:endParaRPr lang="en-US" dirty="0"/>
          </a:p>
          <a:p>
            <a:endParaRPr lang="en-US" dirty="0"/>
          </a:p>
          <a:p>
            <a:r>
              <a:rPr lang="en-US" dirty="0"/>
              <a:t>You see that the test passes.</a:t>
            </a:r>
          </a:p>
        </p:txBody>
      </p:sp>
      <p:pic>
        <p:nvPicPr>
          <p:cNvPr id="5" name="Picture 4">
            <a:extLst>
              <a:ext uri="{FF2B5EF4-FFF2-40B4-BE49-F238E27FC236}">
                <a16:creationId xmlns:a16="http://schemas.microsoft.com/office/drawing/2014/main" id="{A48CE4DE-BEC9-5A4C-9146-46F8072FB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557" y="2171042"/>
            <a:ext cx="6232415" cy="2202999"/>
          </a:xfrm>
          <a:prstGeom prst="rect">
            <a:avLst/>
          </a:prstGeom>
        </p:spPr>
      </p:pic>
    </p:spTree>
    <p:extLst>
      <p:ext uri="{BB962C8B-B14F-4D97-AF65-F5344CB8AC3E}">
        <p14:creationId xmlns:p14="http://schemas.microsoft.com/office/powerpoint/2010/main" val="2076831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D0B63-0867-484C-B30B-0016209924CE}"/>
              </a:ext>
            </a:extLst>
          </p:cNvPr>
          <p:cNvSpPr>
            <a:spLocks noGrp="1"/>
          </p:cNvSpPr>
          <p:nvPr>
            <p:ph type="title"/>
          </p:nvPr>
        </p:nvSpPr>
        <p:spPr/>
        <p:txBody>
          <a:bodyPr/>
          <a:lstStyle/>
          <a:p>
            <a:r>
              <a:rPr lang="en-US" dirty="0"/>
              <a:t>Write the InSpec controls cont’d</a:t>
            </a:r>
          </a:p>
        </p:txBody>
      </p:sp>
      <p:sp>
        <p:nvSpPr>
          <p:cNvPr id="3" name="Content Placeholder 2">
            <a:extLst>
              <a:ext uri="{FF2B5EF4-FFF2-40B4-BE49-F238E27FC236}">
                <a16:creationId xmlns:a16="http://schemas.microsoft.com/office/drawing/2014/main" id="{DFFFA9C8-22F8-3547-AEC2-34A6AF446CB2}"/>
              </a:ext>
            </a:extLst>
          </p:cNvPr>
          <p:cNvSpPr>
            <a:spLocks noGrp="1"/>
          </p:cNvSpPr>
          <p:nvPr>
            <p:ph idx="1"/>
          </p:nvPr>
        </p:nvSpPr>
        <p:spPr/>
        <p:txBody>
          <a:bodyPr>
            <a:normAutofit fontScale="92500" lnSpcReduction="10000"/>
          </a:bodyPr>
          <a:lstStyle/>
          <a:p>
            <a:r>
              <a:rPr lang="en-US" dirty="0"/>
              <a:t>The second requirement verifies that these modules are installed.</a:t>
            </a:r>
          </a:p>
          <a:p>
            <a:pPr lvl="1"/>
            <a:r>
              <a:rPr lang="en-US" i="1" dirty="0" err="1">
                <a:solidFill>
                  <a:srgbClr val="C792EA"/>
                </a:solidFill>
              </a:rPr>
              <a:t>http_ssl</a:t>
            </a:r>
            <a:endParaRPr lang="en-US" dirty="0"/>
          </a:p>
          <a:p>
            <a:pPr lvl="1"/>
            <a:r>
              <a:rPr lang="en-US" i="1" dirty="0" err="1">
                <a:solidFill>
                  <a:srgbClr val="C792EA"/>
                </a:solidFill>
              </a:rPr>
              <a:t>stream_ssl</a:t>
            </a:r>
            <a:endParaRPr lang="en-US" dirty="0"/>
          </a:p>
          <a:p>
            <a:pPr lvl="1"/>
            <a:r>
              <a:rPr lang="en-US" i="1" dirty="0" err="1">
                <a:solidFill>
                  <a:srgbClr val="C792EA"/>
                </a:solidFill>
              </a:rPr>
              <a:t>mail_ssl</a:t>
            </a:r>
            <a:endParaRPr lang="en-US" dirty="0"/>
          </a:p>
          <a:p>
            <a:r>
              <a:rPr lang="en-US" dirty="0"/>
              <a:t>Modify your control file like this.</a:t>
            </a:r>
          </a:p>
          <a:p>
            <a:endParaRPr lang="en-US" dirty="0"/>
          </a:p>
          <a:p>
            <a:endParaRPr lang="en-US" dirty="0"/>
          </a:p>
          <a:p>
            <a:endParaRPr lang="en-US" dirty="0"/>
          </a:p>
          <a:p>
            <a:endParaRPr lang="en-US" dirty="0"/>
          </a:p>
          <a:p>
            <a:endParaRPr lang="en-US" dirty="0"/>
          </a:p>
          <a:p>
            <a:endParaRPr lang="en-US" dirty="0"/>
          </a:p>
          <a:p>
            <a:r>
              <a:rPr lang="en-US" dirty="0"/>
              <a:t>The second control resembles the first; however, this version uses multiple </a:t>
            </a:r>
            <a:r>
              <a:rPr lang="en-US" i="1" dirty="0">
                <a:solidFill>
                  <a:srgbClr val="C792EA"/>
                </a:solidFill>
              </a:rPr>
              <a:t>`its` </a:t>
            </a:r>
            <a:r>
              <a:rPr lang="en-US" dirty="0"/>
              <a:t>statements and the </a:t>
            </a:r>
            <a:r>
              <a:rPr lang="en-US" i="1" dirty="0">
                <a:solidFill>
                  <a:srgbClr val="C792EA"/>
                </a:solidFill>
              </a:rPr>
              <a:t>`</a:t>
            </a:r>
            <a:r>
              <a:rPr lang="en-US" i="1" dirty="0" err="1">
                <a:solidFill>
                  <a:srgbClr val="C792EA"/>
                </a:solidFill>
              </a:rPr>
              <a:t>nginx.modules</a:t>
            </a:r>
            <a:r>
              <a:rPr lang="en-US" i="1" dirty="0">
                <a:solidFill>
                  <a:srgbClr val="C792EA"/>
                </a:solidFill>
              </a:rPr>
              <a:t>` </a:t>
            </a:r>
            <a:r>
              <a:rPr lang="en-US" dirty="0"/>
              <a:t>method. The </a:t>
            </a:r>
            <a:r>
              <a:rPr lang="en-US" i="1" dirty="0">
                <a:solidFill>
                  <a:srgbClr val="C792EA"/>
                </a:solidFill>
              </a:rPr>
              <a:t>`</a:t>
            </a:r>
            <a:r>
              <a:rPr lang="en-US" i="1" dirty="0" err="1">
                <a:solidFill>
                  <a:srgbClr val="C792EA"/>
                </a:solidFill>
              </a:rPr>
              <a:t>nginx.modules</a:t>
            </a:r>
            <a:r>
              <a:rPr lang="en-US" i="1" dirty="0">
                <a:solidFill>
                  <a:srgbClr val="C792EA"/>
                </a:solidFill>
              </a:rPr>
              <a:t>` </a:t>
            </a:r>
            <a:r>
              <a:rPr lang="en-US" dirty="0"/>
              <a:t>method returns a list; the built-in </a:t>
            </a:r>
            <a:r>
              <a:rPr lang="en-US" i="1" dirty="0">
                <a:solidFill>
                  <a:srgbClr val="C792EA"/>
                </a:solidFill>
              </a:rPr>
              <a:t>`include` </a:t>
            </a:r>
            <a:r>
              <a:rPr lang="en-US" dirty="0"/>
              <a:t>matcher verifies whether a value belongs to a given list.</a:t>
            </a:r>
          </a:p>
        </p:txBody>
      </p:sp>
      <p:pic>
        <p:nvPicPr>
          <p:cNvPr id="5" name="Picture 4">
            <a:extLst>
              <a:ext uri="{FF2B5EF4-FFF2-40B4-BE49-F238E27FC236}">
                <a16:creationId xmlns:a16="http://schemas.microsoft.com/office/drawing/2014/main" id="{5ECB5C23-2F70-7248-BA8C-02A5C6276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40" y="3112594"/>
            <a:ext cx="3930650" cy="2023867"/>
          </a:xfrm>
          <a:prstGeom prst="rect">
            <a:avLst/>
          </a:prstGeom>
        </p:spPr>
      </p:pic>
    </p:spTree>
    <p:extLst>
      <p:ext uri="{BB962C8B-B14F-4D97-AF65-F5344CB8AC3E}">
        <p14:creationId xmlns:p14="http://schemas.microsoft.com/office/powerpoint/2010/main" val="1301253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17F4-40A6-E543-97F3-694E416BBD64}"/>
              </a:ext>
            </a:extLst>
          </p:cNvPr>
          <p:cNvSpPr>
            <a:spLocks noGrp="1"/>
          </p:cNvSpPr>
          <p:nvPr>
            <p:ph type="title"/>
          </p:nvPr>
        </p:nvSpPr>
        <p:spPr/>
        <p:txBody>
          <a:bodyPr/>
          <a:lstStyle/>
          <a:p>
            <a:r>
              <a:rPr lang="en-US" dirty="0"/>
              <a:t>Write the InSpec controls cont’d</a:t>
            </a:r>
          </a:p>
        </p:txBody>
      </p:sp>
      <p:sp>
        <p:nvSpPr>
          <p:cNvPr id="3" name="Content Placeholder 2">
            <a:extLst>
              <a:ext uri="{FF2B5EF4-FFF2-40B4-BE49-F238E27FC236}">
                <a16:creationId xmlns:a16="http://schemas.microsoft.com/office/drawing/2014/main" id="{34CFA542-EC3E-3849-97C6-329BFCC134A7}"/>
              </a:ext>
            </a:extLst>
          </p:cNvPr>
          <p:cNvSpPr>
            <a:spLocks noGrp="1"/>
          </p:cNvSpPr>
          <p:nvPr>
            <p:ph idx="1"/>
          </p:nvPr>
        </p:nvSpPr>
        <p:spPr/>
        <p:txBody>
          <a:bodyPr/>
          <a:lstStyle/>
          <a:p>
            <a:r>
              <a:rPr lang="en-US" dirty="0"/>
              <a:t>Run </a:t>
            </a:r>
            <a:r>
              <a:rPr lang="en-US" i="1" dirty="0">
                <a:solidFill>
                  <a:srgbClr val="C792EA"/>
                </a:solidFill>
              </a:rPr>
              <a:t>`</a:t>
            </a:r>
            <a:r>
              <a:rPr lang="en-US" i="1" dirty="0" err="1">
                <a:solidFill>
                  <a:srgbClr val="C792EA"/>
                </a:solidFill>
              </a:rPr>
              <a:t>inspec</a:t>
            </a:r>
            <a:r>
              <a:rPr lang="en-US" i="1" dirty="0">
                <a:solidFill>
                  <a:srgbClr val="C792EA"/>
                </a:solidFill>
              </a:rPr>
              <a:t> exec` </a:t>
            </a:r>
            <a:r>
              <a:rPr lang="en-US" dirty="0"/>
              <a:t>on the target.</a:t>
            </a:r>
          </a:p>
          <a:p>
            <a:endParaRPr lang="en-US" dirty="0"/>
          </a:p>
          <a:p>
            <a:endParaRPr lang="en-US" dirty="0"/>
          </a:p>
          <a:p>
            <a:endParaRPr lang="en-US" dirty="0"/>
          </a:p>
          <a:p>
            <a:endParaRPr lang="en-US" dirty="0"/>
          </a:p>
          <a:p>
            <a:endParaRPr lang="en-US" dirty="0"/>
          </a:p>
          <a:p>
            <a:endParaRPr lang="en-US" dirty="0"/>
          </a:p>
          <a:p>
            <a:endParaRPr lang="en-US" dirty="0"/>
          </a:p>
          <a:p>
            <a:r>
              <a:rPr lang="en-US" dirty="0"/>
              <a:t>This time, both controls pass.</a:t>
            </a:r>
          </a:p>
        </p:txBody>
      </p:sp>
      <p:pic>
        <p:nvPicPr>
          <p:cNvPr id="5" name="Picture 4">
            <a:extLst>
              <a:ext uri="{FF2B5EF4-FFF2-40B4-BE49-F238E27FC236}">
                <a16:creationId xmlns:a16="http://schemas.microsoft.com/office/drawing/2014/main" id="{1B22D8F3-EE9D-FC4F-8837-B08AC6E43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968" y="1841499"/>
            <a:ext cx="5238093" cy="2444443"/>
          </a:xfrm>
          <a:prstGeom prst="rect">
            <a:avLst/>
          </a:prstGeom>
        </p:spPr>
      </p:pic>
    </p:spTree>
    <p:extLst>
      <p:ext uri="{BB962C8B-B14F-4D97-AF65-F5344CB8AC3E}">
        <p14:creationId xmlns:p14="http://schemas.microsoft.com/office/powerpoint/2010/main" val="8002593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394DC-5252-584C-8536-D55AA30C478B}"/>
              </a:ext>
            </a:extLst>
          </p:cNvPr>
          <p:cNvSpPr>
            <a:spLocks noGrp="1"/>
          </p:cNvSpPr>
          <p:nvPr>
            <p:ph type="title"/>
          </p:nvPr>
        </p:nvSpPr>
        <p:spPr/>
        <p:txBody>
          <a:bodyPr/>
          <a:lstStyle/>
          <a:p>
            <a:r>
              <a:rPr lang="en-US" dirty="0"/>
              <a:t>Write the InSpec controls cont’d</a:t>
            </a:r>
          </a:p>
        </p:txBody>
      </p:sp>
      <p:sp>
        <p:nvSpPr>
          <p:cNvPr id="3" name="Content Placeholder 2">
            <a:extLst>
              <a:ext uri="{FF2B5EF4-FFF2-40B4-BE49-F238E27FC236}">
                <a16:creationId xmlns:a16="http://schemas.microsoft.com/office/drawing/2014/main" id="{42F60BF2-7445-3E47-8708-24CB8A01E015}"/>
              </a:ext>
            </a:extLst>
          </p:cNvPr>
          <p:cNvSpPr>
            <a:spLocks noGrp="1"/>
          </p:cNvSpPr>
          <p:nvPr>
            <p:ph idx="1"/>
          </p:nvPr>
        </p:nvSpPr>
        <p:spPr/>
        <p:txBody>
          <a:bodyPr>
            <a:normAutofit fontScale="70000" lnSpcReduction="20000"/>
          </a:bodyPr>
          <a:lstStyle/>
          <a:p>
            <a:r>
              <a:rPr lang="en-US" dirty="0"/>
              <a:t>The third requirement verifies that the NGINX configuration file, </a:t>
            </a:r>
            <a:r>
              <a:rPr lang="en-US" i="1" dirty="0">
                <a:solidFill>
                  <a:srgbClr val="C792EA"/>
                </a:solidFill>
              </a:rPr>
              <a:t>`/</a:t>
            </a:r>
            <a:r>
              <a:rPr lang="en-US" i="1" dirty="0" err="1">
                <a:solidFill>
                  <a:srgbClr val="C792EA"/>
                </a:solidFill>
              </a:rPr>
              <a:t>etc</a:t>
            </a:r>
            <a:r>
              <a:rPr lang="en-US" i="1" dirty="0">
                <a:solidFill>
                  <a:srgbClr val="C792EA"/>
                </a:solidFill>
              </a:rPr>
              <a:t>/</a:t>
            </a:r>
            <a:r>
              <a:rPr lang="en-US" i="1" dirty="0" err="1">
                <a:solidFill>
                  <a:srgbClr val="C792EA"/>
                </a:solidFill>
              </a:rPr>
              <a:t>nginx</a:t>
            </a:r>
            <a:r>
              <a:rPr lang="en-US" i="1" dirty="0">
                <a:solidFill>
                  <a:srgbClr val="C792EA"/>
                </a:solidFill>
              </a:rPr>
              <a:t>/</a:t>
            </a:r>
            <a:r>
              <a:rPr lang="en-US" i="1" dirty="0" err="1">
                <a:solidFill>
                  <a:srgbClr val="C792EA"/>
                </a:solidFill>
              </a:rPr>
              <a:t>nginx.conf</a:t>
            </a:r>
            <a:r>
              <a:rPr lang="en-US" i="1" dirty="0">
                <a:solidFill>
                  <a:srgbClr val="C792EA"/>
                </a:solidFill>
              </a:rPr>
              <a:t>`</a:t>
            </a:r>
            <a:r>
              <a:rPr lang="en-US" dirty="0"/>
              <a:t>:</a:t>
            </a:r>
          </a:p>
          <a:p>
            <a:pPr lvl="1"/>
            <a:r>
              <a:rPr lang="en-US" dirty="0"/>
              <a:t>be owned by the </a:t>
            </a:r>
            <a:r>
              <a:rPr lang="en-US" i="1" dirty="0">
                <a:solidFill>
                  <a:srgbClr val="C792EA"/>
                </a:solidFill>
              </a:rPr>
              <a:t>`root` </a:t>
            </a:r>
            <a:r>
              <a:rPr lang="en-US" dirty="0"/>
              <a:t>user and group.</a:t>
            </a:r>
          </a:p>
          <a:p>
            <a:pPr lvl="1"/>
            <a:r>
              <a:rPr lang="en-US" dirty="0"/>
              <a:t>not be readable, writeable, or executable by others.</a:t>
            </a:r>
          </a:p>
          <a:p>
            <a:r>
              <a:rPr lang="en-US" dirty="0"/>
              <a:t>Modify your control file like this.</a:t>
            </a:r>
          </a:p>
          <a:p>
            <a:r>
              <a:rPr lang="en-US" dirty="0"/>
              <a:t>control </a:t>
            </a:r>
            <a:r>
              <a:rPr lang="en-US" dirty="0">
                <a:solidFill>
                  <a:srgbClr val="032F62"/>
                </a:solidFill>
              </a:rPr>
              <a:t>'</a:t>
            </a:r>
            <a:r>
              <a:rPr lang="en-US" dirty="0" err="1">
                <a:solidFill>
                  <a:srgbClr val="032F62"/>
                </a:solidFill>
              </a:rPr>
              <a:t>nginx-conf</a:t>
            </a:r>
            <a:r>
              <a:rPr lang="en-US" dirty="0">
                <a:solidFill>
                  <a:srgbClr val="032F62"/>
                </a:solidFill>
              </a:rPr>
              <a:t>'</a:t>
            </a:r>
            <a:r>
              <a:rPr lang="en-US" dirty="0"/>
              <a:t> </a:t>
            </a:r>
            <a:r>
              <a:rPr lang="en-US" dirty="0">
                <a:solidFill>
                  <a:srgbClr val="D73A49"/>
                </a:solidFill>
              </a:rPr>
              <a:t>do</a:t>
            </a:r>
            <a:r>
              <a:rPr lang="en-US" dirty="0"/>
              <a:t> </a:t>
            </a:r>
          </a:p>
          <a:p>
            <a:pPr marL="0" indent="0">
              <a:buNone/>
            </a:pPr>
            <a:r>
              <a:rPr lang="en-US" dirty="0"/>
              <a:t>      impact </a:t>
            </a:r>
            <a:r>
              <a:rPr lang="en-US" dirty="0">
                <a:solidFill>
                  <a:srgbClr val="005CC5"/>
                </a:solidFill>
              </a:rPr>
              <a:t>1.0</a:t>
            </a:r>
          </a:p>
          <a:p>
            <a:pPr marL="0" indent="0">
              <a:buNone/>
            </a:pPr>
            <a:r>
              <a:rPr lang="en-US" dirty="0">
                <a:solidFill>
                  <a:srgbClr val="005CC5"/>
                </a:solidFill>
              </a:rPr>
              <a:t>      </a:t>
            </a:r>
            <a:r>
              <a:rPr lang="en-US" dirty="0"/>
              <a:t>title </a:t>
            </a:r>
            <a:r>
              <a:rPr lang="en-US" dirty="0">
                <a:solidFill>
                  <a:srgbClr val="032F62"/>
                </a:solidFill>
              </a:rPr>
              <a:t>'NGINX configuration’</a:t>
            </a:r>
            <a:r>
              <a:rPr lang="en-US" dirty="0"/>
              <a:t> </a:t>
            </a:r>
          </a:p>
          <a:p>
            <a:pPr marL="0" indent="0">
              <a:buNone/>
            </a:pPr>
            <a:r>
              <a:rPr lang="en-US" dirty="0"/>
              <a:t>      </a:t>
            </a:r>
            <a:r>
              <a:rPr lang="en-US" dirty="0" err="1"/>
              <a:t>desc</a:t>
            </a:r>
            <a:r>
              <a:rPr lang="en-US" dirty="0"/>
              <a:t> </a:t>
            </a:r>
            <a:r>
              <a:rPr lang="en-US" dirty="0">
                <a:solidFill>
                  <a:srgbClr val="032F62"/>
                </a:solidFill>
              </a:rPr>
              <a:t>'The NGINX config file should owned by root, be writable only by owner, and not writeable or and readable by others.’</a:t>
            </a:r>
            <a:r>
              <a:rPr lang="en-US" dirty="0"/>
              <a:t> </a:t>
            </a:r>
          </a:p>
          <a:p>
            <a:pPr marL="0" indent="0">
              <a:buNone/>
            </a:pPr>
            <a:r>
              <a:rPr lang="en-US" dirty="0"/>
              <a:t>      describe file(</a:t>
            </a:r>
            <a:r>
              <a:rPr lang="en-US" dirty="0">
                <a:solidFill>
                  <a:srgbClr val="032F62"/>
                </a:solidFill>
              </a:rPr>
              <a:t>'/</a:t>
            </a:r>
            <a:r>
              <a:rPr lang="en-US" dirty="0" err="1">
                <a:solidFill>
                  <a:srgbClr val="032F62"/>
                </a:solidFill>
              </a:rPr>
              <a:t>etc</a:t>
            </a:r>
            <a:r>
              <a:rPr lang="en-US" dirty="0">
                <a:solidFill>
                  <a:srgbClr val="032F62"/>
                </a:solidFill>
              </a:rPr>
              <a:t>/</a:t>
            </a:r>
            <a:r>
              <a:rPr lang="en-US" dirty="0" err="1">
                <a:solidFill>
                  <a:srgbClr val="032F62"/>
                </a:solidFill>
              </a:rPr>
              <a:t>nginx</a:t>
            </a:r>
            <a:r>
              <a:rPr lang="en-US" dirty="0">
                <a:solidFill>
                  <a:srgbClr val="032F62"/>
                </a:solidFill>
              </a:rPr>
              <a:t>/</a:t>
            </a:r>
            <a:r>
              <a:rPr lang="en-US" dirty="0" err="1">
                <a:solidFill>
                  <a:srgbClr val="032F62"/>
                </a:solidFill>
              </a:rPr>
              <a:t>nginx.conf</a:t>
            </a:r>
            <a:r>
              <a:rPr lang="en-US" dirty="0">
                <a:solidFill>
                  <a:srgbClr val="032F62"/>
                </a:solidFill>
              </a:rPr>
              <a:t>'</a:t>
            </a:r>
            <a:r>
              <a:rPr lang="en-US" dirty="0"/>
              <a:t>) </a:t>
            </a:r>
            <a:r>
              <a:rPr lang="en-US" dirty="0">
                <a:solidFill>
                  <a:srgbClr val="D73A49"/>
                </a:solidFill>
              </a:rPr>
              <a:t>do</a:t>
            </a:r>
            <a:r>
              <a:rPr lang="en-US" dirty="0"/>
              <a:t> </a:t>
            </a:r>
          </a:p>
          <a:p>
            <a:pPr marL="0" indent="0">
              <a:buNone/>
            </a:pPr>
            <a:r>
              <a:rPr lang="en-US" dirty="0"/>
              <a:t>         it { should </a:t>
            </a:r>
            <a:r>
              <a:rPr lang="en-US" dirty="0" err="1"/>
              <a:t>be_owned_by</a:t>
            </a:r>
            <a:r>
              <a:rPr lang="en-US" dirty="0"/>
              <a:t> </a:t>
            </a:r>
            <a:r>
              <a:rPr lang="en-US" dirty="0">
                <a:solidFill>
                  <a:srgbClr val="032F62"/>
                </a:solidFill>
              </a:rPr>
              <a:t>'root’</a:t>
            </a:r>
            <a:r>
              <a:rPr lang="en-US" dirty="0"/>
              <a:t> } </a:t>
            </a:r>
          </a:p>
          <a:p>
            <a:pPr marL="0" indent="0">
              <a:buNone/>
            </a:pPr>
            <a:r>
              <a:rPr lang="en-US" dirty="0"/>
              <a:t>         it { should </a:t>
            </a:r>
            <a:r>
              <a:rPr lang="en-US" dirty="0" err="1"/>
              <a:t>be_grouped_into</a:t>
            </a:r>
            <a:r>
              <a:rPr lang="en-US" dirty="0"/>
              <a:t> </a:t>
            </a:r>
            <a:r>
              <a:rPr lang="en-US" dirty="0">
                <a:solidFill>
                  <a:srgbClr val="032F62"/>
                </a:solidFill>
              </a:rPr>
              <a:t>'root’</a:t>
            </a:r>
            <a:r>
              <a:rPr lang="en-US" dirty="0"/>
              <a:t> }</a:t>
            </a:r>
          </a:p>
          <a:p>
            <a:pPr marL="0" indent="0">
              <a:buNone/>
            </a:pPr>
            <a:r>
              <a:rPr lang="en-US" dirty="0"/>
              <a:t>         it { </a:t>
            </a:r>
            <a:r>
              <a:rPr lang="en-US" dirty="0" err="1"/>
              <a:t>should_not</a:t>
            </a:r>
            <a:r>
              <a:rPr lang="en-US" dirty="0"/>
              <a:t> </a:t>
            </a:r>
            <a:r>
              <a:rPr lang="en-US" dirty="0" err="1"/>
              <a:t>be_readable.by</a:t>
            </a:r>
            <a:r>
              <a:rPr lang="en-US" dirty="0"/>
              <a:t>(</a:t>
            </a:r>
            <a:r>
              <a:rPr lang="en-US" dirty="0">
                <a:solidFill>
                  <a:srgbClr val="032F62"/>
                </a:solidFill>
              </a:rPr>
              <a:t>'others'</a:t>
            </a:r>
            <a:r>
              <a:rPr lang="en-US" dirty="0"/>
              <a:t>) } </a:t>
            </a:r>
          </a:p>
          <a:p>
            <a:pPr marL="0" indent="0">
              <a:buNone/>
            </a:pPr>
            <a:r>
              <a:rPr lang="en-US" dirty="0"/>
              <a:t>         it { </a:t>
            </a:r>
            <a:r>
              <a:rPr lang="en-US" dirty="0" err="1"/>
              <a:t>should_not</a:t>
            </a:r>
            <a:r>
              <a:rPr lang="en-US" dirty="0"/>
              <a:t> </a:t>
            </a:r>
            <a:r>
              <a:rPr lang="en-US" dirty="0" err="1"/>
              <a:t>be_writable.by</a:t>
            </a:r>
            <a:r>
              <a:rPr lang="en-US" dirty="0"/>
              <a:t>(</a:t>
            </a:r>
            <a:r>
              <a:rPr lang="en-US" dirty="0">
                <a:solidFill>
                  <a:srgbClr val="032F62"/>
                </a:solidFill>
              </a:rPr>
              <a:t>'others'</a:t>
            </a:r>
            <a:r>
              <a:rPr lang="en-US" dirty="0"/>
              <a:t>) } </a:t>
            </a:r>
          </a:p>
          <a:p>
            <a:pPr marL="0" indent="0">
              <a:buNone/>
            </a:pPr>
            <a:r>
              <a:rPr lang="en-US" dirty="0"/>
              <a:t>         it { </a:t>
            </a:r>
            <a:r>
              <a:rPr lang="en-US" dirty="0" err="1"/>
              <a:t>should_not</a:t>
            </a:r>
            <a:r>
              <a:rPr lang="en-US" dirty="0"/>
              <a:t> </a:t>
            </a:r>
            <a:r>
              <a:rPr lang="en-US" dirty="0" err="1"/>
              <a:t>be_executable.by</a:t>
            </a:r>
            <a:r>
              <a:rPr lang="en-US" dirty="0"/>
              <a:t>(</a:t>
            </a:r>
            <a:r>
              <a:rPr lang="en-US" dirty="0">
                <a:solidFill>
                  <a:srgbClr val="032F62"/>
                </a:solidFill>
              </a:rPr>
              <a:t>'others'</a:t>
            </a:r>
            <a:r>
              <a:rPr lang="en-US" dirty="0"/>
              <a:t>) } </a:t>
            </a:r>
          </a:p>
          <a:p>
            <a:pPr marL="0" indent="0">
              <a:buNone/>
            </a:pPr>
            <a:r>
              <a:rPr lang="en-US" dirty="0">
                <a:solidFill>
                  <a:srgbClr val="D73A49"/>
                </a:solidFill>
              </a:rPr>
              <a:t>      end</a:t>
            </a:r>
            <a:r>
              <a:rPr lang="en-US" dirty="0"/>
              <a:t> </a:t>
            </a:r>
          </a:p>
          <a:p>
            <a:pPr marL="0" indent="0">
              <a:buNone/>
            </a:pPr>
            <a:r>
              <a:rPr lang="en-US" dirty="0">
                <a:solidFill>
                  <a:srgbClr val="D73A49"/>
                </a:solidFill>
              </a:rPr>
              <a:t>    end</a:t>
            </a:r>
            <a:endParaRPr lang="en-US" dirty="0"/>
          </a:p>
          <a:p>
            <a:r>
              <a:rPr lang="en-US" dirty="0"/>
              <a:t>The third control uses the </a:t>
            </a:r>
            <a:r>
              <a:rPr lang="en-US" i="1" dirty="0">
                <a:solidFill>
                  <a:srgbClr val="C792EA"/>
                </a:solidFill>
              </a:rPr>
              <a:t>`file` </a:t>
            </a:r>
            <a:r>
              <a:rPr lang="en-US" dirty="0"/>
              <a:t>resource. The first 2 tests use </a:t>
            </a:r>
            <a:r>
              <a:rPr lang="en-US" i="1" dirty="0">
                <a:solidFill>
                  <a:srgbClr val="C792EA"/>
                </a:solidFill>
              </a:rPr>
              <a:t>`should` </a:t>
            </a:r>
            <a:r>
              <a:rPr lang="en-US" dirty="0"/>
              <a:t>to verify the </a:t>
            </a:r>
            <a:r>
              <a:rPr lang="en-US" i="1" dirty="0">
                <a:solidFill>
                  <a:srgbClr val="C792EA"/>
                </a:solidFill>
              </a:rPr>
              <a:t>`root` </a:t>
            </a:r>
            <a:r>
              <a:rPr lang="en-US" dirty="0"/>
              <a:t>owner and group. The last 3 tests use </a:t>
            </a:r>
            <a:r>
              <a:rPr lang="en-US" i="1" dirty="0">
                <a:solidFill>
                  <a:srgbClr val="C792EA"/>
                </a:solidFill>
              </a:rPr>
              <a:t>`</a:t>
            </a:r>
            <a:r>
              <a:rPr lang="en-US" i="1" dirty="0" err="1">
                <a:solidFill>
                  <a:srgbClr val="C792EA"/>
                </a:solidFill>
              </a:rPr>
              <a:t>should_not</a:t>
            </a:r>
            <a:r>
              <a:rPr lang="en-US" i="1" dirty="0">
                <a:solidFill>
                  <a:srgbClr val="C792EA"/>
                </a:solidFill>
              </a:rPr>
              <a:t>` </a:t>
            </a:r>
            <a:r>
              <a:rPr lang="en-US" dirty="0"/>
              <a:t>to verify that the file is not readable, writable, or executable by others.</a:t>
            </a:r>
          </a:p>
          <a:p>
            <a:endParaRPr lang="en-US" dirty="0"/>
          </a:p>
        </p:txBody>
      </p:sp>
    </p:spTree>
    <p:extLst>
      <p:ext uri="{BB962C8B-B14F-4D97-AF65-F5344CB8AC3E}">
        <p14:creationId xmlns:p14="http://schemas.microsoft.com/office/powerpoint/2010/main" val="30972202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71E3-43FC-9542-9B02-8B69A4848122}"/>
              </a:ext>
            </a:extLst>
          </p:cNvPr>
          <p:cNvSpPr>
            <a:spLocks noGrp="1"/>
          </p:cNvSpPr>
          <p:nvPr>
            <p:ph type="title"/>
          </p:nvPr>
        </p:nvSpPr>
        <p:spPr/>
        <p:txBody>
          <a:bodyPr/>
          <a:lstStyle/>
          <a:p>
            <a:r>
              <a:rPr lang="en-US" dirty="0"/>
              <a:t>Write the InSpec controls cont’d</a:t>
            </a:r>
          </a:p>
        </p:txBody>
      </p:sp>
      <p:sp>
        <p:nvSpPr>
          <p:cNvPr id="3" name="Content Placeholder 2">
            <a:extLst>
              <a:ext uri="{FF2B5EF4-FFF2-40B4-BE49-F238E27FC236}">
                <a16:creationId xmlns:a16="http://schemas.microsoft.com/office/drawing/2014/main" id="{736DC5D6-2B34-544F-B1F0-A52E6662A12D}"/>
              </a:ext>
            </a:extLst>
          </p:cNvPr>
          <p:cNvSpPr>
            <a:spLocks noGrp="1"/>
          </p:cNvSpPr>
          <p:nvPr>
            <p:ph idx="1"/>
          </p:nvPr>
        </p:nvSpPr>
        <p:spPr/>
        <p:txBody>
          <a:bodyPr>
            <a:normAutofit fontScale="77500" lnSpcReduction="20000"/>
          </a:bodyPr>
          <a:lstStyle/>
          <a:p>
            <a:r>
              <a:rPr lang="en-US" dirty="0"/>
              <a:t>Run </a:t>
            </a:r>
            <a:r>
              <a:rPr lang="en-US" i="1" dirty="0">
                <a:solidFill>
                  <a:srgbClr val="C792EA"/>
                </a:solidFill>
              </a:rPr>
              <a:t>`</a:t>
            </a:r>
            <a:r>
              <a:rPr lang="en-US" i="1" dirty="0" err="1">
                <a:solidFill>
                  <a:srgbClr val="C792EA"/>
                </a:solidFill>
              </a:rPr>
              <a:t>inspec</a:t>
            </a:r>
            <a:r>
              <a:rPr lang="en-US" i="1" dirty="0">
                <a:solidFill>
                  <a:srgbClr val="C792EA"/>
                </a:solidFill>
              </a:rPr>
              <a:t> exec` </a:t>
            </a:r>
            <a:r>
              <a:rPr lang="en-US" dirty="0"/>
              <a:t>on the target.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This time you see a failure. You discover that </a:t>
            </a:r>
            <a:r>
              <a:rPr lang="en-US" i="1" dirty="0">
                <a:solidFill>
                  <a:srgbClr val="C792EA"/>
                </a:solidFill>
              </a:rPr>
              <a:t>`/</a:t>
            </a:r>
            <a:r>
              <a:rPr lang="en-US" i="1" dirty="0" err="1">
                <a:solidFill>
                  <a:srgbClr val="C792EA"/>
                </a:solidFill>
              </a:rPr>
              <a:t>etc</a:t>
            </a:r>
            <a:r>
              <a:rPr lang="en-US" i="1" dirty="0">
                <a:solidFill>
                  <a:srgbClr val="C792EA"/>
                </a:solidFill>
              </a:rPr>
              <a:t>/</a:t>
            </a:r>
            <a:r>
              <a:rPr lang="en-US" i="1" dirty="0" err="1">
                <a:solidFill>
                  <a:srgbClr val="C792EA"/>
                </a:solidFill>
              </a:rPr>
              <a:t>nginx</a:t>
            </a:r>
            <a:r>
              <a:rPr lang="en-US" i="1" dirty="0">
                <a:solidFill>
                  <a:srgbClr val="C792EA"/>
                </a:solidFill>
              </a:rPr>
              <a:t>/</a:t>
            </a:r>
            <a:r>
              <a:rPr lang="en-US" i="1" dirty="0" err="1">
                <a:solidFill>
                  <a:srgbClr val="C792EA"/>
                </a:solidFill>
              </a:rPr>
              <a:t>nginx.conf</a:t>
            </a:r>
            <a:r>
              <a:rPr lang="en-US" i="1" dirty="0">
                <a:solidFill>
                  <a:srgbClr val="C792EA"/>
                </a:solidFill>
              </a:rPr>
              <a:t>` </a:t>
            </a:r>
            <a:r>
              <a:rPr lang="en-US" dirty="0"/>
              <a:t>is potentially readable by others. Because this control also has an impact of 1.0, your team may need to investigate further.</a:t>
            </a:r>
          </a:p>
          <a:p>
            <a:r>
              <a:rPr lang="en-US" dirty="0"/>
              <a:t>Remember, the first step, detect, is where you identify where the problems are so that you can accurately assess risk and prioritize remediation actions. For the second step, correct, you can use Chef or some other continuous automation framework to correct compliance failures for you. You won't correct this issue in this module, but later you can check out the </a:t>
            </a:r>
            <a:r>
              <a:rPr lang="en-US" dirty="0">
                <a:solidFill>
                  <a:srgbClr val="82AAFF"/>
                </a:solidFill>
                <a:hlinkClick r:id="rId2"/>
              </a:rPr>
              <a:t>Integrated Compliance with Chef</a:t>
            </a:r>
            <a:r>
              <a:rPr lang="en-US" dirty="0">
                <a:solidFill>
                  <a:srgbClr val="82AAFF"/>
                </a:solidFill>
              </a:rPr>
              <a:t> </a:t>
            </a:r>
            <a:r>
              <a:rPr lang="en-US" dirty="0"/>
              <a:t>track to learn more about how to correct compliance issues using Chef.</a:t>
            </a:r>
          </a:p>
        </p:txBody>
      </p:sp>
      <p:pic>
        <p:nvPicPr>
          <p:cNvPr id="5" name="Picture 4">
            <a:extLst>
              <a:ext uri="{FF2B5EF4-FFF2-40B4-BE49-F238E27FC236}">
                <a16:creationId xmlns:a16="http://schemas.microsoft.com/office/drawing/2014/main" id="{F2C864BF-5A24-6D42-AE6B-741D628882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291" y="1720214"/>
            <a:ext cx="3545709" cy="2400173"/>
          </a:xfrm>
          <a:prstGeom prst="rect">
            <a:avLst/>
          </a:prstGeom>
        </p:spPr>
      </p:pic>
    </p:spTree>
    <p:extLst>
      <p:ext uri="{BB962C8B-B14F-4D97-AF65-F5344CB8AC3E}">
        <p14:creationId xmlns:p14="http://schemas.microsoft.com/office/powerpoint/2010/main" val="3783610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54C5-B7A8-3640-A524-D69C223F3DEB}"/>
              </a:ext>
            </a:extLst>
          </p:cNvPr>
          <p:cNvSpPr>
            <a:spLocks noGrp="1"/>
          </p:cNvSpPr>
          <p:nvPr>
            <p:ph type="title"/>
          </p:nvPr>
        </p:nvSpPr>
        <p:spPr/>
        <p:txBody>
          <a:bodyPr/>
          <a:lstStyle/>
          <a:p>
            <a:r>
              <a:rPr lang="en-US" dirty="0"/>
              <a:t>Refactor the code to use Attributes</a:t>
            </a:r>
          </a:p>
        </p:txBody>
      </p:sp>
      <p:sp>
        <p:nvSpPr>
          <p:cNvPr id="3" name="Content Placeholder 2">
            <a:extLst>
              <a:ext uri="{FF2B5EF4-FFF2-40B4-BE49-F238E27FC236}">
                <a16:creationId xmlns:a16="http://schemas.microsoft.com/office/drawing/2014/main" id="{5E9E69D5-443E-204D-97B1-6A734076F992}"/>
              </a:ext>
            </a:extLst>
          </p:cNvPr>
          <p:cNvSpPr>
            <a:spLocks noGrp="1"/>
          </p:cNvSpPr>
          <p:nvPr>
            <p:ph idx="1"/>
          </p:nvPr>
        </p:nvSpPr>
        <p:spPr/>
        <p:txBody>
          <a:bodyPr/>
          <a:lstStyle/>
          <a:p>
            <a:r>
              <a:rPr lang="en-US" dirty="0"/>
              <a:t>Your </a:t>
            </a:r>
            <a:r>
              <a:rPr lang="en-US" i="1" dirty="0">
                <a:solidFill>
                  <a:srgbClr val="C792EA"/>
                </a:solidFill>
              </a:rPr>
              <a:t>`</a:t>
            </a:r>
            <a:r>
              <a:rPr lang="en-US" i="1" dirty="0" err="1">
                <a:solidFill>
                  <a:srgbClr val="C792EA"/>
                </a:solidFill>
              </a:rPr>
              <a:t>my_nginx</a:t>
            </a:r>
            <a:r>
              <a:rPr lang="en-US" i="1" dirty="0">
                <a:solidFill>
                  <a:srgbClr val="C792EA"/>
                </a:solidFill>
              </a:rPr>
              <a:t>` </a:t>
            </a:r>
            <a:r>
              <a:rPr lang="en-US" dirty="0"/>
              <a:t>profile is off to a great start. As your requirements evolve, you can add additional controls. You can also run this profile as often as you need to verify whether your systems remain in compliance.</a:t>
            </a:r>
          </a:p>
        </p:txBody>
      </p:sp>
    </p:spTree>
    <p:extLst>
      <p:ext uri="{BB962C8B-B14F-4D97-AF65-F5344CB8AC3E}">
        <p14:creationId xmlns:p14="http://schemas.microsoft.com/office/powerpoint/2010/main" val="25061385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74C88-7980-2B48-A35D-F46E8E264BD4}"/>
              </a:ext>
            </a:extLst>
          </p:cNvPr>
          <p:cNvSpPr>
            <a:spLocks noGrp="1"/>
          </p:cNvSpPr>
          <p:nvPr>
            <p:ph type="title"/>
          </p:nvPr>
        </p:nvSpPr>
        <p:spPr/>
        <p:txBody>
          <a:bodyPr>
            <a:normAutofit fontScale="90000"/>
          </a:bodyPr>
          <a:lstStyle/>
          <a:p>
            <a:r>
              <a:rPr lang="en-US" dirty="0"/>
              <a:t>Refactor the code to use Attributes cont’d</a:t>
            </a:r>
          </a:p>
        </p:txBody>
      </p:sp>
      <p:sp>
        <p:nvSpPr>
          <p:cNvPr id="3" name="Content Placeholder 2">
            <a:extLst>
              <a:ext uri="{FF2B5EF4-FFF2-40B4-BE49-F238E27FC236}">
                <a16:creationId xmlns:a16="http://schemas.microsoft.com/office/drawing/2014/main" id="{89642C86-B33C-714E-AF99-2244CAD3060E}"/>
              </a:ext>
            </a:extLst>
          </p:cNvPr>
          <p:cNvSpPr>
            <a:spLocks noGrp="1"/>
          </p:cNvSpPr>
          <p:nvPr>
            <p:ph idx="1"/>
          </p:nvPr>
        </p:nvSpPr>
        <p:spPr/>
        <p:txBody>
          <a:bodyPr/>
          <a:lstStyle/>
          <a:p>
            <a:r>
              <a:rPr lang="en-US" dirty="0"/>
              <a:t>Let's review the control file, </a:t>
            </a:r>
            <a:r>
              <a:rPr lang="en-US" i="1" dirty="0">
                <a:solidFill>
                  <a:srgbClr val="C792EA"/>
                </a:solidFill>
              </a:rPr>
              <a:t>`</a:t>
            </a:r>
            <a:r>
              <a:rPr lang="en-US" i="1" dirty="0" err="1">
                <a:solidFill>
                  <a:srgbClr val="C792EA"/>
                </a:solidFill>
              </a:rPr>
              <a:t>example.rb</a:t>
            </a:r>
            <a:r>
              <a:rPr lang="en-US" i="1" dirty="0">
                <a:solidFill>
                  <a:srgbClr val="C792EA"/>
                </a:solidFill>
              </a:rPr>
              <a:t>`</a:t>
            </a:r>
            <a:r>
              <a:rPr lang="en-US" dirty="0"/>
              <a:t>.</a:t>
            </a:r>
          </a:p>
          <a:p>
            <a:endParaRPr lang="en-US" dirty="0"/>
          </a:p>
        </p:txBody>
      </p:sp>
      <p:pic>
        <p:nvPicPr>
          <p:cNvPr id="7" name="Picture 6">
            <a:extLst>
              <a:ext uri="{FF2B5EF4-FFF2-40B4-BE49-F238E27FC236}">
                <a16:creationId xmlns:a16="http://schemas.microsoft.com/office/drawing/2014/main" id="{67EE179F-DEEA-DC40-B4D9-1EB4FDF32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201" y="1809750"/>
            <a:ext cx="6422039" cy="4452810"/>
          </a:xfrm>
          <a:prstGeom prst="rect">
            <a:avLst/>
          </a:prstGeom>
        </p:spPr>
      </p:pic>
    </p:spTree>
    <p:extLst>
      <p:ext uri="{BB962C8B-B14F-4D97-AF65-F5344CB8AC3E}">
        <p14:creationId xmlns:p14="http://schemas.microsoft.com/office/powerpoint/2010/main" val="247971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40AC-7F17-3244-B7D3-E153426263EF}"/>
              </a:ext>
            </a:extLst>
          </p:cNvPr>
          <p:cNvSpPr>
            <a:spLocks noGrp="1"/>
          </p:cNvSpPr>
          <p:nvPr>
            <p:ph type="title"/>
          </p:nvPr>
        </p:nvSpPr>
        <p:spPr/>
        <p:txBody>
          <a:bodyPr>
            <a:normAutofit fontScale="90000"/>
          </a:bodyPr>
          <a:lstStyle/>
          <a:p>
            <a:r>
              <a:rPr lang="en-US" dirty="0"/>
              <a:t>Automating Security Validation Using InSpec</a:t>
            </a:r>
          </a:p>
        </p:txBody>
      </p:sp>
      <p:pic>
        <p:nvPicPr>
          <p:cNvPr id="5" name="Content Placeholder 4">
            <a:extLst>
              <a:ext uri="{FF2B5EF4-FFF2-40B4-BE49-F238E27FC236}">
                <a16:creationId xmlns:a16="http://schemas.microsoft.com/office/drawing/2014/main" id="{5F5F19D4-18F9-504E-BEB7-D1CB4FDEC9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447" y="2690647"/>
            <a:ext cx="7911811" cy="2469931"/>
          </a:xfrm>
        </p:spPr>
      </p:pic>
    </p:spTree>
    <p:extLst>
      <p:ext uri="{BB962C8B-B14F-4D97-AF65-F5344CB8AC3E}">
        <p14:creationId xmlns:p14="http://schemas.microsoft.com/office/powerpoint/2010/main" val="4283386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9651-64F7-C44D-A47C-5C4E81B7B77F}"/>
              </a:ext>
            </a:extLst>
          </p:cNvPr>
          <p:cNvSpPr>
            <a:spLocks noGrp="1"/>
          </p:cNvSpPr>
          <p:nvPr>
            <p:ph type="title"/>
          </p:nvPr>
        </p:nvSpPr>
        <p:spPr/>
        <p:txBody>
          <a:bodyPr>
            <a:normAutofit fontScale="90000"/>
          </a:bodyPr>
          <a:lstStyle/>
          <a:p>
            <a:r>
              <a:rPr lang="en-US" dirty="0"/>
              <a:t>Refactor the code to use Attributes cont’d</a:t>
            </a:r>
          </a:p>
        </p:txBody>
      </p:sp>
      <p:sp>
        <p:nvSpPr>
          <p:cNvPr id="3" name="Content Placeholder 2">
            <a:extLst>
              <a:ext uri="{FF2B5EF4-FFF2-40B4-BE49-F238E27FC236}">
                <a16:creationId xmlns:a16="http://schemas.microsoft.com/office/drawing/2014/main" id="{643165B9-87A0-4949-A32B-8186853DD520}"/>
              </a:ext>
            </a:extLst>
          </p:cNvPr>
          <p:cNvSpPr>
            <a:spLocks noGrp="1"/>
          </p:cNvSpPr>
          <p:nvPr>
            <p:ph idx="1"/>
          </p:nvPr>
        </p:nvSpPr>
        <p:spPr/>
        <p:txBody>
          <a:bodyPr/>
          <a:lstStyle/>
          <a:p>
            <a:r>
              <a:rPr lang="en-US" dirty="0"/>
              <a:t>Although these rules do what you expect, imagine your control file contains dozens or hundreds of tests. As the data you check for, such as the version or which modules are installed, evolve, it can become tedious to locate and update your tests. You may also find that you repeat the same data in across multiple control files.</a:t>
            </a:r>
          </a:p>
          <a:p>
            <a:r>
              <a:rPr lang="en-US" dirty="0"/>
              <a:t>One way to improve these tests is to use Attributes. Attributes enable you to separate the logic of your tests from the data your tests validate. Attribute files are typically expressed as a YAML file.</a:t>
            </a:r>
          </a:p>
          <a:p>
            <a:r>
              <a:rPr lang="en-US" dirty="0"/>
              <a:t>Profile Attributes exist in your profile's main directory within the </a:t>
            </a:r>
            <a:r>
              <a:rPr lang="en-US" i="1" dirty="0">
                <a:solidFill>
                  <a:srgbClr val="C792EA"/>
                </a:solidFill>
              </a:rPr>
              <a:t>`</a:t>
            </a:r>
            <a:r>
              <a:rPr lang="en-US" i="1" dirty="0" err="1">
                <a:solidFill>
                  <a:srgbClr val="C792EA"/>
                </a:solidFill>
              </a:rPr>
              <a:t>inspec.yml</a:t>
            </a:r>
            <a:r>
              <a:rPr lang="en-US" i="1" dirty="0">
                <a:solidFill>
                  <a:srgbClr val="C792EA"/>
                </a:solidFill>
              </a:rPr>
              <a:t>` </a:t>
            </a:r>
            <a:r>
              <a:rPr lang="en-US" dirty="0"/>
              <a:t>for global Attributes to be used across your profile or in your </a:t>
            </a:r>
            <a:r>
              <a:rPr lang="en-US" i="1" dirty="0">
                <a:solidFill>
                  <a:srgbClr val="C792EA"/>
                </a:solidFill>
              </a:rPr>
              <a:t>`attributes` </a:t>
            </a:r>
            <a:r>
              <a:rPr lang="en-US" dirty="0"/>
              <a:t>folder for custom Attributes.</a:t>
            </a:r>
          </a:p>
        </p:txBody>
      </p:sp>
    </p:spTree>
    <p:extLst>
      <p:ext uri="{BB962C8B-B14F-4D97-AF65-F5344CB8AC3E}">
        <p14:creationId xmlns:p14="http://schemas.microsoft.com/office/powerpoint/2010/main" val="8609079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6C0E8-18D2-214C-9ABF-348504C77C92}"/>
              </a:ext>
            </a:extLst>
          </p:cNvPr>
          <p:cNvSpPr>
            <a:spLocks noGrp="1"/>
          </p:cNvSpPr>
          <p:nvPr>
            <p:ph type="title"/>
          </p:nvPr>
        </p:nvSpPr>
        <p:spPr/>
        <p:txBody>
          <a:bodyPr>
            <a:normAutofit fontScale="90000"/>
          </a:bodyPr>
          <a:lstStyle/>
          <a:p>
            <a:r>
              <a:rPr lang="en-US" dirty="0"/>
              <a:t>Refactor the code to use Attributes cont’d</a:t>
            </a:r>
          </a:p>
        </p:txBody>
      </p:sp>
      <p:sp>
        <p:nvSpPr>
          <p:cNvPr id="3" name="Content Placeholder 2">
            <a:extLst>
              <a:ext uri="{FF2B5EF4-FFF2-40B4-BE49-F238E27FC236}">
                <a16:creationId xmlns:a16="http://schemas.microsoft.com/office/drawing/2014/main" id="{9A529D7C-45FB-F248-9164-8DE0DB9B536F}"/>
              </a:ext>
            </a:extLst>
          </p:cNvPr>
          <p:cNvSpPr>
            <a:spLocks noGrp="1"/>
          </p:cNvSpPr>
          <p:nvPr>
            <p:ph idx="1"/>
          </p:nvPr>
        </p:nvSpPr>
        <p:spPr/>
        <p:txBody>
          <a:bodyPr/>
          <a:lstStyle/>
          <a:p>
            <a:r>
              <a:rPr lang="en-US" dirty="0"/>
              <a:t>Example of attributes in your </a:t>
            </a:r>
            <a:r>
              <a:rPr lang="en-US" i="1" dirty="0">
                <a:solidFill>
                  <a:srgbClr val="C792EA"/>
                </a:solidFill>
              </a:rPr>
              <a:t>`</a:t>
            </a:r>
            <a:r>
              <a:rPr lang="en-US" i="1" dirty="0" err="1">
                <a:solidFill>
                  <a:srgbClr val="C792EA"/>
                </a:solidFill>
              </a:rPr>
              <a:t>inspec.yml</a:t>
            </a:r>
            <a:r>
              <a:rPr lang="en-US" i="1" dirty="0">
                <a:solidFill>
                  <a:srgbClr val="C792EA"/>
                </a:solidFill>
              </a:rPr>
              <a:t>` </a:t>
            </a:r>
          </a:p>
          <a:p>
            <a:endParaRPr lang="en-US" dirty="0"/>
          </a:p>
          <a:p>
            <a:endParaRPr lang="en-US" dirty="0"/>
          </a:p>
          <a:p>
            <a:endParaRPr lang="en-US" dirty="0"/>
          </a:p>
          <a:p>
            <a:endParaRPr lang="en-US" dirty="0"/>
          </a:p>
          <a:p>
            <a:endParaRPr lang="en-US" dirty="0"/>
          </a:p>
          <a:p>
            <a:endParaRPr lang="en-US" dirty="0"/>
          </a:p>
          <a:p>
            <a:endParaRPr lang="en-US" dirty="0"/>
          </a:p>
          <a:p>
            <a:r>
              <a:rPr lang="en-US" dirty="0"/>
              <a:t>Example of adding a array object of servers:</a:t>
            </a:r>
          </a:p>
          <a:p>
            <a:endParaRPr lang="en-US" dirty="0"/>
          </a:p>
        </p:txBody>
      </p:sp>
      <p:pic>
        <p:nvPicPr>
          <p:cNvPr id="5" name="Picture 4">
            <a:extLst>
              <a:ext uri="{FF2B5EF4-FFF2-40B4-BE49-F238E27FC236}">
                <a16:creationId xmlns:a16="http://schemas.microsoft.com/office/drawing/2014/main" id="{56D1AEF6-383D-684B-845D-89C150750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42" y="1805808"/>
            <a:ext cx="2670285" cy="2569520"/>
          </a:xfrm>
          <a:prstGeom prst="rect">
            <a:avLst/>
          </a:prstGeom>
        </p:spPr>
      </p:pic>
      <p:pic>
        <p:nvPicPr>
          <p:cNvPr id="7" name="Picture 6">
            <a:extLst>
              <a:ext uri="{FF2B5EF4-FFF2-40B4-BE49-F238E27FC236}">
                <a16:creationId xmlns:a16="http://schemas.microsoft.com/office/drawing/2014/main" id="{CA5AA1AE-0F0D-8346-A916-8A7890FA6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42" y="4904533"/>
            <a:ext cx="1535168" cy="1352410"/>
          </a:xfrm>
          <a:prstGeom prst="rect">
            <a:avLst/>
          </a:prstGeom>
        </p:spPr>
      </p:pic>
    </p:spTree>
    <p:extLst>
      <p:ext uri="{BB962C8B-B14F-4D97-AF65-F5344CB8AC3E}">
        <p14:creationId xmlns:p14="http://schemas.microsoft.com/office/powerpoint/2010/main" val="1790320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44AE-BB08-1045-83B0-D7B5DB4844FF}"/>
              </a:ext>
            </a:extLst>
          </p:cNvPr>
          <p:cNvSpPr>
            <a:spLocks noGrp="1"/>
          </p:cNvSpPr>
          <p:nvPr>
            <p:ph type="title"/>
          </p:nvPr>
        </p:nvSpPr>
        <p:spPr/>
        <p:txBody>
          <a:bodyPr>
            <a:normAutofit fontScale="90000"/>
          </a:bodyPr>
          <a:lstStyle/>
          <a:p>
            <a:r>
              <a:rPr lang="en-US" dirty="0"/>
              <a:t>Refactor the code to use Attributes cont’d</a:t>
            </a:r>
          </a:p>
        </p:txBody>
      </p:sp>
      <p:sp>
        <p:nvSpPr>
          <p:cNvPr id="3" name="Content Placeholder 2">
            <a:extLst>
              <a:ext uri="{FF2B5EF4-FFF2-40B4-BE49-F238E27FC236}">
                <a16:creationId xmlns:a16="http://schemas.microsoft.com/office/drawing/2014/main" id="{145FA966-B053-5841-B46C-350ECF291A80}"/>
              </a:ext>
            </a:extLst>
          </p:cNvPr>
          <p:cNvSpPr>
            <a:spLocks noGrp="1"/>
          </p:cNvSpPr>
          <p:nvPr>
            <p:ph idx="1"/>
          </p:nvPr>
        </p:nvSpPr>
        <p:spPr/>
        <p:txBody>
          <a:bodyPr>
            <a:normAutofit fontScale="92500" lnSpcReduction="20000"/>
          </a:bodyPr>
          <a:lstStyle/>
          <a:p>
            <a:r>
              <a:rPr lang="en-US" dirty="0"/>
              <a:t>To access an attribute you will use the attribute keyword. You can use this anywhere in your control code.</a:t>
            </a:r>
          </a:p>
          <a:p>
            <a:r>
              <a:rPr lang="en-US" dirty="0"/>
              <a:t>For example: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For sensitive data it is recommended to use a secrets YAML file located on the local machine to populate the values of attributes. A secrets file will always overwrite a attributes default value. To use the secrets file run </a:t>
            </a:r>
            <a:r>
              <a:rPr lang="en-US" dirty="0" err="1"/>
              <a:t>inspec</a:t>
            </a:r>
            <a:r>
              <a:rPr lang="en-US" dirty="0"/>
              <a:t> exec and specify the path to that </a:t>
            </a:r>
            <a:r>
              <a:rPr lang="en-US" dirty="0" err="1"/>
              <a:t>Yaml</a:t>
            </a:r>
            <a:r>
              <a:rPr lang="en-US" dirty="0"/>
              <a:t> file using the --</a:t>
            </a:r>
            <a:r>
              <a:rPr lang="en-US" dirty="0" err="1"/>
              <a:t>attrs</a:t>
            </a:r>
            <a:r>
              <a:rPr lang="en-US" dirty="0"/>
              <a:t> attribute.</a:t>
            </a:r>
          </a:p>
        </p:txBody>
      </p:sp>
      <p:pic>
        <p:nvPicPr>
          <p:cNvPr id="5" name="Picture 4">
            <a:extLst>
              <a:ext uri="{FF2B5EF4-FFF2-40B4-BE49-F238E27FC236}">
                <a16:creationId xmlns:a16="http://schemas.microsoft.com/office/drawing/2014/main" id="{EBA52E1C-7010-5948-AA53-B82A58D01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938" y="2259068"/>
            <a:ext cx="2839765" cy="2477242"/>
          </a:xfrm>
          <a:prstGeom prst="rect">
            <a:avLst/>
          </a:prstGeom>
        </p:spPr>
      </p:pic>
    </p:spTree>
    <p:extLst>
      <p:ext uri="{BB962C8B-B14F-4D97-AF65-F5344CB8AC3E}">
        <p14:creationId xmlns:p14="http://schemas.microsoft.com/office/powerpoint/2010/main" val="23260855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A455-EA0D-1946-BBF9-EFC5B75A23B1}"/>
              </a:ext>
            </a:extLst>
          </p:cNvPr>
          <p:cNvSpPr>
            <a:spLocks noGrp="1"/>
          </p:cNvSpPr>
          <p:nvPr>
            <p:ph type="title"/>
          </p:nvPr>
        </p:nvSpPr>
        <p:spPr/>
        <p:txBody>
          <a:bodyPr>
            <a:normAutofit fontScale="90000"/>
          </a:bodyPr>
          <a:lstStyle/>
          <a:p>
            <a:r>
              <a:rPr lang="en-US" dirty="0"/>
              <a:t>Refactor the code to use Attributes cont’d</a:t>
            </a:r>
          </a:p>
        </p:txBody>
      </p:sp>
      <p:sp>
        <p:nvSpPr>
          <p:cNvPr id="3" name="Content Placeholder 2">
            <a:extLst>
              <a:ext uri="{FF2B5EF4-FFF2-40B4-BE49-F238E27FC236}">
                <a16:creationId xmlns:a16="http://schemas.microsoft.com/office/drawing/2014/main" id="{1C18FAFD-6756-CB4D-A1A5-900C406578EF}"/>
              </a:ext>
            </a:extLst>
          </p:cNvPr>
          <p:cNvSpPr>
            <a:spLocks noGrp="1"/>
          </p:cNvSpPr>
          <p:nvPr>
            <p:ph idx="1"/>
          </p:nvPr>
        </p:nvSpPr>
        <p:spPr/>
        <p:txBody>
          <a:bodyPr/>
          <a:lstStyle/>
          <a:p>
            <a:r>
              <a:rPr lang="en-US" dirty="0"/>
              <a:t>For example, a </a:t>
            </a:r>
            <a:r>
              <a:rPr lang="en-US" dirty="0" err="1"/>
              <a:t>inspec.yml</a:t>
            </a:r>
            <a:r>
              <a:rPr lang="en-US" dirty="0"/>
              <a:t>:</a:t>
            </a:r>
          </a:p>
          <a:p>
            <a:endParaRPr lang="en-US" dirty="0"/>
          </a:p>
          <a:p>
            <a:endParaRPr lang="en-US" dirty="0"/>
          </a:p>
          <a:p>
            <a:endParaRPr lang="en-US" dirty="0"/>
          </a:p>
          <a:p>
            <a:endParaRPr lang="en-US" dirty="0"/>
          </a:p>
          <a:p>
            <a:r>
              <a:rPr lang="en-US" dirty="0"/>
              <a:t>The control:</a:t>
            </a:r>
          </a:p>
          <a:p>
            <a:endParaRPr lang="en-US" dirty="0"/>
          </a:p>
        </p:txBody>
      </p:sp>
      <p:pic>
        <p:nvPicPr>
          <p:cNvPr id="5" name="Picture 4">
            <a:extLst>
              <a:ext uri="{FF2B5EF4-FFF2-40B4-BE49-F238E27FC236}">
                <a16:creationId xmlns:a16="http://schemas.microsoft.com/office/drawing/2014/main" id="{A09121EA-12F5-4342-ABEF-DAAEE1843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77" y="1809311"/>
            <a:ext cx="1635424" cy="1438385"/>
          </a:xfrm>
          <a:prstGeom prst="rect">
            <a:avLst/>
          </a:prstGeom>
        </p:spPr>
      </p:pic>
      <p:pic>
        <p:nvPicPr>
          <p:cNvPr id="7" name="Picture 6">
            <a:extLst>
              <a:ext uri="{FF2B5EF4-FFF2-40B4-BE49-F238E27FC236}">
                <a16:creationId xmlns:a16="http://schemas.microsoft.com/office/drawing/2014/main" id="{6D94BB8D-42F8-224F-88F3-7E6F0D82D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377" y="3757461"/>
            <a:ext cx="4962416" cy="2652864"/>
          </a:xfrm>
          <a:prstGeom prst="rect">
            <a:avLst/>
          </a:prstGeom>
        </p:spPr>
      </p:pic>
    </p:spTree>
    <p:extLst>
      <p:ext uri="{BB962C8B-B14F-4D97-AF65-F5344CB8AC3E}">
        <p14:creationId xmlns:p14="http://schemas.microsoft.com/office/powerpoint/2010/main" val="4136342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DD0A-49B8-F247-AB8C-E6311AE3B74A}"/>
              </a:ext>
            </a:extLst>
          </p:cNvPr>
          <p:cNvSpPr>
            <a:spLocks noGrp="1"/>
          </p:cNvSpPr>
          <p:nvPr>
            <p:ph type="title"/>
          </p:nvPr>
        </p:nvSpPr>
        <p:spPr/>
        <p:txBody>
          <a:bodyPr>
            <a:normAutofit fontScale="90000"/>
          </a:bodyPr>
          <a:lstStyle/>
          <a:p>
            <a:r>
              <a:rPr lang="en-US" dirty="0"/>
              <a:t>Refactor the code to use Attributes cont’d</a:t>
            </a:r>
          </a:p>
        </p:txBody>
      </p:sp>
      <p:sp>
        <p:nvSpPr>
          <p:cNvPr id="3" name="Content Placeholder 2">
            <a:extLst>
              <a:ext uri="{FF2B5EF4-FFF2-40B4-BE49-F238E27FC236}">
                <a16:creationId xmlns:a16="http://schemas.microsoft.com/office/drawing/2014/main" id="{0860B2DD-52BA-8948-B8D4-96B9FE1747AC}"/>
              </a:ext>
            </a:extLst>
          </p:cNvPr>
          <p:cNvSpPr>
            <a:spLocks noGrp="1"/>
          </p:cNvSpPr>
          <p:nvPr>
            <p:ph idx="1"/>
          </p:nvPr>
        </p:nvSpPr>
        <p:spPr/>
        <p:txBody>
          <a:bodyPr/>
          <a:lstStyle/>
          <a:p>
            <a:r>
              <a:rPr lang="en-US" dirty="0"/>
              <a:t>To change your attributes for platform specific cases you can setup multiple --</a:t>
            </a:r>
            <a:r>
              <a:rPr lang="en-US" dirty="0" err="1"/>
              <a:t>attrs</a:t>
            </a:r>
            <a:r>
              <a:rPr lang="en-US" dirty="0"/>
              <a:t> files.</a:t>
            </a:r>
          </a:p>
          <a:p>
            <a:r>
              <a:rPr lang="en-US" dirty="0"/>
              <a:t>For example, a </a:t>
            </a:r>
            <a:r>
              <a:rPr lang="en-US" dirty="0" err="1"/>
              <a:t>inspec.yml</a:t>
            </a:r>
            <a:r>
              <a:rPr lang="en-US" dirty="0"/>
              <a:t>:</a:t>
            </a:r>
          </a:p>
          <a:p>
            <a:endParaRPr lang="en-US" dirty="0"/>
          </a:p>
          <a:p>
            <a:endParaRPr lang="en-US" dirty="0"/>
          </a:p>
          <a:p>
            <a:r>
              <a:rPr lang="en-US" dirty="0"/>
              <a:t>A YAML file named </a:t>
            </a:r>
            <a:r>
              <a:rPr lang="en-US" dirty="0" err="1"/>
              <a:t>windows.yml</a:t>
            </a:r>
            <a:endParaRPr lang="en-US" dirty="0"/>
          </a:p>
          <a:p>
            <a:endParaRPr lang="en-US" dirty="0"/>
          </a:p>
          <a:p>
            <a:endParaRPr lang="en-US" dirty="0"/>
          </a:p>
          <a:p>
            <a:r>
              <a:rPr lang="en-US" dirty="0"/>
              <a:t>A YAML file named </a:t>
            </a:r>
            <a:r>
              <a:rPr lang="en-US" dirty="0" err="1"/>
              <a:t>linux.yml</a:t>
            </a:r>
            <a:endParaRPr lang="en-US" dirty="0"/>
          </a:p>
          <a:p>
            <a:endParaRPr lang="en-US" dirty="0"/>
          </a:p>
        </p:txBody>
      </p:sp>
      <p:pic>
        <p:nvPicPr>
          <p:cNvPr id="5" name="Picture 4">
            <a:extLst>
              <a:ext uri="{FF2B5EF4-FFF2-40B4-BE49-F238E27FC236}">
                <a16:creationId xmlns:a16="http://schemas.microsoft.com/office/drawing/2014/main" id="{11E15E71-11D9-3841-A149-DC9195895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68" y="2514818"/>
            <a:ext cx="1403350" cy="783689"/>
          </a:xfrm>
          <a:prstGeom prst="rect">
            <a:avLst/>
          </a:prstGeom>
        </p:spPr>
      </p:pic>
      <p:pic>
        <p:nvPicPr>
          <p:cNvPr id="7" name="Picture 6">
            <a:extLst>
              <a:ext uri="{FF2B5EF4-FFF2-40B4-BE49-F238E27FC236}">
                <a16:creationId xmlns:a16="http://schemas.microsoft.com/office/drawing/2014/main" id="{8D321C4E-E9D5-164B-A4A2-F6BD0AD80A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968" y="3603306"/>
            <a:ext cx="1403350" cy="788183"/>
          </a:xfrm>
          <a:prstGeom prst="rect">
            <a:avLst/>
          </a:prstGeom>
        </p:spPr>
      </p:pic>
      <p:pic>
        <p:nvPicPr>
          <p:cNvPr id="9" name="Picture 8">
            <a:extLst>
              <a:ext uri="{FF2B5EF4-FFF2-40B4-BE49-F238E27FC236}">
                <a16:creationId xmlns:a16="http://schemas.microsoft.com/office/drawing/2014/main" id="{EEAFFF7C-6D69-1C47-B449-ADCA504838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842" y="4814613"/>
            <a:ext cx="1387475" cy="1027759"/>
          </a:xfrm>
          <a:prstGeom prst="rect">
            <a:avLst/>
          </a:prstGeom>
        </p:spPr>
      </p:pic>
    </p:spTree>
    <p:extLst>
      <p:ext uri="{BB962C8B-B14F-4D97-AF65-F5344CB8AC3E}">
        <p14:creationId xmlns:p14="http://schemas.microsoft.com/office/powerpoint/2010/main" val="2205070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9086-9FEA-CA43-B6F4-B9BE5F877E95}"/>
              </a:ext>
            </a:extLst>
          </p:cNvPr>
          <p:cNvSpPr>
            <a:spLocks noGrp="1"/>
          </p:cNvSpPr>
          <p:nvPr>
            <p:ph type="title"/>
          </p:nvPr>
        </p:nvSpPr>
        <p:spPr/>
        <p:txBody>
          <a:bodyPr>
            <a:normAutofit fontScale="90000"/>
          </a:bodyPr>
          <a:lstStyle/>
          <a:p>
            <a:r>
              <a:rPr lang="en-US" dirty="0"/>
              <a:t>Refactor the code to use Attributes cont’d</a:t>
            </a:r>
          </a:p>
        </p:txBody>
      </p:sp>
      <p:sp>
        <p:nvSpPr>
          <p:cNvPr id="3" name="Content Placeholder 2">
            <a:extLst>
              <a:ext uri="{FF2B5EF4-FFF2-40B4-BE49-F238E27FC236}">
                <a16:creationId xmlns:a16="http://schemas.microsoft.com/office/drawing/2014/main" id="{4093B6DC-4BC7-B944-A384-1D6980DB38BD}"/>
              </a:ext>
            </a:extLst>
          </p:cNvPr>
          <p:cNvSpPr>
            <a:spLocks noGrp="1"/>
          </p:cNvSpPr>
          <p:nvPr>
            <p:ph idx="1"/>
          </p:nvPr>
        </p:nvSpPr>
        <p:spPr/>
        <p:txBody>
          <a:bodyPr/>
          <a:lstStyle/>
          <a:p>
            <a:r>
              <a:rPr lang="en-US" dirty="0"/>
              <a:t>The control file:</a:t>
            </a:r>
          </a:p>
          <a:p>
            <a:endParaRPr lang="en-US" dirty="0"/>
          </a:p>
          <a:p>
            <a:endParaRPr lang="en-US" dirty="0"/>
          </a:p>
          <a:p>
            <a:endParaRPr lang="en-US" dirty="0"/>
          </a:p>
          <a:p>
            <a:endParaRPr lang="en-US" dirty="0"/>
          </a:p>
          <a:p>
            <a:endParaRPr lang="en-US" dirty="0"/>
          </a:p>
          <a:p>
            <a:r>
              <a:rPr lang="en-US" dirty="0"/>
              <a:t>The following command runs the tests and applies the attributes specified:</a:t>
            </a:r>
          </a:p>
          <a:p>
            <a:endParaRPr lang="en-US" dirty="0"/>
          </a:p>
        </p:txBody>
      </p:sp>
      <p:pic>
        <p:nvPicPr>
          <p:cNvPr id="5" name="Picture 4">
            <a:extLst>
              <a:ext uri="{FF2B5EF4-FFF2-40B4-BE49-F238E27FC236}">
                <a16:creationId xmlns:a16="http://schemas.microsoft.com/office/drawing/2014/main" id="{82510E9E-77C4-4B43-8EF3-10C88E10B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573" y="1827486"/>
            <a:ext cx="3957043" cy="1703990"/>
          </a:xfrm>
          <a:prstGeom prst="rect">
            <a:avLst/>
          </a:prstGeom>
        </p:spPr>
      </p:pic>
      <p:pic>
        <p:nvPicPr>
          <p:cNvPr id="7" name="Picture 6">
            <a:extLst>
              <a:ext uri="{FF2B5EF4-FFF2-40B4-BE49-F238E27FC236}">
                <a16:creationId xmlns:a16="http://schemas.microsoft.com/office/drawing/2014/main" id="{02772755-E411-F344-BD11-381C8D05D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572" y="4483319"/>
            <a:ext cx="7656133" cy="656240"/>
          </a:xfrm>
          <a:prstGeom prst="rect">
            <a:avLst/>
          </a:prstGeom>
        </p:spPr>
      </p:pic>
    </p:spTree>
    <p:extLst>
      <p:ext uri="{BB962C8B-B14F-4D97-AF65-F5344CB8AC3E}">
        <p14:creationId xmlns:p14="http://schemas.microsoft.com/office/powerpoint/2010/main" val="25349342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F401-1943-654D-9571-F995B785C5C3}"/>
              </a:ext>
            </a:extLst>
          </p:cNvPr>
          <p:cNvSpPr>
            <a:spLocks noGrp="1"/>
          </p:cNvSpPr>
          <p:nvPr>
            <p:ph type="title"/>
          </p:nvPr>
        </p:nvSpPr>
        <p:spPr/>
        <p:txBody>
          <a:bodyPr>
            <a:normAutofit fontScale="90000"/>
          </a:bodyPr>
          <a:lstStyle/>
          <a:p>
            <a:r>
              <a:rPr lang="en-US" dirty="0"/>
              <a:t>Running baseline straight from </a:t>
            </a:r>
            <a:r>
              <a:rPr lang="en-US" dirty="0" err="1"/>
              <a:t>Github</a:t>
            </a:r>
            <a:r>
              <a:rPr lang="en-US" dirty="0"/>
              <a:t>/Chef Supermarket</a:t>
            </a:r>
          </a:p>
        </p:txBody>
      </p:sp>
      <p:sp>
        <p:nvSpPr>
          <p:cNvPr id="3" name="Content Placeholder 2">
            <a:extLst>
              <a:ext uri="{FF2B5EF4-FFF2-40B4-BE49-F238E27FC236}">
                <a16:creationId xmlns:a16="http://schemas.microsoft.com/office/drawing/2014/main" id="{0CCBF74F-369E-2D46-82F6-BA3A180D873F}"/>
              </a:ext>
            </a:extLst>
          </p:cNvPr>
          <p:cNvSpPr>
            <a:spLocks noGrp="1"/>
          </p:cNvSpPr>
          <p:nvPr>
            <p:ph idx="1"/>
          </p:nvPr>
        </p:nvSpPr>
        <p:spPr/>
        <p:txBody>
          <a:bodyPr/>
          <a:lstStyle/>
          <a:p>
            <a:r>
              <a:rPr lang="en-US" dirty="0"/>
              <a:t>In this module, we use NGINX for learning purposes. If you're interested in NGINX specifically, you may be interested in the </a:t>
            </a:r>
            <a:r>
              <a:rPr lang="en-US" dirty="0">
                <a:solidFill>
                  <a:srgbClr val="82AAFF"/>
                </a:solidFill>
                <a:hlinkClick r:id="rId2"/>
              </a:rPr>
              <a:t>DevSec Nginx Baseline</a:t>
            </a:r>
            <a:r>
              <a:rPr lang="en-US" dirty="0">
                <a:solidFill>
                  <a:srgbClr val="82AAFF"/>
                </a:solidFill>
              </a:rPr>
              <a:t> </a:t>
            </a:r>
            <a:r>
              <a:rPr lang="en-US" dirty="0"/>
              <a:t>profile on Chef Supermarket. This profile implements many of the tests you wrote in this module.</a:t>
            </a:r>
          </a:p>
          <a:p>
            <a:r>
              <a:rPr lang="en-US" dirty="0"/>
              <a:t>To execute this profile on your target system, run this </a:t>
            </a:r>
            <a:r>
              <a:rPr lang="en-US" i="1" dirty="0">
                <a:solidFill>
                  <a:srgbClr val="C792EA"/>
                </a:solidFill>
              </a:rPr>
              <a:t>`</a:t>
            </a:r>
            <a:r>
              <a:rPr lang="en-US" i="1" dirty="0" err="1">
                <a:solidFill>
                  <a:srgbClr val="C792EA"/>
                </a:solidFill>
              </a:rPr>
              <a:t>inspec</a:t>
            </a:r>
            <a:r>
              <a:rPr lang="en-US" i="1" dirty="0">
                <a:solidFill>
                  <a:srgbClr val="C792EA"/>
                </a:solidFill>
              </a:rPr>
              <a:t> supermarket exec` </a:t>
            </a:r>
            <a:r>
              <a:rPr lang="en-US" dirty="0"/>
              <a:t>command.</a:t>
            </a:r>
          </a:p>
          <a:p>
            <a:endParaRPr lang="en-US" dirty="0"/>
          </a:p>
        </p:txBody>
      </p:sp>
      <p:pic>
        <p:nvPicPr>
          <p:cNvPr id="5" name="Picture 4">
            <a:extLst>
              <a:ext uri="{FF2B5EF4-FFF2-40B4-BE49-F238E27FC236}">
                <a16:creationId xmlns:a16="http://schemas.microsoft.com/office/drawing/2014/main" id="{8ACC2505-4234-6143-B203-ECBC62575F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717" y="3429000"/>
            <a:ext cx="8078483" cy="2845676"/>
          </a:xfrm>
          <a:prstGeom prst="rect">
            <a:avLst/>
          </a:prstGeom>
        </p:spPr>
      </p:pic>
    </p:spTree>
    <p:extLst>
      <p:ext uri="{BB962C8B-B14F-4D97-AF65-F5344CB8AC3E}">
        <p14:creationId xmlns:p14="http://schemas.microsoft.com/office/powerpoint/2010/main" val="6566334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E2342-BDB6-0347-92B3-11DED4A2FE64}"/>
              </a:ext>
            </a:extLst>
          </p:cNvPr>
          <p:cNvSpPr>
            <a:spLocks noGrp="1"/>
          </p:cNvSpPr>
          <p:nvPr>
            <p:ph type="title"/>
          </p:nvPr>
        </p:nvSpPr>
        <p:spPr/>
        <p:txBody>
          <a:bodyPr>
            <a:normAutofit fontScale="90000"/>
          </a:bodyPr>
          <a:lstStyle/>
          <a:p>
            <a:r>
              <a:rPr lang="en-US" dirty="0"/>
              <a:t>Running baseline straight from </a:t>
            </a:r>
            <a:r>
              <a:rPr lang="en-US" dirty="0" err="1"/>
              <a:t>Github</a:t>
            </a:r>
            <a:r>
              <a:rPr lang="en-US" dirty="0"/>
              <a:t>/Chef Supermarket cont’d</a:t>
            </a:r>
          </a:p>
        </p:txBody>
      </p:sp>
      <p:sp>
        <p:nvSpPr>
          <p:cNvPr id="3" name="Content Placeholder 2">
            <a:extLst>
              <a:ext uri="{FF2B5EF4-FFF2-40B4-BE49-F238E27FC236}">
                <a16:creationId xmlns:a16="http://schemas.microsoft.com/office/drawing/2014/main" id="{0DA7D4E3-6A90-8C40-90C2-53F7A37A4841}"/>
              </a:ext>
            </a:extLst>
          </p:cNvPr>
          <p:cNvSpPr>
            <a:spLocks noGrp="1"/>
          </p:cNvSpPr>
          <p:nvPr>
            <p:ph idx="1"/>
          </p:nvPr>
        </p:nvSpPr>
        <p:spPr/>
        <p:txBody>
          <a:bodyPr/>
          <a:lstStyle/>
          <a:p>
            <a:r>
              <a:rPr lang="en-US" dirty="0"/>
              <a:t>You see that many of the tests pass, while others fail and may require investigation.</a:t>
            </a:r>
          </a:p>
          <a:p>
            <a:r>
              <a:rPr lang="en-US" dirty="0"/>
              <a:t>You may want to extend the </a:t>
            </a:r>
            <a:r>
              <a:rPr lang="en-US" i="1" dirty="0">
                <a:solidFill>
                  <a:srgbClr val="C792EA"/>
                </a:solidFill>
              </a:rPr>
              <a:t>`</a:t>
            </a:r>
            <a:r>
              <a:rPr lang="en-US" i="1" dirty="0" err="1">
                <a:solidFill>
                  <a:srgbClr val="C792EA"/>
                </a:solidFill>
              </a:rPr>
              <a:t>nginx</a:t>
            </a:r>
            <a:r>
              <a:rPr lang="en-US" i="1" dirty="0">
                <a:solidFill>
                  <a:srgbClr val="C792EA"/>
                </a:solidFill>
              </a:rPr>
              <a:t>-baseline` </a:t>
            </a:r>
            <a:r>
              <a:rPr lang="en-US" dirty="0"/>
              <a:t>with your own custom requirements. To do that, you might use what's called a </a:t>
            </a:r>
            <a:r>
              <a:rPr lang="en-US" i="1" dirty="0">
                <a:solidFill>
                  <a:srgbClr val="546E7A"/>
                </a:solidFill>
              </a:rPr>
              <a:t>_</a:t>
            </a:r>
            <a:r>
              <a:rPr lang="en-US" dirty="0"/>
              <a:t>wrapper profile</a:t>
            </a:r>
            <a:r>
              <a:rPr lang="en-US" i="1" dirty="0">
                <a:solidFill>
                  <a:srgbClr val="546E7A"/>
                </a:solidFill>
              </a:rPr>
              <a:t>_</a:t>
            </a:r>
            <a:r>
              <a:rPr lang="en-US" dirty="0"/>
              <a:t>. You can check out </a:t>
            </a:r>
            <a:r>
              <a:rPr lang="en-US" dirty="0">
                <a:solidFill>
                  <a:srgbClr val="82AAFF"/>
                </a:solidFill>
                <a:hlinkClick r:id="rId2"/>
              </a:rPr>
              <a:t>Create a custom InSpec profile</a:t>
            </a:r>
            <a:r>
              <a:rPr lang="en-US" dirty="0">
                <a:solidFill>
                  <a:srgbClr val="82AAFF"/>
                </a:solidFill>
              </a:rPr>
              <a:t> </a:t>
            </a:r>
            <a:r>
              <a:rPr lang="en-US" dirty="0"/>
              <a:t>for a more complete example.</a:t>
            </a:r>
          </a:p>
          <a:p>
            <a:endParaRPr lang="en-US" dirty="0"/>
          </a:p>
        </p:txBody>
      </p:sp>
    </p:spTree>
    <p:extLst>
      <p:ext uri="{BB962C8B-B14F-4D97-AF65-F5344CB8AC3E}">
        <p14:creationId xmlns:p14="http://schemas.microsoft.com/office/powerpoint/2010/main" val="2857416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5946-F8E4-F14B-8185-0E3F1555BEBD}"/>
              </a:ext>
            </a:extLst>
          </p:cNvPr>
          <p:cNvSpPr>
            <a:spLocks noGrp="1"/>
          </p:cNvSpPr>
          <p:nvPr>
            <p:ph type="title"/>
          </p:nvPr>
        </p:nvSpPr>
        <p:spPr/>
        <p:txBody>
          <a:bodyPr>
            <a:normAutofit/>
          </a:bodyPr>
          <a:lstStyle/>
          <a:p>
            <a:r>
              <a:rPr lang="en-US" dirty="0"/>
              <a:t>Analyze Results</a:t>
            </a:r>
          </a:p>
        </p:txBody>
      </p:sp>
      <p:sp>
        <p:nvSpPr>
          <p:cNvPr id="3" name="Content Placeholder 2">
            <a:extLst>
              <a:ext uri="{FF2B5EF4-FFF2-40B4-BE49-F238E27FC236}">
                <a16:creationId xmlns:a16="http://schemas.microsoft.com/office/drawing/2014/main" id="{D2E5CD1F-CD5E-FB45-8353-F445B18A0BA5}"/>
              </a:ext>
            </a:extLst>
          </p:cNvPr>
          <p:cNvSpPr>
            <a:spLocks noGrp="1"/>
          </p:cNvSpPr>
          <p:nvPr>
            <p:ph idx="1"/>
          </p:nvPr>
        </p:nvSpPr>
        <p:spPr/>
        <p:txBody>
          <a:bodyPr/>
          <a:lstStyle/>
          <a:p>
            <a:r>
              <a:rPr lang="en-US" dirty="0"/>
              <a:t>InSpec allows you to output your test results to one or more reporters. You can configure the reporter(s) using either the --</a:t>
            </a:r>
            <a:r>
              <a:rPr lang="en-US" dirty="0" err="1"/>
              <a:t>json</a:t>
            </a:r>
            <a:r>
              <a:rPr lang="en-US" dirty="0"/>
              <a:t>-config option or the --reporter option. While you can configure multiple reporters to write to different files, only one reporter can output to the screen(</a:t>
            </a:r>
            <a:r>
              <a:rPr lang="en-US" dirty="0" err="1"/>
              <a:t>stdout</a:t>
            </a:r>
            <a:r>
              <a:rPr lang="en-US" dirty="0"/>
              <a:t>).</a:t>
            </a:r>
          </a:p>
          <a:p>
            <a:r>
              <a:rPr lang="en-US" dirty="0"/>
              <a:t>You can specify one or more reporters using the --reporter cli flag. You can also specify a output by appending a path separated by a colon.</a:t>
            </a:r>
          </a:p>
          <a:p>
            <a:endParaRPr lang="en-US" dirty="0"/>
          </a:p>
          <a:p>
            <a:endParaRPr lang="en-US" dirty="0"/>
          </a:p>
        </p:txBody>
      </p:sp>
      <p:pic>
        <p:nvPicPr>
          <p:cNvPr id="6" name="Content Placeholder 3">
            <a:extLst>
              <a:ext uri="{FF2B5EF4-FFF2-40B4-BE49-F238E27FC236}">
                <a16:creationId xmlns:a16="http://schemas.microsoft.com/office/drawing/2014/main" id="{C354B5E0-41BE-3440-8F94-1469DE924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615" y="4176273"/>
            <a:ext cx="7813609" cy="301133"/>
          </a:xfrm>
          <a:prstGeom prst="rect">
            <a:avLst/>
          </a:prstGeom>
        </p:spPr>
      </p:pic>
    </p:spTree>
    <p:extLst>
      <p:ext uri="{BB962C8B-B14F-4D97-AF65-F5344CB8AC3E}">
        <p14:creationId xmlns:p14="http://schemas.microsoft.com/office/powerpoint/2010/main" val="30131933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0136-521D-A046-AD63-F1160DD50010}"/>
              </a:ext>
            </a:extLst>
          </p:cNvPr>
          <p:cNvSpPr>
            <a:spLocks noGrp="1"/>
          </p:cNvSpPr>
          <p:nvPr>
            <p:ph type="title"/>
          </p:nvPr>
        </p:nvSpPr>
        <p:spPr/>
        <p:txBody>
          <a:bodyPr/>
          <a:lstStyle/>
          <a:p>
            <a:r>
              <a:rPr lang="en-US" dirty="0"/>
              <a:t>Syntax</a:t>
            </a:r>
          </a:p>
        </p:txBody>
      </p:sp>
      <p:sp>
        <p:nvSpPr>
          <p:cNvPr id="5" name="Content Placeholder 4">
            <a:extLst>
              <a:ext uri="{FF2B5EF4-FFF2-40B4-BE49-F238E27FC236}">
                <a16:creationId xmlns:a16="http://schemas.microsoft.com/office/drawing/2014/main" id="{3DCCD12F-E7F0-254B-B9D2-1D3F183E523E}"/>
              </a:ext>
            </a:extLst>
          </p:cNvPr>
          <p:cNvSpPr>
            <a:spLocks noGrp="1"/>
          </p:cNvSpPr>
          <p:nvPr>
            <p:ph idx="1"/>
          </p:nvPr>
        </p:nvSpPr>
        <p:spPr/>
        <p:txBody>
          <a:bodyPr/>
          <a:lstStyle/>
          <a:p>
            <a:r>
              <a:rPr lang="en-US" dirty="0"/>
              <a:t>Output </a:t>
            </a:r>
            <a:r>
              <a:rPr lang="en-US" dirty="0" err="1"/>
              <a:t>json</a:t>
            </a:r>
            <a:r>
              <a:rPr lang="en-US" dirty="0"/>
              <a:t> to screen.</a:t>
            </a:r>
          </a:p>
          <a:p>
            <a:endParaRPr lang="en-US" dirty="0"/>
          </a:p>
          <a:p>
            <a:endParaRPr lang="en-US" dirty="0"/>
          </a:p>
          <a:p>
            <a:r>
              <a:rPr lang="en-US" dirty="0"/>
              <a:t>Output </a:t>
            </a:r>
            <a:r>
              <a:rPr lang="en-US" dirty="0" err="1"/>
              <a:t>yaml</a:t>
            </a:r>
            <a:r>
              <a:rPr lang="en-US" dirty="0"/>
              <a:t> to screen</a:t>
            </a:r>
          </a:p>
          <a:p>
            <a:endParaRPr lang="en-US" dirty="0"/>
          </a:p>
          <a:p>
            <a:endParaRPr lang="en-US" dirty="0"/>
          </a:p>
          <a:p>
            <a:r>
              <a:rPr lang="en-US" dirty="0"/>
              <a:t>Output cli to screen and write </a:t>
            </a:r>
            <a:r>
              <a:rPr lang="en-US" dirty="0" err="1"/>
              <a:t>json</a:t>
            </a:r>
            <a:r>
              <a:rPr lang="en-US" dirty="0"/>
              <a:t> to a file.</a:t>
            </a:r>
          </a:p>
          <a:p>
            <a:pPr lvl="1"/>
            <a:r>
              <a:rPr lang="en-US" i="1" dirty="0" err="1">
                <a:solidFill>
                  <a:srgbClr val="C792EA"/>
                </a:solidFill>
              </a:rPr>
              <a:t>inspec</a:t>
            </a:r>
            <a:r>
              <a:rPr lang="en-US" i="1" dirty="0">
                <a:solidFill>
                  <a:srgbClr val="C792EA"/>
                </a:solidFill>
              </a:rPr>
              <a:t> exec </a:t>
            </a:r>
            <a:r>
              <a:rPr lang="en-US" i="1" dirty="0" err="1">
                <a:solidFill>
                  <a:srgbClr val="C792EA"/>
                </a:solidFill>
              </a:rPr>
              <a:t>example_profile</a:t>
            </a:r>
            <a:r>
              <a:rPr lang="en-US" i="1" dirty="0">
                <a:solidFill>
                  <a:srgbClr val="C792EA"/>
                </a:solidFill>
              </a:rPr>
              <a:t> --reporter cli </a:t>
            </a:r>
            <a:r>
              <a:rPr lang="en-US" i="1" dirty="0" err="1">
                <a:solidFill>
                  <a:srgbClr val="C792EA"/>
                </a:solidFill>
              </a:rPr>
              <a:t>json</a:t>
            </a:r>
            <a:r>
              <a:rPr lang="en-US" i="1" dirty="0">
                <a:solidFill>
                  <a:srgbClr val="C792EA"/>
                </a:solidFill>
              </a:rPr>
              <a:t>:/</a:t>
            </a:r>
            <a:r>
              <a:rPr lang="en-US" i="1" dirty="0" err="1">
                <a:solidFill>
                  <a:srgbClr val="C792EA"/>
                </a:solidFill>
              </a:rPr>
              <a:t>tmp</a:t>
            </a:r>
            <a:r>
              <a:rPr lang="en-US" i="1" dirty="0">
                <a:solidFill>
                  <a:srgbClr val="C792EA"/>
                </a:solidFill>
              </a:rPr>
              <a:t>/</a:t>
            </a:r>
            <a:r>
              <a:rPr lang="en-US" i="1" dirty="0" err="1">
                <a:solidFill>
                  <a:srgbClr val="C792EA"/>
                </a:solidFill>
              </a:rPr>
              <a:t>output.json</a:t>
            </a:r>
            <a:endParaRPr lang="en-US" i="1" dirty="0">
              <a:solidFill>
                <a:srgbClr val="C792EA"/>
              </a:solidFill>
            </a:endParaRPr>
          </a:p>
          <a:p>
            <a:pPr lvl="1"/>
            <a:endParaRPr lang="en-US" dirty="0"/>
          </a:p>
        </p:txBody>
      </p:sp>
      <p:pic>
        <p:nvPicPr>
          <p:cNvPr id="7" name="Picture 6">
            <a:extLst>
              <a:ext uri="{FF2B5EF4-FFF2-40B4-BE49-F238E27FC236}">
                <a16:creationId xmlns:a16="http://schemas.microsoft.com/office/drawing/2014/main" id="{C636A681-2499-2F41-8E1B-4921B2BC9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40" y="1829894"/>
            <a:ext cx="3195002" cy="597995"/>
          </a:xfrm>
          <a:prstGeom prst="rect">
            <a:avLst/>
          </a:prstGeom>
        </p:spPr>
      </p:pic>
      <p:pic>
        <p:nvPicPr>
          <p:cNvPr id="9" name="Picture 8">
            <a:extLst>
              <a:ext uri="{FF2B5EF4-FFF2-40B4-BE49-F238E27FC236}">
                <a16:creationId xmlns:a16="http://schemas.microsoft.com/office/drawing/2014/main" id="{B3C61B40-0245-E64C-819E-C2F5BF136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640" y="2927349"/>
            <a:ext cx="3607260" cy="597995"/>
          </a:xfrm>
          <a:prstGeom prst="rect">
            <a:avLst/>
          </a:prstGeom>
        </p:spPr>
      </p:pic>
    </p:spTree>
    <p:extLst>
      <p:ext uri="{BB962C8B-B14F-4D97-AF65-F5344CB8AC3E}">
        <p14:creationId xmlns:p14="http://schemas.microsoft.com/office/powerpoint/2010/main" val="1077095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5E0C7-5B3B-CB44-9CFB-EF6E07680082}"/>
              </a:ext>
            </a:extLst>
          </p:cNvPr>
          <p:cNvSpPr>
            <a:spLocks noGrp="1"/>
          </p:cNvSpPr>
          <p:nvPr>
            <p:ph type="title"/>
          </p:nvPr>
        </p:nvSpPr>
        <p:spPr/>
        <p:txBody>
          <a:bodyPr/>
          <a:lstStyle/>
          <a:p>
            <a:r>
              <a:rPr lang="en-US" dirty="0"/>
              <a:t>Processing InSpec Results</a:t>
            </a:r>
          </a:p>
        </p:txBody>
      </p:sp>
      <p:pic>
        <p:nvPicPr>
          <p:cNvPr id="5" name="Content Placeholder 4">
            <a:extLst>
              <a:ext uri="{FF2B5EF4-FFF2-40B4-BE49-F238E27FC236}">
                <a16:creationId xmlns:a16="http://schemas.microsoft.com/office/drawing/2014/main" id="{A478895E-98A5-6B4D-969A-E3AAD39B19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1847" y="2514208"/>
            <a:ext cx="7651531" cy="2802758"/>
          </a:xfrm>
        </p:spPr>
      </p:pic>
    </p:spTree>
    <p:extLst>
      <p:ext uri="{BB962C8B-B14F-4D97-AF65-F5344CB8AC3E}">
        <p14:creationId xmlns:p14="http://schemas.microsoft.com/office/powerpoint/2010/main" val="7950964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1174-4A7E-D149-95A7-7F217547A22C}"/>
              </a:ext>
            </a:extLst>
          </p:cNvPr>
          <p:cNvSpPr>
            <a:spLocks noGrp="1"/>
          </p:cNvSpPr>
          <p:nvPr>
            <p:ph type="title"/>
          </p:nvPr>
        </p:nvSpPr>
        <p:spPr/>
        <p:txBody>
          <a:bodyPr/>
          <a:lstStyle/>
          <a:p>
            <a:r>
              <a:rPr lang="en-US" dirty="0"/>
              <a:t>Syntax cont’d</a:t>
            </a:r>
          </a:p>
        </p:txBody>
      </p:sp>
      <p:sp>
        <p:nvSpPr>
          <p:cNvPr id="3" name="Content Placeholder 2">
            <a:extLst>
              <a:ext uri="{FF2B5EF4-FFF2-40B4-BE49-F238E27FC236}">
                <a16:creationId xmlns:a16="http://schemas.microsoft.com/office/drawing/2014/main" id="{ED7ACE98-BD35-7D40-831A-14D3C282A72B}"/>
              </a:ext>
            </a:extLst>
          </p:cNvPr>
          <p:cNvSpPr>
            <a:spLocks noGrp="1"/>
          </p:cNvSpPr>
          <p:nvPr>
            <p:ph idx="1"/>
          </p:nvPr>
        </p:nvSpPr>
        <p:spPr/>
        <p:txBody>
          <a:bodyPr/>
          <a:lstStyle/>
          <a:p>
            <a:r>
              <a:rPr lang="en-US" dirty="0"/>
              <a:t>Output nothing to screen and write </a:t>
            </a:r>
            <a:r>
              <a:rPr lang="en-US" dirty="0" err="1"/>
              <a:t>junit</a:t>
            </a:r>
            <a:r>
              <a:rPr lang="en-US" dirty="0"/>
              <a:t> and html to a file.</a:t>
            </a:r>
          </a:p>
          <a:p>
            <a:pPr lvl="1"/>
            <a:r>
              <a:rPr lang="en-US" i="1" dirty="0" err="1">
                <a:solidFill>
                  <a:srgbClr val="C792EA"/>
                </a:solidFill>
              </a:rPr>
              <a:t>inspec</a:t>
            </a:r>
            <a:r>
              <a:rPr lang="en-US" i="1" dirty="0">
                <a:solidFill>
                  <a:srgbClr val="C792EA"/>
                </a:solidFill>
              </a:rPr>
              <a:t> exec /root/</a:t>
            </a:r>
            <a:r>
              <a:rPr lang="en-US" i="1" dirty="0" err="1">
                <a:solidFill>
                  <a:srgbClr val="C792EA"/>
                </a:solidFill>
              </a:rPr>
              <a:t>my_nginx</a:t>
            </a:r>
            <a:r>
              <a:rPr lang="en-US" i="1" dirty="0">
                <a:solidFill>
                  <a:srgbClr val="C792EA"/>
                </a:solidFill>
              </a:rPr>
              <a:t> --reporter </a:t>
            </a:r>
            <a:r>
              <a:rPr lang="en-US" i="1" dirty="0" err="1">
                <a:solidFill>
                  <a:srgbClr val="C792EA"/>
                </a:solidFill>
              </a:rPr>
              <a:t>junit</a:t>
            </a:r>
            <a:r>
              <a:rPr lang="en-US" i="1" dirty="0">
                <a:solidFill>
                  <a:srgbClr val="C792EA"/>
                </a:solidFill>
              </a:rPr>
              <a:t>:/</a:t>
            </a:r>
            <a:r>
              <a:rPr lang="en-US" i="1" dirty="0" err="1">
                <a:solidFill>
                  <a:srgbClr val="C792EA"/>
                </a:solidFill>
              </a:rPr>
              <a:t>tmp</a:t>
            </a:r>
            <a:r>
              <a:rPr lang="en-US" i="1" dirty="0">
                <a:solidFill>
                  <a:srgbClr val="C792EA"/>
                </a:solidFill>
              </a:rPr>
              <a:t>/</a:t>
            </a:r>
            <a:r>
              <a:rPr lang="en-US" i="1" dirty="0" err="1">
                <a:solidFill>
                  <a:srgbClr val="C792EA"/>
                </a:solidFill>
              </a:rPr>
              <a:t>junit.xml</a:t>
            </a:r>
            <a:r>
              <a:rPr lang="en-US" i="1" dirty="0">
                <a:solidFill>
                  <a:srgbClr val="C792EA"/>
                </a:solidFill>
              </a:rPr>
              <a:t> </a:t>
            </a:r>
            <a:r>
              <a:rPr lang="en-US" i="1" dirty="0" err="1">
                <a:solidFill>
                  <a:srgbClr val="C792EA"/>
                </a:solidFill>
              </a:rPr>
              <a:t>html:www</a:t>
            </a:r>
            <a:r>
              <a:rPr lang="en-US" i="1" dirty="0">
                <a:solidFill>
                  <a:srgbClr val="C792EA"/>
                </a:solidFill>
              </a:rPr>
              <a:t>/</a:t>
            </a:r>
            <a:r>
              <a:rPr lang="en-US" i="1" dirty="0" err="1">
                <a:solidFill>
                  <a:srgbClr val="C792EA"/>
                </a:solidFill>
              </a:rPr>
              <a:t>index.html</a:t>
            </a:r>
            <a:endParaRPr lang="en-US" dirty="0"/>
          </a:p>
          <a:p>
            <a:r>
              <a:rPr lang="en-US" dirty="0"/>
              <a:t>Output </a:t>
            </a:r>
            <a:r>
              <a:rPr lang="en-US" dirty="0" err="1"/>
              <a:t>json</a:t>
            </a:r>
            <a:r>
              <a:rPr lang="en-US" dirty="0"/>
              <a:t> to screen and write to a file. Write </a:t>
            </a:r>
            <a:r>
              <a:rPr lang="en-US" dirty="0" err="1"/>
              <a:t>junit</a:t>
            </a:r>
            <a:r>
              <a:rPr lang="en-US" dirty="0"/>
              <a:t> to a file.</a:t>
            </a:r>
          </a:p>
          <a:p>
            <a:pPr lvl="1"/>
            <a:r>
              <a:rPr lang="en-US" i="1" dirty="0" err="1">
                <a:solidFill>
                  <a:srgbClr val="C792EA"/>
                </a:solidFill>
              </a:rPr>
              <a:t>inspec</a:t>
            </a:r>
            <a:r>
              <a:rPr lang="en-US" i="1" dirty="0">
                <a:solidFill>
                  <a:srgbClr val="C792EA"/>
                </a:solidFill>
              </a:rPr>
              <a:t> exec /root/</a:t>
            </a:r>
            <a:r>
              <a:rPr lang="en-US" i="1" dirty="0" err="1">
                <a:solidFill>
                  <a:srgbClr val="C792EA"/>
                </a:solidFill>
              </a:rPr>
              <a:t>my_nginx</a:t>
            </a:r>
            <a:r>
              <a:rPr lang="en-US" i="1" dirty="0">
                <a:solidFill>
                  <a:srgbClr val="C792EA"/>
                </a:solidFill>
              </a:rPr>
              <a:t> --reporter </a:t>
            </a:r>
            <a:r>
              <a:rPr lang="en-US" i="1" dirty="0" err="1">
                <a:solidFill>
                  <a:srgbClr val="C792EA"/>
                </a:solidFill>
              </a:rPr>
              <a:t>json</a:t>
            </a:r>
            <a:r>
              <a:rPr lang="en-US" i="1" dirty="0">
                <a:solidFill>
                  <a:srgbClr val="C792EA"/>
                </a:solidFill>
              </a:rPr>
              <a:t> </a:t>
            </a:r>
            <a:r>
              <a:rPr lang="en-US" i="1" dirty="0" err="1">
                <a:solidFill>
                  <a:srgbClr val="C792EA"/>
                </a:solidFill>
              </a:rPr>
              <a:t>junit</a:t>
            </a:r>
            <a:r>
              <a:rPr lang="en-US" i="1" dirty="0">
                <a:solidFill>
                  <a:srgbClr val="C792EA"/>
                </a:solidFill>
              </a:rPr>
              <a:t>:/</a:t>
            </a:r>
            <a:r>
              <a:rPr lang="en-US" i="1" dirty="0" err="1">
                <a:solidFill>
                  <a:srgbClr val="C792EA"/>
                </a:solidFill>
              </a:rPr>
              <a:t>tmp</a:t>
            </a:r>
            <a:r>
              <a:rPr lang="en-US" i="1" dirty="0">
                <a:solidFill>
                  <a:srgbClr val="C792EA"/>
                </a:solidFill>
              </a:rPr>
              <a:t>/</a:t>
            </a:r>
            <a:r>
              <a:rPr lang="en-US" i="1" dirty="0" err="1">
                <a:solidFill>
                  <a:srgbClr val="C792EA"/>
                </a:solidFill>
              </a:rPr>
              <a:t>junit.xml</a:t>
            </a:r>
            <a:r>
              <a:rPr lang="en-US" i="1" dirty="0">
                <a:solidFill>
                  <a:srgbClr val="C792EA"/>
                </a:solidFill>
              </a:rPr>
              <a:t> | tee </a:t>
            </a:r>
            <a:r>
              <a:rPr lang="en-US" i="1" dirty="0" err="1">
                <a:solidFill>
                  <a:srgbClr val="C792EA"/>
                </a:solidFill>
              </a:rPr>
              <a:t>out.json</a:t>
            </a:r>
            <a:endParaRPr lang="en-US" dirty="0"/>
          </a:p>
          <a:p>
            <a:r>
              <a:rPr lang="en-US" dirty="0"/>
              <a:t>If you wish to pass the profiles directly after specifying the reporters you will need to use the end of options flag --.</a:t>
            </a:r>
          </a:p>
          <a:p>
            <a:pPr lvl="1"/>
            <a:r>
              <a:rPr lang="en-US" i="1" dirty="0" err="1">
                <a:solidFill>
                  <a:srgbClr val="C792EA"/>
                </a:solidFill>
              </a:rPr>
              <a:t>inspec</a:t>
            </a:r>
            <a:r>
              <a:rPr lang="en-US" i="1" dirty="0">
                <a:solidFill>
                  <a:srgbClr val="C792EA"/>
                </a:solidFill>
              </a:rPr>
              <a:t> exec --reporter </a:t>
            </a:r>
            <a:r>
              <a:rPr lang="en-US" i="1" dirty="0" err="1">
                <a:solidFill>
                  <a:srgbClr val="C792EA"/>
                </a:solidFill>
              </a:rPr>
              <a:t>json</a:t>
            </a:r>
            <a:r>
              <a:rPr lang="en-US" i="1" dirty="0">
                <a:solidFill>
                  <a:srgbClr val="C792EA"/>
                </a:solidFill>
              </a:rPr>
              <a:t> </a:t>
            </a:r>
            <a:r>
              <a:rPr lang="en-US" i="1" dirty="0" err="1">
                <a:solidFill>
                  <a:srgbClr val="C792EA"/>
                </a:solidFill>
              </a:rPr>
              <a:t>junit</a:t>
            </a:r>
            <a:r>
              <a:rPr lang="en-US" i="1" dirty="0">
                <a:solidFill>
                  <a:srgbClr val="C792EA"/>
                </a:solidFill>
              </a:rPr>
              <a:t>:/</a:t>
            </a:r>
            <a:r>
              <a:rPr lang="en-US" i="1" dirty="0" err="1">
                <a:solidFill>
                  <a:srgbClr val="C792EA"/>
                </a:solidFill>
              </a:rPr>
              <a:t>tmp</a:t>
            </a:r>
            <a:r>
              <a:rPr lang="en-US" i="1" dirty="0">
                <a:solidFill>
                  <a:srgbClr val="C792EA"/>
                </a:solidFill>
              </a:rPr>
              <a:t>/</a:t>
            </a:r>
            <a:r>
              <a:rPr lang="en-US" i="1" dirty="0" err="1">
                <a:solidFill>
                  <a:srgbClr val="C792EA"/>
                </a:solidFill>
              </a:rPr>
              <a:t>junit.xml</a:t>
            </a:r>
            <a:r>
              <a:rPr lang="en-US" i="1" dirty="0">
                <a:solidFill>
                  <a:srgbClr val="C792EA"/>
                </a:solidFill>
              </a:rPr>
              <a:t> -- profile1 profile2</a:t>
            </a:r>
            <a:endParaRPr lang="en-US" dirty="0"/>
          </a:p>
          <a:p>
            <a:endParaRPr lang="en-US" dirty="0"/>
          </a:p>
        </p:txBody>
      </p:sp>
    </p:spTree>
    <p:extLst>
      <p:ext uri="{BB962C8B-B14F-4D97-AF65-F5344CB8AC3E}">
        <p14:creationId xmlns:p14="http://schemas.microsoft.com/office/powerpoint/2010/main" val="15504298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1BD3-6B95-6C42-A7EE-5D4874E50AE9}"/>
              </a:ext>
            </a:extLst>
          </p:cNvPr>
          <p:cNvSpPr>
            <a:spLocks noGrp="1"/>
          </p:cNvSpPr>
          <p:nvPr>
            <p:ph type="title"/>
          </p:nvPr>
        </p:nvSpPr>
        <p:spPr/>
        <p:txBody>
          <a:bodyPr/>
          <a:lstStyle/>
          <a:p>
            <a:r>
              <a:rPr lang="en-US" dirty="0"/>
              <a:t>Syntax cont’d</a:t>
            </a:r>
          </a:p>
        </p:txBody>
      </p:sp>
      <p:sp>
        <p:nvSpPr>
          <p:cNvPr id="3" name="Content Placeholder 2">
            <a:extLst>
              <a:ext uri="{FF2B5EF4-FFF2-40B4-BE49-F238E27FC236}">
                <a16:creationId xmlns:a16="http://schemas.microsoft.com/office/drawing/2014/main" id="{E42705AB-8716-264C-93BB-E9432BE048DD}"/>
              </a:ext>
            </a:extLst>
          </p:cNvPr>
          <p:cNvSpPr>
            <a:spLocks noGrp="1"/>
          </p:cNvSpPr>
          <p:nvPr>
            <p:ph idx="1"/>
          </p:nvPr>
        </p:nvSpPr>
        <p:spPr/>
        <p:txBody>
          <a:bodyPr/>
          <a:lstStyle/>
          <a:p>
            <a:r>
              <a:rPr lang="en-US" dirty="0"/>
              <a:t>Output cli to screen and write </a:t>
            </a:r>
            <a:r>
              <a:rPr lang="en-US" dirty="0" err="1"/>
              <a:t>json</a:t>
            </a:r>
            <a:r>
              <a:rPr lang="en-US" dirty="0"/>
              <a:t> to a file.</a:t>
            </a:r>
          </a:p>
          <a:p>
            <a:endParaRPr lang="en-US" dirty="0"/>
          </a:p>
        </p:txBody>
      </p:sp>
      <p:pic>
        <p:nvPicPr>
          <p:cNvPr id="5" name="Picture 4">
            <a:extLst>
              <a:ext uri="{FF2B5EF4-FFF2-40B4-BE49-F238E27FC236}">
                <a16:creationId xmlns:a16="http://schemas.microsoft.com/office/drawing/2014/main" id="{E66CF055-C3D6-A040-B0F6-D4EA2ED80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742" y="1828800"/>
            <a:ext cx="2587734" cy="2233250"/>
          </a:xfrm>
          <a:prstGeom prst="rect">
            <a:avLst/>
          </a:prstGeom>
        </p:spPr>
      </p:pic>
    </p:spTree>
    <p:extLst>
      <p:ext uri="{BB962C8B-B14F-4D97-AF65-F5344CB8AC3E}">
        <p14:creationId xmlns:p14="http://schemas.microsoft.com/office/powerpoint/2010/main" val="41491189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161D-EF82-ED44-9AA5-305BF9C36D06}"/>
              </a:ext>
            </a:extLst>
          </p:cNvPr>
          <p:cNvSpPr>
            <a:spLocks noGrp="1"/>
          </p:cNvSpPr>
          <p:nvPr>
            <p:ph type="title"/>
          </p:nvPr>
        </p:nvSpPr>
        <p:spPr/>
        <p:txBody>
          <a:bodyPr/>
          <a:lstStyle/>
          <a:p>
            <a:r>
              <a:rPr lang="en-US" dirty="0"/>
              <a:t>Supported Reporters</a:t>
            </a:r>
          </a:p>
        </p:txBody>
      </p:sp>
      <p:sp>
        <p:nvSpPr>
          <p:cNvPr id="3" name="Content Placeholder 2">
            <a:extLst>
              <a:ext uri="{FF2B5EF4-FFF2-40B4-BE49-F238E27FC236}">
                <a16:creationId xmlns:a16="http://schemas.microsoft.com/office/drawing/2014/main" id="{12950729-B02B-5F4B-BBBA-84773417C18F}"/>
              </a:ext>
            </a:extLst>
          </p:cNvPr>
          <p:cNvSpPr>
            <a:spLocks noGrp="1"/>
          </p:cNvSpPr>
          <p:nvPr>
            <p:ph idx="1"/>
          </p:nvPr>
        </p:nvSpPr>
        <p:spPr/>
        <p:txBody>
          <a:bodyPr/>
          <a:lstStyle/>
          <a:p>
            <a:r>
              <a:rPr lang="en-US" dirty="0"/>
              <a:t>The following are the current supported reporters:</a:t>
            </a:r>
          </a:p>
          <a:p>
            <a:pPr lvl="1"/>
            <a:r>
              <a:rPr lang="en-US" dirty="0"/>
              <a:t>cli</a:t>
            </a:r>
          </a:p>
          <a:p>
            <a:pPr lvl="1"/>
            <a:r>
              <a:rPr lang="en-US" dirty="0" err="1"/>
              <a:t>json</a:t>
            </a:r>
            <a:endParaRPr lang="en-US" dirty="0"/>
          </a:p>
          <a:p>
            <a:pPr lvl="1"/>
            <a:r>
              <a:rPr lang="en-US" dirty="0" err="1"/>
              <a:t>json</a:t>
            </a:r>
            <a:r>
              <a:rPr lang="en-US" dirty="0"/>
              <a:t>-min</a:t>
            </a:r>
          </a:p>
          <a:p>
            <a:pPr lvl="1"/>
            <a:r>
              <a:rPr lang="en-US" dirty="0" err="1"/>
              <a:t>yaml</a:t>
            </a:r>
            <a:endParaRPr lang="en-US" dirty="0"/>
          </a:p>
          <a:p>
            <a:pPr lvl="1"/>
            <a:r>
              <a:rPr lang="en-US" dirty="0"/>
              <a:t>documentation</a:t>
            </a:r>
          </a:p>
          <a:p>
            <a:pPr lvl="1"/>
            <a:r>
              <a:rPr lang="en-US" dirty="0" err="1"/>
              <a:t>junit</a:t>
            </a:r>
            <a:endParaRPr lang="en-US" dirty="0"/>
          </a:p>
          <a:p>
            <a:pPr lvl="1"/>
            <a:r>
              <a:rPr lang="en-US" dirty="0"/>
              <a:t>progress</a:t>
            </a:r>
          </a:p>
          <a:p>
            <a:pPr lvl="1"/>
            <a:r>
              <a:rPr lang="en-US" dirty="0" err="1"/>
              <a:t>json-rspec</a:t>
            </a:r>
            <a:endParaRPr lang="en-US" dirty="0"/>
          </a:p>
          <a:p>
            <a:pPr lvl="1"/>
            <a:r>
              <a:rPr lang="en-US" dirty="0"/>
              <a:t>html</a:t>
            </a:r>
          </a:p>
          <a:p>
            <a:r>
              <a:rPr lang="en-US" dirty="0"/>
              <a:t>You can read more about </a:t>
            </a:r>
            <a:r>
              <a:rPr lang="en-US" dirty="0">
                <a:solidFill>
                  <a:srgbClr val="82AAFF"/>
                </a:solidFill>
                <a:hlinkClick r:id="rId2"/>
              </a:rPr>
              <a:t>InSpec Reporters</a:t>
            </a:r>
            <a:r>
              <a:rPr lang="en-US" dirty="0">
                <a:solidFill>
                  <a:srgbClr val="82AAFF"/>
                </a:solidFill>
              </a:rPr>
              <a:t> </a:t>
            </a:r>
            <a:r>
              <a:rPr lang="en-US" dirty="0"/>
              <a:t>on the documentation page.</a:t>
            </a:r>
          </a:p>
        </p:txBody>
      </p:sp>
    </p:spTree>
    <p:extLst>
      <p:ext uri="{BB962C8B-B14F-4D97-AF65-F5344CB8AC3E}">
        <p14:creationId xmlns:p14="http://schemas.microsoft.com/office/powerpoint/2010/main" val="15484238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E91A-5395-7D48-AA55-E462283DF66C}"/>
              </a:ext>
            </a:extLst>
          </p:cNvPr>
          <p:cNvSpPr>
            <a:spLocks noGrp="1"/>
          </p:cNvSpPr>
          <p:nvPr>
            <p:ph type="title"/>
          </p:nvPr>
        </p:nvSpPr>
        <p:spPr/>
        <p:txBody>
          <a:bodyPr/>
          <a:lstStyle/>
          <a:p>
            <a:r>
              <a:rPr lang="en-US" dirty="0"/>
              <a:t>Automation Tools</a:t>
            </a:r>
          </a:p>
        </p:txBody>
      </p:sp>
      <p:sp>
        <p:nvSpPr>
          <p:cNvPr id="3" name="Content Placeholder 2">
            <a:extLst>
              <a:ext uri="{FF2B5EF4-FFF2-40B4-BE49-F238E27FC236}">
                <a16:creationId xmlns:a16="http://schemas.microsoft.com/office/drawing/2014/main" id="{5B93A2F5-1CEB-ED4B-AE6F-AF41CC5DBD00}"/>
              </a:ext>
            </a:extLst>
          </p:cNvPr>
          <p:cNvSpPr>
            <a:spLocks noGrp="1"/>
          </p:cNvSpPr>
          <p:nvPr>
            <p:ph idx="1"/>
          </p:nvPr>
        </p:nvSpPr>
        <p:spPr/>
        <p:txBody>
          <a:bodyPr/>
          <a:lstStyle/>
          <a:p>
            <a:r>
              <a:rPr lang="en-US" dirty="0"/>
              <a:t>Navigate to the web page for </a:t>
            </a:r>
            <a:r>
              <a:rPr lang="en-US" dirty="0">
                <a:solidFill>
                  <a:srgbClr val="82AAFF"/>
                </a:solidFill>
                <a:hlinkClick r:id="rId2"/>
              </a:rPr>
              <a:t>Heimdall Lite</a:t>
            </a:r>
            <a:endParaRPr lang="en-US" dirty="0">
              <a:solidFill>
                <a:srgbClr val="82AAFF"/>
              </a:solidFill>
            </a:endParaRPr>
          </a:p>
          <a:p>
            <a:r>
              <a:rPr lang="en-US" dirty="0"/>
              <a:t>Click on the button </a:t>
            </a:r>
            <a:r>
              <a:rPr lang="en-US" i="1" dirty="0">
                <a:solidFill>
                  <a:srgbClr val="C792EA"/>
                </a:solidFill>
              </a:rPr>
              <a:t>`Load </a:t>
            </a:r>
            <a:r>
              <a:rPr lang="en-US" i="1" dirty="0" err="1">
                <a:solidFill>
                  <a:srgbClr val="C792EA"/>
                </a:solidFill>
              </a:rPr>
              <a:t>Json</a:t>
            </a:r>
            <a:r>
              <a:rPr lang="en-US" i="1" dirty="0">
                <a:solidFill>
                  <a:srgbClr val="C792EA"/>
                </a:solidFill>
              </a:rPr>
              <a:t>`</a:t>
            </a:r>
          </a:p>
          <a:p>
            <a:endParaRPr lang="en-US" dirty="0"/>
          </a:p>
        </p:txBody>
      </p:sp>
      <p:pic>
        <p:nvPicPr>
          <p:cNvPr id="5" name="Picture 4">
            <a:extLst>
              <a:ext uri="{FF2B5EF4-FFF2-40B4-BE49-F238E27FC236}">
                <a16:creationId xmlns:a16="http://schemas.microsoft.com/office/drawing/2014/main" id="{35A35202-1D4D-7546-B0B1-1CDFCC7CAE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643" y="2188357"/>
            <a:ext cx="7969557" cy="4221968"/>
          </a:xfrm>
          <a:prstGeom prst="rect">
            <a:avLst/>
          </a:prstGeom>
        </p:spPr>
      </p:pic>
    </p:spTree>
    <p:extLst>
      <p:ext uri="{BB962C8B-B14F-4D97-AF65-F5344CB8AC3E}">
        <p14:creationId xmlns:p14="http://schemas.microsoft.com/office/powerpoint/2010/main" val="3167834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7A55A-5890-044A-92AC-A5484AB240C6}"/>
              </a:ext>
            </a:extLst>
          </p:cNvPr>
          <p:cNvSpPr>
            <a:spLocks noGrp="1"/>
          </p:cNvSpPr>
          <p:nvPr>
            <p:ph type="title"/>
          </p:nvPr>
        </p:nvSpPr>
        <p:spPr/>
        <p:txBody>
          <a:bodyPr/>
          <a:lstStyle/>
          <a:p>
            <a:r>
              <a:rPr lang="en-US" dirty="0"/>
              <a:t>Automation Tools cont’d</a:t>
            </a:r>
          </a:p>
        </p:txBody>
      </p:sp>
      <p:sp>
        <p:nvSpPr>
          <p:cNvPr id="3" name="Content Placeholder 2">
            <a:extLst>
              <a:ext uri="{FF2B5EF4-FFF2-40B4-BE49-F238E27FC236}">
                <a16:creationId xmlns:a16="http://schemas.microsoft.com/office/drawing/2014/main" id="{B9B799B2-F8DA-7049-8200-79E824826852}"/>
              </a:ext>
            </a:extLst>
          </p:cNvPr>
          <p:cNvSpPr>
            <a:spLocks noGrp="1"/>
          </p:cNvSpPr>
          <p:nvPr>
            <p:ph idx="1"/>
          </p:nvPr>
        </p:nvSpPr>
        <p:spPr/>
        <p:txBody>
          <a:bodyPr/>
          <a:lstStyle/>
          <a:p>
            <a:r>
              <a:rPr lang="en-US" dirty="0"/>
              <a:t>Click on the button </a:t>
            </a:r>
            <a:r>
              <a:rPr lang="en-US" i="1" dirty="0">
                <a:solidFill>
                  <a:srgbClr val="C792EA"/>
                </a:solidFill>
              </a:rPr>
              <a:t>`Browse`</a:t>
            </a:r>
          </a:p>
          <a:p>
            <a:endParaRPr lang="en-US" dirty="0"/>
          </a:p>
        </p:txBody>
      </p:sp>
      <p:pic>
        <p:nvPicPr>
          <p:cNvPr id="5" name="Picture 4">
            <a:extLst>
              <a:ext uri="{FF2B5EF4-FFF2-40B4-BE49-F238E27FC236}">
                <a16:creationId xmlns:a16="http://schemas.microsoft.com/office/drawing/2014/main" id="{A650884B-0480-E548-AEEC-4FFB2A5EA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766" y="1825859"/>
            <a:ext cx="8113986" cy="4298481"/>
          </a:xfrm>
          <a:prstGeom prst="rect">
            <a:avLst/>
          </a:prstGeom>
        </p:spPr>
      </p:pic>
    </p:spTree>
    <p:extLst>
      <p:ext uri="{BB962C8B-B14F-4D97-AF65-F5344CB8AC3E}">
        <p14:creationId xmlns:p14="http://schemas.microsoft.com/office/powerpoint/2010/main" val="36600980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2D259-5F78-1A48-A0DF-664296835D6D}"/>
              </a:ext>
            </a:extLst>
          </p:cNvPr>
          <p:cNvSpPr>
            <a:spLocks noGrp="1"/>
          </p:cNvSpPr>
          <p:nvPr>
            <p:ph type="title"/>
          </p:nvPr>
        </p:nvSpPr>
        <p:spPr/>
        <p:txBody>
          <a:bodyPr/>
          <a:lstStyle/>
          <a:p>
            <a:r>
              <a:rPr lang="en-US" dirty="0"/>
              <a:t>Automation Tools cont’d</a:t>
            </a:r>
          </a:p>
        </p:txBody>
      </p:sp>
      <p:sp>
        <p:nvSpPr>
          <p:cNvPr id="3" name="Content Placeholder 2">
            <a:extLst>
              <a:ext uri="{FF2B5EF4-FFF2-40B4-BE49-F238E27FC236}">
                <a16:creationId xmlns:a16="http://schemas.microsoft.com/office/drawing/2014/main" id="{167E92B2-E797-F94F-8D63-36EC0673EF21}"/>
              </a:ext>
            </a:extLst>
          </p:cNvPr>
          <p:cNvSpPr>
            <a:spLocks noGrp="1"/>
          </p:cNvSpPr>
          <p:nvPr>
            <p:ph idx="1"/>
          </p:nvPr>
        </p:nvSpPr>
        <p:spPr/>
        <p:txBody>
          <a:bodyPr/>
          <a:lstStyle/>
          <a:p>
            <a:r>
              <a:rPr lang="en-US" dirty="0"/>
              <a:t>Navigate to your </a:t>
            </a:r>
            <a:r>
              <a:rPr lang="en-US" dirty="0" err="1"/>
              <a:t>json</a:t>
            </a:r>
            <a:r>
              <a:rPr lang="en-US" dirty="0"/>
              <a:t> output file that you saved from your previous step and select that file then click open.</a:t>
            </a:r>
          </a:p>
          <a:p>
            <a:r>
              <a:rPr lang="en-US" dirty="0"/>
              <a:t>This will allow you to view the InSpec results in the Heimdall viewer.</a:t>
            </a:r>
          </a:p>
        </p:txBody>
      </p:sp>
    </p:spTree>
    <p:extLst>
      <p:ext uri="{BB962C8B-B14F-4D97-AF65-F5344CB8AC3E}">
        <p14:creationId xmlns:p14="http://schemas.microsoft.com/office/powerpoint/2010/main" val="2982479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D935-F1B9-3D40-A3CA-C9A499A6D08C}"/>
              </a:ext>
            </a:extLst>
          </p:cNvPr>
          <p:cNvSpPr>
            <a:spLocks noGrp="1"/>
          </p:cNvSpPr>
          <p:nvPr>
            <p:ph type="title"/>
          </p:nvPr>
        </p:nvSpPr>
        <p:spPr/>
        <p:txBody>
          <a:bodyPr/>
          <a:lstStyle/>
          <a:p>
            <a:r>
              <a:rPr lang="en-US" dirty="0"/>
              <a:t>Create basic profile</a:t>
            </a:r>
          </a:p>
        </p:txBody>
      </p:sp>
      <p:sp>
        <p:nvSpPr>
          <p:cNvPr id="3" name="Content Placeholder 2">
            <a:extLst>
              <a:ext uri="{FF2B5EF4-FFF2-40B4-BE49-F238E27FC236}">
                <a16:creationId xmlns:a16="http://schemas.microsoft.com/office/drawing/2014/main" id="{0D444659-C8C6-3F46-BAF0-1AD357DDA2DB}"/>
              </a:ext>
            </a:extLst>
          </p:cNvPr>
          <p:cNvSpPr>
            <a:spLocks noGrp="1"/>
          </p:cNvSpPr>
          <p:nvPr>
            <p:ph idx="1"/>
          </p:nvPr>
        </p:nvSpPr>
        <p:spPr/>
        <p:txBody>
          <a:bodyPr/>
          <a:lstStyle/>
          <a:p>
            <a:r>
              <a:rPr lang="en-US" dirty="0"/>
              <a:t>Download CIS Here:</a:t>
            </a:r>
          </a:p>
          <a:p>
            <a:pPr lvl="1"/>
            <a:r>
              <a:rPr lang="en-US" dirty="0"/>
              <a:t>CIS Benchmark Download PLACEHOLDER</a:t>
            </a:r>
          </a:p>
          <a:p>
            <a:r>
              <a:rPr lang="en-US" dirty="0"/>
              <a:t>Start by trying to convert and write the first control yourself.</a:t>
            </a:r>
          </a:p>
          <a:p>
            <a:endParaRPr lang="en-US" dirty="0"/>
          </a:p>
          <a:p>
            <a:r>
              <a:rPr lang="en-US" dirty="0"/>
              <a:t>Download Parsed Controls Here that were parsed using </a:t>
            </a:r>
            <a:r>
              <a:rPr lang="en-US" dirty="0" err="1"/>
              <a:t>inspec</a:t>
            </a:r>
            <a:r>
              <a:rPr lang="en-US" dirty="0"/>
              <a:t>-tools created by MITRE:</a:t>
            </a:r>
          </a:p>
          <a:p>
            <a:pPr lvl="1"/>
            <a:r>
              <a:rPr lang="en-US" dirty="0"/>
              <a:t>CONTROLS PLACEHOLDER</a:t>
            </a:r>
          </a:p>
        </p:txBody>
      </p:sp>
    </p:spTree>
    <p:extLst>
      <p:ext uri="{BB962C8B-B14F-4D97-AF65-F5344CB8AC3E}">
        <p14:creationId xmlns:p14="http://schemas.microsoft.com/office/powerpoint/2010/main" val="16679481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7723-F1FD-9E49-9807-1DD10701D3B5}"/>
              </a:ext>
            </a:extLst>
          </p:cNvPr>
          <p:cNvSpPr>
            <a:spLocks noGrp="1"/>
          </p:cNvSpPr>
          <p:nvPr>
            <p:ph type="title"/>
          </p:nvPr>
        </p:nvSpPr>
        <p:spPr/>
        <p:txBody>
          <a:bodyPr/>
          <a:lstStyle/>
          <a:p>
            <a:r>
              <a:rPr lang="en-US" dirty="0"/>
              <a:t>Create basic profile cont’d</a:t>
            </a:r>
          </a:p>
        </p:txBody>
      </p:sp>
      <p:sp>
        <p:nvSpPr>
          <p:cNvPr id="3" name="Content Placeholder 2">
            <a:extLst>
              <a:ext uri="{FF2B5EF4-FFF2-40B4-BE49-F238E27FC236}">
                <a16:creationId xmlns:a16="http://schemas.microsoft.com/office/drawing/2014/main" id="{45AADF7A-98AB-A040-8389-EF4184DE7224}"/>
              </a:ext>
            </a:extLst>
          </p:cNvPr>
          <p:cNvSpPr>
            <a:spLocks noGrp="1"/>
          </p:cNvSpPr>
          <p:nvPr>
            <p:ph idx="1"/>
          </p:nvPr>
        </p:nvSpPr>
        <p:spPr/>
        <p:txBody>
          <a:bodyPr/>
          <a:lstStyle/>
          <a:p>
            <a:r>
              <a:rPr lang="en-US" dirty="0"/>
              <a:t>Let's take a look at how we would write a the InSpec control for V-38437:</a:t>
            </a:r>
          </a:p>
          <a:p>
            <a:endParaRPr lang="en-US" dirty="0"/>
          </a:p>
        </p:txBody>
      </p:sp>
      <p:pic>
        <p:nvPicPr>
          <p:cNvPr id="5" name="Picture 4">
            <a:extLst>
              <a:ext uri="{FF2B5EF4-FFF2-40B4-BE49-F238E27FC236}">
                <a16:creationId xmlns:a16="http://schemas.microsoft.com/office/drawing/2014/main" id="{AF4DDFD1-4ED8-4B48-B460-D79ED1FF2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899" y="1797269"/>
            <a:ext cx="3158073" cy="4742729"/>
          </a:xfrm>
          <a:prstGeom prst="rect">
            <a:avLst/>
          </a:prstGeom>
        </p:spPr>
      </p:pic>
    </p:spTree>
    <p:extLst>
      <p:ext uri="{BB962C8B-B14F-4D97-AF65-F5344CB8AC3E}">
        <p14:creationId xmlns:p14="http://schemas.microsoft.com/office/powerpoint/2010/main" val="6284693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27E4-E35E-4C41-8717-034551AD4CAC}"/>
              </a:ext>
            </a:extLst>
          </p:cNvPr>
          <p:cNvSpPr>
            <a:spLocks noGrp="1"/>
          </p:cNvSpPr>
          <p:nvPr>
            <p:ph type="title"/>
          </p:nvPr>
        </p:nvSpPr>
        <p:spPr/>
        <p:txBody>
          <a:bodyPr/>
          <a:lstStyle/>
          <a:p>
            <a:r>
              <a:rPr lang="en-US" dirty="0"/>
              <a:t>Create basic profile cont’d</a:t>
            </a:r>
          </a:p>
        </p:txBody>
      </p:sp>
      <p:pic>
        <p:nvPicPr>
          <p:cNvPr id="5" name="Content Placeholder 4">
            <a:extLst>
              <a:ext uri="{FF2B5EF4-FFF2-40B4-BE49-F238E27FC236}">
                <a16:creationId xmlns:a16="http://schemas.microsoft.com/office/drawing/2014/main" id="{C4CC2787-9345-1F45-8BF6-5DC8FB2B4F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4317" y="1361002"/>
            <a:ext cx="3727450" cy="4811799"/>
          </a:xfrm>
        </p:spPr>
      </p:pic>
    </p:spTree>
    <p:extLst>
      <p:ext uri="{BB962C8B-B14F-4D97-AF65-F5344CB8AC3E}">
        <p14:creationId xmlns:p14="http://schemas.microsoft.com/office/powerpoint/2010/main" val="1835417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0B19-8912-314C-9807-50D0CF35B2DE}"/>
              </a:ext>
            </a:extLst>
          </p:cNvPr>
          <p:cNvSpPr>
            <a:spLocks noGrp="1"/>
          </p:cNvSpPr>
          <p:nvPr>
            <p:ph type="title"/>
          </p:nvPr>
        </p:nvSpPr>
        <p:spPr/>
        <p:txBody>
          <a:bodyPr/>
          <a:lstStyle/>
          <a:p>
            <a:r>
              <a:rPr lang="en-US" dirty="0"/>
              <a:t>Course Overview</a:t>
            </a:r>
          </a:p>
        </p:txBody>
      </p:sp>
      <p:sp>
        <p:nvSpPr>
          <p:cNvPr id="3" name="Content Placeholder 2">
            <a:extLst>
              <a:ext uri="{FF2B5EF4-FFF2-40B4-BE49-F238E27FC236}">
                <a16:creationId xmlns:a16="http://schemas.microsoft.com/office/drawing/2014/main" id="{12E7BC0B-51BD-D043-AC68-40E2EC6BF796}"/>
              </a:ext>
            </a:extLst>
          </p:cNvPr>
          <p:cNvSpPr>
            <a:spLocks noGrp="1"/>
          </p:cNvSpPr>
          <p:nvPr>
            <p:ph idx="1"/>
          </p:nvPr>
        </p:nvSpPr>
        <p:spPr/>
        <p:txBody>
          <a:bodyPr/>
          <a:lstStyle/>
          <a:p>
            <a:r>
              <a:rPr lang="en-US" dirty="0"/>
              <a:t>InSpec Profile Structure</a:t>
            </a:r>
          </a:p>
          <a:p>
            <a:r>
              <a:rPr lang="en-US" dirty="0"/>
              <a:t>InSpec Controls Structure</a:t>
            </a:r>
          </a:p>
          <a:p>
            <a:r>
              <a:rPr lang="en-US" dirty="0"/>
              <a:t>InSpec Results</a:t>
            </a:r>
          </a:p>
          <a:p>
            <a:pPr lvl="1"/>
            <a:r>
              <a:rPr lang="en-US" dirty="0"/>
              <a:t>Failure</a:t>
            </a:r>
          </a:p>
          <a:p>
            <a:pPr lvl="1"/>
            <a:r>
              <a:rPr lang="en-US" dirty="0"/>
              <a:t>Pass</a:t>
            </a:r>
          </a:p>
          <a:p>
            <a:pPr lvl="1"/>
            <a:r>
              <a:rPr lang="en-US" dirty="0"/>
              <a:t>Multiple Controls</a:t>
            </a:r>
          </a:p>
          <a:p>
            <a:r>
              <a:rPr lang="en-US" dirty="0"/>
              <a:t>Tooling and Reporting</a:t>
            </a:r>
          </a:p>
        </p:txBody>
      </p:sp>
    </p:spTree>
    <p:extLst>
      <p:ext uri="{BB962C8B-B14F-4D97-AF65-F5344CB8AC3E}">
        <p14:creationId xmlns:p14="http://schemas.microsoft.com/office/powerpoint/2010/main" val="249616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0E5E-9369-1647-8908-AD7C23DA0F1F}"/>
              </a:ext>
            </a:extLst>
          </p:cNvPr>
          <p:cNvSpPr>
            <a:spLocks noGrp="1"/>
          </p:cNvSpPr>
          <p:nvPr>
            <p:ph type="title"/>
          </p:nvPr>
        </p:nvSpPr>
        <p:spPr/>
        <p:txBody>
          <a:bodyPr/>
          <a:lstStyle/>
          <a:p>
            <a:r>
              <a:rPr lang="en-US" dirty="0"/>
              <a:t>InSpec Profile Structure</a:t>
            </a:r>
          </a:p>
        </p:txBody>
      </p:sp>
      <p:pic>
        <p:nvPicPr>
          <p:cNvPr id="5" name="Content Placeholder 4">
            <a:extLst>
              <a:ext uri="{FF2B5EF4-FFF2-40B4-BE49-F238E27FC236}">
                <a16:creationId xmlns:a16="http://schemas.microsoft.com/office/drawing/2014/main" id="{EB5980CF-FAA2-CA41-9AED-1888197E4E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7875" y="1477079"/>
            <a:ext cx="6109487" cy="4503307"/>
          </a:xfrm>
        </p:spPr>
      </p:pic>
    </p:spTree>
    <p:extLst>
      <p:ext uri="{BB962C8B-B14F-4D97-AF65-F5344CB8AC3E}">
        <p14:creationId xmlns:p14="http://schemas.microsoft.com/office/powerpoint/2010/main" val="753748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253F-1D50-6F4B-B94D-E044C60DDBEB}"/>
              </a:ext>
            </a:extLst>
          </p:cNvPr>
          <p:cNvSpPr>
            <a:spLocks noGrp="1"/>
          </p:cNvSpPr>
          <p:nvPr>
            <p:ph type="title"/>
          </p:nvPr>
        </p:nvSpPr>
        <p:spPr/>
        <p:txBody>
          <a:bodyPr/>
          <a:lstStyle/>
          <a:p>
            <a:r>
              <a:rPr lang="en-US" dirty="0"/>
              <a:t>InSpec Controls Structure</a:t>
            </a:r>
          </a:p>
        </p:txBody>
      </p:sp>
      <p:pic>
        <p:nvPicPr>
          <p:cNvPr id="5" name="Content Placeholder 4">
            <a:extLst>
              <a:ext uri="{FF2B5EF4-FFF2-40B4-BE49-F238E27FC236}">
                <a16:creationId xmlns:a16="http://schemas.microsoft.com/office/drawing/2014/main" id="{4CEE3874-4FF9-B940-BCD3-3F1513302B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3721" y="1447800"/>
            <a:ext cx="5381357" cy="4962525"/>
          </a:xfrm>
        </p:spPr>
      </p:pic>
    </p:spTree>
    <p:extLst>
      <p:ext uri="{BB962C8B-B14F-4D97-AF65-F5344CB8AC3E}">
        <p14:creationId xmlns:p14="http://schemas.microsoft.com/office/powerpoint/2010/main" val="138440195"/>
      </p:ext>
    </p:extLst>
  </p:cSld>
  <p:clrMapOvr>
    <a:masterClrMapping/>
  </p:clrMapOvr>
</p:sld>
</file>

<file path=ppt/theme/theme1.xml><?xml version="1.0" encoding="utf-8"?>
<a:theme xmlns:a="http://schemas.openxmlformats.org/drawingml/2006/main" name="MITRE_template">
  <a:themeElements>
    <a:clrScheme name="MITRE_Corporate Palette">
      <a:dk1>
        <a:sysClr val="windowText" lastClr="000000"/>
      </a:dk1>
      <a:lt1>
        <a:sysClr val="window" lastClr="FFFFFF"/>
      </a:lt1>
      <a:dk2>
        <a:srgbClr val="005B94"/>
      </a:dk2>
      <a:lt2>
        <a:srgbClr val="DFE1DF"/>
      </a:lt2>
      <a:accent1>
        <a:srgbClr val="00B3DC"/>
      </a:accent1>
      <a:accent2>
        <a:srgbClr val="F7901E"/>
      </a:accent2>
      <a:accent3>
        <a:srgbClr val="FFE23C"/>
      </a:accent3>
      <a:accent4>
        <a:srgbClr val="BED131"/>
      </a:accent4>
      <a:accent5>
        <a:srgbClr val="C64227"/>
      </a:accent5>
      <a:accent6>
        <a:srgbClr val="FFFFFF"/>
      </a:accent6>
      <a:hlink>
        <a:srgbClr val="00B3DC"/>
      </a:hlink>
      <a:folHlink>
        <a:srgbClr val="800080"/>
      </a:folHlink>
    </a:clrScheme>
    <a:fontScheme name="MITRE Corpor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mitrebriefing_2015.potx [Read-Only]" id="{AFA1F2A6-90DB-4145-87E9-2B9B5BAFA819}" vid="{878AD530-A188-4E1E-852D-FBBF1C2C24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 dockstate="right" visibility="0" width="350"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B2343B19-B914-43A1-B879-4FD82DEE7079}">
  <we:reference id="wa104379279" version="2.0.0.0" store="en-US" storeType="OMEX"/>
  <we:alternateReferences>
    <we:reference id="WA104379279" version="2.0.0.0" store="WA104379279"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64E23329-A519-44EA-A237-8FC1840B29C7}">
  <we:reference id="wa104380902"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4A83D2382786449DCF546D168FFC99" ma:contentTypeVersion="4" ma:contentTypeDescription="Create a new document." ma:contentTypeScope="" ma:versionID="0a8c7b9722622e4263728d9f26cef1d2">
  <xsd:schema xmlns:xsd="http://www.w3.org/2001/XMLSchema" xmlns:xs="http://www.w3.org/2001/XMLSchema" xmlns:p="http://schemas.microsoft.com/office/2006/metadata/properties" xmlns:ns2="782cd67e-480d-42d5-b7bd-673f2ac58342" xmlns:ns3="8020a6eb-1ca7-418b-a587-333edd9477b5" targetNamespace="http://schemas.microsoft.com/office/2006/metadata/properties" ma:root="true" ma:fieldsID="7b7dad5f144da1fa6e404c5fc7cbc321" ns2:_="" ns3:_="">
    <xsd:import namespace="782cd67e-480d-42d5-b7bd-673f2ac58342"/>
    <xsd:import namespace="8020a6eb-1ca7-418b-a587-333edd9477b5"/>
    <xsd:element name="properties">
      <xsd:complexType>
        <xsd:sequence>
          <xsd:element name="documentManagement">
            <xsd:complexType>
              <xsd:all>
                <xsd:element ref="ns2:Display_x0020_on_x0020_HomePage"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2cd67e-480d-42d5-b7bd-673f2ac58342" elementFormDefault="qualified">
    <xsd:import namespace="http://schemas.microsoft.com/office/2006/documentManagement/types"/>
    <xsd:import namespace="http://schemas.microsoft.com/office/infopath/2007/PartnerControls"/>
    <xsd:element name="Display_x0020_on_x0020_HomePage" ma:index="8" nillable="true" ma:displayName="Display on HomePage" ma:default="0" ma:internalName="Display_x0020_on_x0020_HomePag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8020a6eb-1ca7-418b-a587-333edd9477b5"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splay_x0020_on_x0020_HomePage xmlns="782cd67e-480d-42d5-b7bd-673f2ac58342">true</Display_x0020_on_x0020_HomePage>
  </documentManagement>
</p:properties>
</file>

<file path=customXml/itemProps1.xml><?xml version="1.0" encoding="utf-8"?>
<ds:datastoreItem xmlns:ds="http://schemas.openxmlformats.org/officeDocument/2006/customXml" ds:itemID="{2762D67D-64B3-4ADD-9DA4-6A902E0D05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2cd67e-480d-42d5-b7bd-673f2ac58342"/>
    <ds:schemaRef ds:uri="8020a6eb-1ca7-418b-a587-333edd9477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3DEA0-973B-4278-8429-73F86CBC4520}">
  <ds:schemaRefs>
    <ds:schemaRef ds:uri="http://schemas.microsoft.com/sharepoint/v3/contenttype/forms"/>
  </ds:schemaRefs>
</ds:datastoreItem>
</file>

<file path=customXml/itemProps3.xml><?xml version="1.0" encoding="utf-8"?>
<ds:datastoreItem xmlns:ds="http://schemas.openxmlformats.org/officeDocument/2006/customXml" ds:itemID="{E38AF815-AAC0-4B4C-A121-999C8ECA010D}">
  <ds:schemaRefs>
    <ds:schemaRef ds:uri="http://purl.org/dc/dcmitype/"/>
    <ds:schemaRef ds:uri="http://schemas.microsoft.com/office/infopath/2007/PartnerControls"/>
    <ds:schemaRef ds:uri="http://schemas.microsoft.com/office/2006/documentManagement/types"/>
    <ds:schemaRef ds:uri="782cd67e-480d-42d5-b7bd-673f2ac58342"/>
    <ds:schemaRef ds:uri="http://purl.org/dc/elements/1.1/"/>
    <ds:schemaRef ds:uri="http://schemas.microsoft.com/office/2006/metadata/properties"/>
    <ds:schemaRef ds:uri="8020a6eb-1ca7-418b-a587-333edd9477b5"/>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mitrebriefing_2015</Template>
  <TotalTime>25550</TotalTime>
  <Words>3893</Words>
  <Application>Microsoft Macintosh PowerPoint</Application>
  <PresentationFormat>On-screen Show (4:3)</PresentationFormat>
  <Paragraphs>409</Paragraphs>
  <Slides>68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Helvetica LT Std</vt:lpstr>
      <vt:lpstr>Wingdings</vt:lpstr>
      <vt:lpstr>MITRE_template</vt:lpstr>
      <vt:lpstr>InSpec Developer Course 102</vt:lpstr>
      <vt:lpstr>Table of contents</vt:lpstr>
      <vt:lpstr>About InSpec</vt:lpstr>
      <vt:lpstr>Orchestration, Configuration Management, Validation to Deployment</vt:lpstr>
      <vt:lpstr>Automating Security Validation Using InSpec</vt:lpstr>
      <vt:lpstr>Processing InSpec Results</vt:lpstr>
      <vt:lpstr>Course Overview</vt:lpstr>
      <vt:lpstr>InSpec Profile Structure</vt:lpstr>
      <vt:lpstr>InSpec Controls Structure</vt:lpstr>
      <vt:lpstr>InSpec Results - Failure</vt:lpstr>
      <vt:lpstr>InSpec Results - Pass</vt:lpstr>
      <vt:lpstr>InSpec Results – Multiple Controls</vt:lpstr>
      <vt:lpstr>Tooling and Reporting</vt:lpstr>
      <vt:lpstr>Environment Setup</vt:lpstr>
      <vt:lpstr>Setup Environments</vt:lpstr>
      <vt:lpstr>Creating InSpec profile</vt:lpstr>
      <vt:lpstr>Understanding the profile structure</vt:lpstr>
      <vt:lpstr>Understand a control's structure</vt:lpstr>
      <vt:lpstr>Understand a control's structure cont’d</vt:lpstr>
      <vt:lpstr>Understand a describe block's structure</vt:lpstr>
      <vt:lpstr>Understand a describe block's structure cont’d</vt:lpstr>
      <vt:lpstr>Understand a describe block's structure cont’d</vt:lpstr>
      <vt:lpstr>InSpec Shell</vt:lpstr>
      <vt:lpstr>Enter the shell</vt:lpstr>
      <vt:lpstr>Enter the shell cont’d</vt:lpstr>
      <vt:lpstr>Explore the file resource</vt:lpstr>
      <vt:lpstr>Explore the file resource cont’d</vt:lpstr>
      <vt:lpstr>Explore the file resource cont’d</vt:lpstr>
      <vt:lpstr>Explore the file resource cont’d</vt:lpstr>
      <vt:lpstr>Explore the nginx resource</vt:lpstr>
      <vt:lpstr>Explore the nginx resource cont’d</vt:lpstr>
      <vt:lpstr>Explore the nginx resource cont’d</vt:lpstr>
      <vt:lpstr>Explore the nginx resource cont’d</vt:lpstr>
      <vt:lpstr>Explore the nginx resource cont’d</vt:lpstr>
      <vt:lpstr>Explore the nginx resource cont’d</vt:lpstr>
      <vt:lpstr>Explore the nginx resource cont’d</vt:lpstr>
      <vt:lpstr>Explore the nginx resource cont’d</vt:lpstr>
      <vt:lpstr>Explore the nginx resource cont’d</vt:lpstr>
      <vt:lpstr>Explore the nginx resource cont’d</vt:lpstr>
      <vt:lpstr>Explore the nginx resource cont’d</vt:lpstr>
      <vt:lpstr>Write the InSpec controls</vt:lpstr>
      <vt:lpstr>Write the InSpec controls cont’d</vt:lpstr>
      <vt:lpstr>Write the InSpec controls cont’d</vt:lpstr>
      <vt:lpstr>Write the InSpec controls cont’d</vt:lpstr>
      <vt:lpstr>Write the InSpec controls cont’d</vt:lpstr>
      <vt:lpstr>Write the InSpec controls cont’d</vt:lpstr>
      <vt:lpstr>Write the InSpec controls cont’d</vt:lpstr>
      <vt:lpstr>Refactor the code to use Attributes</vt:lpstr>
      <vt:lpstr>Refactor the code to use Attributes cont’d</vt:lpstr>
      <vt:lpstr>Refactor the code to use Attributes cont’d</vt:lpstr>
      <vt:lpstr>Refactor the code to use Attributes cont’d</vt:lpstr>
      <vt:lpstr>Refactor the code to use Attributes cont’d</vt:lpstr>
      <vt:lpstr>Refactor the code to use Attributes cont’d</vt:lpstr>
      <vt:lpstr>Refactor the code to use Attributes cont’d</vt:lpstr>
      <vt:lpstr>Refactor the code to use Attributes cont’d</vt:lpstr>
      <vt:lpstr>Running baseline straight from Github/Chef Supermarket</vt:lpstr>
      <vt:lpstr>Running baseline straight from Github/Chef Supermarket cont’d</vt:lpstr>
      <vt:lpstr>Analyze Results</vt:lpstr>
      <vt:lpstr>Syntax</vt:lpstr>
      <vt:lpstr>Syntax cont’d</vt:lpstr>
      <vt:lpstr>Syntax cont’d</vt:lpstr>
      <vt:lpstr>Supported Reporters</vt:lpstr>
      <vt:lpstr>Automation Tools</vt:lpstr>
      <vt:lpstr>Automation Tools cont’d</vt:lpstr>
      <vt:lpstr>Automation Tools cont’d</vt:lpstr>
      <vt:lpstr>Create basic profile</vt:lpstr>
      <vt:lpstr>Create basic profile cont’d</vt:lpstr>
      <vt:lpstr>Create basic profile cont’d</vt:lpstr>
    </vt:vector>
  </TitlesOfParts>
  <Company>The MITRE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Kunze</dc:creator>
  <cp:lastModifiedBy>El-Sharkawi, Mohamed H.</cp:lastModifiedBy>
  <cp:revision>175</cp:revision>
  <dcterms:created xsi:type="dcterms:W3CDTF">2015-07-27T15:06:39Z</dcterms:created>
  <dcterms:modified xsi:type="dcterms:W3CDTF">2019-01-16T18:48:59Z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0x010100764A83D2382786449DCF546D168FFC99</vt:lpwstr>
  </property>
  <property fmtid="{D5CDD505-2E9C-101B-9397-08002B2CF9AE}" pid="3" name="Order">
    <vt:r8>1000</vt:r8>
  </property>
  <property fmtid="{D5CDD505-2E9C-101B-9397-08002B2CF9AE}" pid="4" name="ISD Categories">
    <vt:lpwstr>Draft Documents</vt:lpwstr>
  </property>
</Properties>
</file>