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>
        <p:scale>
          <a:sx n="120" d="100"/>
          <a:sy n="120" d="100"/>
        </p:scale>
        <p:origin x="8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4780C-1A09-EC4A-831F-9291270EE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C49B3A-0738-1C43-BE97-481D4088C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BF658-F554-7244-B663-BF97B77EC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E3FA-106E-8D4E-92A9-9D4A66BC3209}" type="datetimeFigureOut">
              <a:rPr lang="de-DE" smtClean="0"/>
              <a:t>05.10.21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70105-80E1-5C41-8DC5-281E9C62F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AFA3A-914E-8947-8597-35A07A167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493A-5FFD-954D-B3AE-79B1699AF0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0165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46CC9-A6C0-124A-8CA4-06A00FD72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9D6DAC-1CA1-FF49-AD35-5A7D5DD6C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C4D6D-D6A4-784E-B70F-16F15EFC4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E3FA-106E-8D4E-92A9-9D4A66BC3209}" type="datetimeFigureOut">
              <a:rPr lang="de-DE" smtClean="0"/>
              <a:t>05.10.21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5093B-D619-734F-B277-4AF774477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DB914-D337-234C-9C54-071832797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493A-5FFD-954D-B3AE-79B1699AF0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3645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859ED3-1468-4348-9FAC-B39414D481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5E22B9-B8C9-F345-80FC-FE77D6E04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2314B-D5A5-8446-ACE2-43DD18705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E3FA-106E-8D4E-92A9-9D4A66BC3209}" type="datetimeFigureOut">
              <a:rPr lang="de-DE" smtClean="0"/>
              <a:t>05.10.21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5802D-230E-584D-AA35-61D689E36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815FD-CC53-FC43-96B0-310D84BB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493A-5FFD-954D-B3AE-79B1699AF0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4205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7B9E-C444-BA4A-BEA8-9876B5A55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1713F-ACDF-3F42-B585-4B3DA530C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9E450-55EC-FC44-B841-B873DF1A8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E3FA-106E-8D4E-92A9-9D4A66BC3209}" type="datetimeFigureOut">
              <a:rPr lang="de-DE" smtClean="0"/>
              <a:t>05.10.21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97E84-094D-A14F-BC98-FD05F690A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513F-2046-A347-BEBF-521C85E09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493A-5FFD-954D-B3AE-79B1699AF0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7224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756C9-9E2C-B14D-A6A0-D1EC42757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E71CF-DE36-9C44-A370-775A04147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605EB-ABC1-164F-83D1-92A9C087D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E3FA-106E-8D4E-92A9-9D4A66BC3209}" type="datetimeFigureOut">
              <a:rPr lang="de-DE" smtClean="0"/>
              <a:t>05.10.21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2DDED-23F8-D54C-8709-9D2EB985F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82A47-AC68-0241-93BB-F2B4A2C8F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493A-5FFD-954D-B3AE-79B1699AF0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7612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C3C9D-7E1E-DA4A-A5F7-B13BBA28F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B916A-7E13-8741-96C5-D852E823A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275FE-39A4-8142-9279-E8D39B6B4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ABD82-6F36-BB41-A90F-6EB5CC7CD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E3FA-106E-8D4E-92A9-9D4A66BC3209}" type="datetimeFigureOut">
              <a:rPr lang="de-DE" smtClean="0"/>
              <a:t>05.10.21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4CCD9-B3CC-A94E-A19A-38AE1B66A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7B50C-B8FB-DC49-B12F-BEFDA851C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493A-5FFD-954D-B3AE-79B1699AF0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8826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8B7D-C1F4-6340-8CAE-244CC5B07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477E4-B585-2046-9938-20E4E4C06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7206D2-FC04-8742-AC92-A1EFA1FF8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D42146-5F8F-254E-9EC5-74EE1B0B2E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97BD36-7DA7-DC40-9900-E317A09987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32ADCE-6378-A74A-9AA2-0945ECA63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E3FA-106E-8D4E-92A9-9D4A66BC3209}" type="datetimeFigureOut">
              <a:rPr lang="de-DE" smtClean="0"/>
              <a:t>05.10.21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8E08B0-6CCD-7241-9824-35207E431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16F4DF-F121-9C48-8298-7CEC91CCD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493A-5FFD-954D-B3AE-79B1699AF0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896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C426E-A264-0240-BF98-C2A7FCC7F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0A8551-C37E-3F48-8CEF-515E043EA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E3FA-106E-8D4E-92A9-9D4A66BC3209}" type="datetimeFigureOut">
              <a:rPr lang="de-DE" smtClean="0"/>
              <a:t>05.10.21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ECF58D-9D53-B74C-8267-BE2562869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E3A681-BC01-7E4B-9B46-67A0C3099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493A-5FFD-954D-B3AE-79B1699AF0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6490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7BC581-BBC5-FE47-AD40-E73C9F5FE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E3FA-106E-8D4E-92A9-9D4A66BC3209}" type="datetimeFigureOut">
              <a:rPr lang="de-DE" smtClean="0"/>
              <a:t>05.10.21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4542F9-5A97-DC40-8092-59FF0AD2E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D52C97-7B82-CD45-BDE7-04EADDD3C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493A-5FFD-954D-B3AE-79B1699AF0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3528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A73EF-5B46-7740-9C9F-96856A2A8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A8F01-4542-AA46-BFA0-1AB869A14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D89D47-CAAB-734F-8725-D40F55E6A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56BF8-4205-CB4B-B645-688A4C805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E3FA-106E-8D4E-92A9-9D4A66BC3209}" type="datetimeFigureOut">
              <a:rPr lang="de-DE" smtClean="0"/>
              <a:t>05.10.21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48A58-AE2E-2344-889E-E31F89324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D1084-E64F-2C4E-A2D7-9BB245177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493A-5FFD-954D-B3AE-79B1699AF0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0730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2A6B4-E54C-E548-980E-9D3F59E51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6F6F94-D706-0740-AB40-7A7B4610D8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71DBB1-2F3C-7349-90BD-B5788C28C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49C92-7570-8D43-823B-859E04A5D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E3FA-106E-8D4E-92A9-9D4A66BC3209}" type="datetimeFigureOut">
              <a:rPr lang="de-DE" smtClean="0"/>
              <a:t>05.10.21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88D3E-9041-8F49-9401-5B64AE57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AAC27-2099-7D4F-838E-9C9A2444B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493A-5FFD-954D-B3AE-79B1699AF0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2850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D6EFEF-5A5B-3B46-98CC-C5F1EFA5C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5FCF4-B106-0C4D-AE87-750269DE5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6AAFC-9BB0-9845-B4A9-54D05740C0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1E3FA-106E-8D4E-92A9-9D4A66BC3209}" type="datetimeFigureOut">
              <a:rPr lang="de-DE" smtClean="0"/>
              <a:t>05.10.21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3D746-F2B1-FF40-AD70-5C614F3249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D9217-2362-B242-A0C9-291A026FC0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1493A-5FFD-954D-B3AE-79B1699AF0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689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51B20-0D3C-3543-9755-2832CAA2E6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Van Atta Exploration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05B1B6-820D-4F45-BFA7-C302D1CDF8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Benjamin Herber :: Fall 2021</a:t>
            </a:r>
          </a:p>
        </p:txBody>
      </p:sp>
    </p:spTree>
    <p:extLst>
      <p:ext uri="{BB962C8B-B14F-4D97-AF65-F5344CB8AC3E}">
        <p14:creationId xmlns:p14="http://schemas.microsoft.com/office/powerpoint/2010/main" val="3861941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A0663-3DF5-BF4C-B681-F75AE4791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Happening?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23C66FE-D204-DA44-9AF8-57D2848C1135}"/>
              </a:ext>
            </a:extLst>
          </p:cNvPr>
          <p:cNvGrpSpPr/>
          <p:nvPr/>
        </p:nvGrpSpPr>
        <p:grpSpPr>
          <a:xfrm>
            <a:off x="2769476" y="1577217"/>
            <a:ext cx="6653048" cy="3703567"/>
            <a:chOff x="2753712" y="1481956"/>
            <a:chExt cx="6653048" cy="370356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EE6ED71-DC9C-664D-8A45-82E4B7C6E14D}"/>
                </a:ext>
              </a:extLst>
            </p:cNvPr>
            <p:cNvGrpSpPr/>
            <p:nvPr/>
          </p:nvGrpSpPr>
          <p:grpSpPr>
            <a:xfrm>
              <a:off x="3353848" y="3671990"/>
              <a:ext cx="359979" cy="857970"/>
              <a:chOff x="1627790" y="3735051"/>
              <a:chExt cx="359979" cy="85797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0726BCB6-D9B9-0A40-9EA9-244EA76866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60331" y="4193628"/>
                <a:ext cx="0" cy="399393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" name="Triangle 6">
                <a:extLst>
                  <a:ext uri="{FF2B5EF4-FFF2-40B4-BE49-F238E27FC236}">
                    <a16:creationId xmlns:a16="http://schemas.microsoft.com/office/drawing/2014/main" id="{50295468-A4F7-484B-A0DD-DD22F95CDF92}"/>
                  </a:ext>
                </a:extLst>
              </p:cNvPr>
              <p:cNvSpPr/>
              <p:nvPr/>
            </p:nvSpPr>
            <p:spPr>
              <a:xfrm rot="18000000">
                <a:off x="1598992" y="3763849"/>
                <a:ext cx="417576" cy="359979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5EEBC56-754E-2147-B2CA-BBA74E79ADF3}"/>
                </a:ext>
              </a:extLst>
            </p:cNvPr>
            <p:cNvGrpSpPr/>
            <p:nvPr/>
          </p:nvGrpSpPr>
          <p:grpSpPr>
            <a:xfrm>
              <a:off x="4847948" y="3671990"/>
              <a:ext cx="359979" cy="857970"/>
              <a:chOff x="1627790" y="3735051"/>
              <a:chExt cx="359979" cy="85797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D661F6A-08DF-BD4E-8E18-711D9500DC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60331" y="4193628"/>
                <a:ext cx="0" cy="399393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Triangle 12">
                <a:extLst>
                  <a:ext uri="{FF2B5EF4-FFF2-40B4-BE49-F238E27FC236}">
                    <a16:creationId xmlns:a16="http://schemas.microsoft.com/office/drawing/2014/main" id="{74B389FD-9BA5-0745-A55C-F0085DD8B490}"/>
                  </a:ext>
                </a:extLst>
              </p:cNvPr>
              <p:cNvSpPr/>
              <p:nvPr/>
            </p:nvSpPr>
            <p:spPr>
              <a:xfrm rot="18000000">
                <a:off x="1598992" y="3763849"/>
                <a:ext cx="417576" cy="359979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AEBF721-1632-CB4C-A53B-2B64C88B5AD8}"/>
                </a:ext>
              </a:extLst>
            </p:cNvPr>
            <p:cNvGrpSpPr/>
            <p:nvPr/>
          </p:nvGrpSpPr>
          <p:grpSpPr>
            <a:xfrm>
              <a:off x="6261768" y="3671990"/>
              <a:ext cx="359979" cy="857970"/>
              <a:chOff x="1627790" y="3735051"/>
              <a:chExt cx="359979" cy="85797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CDE0D6C7-E255-BC47-A7FE-4DC1729912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60331" y="4193628"/>
                <a:ext cx="0" cy="399393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Triangle 15">
                <a:extLst>
                  <a:ext uri="{FF2B5EF4-FFF2-40B4-BE49-F238E27FC236}">
                    <a16:creationId xmlns:a16="http://schemas.microsoft.com/office/drawing/2014/main" id="{0743A3B2-2C5A-5240-A4C3-199FA959C294}"/>
                  </a:ext>
                </a:extLst>
              </p:cNvPr>
              <p:cNvSpPr/>
              <p:nvPr/>
            </p:nvSpPr>
            <p:spPr>
              <a:xfrm rot="18000000">
                <a:off x="1598992" y="3763849"/>
                <a:ext cx="417576" cy="359979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972F28-DF7C-CC45-8920-BEE5DF99397E}"/>
                </a:ext>
              </a:extLst>
            </p:cNvPr>
            <p:cNvGrpSpPr/>
            <p:nvPr/>
          </p:nvGrpSpPr>
          <p:grpSpPr>
            <a:xfrm>
              <a:off x="7595308" y="3671990"/>
              <a:ext cx="359979" cy="857970"/>
              <a:chOff x="1627790" y="3735051"/>
              <a:chExt cx="359979" cy="85797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503FFD59-5257-BB46-AD2E-FBC8CD00A9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60331" y="4193628"/>
                <a:ext cx="0" cy="399393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Triangle 18">
                <a:extLst>
                  <a:ext uri="{FF2B5EF4-FFF2-40B4-BE49-F238E27FC236}">
                    <a16:creationId xmlns:a16="http://schemas.microsoft.com/office/drawing/2014/main" id="{37DC5636-504F-E348-9DDD-6889CA4E8355}"/>
                  </a:ext>
                </a:extLst>
              </p:cNvPr>
              <p:cNvSpPr/>
              <p:nvPr/>
            </p:nvSpPr>
            <p:spPr>
              <a:xfrm rot="18000000">
                <a:off x="1598992" y="3763849"/>
                <a:ext cx="417576" cy="359979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930F768-6ECA-D14C-8A7E-B2FA9CF4D1EC}"/>
                </a:ext>
              </a:extLst>
            </p:cNvPr>
            <p:cNvCxnSpPr>
              <a:cxnSpLocks/>
            </p:cNvCxnSpPr>
            <p:nvPr/>
          </p:nvCxnSpPr>
          <p:spPr>
            <a:xfrm>
              <a:off x="2753712" y="4529960"/>
              <a:ext cx="66530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B076B9B-D633-8949-8EA0-096F2212E0F2}"/>
                </a:ext>
              </a:extLst>
            </p:cNvPr>
            <p:cNvCxnSpPr/>
            <p:nvPr/>
          </p:nvCxnSpPr>
          <p:spPr>
            <a:xfrm flipV="1">
              <a:off x="3586389" y="1481960"/>
              <a:ext cx="1441549" cy="304800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358F8F6-F7B0-464F-A7B4-5DA85253518A}"/>
                </a:ext>
              </a:extLst>
            </p:cNvPr>
            <p:cNvCxnSpPr/>
            <p:nvPr/>
          </p:nvCxnSpPr>
          <p:spPr>
            <a:xfrm flipV="1">
              <a:off x="5063183" y="1481959"/>
              <a:ext cx="1441549" cy="304800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6FCD52-6129-BA4B-9D88-1CE954D0956C}"/>
                </a:ext>
              </a:extLst>
            </p:cNvPr>
            <p:cNvCxnSpPr/>
            <p:nvPr/>
          </p:nvCxnSpPr>
          <p:spPr>
            <a:xfrm flipV="1">
              <a:off x="6490867" y="1481958"/>
              <a:ext cx="1441549" cy="304800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3E22D97-E773-BD4E-9990-C686E4043162}"/>
                </a:ext>
              </a:extLst>
            </p:cNvPr>
            <p:cNvCxnSpPr/>
            <p:nvPr/>
          </p:nvCxnSpPr>
          <p:spPr>
            <a:xfrm flipV="1">
              <a:off x="7827441" y="1481956"/>
              <a:ext cx="1441549" cy="304800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09A851F4-163F-6046-B766-05FE7DCEBFFA}"/>
                </a:ext>
              </a:extLst>
            </p:cNvPr>
            <p:cNvSpPr/>
            <p:nvPr/>
          </p:nvSpPr>
          <p:spPr>
            <a:xfrm>
              <a:off x="3354214" y="4072756"/>
              <a:ext cx="914400" cy="914400"/>
            </a:xfrm>
            <a:prstGeom prst="arc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1B15A00D-5A07-3A47-A95D-8E7B6EE7E089}"/>
                </a:ext>
              </a:extLst>
            </p:cNvPr>
            <p:cNvSpPr/>
            <p:nvPr/>
          </p:nvSpPr>
          <p:spPr>
            <a:xfrm>
              <a:off x="4799837" y="4096403"/>
              <a:ext cx="914400" cy="914400"/>
            </a:xfrm>
            <a:prstGeom prst="arc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03304787-155B-8E49-8F14-38D48B8B6C31}"/>
                </a:ext>
              </a:extLst>
            </p:cNvPr>
            <p:cNvSpPr/>
            <p:nvPr/>
          </p:nvSpPr>
          <p:spPr>
            <a:xfrm>
              <a:off x="6227521" y="4062246"/>
              <a:ext cx="914400" cy="914400"/>
            </a:xfrm>
            <a:prstGeom prst="arc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6C5AB74D-401E-0649-9356-6E36A24DA3F2}"/>
                </a:ext>
              </a:extLst>
            </p:cNvPr>
            <p:cNvSpPr/>
            <p:nvPr/>
          </p:nvSpPr>
          <p:spPr>
            <a:xfrm>
              <a:off x="7542520" y="4096403"/>
              <a:ext cx="914400" cy="914400"/>
            </a:xfrm>
            <a:prstGeom prst="arc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2F92B56-A14E-7348-8138-61B9F4446138}"/>
                    </a:ext>
                  </a:extLst>
                </p:cNvPr>
                <p:cNvSpPr txBox="1"/>
                <p:nvPr/>
              </p:nvSpPr>
              <p:spPr>
                <a:xfrm>
                  <a:off x="3974199" y="4021502"/>
                  <a:ext cx="579501" cy="2770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θ</m:t>
                        </m:r>
                      </m:oMath>
                    </m:oMathPara>
                  </a14:m>
                  <a:br>
                    <a:rPr lang="en-US" b="0" dirty="0"/>
                  </a:br>
                  <a:endParaRPr lang="de-DE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2F92B56-A14E-7348-8138-61B9F44461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4199" y="4021502"/>
                  <a:ext cx="579501" cy="277064"/>
                </a:xfrm>
                <a:prstGeom prst="rect">
                  <a:avLst/>
                </a:prstGeom>
                <a:blipFill>
                  <a:blip r:embed="rId2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83D5B934-8819-8C4A-8631-574831A643B6}"/>
                    </a:ext>
                  </a:extLst>
                </p:cNvPr>
                <p:cNvSpPr txBox="1"/>
                <p:nvPr/>
              </p:nvSpPr>
              <p:spPr>
                <a:xfrm>
                  <a:off x="5459735" y="4021502"/>
                  <a:ext cx="435387" cy="2770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θ</m:t>
                        </m:r>
                      </m:oMath>
                    </m:oMathPara>
                  </a14:m>
                  <a:br>
                    <a:rPr lang="en-US" b="0" dirty="0"/>
                  </a:br>
                  <a:endParaRPr lang="de-DE" dirty="0"/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83D5B934-8819-8C4A-8631-574831A643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9735" y="4021502"/>
                  <a:ext cx="435387" cy="277064"/>
                </a:xfrm>
                <a:prstGeom prst="rect">
                  <a:avLst/>
                </a:prstGeom>
                <a:blipFill>
                  <a:blip r:embed="rId3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B58A39E6-0815-2946-8E29-B7155B2D8D3E}"/>
                    </a:ext>
                  </a:extLst>
                </p:cNvPr>
                <p:cNvSpPr txBox="1"/>
                <p:nvPr/>
              </p:nvSpPr>
              <p:spPr>
                <a:xfrm>
                  <a:off x="6925921" y="4026758"/>
                  <a:ext cx="435387" cy="2770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θ</m:t>
                        </m:r>
                      </m:oMath>
                    </m:oMathPara>
                  </a14:m>
                  <a:br>
                    <a:rPr lang="en-US" b="0" dirty="0"/>
                  </a:br>
                  <a:endParaRPr lang="de-DE" dirty="0"/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B58A39E6-0815-2946-8E29-B7155B2D8D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5921" y="4026758"/>
                  <a:ext cx="435387" cy="277064"/>
                </a:xfrm>
                <a:prstGeom prst="rect">
                  <a:avLst/>
                </a:prstGeom>
                <a:blipFill>
                  <a:blip r:embed="rId4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79CA06C2-769B-544B-80C1-86A2FA0CAA7E}"/>
                    </a:ext>
                  </a:extLst>
                </p:cNvPr>
                <p:cNvSpPr txBox="1"/>
                <p:nvPr/>
              </p:nvSpPr>
              <p:spPr>
                <a:xfrm>
                  <a:off x="8218690" y="4026758"/>
                  <a:ext cx="435387" cy="2770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θ</m:t>
                        </m:r>
                      </m:oMath>
                    </m:oMathPara>
                  </a14:m>
                  <a:br>
                    <a:rPr lang="en-US" b="0" dirty="0"/>
                  </a:br>
                  <a:endParaRPr lang="de-DE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79CA06C2-769B-544B-80C1-86A2FA0CAA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8690" y="4026758"/>
                  <a:ext cx="435387" cy="277064"/>
                </a:xfrm>
                <a:prstGeom prst="rect">
                  <a:avLst/>
                </a:prstGeom>
                <a:blipFill>
                  <a:blip r:embed="rId4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36398D1F-5689-2848-95D7-793CCE8C5728}"/>
                </a:ext>
              </a:extLst>
            </p:cNvPr>
            <p:cNvCxnSpPr>
              <a:cxnSpLocks/>
            </p:cNvCxnSpPr>
            <p:nvPr/>
          </p:nvCxnSpPr>
          <p:spPr>
            <a:xfrm>
              <a:off x="4099674" y="3365939"/>
              <a:ext cx="2395446" cy="1135857"/>
            </a:xfrm>
            <a:prstGeom prst="straightConnector1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5E42601-CCCE-434D-99BA-1DAF35BA84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98772" y="3360793"/>
              <a:ext cx="552724" cy="1141003"/>
            </a:xfrm>
            <a:prstGeom prst="straightConnector1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7D3A90E-175B-2142-84C3-FC37D81EAD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32424" y="4535960"/>
              <a:ext cx="2858443" cy="0"/>
            </a:xfrm>
            <a:prstGeom prst="straightConnector1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F0358AE-FD4E-0947-9819-9AB30A5F2F72}"/>
                </a:ext>
              </a:extLst>
            </p:cNvPr>
            <p:cNvSpPr/>
            <p:nvPr/>
          </p:nvSpPr>
          <p:spPr>
            <a:xfrm rot="17694780">
              <a:off x="4037907" y="3437830"/>
              <a:ext cx="355460" cy="355460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69CA2B85-773E-0744-ADE5-EBB0B229E845}"/>
                </a:ext>
              </a:extLst>
            </p:cNvPr>
            <p:cNvCxnSpPr/>
            <p:nvPr/>
          </p:nvCxnSpPr>
          <p:spPr>
            <a:xfrm>
              <a:off x="3567242" y="4750672"/>
              <a:ext cx="1481717" cy="0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119EF6C0-0AFA-6042-8230-3D4F45DCEB53}"/>
                </a:ext>
              </a:extLst>
            </p:cNvPr>
            <p:cNvCxnSpPr/>
            <p:nvPr/>
          </p:nvCxnSpPr>
          <p:spPr>
            <a:xfrm>
              <a:off x="4996259" y="4750672"/>
              <a:ext cx="1481717" cy="0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7CD653C9-4910-AD4E-BE80-6170CBE7F7C5}"/>
                </a:ext>
              </a:extLst>
            </p:cNvPr>
            <p:cNvCxnSpPr/>
            <p:nvPr/>
          </p:nvCxnSpPr>
          <p:spPr>
            <a:xfrm>
              <a:off x="6441951" y="4750672"/>
              <a:ext cx="1481717" cy="0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5315EC0-E568-D44C-8507-DFA58D31957A}"/>
                </a:ext>
              </a:extLst>
            </p:cNvPr>
            <p:cNvSpPr txBox="1"/>
            <p:nvPr/>
          </p:nvSpPr>
          <p:spPr>
            <a:xfrm>
              <a:off x="4115367" y="481619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>
                      <a:lumMod val="75000"/>
                    </a:schemeClr>
                  </a:solidFill>
                </a:rPr>
                <a:t>d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8F3F916-E573-2C46-8BFF-F1F7670B069D}"/>
                </a:ext>
              </a:extLst>
            </p:cNvPr>
            <p:cNvSpPr txBox="1"/>
            <p:nvPr/>
          </p:nvSpPr>
          <p:spPr>
            <a:xfrm>
              <a:off x="5560990" y="480249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>
                      <a:lumMod val="75000"/>
                    </a:schemeClr>
                  </a:solidFill>
                </a:rPr>
                <a:t>d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08BBA7-110D-EA4C-A070-8345941ED80E}"/>
                </a:ext>
              </a:extLst>
            </p:cNvPr>
            <p:cNvSpPr txBox="1"/>
            <p:nvPr/>
          </p:nvSpPr>
          <p:spPr>
            <a:xfrm>
              <a:off x="7069033" y="481131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>
                      <a:lumMod val="75000"/>
                    </a:schemeClr>
                  </a:solidFill>
                </a:rPr>
                <a:t>d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138E199D-3A12-0345-AA66-1AA7F0A7F336}"/>
              </a:ext>
            </a:extLst>
          </p:cNvPr>
          <p:cNvSpPr txBox="1"/>
          <p:nvPr/>
        </p:nvSpPr>
        <p:spPr>
          <a:xfrm>
            <a:off x="3698282" y="3562202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accent6"/>
                </a:solidFill>
              </a:rPr>
              <a:t>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02A78A6-D518-CE4D-B162-811CE3853CF9}"/>
                  </a:ext>
                </a:extLst>
              </p:cNvPr>
              <p:cNvSpPr txBox="1"/>
              <p:nvPr/>
            </p:nvSpPr>
            <p:spPr>
              <a:xfrm>
                <a:off x="4948956" y="5836528"/>
                <a:ext cx="20569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02A78A6-D518-CE4D-B162-811CE3853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956" y="5836528"/>
                <a:ext cx="2056910" cy="276999"/>
              </a:xfrm>
              <a:prstGeom prst="rect">
                <a:avLst/>
              </a:prstGeom>
              <a:blipFill>
                <a:blip r:embed="rId5"/>
                <a:stretch>
                  <a:fillRect l="-1227" b="-869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3097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6298D-1C03-0040-A992-A5C0A7C33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 </a:t>
            </a:r>
            <a:r>
              <a:rPr lang="en-US" dirty="0"/>
              <a:t>Calculation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49F08A-F635-9E41-A7E5-F5653D1024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Goal: Impinging angle equals reflected angle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𝑖𝑛𝑖𝑡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𝑖𝑛𝑖𝑡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dirty="0"/>
                  <a:t> is a applied phase shift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Therefore, we want to introduce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𝑖𝑛𝑖𝑡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49F08A-F635-9E41-A7E5-F5653D1024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b="-17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210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4F4FD-2BC6-3F46-8C85-690CF2F75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Radiated Response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3C2874-231E-F94A-9F66-9801F59208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𝑖𝑛𝑖𝑡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𝐴𝑟𝑟𝑎𝑦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𝐹𝑎𝑐𝑡𝑜𝑟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𝐴𝐹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dcos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ndcos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Polar Plot:</a:t>
                </a:r>
              </a:p>
              <a:p>
                <a:pPr marL="0" indent="0">
                  <a:buNone/>
                </a:pPr>
                <a:r>
                  <a:rPr lang="en-US" sz="2000" dirty="0"/>
                  <a:t>For an observer at an arbitrary angle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𝑜𝑏𝑠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they will not see the above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𝑟𝑒𝑓𝑙𝑒𝑐𝑡</m:t>
                        </m:r>
                      </m:sub>
                    </m:sSub>
                  </m:oMath>
                </a14:m>
                <a:r>
                  <a:rPr lang="en-US" sz="2000" dirty="0"/>
                  <a:t> unless the are at the site of the transmitter (i.e.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𝑜𝑏𝑠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). So, for any observation angle, you’ll see: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𝑜𝑏𝑠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𝑜𝑏𝑠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𝑟𝑒𝑐𝑒𝑖𝑣𝑒𝑑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𝑛𝑑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𝑜𝑏𝑠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𝑟𝑒𝑓𝑙𝑒𝑐𝑡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𝑜𝑏𝑠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𝑟𝑒𝑐𝑒𝑖𝑣𝑒𝑑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𝑒𝑙𝑒𝑚𝑒𝑛𝑡𝑠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3C2874-231E-F94A-9F66-9801F59208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035" b="-1686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7180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03C8F-21D8-8A4B-8D6B-572505B63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we can play with parameters!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1DD173-E8BE-3047-AC78-AB68F6358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788" y="1891018"/>
            <a:ext cx="6127012" cy="42365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A1397F-2BC6-0F42-B442-A11AA561BA02}"/>
              </a:ext>
            </a:extLst>
          </p:cNvPr>
          <p:cNvSpPr txBox="1"/>
          <p:nvPr/>
        </p:nvSpPr>
        <p:spPr>
          <a:xfrm>
            <a:off x="838200" y="1871330"/>
            <a:ext cx="42654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Elements in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Impinging Angle of Plane Wave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Spacing Between Array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Note: You can interactively tune these in an interactive </a:t>
            </a:r>
            <a:r>
              <a:rPr lang="en-US" dirty="0" err="1"/>
              <a:t>matlab</a:t>
            </a:r>
            <a:r>
              <a:rPr lang="en-US" dirty="0"/>
              <a:t> app on Git.</a:t>
            </a:r>
          </a:p>
        </p:txBody>
      </p:sp>
    </p:spTree>
    <p:extLst>
      <p:ext uri="{BB962C8B-B14F-4D97-AF65-F5344CB8AC3E}">
        <p14:creationId xmlns:p14="http://schemas.microsoft.com/office/powerpoint/2010/main" val="1688927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4E94-325F-BC4C-A9D4-60033248C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Parameter: Number of Array Elements</a:t>
            </a:r>
          </a:p>
        </p:txBody>
      </p:sp>
      <p:pic>
        <p:nvPicPr>
          <p:cNvPr id="5" name="Picture 4" descr="Chart, radar chart&#10;&#10;Description automatically generated">
            <a:extLst>
              <a:ext uri="{FF2B5EF4-FFF2-40B4-BE49-F238E27FC236}">
                <a16:creationId xmlns:a16="http://schemas.microsoft.com/office/drawing/2014/main" id="{CECC8CEC-2036-8942-83C4-1AFD45C56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274" y="1690688"/>
            <a:ext cx="6359451" cy="476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171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4E94-325F-BC4C-A9D4-60033248C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Parameter: Impinging Angle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CC8CEC-2036-8942-83C4-1AFD45C56D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916274" y="1690688"/>
            <a:ext cx="6359450" cy="476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927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4E94-325F-BC4C-A9D4-60033248C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Parameter: Spacing of Array Elements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CC8CEC-2036-8942-83C4-1AFD45C56D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916274" y="1690688"/>
            <a:ext cx="6359450" cy="476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647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3561</TotalTime>
  <Words>225</Words>
  <Application>Microsoft Macintosh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Van Atta Exploration</vt:lpstr>
      <vt:lpstr>What’s Happening?</vt:lpstr>
      <vt:lpstr>Phase Calculation</vt:lpstr>
      <vt:lpstr>Radiated Response</vt:lpstr>
      <vt:lpstr>Now we can play with parameters!</vt:lpstr>
      <vt:lpstr>Parameter: Number of Array Elements</vt:lpstr>
      <vt:lpstr>Parameter: Impinging Angle</vt:lpstr>
      <vt:lpstr>Parameter: Spacing of Array Elements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Van Atta Exploration</dc:title>
  <dc:creator>Ben Herber</dc:creator>
  <cp:lastModifiedBy>Ben Herber</cp:lastModifiedBy>
  <cp:revision>3</cp:revision>
  <dcterms:created xsi:type="dcterms:W3CDTF">2021-10-05T14:43:56Z</dcterms:created>
  <dcterms:modified xsi:type="dcterms:W3CDTF">2021-10-08T02:05:04Z</dcterms:modified>
</cp:coreProperties>
</file>