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embeddedFontLst>
    <p:embeddedFont>
      <p:font typeface="Century Gothic" panose="020B0502020202020204"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Verdana" panose="020B060403050404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783" autoAdjust="0"/>
  </p:normalViewPr>
  <p:slideViewPr>
    <p:cSldViewPr snapToGrid="0">
      <p:cViewPr varScale="1">
        <p:scale>
          <a:sx n="39" d="100"/>
          <a:sy n="39" d="100"/>
        </p:scale>
        <p:origin x="19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20752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Disclaimer: The following slide pack has been produced from the ISTQB syllabus and various examples from the internet as referenced.</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study material in this form can </a:t>
            </a:r>
            <a:r>
              <a:rPr lang="en-US" sz="1200" b="0" i="0" u="sng" strike="noStrike" cap="none" dirty="0">
                <a:solidFill>
                  <a:schemeClr val="dk1"/>
                </a:solidFill>
                <a:latin typeface="Calibri"/>
                <a:ea typeface="Calibri"/>
                <a:cs typeface="Calibri"/>
                <a:sym typeface="Calibri"/>
              </a:rPr>
              <a:t>not</a:t>
            </a:r>
            <a:r>
              <a:rPr lang="en-US" sz="1200" b="0" i="0" u="none" strike="noStrike" cap="none" dirty="0">
                <a:solidFill>
                  <a:schemeClr val="dk1"/>
                </a:solidFill>
                <a:latin typeface="Calibri"/>
                <a:ea typeface="Calibri"/>
                <a:cs typeface="Calibri"/>
                <a:sym typeface="Calibri"/>
              </a:rPr>
              <a:t> be used for commercial purposes without accreditation from the required ISTQB Testing Board.</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(See copyright information stated in the ISTQB Syllabus) Also, the ISTQB logo can </a:t>
            </a:r>
            <a:r>
              <a:rPr lang="en-US" sz="1200" b="0" i="0" u="sng" strike="noStrike" cap="none" dirty="0">
                <a:solidFill>
                  <a:schemeClr val="dk1"/>
                </a:solidFill>
                <a:latin typeface="Calibri"/>
                <a:ea typeface="Calibri"/>
                <a:cs typeface="Calibri"/>
                <a:sym typeface="Calibri"/>
              </a:rPr>
              <a:t>not</a:t>
            </a:r>
            <a:r>
              <a:rPr lang="en-US" sz="1200" b="0" i="0" u="none" strike="noStrike" cap="none" dirty="0">
                <a:solidFill>
                  <a:schemeClr val="dk1"/>
                </a:solidFill>
                <a:latin typeface="Calibri"/>
                <a:ea typeface="Calibri"/>
                <a:cs typeface="Calibri"/>
                <a:sym typeface="Calibri"/>
              </a:rPr>
              <a:t> be used unless the material is accredited.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NOTE: THIS IS NOT INTENDED TO BE AN ACCREDITED ISTQB COURSE.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objective of the material is assist study sessions for discussion and learning of the syllabus.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Disclaimer: The following slide pack has been produced from the ISTQB syllabus and various examples from the internet as referenced.</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study material in this form can </a:t>
            </a:r>
            <a:r>
              <a:rPr lang="en-US" sz="1200" b="0" i="0" u="sng" strike="noStrike" cap="none" dirty="0">
                <a:solidFill>
                  <a:schemeClr val="dk1"/>
                </a:solidFill>
                <a:latin typeface="Calibri"/>
                <a:ea typeface="Calibri"/>
                <a:cs typeface="Calibri"/>
                <a:sym typeface="Calibri"/>
              </a:rPr>
              <a:t>not</a:t>
            </a:r>
            <a:r>
              <a:rPr lang="en-US" sz="1200" b="0" i="0" u="none" strike="noStrike" cap="none" dirty="0">
                <a:solidFill>
                  <a:schemeClr val="dk1"/>
                </a:solidFill>
                <a:latin typeface="Calibri"/>
                <a:ea typeface="Calibri"/>
                <a:cs typeface="Calibri"/>
                <a:sym typeface="Calibri"/>
              </a:rPr>
              <a:t> be used for commercial purposes without accreditation from the required ISTQB Testing Board.</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(See copyright information stated in the ISTQB Syllabus) Also, the ISTQB logo can </a:t>
            </a:r>
            <a:r>
              <a:rPr lang="en-US" sz="1200" b="0" i="0" u="sng" strike="noStrike" cap="none" dirty="0">
                <a:solidFill>
                  <a:schemeClr val="dk1"/>
                </a:solidFill>
                <a:latin typeface="Calibri"/>
                <a:ea typeface="Calibri"/>
                <a:cs typeface="Calibri"/>
                <a:sym typeface="Calibri"/>
              </a:rPr>
              <a:t>not</a:t>
            </a:r>
            <a:r>
              <a:rPr lang="en-US" sz="1200" b="0" i="0" u="none" strike="noStrike" cap="none" dirty="0">
                <a:solidFill>
                  <a:schemeClr val="dk1"/>
                </a:solidFill>
                <a:latin typeface="Calibri"/>
                <a:ea typeface="Calibri"/>
                <a:cs typeface="Calibri"/>
                <a:sym typeface="Calibri"/>
              </a:rPr>
              <a:t> be used unless the material is accredited.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NOTE: THIS IS NOT INTENDED TO BE AN ACCREDITED ISTQB COURSE.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objective of the material is assist study sessions for discussion and learning of the syllabus.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942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851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LO-1.1.2 Distinguish between the root cause of a defect and its effects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1.1.2 Causes of Software Defects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 human being can make an error (mistake), which produces a defect (fault, bug) in the program</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code, or in a document. If a defect in code is executed, the system may fail to do what it should do</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(or do something it shouldn’t), causing a failure. Defects in software, systems or documents may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result in failures, but not all defects do so.</a:t>
            </a:r>
          </a:p>
        </p:txBody>
      </p:sp>
      <p:sp>
        <p:nvSpPr>
          <p:cNvPr id="244" name="Shape 24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320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Defects occur because human beings are fallible and because there is time pressure, complex</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code, complexity of infrastructure, changing technologies, and/or many system interactions.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Failures can be caused by environmental conditions as well. For example, radiation, magnetism,</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electronic fields, and pollution can cause faults in firmware or influence the execution of software by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changing the hardware conditions.</a:t>
            </a:r>
          </a:p>
        </p:txBody>
      </p:sp>
      <p:sp>
        <p:nvSpPr>
          <p:cNvPr id="263" name="Shape 26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132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LO-1.1.4 Describe why testing is part of quality assurance and give examples of how testing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contributes to higher quality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72" name="Shape 2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881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155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When do you stop testing?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 It is depends?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Deciding how much testing is enough should take account of the level of risk, including technical,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safety, and business risks, and project constraints such as time and budget. Risk is discussed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further in Chapter 5.</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Testing should provide sufficient information to stakeholders to make informed decisions about the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release of the software or system being tested, for the next development step or handover to</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customers.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9" name="Shape 2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07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81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Learning Objectives</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1.2 What is Testing?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LO-1.2.1 Recall the common objectives of testing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LO-1.2.2 Provide examples for the objectives of testing in different phases of the software life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cycle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LO-1.2.3 Differentiate testing from debugging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15" name="Shape 3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021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3" name="Shape 3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970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0" name="Shape 3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71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11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Learning Objectives</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1.3 Seven Testing Principles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LO-1.3.1 Explain the seven principles in testing (K2)</a:t>
            </a:r>
          </a:p>
        </p:txBody>
      </p:sp>
      <p:sp>
        <p:nvSpPr>
          <p:cNvPr id="339" name="Shape 33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778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5" name="Shape 3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168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269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1" name="Shape 3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032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86" name="Shape 3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97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Learning Objectives</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 Fundamental Test Process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LO-1.4.1 Recall the five fundamental test activities and respective tasks from planning to closure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(K1)</a:t>
            </a:r>
          </a:p>
        </p:txBody>
      </p:sp>
      <p:sp>
        <p:nvSpPr>
          <p:cNvPr id="402" name="Shape 40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8399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8" name="Shape 4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16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1.4.1 Test Planning and Control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planning is the activity of defining the objectives of testing and the specification of test activities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 order to meet the objectives and mission.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control is the ongoing activity of comparing actual progress against the plan, and reporting the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status, including deviations from the plan. It involves taking actions necessary to meet the mission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and objectives of the project. In order to control testing, the testing activities should be monitored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throughout the project. Test planning takes into account the feedback from monitoring and control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activities.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planning and control tasks are defined in Chapter 5 of this syllabus.</a:t>
            </a: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342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8" name="Shape 43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1.4.2 Test Analysis and Design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analysis and design is the activity during which general testing objectives are transformed into</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tangible test conditions and test cases.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test analysis and design activity has the following major tasks: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Reviewing the test basis (such as requirements, software integrity level1 (risk level), risk</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analysis reports, architecture, design, interface specifications)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Evaluating testability of the test basis and test objects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Identifying and prioritizing test conditions based on analysis of test items, the specification,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behavior and structure of the software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Designing and prioritizing high level test cases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Identifying necessary test data to support the test conditions and test cases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Designing the test environment set-up and identifying any required infrastructure and tools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39" name="Shape 43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35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9" name="Shape 4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1.4.3 Test Implementation and Execution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implementation and execution is the activity where test procedures or scripts are specified by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combining the test cases in a particular order and including any other information needed for test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execution, the environment is set up and the tests are run.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implementation and execution has the following major tasks: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Finalizing, implementing and prioritizing test cases (including the identification of test data)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Developing and prioritizing test procedures, creating test data and, optionally, preparing test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harnesses and writing automated test scripts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Creating test suites from the test procedures for efficient test execution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Verifying that the test environment has been set up correctly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Verifying and updating bi-directional traceability between the test basis and test cases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Executing test procedures either manually or by using test execution tools, according to the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planned sequence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Logging the outcome of test execution and recording the identities and versions of the software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under test, test tools and testware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Comparing actual results with expected results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Reporting discrepancies as incidents and analyzing them in order to establish their cause (e.g.,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 defect in the code, in specified test data, in the test document, or a mistake in the way the test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was executed)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Repeating test activities as a result of action taken for each discrepancy, for example, reexecution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of a test that previously failed in order to confirm a fix (confirmation testing),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execution of a corrected test and/or execution of tests in order to ensure that defects have not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been introduced in unchanged areas of the software or that defect fixing did not uncover other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defects (regression testing)</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50" name="Shape 4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863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640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1.4.4 Evaluating Exit Criteria and Reporting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Evaluating exit criteria is the activity where test execution is assessed against the defined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objectives. This should be done for each test level (see Section 2.2).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Evaluating exit criteria has the following major tasks: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Checking test logs against the exit criteria specified in test planning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Assessing if more tests are needed or if the exit criteria specified should be changed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Writing a test summary report for stakeholders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61" name="Shape 46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1442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2" name="Shape 4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1.4.5 Test Closure Activities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closure activities collect data from completed test activities to consolidate experience,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testware, facts and numbers. Test closure activities occur at project milestones such as when 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software system is released, a test project is completed (or cancelled), a milestone has been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achieved, or a maintenance release has been completed.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Test closure activities include the following major tasks: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Checking which planned deliverables have been delivered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Closing incident reports or raising change records for any that remain open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Documenting the acceptance of the system</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Finalizing and archiving testware, the test environment and the test infrastructure for later reuse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Handing over the testware to the maintenance organization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Analyzing lessons learned to determine changes needed for for future releases and projects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 Using the information gathered to improve test maturity</a:t>
            </a:r>
          </a:p>
        </p:txBody>
      </p:sp>
      <p:sp>
        <p:nvSpPr>
          <p:cNvPr id="473" name="Shape 4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9528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Learning Objectives</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1.5 The Psychology of Testing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LO-1.5.1 Recall the psychological factors that influence the success of testing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LO-1.5.2 Contrast the mindset of a tester and of a developer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84" name="Shape 4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9675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0" name="Shape 4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Absolutely – developers remove plenty of bugs before the code gets to testing!</a:t>
            </a:r>
          </a:p>
        </p:txBody>
      </p:sp>
      <p:sp>
        <p:nvSpPr>
          <p:cNvPr id="491" name="Shape 4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908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9" name="Shape 4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074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893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6" name="Shape 5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Discussed again in Module 5 test management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17" name="Shape 5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7619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001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2" name="Shape 5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361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62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359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48" name="Shape 5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502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71" name="Shape 5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518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8" name="Shape 5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Answers: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1. </a:t>
            </a:r>
            <a:r>
              <a:rPr lang="en-US" sz="1200" b="0" i="0" u="none" strike="noStrike" cap="none">
                <a:solidFill>
                  <a:srgbClr val="8296B0"/>
                </a:solidFill>
                <a:latin typeface="Calibri"/>
                <a:ea typeface="Calibri"/>
                <a:cs typeface="Calibri"/>
                <a:sym typeface="Calibri"/>
              </a:rPr>
              <a:t>To avoid or reduce risk of loss of money, time, reputation, injury or death</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2. </a:t>
            </a:r>
            <a:r>
              <a:rPr lang="en-US" sz="1200" b="0" i="0" u="none" strike="noStrike" cap="none">
                <a:solidFill>
                  <a:srgbClr val="8296B0"/>
                </a:solidFill>
                <a:latin typeface="Calibri"/>
                <a:ea typeface="Calibri"/>
                <a:cs typeface="Calibri"/>
                <a:sym typeface="Calibri"/>
              </a:rPr>
              <a:t>To find defects, gain confidence , to provide information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3. </a:t>
            </a:r>
            <a:r>
              <a:rPr lang="en-US" sz="1200" b="0" i="0" u="none" strike="noStrike" cap="none">
                <a:solidFill>
                  <a:srgbClr val="8296B0"/>
                </a:solidFill>
                <a:latin typeface="Calibri"/>
                <a:ea typeface="Calibri"/>
                <a:cs typeface="Calibri"/>
                <a:sym typeface="Calibri"/>
              </a:rPr>
              <a:t>Failure is an anomaly, unexpected event. Defect is a fault in code or doc</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4. </a:t>
            </a:r>
            <a:r>
              <a:rPr lang="en-US" sz="1200" b="0" i="0" u="none" strike="noStrike" cap="none">
                <a:solidFill>
                  <a:srgbClr val="8296B0"/>
                </a:solidFill>
                <a:latin typeface="Calibri"/>
                <a:ea typeface="Calibri"/>
                <a:cs typeface="Calibri"/>
                <a:sym typeface="Calibri"/>
              </a:rPr>
              <a:t>Mistakes caused by time pressures, project constraints and complexity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5. </a:t>
            </a:r>
            <a:r>
              <a:rPr lang="en-US" sz="1200" b="0" i="0" u="none" strike="noStrike" cap="none">
                <a:solidFill>
                  <a:srgbClr val="8296B0"/>
                </a:solidFill>
                <a:latin typeface="Calibri"/>
                <a:ea typeface="Calibri"/>
                <a:cs typeface="Calibri"/>
                <a:sym typeface="Calibri"/>
              </a:rPr>
              <a:t>Test early, Testing shows a presence of defects, Exhaustive testing is impossible, Defect cluster,  </a:t>
            </a:r>
            <a:br>
              <a:rPr lang="en-US" sz="1200" b="0" i="0" u="none" strike="noStrike" cap="none">
                <a:solidFill>
                  <a:srgbClr val="8296B0"/>
                </a:solidFill>
                <a:latin typeface="Calibri"/>
                <a:ea typeface="Calibri"/>
                <a:cs typeface="Calibri"/>
                <a:sym typeface="Calibri"/>
              </a:rPr>
            </a:br>
            <a:r>
              <a:rPr lang="en-US" sz="1200" b="0" i="0" u="none" strike="noStrike" cap="none">
                <a:solidFill>
                  <a:srgbClr val="8296B0"/>
                </a:solidFill>
                <a:latin typeface="Calibri"/>
                <a:ea typeface="Calibri"/>
                <a:cs typeface="Calibri"/>
                <a:sym typeface="Calibri"/>
              </a:rPr>
              <a:t>Pesticide Paradox, Absence-of-errors fallacy, Testing is context dependent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79" name="Shape 5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5526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Answers: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6. </a:t>
            </a:r>
            <a:r>
              <a:rPr lang="en-US" sz="1200" b="0" i="0" u="none" strike="noStrike" cap="none">
                <a:solidFill>
                  <a:srgbClr val="8296B0"/>
                </a:solidFill>
                <a:latin typeface="Calibri"/>
                <a:ea typeface="Calibri"/>
                <a:cs typeface="Calibri"/>
                <a:sym typeface="Calibri"/>
              </a:rPr>
              <a:t>Planning and Control, Analysis and Design, Implementation and Execution, Evaluate Exit Criteria and Reporting Test Closure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7. </a:t>
            </a:r>
            <a:r>
              <a:rPr lang="en-US" sz="1200" b="0" i="0" u="none" strike="noStrike" cap="none">
                <a:solidFill>
                  <a:srgbClr val="8296B0"/>
                </a:solidFill>
                <a:latin typeface="Calibri"/>
                <a:ea typeface="Calibri"/>
                <a:cs typeface="Calibri"/>
                <a:sym typeface="Calibri"/>
              </a:rPr>
              <a:t>Check deliverables have been delivered, close incident reports, raise change requests, document acceptance, finalise and archive </a:t>
            </a:r>
            <a:br>
              <a:rPr lang="en-US" sz="1200" b="0" i="0" u="none" strike="noStrike" cap="none">
                <a:solidFill>
                  <a:srgbClr val="8296B0"/>
                </a:solidFill>
                <a:latin typeface="Calibri"/>
                <a:ea typeface="Calibri"/>
                <a:cs typeface="Calibri"/>
                <a:sym typeface="Calibri"/>
              </a:rPr>
            </a:br>
            <a:r>
              <a:rPr lang="en-US" sz="1200" b="0" i="0" u="none" strike="noStrike" cap="none">
                <a:solidFill>
                  <a:srgbClr val="8296B0"/>
                </a:solidFill>
                <a:latin typeface="Calibri"/>
                <a:ea typeface="Calibri"/>
                <a:cs typeface="Calibri"/>
                <a:sym typeface="Calibri"/>
              </a:rPr>
              <a:t>testware, hand over to maintenance, lessons learned, improve test maturity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8. </a:t>
            </a:r>
            <a:r>
              <a:rPr lang="en-US" sz="1200" b="0" i="0" u="none" strike="noStrike" cap="none">
                <a:solidFill>
                  <a:srgbClr val="8296B0"/>
                </a:solidFill>
                <a:latin typeface="Calibri"/>
                <a:ea typeface="Calibri"/>
                <a:cs typeface="Calibri"/>
                <a:sym typeface="Calibri"/>
              </a:rPr>
              <a:t>Analysis and Design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9.</a:t>
            </a:r>
            <a:r>
              <a:rPr lang="en-US" sz="1200" b="0" i="0" u="none" strike="noStrike" cap="none">
                <a:solidFill>
                  <a:srgbClr val="8296B0"/>
                </a:solidFill>
                <a:latin typeface="Calibri"/>
                <a:ea typeface="Calibri"/>
                <a:cs typeface="Calibri"/>
                <a:sym typeface="Calibri"/>
              </a:rPr>
              <a:t> Public, Client and Employer, Self, Product, Management, Profession Colleagues, Judgement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92" name="Shape 5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43875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 Justification for Correct Answer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This is a true false question that requires a clear understanding of the different activities for getting rid of a wrong behavior of the application.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1. It starts with the observation that an observed behavior is wrong (=the failure), writing down the context where the failure can be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observed, 2. Pinpointing the failure, in order have as much information about the behavior by using different data, different options, testing variants of</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failed tests, and  3. The analyzing the code in order to find the wrong peace of software, and then remove it.</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A good tester does pinpointing When a defect is reported from field use, developers may do then pinpointing.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Wrong is in B: Debugging is not proposing preventive actions.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Wrong is in C: Testing does not remove a fault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Wrong is in D: Tester prevents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04" name="Shape 60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21495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1" name="Shape 61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Justification for Correct Answer</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A is clearly a failure that can be observed during testing.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 From the perspective of the configuration adding a wrong version is 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fault, most probably based on a mistake by the developer / CM manager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 Fault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 Mistake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12" name="Shape 61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9419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19" name="Shape 6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773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LO-1.1.1 Describe, with examples, the way in which a defect in software can cause harm to 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person, to the environment or to a company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9475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5" name="Shape 6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14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45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Learning Objectives – from syllabus!</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1.1 Why is Testing Necessary?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LO-1.1.1 Describe, with examples, the way in which a defect in software can cause harm to 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person, to the environment or to a company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LO-1.1.2 Distinguish between the root cause of a defect and its effects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LO-1.1.3 Give reasons why testing is necessary by giving examples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LO-1.1.4 Describe why testing is part of quality assurance and give examples of how testing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contributes to higher quality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LO-1.1.5 Explain and compare the terms error, defect, fault, failure and the corresponding terms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mistake and bug, using examples (K2)</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1.2 What is Testing?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LO-1.2.1 Recall the common objectives of testing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LO-1.2.2 Provide examples for the objectives of testing in different phases of the software life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cycle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LO-1.2.3 Differentiate testing from debugging (K2)</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1.3 Seven Testing Principles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LO-1.3.1 Explain the seven principles in testing (K2)</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1.4 Fundamental Test Process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LO-1.4.1 Recall the five fundamental test activities and respective tasks from planning to closure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(K1)</a:t>
            </a:r>
          </a:p>
          <a:p>
            <a:pPr marL="0" marR="0" lvl="0" indent="0" algn="l" rtl="0">
              <a:spcBef>
                <a:spcPts val="0"/>
              </a:spcBef>
              <a:buSzPct val="25000"/>
              <a:buNone/>
            </a:pPr>
            <a:r>
              <a:rPr lang="en-US" sz="1200" b="1" i="0" u="none" strike="noStrike" cap="none">
                <a:solidFill>
                  <a:schemeClr val="dk1"/>
                </a:solidFill>
                <a:latin typeface="Calibri"/>
                <a:ea typeface="Calibri"/>
                <a:cs typeface="Calibri"/>
                <a:sym typeface="Calibri"/>
              </a:rPr>
              <a:t>1.5 The Psychology of Testing (K2)</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LO-1.5.1 Recall the psychological factors that influence the success of testing (K1)</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LO-1.5.2 Contrast the mindset of a tester and of a developer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704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6" name="Shape 1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506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97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LO-1.1.1 Describe, with examples, the way in which a defect in software can cause harm to a</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person, to the environment or to a company (K2)</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1" name="Shape 2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421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4"/>
        <p:cNvGrpSpPr/>
        <p:nvPr/>
      </p:nvGrpSpPr>
      <p:grpSpPr>
        <a:xfrm>
          <a:off x="0" y="0"/>
          <a:ext cx="0" cy="0"/>
          <a:chOff x="0" y="0"/>
          <a:chExt cx="0" cy="0"/>
        </a:xfrm>
      </p:grpSpPr>
      <p:sp>
        <p:nvSpPr>
          <p:cNvPr id="15" name="Shape 15"/>
          <p:cNvSpPr>
            <a:spLocks noGrp="1"/>
          </p:cNvSpPr>
          <p:nvPr>
            <p:ph type="pic" idx="2"/>
          </p:nvPr>
        </p:nvSpPr>
        <p:spPr>
          <a:xfrm>
            <a:off x="0" y="1835602"/>
            <a:ext cx="12192000" cy="5022403"/>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body" idx="1"/>
          </p:nvPr>
        </p:nvSpPr>
        <p:spPr>
          <a:xfrm>
            <a:off x="2" y="2238786"/>
            <a:ext cx="6139542" cy="1172069"/>
          </a:xfrm>
          <a:prstGeom prst="rect">
            <a:avLst/>
          </a:prstGeom>
          <a:noFill/>
          <a:ln>
            <a:noFill/>
          </a:ln>
        </p:spPr>
        <p:txBody>
          <a:bodyPr lIns="91425" tIns="91425" rIns="91425" bIns="91425" anchor="ctr" anchorCtr="0"/>
          <a:lstStyle>
            <a:lvl1pPr marL="0" marR="0" lvl="0" indent="0" algn="l" rtl="0">
              <a:lnSpc>
                <a:spcPct val="90000"/>
              </a:lnSpc>
              <a:spcBef>
                <a:spcPts val="750"/>
              </a:spcBef>
              <a:buClr>
                <a:schemeClr val="accent4"/>
              </a:buClr>
              <a:buFont typeface="Arial"/>
              <a:buNone/>
              <a:defRPr sz="3600" b="0" i="0" u="none" strike="noStrike" cap="none">
                <a:solidFill>
                  <a:schemeClr val="accent4"/>
                </a:solidFill>
                <a:latin typeface="Century Gothic"/>
                <a:ea typeface="Century Gothic"/>
                <a:cs typeface="Century Gothic"/>
                <a:sym typeface="Century Gothic"/>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3"/>
          </p:nvPr>
        </p:nvSpPr>
        <p:spPr>
          <a:xfrm>
            <a:off x="0" y="3286980"/>
            <a:ext cx="4775200" cy="602859"/>
          </a:xfrm>
          <a:prstGeom prst="rect">
            <a:avLst/>
          </a:prstGeom>
          <a:noFill/>
          <a:ln>
            <a:noFill/>
          </a:ln>
        </p:spPr>
        <p:txBody>
          <a:bodyPr lIns="91425" tIns="91425" rIns="91425" bIns="91425" anchor="ctr" anchorCtr="0"/>
          <a:lstStyle>
            <a:lvl1pPr marL="171446" marR="0" lvl="0" indent="-44446" algn="l" rtl="0">
              <a:lnSpc>
                <a:spcPct val="90000"/>
              </a:lnSpc>
              <a:spcBef>
                <a:spcPts val="750"/>
              </a:spcBef>
              <a:buClr>
                <a:schemeClr val="dk2"/>
              </a:buClr>
              <a:buSzPct val="100000"/>
              <a:buFont typeface="Arial"/>
              <a:buChar char="•"/>
              <a:defRPr sz="2000" b="0" i="0" u="none" strike="noStrike" cap="none">
                <a:solidFill>
                  <a:schemeClr val="dk2"/>
                </a:solidFill>
                <a:latin typeface="Century Gothic"/>
                <a:ea typeface="Century Gothic"/>
                <a:cs typeface="Century Gothic"/>
                <a:sym typeface="Century Gothic"/>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4"/>
          </p:nvPr>
        </p:nvSpPr>
        <p:spPr>
          <a:xfrm>
            <a:off x="2" y="5529269"/>
            <a:ext cx="3125788" cy="479425"/>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accent4"/>
              </a:buClr>
              <a:buFont typeface="Arial"/>
              <a:buNone/>
              <a:defRPr sz="1200" b="0" i="0" u="none" strike="noStrike" cap="none">
                <a:solidFill>
                  <a:schemeClr val="accent4"/>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Shape 19"/>
          <p:cNvSpPr>
            <a:spLocks noGrp="1"/>
          </p:cNvSpPr>
          <p:nvPr>
            <p:ph type="dgm" idx="5"/>
          </p:nvPr>
        </p:nvSpPr>
        <p:spPr>
          <a:xfrm>
            <a:off x="10203996" y="676443"/>
            <a:ext cx="1726746" cy="519112"/>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0" name="Shape 20"/>
          <p:cNvPicPr preferRelativeResize="0"/>
          <p:nvPr/>
        </p:nvPicPr>
        <p:blipFill rotWithShape="1">
          <a:blip r:embed="rId2">
            <a:alphaModFix/>
          </a:blip>
          <a:srcRect/>
          <a:stretch/>
        </p:blipFill>
        <p:spPr>
          <a:xfrm>
            <a:off x="576002" y="432000"/>
            <a:ext cx="2993143" cy="90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1072698" y="2862263"/>
            <a:ext cx="10336835" cy="914400"/>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63" name="Shape 63"/>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lank">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1072698" y="2862263"/>
            <a:ext cx="10336835" cy="914400"/>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4"/>
              </a:buClr>
              <a:buFont typeface="Century Gothic"/>
              <a:buNone/>
              <a:defRPr sz="24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5183187" y="987430"/>
            <a:ext cx="6172199" cy="4873624"/>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50787" algn="l" rtl="0">
              <a:lnSpc>
                <a:spcPct val="90000"/>
              </a:lnSpc>
              <a:spcBef>
                <a:spcPts val="375"/>
              </a:spcBef>
              <a:buClr>
                <a:srgbClr val="3B3838"/>
              </a:buClr>
              <a:buSzPct val="100000"/>
              <a:buFont typeface="Arial"/>
              <a:buChar char="•"/>
              <a:defRPr sz="2100" b="0" i="0" u="none" strike="noStrike" cap="none">
                <a:solidFill>
                  <a:srgbClr val="3B3838"/>
                </a:solidFill>
                <a:latin typeface="Calibri"/>
                <a:ea typeface="Calibri"/>
                <a:cs typeface="Calibri"/>
                <a:sym typeface="Calibri"/>
              </a:defRPr>
            </a:lvl2pPr>
            <a:lvl3pPr marL="857228" marR="0" lvl="2" indent="-69828" algn="l" rtl="0">
              <a:lnSpc>
                <a:spcPct val="90000"/>
              </a:lnSpc>
              <a:spcBef>
                <a:spcPts val="375"/>
              </a:spcBef>
              <a:buClr>
                <a:srgbClr val="3B3838"/>
              </a:buClr>
              <a:buSzPct val="100000"/>
              <a:buFont typeface="Arial"/>
              <a:buChar char="•"/>
              <a:defRPr sz="1800" b="0" i="0" u="none" strike="noStrike" cap="none">
                <a:solidFill>
                  <a:srgbClr val="3B3838"/>
                </a:solidFill>
                <a:latin typeface="Calibri"/>
                <a:ea typeface="Calibri"/>
                <a:cs typeface="Calibri"/>
                <a:sym typeface="Calibri"/>
              </a:defRPr>
            </a:lvl3pPr>
            <a:lvl4pPr marL="1200120" marR="0" lvl="3" indent="-88869" algn="l" rtl="0">
              <a:lnSpc>
                <a:spcPct val="90000"/>
              </a:lnSpc>
              <a:spcBef>
                <a:spcPts val="375"/>
              </a:spcBef>
              <a:buClr>
                <a:srgbClr val="3B3838"/>
              </a:buClr>
              <a:buSzPct val="100000"/>
              <a:buFont typeface="Arial"/>
              <a:buChar char="•"/>
              <a:defRPr sz="1500" b="0" i="0" u="none" strike="noStrike" cap="none">
                <a:solidFill>
                  <a:srgbClr val="3B3838"/>
                </a:solidFill>
                <a:latin typeface="Calibri"/>
                <a:ea typeface="Calibri"/>
                <a:cs typeface="Calibri"/>
                <a:sym typeface="Calibri"/>
              </a:defRPr>
            </a:lvl4pPr>
            <a:lvl5pPr marL="1543012" marR="0" lvl="4" indent="-88862" algn="l" rtl="0">
              <a:lnSpc>
                <a:spcPct val="90000"/>
              </a:lnSpc>
              <a:spcBef>
                <a:spcPts val="375"/>
              </a:spcBef>
              <a:buClr>
                <a:srgbClr val="3B3838"/>
              </a:buClr>
              <a:buSzPct val="100000"/>
              <a:buFont typeface="Arial"/>
              <a:buChar char="•"/>
              <a:defRPr sz="1500" b="0" i="0" u="none" strike="noStrike" cap="none">
                <a:solidFill>
                  <a:srgbClr val="3B3838"/>
                </a:solidFill>
                <a:latin typeface="Calibri"/>
                <a:ea typeface="Calibri"/>
                <a:cs typeface="Calibri"/>
                <a:sym typeface="Calibri"/>
              </a:defRPr>
            </a:lvl5pPr>
            <a:lvl6pPr marL="1885902" marR="0" lvl="5" indent="-88852"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795" marR="0" lvl="6" indent="-88844"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686" marR="0" lvl="7" indent="-88836"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577" marR="0" lvl="8" indent="-88826"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1200" b="0" i="0" u="none" strike="noStrike" cap="none">
                <a:solidFill>
                  <a:srgbClr val="3B3838"/>
                </a:solidFill>
                <a:latin typeface="Calibri"/>
                <a:ea typeface="Calibri"/>
                <a:cs typeface="Calibri"/>
                <a:sym typeface="Calibri"/>
              </a:defRPr>
            </a:lvl1pPr>
            <a:lvl2pPr marL="342892" marR="0" lvl="1" indent="-12692" algn="l" rtl="0">
              <a:lnSpc>
                <a:spcPct val="90000"/>
              </a:lnSpc>
              <a:spcBef>
                <a:spcPts val="375"/>
              </a:spcBef>
              <a:buClr>
                <a:srgbClr val="3B3838"/>
              </a:buClr>
              <a:buFont typeface="Arial"/>
              <a:buNone/>
              <a:defRPr sz="1050" b="0" i="0" u="none" strike="noStrike" cap="none">
                <a:solidFill>
                  <a:srgbClr val="3B3838"/>
                </a:solidFill>
                <a:latin typeface="Calibri"/>
                <a:ea typeface="Calibri"/>
                <a:cs typeface="Calibri"/>
                <a:sym typeface="Calibri"/>
              </a:defRPr>
            </a:lvl2pPr>
            <a:lvl3pPr marL="685783" marR="0" lvl="2" indent="-12682" algn="l" rtl="0">
              <a:lnSpc>
                <a:spcPct val="90000"/>
              </a:lnSpc>
              <a:spcBef>
                <a:spcPts val="375"/>
              </a:spcBef>
              <a:buClr>
                <a:srgbClr val="3B3838"/>
              </a:buClr>
              <a:buFont typeface="Arial"/>
              <a:buNone/>
              <a:defRPr sz="900" b="0" i="0" u="none" strike="noStrike" cap="none">
                <a:solidFill>
                  <a:srgbClr val="3B3838"/>
                </a:solidFill>
                <a:latin typeface="Calibri"/>
                <a:ea typeface="Calibri"/>
                <a:cs typeface="Calibri"/>
                <a:sym typeface="Calibri"/>
              </a:defRPr>
            </a:lvl3pPr>
            <a:lvl4pPr marL="1028675" marR="0" lvl="3" indent="-12675" algn="l" rtl="0">
              <a:lnSpc>
                <a:spcPct val="90000"/>
              </a:lnSpc>
              <a:spcBef>
                <a:spcPts val="375"/>
              </a:spcBef>
              <a:buClr>
                <a:srgbClr val="3B3838"/>
              </a:buClr>
              <a:buFont typeface="Arial"/>
              <a:buNone/>
              <a:defRPr sz="750" b="0" i="0" u="none" strike="noStrike" cap="none">
                <a:solidFill>
                  <a:srgbClr val="3B3838"/>
                </a:solidFill>
                <a:latin typeface="Calibri"/>
                <a:ea typeface="Calibri"/>
                <a:cs typeface="Calibri"/>
                <a:sym typeface="Calibri"/>
              </a:defRPr>
            </a:lvl4pPr>
            <a:lvl5pPr marL="1371566" marR="0" lvl="4" indent="-12665" algn="l" rtl="0">
              <a:lnSpc>
                <a:spcPct val="90000"/>
              </a:lnSpc>
              <a:spcBef>
                <a:spcPts val="375"/>
              </a:spcBef>
              <a:buClr>
                <a:srgbClr val="3B3838"/>
              </a:buClr>
              <a:buFont typeface="Arial"/>
              <a:buNone/>
              <a:defRPr sz="750" b="0" i="0" u="none" strike="noStrike" cap="none">
                <a:solidFill>
                  <a:srgbClr val="3B3838"/>
                </a:solidFill>
                <a:latin typeface="Calibri"/>
                <a:ea typeface="Calibri"/>
                <a:cs typeface="Calibri"/>
                <a:sym typeface="Calibri"/>
              </a:defRPr>
            </a:lvl5pPr>
            <a:lvl6pPr marL="1714457" marR="0" lvl="5" indent="-12656"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348" marR="0" lvl="6" indent="-12648"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240" marR="0" lvl="7" indent="-12639"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132" marR="0" lvl="8" indent="-12631"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71" name="Shape 71"/>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4"/>
              </a:buClr>
              <a:buFont typeface="Century Gothic"/>
              <a:buNone/>
              <a:defRPr sz="24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a:spLocks noGrp="1"/>
          </p:cNvSpPr>
          <p:nvPr>
            <p:ph type="pic" idx="2"/>
          </p:nvPr>
        </p:nvSpPr>
        <p:spPr>
          <a:xfrm>
            <a:off x="5183187" y="987430"/>
            <a:ext cx="6172199" cy="4873624"/>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342892" marR="0" lvl="1" indent="-12692" algn="l" rtl="0">
              <a:lnSpc>
                <a:spcPct val="90000"/>
              </a:lnSpc>
              <a:spcBef>
                <a:spcPts val="375"/>
              </a:spcBef>
              <a:buClr>
                <a:srgbClr val="3B3838"/>
              </a:buClr>
              <a:buFont typeface="Arial"/>
              <a:buNone/>
              <a:defRPr sz="2100" b="0" i="0" u="none" strike="noStrike" cap="none">
                <a:solidFill>
                  <a:srgbClr val="3B3838"/>
                </a:solidFill>
                <a:latin typeface="Calibri"/>
                <a:ea typeface="Calibri"/>
                <a:cs typeface="Calibri"/>
                <a:sym typeface="Calibri"/>
              </a:defRPr>
            </a:lvl2pPr>
            <a:lvl3pPr marL="685783" marR="0" lvl="2" indent="-12682" algn="l" rtl="0">
              <a:lnSpc>
                <a:spcPct val="90000"/>
              </a:lnSpc>
              <a:spcBef>
                <a:spcPts val="375"/>
              </a:spcBef>
              <a:buClr>
                <a:srgbClr val="3B3838"/>
              </a:buClr>
              <a:buFont typeface="Arial"/>
              <a:buNone/>
              <a:defRPr sz="1800" b="0" i="0" u="none" strike="noStrike" cap="none">
                <a:solidFill>
                  <a:srgbClr val="3B3838"/>
                </a:solidFill>
                <a:latin typeface="Calibri"/>
                <a:ea typeface="Calibri"/>
                <a:cs typeface="Calibri"/>
                <a:sym typeface="Calibri"/>
              </a:defRPr>
            </a:lvl3pPr>
            <a:lvl4pPr marL="1028675" marR="0" lvl="3" indent="-12675" algn="l" rtl="0">
              <a:lnSpc>
                <a:spcPct val="90000"/>
              </a:lnSpc>
              <a:spcBef>
                <a:spcPts val="375"/>
              </a:spcBef>
              <a:buClr>
                <a:srgbClr val="3B3838"/>
              </a:buClr>
              <a:buFont typeface="Arial"/>
              <a:buNone/>
              <a:defRPr sz="1500" b="0" i="0" u="none" strike="noStrike" cap="none">
                <a:solidFill>
                  <a:srgbClr val="3B3838"/>
                </a:solidFill>
                <a:latin typeface="Calibri"/>
                <a:ea typeface="Calibri"/>
                <a:cs typeface="Calibri"/>
                <a:sym typeface="Calibri"/>
              </a:defRPr>
            </a:lvl4pPr>
            <a:lvl5pPr marL="1371566" marR="0" lvl="4" indent="-12665" algn="l" rtl="0">
              <a:lnSpc>
                <a:spcPct val="90000"/>
              </a:lnSpc>
              <a:spcBef>
                <a:spcPts val="375"/>
              </a:spcBef>
              <a:buClr>
                <a:srgbClr val="3B3838"/>
              </a:buClr>
              <a:buFont typeface="Arial"/>
              <a:buNone/>
              <a:defRPr sz="1500" b="0" i="0" u="none" strike="noStrike" cap="none">
                <a:solidFill>
                  <a:srgbClr val="3B3838"/>
                </a:solidFill>
                <a:latin typeface="Calibri"/>
                <a:ea typeface="Calibri"/>
                <a:cs typeface="Calibri"/>
                <a:sym typeface="Calibri"/>
              </a:defRPr>
            </a:lvl5pPr>
            <a:lvl6pPr marL="1714457" marR="0" lvl="5" indent="-12656"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6pPr>
            <a:lvl7pPr marL="2057348" marR="0" lvl="6" indent="-12648"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7pPr>
            <a:lvl8pPr marL="2400240" marR="0" lvl="7" indent="-12639"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8pPr>
            <a:lvl9pPr marL="2743132" marR="0" lvl="8" indent="-12631"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1200" b="0" i="0" u="none" strike="noStrike" cap="none">
                <a:solidFill>
                  <a:srgbClr val="3B3838"/>
                </a:solidFill>
                <a:latin typeface="Calibri"/>
                <a:ea typeface="Calibri"/>
                <a:cs typeface="Calibri"/>
                <a:sym typeface="Calibri"/>
              </a:defRPr>
            </a:lvl1pPr>
            <a:lvl2pPr marL="342892" marR="0" lvl="1" indent="-12692" algn="l" rtl="0">
              <a:lnSpc>
                <a:spcPct val="90000"/>
              </a:lnSpc>
              <a:spcBef>
                <a:spcPts val="375"/>
              </a:spcBef>
              <a:buClr>
                <a:srgbClr val="3B3838"/>
              </a:buClr>
              <a:buFont typeface="Arial"/>
              <a:buNone/>
              <a:defRPr sz="1050" b="0" i="0" u="none" strike="noStrike" cap="none">
                <a:solidFill>
                  <a:srgbClr val="3B3838"/>
                </a:solidFill>
                <a:latin typeface="Calibri"/>
                <a:ea typeface="Calibri"/>
                <a:cs typeface="Calibri"/>
                <a:sym typeface="Calibri"/>
              </a:defRPr>
            </a:lvl2pPr>
            <a:lvl3pPr marL="685783" marR="0" lvl="2" indent="-12682" algn="l" rtl="0">
              <a:lnSpc>
                <a:spcPct val="90000"/>
              </a:lnSpc>
              <a:spcBef>
                <a:spcPts val="375"/>
              </a:spcBef>
              <a:buClr>
                <a:srgbClr val="3B3838"/>
              </a:buClr>
              <a:buFont typeface="Arial"/>
              <a:buNone/>
              <a:defRPr sz="900" b="0" i="0" u="none" strike="noStrike" cap="none">
                <a:solidFill>
                  <a:srgbClr val="3B3838"/>
                </a:solidFill>
                <a:latin typeface="Calibri"/>
                <a:ea typeface="Calibri"/>
                <a:cs typeface="Calibri"/>
                <a:sym typeface="Calibri"/>
              </a:defRPr>
            </a:lvl3pPr>
            <a:lvl4pPr marL="1028675" marR="0" lvl="3" indent="-12675" algn="l" rtl="0">
              <a:lnSpc>
                <a:spcPct val="90000"/>
              </a:lnSpc>
              <a:spcBef>
                <a:spcPts val="375"/>
              </a:spcBef>
              <a:buClr>
                <a:srgbClr val="3B3838"/>
              </a:buClr>
              <a:buFont typeface="Arial"/>
              <a:buNone/>
              <a:defRPr sz="750" b="0" i="0" u="none" strike="noStrike" cap="none">
                <a:solidFill>
                  <a:srgbClr val="3B3838"/>
                </a:solidFill>
                <a:latin typeface="Calibri"/>
                <a:ea typeface="Calibri"/>
                <a:cs typeface="Calibri"/>
                <a:sym typeface="Calibri"/>
              </a:defRPr>
            </a:lvl4pPr>
            <a:lvl5pPr marL="1371566" marR="0" lvl="4" indent="-12665" algn="l" rtl="0">
              <a:lnSpc>
                <a:spcPct val="90000"/>
              </a:lnSpc>
              <a:spcBef>
                <a:spcPts val="375"/>
              </a:spcBef>
              <a:buClr>
                <a:srgbClr val="3B3838"/>
              </a:buClr>
              <a:buFont typeface="Arial"/>
              <a:buNone/>
              <a:defRPr sz="750" b="0" i="0" u="none" strike="noStrike" cap="none">
                <a:solidFill>
                  <a:srgbClr val="3B3838"/>
                </a:solidFill>
                <a:latin typeface="Calibri"/>
                <a:ea typeface="Calibri"/>
                <a:cs typeface="Calibri"/>
                <a:sym typeface="Calibri"/>
              </a:defRPr>
            </a:lvl5pPr>
            <a:lvl6pPr marL="1714457" marR="0" lvl="5" indent="-12656"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348" marR="0" lvl="6" indent="-12648"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240" marR="0" lvl="7" indent="-12639"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132" marR="0" lvl="8" indent="-12631"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77" name="Shape 77"/>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82" name="Shape 82"/>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3"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1799434" y="-596105"/>
            <a:ext cx="5811838" cy="7734299"/>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87" name="Shape 87"/>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Vertical Title and Text">
    <p:spTree>
      <p:nvGrpSpPr>
        <p:cNvPr id="1" name="Shape 88"/>
        <p:cNvGrpSpPr/>
        <p:nvPr/>
      </p:nvGrpSpPr>
      <p:grpSpPr>
        <a:xfrm>
          <a:off x="0" y="0"/>
          <a:ext cx="0" cy="0"/>
          <a:chOff x="0" y="0"/>
          <a:chExt cx="0" cy="0"/>
        </a:xfrm>
      </p:grpSpPr>
      <p:sp>
        <p:nvSpPr>
          <p:cNvPr id="89" name="Shape 89"/>
          <p:cNvSpPr/>
          <p:nvPr/>
        </p:nvSpPr>
        <p:spPr>
          <a:xfrm>
            <a:off x="369012" y="4782503"/>
            <a:ext cx="7611034" cy="1427542"/>
          </a:xfrm>
          <a:prstGeom prst="rect">
            <a:avLst/>
          </a:prstGeom>
          <a:noFill/>
          <a:ln w="55000" cap="flat" cmpd="thickThin">
            <a:solidFill>
              <a:srgbClr val="4C83D1"/>
            </a:solidFill>
            <a:prstDash val="solid"/>
            <a:round/>
            <a:headEnd type="none" w="med" len="med"/>
            <a:tailEnd type="none" w="med" len="med"/>
          </a:ln>
        </p:spPr>
        <p:txBody>
          <a:bodyPr lIns="91425" tIns="45700" rIns="91425" bIns="45700" anchor="b" anchorCtr="0">
            <a:noAutofit/>
          </a:bodyPr>
          <a:lstStyle/>
          <a:p>
            <a:pPr marL="0" marR="0" lvl="0" indent="0" algn="ctr" rtl="0">
              <a:spcBef>
                <a:spcPts val="0"/>
              </a:spcBef>
              <a:buSzPct val="25000"/>
              <a:buNone/>
            </a:pPr>
            <a:r>
              <a:rPr lang="en-US" sz="1350">
                <a:solidFill>
                  <a:srgbClr val="7332A4"/>
                </a:solidFill>
                <a:latin typeface="Calibri"/>
                <a:ea typeface="Calibri"/>
                <a:cs typeface="Calibri"/>
                <a:sym typeface="Calibri"/>
              </a:rPr>
              <a:t>Preferably for text headlines or for use in infographics</a:t>
            </a:r>
          </a:p>
        </p:txBody>
      </p:sp>
      <p:sp>
        <p:nvSpPr>
          <p:cNvPr id="90" name="Shape 90"/>
          <p:cNvSpPr/>
          <p:nvPr/>
        </p:nvSpPr>
        <p:spPr>
          <a:xfrm>
            <a:off x="2744926" y="2057938"/>
            <a:ext cx="1245705" cy="576000"/>
          </a:xfrm>
          <a:prstGeom prst="rect">
            <a:avLst/>
          </a:prstGeom>
          <a:solidFill>
            <a:srgbClr val="2474B8"/>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91" name="Shape 91"/>
          <p:cNvSpPr txBox="1"/>
          <p:nvPr/>
        </p:nvSpPr>
        <p:spPr>
          <a:xfrm>
            <a:off x="2652165" y="2589758"/>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36, 116, 184</a:t>
            </a:r>
          </a:p>
        </p:txBody>
      </p:sp>
      <p:sp>
        <p:nvSpPr>
          <p:cNvPr id="92" name="Shape 92"/>
          <p:cNvSpPr txBox="1"/>
          <p:nvPr/>
        </p:nvSpPr>
        <p:spPr>
          <a:xfrm>
            <a:off x="542060" y="526568"/>
            <a:ext cx="179247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u="sng">
                <a:solidFill>
                  <a:schemeClr val="accent2"/>
                </a:solidFill>
                <a:latin typeface="Century Gothic"/>
                <a:ea typeface="Century Gothic"/>
                <a:cs typeface="Century Gothic"/>
                <a:sym typeface="Century Gothic"/>
              </a:rPr>
              <a:t>Colour Palette</a:t>
            </a:r>
          </a:p>
        </p:txBody>
      </p:sp>
      <p:sp>
        <p:nvSpPr>
          <p:cNvPr id="93" name="Shape 93"/>
          <p:cNvSpPr txBox="1"/>
          <p:nvPr/>
        </p:nvSpPr>
        <p:spPr>
          <a:xfrm>
            <a:off x="543339" y="1696672"/>
            <a:ext cx="1287212" cy="3000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350">
                <a:solidFill>
                  <a:schemeClr val="dk1"/>
                </a:solidFill>
                <a:latin typeface="Calibri"/>
                <a:ea typeface="Calibri"/>
                <a:cs typeface="Calibri"/>
                <a:sym typeface="Calibri"/>
              </a:rPr>
              <a:t>Primary colours</a:t>
            </a:r>
          </a:p>
        </p:txBody>
      </p:sp>
      <p:sp>
        <p:nvSpPr>
          <p:cNvPr id="94" name="Shape 94"/>
          <p:cNvSpPr/>
          <p:nvPr/>
        </p:nvSpPr>
        <p:spPr>
          <a:xfrm>
            <a:off x="636102" y="3005646"/>
            <a:ext cx="1245705" cy="576000"/>
          </a:xfrm>
          <a:prstGeom prst="rect">
            <a:avLst/>
          </a:prstGeom>
          <a:solidFill>
            <a:srgbClr val="F79428"/>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95" name="Shape 95"/>
          <p:cNvSpPr txBox="1"/>
          <p:nvPr/>
        </p:nvSpPr>
        <p:spPr>
          <a:xfrm>
            <a:off x="535904" y="3536680"/>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247, 148, 40</a:t>
            </a:r>
          </a:p>
        </p:txBody>
      </p:sp>
      <p:sp>
        <p:nvSpPr>
          <p:cNvPr id="96" name="Shape 96"/>
          <p:cNvSpPr/>
          <p:nvPr/>
        </p:nvSpPr>
        <p:spPr>
          <a:xfrm>
            <a:off x="2734119" y="3933157"/>
            <a:ext cx="1245705" cy="576000"/>
          </a:xfrm>
          <a:prstGeom prst="rect">
            <a:avLst/>
          </a:prstGeom>
          <a:solidFill>
            <a:srgbClr val="272525"/>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97" name="Shape 97"/>
          <p:cNvSpPr txBox="1"/>
          <p:nvPr/>
        </p:nvSpPr>
        <p:spPr>
          <a:xfrm>
            <a:off x="2628105" y="4451719"/>
            <a:ext cx="1132040"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59, 56, 56</a:t>
            </a:r>
          </a:p>
        </p:txBody>
      </p:sp>
      <p:sp>
        <p:nvSpPr>
          <p:cNvPr id="98" name="Shape 98"/>
          <p:cNvSpPr txBox="1"/>
          <p:nvPr/>
        </p:nvSpPr>
        <p:spPr>
          <a:xfrm>
            <a:off x="2643801" y="1681925"/>
            <a:ext cx="1471749" cy="3000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350">
                <a:solidFill>
                  <a:schemeClr val="dk1"/>
                </a:solidFill>
                <a:latin typeface="Calibri"/>
                <a:ea typeface="Calibri"/>
                <a:cs typeface="Calibri"/>
                <a:sym typeface="Calibri"/>
              </a:rPr>
              <a:t>Secondary colours</a:t>
            </a:r>
          </a:p>
        </p:txBody>
      </p:sp>
      <p:sp>
        <p:nvSpPr>
          <p:cNvPr id="99" name="Shape 99"/>
          <p:cNvSpPr/>
          <p:nvPr/>
        </p:nvSpPr>
        <p:spPr>
          <a:xfrm>
            <a:off x="4422094" y="2066003"/>
            <a:ext cx="1245705" cy="576000"/>
          </a:xfrm>
          <a:prstGeom prst="rect">
            <a:avLst/>
          </a:prstGeom>
          <a:solidFill>
            <a:srgbClr val="2499FF"/>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00" name="Shape 100"/>
          <p:cNvSpPr txBox="1"/>
          <p:nvPr/>
        </p:nvSpPr>
        <p:spPr>
          <a:xfrm>
            <a:off x="4329328" y="2598807"/>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36, 153, 255</a:t>
            </a:r>
          </a:p>
        </p:txBody>
      </p:sp>
      <p:sp>
        <p:nvSpPr>
          <p:cNvPr id="101" name="Shape 101"/>
          <p:cNvSpPr/>
          <p:nvPr/>
        </p:nvSpPr>
        <p:spPr>
          <a:xfrm>
            <a:off x="6080350" y="2066003"/>
            <a:ext cx="1245705" cy="576000"/>
          </a:xfrm>
          <a:prstGeom prst="rect">
            <a:avLst/>
          </a:prstGeom>
          <a:solidFill>
            <a:srgbClr val="B9DEFF"/>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02" name="Shape 102"/>
          <p:cNvSpPr txBox="1"/>
          <p:nvPr/>
        </p:nvSpPr>
        <p:spPr>
          <a:xfrm>
            <a:off x="6039951" y="2598807"/>
            <a:ext cx="1353255"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185, 222, 255</a:t>
            </a:r>
          </a:p>
        </p:txBody>
      </p:sp>
      <p:sp>
        <p:nvSpPr>
          <p:cNvPr id="103" name="Shape 103"/>
          <p:cNvSpPr/>
          <p:nvPr/>
        </p:nvSpPr>
        <p:spPr>
          <a:xfrm>
            <a:off x="2731674" y="3005646"/>
            <a:ext cx="1245705" cy="576000"/>
          </a:xfrm>
          <a:prstGeom prst="rect">
            <a:avLst/>
          </a:prstGeom>
          <a:solidFill>
            <a:srgbClr val="F18309"/>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04" name="Shape 104"/>
          <p:cNvSpPr txBox="1"/>
          <p:nvPr/>
        </p:nvSpPr>
        <p:spPr>
          <a:xfrm>
            <a:off x="2631477" y="3536680"/>
            <a:ext cx="1205779"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241, 131, 9</a:t>
            </a:r>
          </a:p>
        </p:txBody>
      </p:sp>
      <p:sp>
        <p:nvSpPr>
          <p:cNvPr id="105" name="Shape 105"/>
          <p:cNvSpPr/>
          <p:nvPr/>
        </p:nvSpPr>
        <p:spPr>
          <a:xfrm>
            <a:off x="6074528" y="3005646"/>
            <a:ext cx="1245705" cy="576000"/>
          </a:xfrm>
          <a:prstGeom prst="rect">
            <a:avLst/>
          </a:prstGeom>
          <a:solidFill>
            <a:srgbClr val="FBCF9F"/>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06" name="Shape 106"/>
          <p:cNvSpPr txBox="1"/>
          <p:nvPr/>
        </p:nvSpPr>
        <p:spPr>
          <a:xfrm>
            <a:off x="5974333" y="3536680"/>
            <a:ext cx="1353255"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251, 207, 159</a:t>
            </a:r>
          </a:p>
        </p:txBody>
      </p:sp>
      <p:sp>
        <p:nvSpPr>
          <p:cNvPr id="107" name="Shape 107"/>
          <p:cNvSpPr/>
          <p:nvPr/>
        </p:nvSpPr>
        <p:spPr>
          <a:xfrm>
            <a:off x="634133" y="3933157"/>
            <a:ext cx="1245705" cy="576000"/>
          </a:xfrm>
          <a:prstGeom prst="rect">
            <a:avLst/>
          </a:prstGeom>
          <a:solidFill>
            <a:srgbClr val="494545"/>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08" name="Shape 108"/>
          <p:cNvSpPr txBox="1"/>
          <p:nvPr/>
        </p:nvSpPr>
        <p:spPr>
          <a:xfrm>
            <a:off x="528116" y="4451719"/>
            <a:ext cx="1132040"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73, 69, 69</a:t>
            </a:r>
          </a:p>
        </p:txBody>
      </p:sp>
      <p:sp>
        <p:nvSpPr>
          <p:cNvPr id="109" name="Shape 109"/>
          <p:cNvSpPr/>
          <p:nvPr/>
        </p:nvSpPr>
        <p:spPr>
          <a:xfrm>
            <a:off x="6080348" y="3933157"/>
            <a:ext cx="1245705" cy="576000"/>
          </a:xfrm>
          <a:prstGeom prst="rect">
            <a:avLst/>
          </a:prstGeom>
          <a:solidFill>
            <a:srgbClr val="E5E3E3"/>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10" name="Shape 110"/>
          <p:cNvSpPr txBox="1"/>
          <p:nvPr/>
        </p:nvSpPr>
        <p:spPr>
          <a:xfrm>
            <a:off x="5974333" y="4451719"/>
            <a:ext cx="1353255"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229, 227, 227</a:t>
            </a:r>
          </a:p>
        </p:txBody>
      </p:sp>
      <p:sp>
        <p:nvSpPr>
          <p:cNvPr id="111" name="Shape 111"/>
          <p:cNvSpPr/>
          <p:nvPr/>
        </p:nvSpPr>
        <p:spPr>
          <a:xfrm>
            <a:off x="620879" y="2053740"/>
            <a:ext cx="1245705" cy="576000"/>
          </a:xfrm>
          <a:prstGeom prst="rect">
            <a:avLst/>
          </a:prstGeom>
          <a:solidFill>
            <a:srgbClr val="0077A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12" name="Shape 112"/>
          <p:cNvSpPr txBox="1"/>
          <p:nvPr/>
        </p:nvSpPr>
        <p:spPr>
          <a:xfrm>
            <a:off x="528116" y="2598807"/>
            <a:ext cx="1205779"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0, 119, 161</a:t>
            </a:r>
          </a:p>
        </p:txBody>
      </p:sp>
      <p:sp>
        <p:nvSpPr>
          <p:cNvPr id="113" name="Shape 113"/>
          <p:cNvSpPr/>
          <p:nvPr/>
        </p:nvSpPr>
        <p:spPr>
          <a:xfrm>
            <a:off x="2717643" y="4880544"/>
            <a:ext cx="1245705" cy="576000"/>
          </a:xfrm>
          <a:prstGeom prst="rect">
            <a:avLst/>
          </a:prstGeom>
          <a:solidFill>
            <a:srgbClr val="4A206A"/>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14" name="Shape 114"/>
          <p:cNvSpPr txBox="1"/>
          <p:nvPr/>
        </p:nvSpPr>
        <p:spPr>
          <a:xfrm>
            <a:off x="2627313" y="5411578"/>
            <a:ext cx="1205779"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74, 32, 106</a:t>
            </a:r>
          </a:p>
        </p:txBody>
      </p:sp>
      <p:sp>
        <p:nvSpPr>
          <p:cNvPr id="115" name="Shape 115"/>
          <p:cNvSpPr/>
          <p:nvPr/>
        </p:nvSpPr>
        <p:spPr>
          <a:xfrm>
            <a:off x="4413071" y="3933157"/>
            <a:ext cx="1245705" cy="576000"/>
          </a:xfrm>
          <a:prstGeom prst="rect">
            <a:avLst/>
          </a:prstGeom>
          <a:solidFill>
            <a:srgbClr val="9B9797"/>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16" name="Shape 116"/>
          <p:cNvSpPr txBox="1"/>
          <p:nvPr/>
        </p:nvSpPr>
        <p:spPr>
          <a:xfrm>
            <a:off x="4307055" y="4451719"/>
            <a:ext cx="1353255"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155, 151, 151</a:t>
            </a:r>
          </a:p>
        </p:txBody>
      </p:sp>
      <p:sp>
        <p:nvSpPr>
          <p:cNvPr id="117" name="Shape 117"/>
          <p:cNvSpPr/>
          <p:nvPr/>
        </p:nvSpPr>
        <p:spPr>
          <a:xfrm>
            <a:off x="4426580" y="3001555"/>
            <a:ext cx="1245705" cy="576000"/>
          </a:xfrm>
          <a:prstGeom prst="rect">
            <a:avLst/>
          </a:prstGeom>
          <a:solidFill>
            <a:srgbClr val="F8A346"/>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18" name="Shape 118"/>
          <p:cNvSpPr txBox="1"/>
          <p:nvPr/>
        </p:nvSpPr>
        <p:spPr>
          <a:xfrm>
            <a:off x="4326385" y="3532589"/>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248, 163, 70</a:t>
            </a:r>
          </a:p>
        </p:txBody>
      </p:sp>
      <p:sp>
        <p:nvSpPr>
          <p:cNvPr id="119" name="Shape 119"/>
          <p:cNvSpPr/>
          <p:nvPr/>
        </p:nvSpPr>
        <p:spPr>
          <a:xfrm>
            <a:off x="614872" y="4880544"/>
            <a:ext cx="1245705" cy="576000"/>
          </a:xfrm>
          <a:prstGeom prst="rect">
            <a:avLst/>
          </a:prstGeom>
          <a:solidFill>
            <a:srgbClr val="652C90"/>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20" name="Shape 120"/>
          <p:cNvSpPr txBox="1"/>
          <p:nvPr/>
        </p:nvSpPr>
        <p:spPr>
          <a:xfrm>
            <a:off x="524541" y="5411578"/>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101, 44, 144</a:t>
            </a:r>
          </a:p>
        </p:txBody>
      </p:sp>
      <p:sp>
        <p:nvSpPr>
          <p:cNvPr id="121" name="Shape 121"/>
          <p:cNvSpPr/>
          <p:nvPr/>
        </p:nvSpPr>
        <p:spPr>
          <a:xfrm>
            <a:off x="4413662" y="4880544"/>
            <a:ext cx="1245705" cy="576000"/>
          </a:xfrm>
          <a:prstGeom prst="rect">
            <a:avLst/>
          </a:prstGeom>
          <a:solidFill>
            <a:srgbClr val="9A58CC"/>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22" name="Shape 122"/>
          <p:cNvSpPr txBox="1"/>
          <p:nvPr/>
        </p:nvSpPr>
        <p:spPr>
          <a:xfrm>
            <a:off x="4323330" y="5411578"/>
            <a:ext cx="1279516"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154, 88, 204</a:t>
            </a:r>
          </a:p>
        </p:txBody>
      </p:sp>
      <p:sp>
        <p:nvSpPr>
          <p:cNvPr id="123" name="Shape 123"/>
          <p:cNvSpPr/>
          <p:nvPr/>
        </p:nvSpPr>
        <p:spPr>
          <a:xfrm>
            <a:off x="6076332" y="4880544"/>
            <a:ext cx="1245705" cy="576000"/>
          </a:xfrm>
          <a:prstGeom prst="rect">
            <a:avLst/>
          </a:prstGeom>
          <a:solidFill>
            <a:srgbClr val="BA8CDC"/>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124" name="Shape 124"/>
          <p:cNvSpPr txBox="1"/>
          <p:nvPr/>
        </p:nvSpPr>
        <p:spPr>
          <a:xfrm>
            <a:off x="5986001" y="5411578"/>
            <a:ext cx="1353255" cy="2308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chemeClr val="dk1"/>
                </a:solidFill>
                <a:latin typeface="Verdana"/>
                <a:ea typeface="Verdana"/>
                <a:cs typeface="Verdana"/>
                <a:sym typeface="Verdana"/>
              </a:rPr>
              <a:t>RGB: 186, 140, 220</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125"/>
        <p:cNvGrpSpPr/>
        <p:nvPr/>
      </p:nvGrpSpPr>
      <p:grpSpPr>
        <a:xfrm>
          <a:off x="0" y="0"/>
          <a:ext cx="0" cy="0"/>
          <a:chOff x="0" y="0"/>
          <a:chExt cx="0" cy="0"/>
        </a:xfrm>
      </p:grpSpPr>
      <p:sp>
        <p:nvSpPr>
          <p:cNvPr id="126" name="Shape 126"/>
          <p:cNvSpPr txBox="1"/>
          <p:nvPr/>
        </p:nvSpPr>
        <p:spPr>
          <a:xfrm>
            <a:off x="966303" y="4918926"/>
            <a:ext cx="7696199" cy="861773"/>
          </a:xfrm>
          <a:prstGeom prst="rect">
            <a:avLst/>
          </a:prstGeom>
          <a:noFill/>
          <a:ln>
            <a:noFill/>
          </a:ln>
        </p:spPr>
        <p:txBody>
          <a:bodyPr lIns="0" tIns="45700" rIns="91425" bIns="45700" anchor="t" anchorCtr="0">
            <a:noAutofit/>
          </a:bodyPr>
          <a:lstStyle/>
          <a:p>
            <a:pPr marL="0" marR="0" lvl="0" indent="0" algn="l" rtl="0">
              <a:spcBef>
                <a:spcPts val="0"/>
              </a:spcBef>
              <a:spcAft>
                <a:spcPts val="0"/>
              </a:spcAft>
              <a:buSzPct val="25000"/>
              <a:buNone/>
            </a:pPr>
            <a:r>
              <a:rPr lang="en-US" sz="1000">
                <a:solidFill>
                  <a:srgbClr val="7F7F7F"/>
                </a:solidFill>
                <a:latin typeface="Calibri"/>
                <a:ea typeface="Calibri"/>
                <a:cs typeface="Calibri"/>
                <a:sym typeface="Calibri"/>
              </a:rPr>
              <a:t>ZenQ is a leading provider of ipure-play software quality assurance and testing services to clients across the globe. We offer a comprehensive range of value-added outsourcing solutions that are of the highest quality that our customers build quality products on.</a:t>
            </a:r>
          </a:p>
          <a:p>
            <a:pPr marL="0" marR="0" lvl="0" indent="0" algn="l" rtl="0">
              <a:spcBef>
                <a:spcPts val="0"/>
              </a:spcBef>
              <a:spcAft>
                <a:spcPts val="0"/>
              </a:spcAft>
              <a:buSzPct val="25000"/>
              <a:buNone/>
            </a:pPr>
            <a:r>
              <a:rPr lang="en-US" sz="1000">
                <a:solidFill>
                  <a:schemeClr val="dk1"/>
                </a:solidFill>
                <a:latin typeface="Calibri"/>
                <a:ea typeface="Calibri"/>
                <a:cs typeface="Calibri"/>
                <a:sym typeface="Calibri"/>
              </a:rPr>
              <a:t> </a:t>
            </a:r>
          </a:p>
          <a:p>
            <a:pPr marL="0" marR="0" lvl="0" indent="0" algn="l" rtl="0">
              <a:spcBef>
                <a:spcPts val="0"/>
              </a:spcBef>
              <a:spcAft>
                <a:spcPts val="0"/>
              </a:spcAft>
              <a:buSzPct val="25000"/>
              <a:buNone/>
            </a:pPr>
            <a:r>
              <a:rPr lang="en-US" sz="1000">
                <a:solidFill>
                  <a:srgbClr val="7F7F7F"/>
                </a:solidFill>
                <a:latin typeface="Calibri"/>
                <a:ea typeface="Calibri"/>
                <a:cs typeface="Calibri"/>
                <a:sym typeface="Calibri"/>
              </a:rPr>
              <a:t>The contents of this presentation are confidential and intended solely for the use of the individual or entity to whom they are addressed. The company accepts no liability for any damage caused by using the content of this presentation.</a:t>
            </a:r>
          </a:p>
        </p:txBody>
      </p:sp>
      <p:sp>
        <p:nvSpPr>
          <p:cNvPr id="127" name="Shape 127"/>
          <p:cNvSpPr txBox="1">
            <a:spLocks noGrp="1"/>
          </p:cNvSpPr>
          <p:nvPr>
            <p:ph type="ftr" idx="11"/>
          </p:nvPr>
        </p:nvSpPr>
        <p:spPr>
          <a:xfrm>
            <a:off x="838200" y="6356355"/>
            <a:ext cx="4114800" cy="3651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pic>
        <p:nvPicPr>
          <p:cNvPr id="128" name="Shape 128"/>
          <p:cNvPicPr preferRelativeResize="0"/>
          <p:nvPr/>
        </p:nvPicPr>
        <p:blipFill rotWithShape="1">
          <a:blip r:embed="rId2">
            <a:alphaModFix/>
          </a:blip>
          <a:srcRect/>
          <a:stretch/>
        </p:blipFill>
        <p:spPr>
          <a:xfrm>
            <a:off x="913295" y="3021036"/>
            <a:ext cx="4789028" cy="1439999"/>
          </a:xfrm>
          <a:prstGeom prst="rect">
            <a:avLst/>
          </a:prstGeom>
          <a:noFill/>
          <a:ln>
            <a:noFill/>
          </a:ln>
        </p:spPr>
      </p:pic>
      <p:cxnSp>
        <p:nvCxnSpPr>
          <p:cNvPr id="129" name="Shape 129"/>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accent4"/>
              </a:buClr>
              <a:buFont typeface="Century Gothic"/>
              <a:buNone/>
              <a:defRPr sz="60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2" name="Shape 13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457200" marR="0" lvl="1" indent="0" algn="ctr" rtl="0">
              <a:lnSpc>
                <a:spcPct val="90000"/>
              </a:lnSpc>
              <a:spcBef>
                <a:spcPts val="375"/>
              </a:spcBef>
              <a:buClr>
                <a:srgbClr val="3B3838"/>
              </a:buClr>
              <a:buFont typeface="Arial"/>
              <a:buNone/>
              <a:defRPr sz="2000" b="0" i="0" u="none" strike="noStrike" cap="none">
                <a:solidFill>
                  <a:srgbClr val="3B3838"/>
                </a:solidFill>
                <a:latin typeface="Calibri"/>
                <a:ea typeface="Calibri"/>
                <a:cs typeface="Calibri"/>
                <a:sym typeface="Calibri"/>
              </a:defRPr>
            </a:lvl2pPr>
            <a:lvl3pPr marL="914400" marR="0" lvl="2" indent="0" algn="ctr" rtl="0">
              <a:lnSpc>
                <a:spcPct val="90000"/>
              </a:lnSpc>
              <a:spcBef>
                <a:spcPts val="375"/>
              </a:spcBef>
              <a:buClr>
                <a:srgbClr val="3B3838"/>
              </a:buClr>
              <a:buFont typeface="Arial"/>
              <a:buNone/>
              <a:defRPr sz="1800" b="0" i="0" u="none" strike="noStrike" cap="none">
                <a:solidFill>
                  <a:srgbClr val="3B3838"/>
                </a:solidFill>
                <a:latin typeface="Calibri"/>
                <a:ea typeface="Calibri"/>
                <a:cs typeface="Calibri"/>
                <a:sym typeface="Calibri"/>
              </a:defRPr>
            </a:lvl3pPr>
            <a:lvl4pPr marL="1371600" marR="0" lvl="3" indent="0" algn="ctr" rtl="0">
              <a:lnSpc>
                <a:spcPct val="90000"/>
              </a:lnSpc>
              <a:spcBef>
                <a:spcPts val="375"/>
              </a:spcBef>
              <a:buClr>
                <a:srgbClr val="3B3838"/>
              </a:buClr>
              <a:buFont typeface="Arial"/>
              <a:buNone/>
              <a:defRPr sz="1600" b="0" i="0" u="none" strike="noStrike" cap="none">
                <a:solidFill>
                  <a:srgbClr val="3B3838"/>
                </a:solidFill>
                <a:latin typeface="Calibri"/>
                <a:ea typeface="Calibri"/>
                <a:cs typeface="Calibri"/>
                <a:sym typeface="Calibri"/>
              </a:defRPr>
            </a:lvl4pPr>
            <a:lvl5pPr marL="1828800" marR="0" lvl="4" indent="0" algn="ctr" rtl="0">
              <a:lnSpc>
                <a:spcPct val="90000"/>
              </a:lnSpc>
              <a:spcBef>
                <a:spcPts val="375"/>
              </a:spcBef>
              <a:buClr>
                <a:srgbClr val="3B3838"/>
              </a:buClr>
              <a:buFont typeface="Arial"/>
              <a:buNone/>
              <a:defRPr sz="1600" b="0" i="0" u="none" strike="noStrike" cap="none">
                <a:solidFill>
                  <a:srgbClr val="3B3838"/>
                </a:solidFill>
                <a:latin typeface="Calibri"/>
                <a:ea typeface="Calibri"/>
                <a:cs typeface="Calibri"/>
                <a:sym typeface="Calibri"/>
              </a:defRPr>
            </a:lvl5pPr>
            <a:lvl6pPr marL="2286000" marR="0" lvl="5" indent="0" algn="ctr" rtl="0">
              <a:lnSpc>
                <a:spcPct val="90000"/>
              </a:lnSpc>
              <a:spcBef>
                <a:spcPts val="375"/>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375"/>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375"/>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375"/>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838200" y="6356350"/>
            <a:ext cx="2743199"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838200" y="6356355"/>
            <a:ext cx="4114800" cy="3651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rgbClr val="8F8E8E"/>
                </a:solidFill>
                <a:latin typeface="Calibri"/>
                <a:ea typeface="Calibri"/>
                <a:cs typeface="Calibri"/>
                <a:sym typeface="Calibri"/>
              </a:rPr>
              <a:t>‹#›</a:t>
            </a:fld>
            <a:endParaRPr lang="en-US" sz="1000" b="0" i="0" u="none" strike="noStrike" cap="none">
              <a:solidFill>
                <a:srgbClr val="8F8E8E"/>
              </a:solidFill>
              <a:latin typeface="Calibri"/>
              <a:ea typeface="Calibri"/>
              <a:cs typeface="Calibri"/>
              <a:sym typeface="Calibri"/>
            </a:endParaRPr>
          </a:p>
        </p:txBody>
      </p:sp>
      <p:cxnSp>
        <p:nvCxnSpPr>
          <p:cNvPr id="25" name="Shape 25"/>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6"/>
        <p:cNvGrpSpPr/>
        <p:nvPr/>
      </p:nvGrpSpPr>
      <p:grpSpPr>
        <a:xfrm>
          <a:off x="0" y="0"/>
          <a:ext cx="0" cy="0"/>
          <a:chOff x="0" y="0"/>
          <a:chExt cx="0" cy="0"/>
        </a:xfrm>
      </p:grpSpPr>
      <p:sp>
        <p:nvSpPr>
          <p:cNvPr id="27" name="Shape 27"/>
          <p:cNvSpPr>
            <a:spLocks noGrp="1"/>
          </p:cNvSpPr>
          <p:nvPr>
            <p:ph type="pic" idx="2"/>
          </p:nvPr>
        </p:nvSpPr>
        <p:spPr>
          <a:xfrm>
            <a:off x="6590746" y="1835602"/>
            <a:ext cx="5601252" cy="5022403"/>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 y="2238786"/>
            <a:ext cx="6139542" cy="1172069"/>
          </a:xfrm>
          <a:prstGeom prst="rect">
            <a:avLst/>
          </a:prstGeom>
          <a:noFill/>
          <a:ln>
            <a:noFill/>
          </a:ln>
        </p:spPr>
        <p:txBody>
          <a:bodyPr lIns="91425" tIns="91425" rIns="91425" bIns="91425" anchor="ctr" anchorCtr="0"/>
          <a:lstStyle>
            <a:lvl1pPr marL="0" marR="0" lvl="0" indent="0" algn="l" rtl="0">
              <a:lnSpc>
                <a:spcPct val="90000"/>
              </a:lnSpc>
              <a:spcBef>
                <a:spcPts val="750"/>
              </a:spcBef>
              <a:buClr>
                <a:schemeClr val="accent4"/>
              </a:buClr>
              <a:buFont typeface="Arial"/>
              <a:buNone/>
              <a:defRPr sz="3600" b="0" i="0" u="none" strike="noStrike" cap="none">
                <a:solidFill>
                  <a:schemeClr val="accent4"/>
                </a:solidFill>
                <a:latin typeface="Century Gothic"/>
                <a:ea typeface="Century Gothic"/>
                <a:cs typeface="Century Gothic"/>
                <a:sym typeface="Century Gothic"/>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3"/>
          </p:nvPr>
        </p:nvSpPr>
        <p:spPr>
          <a:xfrm>
            <a:off x="0" y="3286980"/>
            <a:ext cx="4775200" cy="602859"/>
          </a:xfrm>
          <a:prstGeom prst="rect">
            <a:avLst/>
          </a:prstGeom>
          <a:noFill/>
          <a:ln>
            <a:noFill/>
          </a:ln>
        </p:spPr>
        <p:txBody>
          <a:bodyPr lIns="91425" tIns="91425" rIns="91425" bIns="91425" anchor="ctr" anchorCtr="0"/>
          <a:lstStyle>
            <a:lvl1pPr marL="171446" marR="0" lvl="0" indent="-44446" algn="l" rtl="0">
              <a:lnSpc>
                <a:spcPct val="90000"/>
              </a:lnSpc>
              <a:spcBef>
                <a:spcPts val="750"/>
              </a:spcBef>
              <a:buClr>
                <a:schemeClr val="dk2"/>
              </a:buClr>
              <a:buSzPct val="100000"/>
              <a:buFont typeface="Arial"/>
              <a:buChar char="•"/>
              <a:defRPr sz="2000" b="0" i="0" u="none" strike="noStrike" cap="none">
                <a:solidFill>
                  <a:schemeClr val="dk2"/>
                </a:solidFill>
                <a:latin typeface="Century Gothic"/>
                <a:ea typeface="Century Gothic"/>
                <a:cs typeface="Century Gothic"/>
                <a:sym typeface="Century Gothic"/>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4"/>
          </p:nvPr>
        </p:nvSpPr>
        <p:spPr>
          <a:xfrm>
            <a:off x="2" y="5529269"/>
            <a:ext cx="3125788" cy="479425"/>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accent4"/>
              </a:buClr>
              <a:buFont typeface="Arial"/>
              <a:buNone/>
              <a:defRPr sz="1200" b="0" i="0" u="none" strike="noStrike" cap="none">
                <a:solidFill>
                  <a:schemeClr val="accent4"/>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dgm" idx="5"/>
          </p:nvPr>
        </p:nvSpPr>
        <p:spPr>
          <a:xfrm>
            <a:off x="10203996" y="676443"/>
            <a:ext cx="1726746" cy="519112"/>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B3838"/>
              </a:buClr>
              <a:buFont typeface="Arial"/>
              <a:buNone/>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32" name="Shape 32"/>
          <p:cNvPicPr preferRelativeResize="0"/>
          <p:nvPr/>
        </p:nvPicPr>
        <p:blipFill rotWithShape="1">
          <a:blip r:embed="rId2">
            <a:alphaModFix/>
          </a:blip>
          <a:srcRect/>
          <a:stretch/>
        </p:blipFill>
        <p:spPr>
          <a:xfrm>
            <a:off x="576002" y="432000"/>
            <a:ext cx="2993143" cy="90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3B3838"/>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1850" y="1709743"/>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79428"/>
              </a:buClr>
              <a:buFont typeface="Century Gothic"/>
              <a:buNone/>
              <a:defRPr sz="4500" b="0" i="0" u="none" strike="noStrike" cap="none">
                <a:solidFill>
                  <a:srgbClr val="F79428"/>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1850" y="4589469"/>
            <a:ext cx="10515599"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lt1"/>
              </a:buClr>
              <a:buFont typeface="Arial"/>
              <a:buNone/>
              <a:defRPr sz="1800" b="0" i="0" u="none" strike="noStrike" cap="none">
                <a:solidFill>
                  <a:schemeClr val="lt1"/>
                </a:solidFill>
                <a:latin typeface="Calibri"/>
                <a:ea typeface="Calibri"/>
                <a:cs typeface="Calibri"/>
                <a:sym typeface="Calibri"/>
              </a:defRPr>
            </a:lvl1pPr>
            <a:lvl2pPr marL="342892" marR="0" lvl="1" indent="-12692" algn="l" rtl="0">
              <a:lnSpc>
                <a:spcPct val="90000"/>
              </a:lnSpc>
              <a:spcBef>
                <a:spcPts val="375"/>
              </a:spcBef>
              <a:buClr>
                <a:srgbClr val="8F8E8E"/>
              </a:buClr>
              <a:buFont typeface="Arial"/>
              <a:buNone/>
              <a:defRPr sz="1500" b="0" i="0" u="none" strike="noStrike" cap="none">
                <a:solidFill>
                  <a:srgbClr val="8F8E8E"/>
                </a:solidFill>
                <a:latin typeface="Calibri"/>
                <a:ea typeface="Calibri"/>
                <a:cs typeface="Calibri"/>
                <a:sym typeface="Calibri"/>
              </a:defRPr>
            </a:lvl2pPr>
            <a:lvl3pPr marL="685783" marR="0" lvl="2" indent="-12682" algn="l" rtl="0">
              <a:lnSpc>
                <a:spcPct val="90000"/>
              </a:lnSpc>
              <a:spcBef>
                <a:spcPts val="375"/>
              </a:spcBef>
              <a:buClr>
                <a:srgbClr val="8F8E8E"/>
              </a:buClr>
              <a:buFont typeface="Arial"/>
              <a:buNone/>
              <a:defRPr sz="1350" b="0" i="0" u="none" strike="noStrike" cap="none">
                <a:solidFill>
                  <a:srgbClr val="8F8E8E"/>
                </a:solidFill>
                <a:latin typeface="Calibri"/>
                <a:ea typeface="Calibri"/>
                <a:cs typeface="Calibri"/>
                <a:sym typeface="Calibri"/>
              </a:defRPr>
            </a:lvl3pPr>
            <a:lvl4pPr marL="1028675" marR="0" lvl="3" indent="-1267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4pPr>
            <a:lvl5pPr marL="1371566" marR="0" lvl="4" indent="-1266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5pPr>
            <a:lvl6pPr marL="1714457" marR="0" lvl="5" indent="-12656"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6pPr>
            <a:lvl7pPr marL="2057348" marR="0" lvl="6" indent="-12648"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7pPr>
            <a:lvl8pPr marL="2400240" marR="0" lvl="7" indent="-12639"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8pPr>
            <a:lvl9pPr marL="2743132" marR="0" lvl="8" indent="-12631"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Section Header">
    <p:bg>
      <p:bgPr>
        <a:solidFill>
          <a:srgbClr val="4A206A"/>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50" y="1709743"/>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79428"/>
              </a:buClr>
              <a:buFont typeface="Century Gothic"/>
              <a:buNone/>
              <a:defRPr sz="4500" b="0" i="0" u="none" strike="noStrike" cap="none">
                <a:solidFill>
                  <a:srgbClr val="F79428"/>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1850" y="4589469"/>
            <a:ext cx="10515599"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lt1"/>
              </a:buClr>
              <a:buFont typeface="Arial"/>
              <a:buNone/>
              <a:defRPr sz="1800" b="0" i="0" u="none" strike="noStrike" cap="none">
                <a:solidFill>
                  <a:schemeClr val="lt1"/>
                </a:solidFill>
                <a:latin typeface="Calibri"/>
                <a:ea typeface="Calibri"/>
                <a:cs typeface="Calibri"/>
                <a:sym typeface="Calibri"/>
              </a:defRPr>
            </a:lvl1pPr>
            <a:lvl2pPr marL="342892" marR="0" lvl="1" indent="-12692" algn="l" rtl="0">
              <a:lnSpc>
                <a:spcPct val="90000"/>
              </a:lnSpc>
              <a:spcBef>
                <a:spcPts val="375"/>
              </a:spcBef>
              <a:buClr>
                <a:srgbClr val="8F8E8E"/>
              </a:buClr>
              <a:buFont typeface="Arial"/>
              <a:buNone/>
              <a:defRPr sz="1500" b="0" i="0" u="none" strike="noStrike" cap="none">
                <a:solidFill>
                  <a:srgbClr val="8F8E8E"/>
                </a:solidFill>
                <a:latin typeface="Calibri"/>
                <a:ea typeface="Calibri"/>
                <a:cs typeface="Calibri"/>
                <a:sym typeface="Calibri"/>
              </a:defRPr>
            </a:lvl2pPr>
            <a:lvl3pPr marL="685783" marR="0" lvl="2" indent="-12682" algn="l" rtl="0">
              <a:lnSpc>
                <a:spcPct val="90000"/>
              </a:lnSpc>
              <a:spcBef>
                <a:spcPts val="375"/>
              </a:spcBef>
              <a:buClr>
                <a:srgbClr val="8F8E8E"/>
              </a:buClr>
              <a:buFont typeface="Arial"/>
              <a:buNone/>
              <a:defRPr sz="1350" b="0" i="0" u="none" strike="noStrike" cap="none">
                <a:solidFill>
                  <a:srgbClr val="8F8E8E"/>
                </a:solidFill>
                <a:latin typeface="Calibri"/>
                <a:ea typeface="Calibri"/>
                <a:cs typeface="Calibri"/>
                <a:sym typeface="Calibri"/>
              </a:defRPr>
            </a:lvl3pPr>
            <a:lvl4pPr marL="1028675" marR="0" lvl="3" indent="-1267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4pPr>
            <a:lvl5pPr marL="1371566" marR="0" lvl="4" indent="-1266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5pPr>
            <a:lvl6pPr marL="1714457" marR="0" lvl="5" indent="-12656"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6pPr>
            <a:lvl7pPr marL="2057348" marR="0" lvl="6" indent="-12648"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7pPr>
            <a:lvl8pPr marL="2400240" marR="0" lvl="7" indent="-12639"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8pPr>
            <a:lvl9pPr marL="2743132" marR="0" lvl="8" indent="-12631"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Section Header">
    <p:bg>
      <p:bgPr>
        <a:solidFill>
          <a:srgbClr val="2474B8"/>
        </a:solidFill>
        <a:effectLst/>
      </p:bgPr>
    </p:bg>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31850" y="1709743"/>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79428"/>
              </a:buClr>
              <a:buFont typeface="Century Gothic"/>
              <a:buNone/>
              <a:defRPr sz="4500" b="0" i="0" u="none" strike="noStrike" cap="none">
                <a:solidFill>
                  <a:srgbClr val="F79428"/>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831850" y="4589469"/>
            <a:ext cx="10515599"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lt1"/>
              </a:buClr>
              <a:buFont typeface="Arial"/>
              <a:buNone/>
              <a:defRPr sz="1800" b="0" i="0" u="none" strike="noStrike" cap="none">
                <a:solidFill>
                  <a:schemeClr val="lt1"/>
                </a:solidFill>
                <a:latin typeface="Calibri"/>
                <a:ea typeface="Calibri"/>
                <a:cs typeface="Calibri"/>
                <a:sym typeface="Calibri"/>
              </a:defRPr>
            </a:lvl1pPr>
            <a:lvl2pPr marL="342892" marR="0" lvl="1" indent="-12692" algn="l" rtl="0">
              <a:lnSpc>
                <a:spcPct val="90000"/>
              </a:lnSpc>
              <a:spcBef>
                <a:spcPts val="375"/>
              </a:spcBef>
              <a:buClr>
                <a:srgbClr val="8F8E8E"/>
              </a:buClr>
              <a:buFont typeface="Arial"/>
              <a:buNone/>
              <a:defRPr sz="1500" b="0" i="0" u="none" strike="noStrike" cap="none">
                <a:solidFill>
                  <a:srgbClr val="8F8E8E"/>
                </a:solidFill>
                <a:latin typeface="Calibri"/>
                <a:ea typeface="Calibri"/>
                <a:cs typeface="Calibri"/>
                <a:sym typeface="Calibri"/>
              </a:defRPr>
            </a:lvl2pPr>
            <a:lvl3pPr marL="685783" marR="0" lvl="2" indent="-12682" algn="l" rtl="0">
              <a:lnSpc>
                <a:spcPct val="90000"/>
              </a:lnSpc>
              <a:spcBef>
                <a:spcPts val="375"/>
              </a:spcBef>
              <a:buClr>
                <a:srgbClr val="8F8E8E"/>
              </a:buClr>
              <a:buFont typeface="Arial"/>
              <a:buNone/>
              <a:defRPr sz="1350" b="0" i="0" u="none" strike="noStrike" cap="none">
                <a:solidFill>
                  <a:srgbClr val="8F8E8E"/>
                </a:solidFill>
                <a:latin typeface="Calibri"/>
                <a:ea typeface="Calibri"/>
                <a:cs typeface="Calibri"/>
                <a:sym typeface="Calibri"/>
              </a:defRPr>
            </a:lvl3pPr>
            <a:lvl4pPr marL="1028675" marR="0" lvl="3" indent="-1267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4pPr>
            <a:lvl5pPr marL="1371566" marR="0" lvl="4" indent="-12665"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5pPr>
            <a:lvl6pPr marL="1714457" marR="0" lvl="5" indent="-12656"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6pPr>
            <a:lvl7pPr marL="2057348" marR="0" lvl="6" indent="-12648"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7pPr>
            <a:lvl8pPr marL="2400240" marR="0" lvl="7" indent="-12639"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8pPr>
            <a:lvl9pPr marL="2743132" marR="0" lvl="8" indent="-12631" algn="l" rtl="0">
              <a:lnSpc>
                <a:spcPct val="90000"/>
              </a:lnSpc>
              <a:spcBef>
                <a:spcPts val="375"/>
              </a:spcBef>
              <a:buClr>
                <a:srgbClr val="8F8E8E"/>
              </a:buClr>
              <a:buFont typeface="Arial"/>
              <a:buNone/>
              <a:defRPr sz="1200" b="0" i="0" u="none" strike="noStrike" cap="none">
                <a:solidFill>
                  <a:srgbClr val="8F8E8E"/>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45" name="Shape 45"/>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51" name="Shape 51"/>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9787"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839788"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rgbClr val="3B3838"/>
              </a:buClr>
              <a:buFont typeface="Arial"/>
              <a:buNone/>
              <a:defRPr sz="1800" b="1" i="0" u="none" strike="noStrike" cap="none">
                <a:solidFill>
                  <a:srgbClr val="3B3838"/>
                </a:solidFill>
                <a:latin typeface="Calibri"/>
                <a:ea typeface="Calibri"/>
                <a:cs typeface="Calibri"/>
                <a:sym typeface="Calibri"/>
              </a:defRPr>
            </a:lvl1pPr>
            <a:lvl2pPr marL="342892" marR="0" lvl="1" indent="-12692" algn="l" rtl="0">
              <a:lnSpc>
                <a:spcPct val="90000"/>
              </a:lnSpc>
              <a:spcBef>
                <a:spcPts val="375"/>
              </a:spcBef>
              <a:buClr>
                <a:srgbClr val="3B3838"/>
              </a:buClr>
              <a:buFont typeface="Arial"/>
              <a:buNone/>
              <a:defRPr sz="1500" b="1" i="0" u="none" strike="noStrike" cap="none">
                <a:solidFill>
                  <a:srgbClr val="3B3838"/>
                </a:solidFill>
                <a:latin typeface="Calibri"/>
                <a:ea typeface="Calibri"/>
                <a:cs typeface="Calibri"/>
                <a:sym typeface="Calibri"/>
              </a:defRPr>
            </a:lvl2pPr>
            <a:lvl3pPr marL="685783" marR="0" lvl="2" indent="-12682" algn="l" rtl="0">
              <a:lnSpc>
                <a:spcPct val="90000"/>
              </a:lnSpc>
              <a:spcBef>
                <a:spcPts val="375"/>
              </a:spcBef>
              <a:buClr>
                <a:srgbClr val="3B3838"/>
              </a:buClr>
              <a:buFont typeface="Arial"/>
              <a:buNone/>
              <a:defRPr sz="1350" b="1" i="0" u="none" strike="noStrike" cap="none">
                <a:solidFill>
                  <a:srgbClr val="3B3838"/>
                </a:solidFill>
                <a:latin typeface="Calibri"/>
                <a:ea typeface="Calibri"/>
                <a:cs typeface="Calibri"/>
                <a:sym typeface="Calibri"/>
              </a:defRPr>
            </a:lvl3pPr>
            <a:lvl4pPr marL="1028675" marR="0" lvl="3" indent="-12675" algn="l" rtl="0">
              <a:lnSpc>
                <a:spcPct val="90000"/>
              </a:lnSpc>
              <a:spcBef>
                <a:spcPts val="375"/>
              </a:spcBef>
              <a:buClr>
                <a:srgbClr val="3B3838"/>
              </a:buClr>
              <a:buFont typeface="Arial"/>
              <a:buNone/>
              <a:defRPr sz="1200" b="1" i="0" u="none" strike="noStrike" cap="none">
                <a:solidFill>
                  <a:srgbClr val="3B3838"/>
                </a:solidFill>
                <a:latin typeface="Calibri"/>
                <a:ea typeface="Calibri"/>
                <a:cs typeface="Calibri"/>
                <a:sym typeface="Calibri"/>
              </a:defRPr>
            </a:lvl4pPr>
            <a:lvl5pPr marL="1371566" marR="0" lvl="4" indent="-12665" algn="l" rtl="0">
              <a:lnSpc>
                <a:spcPct val="90000"/>
              </a:lnSpc>
              <a:spcBef>
                <a:spcPts val="375"/>
              </a:spcBef>
              <a:buClr>
                <a:srgbClr val="3B3838"/>
              </a:buClr>
              <a:buFont typeface="Arial"/>
              <a:buNone/>
              <a:defRPr sz="1200" b="1" i="0" u="none" strike="noStrike" cap="none">
                <a:solidFill>
                  <a:srgbClr val="3B3838"/>
                </a:solidFill>
                <a:latin typeface="Calibri"/>
                <a:ea typeface="Calibri"/>
                <a:cs typeface="Calibri"/>
                <a:sym typeface="Calibri"/>
              </a:defRPr>
            </a:lvl5pPr>
            <a:lvl6pPr marL="1714457" marR="0" lvl="5" indent="-12656"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348" marR="0" lvl="6" indent="-12648"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240" marR="0" lvl="7" indent="-12639"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132" marR="0" lvl="8" indent="-12631"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839788" y="2505075"/>
            <a:ext cx="5157787" cy="368458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6172203"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rgbClr val="3B3838"/>
              </a:buClr>
              <a:buFont typeface="Arial"/>
              <a:buNone/>
              <a:defRPr sz="1800" b="1" i="0" u="none" strike="noStrike" cap="none">
                <a:solidFill>
                  <a:srgbClr val="3B3838"/>
                </a:solidFill>
                <a:latin typeface="Calibri"/>
                <a:ea typeface="Calibri"/>
                <a:cs typeface="Calibri"/>
                <a:sym typeface="Calibri"/>
              </a:defRPr>
            </a:lvl1pPr>
            <a:lvl2pPr marL="342892" marR="0" lvl="1" indent="-12692" algn="l" rtl="0">
              <a:lnSpc>
                <a:spcPct val="90000"/>
              </a:lnSpc>
              <a:spcBef>
                <a:spcPts val="375"/>
              </a:spcBef>
              <a:buClr>
                <a:srgbClr val="3B3838"/>
              </a:buClr>
              <a:buFont typeface="Arial"/>
              <a:buNone/>
              <a:defRPr sz="1500" b="1" i="0" u="none" strike="noStrike" cap="none">
                <a:solidFill>
                  <a:srgbClr val="3B3838"/>
                </a:solidFill>
                <a:latin typeface="Calibri"/>
                <a:ea typeface="Calibri"/>
                <a:cs typeface="Calibri"/>
                <a:sym typeface="Calibri"/>
              </a:defRPr>
            </a:lvl2pPr>
            <a:lvl3pPr marL="685783" marR="0" lvl="2" indent="-12682" algn="l" rtl="0">
              <a:lnSpc>
                <a:spcPct val="90000"/>
              </a:lnSpc>
              <a:spcBef>
                <a:spcPts val="375"/>
              </a:spcBef>
              <a:buClr>
                <a:srgbClr val="3B3838"/>
              </a:buClr>
              <a:buFont typeface="Arial"/>
              <a:buNone/>
              <a:defRPr sz="1350" b="1" i="0" u="none" strike="noStrike" cap="none">
                <a:solidFill>
                  <a:srgbClr val="3B3838"/>
                </a:solidFill>
                <a:latin typeface="Calibri"/>
                <a:ea typeface="Calibri"/>
                <a:cs typeface="Calibri"/>
                <a:sym typeface="Calibri"/>
              </a:defRPr>
            </a:lvl3pPr>
            <a:lvl4pPr marL="1028675" marR="0" lvl="3" indent="-12675" algn="l" rtl="0">
              <a:lnSpc>
                <a:spcPct val="90000"/>
              </a:lnSpc>
              <a:spcBef>
                <a:spcPts val="375"/>
              </a:spcBef>
              <a:buClr>
                <a:srgbClr val="3B3838"/>
              </a:buClr>
              <a:buFont typeface="Arial"/>
              <a:buNone/>
              <a:defRPr sz="1200" b="1" i="0" u="none" strike="noStrike" cap="none">
                <a:solidFill>
                  <a:srgbClr val="3B3838"/>
                </a:solidFill>
                <a:latin typeface="Calibri"/>
                <a:ea typeface="Calibri"/>
                <a:cs typeface="Calibri"/>
                <a:sym typeface="Calibri"/>
              </a:defRPr>
            </a:lvl4pPr>
            <a:lvl5pPr marL="1371566" marR="0" lvl="4" indent="-12665" algn="l" rtl="0">
              <a:lnSpc>
                <a:spcPct val="90000"/>
              </a:lnSpc>
              <a:spcBef>
                <a:spcPts val="375"/>
              </a:spcBef>
              <a:buClr>
                <a:srgbClr val="3B3838"/>
              </a:buClr>
              <a:buFont typeface="Arial"/>
              <a:buNone/>
              <a:defRPr sz="1200" b="1" i="0" u="none" strike="noStrike" cap="none">
                <a:solidFill>
                  <a:srgbClr val="3B3838"/>
                </a:solidFill>
                <a:latin typeface="Calibri"/>
                <a:ea typeface="Calibri"/>
                <a:cs typeface="Calibri"/>
                <a:sym typeface="Calibri"/>
              </a:defRPr>
            </a:lvl5pPr>
            <a:lvl6pPr marL="1714457" marR="0" lvl="5" indent="-12656"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348" marR="0" lvl="6" indent="-12648"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240" marR="0" lvl="7" indent="-12639"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132" marR="0" lvl="8" indent="-12631"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6172203" y="2505075"/>
            <a:ext cx="5183187" cy="368458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a:t>
            </a:fld>
            <a:endParaRPr lang="en-US" sz="1000">
              <a:solidFill>
                <a:srgbClr val="8F8E8E"/>
              </a:solidFill>
              <a:latin typeface="Calibri"/>
              <a:ea typeface="Calibri"/>
              <a:cs typeface="Calibri"/>
              <a:sym typeface="Calibri"/>
            </a:endParaRPr>
          </a:p>
        </p:txBody>
      </p:sp>
      <p:cxnSp>
        <p:nvCxnSpPr>
          <p:cNvPr id="59" name="Shape 59"/>
          <p:cNvCxnSpPr/>
          <p:nvPr/>
        </p:nvCxnSpPr>
        <p:spPr>
          <a:xfrm>
            <a:off x="961884" y="6396110"/>
            <a:ext cx="10272000" cy="0"/>
          </a:xfrm>
          <a:prstGeom prst="straightConnector1">
            <a:avLst/>
          </a:prstGeom>
          <a:noFill/>
          <a:ln w="1270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4"/>
              </a:buClr>
              <a:buFont typeface="Century Gothic"/>
              <a:buNone/>
              <a:defRPr sz="3200" b="0" i="0" u="none" strike="noStrike" cap="none">
                <a:solidFill>
                  <a:schemeClr val="accent4"/>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171446" marR="0" lvl="0" indent="-19046" algn="l" rtl="0">
              <a:lnSpc>
                <a:spcPct val="90000"/>
              </a:lnSpc>
              <a:spcBef>
                <a:spcPts val="750"/>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1pPr>
            <a:lvl2pPr marL="514337" marR="0" lvl="1" indent="-31737"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2pPr>
            <a:lvl3pPr marL="857228" marR="0" lvl="2" indent="-31728"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3pPr>
            <a:lvl4pPr marL="1200120" marR="0" lvl="3" indent="-31719"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4pPr>
            <a:lvl5pPr marL="1543012" marR="0" lvl="4" indent="-31712" algn="l" rtl="0">
              <a:lnSpc>
                <a:spcPct val="90000"/>
              </a:lnSpc>
              <a:spcBef>
                <a:spcPts val="375"/>
              </a:spcBef>
              <a:buClr>
                <a:srgbClr val="3B3838"/>
              </a:buClr>
              <a:buSzPct val="100000"/>
              <a:buFont typeface="Arial"/>
              <a:buChar char="•"/>
              <a:defRPr sz="2400" b="0" i="0" u="none" strike="noStrike" cap="none">
                <a:solidFill>
                  <a:srgbClr val="3B3838"/>
                </a:solidFill>
                <a:latin typeface="Calibri"/>
                <a:ea typeface="Calibri"/>
                <a:cs typeface="Calibri"/>
                <a:sym typeface="Calibri"/>
              </a:defRPr>
            </a:lvl5pPr>
            <a:lvl6pPr marL="1885902" marR="0" lvl="5" indent="-98377"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795" marR="0" lvl="6" indent="-98369"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686" marR="0" lvl="7" indent="-9836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577" marR="0" lvl="8" indent="-98351"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838200" y="6356355"/>
            <a:ext cx="41148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rgbClr val="8F8E8E"/>
                </a:solidFill>
                <a:latin typeface="Calibri"/>
                <a:ea typeface="Calibri"/>
                <a:cs typeface="Calibri"/>
                <a:sym typeface="Calibri"/>
              </a:rPr>
              <a:t>‹#›</a:t>
            </a:fld>
            <a:endParaRPr lang="en-US" sz="1000" b="0" i="0" u="none" strike="noStrike" cap="none">
              <a:solidFill>
                <a:srgbClr val="8F8E8E"/>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gizmodo.com/5467388/software-bug-causes-toyota-recall-of-almost-half-a-million-new-hybrid-car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www.anztb.org/" TargetMode="External"/><Relationship Id="rId5" Type="http://schemas.openxmlformats.org/officeDocument/2006/relationships/hyperlink" Target="http://www.istqb.org/display/ISTQB/Downloads?atl_token=9voKHV6hij" TargetMode="External"/><Relationship Id="rId4" Type="http://schemas.openxmlformats.org/officeDocument/2006/relationships/hyperlink" Target="http://www.istqb.or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4" name="Picture Placeholder 3"/>
          <p:cNvPicPr>
            <a:picLocks noGrp="1" noChangeAspect="1"/>
          </p:cNvPicPr>
          <p:nvPr>
            <p:ph type="pic" idx="2"/>
          </p:nvPr>
        </p:nvPicPr>
        <p:blipFill>
          <a:blip r:embed="rId3">
            <a:extLst>
              <a:ext uri="{28A0092B-C50C-407E-A947-70E740481C1C}">
                <a14:useLocalDpi xmlns:a14="http://schemas.microsoft.com/office/drawing/2010/main" val="0"/>
              </a:ext>
            </a:extLst>
          </a:blip>
          <a:srcRect t="29342" b="29342"/>
          <a:stretch>
            <a:fillRect/>
          </a:stretch>
        </p:blipFill>
        <p:spPr/>
      </p:pic>
      <p:sp>
        <p:nvSpPr>
          <p:cNvPr id="142" name="Shape 142"/>
          <p:cNvSpPr txBox="1">
            <a:spLocks noGrp="1"/>
          </p:cNvSpPr>
          <p:nvPr>
            <p:ph type="body" idx="1"/>
          </p:nvPr>
        </p:nvSpPr>
        <p:spPr>
          <a:xfrm>
            <a:off x="2" y="2238786"/>
            <a:ext cx="5650171" cy="1172069"/>
          </a:xfrm>
          <a:prstGeom prst="rect">
            <a:avLst/>
          </a:prstGeom>
          <a:noFill/>
          <a:ln>
            <a:noFill/>
          </a:ln>
        </p:spPr>
        <p:txBody>
          <a:bodyPr lIns="432000" tIns="45700" rIns="91425" bIns="45700" anchor="ctr" anchorCtr="0">
            <a:noAutofit/>
          </a:bodyPr>
          <a:lstStyle/>
          <a:p>
            <a:pPr marL="0" marR="0" lvl="0" indent="0" algn="ctr" rtl="0">
              <a:lnSpc>
                <a:spcPct val="70000"/>
              </a:lnSpc>
              <a:spcBef>
                <a:spcPts val="0"/>
              </a:spcBef>
              <a:buClr>
                <a:schemeClr val="accent4"/>
              </a:buClr>
              <a:buSzPct val="25000"/>
              <a:buFont typeface="Arial"/>
              <a:buNone/>
            </a:pPr>
            <a:r>
              <a:rPr lang="en-US" sz="3330" b="0" i="0" u="none" strike="noStrike" cap="none" dirty="0">
                <a:solidFill>
                  <a:schemeClr val="accent4"/>
                </a:solidFill>
                <a:latin typeface="Century Gothic"/>
                <a:ea typeface="Century Gothic"/>
                <a:cs typeface="Century Gothic"/>
                <a:sym typeface="Century Gothic"/>
              </a:rPr>
              <a:t>ISTQB Certified Tester Foundation Level</a:t>
            </a:r>
            <a:br>
              <a:rPr lang="en-US" sz="3330" b="0" i="0" u="none" strike="noStrike" cap="none" dirty="0">
                <a:solidFill>
                  <a:schemeClr val="accent4"/>
                </a:solidFill>
                <a:latin typeface="Century Gothic"/>
                <a:ea typeface="Century Gothic"/>
                <a:cs typeface="Century Gothic"/>
                <a:sym typeface="Century Gothic"/>
              </a:rPr>
            </a:br>
            <a:endParaRPr lang="en-US" sz="3330" b="0" i="0" u="none" strike="noStrike" cap="none" dirty="0">
              <a:solidFill>
                <a:schemeClr val="accent4"/>
              </a:solidFill>
              <a:latin typeface="Century Gothic"/>
              <a:ea typeface="Century Gothic"/>
              <a:cs typeface="Century Gothic"/>
              <a:sym typeface="Century Gothic"/>
            </a:endParaRPr>
          </a:p>
        </p:txBody>
      </p:sp>
      <p:sp>
        <p:nvSpPr>
          <p:cNvPr id="143" name="Shape 143"/>
          <p:cNvSpPr txBox="1">
            <a:spLocks noGrp="1"/>
          </p:cNvSpPr>
          <p:nvPr>
            <p:ph type="body" idx="3"/>
          </p:nvPr>
        </p:nvSpPr>
        <p:spPr>
          <a:xfrm>
            <a:off x="1" y="3286980"/>
            <a:ext cx="5459104" cy="885773"/>
          </a:xfrm>
          <a:prstGeom prst="rect">
            <a:avLst/>
          </a:prstGeom>
          <a:noFill/>
          <a:ln>
            <a:noFill/>
          </a:ln>
        </p:spPr>
        <p:txBody>
          <a:bodyPr lIns="432000" tIns="45700" rIns="91425" bIns="45700" anchor="ctr" anchorCtr="0">
            <a:noAutofit/>
          </a:bodyPr>
          <a:lstStyle/>
          <a:p>
            <a:pPr marL="171446" marR="0" lvl="0" indent="-171446" algn="l" rtl="0">
              <a:lnSpc>
                <a:spcPct val="90000"/>
              </a:lnSpc>
              <a:spcBef>
                <a:spcPts val="0"/>
              </a:spcBef>
              <a:buClr>
                <a:schemeClr val="dk2"/>
              </a:buClr>
              <a:buSzPct val="100000"/>
              <a:buFont typeface="Arial"/>
              <a:buChar char="•"/>
            </a:pPr>
            <a:r>
              <a:rPr lang="en-US" sz="2000" b="0" i="0" u="none" strike="noStrike" cap="none" dirty="0">
                <a:solidFill>
                  <a:schemeClr val="dk2"/>
                </a:solidFill>
                <a:latin typeface="Century Gothic"/>
                <a:ea typeface="Century Gothic"/>
                <a:cs typeface="Century Gothic"/>
                <a:sym typeface="Century Gothic"/>
              </a:rPr>
              <a:t> Module 1 of 6 :  Fundamentals of Testing</a:t>
            </a:r>
          </a:p>
        </p:txBody>
      </p:sp>
      <p:sp>
        <p:nvSpPr>
          <p:cNvPr id="144" name="Shape 144"/>
          <p:cNvSpPr txBox="1">
            <a:spLocks noGrp="1"/>
          </p:cNvSpPr>
          <p:nvPr>
            <p:ph type="body" idx="4"/>
          </p:nvPr>
        </p:nvSpPr>
        <p:spPr>
          <a:xfrm>
            <a:off x="2" y="5529269"/>
            <a:ext cx="3125788" cy="479425"/>
          </a:xfrm>
          <a:prstGeom prst="rect">
            <a:avLst/>
          </a:prstGeom>
          <a:noFill/>
          <a:ln>
            <a:noFill/>
          </a:ln>
        </p:spPr>
        <p:txBody>
          <a:bodyPr lIns="432000" tIns="45700" rIns="91425" bIns="45700" anchor="t" anchorCtr="0">
            <a:noAutofit/>
          </a:bodyPr>
          <a:lstStyle/>
          <a:p>
            <a:pPr marL="0" marR="0" lvl="0" indent="0" algn="l" rtl="0">
              <a:lnSpc>
                <a:spcPct val="90000"/>
              </a:lnSpc>
              <a:spcBef>
                <a:spcPts val="0"/>
              </a:spcBef>
              <a:buClr>
                <a:schemeClr val="accent4"/>
              </a:buClr>
              <a:buSzPct val="25000"/>
              <a:buFont typeface="Arial"/>
              <a:buNone/>
            </a:pPr>
            <a:r>
              <a:rPr lang="en-US" sz="1200" b="0" i="0" u="none" strike="noStrike" cap="none">
                <a:solidFill>
                  <a:schemeClr val="accent4"/>
                </a:solidFill>
                <a:latin typeface="Calibri"/>
                <a:ea typeface="Calibri"/>
                <a:cs typeface="Calibri"/>
                <a:sym typeface="Calibri"/>
              </a:rPr>
              <a:t>February, 2017</a:t>
            </a:r>
          </a:p>
        </p:txBody>
      </p:sp>
      <p:pic>
        <p:nvPicPr>
          <p:cNvPr id="145" name="Shape 145"/>
          <p:cNvPicPr preferRelativeResize="0">
            <a:picLocks noGrp="1"/>
          </p:cNvPicPr>
          <p:nvPr>
            <p:ph type="dgm" idx="5"/>
          </p:nvPr>
        </p:nvPicPr>
        <p:blipFill rotWithShape="1">
          <a:blip r:embed="rId4">
            <a:alphaModFix/>
          </a:blip>
          <a:srcRect/>
          <a:stretch/>
        </p:blipFill>
        <p:spPr>
          <a:xfrm>
            <a:off x="10466789" y="676275"/>
            <a:ext cx="1200931" cy="5191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161604"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Software Systems(2/4)</a:t>
            </a:r>
          </a:p>
        </p:txBody>
      </p:sp>
      <p:grpSp>
        <p:nvGrpSpPr>
          <p:cNvPr id="222" name="Shape 222"/>
          <p:cNvGrpSpPr/>
          <p:nvPr/>
        </p:nvGrpSpPr>
        <p:grpSpPr>
          <a:xfrm>
            <a:off x="1847801" y="1379834"/>
            <a:ext cx="7965131" cy="4708228"/>
            <a:chOff x="1920" y="0"/>
            <a:chExt cx="7965131" cy="4708228"/>
          </a:xfrm>
        </p:grpSpPr>
        <p:sp>
          <p:nvSpPr>
            <p:cNvPr id="223" name="Shape 223"/>
            <p:cNvSpPr/>
            <p:nvPr/>
          </p:nvSpPr>
          <p:spPr>
            <a:xfrm>
              <a:off x="1920"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24" name="Shape 224"/>
            <p:cNvSpPr txBox="1"/>
            <p:nvPr/>
          </p:nvSpPr>
          <p:spPr>
            <a:xfrm>
              <a:off x="1920"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Money</a:t>
              </a:r>
            </a:p>
          </p:txBody>
        </p:sp>
        <p:sp>
          <p:nvSpPr>
            <p:cNvPr id="225" name="Shape 225"/>
            <p:cNvSpPr/>
            <p:nvPr/>
          </p:nvSpPr>
          <p:spPr>
            <a:xfrm>
              <a:off x="190444"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226" name="Shape 226"/>
            <p:cNvSpPr txBox="1"/>
            <p:nvPr/>
          </p:nvSpPr>
          <p:spPr>
            <a:xfrm>
              <a:off x="234617" y="1456641"/>
              <a:ext cx="1419843" cy="2972002"/>
            </a:xfrm>
            <a:prstGeom prst="rect">
              <a:avLst/>
            </a:prstGeom>
            <a:noFill/>
            <a:ln>
              <a:noFill/>
            </a:ln>
          </p:spPr>
          <p:txBody>
            <a:bodyPr lIns="45700" tIns="34275" rIns="45700" bIns="34275" anchor="ctr" anchorCtr="0">
              <a:noAutofit/>
            </a:bodyPr>
            <a:lstStyle/>
            <a:p>
              <a:pPr marL="0" marR="0" lvl="0" indent="0" algn="ctr" rtl="0">
                <a:lnSpc>
                  <a:spcPct val="90000"/>
                </a:lnSpc>
                <a:spcBef>
                  <a:spcPts val="0"/>
                </a:spcBef>
                <a:spcAft>
                  <a:spcPts val="0"/>
                </a:spcAft>
                <a:buSzPct val="25000"/>
                <a:buNone/>
              </a:pPr>
              <a:r>
                <a:rPr lang="en-US" sz="1800">
                  <a:solidFill>
                    <a:schemeClr val="lt1"/>
                  </a:solidFill>
                  <a:latin typeface="Calibri"/>
                  <a:ea typeface="Calibri"/>
                  <a:cs typeface="Calibri"/>
                  <a:sym typeface="Calibri"/>
                </a:rPr>
                <a:t>Example :</a:t>
              </a:r>
            </a:p>
            <a:p>
              <a:pPr marL="0" marR="0" lvl="0" indent="0" algn="ctr" rtl="0">
                <a:lnSpc>
                  <a:spcPct val="90000"/>
                </a:lnSpc>
                <a:spcBef>
                  <a:spcPts val="630"/>
                </a:spcBef>
                <a:spcAft>
                  <a:spcPts val="0"/>
                </a:spcAft>
                <a:buSzPct val="25000"/>
                <a:buNone/>
              </a:pPr>
              <a:r>
                <a:rPr lang="en-US" sz="1800">
                  <a:solidFill>
                    <a:schemeClr val="lt1"/>
                  </a:solidFill>
                  <a:latin typeface="Calibri"/>
                  <a:ea typeface="Calibri"/>
                  <a:cs typeface="Calibri"/>
                  <a:sym typeface="Calibri"/>
                </a:rPr>
                <a:t>A company gets sued because an advertised business listing didn’t display correctly</a:t>
              </a:r>
            </a:p>
          </p:txBody>
        </p:sp>
        <p:sp>
          <p:nvSpPr>
            <p:cNvPr id="227" name="Shape 227"/>
            <p:cNvSpPr/>
            <p:nvPr/>
          </p:nvSpPr>
          <p:spPr>
            <a:xfrm>
              <a:off x="2028551"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28" name="Shape 228"/>
            <p:cNvSpPr txBox="1"/>
            <p:nvPr/>
          </p:nvSpPr>
          <p:spPr>
            <a:xfrm>
              <a:off x="2028551"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Time</a:t>
              </a:r>
            </a:p>
          </p:txBody>
        </p:sp>
        <p:sp>
          <p:nvSpPr>
            <p:cNvPr id="229" name="Shape 229"/>
            <p:cNvSpPr/>
            <p:nvPr/>
          </p:nvSpPr>
          <p:spPr>
            <a:xfrm>
              <a:off x="2217075"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230" name="Shape 230"/>
            <p:cNvSpPr txBox="1"/>
            <p:nvPr/>
          </p:nvSpPr>
          <p:spPr>
            <a:xfrm>
              <a:off x="2261249" y="1456641"/>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 :</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A defect caused a delay in a call center, so that not as many calls could be answered</a:t>
              </a:r>
            </a:p>
          </p:txBody>
        </p:sp>
        <p:sp>
          <p:nvSpPr>
            <p:cNvPr id="231" name="Shape 231"/>
            <p:cNvSpPr/>
            <p:nvPr/>
          </p:nvSpPr>
          <p:spPr>
            <a:xfrm>
              <a:off x="4055182"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32" name="Shape 232"/>
            <p:cNvSpPr txBox="1"/>
            <p:nvPr/>
          </p:nvSpPr>
          <p:spPr>
            <a:xfrm>
              <a:off x="4055182"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Reputation</a:t>
              </a:r>
            </a:p>
          </p:txBody>
        </p:sp>
        <p:sp>
          <p:nvSpPr>
            <p:cNvPr id="233" name="Shape 233"/>
            <p:cNvSpPr/>
            <p:nvPr/>
          </p:nvSpPr>
          <p:spPr>
            <a:xfrm>
              <a:off x="4243707"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234" name="Shape 234"/>
            <p:cNvSpPr txBox="1"/>
            <p:nvPr/>
          </p:nvSpPr>
          <p:spPr>
            <a:xfrm>
              <a:off x="4287880" y="1456641"/>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 :</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Brand was damaged by ongoing performance issues of a major airline, so customers went elsewhere</a:t>
              </a:r>
            </a:p>
          </p:txBody>
        </p:sp>
        <p:sp>
          <p:nvSpPr>
            <p:cNvPr id="235" name="Shape 235"/>
            <p:cNvSpPr/>
            <p:nvPr/>
          </p:nvSpPr>
          <p:spPr>
            <a:xfrm>
              <a:off x="6081814"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36" name="Shape 236"/>
            <p:cNvSpPr txBox="1"/>
            <p:nvPr/>
          </p:nvSpPr>
          <p:spPr>
            <a:xfrm>
              <a:off x="6081814"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Injury or Loss of Life</a:t>
              </a:r>
            </a:p>
          </p:txBody>
        </p:sp>
        <p:sp>
          <p:nvSpPr>
            <p:cNvPr id="237" name="Shape 237"/>
            <p:cNvSpPr/>
            <p:nvPr/>
          </p:nvSpPr>
          <p:spPr>
            <a:xfrm>
              <a:off x="6299280" y="1442000"/>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238" name="Shape 238"/>
            <p:cNvSpPr txBox="1"/>
            <p:nvPr/>
          </p:nvSpPr>
          <p:spPr>
            <a:xfrm>
              <a:off x="6343453" y="1486173"/>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Malfunction of switching in a railway line caused trains to collide</a:t>
              </a:r>
            </a:p>
          </p:txBody>
        </p:sp>
      </p:grpSp>
      <p:sp>
        <p:nvSpPr>
          <p:cNvPr id="239" name="Shape 23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10</a:t>
            </a:fld>
            <a:endParaRPr lang="en-US" sz="1000">
              <a:solidFill>
                <a:srgbClr val="8F8E8E"/>
              </a:solidFill>
              <a:latin typeface="Calibri"/>
              <a:ea typeface="Calibri"/>
              <a:cs typeface="Calibri"/>
              <a:sym typeface="Calibri"/>
            </a:endParaRPr>
          </a:p>
        </p:txBody>
      </p:sp>
      <p:sp>
        <p:nvSpPr>
          <p:cNvPr id="240" name="Shape 240"/>
          <p:cNvSpPr txBox="1"/>
          <p:nvPr/>
        </p:nvSpPr>
        <p:spPr>
          <a:xfrm>
            <a:off x="1143000" y="926663"/>
            <a:ext cx="9734385" cy="6924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100">
                <a:solidFill>
                  <a:srgbClr val="004D91"/>
                </a:solidFill>
                <a:latin typeface="Calibri"/>
                <a:ea typeface="Calibri"/>
                <a:cs typeface="Calibri"/>
                <a:sym typeface="Calibri"/>
              </a:rPr>
              <a:t>What are some of the consequences of faulty software?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pSp>
        <p:nvGrpSpPr>
          <p:cNvPr id="246" name="Shape 246"/>
          <p:cNvGrpSpPr/>
          <p:nvPr/>
        </p:nvGrpSpPr>
        <p:grpSpPr>
          <a:xfrm>
            <a:off x="1542300" y="1228045"/>
            <a:ext cx="8610599" cy="4800598"/>
            <a:chOff x="0" y="0"/>
            <a:chExt cx="8610599" cy="4800598"/>
          </a:xfrm>
        </p:grpSpPr>
        <p:sp>
          <p:nvSpPr>
            <p:cNvPr id="247" name="Shape 247"/>
            <p:cNvSpPr/>
            <p:nvPr/>
          </p:nvSpPr>
          <p:spPr>
            <a:xfrm>
              <a:off x="0" y="1440179"/>
              <a:ext cx="8610599" cy="1920239"/>
            </a:xfrm>
            <a:prstGeom prst="notchedRightArrow">
              <a:avLst>
                <a:gd name="adj1" fmla="val 50000"/>
                <a:gd name="adj2" fmla="val 50000"/>
              </a:avLst>
            </a:prstGeom>
            <a:solidFill>
              <a:srgbClr val="CBDDFF"/>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48" name="Shape 248"/>
            <p:cNvSpPr/>
            <p:nvPr/>
          </p:nvSpPr>
          <p:spPr>
            <a:xfrm>
              <a:off x="3783" y="0"/>
              <a:ext cx="2497409" cy="192023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9" name="Shape 249"/>
            <p:cNvSpPr txBox="1"/>
            <p:nvPr/>
          </p:nvSpPr>
          <p:spPr>
            <a:xfrm>
              <a:off x="3783" y="0"/>
              <a:ext cx="2497409" cy="1920239"/>
            </a:xfrm>
            <a:prstGeom prst="rect">
              <a:avLst/>
            </a:prstGeom>
            <a:noFill/>
            <a:ln>
              <a:noFill/>
            </a:ln>
          </p:spPr>
          <p:txBody>
            <a:bodyPr lIns="149350" tIns="149350" rIns="149350" bIns="149350" anchor="b"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A human makes a mistake (error)</a:t>
              </a:r>
            </a:p>
          </p:txBody>
        </p:sp>
        <p:sp>
          <p:nvSpPr>
            <p:cNvPr id="250" name="Shape 250"/>
            <p:cNvSpPr/>
            <p:nvPr/>
          </p:nvSpPr>
          <p:spPr>
            <a:xfrm>
              <a:off x="1012458" y="2160268"/>
              <a:ext cx="480059" cy="480059"/>
            </a:xfrm>
            <a:prstGeom prst="ellipse">
              <a:avLst/>
            </a:prstGeom>
            <a:gradFill>
              <a:gsLst>
                <a:gs pos="0">
                  <a:srgbClr val="004290"/>
                </a:gs>
                <a:gs pos="50000">
                  <a:srgbClr val="006DE6"/>
                </a:gs>
                <a:gs pos="70000">
                  <a:srgbClr val="007FFF"/>
                </a:gs>
                <a:gs pos="100000">
                  <a:srgbClr val="119DFF"/>
                </a:gs>
              </a:gsLst>
              <a:lin ang="16200000" scaled="0"/>
            </a:gra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51" name="Shape 251"/>
            <p:cNvSpPr/>
            <p:nvPr/>
          </p:nvSpPr>
          <p:spPr>
            <a:xfrm>
              <a:off x="2626064" y="2880358"/>
              <a:ext cx="2497409" cy="192023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2626064" y="2880358"/>
              <a:ext cx="2497409" cy="1920239"/>
            </a:xfrm>
            <a:prstGeom prst="rect">
              <a:avLst/>
            </a:prstGeom>
            <a:noFill/>
            <a:ln>
              <a:noFill/>
            </a:ln>
          </p:spPr>
          <p:txBody>
            <a:bodyPr lIns="149350" tIns="149350" rIns="149350" bIns="149350" anchor="t"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Which produces a defect (fault, flaw or bug) in code or document</a:t>
              </a:r>
            </a:p>
          </p:txBody>
        </p:sp>
        <p:sp>
          <p:nvSpPr>
            <p:cNvPr id="253" name="Shape 253"/>
            <p:cNvSpPr/>
            <p:nvPr/>
          </p:nvSpPr>
          <p:spPr>
            <a:xfrm>
              <a:off x="3634739" y="2160268"/>
              <a:ext cx="480059" cy="480059"/>
            </a:xfrm>
            <a:prstGeom prst="ellipse">
              <a:avLst/>
            </a:prstGeom>
            <a:gradFill>
              <a:gsLst>
                <a:gs pos="0">
                  <a:srgbClr val="004290"/>
                </a:gs>
                <a:gs pos="50000">
                  <a:srgbClr val="006DE6"/>
                </a:gs>
                <a:gs pos="70000">
                  <a:srgbClr val="007FFF"/>
                </a:gs>
                <a:gs pos="100000">
                  <a:srgbClr val="119DFF"/>
                </a:gs>
              </a:gsLst>
              <a:lin ang="16200000" scaled="0"/>
            </a:gra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254" name="Shape 254"/>
            <p:cNvSpPr/>
            <p:nvPr/>
          </p:nvSpPr>
          <p:spPr>
            <a:xfrm>
              <a:off x="5248344" y="0"/>
              <a:ext cx="2497409" cy="192023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5" name="Shape 255"/>
            <p:cNvSpPr txBox="1"/>
            <p:nvPr/>
          </p:nvSpPr>
          <p:spPr>
            <a:xfrm>
              <a:off x="5248344" y="0"/>
              <a:ext cx="2497409" cy="1920239"/>
            </a:xfrm>
            <a:prstGeom prst="rect">
              <a:avLst/>
            </a:prstGeom>
            <a:noFill/>
            <a:ln>
              <a:noFill/>
            </a:ln>
          </p:spPr>
          <p:txBody>
            <a:bodyPr lIns="149350" tIns="149350" rIns="149350" bIns="149350" anchor="b"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If executed, may cause a failure</a:t>
              </a:r>
            </a:p>
          </p:txBody>
        </p:sp>
        <p:sp>
          <p:nvSpPr>
            <p:cNvPr id="256" name="Shape 256"/>
            <p:cNvSpPr/>
            <p:nvPr/>
          </p:nvSpPr>
          <p:spPr>
            <a:xfrm>
              <a:off x="6257019" y="2160268"/>
              <a:ext cx="480059" cy="480059"/>
            </a:xfrm>
            <a:prstGeom prst="ellipse">
              <a:avLst/>
            </a:prstGeom>
            <a:gradFill>
              <a:gsLst>
                <a:gs pos="0">
                  <a:srgbClr val="004290"/>
                </a:gs>
                <a:gs pos="50000">
                  <a:srgbClr val="006DE6"/>
                </a:gs>
                <a:gs pos="70000">
                  <a:srgbClr val="007FFF"/>
                </a:gs>
                <a:gs pos="100000">
                  <a:srgbClr val="119DFF"/>
                </a:gs>
              </a:gsLst>
              <a:lin ang="16200000" scaled="0"/>
            </a:gra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grpSp>
      <p:sp>
        <p:nvSpPr>
          <p:cNvPr id="257" name="Shape 257"/>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11</a:t>
            </a:fld>
            <a:endParaRPr lang="en-US" sz="1000">
              <a:solidFill>
                <a:srgbClr val="8F8E8E"/>
              </a:solidFill>
              <a:latin typeface="Calibri"/>
              <a:ea typeface="Calibri"/>
              <a:cs typeface="Calibri"/>
              <a:sym typeface="Calibri"/>
            </a:endParaRPr>
          </a:p>
        </p:txBody>
      </p:sp>
      <p:sp>
        <p:nvSpPr>
          <p:cNvPr id="258" name="Shape 258"/>
          <p:cNvSpPr txBox="1"/>
          <p:nvPr/>
        </p:nvSpPr>
        <p:spPr>
          <a:xfrm>
            <a:off x="1142999" y="0"/>
            <a:ext cx="9546464"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CF6F07"/>
                </a:solidFill>
                <a:latin typeface="Century Gothic"/>
                <a:ea typeface="Century Gothic"/>
                <a:cs typeface="Century Gothic"/>
                <a:sym typeface="Century Gothic"/>
              </a:rPr>
              <a:t>Software Systems </a:t>
            </a:r>
            <a:r>
              <a:rPr lang="en-US" sz="3200">
                <a:solidFill>
                  <a:srgbClr val="CF6F07"/>
                </a:solidFill>
                <a:latin typeface="Calibri"/>
                <a:ea typeface="Calibri"/>
                <a:cs typeface="Calibri"/>
                <a:sym typeface="Calibri"/>
              </a:rPr>
              <a:t>(3/4)</a:t>
            </a:r>
            <a:r>
              <a:rPr lang="en-US" sz="3200">
                <a:solidFill>
                  <a:srgbClr val="CF6F07"/>
                </a:solidFill>
                <a:latin typeface="Century Gothic"/>
                <a:ea typeface="Century Gothic"/>
                <a:cs typeface="Century Gothic"/>
                <a:sym typeface="Century Gothic"/>
              </a:rPr>
              <a:t>: Causes of Software Defects</a:t>
            </a:r>
          </a:p>
        </p:txBody>
      </p:sp>
      <p:pic>
        <p:nvPicPr>
          <p:cNvPr id="259" name="Shape 259" descr="C:\Documents and Settings\emily_mogic\Local Settings\Temporary Internet Files\Content.IE5\GT2VKPAN\MC910216335[1].png"/>
          <p:cNvPicPr preferRelativeResize="0"/>
          <p:nvPr/>
        </p:nvPicPr>
        <p:blipFill rotWithShape="1">
          <a:blip r:embed="rId3">
            <a:alphaModFix/>
          </a:blip>
          <a:srcRect/>
          <a:stretch/>
        </p:blipFill>
        <p:spPr>
          <a:xfrm>
            <a:off x="7239000" y="4294912"/>
            <a:ext cx="1501775" cy="1614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72029"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Software Systems(4/4) : Root cause</a:t>
            </a:r>
          </a:p>
        </p:txBody>
      </p:sp>
      <p:sp>
        <p:nvSpPr>
          <p:cNvPr id="266" name="Shape 26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12</a:t>
            </a:fld>
            <a:endParaRPr lang="en-US" sz="1000">
              <a:solidFill>
                <a:srgbClr val="8F8E8E"/>
              </a:solidFill>
              <a:latin typeface="Calibri"/>
              <a:ea typeface="Calibri"/>
              <a:cs typeface="Calibri"/>
              <a:sym typeface="Calibri"/>
            </a:endParaRPr>
          </a:p>
        </p:txBody>
      </p:sp>
      <p:sp>
        <p:nvSpPr>
          <p:cNvPr id="267" name="Shape 267"/>
          <p:cNvSpPr txBox="1"/>
          <p:nvPr/>
        </p:nvSpPr>
        <p:spPr>
          <a:xfrm>
            <a:off x="1143000" y="1000361"/>
            <a:ext cx="9906000" cy="5586145"/>
          </a:xfrm>
          <a:prstGeom prst="rect">
            <a:avLst/>
          </a:prstGeom>
          <a:noFill/>
          <a:ln>
            <a:noFill/>
          </a:ln>
        </p:spPr>
        <p:txBody>
          <a:bodyPr lIns="91425" tIns="45700" rIns="91425" bIns="45700" anchor="t" anchorCtr="0">
            <a:noAutofit/>
          </a:bodyPr>
          <a:lstStyle/>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Humans are fallible</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smtClean="0">
                <a:solidFill>
                  <a:schemeClr val="dk1"/>
                </a:solidFill>
                <a:latin typeface="Calibri"/>
                <a:ea typeface="Calibri"/>
                <a:cs typeface="Calibri"/>
                <a:sym typeface="Calibri"/>
              </a:rPr>
              <a:t>Time </a:t>
            </a:r>
            <a:r>
              <a:rPr lang="en-US" sz="2100" b="0" i="0" u="none" strike="noStrike" cap="none" dirty="0">
                <a:solidFill>
                  <a:schemeClr val="dk1"/>
                </a:solidFill>
                <a:latin typeface="Calibri"/>
                <a:ea typeface="Calibri"/>
                <a:cs typeface="Calibri"/>
                <a:sym typeface="Calibri"/>
              </a:rPr>
              <a:t>pressure</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Complexity – code, infrastructure, many system interactions</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Changing technologies</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Environmental conditions – radiation, pollution, magnetism</a:t>
            </a:r>
          </a:p>
          <a:p>
            <a:pPr marL="914400" marR="0" lvl="1" indent="-457200" algn="l" rtl="0">
              <a:lnSpc>
                <a:spcPct val="200000"/>
              </a:lnSpc>
              <a:spcBef>
                <a:spcPts val="0"/>
              </a:spcBef>
              <a:buClr>
                <a:schemeClr val="dk1"/>
              </a:buClr>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143000" y="-24977"/>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Role of Testing </a:t>
            </a:r>
          </a:p>
        </p:txBody>
      </p:sp>
      <p:sp>
        <p:nvSpPr>
          <p:cNvPr id="275" name="Shape 27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13</a:t>
            </a:fld>
            <a:endParaRPr lang="en-US" sz="1000">
              <a:solidFill>
                <a:srgbClr val="8F8E8E"/>
              </a:solidFill>
              <a:latin typeface="Calibri"/>
              <a:ea typeface="Calibri"/>
              <a:cs typeface="Calibri"/>
              <a:sym typeface="Calibri"/>
            </a:endParaRPr>
          </a:p>
        </p:txBody>
      </p:sp>
      <p:sp>
        <p:nvSpPr>
          <p:cNvPr id="276" name="Shape 276"/>
          <p:cNvSpPr txBox="1"/>
          <p:nvPr/>
        </p:nvSpPr>
        <p:spPr>
          <a:xfrm>
            <a:off x="1143000" y="924465"/>
            <a:ext cx="9906000" cy="677108"/>
          </a:xfrm>
          <a:prstGeom prst="rect">
            <a:avLst/>
          </a:prstGeom>
          <a:noFill/>
          <a:ln>
            <a:noFill/>
          </a:ln>
        </p:spPr>
        <p:txBody>
          <a:bodyPr lIns="91425" tIns="45700" rIns="91425" bIns="45700" anchor="t" anchorCtr="0">
            <a:noAutofit/>
          </a:bodyPr>
          <a:lstStyle/>
          <a:p>
            <a:pPr marL="0" marR="0" lvl="0" indent="0" algn="l" rtl="0">
              <a:spcBef>
                <a:spcPts val="0"/>
              </a:spcBef>
              <a:buNone/>
            </a:pPr>
            <a:endParaRPr sz="2000">
              <a:solidFill>
                <a:schemeClr val="dk1"/>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7" name="Shape 277"/>
          <p:cNvSpPr txBox="1"/>
          <p:nvPr/>
        </p:nvSpPr>
        <p:spPr>
          <a:xfrm>
            <a:off x="1143000" y="924466"/>
            <a:ext cx="9906000" cy="526297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2000" dirty="0">
              <a:solidFill>
                <a:schemeClr val="tx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000" dirty="0">
                <a:solidFill>
                  <a:schemeClr val="tx1"/>
                </a:solidFill>
                <a:latin typeface="Calibri"/>
                <a:ea typeface="Calibri"/>
                <a:cs typeface="Calibri"/>
                <a:sym typeface="Calibri"/>
              </a:rPr>
              <a:t>Testing of systems and documentation can help reduce the risk of problems and contribute to quality – if defects are found and corrected before the system is released for operational use.</a:t>
            </a:r>
          </a:p>
          <a:p>
            <a:pPr marL="342900" marR="0" lvl="0" indent="-342900" algn="l" rtl="0">
              <a:spcBef>
                <a:spcPts val="0"/>
              </a:spcBef>
              <a:buClr>
                <a:schemeClr val="dk1"/>
              </a:buClr>
              <a:buFont typeface="Arial"/>
              <a:buNone/>
            </a:pPr>
            <a:endParaRPr sz="2000" dirty="0">
              <a:solidFill>
                <a:schemeClr val="tx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000" dirty="0">
                <a:solidFill>
                  <a:schemeClr val="tx1"/>
                </a:solidFill>
                <a:latin typeface="Calibri"/>
                <a:ea typeface="Calibri"/>
                <a:cs typeface="Calibri"/>
                <a:sym typeface="Calibri"/>
              </a:rPr>
              <a:t>Testing may be required for contractual, legal or industry-specific standards</a:t>
            </a:r>
          </a:p>
          <a:p>
            <a:pPr marL="342900" marR="0" lvl="0" indent="-342900" algn="l" rtl="0">
              <a:spcBef>
                <a:spcPts val="0"/>
              </a:spcBef>
              <a:buClr>
                <a:schemeClr val="dk1"/>
              </a:buClr>
              <a:buFont typeface="Arial"/>
              <a:buNone/>
            </a:pPr>
            <a:endParaRPr sz="2000" dirty="0">
              <a:solidFill>
                <a:schemeClr val="tx1"/>
              </a:solidFill>
              <a:latin typeface="Calibri"/>
              <a:ea typeface="Calibri"/>
              <a:cs typeface="Calibri"/>
              <a:sym typeface="Calibri"/>
            </a:endParaRPr>
          </a:p>
          <a:p>
            <a:pPr marL="800100" marR="0" lvl="1" indent="-342900" algn="l" rtl="0">
              <a:spcBef>
                <a:spcPts val="0"/>
              </a:spcBef>
              <a:buClr>
                <a:schemeClr val="dk1"/>
              </a:buClr>
              <a:buSzPct val="100000"/>
              <a:buFont typeface="Noto Sans Symbols"/>
              <a:buChar char="▪"/>
            </a:pPr>
            <a:r>
              <a:rPr lang="en-US" sz="2000" b="0" i="0" u="none" strike="noStrike" cap="none" dirty="0" err="1">
                <a:solidFill>
                  <a:schemeClr val="tx1"/>
                </a:solidFill>
                <a:latin typeface="Calibri"/>
                <a:ea typeface="Calibri"/>
                <a:cs typeface="Calibri"/>
                <a:sym typeface="Calibri"/>
              </a:rPr>
              <a:t>Eg</a:t>
            </a:r>
            <a:r>
              <a:rPr lang="en-US" sz="2000" b="0" i="0" u="none" strike="noStrike" cap="none" dirty="0">
                <a:solidFill>
                  <a:schemeClr val="tx1"/>
                </a:solidFill>
                <a:latin typeface="Calibri"/>
                <a:ea typeface="Calibri"/>
                <a:cs typeface="Calibri"/>
                <a:sym typeface="Calibri"/>
              </a:rPr>
              <a:t>. Sarbanes-Oxley Act (</a:t>
            </a:r>
            <a:r>
              <a:rPr lang="en-US" sz="2000" b="0" i="0" u="none" strike="noStrike" cap="none" dirty="0" err="1">
                <a:solidFill>
                  <a:schemeClr val="tx1"/>
                </a:solidFill>
                <a:latin typeface="Calibri"/>
                <a:ea typeface="Calibri"/>
                <a:cs typeface="Calibri"/>
                <a:sym typeface="Calibri"/>
              </a:rPr>
              <a:t>SoX</a:t>
            </a:r>
            <a:r>
              <a:rPr lang="en-US" sz="2000" b="0" i="0" u="none" strike="noStrike" cap="none" dirty="0">
                <a:solidFill>
                  <a:schemeClr val="tx1"/>
                </a:solidFill>
                <a:latin typeface="Calibri"/>
                <a:ea typeface="Calibri"/>
                <a:cs typeface="Calibri"/>
                <a:sym typeface="Calibri"/>
              </a:rPr>
              <a:t>) requires compliance for governance, accounting and reporting standards for companies trading with US companies.</a:t>
            </a:r>
            <a:br>
              <a:rPr lang="en-US" sz="2000" b="0" i="0" u="none" strike="noStrike" cap="none" dirty="0">
                <a:solidFill>
                  <a:schemeClr val="tx1"/>
                </a:solidFill>
                <a:latin typeface="Calibri"/>
                <a:ea typeface="Calibri"/>
                <a:cs typeface="Calibri"/>
                <a:sym typeface="Calibri"/>
              </a:rPr>
            </a:br>
            <a:endParaRPr lang="en-US" sz="2000" b="0" i="0" u="none" strike="noStrike" cap="none" dirty="0">
              <a:solidFill>
                <a:schemeClr val="tx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000" dirty="0">
                <a:solidFill>
                  <a:schemeClr val="tx1"/>
                </a:solidFill>
                <a:latin typeface="Calibri"/>
                <a:ea typeface="Calibri"/>
                <a:cs typeface="Calibri"/>
                <a:sym typeface="Calibri"/>
              </a:rPr>
              <a:t>Testing can give confidence in the quality of the software</a:t>
            </a:r>
          </a:p>
          <a:p>
            <a:pPr marL="0" marR="0" lvl="0" indent="0" algn="l" rtl="0">
              <a:spcBef>
                <a:spcPts val="0"/>
              </a:spcBef>
              <a:buNone/>
            </a:pPr>
            <a:endParaRPr sz="1800" dirty="0">
              <a:solidFill>
                <a:schemeClr val="tx1"/>
              </a:solidFill>
              <a:latin typeface="Calibri"/>
              <a:ea typeface="Calibri"/>
              <a:cs typeface="Calibri"/>
              <a:sym typeface="Calibri"/>
            </a:endParaRPr>
          </a:p>
          <a:p>
            <a:pPr marL="0" marR="0" lvl="0" indent="0" algn="l" rtl="0">
              <a:spcBef>
                <a:spcPts val="0"/>
              </a:spcBef>
              <a:buNone/>
            </a:pPr>
            <a:endParaRPr sz="1800" dirty="0">
              <a:solidFill>
                <a:schemeClr val="tx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143000"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Quality Assurance</a:t>
            </a:r>
          </a:p>
        </p:txBody>
      </p:sp>
      <p:sp>
        <p:nvSpPr>
          <p:cNvPr id="283" name="Shape 283"/>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14</a:t>
            </a:fld>
            <a:endParaRPr lang="en-US" sz="1000">
              <a:solidFill>
                <a:srgbClr val="8F8E8E"/>
              </a:solidFill>
              <a:latin typeface="Calibri"/>
              <a:ea typeface="Calibri"/>
              <a:cs typeface="Calibri"/>
              <a:sym typeface="Calibri"/>
            </a:endParaRPr>
          </a:p>
        </p:txBody>
      </p:sp>
      <p:sp>
        <p:nvSpPr>
          <p:cNvPr id="284" name="Shape 284"/>
          <p:cNvSpPr txBox="1"/>
          <p:nvPr/>
        </p:nvSpPr>
        <p:spPr>
          <a:xfrm>
            <a:off x="1143000" y="1000359"/>
            <a:ext cx="9906000" cy="3647151"/>
          </a:xfrm>
          <a:prstGeom prst="rect">
            <a:avLst/>
          </a:prstGeom>
          <a:noFill/>
          <a:ln>
            <a:noFill/>
          </a:ln>
        </p:spPr>
        <p:txBody>
          <a:bodyPr lIns="91425" tIns="45700" rIns="91425" bIns="45700" anchor="t" anchorCtr="0">
            <a:noAutofit/>
          </a:bodyPr>
          <a:lstStyle/>
          <a:p>
            <a:pPr marL="0" marR="0" lvl="0" indent="0" algn="l" rtl="0">
              <a:spcBef>
                <a:spcPts val="0"/>
              </a:spcBef>
              <a:buNone/>
            </a:pPr>
            <a:endParaRPr sz="2100" dirty="0">
              <a:solidFill>
                <a:schemeClr val="dk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100" dirty="0">
                <a:solidFill>
                  <a:schemeClr val="dk1"/>
                </a:solidFill>
                <a:latin typeface="Calibri"/>
                <a:ea typeface="Calibri"/>
                <a:cs typeface="Calibri"/>
                <a:sym typeface="Calibri"/>
              </a:rPr>
              <a:t>Testing is only one part of Quality Assurance!</a:t>
            </a:r>
          </a:p>
          <a:p>
            <a:pPr marL="342900" marR="0" lvl="0" indent="-342900" algn="l" rtl="0">
              <a:spcBef>
                <a:spcPts val="0"/>
              </a:spcBef>
              <a:buClr>
                <a:schemeClr val="dk1"/>
              </a:buClr>
              <a:buFont typeface="Arial"/>
              <a:buNone/>
            </a:pPr>
            <a:endParaRPr sz="2100" dirty="0">
              <a:solidFill>
                <a:schemeClr val="dk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100" dirty="0">
                <a:solidFill>
                  <a:schemeClr val="dk1"/>
                </a:solidFill>
                <a:latin typeface="Calibri"/>
                <a:ea typeface="Calibri"/>
                <a:cs typeface="Calibri"/>
                <a:sym typeface="Calibri"/>
              </a:rPr>
              <a:t>Other Quality Assurance activities should occur in the </a:t>
            </a:r>
          </a:p>
          <a:p>
            <a:pPr marL="0" marR="0" lvl="0" indent="0" algn="l" rtl="0">
              <a:spcBef>
                <a:spcPts val="0"/>
              </a:spcBef>
              <a:buSzPct val="25000"/>
              <a:buNone/>
            </a:pPr>
            <a:r>
              <a:rPr lang="en-US" sz="2100" dirty="0">
                <a:solidFill>
                  <a:schemeClr val="dk1"/>
                </a:solidFill>
                <a:latin typeface="Calibri"/>
                <a:ea typeface="Calibri"/>
                <a:cs typeface="Calibri"/>
                <a:sym typeface="Calibri"/>
              </a:rPr>
              <a:t>     organization</a:t>
            </a:r>
          </a:p>
          <a:p>
            <a:pPr marL="0" marR="0" lvl="0" indent="0" algn="l" rtl="0">
              <a:spcBef>
                <a:spcPts val="0"/>
              </a:spcBef>
              <a:buNone/>
            </a:pPr>
            <a:endParaRPr sz="2100" dirty="0">
              <a:solidFill>
                <a:schemeClr val="dk1"/>
              </a:solidFill>
              <a:latin typeface="Calibri"/>
              <a:ea typeface="Calibri"/>
              <a:cs typeface="Calibri"/>
              <a:sym typeface="Calibri"/>
            </a:endParaRPr>
          </a:p>
          <a:p>
            <a:pPr marL="800100" marR="0" lvl="1"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Requirements and documentation</a:t>
            </a:r>
          </a:p>
          <a:p>
            <a:pPr marL="800100" marR="0" lvl="1"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Development standards </a:t>
            </a:r>
          </a:p>
          <a:p>
            <a:pPr marL="800100" marR="0" lvl="1"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Training</a:t>
            </a:r>
          </a:p>
          <a:p>
            <a:pPr marL="800100" marR="0" lvl="1"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Defect analysis</a:t>
            </a:r>
          </a:p>
          <a:p>
            <a:pPr marL="800100" marR="0" lvl="1"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Lessons learnt can help contribute</a:t>
            </a:r>
          </a:p>
        </p:txBody>
      </p:sp>
      <p:sp>
        <p:nvSpPr>
          <p:cNvPr id="3" name="AutoShape 4" descr="Image result for quality assur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43000"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How much testing is enough?</a:t>
            </a:r>
          </a:p>
        </p:txBody>
      </p:sp>
      <p:grpSp>
        <p:nvGrpSpPr>
          <p:cNvPr id="292" name="Shape 292"/>
          <p:cNvGrpSpPr/>
          <p:nvPr/>
        </p:nvGrpSpPr>
        <p:grpSpPr>
          <a:xfrm>
            <a:off x="2507355" y="1379847"/>
            <a:ext cx="6847086" cy="4670003"/>
            <a:chOff x="1034155" y="97146"/>
            <a:chExt cx="6847086" cy="4670003"/>
          </a:xfrm>
        </p:grpSpPr>
        <p:sp>
          <p:nvSpPr>
            <p:cNvPr id="293" name="Shape 293"/>
            <p:cNvSpPr/>
            <p:nvPr/>
          </p:nvSpPr>
          <p:spPr>
            <a:xfrm>
              <a:off x="2483716" y="114410"/>
              <a:ext cx="3935760" cy="1366836"/>
            </a:xfrm>
            <a:prstGeom prst="ellipse">
              <a:avLst/>
            </a:prstGeom>
            <a:solidFill>
              <a:srgbClr val="BBD3FF">
                <a:alpha val="40000"/>
              </a:srgbClr>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4076326" y="3069484"/>
              <a:ext cx="762743" cy="488156"/>
            </a:xfrm>
            <a:prstGeom prst="downArrow">
              <a:avLst>
                <a:gd name="adj1" fmla="val 50000"/>
                <a:gd name="adj2" fmla="val 50000"/>
              </a:avLst>
            </a:prstGeom>
            <a:solidFill>
              <a:srgbClr val="CBDD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 name="Shape 295"/>
            <p:cNvSpPr/>
            <p:nvPr/>
          </p:nvSpPr>
          <p:spPr>
            <a:xfrm>
              <a:off x="1034155" y="3851857"/>
              <a:ext cx="6847086" cy="915293"/>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1034155" y="3851857"/>
              <a:ext cx="6847086" cy="915293"/>
            </a:xfrm>
            <a:prstGeom prst="rect">
              <a:avLst/>
            </a:prstGeom>
            <a:noFill/>
            <a:ln>
              <a:noFill/>
            </a:ln>
          </p:spPr>
          <p:txBody>
            <a:bodyPr lIns="149350" tIns="149350" rIns="149350" bIns="149350" anchor="ctr" anchorCtr="0">
              <a:noAutofit/>
            </a:bodyPr>
            <a:lstStyle/>
            <a:p>
              <a:pPr marL="0" marR="0" lvl="0" indent="0" algn="ctr" rtl="0">
                <a:lnSpc>
                  <a:spcPct val="90000"/>
                </a:lnSpc>
                <a:spcBef>
                  <a:spcPts val="0"/>
                </a:spcBef>
                <a:spcAft>
                  <a:spcPts val="0"/>
                </a:spcAft>
                <a:buSzPct val="25000"/>
                <a:buNone/>
              </a:pPr>
              <a:r>
                <a:rPr lang="en-US" sz="2100" b="1" dirty="0">
                  <a:solidFill>
                    <a:srgbClr val="002060"/>
                  </a:solidFill>
                  <a:latin typeface="Calibri"/>
                  <a:ea typeface="Calibri"/>
                  <a:cs typeface="Calibri"/>
                  <a:sym typeface="Calibri"/>
                </a:rPr>
                <a:t>How much testing is enough?</a:t>
              </a:r>
            </a:p>
            <a:p>
              <a:pPr marL="0" marR="0" lvl="0" indent="0" algn="ctr" rtl="0">
                <a:lnSpc>
                  <a:spcPct val="90000"/>
                </a:lnSpc>
                <a:spcBef>
                  <a:spcPts val="735"/>
                </a:spcBef>
                <a:spcAft>
                  <a:spcPts val="0"/>
                </a:spcAft>
                <a:buSzPct val="25000"/>
                <a:buNone/>
              </a:pPr>
              <a:r>
                <a:rPr lang="en-US" sz="2100" dirty="0">
                  <a:solidFill>
                    <a:srgbClr val="004D91"/>
                  </a:solidFill>
                  <a:latin typeface="Calibri"/>
                  <a:ea typeface="Calibri"/>
                  <a:cs typeface="Calibri"/>
                  <a:sym typeface="Calibri"/>
                </a:rPr>
                <a:t>Sufficient information to stakeholders to make informed decisions</a:t>
              </a:r>
            </a:p>
          </p:txBody>
        </p:sp>
        <p:sp>
          <p:nvSpPr>
            <p:cNvPr id="297" name="Shape 297"/>
            <p:cNvSpPr/>
            <p:nvPr/>
          </p:nvSpPr>
          <p:spPr>
            <a:xfrm>
              <a:off x="3972103" y="1455401"/>
              <a:ext cx="1170911" cy="1316498"/>
            </a:xfrm>
            <a:prstGeom prst="ellipse">
              <a:avLst/>
            </a:prstGeom>
            <a:solidFill>
              <a:srgbClr val="2399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txBox="1"/>
            <p:nvPr/>
          </p:nvSpPr>
          <p:spPr>
            <a:xfrm>
              <a:off x="4143580" y="1648199"/>
              <a:ext cx="827959" cy="930904"/>
            </a:xfrm>
            <a:prstGeom prst="rect">
              <a:avLst/>
            </a:prstGeom>
            <a:noFill/>
            <a:ln>
              <a:noFill/>
            </a:ln>
          </p:spPr>
          <p:txBody>
            <a:bodyPr lIns="16500" tIns="16500" rIns="16500" bIns="16500" anchor="ctr" anchorCtr="0">
              <a:noAutofit/>
            </a:bodyPr>
            <a:lstStyle/>
            <a:p>
              <a:pPr marL="0" marR="0" lvl="0" indent="0" algn="ctr" rtl="0">
                <a:lnSpc>
                  <a:spcPct val="90000"/>
                </a:lnSpc>
                <a:spcBef>
                  <a:spcPts val="0"/>
                </a:spcBef>
                <a:spcAft>
                  <a:spcPts val="0"/>
                </a:spcAft>
                <a:buSzPct val="25000"/>
                <a:buNone/>
              </a:pPr>
              <a:r>
                <a:rPr lang="en-US" sz="1300">
                  <a:solidFill>
                    <a:schemeClr val="lt1"/>
                  </a:solidFill>
                  <a:latin typeface="Calibri"/>
                  <a:ea typeface="Calibri"/>
                  <a:cs typeface="Calibri"/>
                  <a:sym typeface="Calibri"/>
                </a:rPr>
                <a:t>Project Constraints</a:t>
              </a:r>
            </a:p>
          </p:txBody>
        </p:sp>
        <p:sp>
          <p:nvSpPr>
            <p:cNvPr id="299" name="Shape 299"/>
            <p:cNvSpPr/>
            <p:nvPr/>
          </p:nvSpPr>
          <p:spPr>
            <a:xfrm>
              <a:off x="2994034" y="552504"/>
              <a:ext cx="1249291" cy="1381533"/>
            </a:xfrm>
            <a:prstGeom prst="ellipse">
              <a:avLst/>
            </a:prstGeom>
            <a:solidFill>
              <a:srgbClr val="6DBA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txBox="1"/>
            <p:nvPr/>
          </p:nvSpPr>
          <p:spPr>
            <a:xfrm>
              <a:off x="3176990" y="754825"/>
              <a:ext cx="883381" cy="976891"/>
            </a:xfrm>
            <a:prstGeom prst="rect">
              <a:avLst/>
            </a:prstGeom>
            <a:noFill/>
            <a:ln>
              <a:noFill/>
            </a:ln>
          </p:spPr>
          <p:txBody>
            <a:bodyPr lIns="16500" tIns="16500" rIns="16500" bIns="16500" anchor="ctr" anchorCtr="0">
              <a:noAutofit/>
            </a:bodyPr>
            <a:lstStyle/>
            <a:p>
              <a:pPr marL="0" marR="0" lvl="0" indent="0" algn="ctr" rtl="0">
                <a:lnSpc>
                  <a:spcPct val="90000"/>
                </a:lnSpc>
                <a:spcBef>
                  <a:spcPts val="0"/>
                </a:spcBef>
                <a:spcAft>
                  <a:spcPts val="0"/>
                </a:spcAft>
                <a:buSzPct val="25000"/>
                <a:buNone/>
              </a:pPr>
              <a:r>
                <a:rPr lang="en-US" sz="1300">
                  <a:solidFill>
                    <a:schemeClr val="lt1"/>
                  </a:solidFill>
                  <a:latin typeface="Calibri"/>
                  <a:ea typeface="Calibri"/>
                  <a:cs typeface="Calibri"/>
                  <a:sym typeface="Calibri"/>
                </a:rPr>
                <a:t>Level of Business Risk</a:t>
              </a:r>
            </a:p>
          </p:txBody>
        </p:sp>
        <p:sp>
          <p:nvSpPr>
            <p:cNvPr id="301" name="Shape 301"/>
            <p:cNvSpPr/>
            <p:nvPr/>
          </p:nvSpPr>
          <p:spPr>
            <a:xfrm>
              <a:off x="4395116" y="324819"/>
              <a:ext cx="1254029" cy="1173011"/>
            </a:xfrm>
            <a:prstGeom prst="ellipse">
              <a:avLst/>
            </a:prstGeom>
            <a:solidFill>
              <a:srgbClr val="FF9900">
                <a:alpha val="67843"/>
              </a:srgbClr>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txBox="1"/>
            <p:nvPr/>
          </p:nvSpPr>
          <p:spPr>
            <a:xfrm>
              <a:off x="4578764" y="496604"/>
              <a:ext cx="886733" cy="829443"/>
            </a:xfrm>
            <a:prstGeom prst="rect">
              <a:avLst/>
            </a:prstGeom>
            <a:noFill/>
            <a:ln>
              <a:noFill/>
            </a:ln>
          </p:spPr>
          <p:txBody>
            <a:bodyPr lIns="16500" tIns="16500" rIns="16500" bIns="16500" anchor="ctr" anchorCtr="0">
              <a:noAutofit/>
            </a:bodyPr>
            <a:lstStyle/>
            <a:p>
              <a:pPr marL="0" marR="0" lvl="0" indent="0" algn="ctr" rtl="0">
                <a:lnSpc>
                  <a:spcPct val="90000"/>
                </a:lnSpc>
                <a:spcBef>
                  <a:spcPts val="0"/>
                </a:spcBef>
                <a:spcAft>
                  <a:spcPts val="0"/>
                </a:spcAft>
                <a:buSzPct val="25000"/>
                <a:buNone/>
              </a:pPr>
              <a:r>
                <a:rPr lang="en-US" sz="1300">
                  <a:solidFill>
                    <a:schemeClr val="dk1"/>
                  </a:solidFill>
                  <a:latin typeface="Calibri"/>
                  <a:ea typeface="Calibri"/>
                  <a:cs typeface="Calibri"/>
                  <a:sym typeface="Calibri"/>
                </a:rPr>
                <a:t>Level of Technical Risk</a:t>
              </a:r>
            </a:p>
          </p:txBody>
        </p:sp>
        <p:sp>
          <p:nvSpPr>
            <p:cNvPr id="303" name="Shape 303"/>
            <p:cNvSpPr/>
            <p:nvPr/>
          </p:nvSpPr>
          <p:spPr>
            <a:xfrm>
              <a:off x="2547009" y="97146"/>
              <a:ext cx="3821378" cy="2787766"/>
            </a:xfrm>
            <a:custGeom>
              <a:avLst/>
              <a:gdLst/>
              <a:ahLst/>
              <a:cxnLst/>
              <a:rect l="0" t="0" r="0" b="0"/>
              <a:pathLst>
                <a:path w="120000" h="120000" extrusionOk="0">
                  <a:moveTo>
                    <a:pt x="583" y="34175"/>
                  </a:moveTo>
                  <a:lnTo>
                    <a:pt x="583" y="34175"/>
                  </a:ln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19999"/>
                    <a:pt x="60000" y="119999"/>
                  </a:cubicBezTo>
                  <a:cubicBezTo>
                    <a:pt x="52522" y="119999"/>
                    <a:pt x="46186" y="117246"/>
                    <a:pt x="45145" y="113543"/>
                  </a:cubicBezTo>
                  <a:close/>
                  <a:moveTo>
                    <a:pt x="4377" y="29999"/>
                  </a:moveTo>
                  <a:lnTo>
                    <a:pt x="4377" y="30000"/>
                  </a:lnTo>
                  <a:cubicBezTo>
                    <a:pt x="4377" y="43254"/>
                    <a:pt x="29280" y="53999"/>
                    <a:pt x="60000" y="53999"/>
                  </a:cubicBezTo>
                  <a:cubicBezTo>
                    <a:pt x="90719" y="53999"/>
                    <a:pt x="115622" y="43254"/>
                    <a:pt x="115622" y="29999"/>
                  </a:cubicBezTo>
                  <a:cubicBezTo>
                    <a:pt x="115622" y="16745"/>
                    <a:pt x="90719" y="5999"/>
                    <a:pt x="60000" y="5999"/>
                  </a:cubicBezTo>
                  <a:cubicBezTo>
                    <a:pt x="29280" y="5999"/>
                    <a:pt x="4377" y="16745"/>
                    <a:pt x="4377" y="29999"/>
                  </a:cubicBezTo>
                  <a:close/>
                </a:path>
              </a:pathLst>
            </a:custGeom>
            <a:solidFill>
              <a:schemeClr val="lt1">
                <a:alpha val="40000"/>
              </a:schemeClr>
            </a:solidFill>
            <a:ln w="12700" cap="flat" cmpd="sng">
              <a:solidFill>
                <a:srgbClr val="2399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04" name="Shape 30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15</a:t>
            </a:fld>
            <a:endParaRPr lang="en-US" sz="1000">
              <a:solidFill>
                <a:srgbClr val="8F8E8E"/>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16</a:t>
            </a:fld>
            <a:endParaRPr lang="en-US" sz="1000">
              <a:solidFill>
                <a:srgbClr val="8F8E8E"/>
              </a:solidFill>
              <a:latin typeface="Calibri"/>
              <a:ea typeface="Calibri"/>
              <a:cs typeface="Calibri"/>
              <a:sym typeface="Calibri"/>
            </a:endParaRPr>
          </a:p>
        </p:txBody>
      </p:sp>
      <p:sp>
        <p:nvSpPr>
          <p:cNvPr id="310" name="Shape 310"/>
          <p:cNvSpPr txBox="1"/>
          <p:nvPr/>
        </p:nvSpPr>
        <p:spPr>
          <a:xfrm>
            <a:off x="1143000" y="1000359"/>
            <a:ext cx="990600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1" name="Shape 311"/>
          <p:cNvSpPr txBox="1"/>
          <p:nvPr/>
        </p:nvSpPr>
        <p:spPr>
          <a:xfrm>
            <a:off x="1118608" y="1138859"/>
            <a:ext cx="9906000" cy="3046988"/>
          </a:xfrm>
          <a:prstGeom prst="rect">
            <a:avLst/>
          </a:prstGeom>
          <a:noFill/>
          <a:ln>
            <a:noFill/>
          </a:ln>
        </p:spPr>
        <p:txBody>
          <a:bodyPr lIns="91425" tIns="45700" rIns="91425" bIns="45700" anchor="t" anchorCtr="0">
            <a:noAutofit/>
          </a:bodyPr>
          <a:lstStyle/>
          <a:p>
            <a:pPr marL="0" marR="0" lvl="0" indent="0" algn="l" rtl="0">
              <a:spcBef>
                <a:spcPts val="0"/>
              </a:spcBef>
              <a:buNone/>
            </a:pPr>
            <a:endParaRPr sz="3200" dirty="0">
              <a:solidFill>
                <a:srgbClr val="004D91"/>
              </a:solidFill>
              <a:latin typeface="Calibri"/>
              <a:ea typeface="Calibri"/>
              <a:cs typeface="Calibri"/>
              <a:sym typeface="Calibri"/>
            </a:endParaRPr>
          </a:p>
          <a:p>
            <a:pPr marL="0" marR="0" lvl="0" indent="0" algn="l" rtl="0">
              <a:spcBef>
                <a:spcPts val="0"/>
              </a:spcBef>
              <a:buNone/>
            </a:pPr>
            <a:endParaRPr sz="3200" dirty="0">
              <a:solidFill>
                <a:srgbClr val="004D91"/>
              </a:solidFill>
              <a:latin typeface="Calibri"/>
              <a:ea typeface="Calibri"/>
              <a:cs typeface="Calibri"/>
              <a:sym typeface="Calibri"/>
            </a:endParaRPr>
          </a:p>
          <a:p>
            <a:pPr marL="0" marR="0" lvl="0" indent="0" algn="l" rtl="0">
              <a:spcBef>
                <a:spcPts val="0"/>
              </a:spcBef>
              <a:buSzPct val="25000"/>
              <a:buNone/>
            </a:pPr>
            <a:r>
              <a:rPr lang="en-US" sz="3200" dirty="0">
                <a:solidFill>
                  <a:srgbClr val="004D91"/>
                </a:solidFill>
                <a:latin typeface="Calibri"/>
                <a:ea typeface="Calibri"/>
                <a:cs typeface="Calibri"/>
                <a:sym typeface="Calibri"/>
              </a:rPr>
              <a:t>	</a:t>
            </a:r>
          </a:p>
          <a:p>
            <a:pPr marL="0" marR="0" lvl="0" indent="0" algn="l" rtl="0">
              <a:spcBef>
                <a:spcPts val="0"/>
              </a:spcBef>
              <a:buSzPct val="25000"/>
              <a:buNone/>
            </a:pPr>
            <a:r>
              <a:rPr lang="en-US" sz="3200" dirty="0">
                <a:solidFill>
                  <a:srgbClr val="004D91"/>
                </a:solidFill>
                <a:latin typeface="Calibri"/>
                <a:ea typeface="Calibri"/>
                <a:cs typeface="Calibri"/>
                <a:sym typeface="Calibri"/>
              </a:rPr>
              <a:t>                                	</a:t>
            </a:r>
            <a:r>
              <a:rPr lang="en-US" sz="3200" dirty="0">
                <a:solidFill>
                  <a:srgbClr val="FFC000"/>
                </a:solidFill>
                <a:latin typeface="Calibri"/>
                <a:ea typeface="Calibri"/>
                <a:cs typeface="Calibri"/>
                <a:sym typeface="Calibri"/>
              </a:rPr>
              <a:t>Topic 1.2</a:t>
            </a:r>
          </a:p>
          <a:p>
            <a:pPr marL="0" marR="0" lvl="0" indent="0" algn="l" rtl="0">
              <a:spcBef>
                <a:spcPts val="0"/>
              </a:spcBef>
              <a:buNone/>
            </a:pPr>
            <a:endParaRPr sz="3200" dirty="0">
              <a:solidFill>
                <a:srgbClr val="FFC000"/>
              </a:solidFill>
              <a:latin typeface="Calibri"/>
              <a:ea typeface="Calibri"/>
              <a:cs typeface="Calibri"/>
              <a:sym typeface="Calibri"/>
            </a:endParaRPr>
          </a:p>
          <a:p>
            <a:pPr marL="0" marR="0" lvl="0" indent="0" algn="l" rtl="0">
              <a:spcBef>
                <a:spcPts val="0"/>
              </a:spcBef>
              <a:buSzPct val="25000"/>
              <a:buNone/>
            </a:pPr>
            <a:r>
              <a:rPr lang="en-US" sz="3200" b="1" dirty="0">
                <a:solidFill>
                  <a:srgbClr val="FFC000"/>
                </a:solidFill>
                <a:latin typeface="Calibri"/>
                <a:ea typeface="Calibri"/>
                <a:cs typeface="Calibri"/>
                <a:sym typeface="Calibri"/>
              </a:rPr>
              <a:t>	                      WHAT IS TESTING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What is Testing? (1/3)</a:t>
            </a:r>
          </a:p>
        </p:txBody>
      </p:sp>
      <p:sp>
        <p:nvSpPr>
          <p:cNvPr id="318" name="Shape 318"/>
          <p:cNvSpPr txBox="1">
            <a:spLocks noGrp="1"/>
          </p:cNvSpPr>
          <p:nvPr>
            <p:ph type="body" idx="1"/>
          </p:nvPr>
        </p:nvSpPr>
        <p:spPr>
          <a:xfrm>
            <a:off x="1143000" y="1000361"/>
            <a:ext cx="9245600" cy="5163902"/>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None/>
            </a:pPr>
            <a:endParaRPr sz="2100" b="0" i="0" u="none" strike="noStrike" cap="none" dirty="0">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dirty="0">
                <a:solidFill>
                  <a:srgbClr val="3B3838"/>
                </a:solidFill>
                <a:latin typeface="Calibri"/>
                <a:ea typeface="Calibri"/>
                <a:cs typeface="Calibri"/>
                <a:sym typeface="Calibri"/>
              </a:rPr>
              <a:t>Testing isn’t just execution</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dirty="0">
                <a:solidFill>
                  <a:srgbClr val="3B3838"/>
                </a:solidFill>
                <a:latin typeface="Calibri"/>
                <a:ea typeface="Calibri"/>
                <a:cs typeface="Calibri"/>
                <a:sym typeface="Calibri"/>
              </a:rPr>
              <a:t>Test activities exist before and after test execution</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Planning and control</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Static testing and reviewing of documents and source code</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Choosing test conditions</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Designing and execution</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Checking results</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Evaluate exit criteria</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Reporting on the test process and system under test</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dirty="0">
                <a:solidFill>
                  <a:srgbClr val="3B3838"/>
                </a:solidFill>
                <a:latin typeface="Calibri"/>
                <a:ea typeface="Calibri"/>
                <a:cs typeface="Calibri"/>
                <a:sym typeface="Calibri"/>
              </a:rPr>
              <a:t>Closure activities after the test phase has completed</a:t>
            </a:r>
          </a:p>
          <a:p>
            <a:pPr marL="0" marR="0" lvl="0" indent="0" algn="l" rtl="0">
              <a:lnSpc>
                <a:spcPct val="90000"/>
              </a:lnSpc>
              <a:spcBef>
                <a:spcPts val="750"/>
              </a:spcBef>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p:txBody>
      </p:sp>
      <p:sp>
        <p:nvSpPr>
          <p:cNvPr id="319" name="Shape 31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17</a:t>
            </a:fld>
            <a:endParaRPr lang="en-US" sz="1000">
              <a:solidFill>
                <a:srgbClr val="8F8E8E"/>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What is Testing?(2/3) : Test Objectives</a:t>
            </a:r>
          </a:p>
        </p:txBody>
      </p:sp>
      <p:sp>
        <p:nvSpPr>
          <p:cNvPr id="326" name="Shape 326"/>
          <p:cNvSpPr txBox="1">
            <a:spLocks noGrp="1"/>
          </p:cNvSpPr>
          <p:nvPr>
            <p:ph type="body" idx="1"/>
          </p:nvPr>
        </p:nvSpPr>
        <p:spPr>
          <a:xfrm>
            <a:off x="1143000" y="1390917"/>
            <a:ext cx="9238805" cy="514977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Testing can have the following objectives:</a:t>
            </a:r>
          </a:p>
          <a:p>
            <a:pPr marL="850900" marR="0" lvl="1" indent="-457200"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Finding defects</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a:solidFill>
                  <a:srgbClr val="3B3838"/>
                </a:solidFill>
                <a:latin typeface="Calibri"/>
                <a:ea typeface="Calibri"/>
                <a:cs typeface="Calibri"/>
                <a:sym typeface="Calibri"/>
              </a:rPr>
              <a:t>Eg. Developer testing, component, integration and system testing</a:t>
            </a:r>
          </a:p>
          <a:p>
            <a:pPr marL="857228" marR="0" lvl="2" indent="-184128" algn="l" rtl="0">
              <a:lnSpc>
                <a:spcPct val="90000"/>
              </a:lnSpc>
              <a:spcBef>
                <a:spcPts val="375"/>
              </a:spcBef>
              <a:spcAft>
                <a:spcPts val="0"/>
              </a:spcAft>
              <a:buClr>
                <a:srgbClr val="3B3838"/>
              </a:buClr>
              <a:buSzPct val="100000"/>
              <a:buFont typeface="Noto Sans Symbols"/>
              <a:buNone/>
            </a:pPr>
            <a:endParaRPr sz="2100" b="0" i="0" u="none" strike="noStrike" cap="none">
              <a:solidFill>
                <a:srgbClr val="3B3838"/>
              </a:solidFill>
              <a:latin typeface="Calibri"/>
              <a:ea typeface="Calibri"/>
              <a:cs typeface="Calibri"/>
              <a:sym typeface="Calibri"/>
            </a:endParaRPr>
          </a:p>
          <a:p>
            <a:pPr marL="850900" marR="0" lvl="1" indent="-457200"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Gaining confidence about the level of quality</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a:solidFill>
                  <a:srgbClr val="3B3838"/>
                </a:solidFill>
                <a:latin typeface="Calibri"/>
                <a:ea typeface="Calibri"/>
                <a:cs typeface="Calibri"/>
                <a:sym typeface="Calibri"/>
              </a:rPr>
              <a:t>Eg. Acceptance testing</a:t>
            </a:r>
          </a:p>
          <a:p>
            <a:pPr marL="857228" marR="0" lvl="2" indent="-184128" algn="l" rtl="0">
              <a:lnSpc>
                <a:spcPct val="90000"/>
              </a:lnSpc>
              <a:spcBef>
                <a:spcPts val="375"/>
              </a:spcBef>
              <a:spcAft>
                <a:spcPts val="0"/>
              </a:spcAft>
              <a:buClr>
                <a:srgbClr val="3B3838"/>
              </a:buClr>
              <a:buSzPct val="100000"/>
              <a:buFont typeface="Noto Sans Symbols"/>
              <a:buNone/>
            </a:pPr>
            <a:endParaRPr sz="2100" b="0" i="0" u="none" strike="noStrike" cap="none">
              <a:solidFill>
                <a:srgbClr val="3B3838"/>
              </a:solidFill>
              <a:latin typeface="Calibri"/>
              <a:ea typeface="Calibri"/>
              <a:cs typeface="Calibri"/>
              <a:sym typeface="Calibri"/>
            </a:endParaRPr>
          </a:p>
          <a:p>
            <a:pPr marL="850900" marR="0" lvl="1" indent="-457200"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Providing information for decision-making</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a:solidFill>
                  <a:srgbClr val="3B3838"/>
                </a:solidFill>
                <a:latin typeface="Calibri"/>
                <a:ea typeface="Calibri"/>
                <a:cs typeface="Calibri"/>
                <a:sym typeface="Calibri"/>
              </a:rPr>
              <a:t>Eg. Assess quality with no intention of fixing defects</a:t>
            </a:r>
          </a:p>
          <a:p>
            <a:pPr marL="857228" marR="0" lvl="2" indent="-184128" algn="l" rtl="0">
              <a:lnSpc>
                <a:spcPct val="90000"/>
              </a:lnSpc>
              <a:spcBef>
                <a:spcPts val="375"/>
              </a:spcBef>
              <a:spcAft>
                <a:spcPts val="0"/>
              </a:spcAft>
              <a:buClr>
                <a:srgbClr val="3B3838"/>
              </a:buClr>
              <a:buSzPct val="100000"/>
              <a:buFont typeface="Noto Sans Symbols"/>
              <a:buChar char="✓"/>
            </a:pPr>
            <a:r>
              <a:rPr lang="en-US" sz="2100" b="0" i="0" u="none" strike="noStrike" cap="none">
                <a:solidFill>
                  <a:srgbClr val="3B3838"/>
                </a:solidFill>
                <a:latin typeface="Calibri"/>
                <a:ea typeface="Calibri"/>
                <a:cs typeface="Calibri"/>
                <a:sym typeface="Calibri"/>
              </a:rPr>
              <a:t>Eg. Information on risk of releasing for decision making</a:t>
            </a:r>
          </a:p>
          <a:p>
            <a:pPr marL="857228" marR="0" lvl="2" indent="-184128" algn="l" rtl="0">
              <a:lnSpc>
                <a:spcPct val="90000"/>
              </a:lnSpc>
              <a:spcBef>
                <a:spcPts val="375"/>
              </a:spcBef>
              <a:spcAft>
                <a:spcPts val="0"/>
              </a:spcAft>
              <a:buClr>
                <a:srgbClr val="3B3838"/>
              </a:buClr>
              <a:buSzPct val="100000"/>
              <a:buFont typeface="Noto Sans Symbols"/>
              <a:buNone/>
            </a:pPr>
            <a:endParaRPr sz="2100" b="0" i="0" u="none" strike="noStrike" cap="none">
              <a:solidFill>
                <a:srgbClr val="3B3838"/>
              </a:solidFill>
              <a:latin typeface="Calibri"/>
              <a:ea typeface="Calibri"/>
              <a:cs typeface="Calibri"/>
              <a:sym typeface="Calibri"/>
            </a:endParaRPr>
          </a:p>
          <a:p>
            <a:pPr marL="850900" marR="0" lvl="1" indent="-457200"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Preventing defects </a:t>
            </a:r>
          </a:p>
          <a:p>
            <a:pPr marL="857228" marR="0" lvl="2" indent="-184128" algn="l" rtl="0">
              <a:lnSpc>
                <a:spcPct val="90000"/>
              </a:lnSpc>
              <a:spcBef>
                <a:spcPts val="375"/>
              </a:spcBef>
              <a:buClr>
                <a:srgbClr val="3B3838"/>
              </a:buClr>
              <a:buSzPct val="100000"/>
              <a:buFont typeface="Noto Sans Symbols"/>
              <a:buChar char="✓"/>
            </a:pPr>
            <a:r>
              <a:rPr lang="en-US" sz="2100" b="0" i="0" u="none" strike="noStrike" cap="none">
                <a:solidFill>
                  <a:srgbClr val="3B3838"/>
                </a:solidFill>
                <a:latin typeface="Calibri"/>
                <a:ea typeface="Calibri"/>
                <a:cs typeface="Calibri"/>
                <a:sym typeface="Calibri"/>
              </a:rPr>
              <a:t>Eg. early testing by reviewing requirements</a:t>
            </a:r>
          </a:p>
        </p:txBody>
      </p:sp>
      <p:sp>
        <p:nvSpPr>
          <p:cNvPr id="327" name="Shape 327"/>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18</a:t>
            </a:fld>
            <a:endParaRPr lang="en-US" sz="1000">
              <a:solidFill>
                <a:srgbClr val="8F8E8E"/>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What is Testing?(3/3) : Debugging and Testing are different</a:t>
            </a:r>
          </a:p>
        </p:txBody>
      </p:sp>
      <p:sp>
        <p:nvSpPr>
          <p:cNvPr id="333" name="Shape 333"/>
          <p:cNvSpPr txBox="1">
            <a:spLocks noGrp="1"/>
          </p:cNvSpPr>
          <p:nvPr>
            <p:ph type="body" idx="1"/>
          </p:nvPr>
        </p:nvSpPr>
        <p:spPr>
          <a:xfrm>
            <a:off x="1143000" y="1000361"/>
            <a:ext cx="9906000" cy="5135584"/>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None/>
            </a:pPr>
            <a:endParaRPr sz="2100" b="1"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004D91"/>
              </a:buClr>
              <a:buSzPct val="100000"/>
              <a:buFont typeface="Arial"/>
              <a:buChar char="•"/>
            </a:pPr>
            <a:r>
              <a:rPr lang="en-US" sz="2100" b="1" i="0" u="none" strike="noStrike" cap="none">
                <a:solidFill>
                  <a:srgbClr val="004D91"/>
                </a:solidFill>
                <a:latin typeface="Calibri"/>
                <a:ea typeface="Calibri"/>
                <a:cs typeface="Calibri"/>
                <a:sym typeface="Calibri"/>
              </a:rPr>
              <a:t>Dynamic</a:t>
            </a:r>
            <a:r>
              <a:rPr lang="en-US" sz="2100" b="0" i="0" u="none" strike="noStrike" cap="none">
                <a:solidFill>
                  <a:srgbClr val="004D91"/>
                </a:solidFill>
                <a:latin typeface="Calibri"/>
                <a:ea typeface="Calibri"/>
                <a:cs typeface="Calibri"/>
                <a:sym typeface="Calibri"/>
              </a:rPr>
              <a:t> </a:t>
            </a:r>
            <a:r>
              <a:rPr lang="en-US" sz="2100" b="1" i="0" u="none" strike="noStrike" cap="none">
                <a:solidFill>
                  <a:srgbClr val="004D91"/>
                </a:solidFill>
                <a:latin typeface="Calibri"/>
                <a:ea typeface="Calibri"/>
                <a:cs typeface="Calibri"/>
                <a:sym typeface="Calibri"/>
              </a:rPr>
              <a:t>testing</a:t>
            </a:r>
            <a:r>
              <a:rPr lang="en-US" sz="2100" b="0" i="0" u="none" strike="noStrike" cap="none">
                <a:solidFill>
                  <a:srgbClr val="004D91"/>
                </a:solidFill>
                <a:latin typeface="Calibri"/>
                <a:ea typeface="Calibri"/>
                <a:cs typeface="Calibri"/>
                <a:sym typeface="Calibri"/>
              </a:rPr>
              <a:t> </a:t>
            </a:r>
            <a:r>
              <a:rPr lang="en-US" sz="2100" b="0" i="0" u="none" strike="noStrike" cap="none">
                <a:solidFill>
                  <a:srgbClr val="3B3838"/>
                </a:solidFill>
                <a:latin typeface="Calibri"/>
                <a:ea typeface="Calibri"/>
                <a:cs typeface="Calibri"/>
                <a:sym typeface="Calibri"/>
              </a:rPr>
              <a:t>where the software is running shows failures (an anomaly or unexpected event) caused by defects (flaws or faults)</a:t>
            </a:r>
          </a:p>
          <a:p>
            <a:pPr marL="171446" marR="0" lvl="0" indent="-171446" algn="l" rtl="0">
              <a:lnSpc>
                <a:spcPct val="90000"/>
              </a:lnSpc>
              <a:spcBef>
                <a:spcPts val="75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004D91"/>
              </a:buClr>
              <a:buSzPct val="100000"/>
              <a:buFont typeface="Arial"/>
              <a:buChar char="•"/>
            </a:pPr>
            <a:r>
              <a:rPr lang="en-US" sz="2100" b="1" i="0" u="none" strike="noStrike" cap="none">
                <a:solidFill>
                  <a:srgbClr val="004D91"/>
                </a:solidFill>
                <a:latin typeface="Calibri"/>
                <a:ea typeface="Calibri"/>
                <a:cs typeface="Calibri"/>
                <a:sym typeface="Calibri"/>
              </a:rPr>
              <a:t>Debugging</a:t>
            </a:r>
            <a:r>
              <a:rPr lang="en-US" sz="2100" b="0" i="0" u="none" strike="noStrike" cap="none">
                <a:solidFill>
                  <a:srgbClr val="3B3838"/>
                </a:solidFill>
                <a:latin typeface="Calibri"/>
                <a:ea typeface="Calibri"/>
                <a:cs typeface="Calibri"/>
                <a:sym typeface="Calibri"/>
              </a:rPr>
              <a:t> is a development activity that finds, analyses and removes the cause of the failure.</a:t>
            </a:r>
          </a:p>
          <a:p>
            <a:pPr marL="171446" marR="0" lvl="0" indent="-171446" algn="l" rtl="0">
              <a:lnSpc>
                <a:spcPct val="90000"/>
              </a:lnSpc>
              <a:spcBef>
                <a:spcPts val="750"/>
              </a:spcBef>
              <a:buClr>
                <a:srgbClr val="3B3838"/>
              </a:buClr>
              <a:buSzPct val="100000"/>
              <a:buFont typeface="Arial"/>
              <a:buNone/>
            </a:pPr>
            <a:endParaRPr sz="2400" b="0" i="0" u="none" strike="noStrike" cap="none">
              <a:solidFill>
                <a:srgbClr val="3B3838"/>
              </a:solidFill>
              <a:latin typeface="Calibri"/>
              <a:ea typeface="Calibri"/>
              <a:cs typeface="Calibri"/>
              <a:sym typeface="Calibri"/>
            </a:endParaRPr>
          </a:p>
        </p:txBody>
      </p:sp>
      <p:sp>
        <p:nvSpPr>
          <p:cNvPr id="334" name="Shape 33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19</a:t>
            </a:fld>
            <a:endParaRPr lang="en-US" sz="1000">
              <a:solidFill>
                <a:srgbClr val="8F8E8E"/>
              </a:solidFill>
              <a:latin typeface="Calibri"/>
              <a:ea typeface="Calibri"/>
              <a:cs typeface="Calibri"/>
              <a:sym typeface="Calibri"/>
            </a:endParaRPr>
          </a:p>
        </p:txBody>
      </p:sp>
      <p:sp>
        <p:nvSpPr>
          <p:cNvPr id="335" name="Shape 335"/>
          <p:cNvSpPr txBox="1"/>
          <p:nvPr/>
        </p:nvSpPr>
        <p:spPr>
          <a:xfrm>
            <a:off x="3239328" y="3434673"/>
            <a:ext cx="4890570" cy="2554544"/>
          </a:xfrm>
          <a:prstGeom prst="rect">
            <a:avLst/>
          </a:prstGeom>
          <a:solidFill>
            <a:srgbClr val="004D91"/>
          </a:solidFill>
          <a:ln>
            <a:noFill/>
          </a:ln>
          <a:effectLst>
            <a:outerShdw blurRad="63500" dist="38100" dir="5400000" rotWithShape="0">
              <a:srgbClr val="000000">
                <a:alpha val="44705"/>
              </a:srgbClr>
            </a:outerShdw>
          </a:effectLst>
        </p:spPr>
        <p:txBody>
          <a:bodyPr lIns="91425" tIns="45700" rIns="91425" bIns="45700" anchor="t" anchorCtr="0">
            <a:noAutofit/>
          </a:bodyPr>
          <a:lstStyle/>
          <a:p>
            <a:pPr marL="0" marR="0" lvl="0" indent="0" algn="ctr" rtl="0">
              <a:spcBef>
                <a:spcPts val="0"/>
              </a:spcBef>
              <a:buNone/>
            </a:pPr>
            <a:endParaRPr sz="2000" b="1">
              <a:solidFill>
                <a:schemeClr val="lt1"/>
              </a:solidFill>
              <a:latin typeface="Calibri"/>
              <a:ea typeface="Calibri"/>
              <a:cs typeface="Calibri"/>
              <a:sym typeface="Calibri"/>
            </a:endParaRPr>
          </a:p>
          <a:p>
            <a:pPr marL="0" marR="0" lvl="0" indent="0" algn="ctr" rtl="0">
              <a:spcBef>
                <a:spcPts val="0"/>
              </a:spcBef>
              <a:buSzPct val="25000"/>
              <a:buNone/>
            </a:pPr>
            <a:r>
              <a:rPr lang="en-US" sz="2000">
                <a:solidFill>
                  <a:schemeClr val="lt1"/>
                </a:solidFill>
                <a:latin typeface="Calibri"/>
                <a:ea typeface="Calibri"/>
                <a:cs typeface="Calibri"/>
                <a:sym typeface="Calibri"/>
              </a:rPr>
              <a:t>Tip: Be sure of terminology used by checking </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the ISTQB glossary at the back of your notes.</a:t>
            </a:r>
          </a:p>
          <a:p>
            <a:pPr marL="0" marR="0" lvl="0" indent="0" algn="ctr" rtl="0">
              <a:spcBef>
                <a:spcPts val="0"/>
              </a:spcBef>
              <a:buNone/>
            </a:pPr>
            <a:endParaRPr sz="2000">
              <a:solidFill>
                <a:schemeClr val="lt1"/>
              </a:solidFill>
              <a:latin typeface="Calibri"/>
              <a:ea typeface="Calibri"/>
              <a:cs typeface="Calibri"/>
              <a:sym typeface="Calibri"/>
            </a:endParaRPr>
          </a:p>
          <a:p>
            <a:pPr marL="0" marR="0" lvl="0" indent="0" algn="ctr" rtl="0">
              <a:spcBef>
                <a:spcPts val="0"/>
              </a:spcBef>
              <a:buSzPct val="25000"/>
              <a:buNone/>
            </a:pPr>
            <a:r>
              <a:rPr lang="en-US" sz="2000">
                <a:solidFill>
                  <a:schemeClr val="lt1"/>
                </a:solidFill>
                <a:latin typeface="Calibri"/>
                <a:ea typeface="Calibri"/>
                <a:cs typeface="Calibri"/>
                <a:sym typeface="Calibri"/>
              </a:rPr>
              <a:t>Defect = Flaw = Bug</a:t>
            </a:r>
          </a:p>
          <a:p>
            <a:pPr marL="0" marR="0" lvl="0" indent="0" algn="ctr" rtl="0">
              <a:spcBef>
                <a:spcPts val="0"/>
              </a:spcBef>
              <a:buNone/>
            </a:pPr>
            <a:endParaRPr sz="2000">
              <a:solidFill>
                <a:schemeClr val="lt1"/>
              </a:solidFill>
              <a:latin typeface="Calibri"/>
              <a:ea typeface="Calibri"/>
              <a:cs typeface="Calibri"/>
              <a:sym typeface="Calibri"/>
            </a:endParaRPr>
          </a:p>
          <a:p>
            <a:pPr marL="0" marR="0" lvl="0" indent="0" algn="ctr" rtl="0">
              <a:spcBef>
                <a:spcPts val="0"/>
              </a:spcBef>
              <a:buSzPct val="25000"/>
              <a:buNone/>
            </a:pPr>
            <a:r>
              <a:rPr lang="en-US" sz="2000">
                <a:solidFill>
                  <a:schemeClr val="lt1"/>
                </a:solidFill>
                <a:latin typeface="Calibri"/>
                <a:ea typeface="Calibri"/>
                <a:cs typeface="Calibri"/>
                <a:sym typeface="Calibri"/>
              </a:rPr>
              <a:t>Failure = Deviation = Anomaly = Incident</a:t>
            </a:r>
          </a:p>
          <a:p>
            <a:pPr marL="0" marR="0" lvl="0" indent="0" algn="ctr" rtl="0">
              <a:spcBef>
                <a:spcPts val="0"/>
              </a:spcBef>
              <a:buSzPct val="25000"/>
              <a:buNone/>
            </a:pPr>
            <a:r>
              <a:rPr lang="en-US" sz="2000" b="1">
                <a:solidFill>
                  <a:schemeClr val="lt1"/>
                </a:solidFill>
                <a:latin typeface="Calibri"/>
                <a:ea typeface="Calibri"/>
                <a:cs typeface="Calibri"/>
                <a:sym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rgbClr val="8F8E8E"/>
                </a:solidFill>
                <a:latin typeface="Calibri"/>
                <a:ea typeface="Calibri"/>
                <a:cs typeface="Calibri"/>
                <a:sym typeface="Calibri"/>
              </a:rPr>
              <a:t>2</a:t>
            </a:fld>
            <a:endParaRPr lang="en-US" sz="1000" b="0" i="0" u="none" strike="noStrike" cap="none">
              <a:solidFill>
                <a:srgbClr val="8F8E8E"/>
              </a:solidFill>
              <a:latin typeface="Calibri"/>
              <a:ea typeface="Calibri"/>
              <a:cs typeface="Calibri"/>
              <a:sym typeface="Calibri"/>
            </a:endParaRPr>
          </a:p>
        </p:txBody>
      </p:sp>
      <p:sp>
        <p:nvSpPr>
          <p:cNvPr id="159" name="Shape 159"/>
          <p:cNvSpPr txBox="1"/>
          <p:nvPr/>
        </p:nvSpPr>
        <p:spPr>
          <a:xfrm>
            <a:off x="1143000" y="165515"/>
            <a:ext cx="8368274"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a:solidFill>
                  <a:schemeClr val="accent4"/>
                </a:solidFill>
                <a:latin typeface="Century Gothic"/>
                <a:ea typeface="Century Gothic"/>
                <a:cs typeface="Century Gothic"/>
                <a:sym typeface="Century Gothic"/>
              </a:rPr>
              <a:t>Introduction</a:t>
            </a:r>
            <a:r>
              <a:rPr lang="en-US" sz="3200" b="0" i="0" u="none" strike="noStrike" cap="none">
                <a:solidFill>
                  <a:srgbClr val="F9B467"/>
                </a:solidFill>
                <a:latin typeface="Century Gothic"/>
                <a:ea typeface="Century Gothic"/>
                <a:cs typeface="Century Gothic"/>
                <a:sym typeface="Century Gothic"/>
              </a:rPr>
              <a:t> </a:t>
            </a:r>
            <a:r>
              <a:rPr lang="en-US" sz="3200" b="0" i="0" u="none" strike="noStrike" cap="none">
                <a:solidFill>
                  <a:schemeClr val="accent4"/>
                </a:solidFill>
                <a:latin typeface="Century Gothic"/>
                <a:ea typeface="Century Gothic"/>
                <a:cs typeface="Century Gothic"/>
                <a:sym typeface="Century Gothic"/>
              </a:rPr>
              <a:t>(1/5) : About the ISTQB</a:t>
            </a:r>
          </a:p>
          <a:p>
            <a:pPr marL="0" marR="0" lvl="0" indent="0" algn="l" rtl="0">
              <a:spcBef>
                <a:spcPts val="0"/>
              </a:spcBef>
              <a:buNone/>
            </a:pPr>
            <a:endParaRPr sz="3200">
              <a:solidFill>
                <a:schemeClr val="accent4"/>
              </a:solidFill>
              <a:latin typeface="Century Gothic"/>
              <a:ea typeface="Century Gothic"/>
              <a:cs typeface="Century Gothic"/>
              <a:sym typeface="Century Gothic"/>
            </a:endParaRPr>
          </a:p>
        </p:txBody>
      </p:sp>
      <p:sp>
        <p:nvSpPr>
          <p:cNvPr id="160" name="Shape 160"/>
          <p:cNvSpPr txBox="1"/>
          <p:nvPr/>
        </p:nvSpPr>
        <p:spPr>
          <a:xfrm>
            <a:off x="1143000" y="934957"/>
            <a:ext cx="9810280" cy="60478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Calibri"/>
                <a:ea typeface="Calibri"/>
                <a:cs typeface="Calibri"/>
                <a:sym typeface="Calibri"/>
              </a:rPr>
              <a:t> </a:t>
            </a:r>
            <a:r>
              <a:rPr lang="en-US" sz="2100" dirty="0">
                <a:solidFill>
                  <a:schemeClr val="dk1"/>
                </a:solidFill>
                <a:latin typeface="Calibri"/>
                <a:ea typeface="Calibri"/>
                <a:cs typeface="Calibri"/>
                <a:sym typeface="Calibri"/>
              </a:rPr>
              <a:t>      </a:t>
            </a:r>
          </a:p>
          <a:p>
            <a:pPr marL="0" marR="0" lvl="0" indent="0" algn="l" rtl="0">
              <a:spcBef>
                <a:spcPts val="0"/>
              </a:spcBef>
              <a:buSzPct val="25000"/>
              <a:buNone/>
            </a:pPr>
            <a:r>
              <a:rPr lang="en-US" sz="2100" dirty="0">
                <a:solidFill>
                  <a:schemeClr val="dk1"/>
                </a:solidFill>
                <a:latin typeface="Calibri"/>
                <a:ea typeface="Calibri"/>
                <a:cs typeface="Calibri"/>
                <a:sym typeface="Calibri"/>
              </a:rPr>
              <a:t>     International Software Testing Qualifications Board (ISTQB)</a:t>
            </a:r>
          </a:p>
          <a:p>
            <a:pPr marL="457200" marR="0" lvl="1" indent="0" algn="l" rtl="0">
              <a:spcBef>
                <a:spcPts val="0"/>
              </a:spcBef>
              <a:buNone/>
            </a:pPr>
            <a:endParaRPr sz="2100" b="0" i="0" u="none" strike="noStrike" cap="none" dirty="0">
              <a:solidFill>
                <a:schemeClr val="dk1"/>
              </a:solidFill>
              <a:latin typeface="Calibri"/>
              <a:ea typeface="Calibri"/>
              <a:cs typeface="Calibri"/>
              <a:sym typeface="Calibri"/>
            </a:endParaRPr>
          </a:p>
          <a:p>
            <a:pPr marL="800100" marR="0" lvl="1" indent="-342900" algn="l" rtl="0">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Non-profit </a:t>
            </a:r>
            <a:r>
              <a:rPr lang="en-US" sz="2100" b="0" i="0" u="none" strike="noStrike" cap="none" dirty="0" smtClean="0">
                <a:solidFill>
                  <a:schemeClr val="dk1"/>
                </a:solidFill>
                <a:latin typeface="Calibri"/>
                <a:ea typeface="Calibri"/>
                <a:cs typeface="Calibri"/>
                <a:sym typeface="Calibri"/>
              </a:rPr>
              <a:t>organization </a:t>
            </a:r>
            <a:r>
              <a:rPr lang="en-US" sz="2100" b="0" i="0" u="none" strike="noStrike" cap="none" dirty="0">
                <a:solidFill>
                  <a:schemeClr val="dk1"/>
                </a:solidFill>
                <a:latin typeface="Calibri"/>
                <a:ea typeface="Calibri"/>
                <a:cs typeface="Calibri"/>
                <a:sym typeface="Calibri"/>
              </a:rPr>
              <a:t>with voluntary contributions to syllabi and exams from Testing experts across the globe</a:t>
            </a:r>
          </a:p>
          <a:p>
            <a:pPr marL="800100" marR="0" lvl="1" indent="-342900" algn="l" rtl="0">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47 national Testing Boards </a:t>
            </a:r>
          </a:p>
          <a:p>
            <a:pPr marL="1257300" marR="0" lvl="2"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Including the &lt;Indian Board&gt;</a:t>
            </a:r>
          </a:p>
          <a:p>
            <a:pPr marL="800100" marR="0" lvl="1" indent="-342900" algn="l" rtl="0">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More than 145,000 certified Testers across the world</a:t>
            </a:r>
          </a:p>
          <a:p>
            <a:pPr marL="1257300" marR="0" lvl="2" indent="-342900" algn="l" rtl="0">
              <a:spcBef>
                <a:spcPts val="0"/>
              </a:spcBef>
              <a:buClr>
                <a:schemeClr val="dk1"/>
              </a:buClr>
              <a:buSzPct val="100000"/>
              <a:buFont typeface="Noto Sans Symbols"/>
              <a:buChar char="▪"/>
            </a:pPr>
            <a:r>
              <a:rPr lang="en-US" sz="2100" b="0" i="0" u="none" strike="noStrike" cap="none" dirty="0">
                <a:solidFill>
                  <a:schemeClr val="dk1"/>
                </a:solidFill>
                <a:latin typeface="Calibri"/>
                <a:ea typeface="Calibri"/>
                <a:cs typeface="Calibri"/>
                <a:sym typeface="Calibri"/>
              </a:rPr>
              <a:t>Over 9,000 Foundation Level certified in &lt;INDIA&gt;</a:t>
            </a:r>
          </a:p>
          <a:p>
            <a:pPr marL="800100" marR="0" lvl="1" indent="-342900" algn="l" rtl="0">
              <a:spcBef>
                <a:spcPts val="0"/>
              </a:spcBef>
              <a:buClr>
                <a:schemeClr val="dk1"/>
              </a:buClr>
              <a:buSzPct val="100000"/>
              <a:buFont typeface="Noto Sans Symbols"/>
              <a:buChar char="•"/>
            </a:pPr>
            <a:r>
              <a:rPr lang="en-US" sz="2100" b="0" i="0" u="none" strike="noStrike" cap="none" dirty="0" smtClean="0">
                <a:solidFill>
                  <a:schemeClr val="dk1"/>
                </a:solidFill>
                <a:latin typeface="Calibri"/>
                <a:ea typeface="Calibri"/>
                <a:cs typeface="Calibri"/>
                <a:sym typeface="Calibri"/>
              </a:rPr>
              <a:t>ZenQ is an affiliate member of Indian Testing Board. </a:t>
            </a:r>
            <a:endParaRPr lang="en-US" sz="2100" b="0" i="0" u="none" strike="noStrike" cap="none" dirty="0">
              <a:solidFill>
                <a:schemeClr val="dk1"/>
              </a:solidFill>
              <a:latin typeface="Calibri"/>
              <a:ea typeface="Calibri"/>
              <a:cs typeface="Calibri"/>
              <a:sym typeface="Calibri"/>
            </a:endParaRPr>
          </a:p>
          <a:p>
            <a:pPr marL="457200" marR="0" lvl="1" indent="0" algn="l" rtl="0">
              <a:spcBef>
                <a:spcPts val="0"/>
              </a:spcBef>
              <a:buNone/>
            </a:pPr>
            <a:endParaRPr sz="2100" b="0" i="0" u="none" strike="noStrike" cap="none" dirty="0">
              <a:solidFill>
                <a:schemeClr val="dk1"/>
              </a:solidFill>
              <a:latin typeface="Calibri"/>
              <a:ea typeface="Calibri"/>
              <a:cs typeface="Calibri"/>
              <a:sym typeface="Calibri"/>
            </a:endParaRPr>
          </a:p>
          <a:p>
            <a:pPr marL="457200" marR="0" lvl="1" indent="0" algn="l" rtl="0">
              <a:spcBef>
                <a:spcPts val="0"/>
              </a:spcBef>
              <a:buSzPct val="25000"/>
              <a:buNone/>
            </a:pPr>
            <a:r>
              <a:rPr lang="en-US" sz="2100" b="0" i="0" u="none" strike="noStrike" cap="none" dirty="0">
                <a:solidFill>
                  <a:schemeClr val="dk1"/>
                </a:solidFill>
                <a:latin typeface="Calibri"/>
                <a:ea typeface="Calibri"/>
                <a:cs typeface="Calibri"/>
                <a:sym typeface="Calibri"/>
              </a:rPr>
              <a:t>ISTQB Vision:</a:t>
            </a:r>
          </a:p>
          <a:p>
            <a:pPr marL="914400" marR="0" lvl="2" indent="0" algn="l" rtl="0">
              <a:spcBef>
                <a:spcPts val="0"/>
              </a:spcBef>
              <a:buClr>
                <a:schemeClr val="dk1"/>
              </a:buClr>
              <a:buFont typeface="Calibri"/>
              <a:buNone/>
            </a:pPr>
            <a:endParaRPr sz="2100" b="0" i="1" u="none" strike="noStrike" cap="none" dirty="0">
              <a:solidFill>
                <a:schemeClr val="dk1"/>
              </a:solidFill>
              <a:latin typeface="Calibri"/>
              <a:ea typeface="Calibri"/>
              <a:cs typeface="Calibri"/>
              <a:sym typeface="Calibri"/>
            </a:endParaRPr>
          </a:p>
          <a:p>
            <a:pPr marL="914400" marR="0" lvl="2" indent="0" algn="ctr" rtl="0">
              <a:spcBef>
                <a:spcPts val="0"/>
              </a:spcBef>
              <a:buClr>
                <a:schemeClr val="dk1"/>
              </a:buClr>
              <a:buSzPct val="25000"/>
              <a:buFont typeface="Calibri"/>
              <a:buNone/>
            </a:pPr>
            <a:r>
              <a:rPr lang="en-US" sz="1800" b="0" i="1" u="none" strike="noStrike" cap="none" dirty="0">
                <a:solidFill>
                  <a:schemeClr val="dk1"/>
                </a:solidFill>
                <a:latin typeface="Calibri"/>
                <a:ea typeface="Calibri"/>
                <a:cs typeface="Calibri"/>
                <a:sym typeface="Calibri"/>
              </a:rPr>
              <a:t>“Enabling Test Professionals, through Globally accepted Software Testing Certification standards to support their career development, built on solid professional foundations and exemplary organizational culture. ”</a:t>
            </a:r>
          </a:p>
          <a:p>
            <a:pPr marL="0" marR="0" lvl="0" indent="0" algn="l" rtl="0">
              <a:spcBef>
                <a:spcPts val="0"/>
              </a:spcBef>
              <a:buNone/>
            </a:pPr>
            <a:endParaRPr sz="2400" dirty="0">
              <a:solidFill>
                <a:schemeClr val="dk1"/>
              </a:solidFill>
              <a:latin typeface="Calibri"/>
              <a:ea typeface="Calibri"/>
              <a:cs typeface="Calibri"/>
              <a:sym typeface="Calibri"/>
            </a:endParaRPr>
          </a:p>
          <a:p>
            <a:pPr marL="0" marR="0" lvl="0" indent="0" algn="l" rtl="0">
              <a:spcBef>
                <a:spcPts val="0"/>
              </a:spcBef>
              <a:buNone/>
            </a:pPr>
            <a:endParaRPr sz="24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20</a:t>
            </a:fld>
            <a:endParaRPr lang="en-US" sz="1000">
              <a:solidFill>
                <a:srgbClr val="8F8E8E"/>
              </a:solidFill>
              <a:latin typeface="Calibri"/>
              <a:ea typeface="Calibri"/>
              <a:cs typeface="Calibri"/>
              <a:sym typeface="Calibri"/>
            </a:endParaRPr>
          </a:p>
        </p:txBody>
      </p:sp>
      <p:sp>
        <p:nvSpPr>
          <p:cNvPr id="342" name="Shape 342"/>
          <p:cNvSpPr txBox="1"/>
          <p:nvPr/>
        </p:nvSpPr>
        <p:spPr>
          <a:xfrm>
            <a:off x="3396803" y="-789802"/>
            <a:ext cx="9906000" cy="4524315"/>
          </a:xfrm>
          <a:prstGeom prst="rect">
            <a:avLst/>
          </a:prstGeom>
          <a:noFill/>
          <a:ln>
            <a:noFill/>
          </a:ln>
        </p:spPr>
        <p:txBody>
          <a:bodyPr lIns="91425" tIns="45700" rIns="91425" bIns="45700" anchor="t" anchorCtr="0">
            <a:noAutofit/>
          </a:bodyPr>
          <a:lstStyle/>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None/>
            </a:pPr>
            <a:endParaRPr sz="3200">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3200">
                <a:solidFill>
                  <a:schemeClr val="dk1"/>
                </a:solidFill>
                <a:latin typeface="Century Gothic"/>
                <a:ea typeface="Century Gothic"/>
                <a:cs typeface="Century Gothic"/>
                <a:sym typeface="Century Gothic"/>
              </a:rPr>
              <a:t>                 </a:t>
            </a:r>
            <a:r>
              <a:rPr lang="en-US" sz="3200">
                <a:solidFill>
                  <a:schemeClr val="accent4"/>
                </a:solidFill>
                <a:latin typeface="Century Gothic"/>
                <a:ea typeface="Century Gothic"/>
                <a:cs typeface="Century Gothic"/>
                <a:sym typeface="Century Gothic"/>
              </a:rPr>
              <a:t>Topic 1.3</a:t>
            </a:r>
          </a:p>
          <a:p>
            <a:pPr marL="0" marR="0" lvl="0" indent="0" algn="l" rtl="0">
              <a:spcBef>
                <a:spcPts val="0"/>
              </a:spcBef>
              <a:buNone/>
            </a:pPr>
            <a:endParaRPr sz="3200">
              <a:solidFill>
                <a:schemeClr val="accent4"/>
              </a:solidFill>
              <a:latin typeface="Century Gothic"/>
              <a:ea typeface="Century Gothic"/>
              <a:cs typeface="Century Gothic"/>
              <a:sym typeface="Century Gothic"/>
            </a:endParaRPr>
          </a:p>
          <a:p>
            <a:pPr marL="0" marR="0" lvl="0" indent="0" algn="l" rtl="0">
              <a:spcBef>
                <a:spcPts val="0"/>
              </a:spcBef>
              <a:buSzPct val="25000"/>
              <a:buNone/>
            </a:pPr>
            <a:r>
              <a:rPr lang="en-US" sz="3200">
                <a:solidFill>
                  <a:schemeClr val="accent4"/>
                </a:solidFill>
                <a:latin typeface="Century Gothic"/>
                <a:ea typeface="Century Gothic"/>
                <a:cs typeface="Century Gothic"/>
                <a:sym typeface="Century Gothic"/>
              </a:rPr>
              <a:t>  SEVEN TESTING PRINCIPLES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143000" y="347373"/>
            <a:ext cx="859595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Seven Testing Principles(1/4) : ISTQB Testing Principles</a:t>
            </a:r>
          </a:p>
        </p:txBody>
      </p:sp>
      <p:sp>
        <p:nvSpPr>
          <p:cNvPr id="348" name="Shape 348"/>
          <p:cNvSpPr txBox="1">
            <a:spLocks noGrp="1"/>
          </p:cNvSpPr>
          <p:nvPr>
            <p:ph type="body" idx="1"/>
          </p:nvPr>
        </p:nvSpPr>
        <p:spPr>
          <a:xfrm>
            <a:off x="1143000" y="1000361"/>
            <a:ext cx="9906000" cy="500907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3B3838"/>
              </a:buClr>
              <a:buSzPct val="25000"/>
              <a:buFont typeface="Arial"/>
              <a:buNone/>
            </a:pPr>
            <a:endParaRPr sz="2500" b="0" i="0" u="none" strike="noStrike" cap="none" dirty="0">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004D91"/>
              </a:buClr>
              <a:buSzPct val="25000"/>
              <a:buFont typeface="Arial"/>
              <a:buNone/>
            </a:pPr>
            <a:r>
              <a:rPr lang="en-US" sz="2500" b="0" i="0" u="none" strike="noStrike" cap="none" dirty="0">
                <a:solidFill>
                  <a:schemeClr val="tx1"/>
                </a:solidFill>
                <a:latin typeface="Calibri"/>
                <a:ea typeface="Calibri"/>
                <a:cs typeface="Calibri"/>
                <a:sym typeface="Calibri"/>
              </a:rPr>
              <a:t>The syllabus tells us…</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dirty="0">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3B3838"/>
              </a:buClr>
              <a:buSzPct val="25000"/>
              <a:buFont typeface="Arial"/>
              <a:buNone/>
            </a:pPr>
            <a:r>
              <a:rPr lang="en-US" sz="2100" b="0" i="0" u="none" strike="noStrike" cap="none" dirty="0">
                <a:solidFill>
                  <a:srgbClr val="3B3838"/>
                </a:solidFill>
                <a:latin typeface="Calibri"/>
                <a:ea typeface="Calibri"/>
                <a:cs typeface="Calibri"/>
                <a:sym typeface="Calibri"/>
              </a:rPr>
              <a:t>“</a:t>
            </a:r>
            <a:r>
              <a:rPr lang="en-US" sz="2500" b="0" i="1" u="none" strike="noStrike" cap="none" dirty="0">
                <a:solidFill>
                  <a:srgbClr val="002060"/>
                </a:solidFill>
                <a:latin typeface="Calibri"/>
                <a:ea typeface="Calibri"/>
                <a:cs typeface="Calibri"/>
                <a:sym typeface="Calibri"/>
              </a:rPr>
              <a:t>A number of testing principles have been suggested over the past 40 years and offer general guidelines common for all testing.”</a:t>
            </a:r>
          </a:p>
          <a:p>
            <a:pPr marL="0" marR="0" lvl="0" indent="0" algn="l" rtl="0">
              <a:lnSpc>
                <a:spcPct val="90000"/>
              </a:lnSpc>
              <a:spcBef>
                <a:spcPts val="750"/>
              </a:spcBef>
              <a:buClr>
                <a:srgbClr val="3B3838"/>
              </a:buClr>
              <a:buSzPct val="25000"/>
              <a:buFont typeface="Arial"/>
              <a:buNone/>
            </a:pPr>
            <a:endParaRPr sz="2400" b="0" i="0" u="none" strike="noStrike" cap="none" dirty="0">
              <a:solidFill>
                <a:srgbClr val="3B3838"/>
              </a:solidFill>
              <a:latin typeface="Calibri"/>
              <a:ea typeface="Calibri"/>
              <a:cs typeface="Calibri"/>
              <a:sym typeface="Calibri"/>
            </a:endParaRPr>
          </a:p>
        </p:txBody>
      </p:sp>
      <p:sp>
        <p:nvSpPr>
          <p:cNvPr id="349" name="Shape 34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21</a:t>
            </a:fld>
            <a:endParaRPr lang="en-US" sz="1000">
              <a:solidFill>
                <a:srgbClr val="8F8E8E"/>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Seven Testing Principles(2/4) </a:t>
            </a:r>
          </a:p>
        </p:txBody>
      </p:sp>
      <p:grpSp>
        <p:nvGrpSpPr>
          <p:cNvPr id="355" name="Shape 355"/>
          <p:cNvGrpSpPr/>
          <p:nvPr/>
        </p:nvGrpSpPr>
        <p:grpSpPr>
          <a:xfrm>
            <a:off x="1473200" y="1282700"/>
            <a:ext cx="8915400" cy="4881561"/>
            <a:chOff x="0" y="0"/>
            <a:chExt cx="8915400" cy="4881561"/>
          </a:xfrm>
        </p:grpSpPr>
        <p:sp>
          <p:nvSpPr>
            <p:cNvPr id="356" name="Shape 356"/>
            <p:cNvSpPr/>
            <p:nvPr/>
          </p:nvSpPr>
          <p:spPr>
            <a:xfrm>
              <a:off x="0" y="0"/>
              <a:ext cx="8915400" cy="1525487"/>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 name="Shape 357"/>
            <p:cNvSpPr txBox="1"/>
            <p:nvPr/>
          </p:nvSpPr>
          <p:spPr>
            <a:xfrm>
              <a:off x="1935627" y="0"/>
              <a:ext cx="6979770" cy="1525487"/>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SzPct val="25000"/>
                <a:buNone/>
              </a:pPr>
              <a:r>
                <a:rPr lang="en-US" sz="2100" b="1" dirty="0">
                  <a:solidFill>
                    <a:schemeClr val="bg1"/>
                  </a:solidFill>
                  <a:latin typeface="Calibri"/>
                  <a:ea typeface="Calibri"/>
                  <a:cs typeface="Calibri"/>
                  <a:sym typeface="Calibri"/>
                </a:rPr>
                <a:t>1 – Testing shows a presence of defects</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Testing shows that defects are present</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But </a:t>
              </a:r>
              <a:r>
                <a:rPr lang="en-US" sz="2100" b="0" i="0" u="sng" strike="noStrike" cap="none" dirty="0">
                  <a:solidFill>
                    <a:schemeClr val="bg1"/>
                  </a:solidFill>
                  <a:latin typeface="Calibri"/>
                  <a:ea typeface="Calibri"/>
                  <a:cs typeface="Calibri"/>
                  <a:sym typeface="Calibri"/>
                </a:rPr>
                <a:t>cannot</a:t>
              </a:r>
              <a:r>
                <a:rPr lang="en-US" sz="2100" b="0" i="0" u="none" strike="noStrike" cap="none" dirty="0">
                  <a:solidFill>
                    <a:schemeClr val="bg1"/>
                  </a:solidFill>
                  <a:latin typeface="Calibri"/>
                  <a:ea typeface="Calibri"/>
                  <a:cs typeface="Calibri"/>
                  <a:sym typeface="Calibri"/>
                </a:rPr>
                <a:t> prove that there are </a:t>
              </a:r>
              <a:r>
                <a:rPr lang="en-US" sz="2100" b="0" i="0" u="sng" strike="noStrike" cap="none" dirty="0">
                  <a:solidFill>
                    <a:schemeClr val="bg1"/>
                  </a:solidFill>
                  <a:latin typeface="Calibri"/>
                  <a:ea typeface="Calibri"/>
                  <a:cs typeface="Calibri"/>
                  <a:sym typeface="Calibri"/>
                </a:rPr>
                <a:t>no</a:t>
              </a:r>
              <a:r>
                <a:rPr lang="en-US" sz="2100" b="0" i="0" u="none" strike="noStrike" cap="none" dirty="0">
                  <a:solidFill>
                    <a:schemeClr val="bg1"/>
                  </a:solidFill>
                  <a:latin typeface="Calibri"/>
                  <a:ea typeface="Calibri"/>
                  <a:cs typeface="Calibri"/>
                  <a:sym typeface="Calibri"/>
                </a:rPr>
                <a:t> defects</a:t>
              </a:r>
            </a:p>
          </p:txBody>
        </p:sp>
        <p:sp>
          <p:nvSpPr>
            <p:cNvPr id="358" name="Shape 358"/>
            <p:cNvSpPr/>
            <p:nvPr/>
          </p:nvSpPr>
          <p:spPr>
            <a:xfrm>
              <a:off x="152547" y="152547"/>
              <a:ext cx="1783079" cy="1220389"/>
            </a:xfrm>
            <a:prstGeom prst="roundRect">
              <a:avLst>
                <a:gd name="adj" fmla="val 10000"/>
              </a:avLst>
            </a:prstGeom>
            <a:no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 name="Shape 359"/>
            <p:cNvSpPr/>
            <p:nvPr/>
          </p:nvSpPr>
          <p:spPr>
            <a:xfrm>
              <a:off x="0" y="1678036"/>
              <a:ext cx="8915400" cy="1525487"/>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 name="Shape 360"/>
            <p:cNvSpPr txBox="1"/>
            <p:nvPr/>
          </p:nvSpPr>
          <p:spPr>
            <a:xfrm>
              <a:off x="1935627" y="1678036"/>
              <a:ext cx="6979770" cy="1525487"/>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SzPct val="25000"/>
                <a:buNone/>
              </a:pPr>
              <a:r>
                <a:rPr lang="en-US" sz="2100" b="1" dirty="0">
                  <a:solidFill>
                    <a:schemeClr val="bg1"/>
                  </a:solidFill>
                  <a:latin typeface="Calibri"/>
                  <a:ea typeface="Calibri"/>
                  <a:cs typeface="Calibri"/>
                  <a:sym typeface="Calibri"/>
                </a:rPr>
                <a:t>2 – Exhaustive testing is impossible</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Can’t test all combinations of inputs and preconditions</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Instead do risk analysis and </a:t>
              </a:r>
              <a:r>
                <a:rPr lang="en-US" sz="2100" b="0" i="0" u="none" strike="noStrike" cap="none" dirty="0" smtClean="0">
                  <a:solidFill>
                    <a:schemeClr val="bg1"/>
                  </a:solidFill>
                  <a:latin typeface="Calibri"/>
                  <a:ea typeface="Calibri"/>
                  <a:cs typeface="Calibri"/>
                  <a:sym typeface="Calibri"/>
                </a:rPr>
                <a:t>prioritize </a:t>
              </a:r>
              <a:r>
                <a:rPr lang="en-US" sz="2100" b="0" i="0" u="none" strike="noStrike" cap="none" dirty="0">
                  <a:solidFill>
                    <a:schemeClr val="bg1"/>
                  </a:solidFill>
                  <a:latin typeface="Calibri"/>
                  <a:ea typeface="Calibri"/>
                  <a:cs typeface="Calibri"/>
                  <a:sym typeface="Calibri"/>
                </a:rPr>
                <a:t>to focus testing efforts</a:t>
              </a:r>
            </a:p>
          </p:txBody>
        </p:sp>
        <p:sp>
          <p:nvSpPr>
            <p:cNvPr id="361" name="Shape 361"/>
            <p:cNvSpPr/>
            <p:nvPr/>
          </p:nvSpPr>
          <p:spPr>
            <a:xfrm>
              <a:off x="152547" y="1830585"/>
              <a:ext cx="1783079" cy="1220389"/>
            </a:xfrm>
            <a:prstGeom prst="roundRect">
              <a:avLst>
                <a:gd name="adj" fmla="val 10000"/>
              </a:avLst>
            </a:prstGeom>
            <a:no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0" y="3356073"/>
              <a:ext cx="8915400" cy="1525487"/>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txBox="1"/>
            <p:nvPr/>
          </p:nvSpPr>
          <p:spPr>
            <a:xfrm>
              <a:off x="1935627" y="3356073"/>
              <a:ext cx="6979770" cy="1525487"/>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SzPct val="25000"/>
                <a:buNone/>
              </a:pPr>
              <a:r>
                <a:rPr lang="en-US" sz="2100" b="1" dirty="0">
                  <a:solidFill>
                    <a:schemeClr val="bg1"/>
                  </a:solidFill>
                  <a:latin typeface="Calibri"/>
                  <a:ea typeface="Calibri"/>
                  <a:cs typeface="Calibri"/>
                  <a:sym typeface="Calibri"/>
                </a:rPr>
                <a:t>3 – Early Testing</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Start testing early to find defects as early as possible</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Focus on test objectives</a:t>
              </a:r>
            </a:p>
          </p:txBody>
        </p:sp>
        <p:sp>
          <p:nvSpPr>
            <p:cNvPr id="364" name="Shape 364"/>
            <p:cNvSpPr/>
            <p:nvPr/>
          </p:nvSpPr>
          <p:spPr>
            <a:xfrm>
              <a:off x="152547" y="3508623"/>
              <a:ext cx="1783079" cy="1220389"/>
            </a:xfrm>
            <a:prstGeom prst="roundRect">
              <a:avLst>
                <a:gd name="adj" fmla="val 10000"/>
              </a:avLst>
            </a:prstGeom>
            <a:no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65" name="Shape 36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22</a:t>
            </a:fld>
            <a:endParaRPr lang="en-US" sz="1000">
              <a:solidFill>
                <a:srgbClr val="8F8E8E"/>
              </a:solidFill>
              <a:latin typeface="Calibri"/>
              <a:ea typeface="Calibri"/>
              <a:cs typeface="Calibri"/>
              <a:sym typeface="Calibri"/>
            </a:endParaRPr>
          </a:p>
        </p:txBody>
      </p:sp>
      <p:pic>
        <p:nvPicPr>
          <p:cNvPr id="366" name="Shape 366" descr="C:\Documents and Settings\emily_mogic\Local Settings\Temporary Internet Files\Content.IE5\OL2VOLIF\MC900439783[1].png"/>
          <p:cNvPicPr preferRelativeResize="0"/>
          <p:nvPr/>
        </p:nvPicPr>
        <p:blipFill rotWithShape="1">
          <a:blip r:embed="rId3">
            <a:alphaModFix/>
          </a:blip>
          <a:srcRect/>
          <a:stretch/>
        </p:blipFill>
        <p:spPr>
          <a:xfrm>
            <a:off x="1675680" y="1226132"/>
            <a:ext cx="1416049" cy="1416049"/>
          </a:xfrm>
          <a:prstGeom prst="rect">
            <a:avLst/>
          </a:prstGeom>
          <a:noFill/>
          <a:ln>
            <a:noFill/>
          </a:ln>
        </p:spPr>
      </p:pic>
      <p:pic>
        <p:nvPicPr>
          <p:cNvPr id="368" name="Shape 368" descr="C:\Documents and Settings\emily_mogic\Local Settings\Temporary Internet Files\Content.IE5\5RRR1TCE\MC910217360[1].wmf"/>
          <p:cNvPicPr preferRelativeResize="0"/>
          <p:nvPr/>
        </p:nvPicPr>
        <p:blipFill rotWithShape="1">
          <a:blip r:embed="rId4">
            <a:alphaModFix/>
          </a:blip>
          <a:srcRect/>
          <a:stretch/>
        </p:blipFill>
        <p:spPr>
          <a:xfrm>
            <a:off x="1631808" y="4876800"/>
            <a:ext cx="1668462" cy="1066799"/>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91" y="3197560"/>
            <a:ext cx="1624590" cy="105183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1143000" y="-16524"/>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Seven Testing Principles(3/4) </a:t>
            </a:r>
          </a:p>
        </p:txBody>
      </p:sp>
      <p:grpSp>
        <p:nvGrpSpPr>
          <p:cNvPr id="374" name="Shape 374"/>
          <p:cNvGrpSpPr/>
          <p:nvPr/>
        </p:nvGrpSpPr>
        <p:grpSpPr>
          <a:xfrm>
            <a:off x="1473200" y="1379842"/>
            <a:ext cx="8915400" cy="4770075"/>
            <a:chOff x="0" y="97141"/>
            <a:chExt cx="8915400" cy="4770075"/>
          </a:xfrm>
        </p:grpSpPr>
        <p:sp>
          <p:nvSpPr>
            <p:cNvPr id="375" name="Shape 375"/>
            <p:cNvSpPr/>
            <p:nvPr/>
          </p:nvSpPr>
          <p:spPr>
            <a:xfrm>
              <a:off x="0" y="97141"/>
              <a:ext cx="8915400" cy="2323986"/>
            </a:xfrm>
            <a:prstGeom prst="roundRect">
              <a:avLst>
                <a:gd name="adj" fmla="val 10000"/>
              </a:avLst>
            </a:prstGeom>
            <a:solidFill>
              <a:srgbClr val="004D91">
                <a:alpha val="89803"/>
              </a:srgbClr>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txBox="1"/>
            <p:nvPr/>
          </p:nvSpPr>
          <p:spPr>
            <a:xfrm>
              <a:off x="2015477" y="97141"/>
              <a:ext cx="6899921" cy="2323986"/>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SzPct val="25000"/>
                <a:buNone/>
              </a:pPr>
              <a:r>
                <a:rPr lang="en-US" sz="2100" b="1" dirty="0">
                  <a:solidFill>
                    <a:schemeClr val="bg1"/>
                  </a:solidFill>
                  <a:latin typeface="Calibri"/>
                  <a:ea typeface="Calibri"/>
                  <a:cs typeface="Calibri"/>
                  <a:sym typeface="Calibri"/>
                </a:rPr>
                <a:t>4 – Defect Clustering</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A small </a:t>
              </a:r>
              <a:r>
                <a:rPr lang="en-US" sz="2100" b="0" i="0" u="none" strike="noStrike" cap="none" dirty="0" smtClean="0">
                  <a:solidFill>
                    <a:schemeClr val="bg1"/>
                  </a:solidFill>
                  <a:latin typeface="Calibri"/>
                  <a:ea typeface="Calibri"/>
                  <a:cs typeface="Calibri"/>
                  <a:sym typeface="Calibri"/>
                </a:rPr>
                <a:t>number </a:t>
              </a:r>
              <a:r>
                <a:rPr lang="en-US" sz="2100" b="0" i="0" u="none" strike="noStrike" cap="none" dirty="0">
                  <a:solidFill>
                    <a:schemeClr val="bg1"/>
                  </a:solidFill>
                  <a:latin typeface="Calibri"/>
                  <a:ea typeface="Calibri"/>
                  <a:cs typeface="Calibri"/>
                  <a:sym typeface="Calibri"/>
                </a:rPr>
                <a:t>of modules usually contain most of the defects</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Testing effort should be </a:t>
              </a:r>
              <a:r>
                <a:rPr lang="en-US" sz="2100" b="0" i="0" u="none" strike="noStrike" cap="none" dirty="0" smtClean="0">
                  <a:solidFill>
                    <a:schemeClr val="bg1"/>
                  </a:solidFill>
                  <a:latin typeface="Calibri"/>
                  <a:ea typeface="Calibri"/>
                  <a:cs typeface="Calibri"/>
                  <a:sym typeface="Calibri"/>
                </a:rPr>
                <a:t>focused </a:t>
              </a:r>
              <a:r>
                <a:rPr lang="en-US" sz="2100" b="0" i="0" u="none" strike="noStrike" cap="none" dirty="0">
                  <a:solidFill>
                    <a:schemeClr val="bg1"/>
                  </a:solidFill>
                  <a:latin typeface="Calibri"/>
                  <a:ea typeface="Calibri"/>
                  <a:cs typeface="Calibri"/>
                  <a:sym typeface="Calibri"/>
                </a:rPr>
                <a:t>proportionally to the defect density</a:t>
              </a:r>
            </a:p>
          </p:txBody>
        </p:sp>
        <p:sp>
          <p:nvSpPr>
            <p:cNvPr id="377" name="Shape 377"/>
            <p:cNvSpPr/>
            <p:nvPr/>
          </p:nvSpPr>
          <p:spPr>
            <a:xfrm>
              <a:off x="232397" y="232397"/>
              <a:ext cx="1783079" cy="1859188"/>
            </a:xfrm>
            <a:prstGeom prst="roundRect">
              <a:avLst>
                <a:gd name="adj" fmla="val 10000"/>
              </a:avLst>
            </a:prstGeom>
            <a:no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 name="Shape 378"/>
            <p:cNvSpPr/>
            <p:nvPr/>
          </p:nvSpPr>
          <p:spPr>
            <a:xfrm>
              <a:off x="0" y="2543231"/>
              <a:ext cx="8915400" cy="2323986"/>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 name="Shape 379"/>
            <p:cNvSpPr txBox="1"/>
            <p:nvPr/>
          </p:nvSpPr>
          <p:spPr>
            <a:xfrm>
              <a:off x="2015477" y="2543231"/>
              <a:ext cx="6899921" cy="2323986"/>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SzPct val="25000"/>
                <a:buNone/>
              </a:pPr>
              <a:r>
                <a:rPr lang="en-US" sz="2100" b="1" dirty="0">
                  <a:solidFill>
                    <a:schemeClr val="bg1"/>
                  </a:solidFill>
                  <a:latin typeface="Calibri"/>
                  <a:ea typeface="Calibri"/>
                  <a:cs typeface="Calibri"/>
                  <a:sym typeface="Calibri"/>
                </a:rPr>
                <a:t>5 – Pesticide Paradox</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If the same tests are repeated over and over, eventually the same set of tests will no longer find any new defects</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Test cases need to be regularly reviewed, revised and updated – consider data, order of execution, </a:t>
              </a:r>
              <a:r>
                <a:rPr lang="en-US" sz="2100" b="0" i="0" u="none" strike="noStrike" cap="none" dirty="0" err="1">
                  <a:solidFill>
                    <a:schemeClr val="bg1"/>
                  </a:solidFill>
                  <a:latin typeface="Calibri"/>
                  <a:ea typeface="Calibri"/>
                  <a:cs typeface="Calibri"/>
                  <a:sym typeface="Calibri"/>
                </a:rPr>
                <a:t>etc</a:t>
              </a:r>
              <a:r>
                <a:rPr lang="en-US" sz="2100" b="0" i="0" u="none" strike="noStrike" cap="none" dirty="0">
                  <a:solidFill>
                    <a:schemeClr val="bg1"/>
                  </a:solidFill>
                  <a:latin typeface="Calibri"/>
                  <a:ea typeface="Calibri"/>
                  <a:cs typeface="Calibri"/>
                  <a:sym typeface="Calibri"/>
                </a:rPr>
                <a:t> to exercise different paths</a:t>
              </a:r>
            </a:p>
          </p:txBody>
        </p:sp>
        <p:sp>
          <p:nvSpPr>
            <p:cNvPr id="380" name="Shape 380"/>
            <p:cNvSpPr/>
            <p:nvPr/>
          </p:nvSpPr>
          <p:spPr>
            <a:xfrm>
              <a:off x="232397" y="2788783"/>
              <a:ext cx="1783079" cy="1859188"/>
            </a:xfrm>
            <a:prstGeom prst="roundRect">
              <a:avLst>
                <a:gd name="adj" fmla="val 10000"/>
              </a:avLst>
            </a:prstGeom>
            <a:no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81" name="Shape 38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23</a:t>
            </a:fld>
            <a:endParaRPr lang="en-US" sz="1000">
              <a:solidFill>
                <a:srgbClr val="8F8E8E"/>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473" y="4402108"/>
            <a:ext cx="1581149" cy="11798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0117" y="1825756"/>
            <a:ext cx="1621505" cy="10730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1143000"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Seven Testing Principles(4/4) </a:t>
            </a:r>
          </a:p>
        </p:txBody>
      </p:sp>
      <p:grpSp>
        <p:nvGrpSpPr>
          <p:cNvPr id="389" name="Shape 389"/>
          <p:cNvGrpSpPr/>
          <p:nvPr/>
        </p:nvGrpSpPr>
        <p:grpSpPr>
          <a:xfrm>
            <a:off x="1473200" y="1282700"/>
            <a:ext cx="8915400" cy="4874397"/>
            <a:chOff x="0" y="0"/>
            <a:chExt cx="8915400" cy="4874397"/>
          </a:xfrm>
        </p:grpSpPr>
        <p:sp>
          <p:nvSpPr>
            <p:cNvPr id="390" name="Shape 390"/>
            <p:cNvSpPr/>
            <p:nvPr/>
          </p:nvSpPr>
          <p:spPr>
            <a:xfrm>
              <a:off x="0" y="0"/>
              <a:ext cx="8915400" cy="2323986"/>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 name="Shape 391"/>
            <p:cNvSpPr txBox="1"/>
            <p:nvPr/>
          </p:nvSpPr>
          <p:spPr>
            <a:xfrm>
              <a:off x="2015477" y="0"/>
              <a:ext cx="6899921" cy="2323986"/>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None/>
              </a:pPr>
              <a:endParaRPr sz="2100" b="1" dirty="0">
                <a:solidFill>
                  <a:schemeClr val="dk1"/>
                </a:solidFill>
                <a:latin typeface="Calibri"/>
                <a:ea typeface="Calibri"/>
                <a:cs typeface="Calibri"/>
                <a:sym typeface="Calibri"/>
              </a:endParaRPr>
            </a:p>
            <a:p>
              <a:pPr marL="0" marR="0" lvl="0" indent="0" algn="l" rtl="0">
                <a:lnSpc>
                  <a:spcPct val="90000"/>
                </a:lnSpc>
                <a:spcBef>
                  <a:spcPts val="735"/>
                </a:spcBef>
                <a:spcAft>
                  <a:spcPts val="0"/>
                </a:spcAft>
                <a:buSzPct val="25000"/>
                <a:buNone/>
              </a:pPr>
              <a:r>
                <a:rPr lang="en-US" sz="2100" b="1" dirty="0">
                  <a:solidFill>
                    <a:schemeClr val="bg1"/>
                  </a:solidFill>
                  <a:latin typeface="Calibri"/>
                  <a:ea typeface="Calibri"/>
                  <a:cs typeface="Calibri"/>
                  <a:sym typeface="Calibri"/>
                </a:rPr>
                <a:t>6 – Testing is context dependent</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Not all testing has the same thoroughness </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We test differently in different contexts</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err="1">
                  <a:solidFill>
                    <a:schemeClr val="bg1"/>
                  </a:solidFill>
                  <a:latin typeface="Calibri"/>
                  <a:ea typeface="Calibri"/>
                  <a:cs typeface="Calibri"/>
                  <a:sym typeface="Calibri"/>
                </a:rPr>
                <a:t>Eg</a:t>
              </a:r>
              <a:r>
                <a:rPr lang="en-US" sz="2100" b="0" i="0" u="none" strike="noStrike" cap="none" dirty="0">
                  <a:solidFill>
                    <a:schemeClr val="bg1"/>
                  </a:solidFill>
                  <a:latin typeface="Calibri"/>
                  <a:ea typeface="Calibri"/>
                  <a:cs typeface="Calibri"/>
                  <a:sym typeface="Calibri"/>
                </a:rPr>
                <a:t>. Safety critical vs. informational website</a:t>
              </a:r>
            </a:p>
          </p:txBody>
        </p:sp>
        <p:sp>
          <p:nvSpPr>
            <p:cNvPr id="392" name="Shape 392"/>
            <p:cNvSpPr/>
            <p:nvPr/>
          </p:nvSpPr>
          <p:spPr>
            <a:xfrm>
              <a:off x="232397" y="232397"/>
              <a:ext cx="1783079" cy="1859188"/>
            </a:xfrm>
            <a:prstGeom prst="roundRect">
              <a:avLst>
                <a:gd name="adj" fmla="val 10000"/>
              </a:avLst>
            </a:prstGeom>
            <a:solidFill>
              <a:srgbClr val="BBD3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0" y="2550411"/>
              <a:ext cx="8915400" cy="2323986"/>
            </a:xfrm>
            <a:prstGeom prst="roundRect">
              <a:avLst>
                <a:gd name="adj" fmla="val 10000"/>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txBox="1"/>
            <p:nvPr/>
          </p:nvSpPr>
          <p:spPr>
            <a:xfrm>
              <a:off x="2015477" y="2550411"/>
              <a:ext cx="6899921" cy="2323986"/>
            </a:xfrm>
            <a:prstGeom prst="rect">
              <a:avLst/>
            </a:prstGeom>
            <a:noFill/>
            <a:ln>
              <a:noFill/>
            </a:ln>
          </p:spPr>
          <p:txBody>
            <a:bodyPr lIns="80000" tIns="80000" rIns="80000" bIns="80000" anchor="t" anchorCtr="0">
              <a:noAutofit/>
            </a:bodyPr>
            <a:lstStyle/>
            <a:p>
              <a:pPr marL="0" marR="0" lvl="0" indent="0" algn="l" rtl="0">
                <a:lnSpc>
                  <a:spcPct val="90000"/>
                </a:lnSpc>
                <a:spcBef>
                  <a:spcPts val="0"/>
                </a:spcBef>
                <a:spcAft>
                  <a:spcPts val="0"/>
                </a:spcAft>
                <a:buNone/>
              </a:pPr>
              <a:endParaRPr sz="2100" b="1" dirty="0">
                <a:solidFill>
                  <a:schemeClr val="dk1"/>
                </a:solidFill>
                <a:latin typeface="Calibri"/>
                <a:ea typeface="Calibri"/>
                <a:cs typeface="Calibri"/>
                <a:sym typeface="Calibri"/>
              </a:endParaRPr>
            </a:p>
            <a:p>
              <a:pPr marL="0" marR="0" lvl="0" indent="0" algn="l" rtl="0">
                <a:lnSpc>
                  <a:spcPct val="90000"/>
                </a:lnSpc>
                <a:spcBef>
                  <a:spcPts val="735"/>
                </a:spcBef>
                <a:spcAft>
                  <a:spcPts val="0"/>
                </a:spcAft>
                <a:buSzPct val="25000"/>
                <a:buNone/>
              </a:pPr>
              <a:r>
                <a:rPr lang="en-US" sz="2100" b="1" dirty="0">
                  <a:solidFill>
                    <a:schemeClr val="bg1"/>
                  </a:solidFill>
                  <a:latin typeface="Calibri"/>
                  <a:ea typeface="Calibri"/>
                  <a:cs typeface="Calibri"/>
                  <a:sym typeface="Calibri"/>
                </a:rPr>
                <a:t>7 – Absence-of-errors fallacy</a:t>
              </a:r>
            </a:p>
            <a:p>
              <a:pPr marL="228600" marR="0" lvl="1" indent="-228600" algn="l" rtl="0">
                <a:lnSpc>
                  <a:spcPct val="90000"/>
                </a:lnSpc>
                <a:spcBef>
                  <a:spcPts val="735"/>
                </a:spcBef>
                <a:spcAft>
                  <a:spcPts val="0"/>
                </a:spcAft>
                <a:buClr>
                  <a:schemeClr val="dk1"/>
                </a:buClr>
                <a:buSzPct val="100000"/>
                <a:buFont typeface="Calibri"/>
                <a:buChar char="•"/>
              </a:pPr>
              <a:r>
                <a:rPr lang="en-US" sz="2100" b="0" i="0" u="none" strike="noStrike" cap="none" dirty="0">
                  <a:solidFill>
                    <a:schemeClr val="bg1"/>
                  </a:solidFill>
                  <a:latin typeface="Calibri"/>
                  <a:ea typeface="Calibri"/>
                  <a:cs typeface="Calibri"/>
                  <a:sym typeface="Calibri"/>
                </a:rPr>
                <a:t>Finding and fixing defects doesn’t help if the system is unusable or does not meet users’ needs and expectations</a:t>
              </a:r>
            </a:p>
            <a:p>
              <a:pPr marL="228600" marR="0" lvl="1" indent="-228600" algn="l" rtl="0">
                <a:lnSpc>
                  <a:spcPct val="90000"/>
                </a:lnSpc>
                <a:spcBef>
                  <a:spcPts val="315"/>
                </a:spcBef>
                <a:spcAft>
                  <a:spcPts val="0"/>
                </a:spcAft>
                <a:buClr>
                  <a:schemeClr val="dk1"/>
                </a:buClr>
                <a:buSzPct val="100000"/>
                <a:buFont typeface="Calibri"/>
                <a:buChar char="•"/>
              </a:pPr>
              <a:r>
                <a:rPr lang="en-US" sz="2100" b="0" i="0" u="none" strike="noStrike" cap="none" dirty="0" err="1">
                  <a:solidFill>
                    <a:schemeClr val="bg1"/>
                  </a:solidFill>
                  <a:latin typeface="Calibri"/>
                  <a:ea typeface="Calibri"/>
                  <a:cs typeface="Calibri"/>
                  <a:sym typeface="Calibri"/>
                </a:rPr>
                <a:t>Eg</a:t>
              </a:r>
              <a:r>
                <a:rPr lang="en-US" sz="2100" b="0" i="0" u="none" strike="noStrike" cap="none" dirty="0">
                  <a:solidFill>
                    <a:schemeClr val="bg1"/>
                  </a:solidFill>
                  <a:latin typeface="Calibri"/>
                  <a:ea typeface="Calibri"/>
                  <a:cs typeface="Calibri"/>
                  <a:sym typeface="Calibri"/>
                </a:rPr>
                <a:t>. If the requirement is wrong to begin with</a:t>
              </a:r>
            </a:p>
          </p:txBody>
        </p:sp>
        <p:sp>
          <p:nvSpPr>
            <p:cNvPr id="395" name="Shape 395"/>
            <p:cNvSpPr/>
            <p:nvPr/>
          </p:nvSpPr>
          <p:spPr>
            <a:xfrm>
              <a:off x="232397" y="2788783"/>
              <a:ext cx="1783079" cy="1859188"/>
            </a:xfrm>
            <a:prstGeom prst="roundRect">
              <a:avLst>
                <a:gd name="adj" fmla="val 10000"/>
              </a:avLst>
            </a:prstGeom>
            <a:solidFill>
              <a:srgbClr val="B2CD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6" name="Shape 39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24</a:t>
            </a:fld>
            <a:endParaRPr lang="en-US" sz="1000">
              <a:solidFill>
                <a:srgbClr val="8F8E8E"/>
              </a:solidFill>
              <a:latin typeface="Calibri"/>
              <a:ea typeface="Calibri"/>
              <a:cs typeface="Calibri"/>
              <a:sym typeface="Calibri"/>
            </a:endParaRPr>
          </a:p>
        </p:txBody>
      </p:sp>
      <p:pic>
        <p:nvPicPr>
          <p:cNvPr id="397" name="Shape 397"/>
          <p:cNvPicPr preferRelativeResize="0"/>
          <p:nvPr/>
        </p:nvPicPr>
        <p:blipFill rotWithShape="1">
          <a:blip r:embed="rId3">
            <a:alphaModFix/>
          </a:blip>
          <a:srcRect l="1938" t="2048" r="-1937" b="-281"/>
          <a:stretch/>
        </p:blipFill>
        <p:spPr>
          <a:xfrm>
            <a:off x="1759527" y="1681311"/>
            <a:ext cx="1638300" cy="1463675"/>
          </a:xfrm>
          <a:prstGeom prst="rect">
            <a:avLst/>
          </a:prstGeom>
          <a:noFill/>
          <a:ln>
            <a:noFill/>
          </a:ln>
        </p:spPr>
      </p:pic>
      <p:pic>
        <p:nvPicPr>
          <p:cNvPr id="398" name="Shape 398"/>
          <p:cNvPicPr preferRelativeResize="0"/>
          <p:nvPr/>
        </p:nvPicPr>
        <p:blipFill rotWithShape="1">
          <a:blip r:embed="rId4">
            <a:alphaModFix/>
          </a:blip>
          <a:srcRect l="5023" r="1604"/>
          <a:stretch/>
        </p:blipFill>
        <p:spPr>
          <a:xfrm>
            <a:off x="1879311" y="4235830"/>
            <a:ext cx="1422543" cy="15185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3503051" y="-141668"/>
            <a:ext cx="7361349" cy="500498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Topic 1.4 </a:t>
            </a:r>
          </a:p>
          <a:p>
            <a:pPr marL="0" marR="0" lvl="0" indent="0" algn="l" rtl="0">
              <a:lnSpc>
                <a:spcPct val="90000"/>
              </a:lnSpc>
              <a:spcBef>
                <a:spcPts val="750"/>
              </a:spcBef>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Fundamental Test Process</a:t>
            </a:r>
          </a:p>
        </p:txBody>
      </p:sp>
      <p:sp>
        <p:nvSpPr>
          <p:cNvPr id="405" name="Shape 40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25</a:t>
            </a:fld>
            <a:endParaRPr lang="en-US" sz="1000">
              <a:solidFill>
                <a:srgbClr val="8F8E8E"/>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19845" y="0"/>
            <a:ext cx="8619114"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Fundamental Test Process(1/6) : 5 STEPS</a:t>
            </a:r>
          </a:p>
        </p:txBody>
      </p:sp>
      <p:sp>
        <p:nvSpPr>
          <p:cNvPr id="411" name="Shape 41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26</a:t>
            </a:fld>
            <a:endParaRPr lang="en-US" sz="1000">
              <a:solidFill>
                <a:srgbClr val="8F8E8E"/>
              </a:solidFill>
              <a:latin typeface="Calibri"/>
              <a:ea typeface="Calibri"/>
              <a:cs typeface="Calibri"/>
              <a:sym typeface="Calibri"/>
            </a:endParaRPr>
          </a:p>
        </p:txBody>
      </p:sp>
      <p:grpSp>
        <p:nvGrpSpPr>
          <p:cNvPr id="412" name="Shape 412"/>
          <p:cNvGrpSpPr/>
          <p:nvPr/>
        </p:nvGrpSpPr>
        <p:grpSpPr>
          <a:xfrm>
            <a:off x="1467474" y="2824967"/>
            <a:ext cx="8756112" cy="1751221"/>
            <a:chOff x="1068" y="1824608"/>
            <a:chExt cx="8756112" cy="1751221"/>
          </a:xfrm>
        </p:grpSpPr>
        <p:sp>
          <p:nvSpPr>
            <p:cNvPr id="413" name="Shape 413"/>
            <p:cNvSpPr/>
            <p:nvPr/>
          </p:nvSpPr>
          <p:spPr>
            <a:xfrm>
              <a:off x="1068"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txBox="1"/>
            <p:nvPr/>
          </p:nvSpPr>
          <p:spPr>
            <a:xfrm>
              <a:off x="257530"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1. Planning and Control</a:t>
              </a:r>
            </a:p>
          </p:txBody>
        </p:sp>
        <p:sp>
          <p:nvSpPr>
            <p:cNvPr id="415" name="Shape 415"/>
            <p:cNvSpPr/>
            <p:nvPr/>
          </p:nvSpPr>
          <p:spPr>
            <a:xfrm>
              <a:off x="1752291" y="1824608"/>
              <a:ext cx="1751221" cy="1751221"/>
            </a:xfrm>
            <a:prstGeom prst="ellipse">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txBox="1"/>
            <p:nvPr/>
          </p:nvSpPr>
          <p:spPr>
            <a:xfrm>
              <a:off x="2008751"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2. Analysis and Design</a:t>
              </a:r>
            </a:p>
          </p:txBody>
        </p:sp>
        <p:sp>
          <p:nvSpPr>
            <p:cNvPr id="417" name="Shape 417"/>
            <p:cNvSpPr/>
            <p:nvPr/>
          </p:nvSpPr>
          <p:spPr>
            <a:xfrm>
              <a:off x="3503514"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a:off x="3759975"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3. Implementation and Execution</a:t>
              </a:r>
            </a:p>
          </p:txBody>
        </p:sp>
        <p:sp>
          <p:nvSpPr>
            <p:cNvPr id="419" name="Shape 419"/>
            <p:cNvSpPr/>
            <p:nvPr/>
          </p:nvSpPr>
          <p:spPr>
            <a:xfrm>
              <a:off x="5254735" y="1824608"/>
              <a:ext cx="1751221" cy="1751221"/>
            </a:xfrm>
            <a:prstGeom prst="ellipse">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5511196"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4. Evaluate exit criteria and reporting</a:t>
              </a:r>
            </a:p>
          </p:txBody>
        </p:sp>
        <p:sp>
          <p:nvSpPr>
            <p:cNvPr id="421" name="Shape 421"/>
            <p:cNvSpPr/>
            <p:nvPr/>
          </p:nvSpPr>
          <p:spPr>
            <a:xfrm>
              <a:off x="7005959"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a:off x="7262420"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5. Test Closure Activities</a:t>
              </a:r>
            </a:p>
          </p:txBody>
        </p:sp>
      </p:grpSp>
      <p:sp>
        <p:nvSpPr>
          <p:cNvPr id="423" name="Shape 423"/>
          <p:cNvSpPr/>
          <p:nvPr/>
        </p:nvSpPr>
        <p:spPr>
          <a:xfrm rot="10800000">
            <a:off x="3819149" y="4648201"/>
            <a:ext cx="3657600" cy="685799"/>
          </a:xfrm>
          <a:prstGeom prst="uturnArrow">
            <a:avLst>
              <a:gd name="adj1" fmla="val 25000"/>
              <a:gd name="adj2" fmla="val 25000"/>
              <a:gd name="adj3" fmla="val 25000"/>
              <a:gd name="adj4" fmla="val 24702"/>
              <a:gd name="adj5" fmla="val 97222"/>
            </a:avLst>
          </a:prstGeom>
          <a:solidFill>
            <a:schemeClr val="dk1"/>
          </a:solidFill>
          <a:ln w="55000" cap="flat" cmpd="thickThin">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00" b="1">
              <a:solidFill>
                <a:schemeClr val="lt1"/>
              </a:solidFill>
              <a:latin typeface="Calibri"/>
              <a:ea typeface="Calibri"/>
              <a:cs typeface="Calibri"/>
              <a:sym typeface="Calibri"/>
            </a:endParaRPr>
          </a:p>
        </p:txBody>
      </p:sp>
      <p:sp>
        <p:nvSpPr>
          <p:cNvPr id="424" name="Shape 424"/>
          <p:cNvSpPr/>
          <p:nvPr/>
        </p:nvSpPr>
        <p:spPr>
          <a:xfrm>
            <a:off x="2528934" y="1905000"/>
            <a:ext cx="5562600" cy="685799"/>
          </a:xfrm>
          <a:prstGeom prst="uturnArrow">
            <a:avLst>
              <a:gd name="adj1" fmla="val 25000"/>
              <a:gd name="adj2" fmla="val 25000"/>
              <a:gd name="adj3" fmla="val 25000"/>
              <a:gd name="adj4" fmla="val 43750"/>
              <a:gd name="adj5" fmla="val 75000"/>
            </a:avLst>
          </a:prstGeom>
          <a:solidFill>
            <a:schemeClr val="dk1"/>
          </a:solidFill>
          <a:ln w="55000" cap="flat" cmpd="thickThin">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500">
                <a:solidFill>
                  <a:schemeClr val="dk1"/>
                </a:solidFill>
                <a:latin typeface="Calibri"/>
                <a:ea typeface="Calibri"/>
                <a:cs typeface="Calibri"/>
                <a:sym typeface="Calibri"/>
              </a:rPr>
              <a:t>Monitoring and Control activities happen throughout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35750" y="18255"/>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Fundamental Test Process(2/6) : Step 1  </a:t>
            </a:r>
          </a:p>
        </p:txBody>
      </p:sp>
      <p:sp>
        <p:nvSpPr>
          <p:cNvPr id="431" name="Shape 431"/>
          <p:cNvSpPr txBox="1">
            <a:spLocks noGrp="1"/>
          </p:cNvSpPr>
          <p:nvPr>
            <p:ph type="body" idx="1"/>
          </p:nvPr>
        </p:nvSpPr>
        <p:spPr>
          <a:xfrm>
            <a:off x="1143000" y="1000361"/>
            <a:ext cx="9245600" cy="5163902"/>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1" i="0" u="sng" strike="noStrike" cap="none">
                <a:solidFill>
                  <a:srgbClr val="3B3838"/>
                </a:solidFill>
                <a:latin typeface="Calibri"/>
                <a:ea typeface="Calibri"/>
                <a:cs typeface="Calibri"/>
                <a:sym typeface="Calibri"/>
              </a:rPr>
              <a:t>Planning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Define objectives of testing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Specify test activities in order to meet the objectives and </a:t>
            </a:r>
          </a:p>
          <a:p>
            <a:pPr marL="457200" marR="0" lvl="1" indent="0" algn="l" rtl="0">
              <a:lnSpc>
                <a:spcPct val="90000"/>
              </a:lnSpc>
              <a:spcBef>
                <a:spcPts val="375"/>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    mission</a:t>
            </a:r>
          </a:p>
          <a:p>
            <a:pPr marL="457200" marR="0" lvl="1" indent="0" algn="l" rtl="0">
              <a:lnSpc>
                <a:spcPct val="90000"/>
              </a:lnSpc>
              <a:spcBef>
                <a:spcPts val="375"/>
              </a:spcBef>
              <a:spcAft>
                <a:spcPts val="0"/>
              </a:spcAft>
              <a:buClr>
                <a:srgbClr val="3B3838"/>
              </a:buClr>
              <a:buSzPct val="25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1" i="0" u="sng" strike="noStrike" cap="none">
                <a:solidFill>
                  <a:srgbClr val="3B3838"/>
                </a:solidFill>
                <a:latin typeface="Calibri"/>
                <a:ea typeface="Calibri"/>
                <a:cs typeface="Calibri"/>
                <a:sym typeface="Calibri"/>
              </a:rPr>
              <a:t>Control</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Is the ongoing activity of comparing actual progress with plan</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Report the status, including deviations from plan</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Take action necessary to meet objectives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You can’t control testing without monitoring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Planning takes into account feedback from monitoring and control</a:t>
            </a:r>
          </a:p>
          <a:p>
            <a:pPr marL="171446" marR="0" lvl="0" indent="-171446" algn="l" rtl="0">
              <a:lnSpc>
                <a:spcPct val="90000"/>
              </a:lnSpc>
              <a:spcBef>
                <a:spcPts val="750"/>
              </a:spcBef>
              <a:buClr>
                <a:srgbClr val="3B3838"/>
              </a:buClr>
              <a:buSzPct val="100000"/>
              <a:buFont typeface="Arial"/>
              <a:buNone/>
            </a:pPr>
            <a:endParaRPr sz="2400" b="0" i="0" u="none" strike="noStrike" cap="none">
              <a:solidFill>
                <a:srgbClr val="3B3838"/>
              </a:solidFill>
              <a:latin typeface="Calibri"/>
              <a:ea typeface="Calibri"/>
              <a:cs typeface="Calibri"/>
              <a:sym typeface="Calibri"/>
            </a:endParaRPr>
          </a:p>
        </p:txBody>
      </p:sp>
      <p:sp>
        <p:nvSpPr>
          <p:cNvPr id="432" name="Shape 432"/>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27</a:t>
            </a:fld>
            <a:endParaRPr lang="en-US" sz="1000">
              <a:solidFill>
                <a:srgbClr val="8F8E8E"/>
              </a:solidFill>
              <a:latin typeface="Calibri"/>
              <a:ea typeface="Calibri"/>
              <a:cs typeface="Calibri"/>
              <a:sym typeface="Calibri"/>
            </a:endParaRPr>
          </a:p>
        </p:txBody>
      </p:sp>
      <p:grpSp>
        <p:nvGrpSpPr>
          <p:cNvPr id="433" name="Shape 433"/>
          <p:cNvGrpSpPr/>
          <p:nvPr/>
        </p:nvGrpSpPr>
        <p:grpSpPr>
          <a:xfrm>
            <a:off x="8828219" y="1379835"/>
            <a:ext cx="1751221" cy="1751221"/>
            <a:chOff x="1068" y="1824608"/>
            <a:chExt cx="1751221" cy="1751221"/>
          </a:xfrm>
        </p:grpSpPr>
        <p:sp>
          <p:nvSpPr>
            <p:cNvPr id="434" name="Shape 434"/>
            <p:cNvSpPr/>
            <p:nvPr/>
          </p:nvSpPr>
          <p:spPr>
            <a:xfrm>
              <a:off x="1068"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257530"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Planning and Control</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143000" y="12700"/>
            <a:ext cx="844416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Fundamental Test Process(3/6) : Step 2</a:t>
            </a:r>
          </a:p>
        </p:txBody>
      </p:sp>
      <p:sp>
        <p:nvSpPr>
          <p:cNvPr id="442" name="Shape 442"/>
          <p:cNvSpPr txBox="1">
            <a:spLocks noGrp="1"/>
          </p:cNvSpPr>
          <p:nvPr>
            <p:ph type="body" idx="1"/>
          </p:nvPr>
        </p:nvSpPr>
        <p:spPr>
          <a:xfrm>
            <a:off x="1143000" y="1020762"/>
            <a:ext cx="9906000" cy="529224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The general testing objectives are transformed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into tangible test conditions and test cases</a:t>
            </a:r>
          </a:p>
          <a:p>
            <a:pPr marL="171446" marR="0" lvl="0" indent="-171446" algn="l" rtl="0">
              <a:lnSpc>
                <a:spcPct val="90000"/>
              </a:lnSpc>
              <a:spcBef>
                <a:spcPts val="75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Review the test basis (such as requirements, architecture,</a:t>
            </a:r>
          </a:p>
          <a:p>
            <a:pPr marL="457200" marR="0" lvl="1" indent="0" algn="l" rtl="0">
              <a:lnSpc>
                <a:spcPct val="90000"/>
              </a:lnSpc>
              <a:spcBef>
                <a:spcPts val="375"/>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    design and interface specifications)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Evaluate testability</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Identify and prioritise Test conditions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Design high level test cases and prioritise</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Identify test data</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Design test environment and required infrastructure and tools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Create bi-directional traceability between test basis and test cases</a:t>
            </a:r>
          </a:p>
          <a:p>
            <a:pPr marL="171446" marR="0" lvl="0" indent="-171446" algn="l" rtl="0">
              <a:lnSpc>
                <a:spcPct val="90000"/>
              </a:lnSpc>
              <a:spcBef>
                <a:spcPts val="750"/>
              </a:spcBef>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p:txBody>
      </p:sp>
      <p:sp>
        <p:nvSpPr>
          <p:cNvPr id="443" name="Shape 443"/>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28</a:t>
            </a:fld>
            <a:endParaRPr lang="en-US" sz="1000">
              <a:solidFill>
                <a:srgbClr val="8F8E8E"/>
              </a:solidFill>
              <a:latin typeface="Calibri"/>
              <a:ea typeface="Calibri"/>
              <a:cs typeface="Calibri"/>
              <a:sym typeface="Calibri"/>
            </a:endParaRPr>
          </a:p>
        </p:txBody>
      </p:sp>
      <p:grpSp>
        <p:nvGrpSpPr>
          <p:cNvPr id="444" name="Shape 444"/>
          <p:cNvGrpSpPr/>
          <p:nvPr/>
        </p:nvGrpSpPr>
        <p:grpSpPr>
          <a:xfrm>
            <a:off x="8828219" y="1379835"/>
            <a:ext cx="1751221" cy="1751221"/>
            <a:chOff x="1068" y="1824608"/>
            <a:chExt cx="1751221" cy="1751221"/>
          </a:xfrm>
        </p:grpSpPr>
        <p:sp>
          <p:nvSpPr>
            <p:cNvPr id="445" name="Shape 445"/>
            <p:cNvSpPr/>
            <p:nvPr/>
          </p:nvSpPr>
          <p:spPr>
            <a:xfrm>
              <a:off x="1068" y="1824608"/>
              <a:ext cx="1751221" cy="1751221"/>
            </a:xfrm>
            <a:prstGeom prst="ellipse">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257530" y="2081068"/>
              <a:ext cx="1238299" cy="1238299"/>
            </a:xfrm>
            <a:prstGeom prst="rect">
              <a:avLst/>
            </a:prstGeom>
            <a:solidFill>
              <a:srgbClr val="004D91"/>
            </a:solid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Analysis and Design</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175461" y="0"/>
            <a:ext cx="8487605"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Fundamental Test Process(4/6) : Step 3</a:t>
            </a:r>
          </a:p>
        </p:txBody>
      </p:sp>
      <p:sp>
        <p:nvSpPr>
          <p:cNvPr id="453" name="Shape 453"/>
          <p:cNvSpPr txBox="1">
            <a:spLocks noGrp="1"/>
          </p:cNvSpPr>
          <p:nvPr>
            <p:ph type="body" idx="1"/>
          </p:nvPr>
        </p:nvSpPr>
        <p:spPr>
          <a:xfrm>
            <a:off x="1143000" y="1000361"/>
            <a:ext cx="9906000" cy="5084965"/>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Test procedures and scripts are created by specifying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the order of test cases and any other information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required to run the test</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Finalise tests cases including data</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Develop test procedures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Create test data (optionally create test harness or automated scripts)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Create test suite from test procedures for efficient testing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Verify test environment has been set up correctly</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Verify and update traceability</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Execute test procedures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Log outcomes and compare actual with expected results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Report discrepancies as incidents and analyse to establish if likely cause is defect in code, test data, test document or mistake</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Repeat test activities to confirm a fix (confirmation) or regression testing</a:t>
            </a:r>
          </a:p>
          <a:p>
            <a:pPr marL="171446" marR="0" lvl="0" indent="-171446" algn="l" rtl="0">
              <a:lnSpc>
                <a:spcPct val="90000"/>
              </a:lnSpc>
              <a:spcBef>
                <a:spcPts val="750"/>
              </a:spcBef>
              <a:buClr>
                <a:srgbClr val="3B3838"/>
              </a:buClr>
              <a:buSzPct val="100000"/>
              <a:buFont typeface="Arial"/>
              <a:buNone/>
            </a:pPr>
            <a:endParaRPr sz="2400" b="0" i="0" u="none" strike="noStrike" cap="none">
              <a:solidFill>
                <a:srgbClr val="3B3838"/>
              </a:solidFill>
              <a:latin typeface="Calibri"/>
              <a:ea typeface="Calibri"/>
              <a:cs typeface="Calibri"/>
              <a:sym typeface="Calibri"/>
            </a:endParaRPr>
          </a:p>
        </p:txBody>
      </p:sp>
      <p:sp>
        <p:nvSpPr>
          <p:cNvPr id="454" name="Shape 45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29</a:t>
            </a:fld>
            <a:endParaRPr lang="en-US" sz="1000">
              <a:solidFill>
                <a:srgbClr val="8F8E8E"/>
              </a:solidFill>
              <a:latin typeface="Calibri"/>
              <a:ea typeface="Calibri"/>
              <a:cs typeface="Calibri"/>
              <a:sym typeface="Calibri"/>
            </a:endParaRPr>
          </a:p>
        </p:txBody>
      </p:sp>
      <p:grpSp>
        <p:nvGrpSpPr>
          <p:cNvPr id="455" name="Shape 455"/>
          <p:cNvGrpSpPr/>
          <p:nvPr/>
        </p:nvGrpSpPr>
        <p:grpSpPr>
          <a:xfrm>
            <a:off x="8797266" y="1123374"/>
            <a:ext cx="1751221" cy="1751221"/>
            <a:chOff x="1068" y="1824608"/>
            <a:chExt cx="1751221" cy="1751221"/>
          </a:xfrm>
        </p:grpSpPr>
        <p:sp>
          <p:nvSpPr>
            <p:cNvPr id="456" name="Shape 456"/>
            <p:cNvSpPr/>
            <p:nvPr/>
          </p:nvSpPr>
          <p:spPr>
            <a:xfrm>
              <a:off x="1068"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257530"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Implementation and Execution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102056" y="195630"/>
            <a:ext cx="1002086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dirty="0">
                <a:solidFill>
                  <a:schemeClr val="accent4"/>
                </a:solidFill>
                <a:latin typeface="Century Gothic"/>
                <a:ea typeface="Century Gothic"/>
                <a:cs typeface="Century Gothic"/>
                <a:sym typeface="Century Gothic"/>
              </a:rPr>
              <a:t>Introduction(2/5) : Benefits of ISTQB Certification</a:t>
            </a:r>
          </a:p>
        </p:txBody>
      </p:sp>
      <p:sp>
        <p:nvSpPr>
          <p:cNvPr id="166" name="Shape 16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a:t>
            </a:fld>
            <a:endParaRPr lang="en-US" sz="1000">
              <a:solidFill>
                <a:srgbClr val="8F8E8E"/>
              </a:solidFill>
              <a:latin typeface="Calibri"/>
              <a:ea typeface="Calibri"/>
              <a:cs typeface="Calibri"/>
              <a:sym typeface="Calibri"/>
            </a:endParaRPr>
          </a:p>
        </p:txBody>
      </p:sp>
      <p:sp>
        <p:nvSpPr>
          <p:cNvPr id="167" name="Shape 167"/>
          <p:cNvSpPr txBox="1"/>
          <p:nvPr/>
        </p:nvSpPr>
        <p:spPr>
          <a:xfrm>
            <a:off x="412084" y="1168767"/>
            <a:ext cx="9906000" cy="5004657"/>
          </a:xfrm>
          <a:prstGeom prst="rect">
            <a:avLst/>
          </a:prstGeom>
          <a:noFill/>
          <a:ln>
            <a:noFill/>
          </a:ln>
        </p:spPr>
        <p:txBody>
          <a:bodyPr lIns="91425" tIns="45700" rIns="91425" bIns="45700" anchor="t" anchorCtr="0">
            <a:noAutofit/>
          </a:bodyPr>
          <a:lstStyle/>
          <a:p>
            <a:pPr marL="342900" marR="0" lvl="0" indent="-342900" algn="l" rtl="0">
              <a:lnSpc>
                <a:spcPct val="200000"/>
              </a:lnSpc>
              <a:spcBef>
                <a:spcPts val="0"/>
              </a:spcBef>
              <a:buClr>
                <a:schemeClr val="dk1"/>
              </a:buClr>
              <a:buFont typeface="Arial"/>
              <a:buNone/>
            </a:pPr>
            <a:endParaRPr sz="2000" dirty="0">
              <a:solidFill>
                <a:schemeClr val="dk1"/>
              </a:solidFill>
              <a:latin typeface="Calibri"/>
              <a:ea typeface="Calibri"/>
              <a:cs typeface="Calibri"/>
              <a:sym typeface="Calibri"/>
            </a:endParaRP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Internationally </a:t>
            </a:r>
            <a:r>
              <a:rPr lang="en-US" sz="2100" b="0" i="0" u="none" strike="noStrike" cap="none" dirty="0" smtClean="0">
                <a:solidFill>
                  <a:schemeClr val="dk1"/>
                </a:solidFill>
                <a:latin typeface="Calibri"/>
                <a:ea typeface="Calibri"/>
                <a:cs typeface="Calibri"/>
                <a:sym typeface="Calibri"/>
              </a:rPr>
              <a:t>recognized </a:t>
            </a:r>
            <a:r>
              <a:rPr lang="en-US" sz="2100" b="0" i="0" u="none" strike="noStrike" cap="none" dirty="0">
                <a:solidFill>
                  <a:schemeClr val="dk1"/>
                </a:solidFill>
                <a:latin typeface="Calibri"/>
                <a:ea typeface="Calibri"/>
                <a:cs typeface="Calibri"/>
                <a:sym typeface="Calibri"/>
              </a:rPr>
              <a:t>qualification</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Becoming the standard for Testing Professionals</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Promotes a common language for testers</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Promotes consistent and good testing practices</a:t>
            </a: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Enables professionally qualified testers to be </a:t>
            </a:r>
            <a:r>
              <a:rPr lang="en-US" sz="2100" b="0" i="0" u="none" strike="noStrike" cap="none" dirty="0" smtClean="0">
                <a:solidFill>
                  <a:schemeClr val="dk1"/>
                </a:solidFill>
                <a:latin typeface="Calibri"/>
                <a:ea typeface="Calibri"/>
                <a:cs typeface="Calibri"/>
                <a:sym typeface="Calibri"/>
              </a:rPr>
              <a:t>recognized</a:t>
            </a:r>
            <a:endParaRPr lang="en-US" sz="2100" b="0" i="0" u="none" strike="noStrike" cap="none" dirty="0">
              <a:solidFill>
                <a:schemeClr val="dk1"/>
              </a:solidFill>
              <a:latin typeface="Calibri"/>
              <a:ea typeface="Calibri"/>
              <a:cs typeface="Calibri"/>
              <a:sym typeface="Calibri"/>
            </a:endParaRPr>
          </a:p>
          <a:p>
            <a:pPr marL="800100" marR="0" lvl="1" indent="-342900" algn="l" rtl="0">
              <a:lnSpc>
                <a:spcPct val="200000"/>
              </a:lnSpc>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Provides a framework for the development of tester’ careers</a:t>
            </a:r>
          </a:p>
          <a:p>
            <a:pPr marL="342900" marR="0" lvl="0" indent="-342900" algn="l" rtl="0">
              <a:lnSpc>
                <a:spcPct val="200000"/>
              </a:lnSpc>
              <a:spcBef>
                <a:spcPts val="0"/>
              </a:spcBef>
              <a:buClr>
                <a:schemeClr val="dk1"/>
              </a:buClr>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43000" y="12700"/>
            <a:ext cx="7761114"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Fundamental Test Process(5/6) : Step 4</a:t>
            </a:r>
          </a:p>
        </p:txBody>
      </p:sp>
      <p:sp>
        <p:nvSpPr>
          <p:cNvPr id="464" name="Shape 464"/>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Assess test activity against defined objectives</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a:solidFill>
                <a:srgbClr val="3B3838"/>
              </a:solidFill>
              <a:latin typeface="Calibri"/>
              <a:ea typeface="Calibri"/>
              <a:cs typeface="Calibri"/>
              <a:sym typeface="Calibri"/>
            </a:endParaRP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Check test logs against exit criteria specified in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test planning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Assess if more tests are needed or if the exit criteria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should be changed</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Write a test summary report for stakeholders</a:t>
            </a:r>
          </a:p>
          <a:p>
            <a:pPr marL="395287" marR="0" lvl="1" indent="-1586" algn="l" rtl="0">
              <a:lnSpc>
                <a:spcPct val="90000"/>
              </a:lnSpc>
              <a:spcBef>
                <a:spcPts val="375"/>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 </a:t>
            </a:r>
          </a:p>
          <a:p>
            <a:pPr marL="171446" marR="0" lvl="0" indent="-171446" algn="l" rtl="0">
              <a:lnSpc>
                <a:spcPct val="90000"/>
              </a:lnSpc>
              <a:spcBef>
                <a:spcPts val="750"/>
              </a:spcBef>
              <a:buClr>
                <a:srgbClr val="3B3838"/>
              </a:buClr>
              <a:buSzPct val="100000"/>
              <a:buFont typeface="Arial"/>
              <a:buNone/>
            </a:pPr>
            <a:endParaRPr sz="2400" b="0" i="0" u="none" strike="noStrike" cap="none">
              <a:solidFill>
                <a:srgbClr val="3B3838"/>
              </a:solidFill>
              <a:latin typeface="Calibri"/>
              <a:ea typeface="Calibri"/>
              <a:cs typeface="Calibri"/>
              <a:sym typeface="Calibri"/>
            </a:endParaRPr>
          </a:p>
        </p:txBody>
      </p:sp>
      <p:sp>
        <p:nvSpPr>
          <p:cNvPr id="465" name="Shape 46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30</a:t>
            </a:fld>
            <a:endParaRPr lang="en-US" sz="1000">
              <a:solidFill>
                <a:srgbClr val="8F8E8E"/>
              </a:solidFill>
              <a:latin typeface="Calibri"/>
              <a:ea typeface="Calibri"/>
              <a:cs typeface="Calibri"/>
              <a:sym typeface="Calibri"/>
            </a:endParaRPr>
          </a:p>
        </p:txBody>
      </p:sp>
      <p:sp>
        <p:nvSpPr>
          <p:cNvPr id="466" name="Shape 466"/>
          <p:cNvSpPr/>
          <p:nvPr/>
        </p:nvSpPr>
        <p:spPr>
          <a:xfrm>
            <a:off x="8712200" y="406401"/>
            <a:ext cx="1228724" cy="1228724"/>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None/>
            </a:pPr>
            <a:endParaRPr sz="1800" b="1">
              <a:solidFill>
                <a:schemeClr val="lt1"/>
              </a:solidFill>
              <a:latin typeface="Calibri"/>
              <a:ea typeface="Calibri"/>
              <a:cs typeface="Calibri"/>
              <a:sym typeface="Calibri"/>
            </a:endParaRPr>
          </a:p>
        </p:txBody>
      </p:sp>
      <p:grpSp>
        <p:nvGrpSpPr>
          <p:cNvPr id="467" name="Shape 467"/>
          <p:cNvGrpSpPr/>
          <p:nvPr/>
        </p:nvGrpSpPr>
        <p:grpSpPr>
          <a:xfrm>
            <a:off x="8822636" y="1379835"/>
            <a:ext cx="1751221" cy="1751221"/>
            <a:chOff x="1068" y="1824608"/>
            <a:chExt cx="1751221" cy="1751221"/>
          </a:xfrm>
        </p:grpSpPr>
        <p:sp>
          <p:nvSpPr>
            <p:cNvPr id="468" name="Shape 468"/>
            <p:cNvSpPr/>
            <p:nvPr/>
          </p:nvSpPr>
          <p:spPr>
            <a:xfrm>
              <a:off x="1068" y="1824608"/>
              <a:ext cx="1751221" cy="1751221"/>
            </a:xfrm>
            <a:prstGeom prst="ellipse">
              <a:avLst/>
            </a:prstGeom>
            <a:solidFill>
              <a:srgbClr val="004D91"/>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57530" y="2081068"/>
              <a:ext cx="1238299" cy="1238299"/>
            </a:xfrm>
            <a:prstGeom prst="rect">
              <a:avLst/>
            </a:prstGeom>
            <a:solidFill>
              <a:srgbClr val="004D91"/>
            </a:solid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Evaluate exit criteria and Reporting</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1473200" y="12700"/>
            <a:ext cx="7279124"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Step 5 of Fundamental Test Process</a:t>
            </a:r>
          </a:p>
        </p:txBody>
      </p:sp>
      <p:sp>
        <p:nvSpPr>
          <p:cNvPr id="476" name="Shape 476"/>
          <p:cNvSpPr txBox="1">
            <a:spLocks noGrp="1"/>
          </p:cNvSpPr>
          <p:nvPr>
            <p:ph type="body" idx="1"/>
          </p:nvPr>
        </p:nvSpPr>
        <p:spPr>
          <a:xfrm>
            <a:off x="1143000" y="1000361"/>
            <a:ext cx="9906000" cy="5236754"/>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Collect data from completed test activities and consolidate</a:t>
            </a:r>
          </a:p>
          <a:p>
            <a:pPr marL="0" marR="0" lvl="0" indent="0" algn="l" rtl="0">
              <a:lnSpc>
                <a:spcPct val="90000"/>
              </a:lnSpc>
              <a:spcBef>
                <a:spcPts val="750"/>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     experience, test ware, facts and numbers.</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a:solidFill>
                <a:srgbClr val="3B3838"/>
              </a:solidFill>
              <a:latin typeface="Calibri"/>
              <a:ea typeface="Calibri"/>
              <a:cs typeface="Calibri"/>
              <a:sym typeface="Calibri"/>
            </a:endParaRP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Check which planned deliverables have been delivered</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Close incident reports or raise change records for any that remain open</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Document acceptance of the system</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Finalise and archive test ware, test environment and infrastructure for later re-use</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Hand over test ware to maintenance team</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Analyse lessons learnt to determine changes needed for future releases and projects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Use information gathered to improve test maturity</a:t>
            </a:r>
          </a:p>
          <a:p>
            <a:pPr marL="0" marR="0" lvl="0" indent="0" algn="l" rtl="0">
              <a:lnSpc>
                <a:spcPct val="90000"/>
              </a:lnSpc>
              <a:spcBef>
                <a:spcPts val="750"/>
              </a:spcBef>
              <a:buClr>
                <a:srgbClr val="3B3838"/>
              </a:buClr>
              <a:buSzPct val="25000"/>
              <a:buFont typeface="Arial"/>
              <a:buNone/>
            </a:pPr>
            <a:endParaRPr sz="2000" b="0" i="0" u="none" strike="noStrike" cap="none">
              <a:solidFill>
                <a:srgbClr val="3B3838"/>
              </a:solidFill>
              <a:latin typeface="Calibri"/>
              <a:ea typeface="Calibri"/>
              <a:cs typeface="Calibri"/>
              <a:sym typeface="Calibri"/>
            </a:endParaRPr>
          </a:p>
        </p:txBody>
      </p:sp>
      <p:sp>
        <p:nvSpPr>
          <p:cNvPr id="477" name="Shape 477"/>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31</a:t>
            </a:fld>
            <a:endParaRPr lang="en-US" sz="1000">
              <a:solidFill>
                <a:srgbClr val="8F8E8E"/>
              </a:solidFill>
              <a:latin typeface="Calibri"/>
              <a:ea typeface="Calibri"/>
              <a:cs typeface="Calibri"/>
              <a:sym typeface="Calibri"/>
            </a:endParaRPr>
          </a:p>
        </p:txBody>
      </p:sp>
      <p:grpSp>
        <p:nvGrpSpPr>
          <p:cNvPr id="478" name="Shape 478"/>
          <p:cNvGrpSpPr/>
          <p:nvPr/>
        </p:nvGrpSpPr>
        <p:grpSpPr>
          <a:xfrm>
            <a:off x="9107241" y="1000359"/>
            <a:ext cx="1751221" cy="1751221"/>
            <a:chOff x="1068" y="1824608"/>
            <a:chExt cx="1751221" cy="1751221"/>
          </a:xfrm>
        </p:grpSpPr>
        <p:sp>
          <p:nvSpPr>
            <p:cNvPr id="479" name="Shape 479"/>
            <p:cNvSpPr/>
            <p:nvPr/>
          </p:nvSpPr>
          <p:spPr>
            <a:xfrm>
              <a:off x="1068" y="1824608"/>
              <a:ext cx="1751221" cy="1751221"/>
            </a:xfrm>
            <a:prstGeom prst="ellipse">
              <a:avLst/>
            </a:prstGeom>
            <a:solidFill>
              <a:srgbClr val="002060"/>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 name="Shape 480"/>
            <p:cNvSpPr/>
            <p:nvPr/>
          </p:nvSpPr>
          <p:spPr>
            <a:xfrm>
              <a:off x="257530" y="2081068"/>
              <a:ext cx="1238299" cy="123829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SzPct val="25000"/>
                <a:buNone/>
              </a:pPr>
              <a:r>
                <a:rPr lang="en-US" sz="1800" b="1">
                  <a:solidFill>
                    <a:schemeClr val="lt1"/>
                  </a:solidFill>
                  <a:latin typeface="Calibri"/>
                  <a:ea typeface="Calibri"/>
                  <a:cs typeface="Calibri"/>
                  <a:sym typeface="Calibri"/>
                </a:rPr>
                <a:t>Test Closure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1466404" y="373487"/>
            <a:ext cx="8915400" cy="581201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endParaRPr sz="2400" b="0" i="0" u="none" strike="noStrike" cap="none">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ctr" rtl="0">
              <a:lnSpc>
                <a:spcPct val="90000"/>
              </a:lnSpc>
              <a:spcBef>
                <a:spcPts val="0"/>
              </a:spcBef>
              <a:spcAft>
                <a:spcPts val="0"/>
              </a:spcAft>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Topic 1.5</a:t>
            </a:r>
          </a:p>
          <a:p>
            <a:pPr marL="0" marR="0" lvl="0" indent="0" algn="ctr" rtl="0">
              <a:lnSpc>
                <a:spcPct val="90000"/>
              </a:lnSpc>
              <a:spcBef>
                <a:spcPts val="0"/>
              </a:spcBef>
              <a:spcAft>
                <a:spcPts val="0"/>
              </a:spcAft>
              <a:buClr>
                <a:srgbClr val="3B3838"/>
              </a:buClr>
              <a:buSzPct val="25000"/>
              <a:buFont typeface="Arial"/>
              <a:buNone/>
            </a:pPr>
            <a:endParaRPr sz="3200" b="0" i="0" u="none" strike="noStrike" cap="none">
              <a:solidFill>
                <a:schemeClr val="accent4"/>
              </a:solidFill>
              <a:latin typeface="Century Gothic"/>
              <a:ea typeface="Century Gothic"/>
              <a:cs typeface="Century Gothic"/>
              <a:sym typeface="Century Gothic"/>
            </a:endParaRPr>
          </a:p>
          <a:p>
            <a:pPr marL="0" marR="0" lvl="0" indent="0" algn="ctr" rtl="0">
              <a:lnSpc>
                <a:spcPct val="90000"/>
              </a:lnSpc>
              <a:spcBef>
                <a:spcPts val="0"/>
              </a:spcBef>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THE PSYCHOLOGY OF TESTING</a:t>
            </a:r>
          </a:p>
        </p:txBody>
      </p:sp>
      <p:sp>
        <p:nvSpPr>
          <p:cNvPr id="487" name="Shape 487"/>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32</a:t>
            </a:fld>
            <a:endParaRPr lang="en-US" sz="1000">
              <a:solidFill>
                <a:srgbClr val="8F8E8E"/>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1143000" y="12700"/>
            <a:ext cx="8747750"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dirty="0">
                <a:solidFill>
                  <a:schemeClr val="accent4"/>
                </a:solidFill>
                <a:latin typeface="Century Gothic"/>
                <a:ea typeface="Century Gothic"/>
                <a:cs typeface="Century Gothic"/>
                <a:sym typeface="Century Gothic"/>
              </a:rPr>
              <a:t>The psychology of testing (1/4) : </a:t>
            </a:r>
            <a:r>
              <a:rPr lang="en-US" sz="3200" b="0" i="0" u="none" strike="noStrike" cap="none" dirty="0">
                <a:solidFill>
                  <a:srgbClr val="002060"/>
                </a:solidFill>
                <a:latin typeface="Century Gothic"/>
                <a:ea typeface="Century Gothic"/>
                <a:cs typeface="Century Gothic"/>
                <a:sym typeface="Century Gothic"/>
              </a:rPr>
              <a:t/>
            </a:r>
            <a:br>
              <a:rPr lang="en-US" sz="3200" b="0" i="0" u="none" strike="noStrike" cap="none" dirty="0">
                <a:solidFill>
                  <a:srgbClr val="002060"/>
                </a:solidFill>
                <a:latin typeface="Century Gothic"/>
                <a:ea typeface="Century Gothic"/>
                <a:cs typeface="Century Gothic"/>
                <a:sym typeface="Century Gothic"/>
              </a:rPr>
            </a:br>
            <a:r>
              <a:rPr lang="en-US" sz="3200" b="0" i="0" u="none" strike="noStrike" cap="none" dirty="0">
                <a:solidFill>
                  <a:schemeClr val="accent4"/>
                </a:solidFill>
                <a:latin typeface="Century Gothic"/>
                <a:ea typeface="Century Gothic"/>
                <a:cs typeface="Century Gothic"/>
                <a:sym typeface="Century Gothic"/>
              </a:rPr>
              <a:t>Should developers test their own code?</a:t>
            </a:r>
          </a:p>
        </p:txBody>
      </p:sp>
      <p:pic>
        <p:nvPicPr>
          <p:cNvPr id="494" name="Shape 494" descr="C:\Documents and Settings\emily_mogic\Local Settings\Temporary Internet Files\Content.IE5\KB1NMM3D\MP900289112[1].jpg"/>
          <p:cNvPicPr preferRelativeResize="0">
            <a:picLocks noGrp="1"/>
          </p:cNvPicPr>
          <p:nvPr>
            <p:ph type="body" idx="1"/>
          </p:nvPr>
        </p:nvPicPr>
        <p:blipFill rotWithShape="1">
          <a:blip r:embed="rId3">
            <a:alphaModFix/>
          </a:blip>
          <a:srcRect/>
          <a:stretch/>
        </p:blipFill>
        <p:spPr>
          <a:xfrm>
            <a:off x="2510774" y="1992573"/>
            <a:ext cx="7170450" cy="3967969"/>
          </a:xfrm>
          <a:prstGeom prst="rect">
            <a:avLst/>
          </a:prstGeom>
          <a:noFill/>
          <a:ln>
            <a:noFill/>
          </a:ln>
        </p:spPr>
      </p:pic>
      <p:sp>
        <p:nvSpPr>
          <p:cNvPr id="495" name="Shape 49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33</a:t>
            </a:fld>
            <a:endParaRPr lang="en-US" sz="1000">
              <a:solidFill>
                <a:srgbClr val="8F8E8E"/>
              </a:solidFill>
              <a:latin typeface="Calibri"/>
              <a:ea typeface="Calibri"/>
              <a:cs typeface="Calibri"/>
              <a:sym typeface="Calibri"/>
            </a:endParaRPr>
          </a:p>
        </p:txBody>
      </p:sp>
      <p:sp>
        <p:nvSpPr>
          <p:cNvPr id="496" name="Shape 496"/>
          <p:cNvSpPr/>
          <p:nvPr/>
        </p:nvSpPr>
        <p:spPr>
          <a:xfrm>
            <a:off x="4267200" y="2809190"/>
            <a:ext cx="3657598" cy="132343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8000" b="1" cap="none" dirty="0">
                <a:solidFill>
                  <a:srgbClr val="FF0000"/>
                </a:solidFill>
                <a:latin typeface="Arial"/>
                <a:ea typeface="Arial"/>
                <a:cs typeface="Arial"/>
                <a:sym typeface="Arial"/>
              </a:rPr>
              <a:t>YES!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43000" y="12700"/>
            <a:ext cx="844416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The psychology of testing (2/4) : The testing mindset</a:t>
            </a:r>
          </a:p>
        </p:txBody>
      </p:sp>
      <p:sp>
        <p:nvSpPr>
          <p:cNvPr id="502" name="Shape 502"/>
          <p:cNvSpPr txBox="1">
            <a:spLocks noGrp="1"/>
          </p:cNvSpPr>
          <p:nvPr>
            <p:ph type="body" idx="1"/>
          </p:nvPr>
        </p:nvSpPr>
        <p:spPr>
          <a:xfrm>
            <a:off x="1473200" y="1282700"/>
            <a:ext cx="8915400" cy="1159664"/>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The mindset used to create something is different to the one used to review. With the right mindset developers are able to test their own code, but independence brings additional benefits</a:t>
            </a:r>
          </a:p>
          <a:p>
            <a:pPr marL="171446" marR="0" lvl="0" indent="-171446" algn="l" rtl="0">
              <a:lnSpc>
                <a:spcPct val="90000"/>
              </a:lnSpc>
              <a:spcBef>
                <a:spcPts val="750"/>
              </a:spcBef>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p:txBody>
      </p:sp>
      <p:sp>
        <p:nvSpPr>
          <p:cNvPr id="503" name="Shape 503"/>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34</a:t>
            </a:fld>
            <a:endParaRPr lang="en-US" sz="1000">
              <a:solidFill>
                <a:srgbClr val="8F8E8E"/>
              </a:solidFill>
              <a:latin typeface="Calibri"/>
              <a:ea typeface="Calibri"/>
              <a:cs typeface="Calibri"/>
              <a:sym typeface="Calibri"/>
            </a:endParaRPr>
          </a:p>
        </p:txBody>
      </p:sp>
      <p:sp>
        <p:nvSpPr>
          <p:cNvPr id="504" name="Shape 504"/>
          <p:cNvSpPr txBox="1"/>
          <p:nvPr/>
        </p:nvSpPr>
        <p:spPr>
          <a:xfrm>
            <a:off x="5347862" y="2973630"/>
            <a:ext cx="5333999" cy="263149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Char char="•"/>
            </a:pPr>
            <a:r>
              <a:rPr lang="en-US" sz="2100">
                <a:solidFill>
                  <a:schemeClr val="dk1"/>
                </a:solidFill>
                <a:latin typeface="Calibri"/>
                <a:ea typeface="Calibri"/>
                <a:cs typeface="Calibri"/>
                <a:sym typeface="Calibri"/>
              </a:rPr>
              <a:t>People and projects are driven by objectives – therefore it is important to clearly state the objectives of testing</a:t>
            </a:r>
          </a:p>
          <a:p>
            <a:pPr marL="342900" marR="0" lvl="0" indent="-342900" algn="l" rtl="0">
              <a:spcBef>
                <a:spcPts val="0"/>
              </a:spcBef>
              <a:buClr>
                <a:schemeClr val="dk1"/>
              </a:buClr>
              <a:buFont typeface="Arial"/>
              <a:buNone/>
            </a:pPr>
            <a:endParaRPr sz="2100">
              <a:solidFill>
                <a:schemeClr val="dk1"/>
              </a:solidFill>
              <a:latin typeface="Calibri"/>
              <a:ea typeface="Calibri"/>
              <a:cs typeface="Calibri"/>
              <a:sym typeface="Calibri"/>
            </a:endParaRPr>
          </a:p>
          <a:p>
            <a:pPr marL="342900" marR="0" lvl="0" indent="-342900" algn="l" rtl="0">
              <a:spcBef>
                <a:spcPts val="0"/>
              </a:spcBef>
              <a:buClr>
                <a:schemeClr val="dk1"/>
              </a:buClr>
              <a:buSzPct val="100000"/>
              <a:buFont typeface="Arial"/>
              <a:buChar char="•"/>
            </a:pPr>
            <a:r>
              <a:rPr lang="en-US" sz="2100">
                <a:solidFill>
                  <a:schemeClr val="dk1"/>
                </a:solidFill>
                <a:latin typeface="Calibri"/>
                <a:ea typeface="Calibri"/>
                <a:cs typeface="Calibri"/>
                <a:sym typeface="Calibri"/>
              </a:rPr>
              <a:t>Identifying failures during testing may be perceived as criticism, as a result testing is often seen as a destructive activity</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050" name="Picture 2" descr="Image result for software testi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907" y="2849751"/>
            <a:ext cx="2619375"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1143000" y="12700"/>
            <a:ext cx="8961437"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The psychology of testing (3/4): Communication</a:t>
            </a:r>
          </a:p>
        </p:txBody>
      </p:sp>
      <p:sp>
        <p:nvSpPr>
          <p:cNvPr id="511" name="Shape 511"/>
          <p:cNvSpPr txBox="1">
            <a:spLocks noGrp="1"/>
          </p:cNvSpPr>
          <p:nvPr>
            <p:ph type="body" idx="1"/>
          </p:nvPr>
        </p:nvSpPr>
        <p:spPr>
          <a:xfrm>
            <a:off x="838200" y="1320599"/>
            <a:ext cx="10515599" cy="435133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Errors, defects or failures need to be communicated in a constructive way to avoid bad feelings between testers, analysts and developers</a:t>
            </a:r>
          </a:p>
          <a:p>
            <a:pPr marL="171446" marR="0" lvl="0" indent="-171446" algn="l" rtl="0">
              <a:lnSpc>
                <a:spcPct val="90000"/>
              </a:lnSpc>
              <a:spcBef>
                <a:spcPts val="75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Testers need good interpersonal skills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to communicate factual information</a:t>
            </a:r>
          </a:p>
          <a:p>
            <a:pPr marL="171446" marR="0" lvl="0" indent="-171446" algn="l" rtl="0">
              <a:lnSpc>
                <a:spcPct val="90000"/>
              </a:lnSpc>
              <a:spcBef>
                <a:spcPts val="750"/>
              </a:spcBef>
              <a:spcAft>
                <a:spcPts val="0"/>
              </a:spcAft>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To improve communication:</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Collaborate rather than have battles </a:t>
            </a:r>
            <a:br>
              <a:rPr lang="en-US" sz="2100" b="0" i="0" u="none" strike="noStrike" cap="none">
                <a:solidFill>
                  <a:srgbClr val="3B3838"/>
                </a:solidFill>
                <a:latin typeface="Calibri"/>
                <a:ea typeface="Calibri"/>
                <a:cs typeface="Calibri"/>
                <a:sym typeface="Calibri"/>
              </a:rPr>
            </a:br>
            <a:r>
              <a:rPr lang="en-US" sz="2100" b="0" i="0" u="none" strike="noStrike" cap="none">
                <a:solidFill>
                  <a:srgbClr val="3B3838"/>
                </a:solidFill>
                <a:latin typeface="Calibri"/>
                <a:ea typeface="Calibri"/>
                <a:cs typeface="Calibri"/>
                <a:sym typeface="Calibri"/>
              </a:rPr>
              <a:t>(common goal of better quality systems)</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Communicate in a neutral, fact-focused way without criticising</a:t>
            </a:r>
          </a:p>
          <a:p>
            <a:pPr marL="514337" marR="0" lvl="1" indent="-184137" algn="l" rtl="0">
              <a:lnSpc>
                <a:spcPct val="90000"/>
              </a:lnSpc>
              <a:spcBef>
                <a:spcPts val="375"/>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Try to understand how the other person feels</a:t>
            </a:r>
          </a:p>
          <a:p>
            <a:pPr marL="514337" marR="0" lvl="1" indent="-184137" algn="l" rtl="0">
              <a:lnSpc>
                <a:spcPct val="90000"/>
              </a:lnSpc>
              <a:spcBef>
                <a:spcPts val="375"/>
              </a:spcBef>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Confirm that the other person has understood</a:t>
            </a:r>
          </a:p>
        </p:txBody>
      </p:sp>
      <p:sp>
        <p:nvSpPr>
          <p:cNvPr id="512" name="Shape 512"/>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35</a:t>
            </a:fld>
            <a:endParaRPr lang="en-US" sz="1000">
              <a:solidFill>
                <a:srgbClr val="8F8E8E"/>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The psychology of testing (4/4) : Independence</a:t>
            </a:r>
          </a:p>
        </p:txBody>
      </p:sp>
      <p:sp>
        <p:nvSpPr>
          <p:cNvPr id="520" name="Shape 520"/>
          <p:cNvSpPr txBox="1">
            <a:spLocks noGrp="1"/>
          </p:cNvSpPr>
          <p:nvPr>
            <p:ph type="body" idx="1"/>
          </p:nvPr>
        </p:nvSpPr>
        <p:spPr>
          <a:xfrm>
            <a:off x="946229" y="1258954"/>
            <a:ext cx="10515599" cy="435133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Independence makes the tester more effective at finding defects and failures</a:t>
            </a:r>
          </a:p>
          <a:p>
            <a:pPr marL="171446" marR="0" lvl="0" indent="-171446" algn="l" rtl="0">
              <a:lnSpc>
                <a:spcPct val="90000"/>
              </a:lnSpc>
              <a:spcBef>
                <a:spcPts val="750"/>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However – it does not replace familiarity and developers can efficiently find many defects in their own code</a:t>
            </a:r>
          </a:p>
          <a:p>
            <a:pPr marL="171446" marR="0" lvl="0" indent="-171446" algn="l" rtl="0">
              <a:lnSpc>
                <a:spcPct val="90000"/>
              </a:lnSpc>
              <a:spcBef>
                <a:spcPts val="750"/>
              </a:spcBef>
              <a:spcAft>
                <a:spcPts val="0"/>
              </a:spcAft>
              <a:buClr>
                <a:srgbClr val="3B3838"/>
              </a:buClr>
              <a:buSzPct val="100000"/>
              <a:buFont typeface="Arial"/>
              <a:buNone/>
            </a:pPr>
            <a:endParaRPr sz="2000" b="0" i="0" u="none" strike="noStrike" cap="none" dirty="0">
              <a:solidFill>
                <a:srgbClr val="3B3838"/>
              </a:solidFill>
              <a:latin typeface="Calibri"/>
              <a:ea typeface="Calibri"/>
              <a:cs typeface="Calibri"/>
              <a:sym typeface="Calibri"/>
            </a:endParaRPr>
          </a:p>
          <a:p>
            <a:pPr marL="171446" marR="0" lvl="0" indent="-171446" algn="l" rtl="0">
              <a:lnSpc>
                <a:spcPct val="90000"/>
              </a:lnSpc>
              <a:spcBef>
                <a:spcPts val="750"/>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Levels of Independence (from low to high)</a:t>
            </a:r>
          </a:p>
          <a:p>
            <a:pPr marL="514337" marR="0" lvl="1" indent="-184137" algn="l" rtl="0">
              <a:lnSpc>
                <a:spcPct val="90000"/>
              </a:lnSpc>
              <a:spcBef>
                <a:spcPts val="375"/>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Tests designed by person that wrote software</a:t>
            </a:r>
          </a:p>
          <a:p>
            <a:pPr marL="514337" marR="0" lvl="1" indent="-184137" algn="l" rtl="0">
              <a:lnSpc>
                <a:spcPct val="90000"/>
              </a:lnSpc>
              <a:spcBef>
                <a:spcPts val="375"/>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Tests designed by another person (from the </a:t>
            </a:r>
            <a:r>
              <a:rPr lang="en-US" sz="2000" b="0" i="0" u="none" strike="noStrike" cap="none" dirty="0" err="1">
                <a:solidFill>
                  <a:srgbClr val="3B3838"/>
                </a:solidFill>
                <a:latin typeface="Calibri"/>
                <a:ea typeface="Calibri"/>
                <a:cs typeface="Calibri"/>
                <a:sym typeface="Calibri"/>
              </a:rPr>
              <a:t>dev</a:t>
            </a:r>
            <a:r>
              <a:rPr lang="en-US" sz="2000" b="0" i="0" u="none" strike="noStrike" cap="none" dirty="0">
                <a:solidFill>
                  <a:srgbClr val="3B3838"/>
                </a:solidFill>
                <a:latin typeface="Calibri"/>
                <a:ea typeface="Calibri"/>
                <a:cs typeface="Calibri"/>
                <a:sym typeface="Calibri"/>
              </a:rPr>
              <a:t> team)</a:t>
            </a:r>
          </a:p>
          <a:p>
            <a:pPr marL="514337" marR="0" lvl="1" indent="-184137" algn="l" rtl="0">
              <a:lnSpc>
                <a:spcPct val="90000"/>
              </a:lnSpc>
              <a:spcBef>
                <a:spcPts val="375"/>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Tests designed by someone from another group ( </a:t>
            </a:r>
            <a:r>
              <a:rPr lang="en-US" sz="2000" b="0" i="0" u="none" strike="noStrike" cap="none" dirty="0" smtClean="0">
                <a:solidFill>
                  <a:srgbClr val="3B3838"/>
                </a:solidFill>
                <a:latin typeface="Calibri"/>
                <a:ea typeface="Calibri"/>
                <a:cs typeface="Calibri"/>
                <a:sym typeface="Calibri"/>
              </a:rPr>
              <a:t>e.g.. </a:t>
            </a:r>
            <a:r>
              <a:rPr lang="en-US" sz="2000" b="0" i="0" u="none" strike="noStrike" cap="none" dirty="0">
                <a:solidFill>
                  <a:srgbClr val="3B3838"/>
                </a:solidFill>
                <a:latin typeface="Calibri"/>
                <a:ea typeface="Calibri"/>
                <a:cs typeface="Calibri"/>
                <a:sym typeface="Calibri"/>
              </a:rPr>
              <a:t>An independent test team) or test specialists (</a:t>
            </a:r>
            <a:r>
              <a:rPr lang="en-US" sz="2000" b="0" i="0" u="none" strike="noStrike" cap="none" dirty="0" err="1">
                <a:solidFill>
                  <a:srgbClr val="3B3838"/>
                </a:solidFill>
                <a:latin typeface="Calibri"/>
                <a:ea typeface="Calibri"/>
                <a:cs typeface="Calibri"/>
                <a:sym typeface="Calibri"/>
              </a:rPr>
              <a:t>eg</a:t>
            </a:r>
            <a:r>
              <a:rPr lang="en-US" sz="2000" b="0" i="0" u="none" strike="noStrike" cap="none" dirty="0">
                <a:solidFill>
                  <a:srgbClr val="3B3838"/>
                </a:solidFill>
                <a:latin typeface="Calibri"/>
                <a:ea typeface="Calibri"/>
                <a:cs typeface="Calibri"/>
                <a:sym typeface="Calibri"/>
              </a:rPr>
              <a:t>. Usability or performance)</a:t>
            </a:r>
          </a:p>
          <a:p>
            <a:pPr marL="514337" marR="0" lvl="1" indent="-184137" algn="l" rtl="0">
              <a:lnSpc>
                <a:spcPct val="90000"/>
              </a:lnSpc>
              <a:spcBef>
                <a:spcPts val="375"/>
              </a:spcBef>
              <a:spcAft>
                <a:spcPts val="0"/>
              </a:spcAft>
              <a:buClr>
                <a:srgbClr val="3B3838"/>
              </a:buClr>
              <a:buSzPct val="100000"/>
              <a:buFont typeface="Arial"/>
              <a:buChar char="•"/>
            </a:pPr>
            <a:r>
              <a:rPr lang="en-US" sz="2000" b="0" i="0" u="none" strike="noStrike" cap="none" dirty="0">
                <a:solidFill>
                  <a:srgbClr val="3B3838"/>
                </a:solidFill>
                <a:latin typeface="Calibri"/>
                <a:ea typeface="Calibri"/>
                <a:cs typeface="Calibri"/>
                <a:sym typeface="Calibri"/>
              </a:rPr>
              <a:t>Tests designed by someone from a different </a:t>
            </a:r>
            <a:r>
              <a:rPr lang="en-US" sz="2000" b="0" i="0" u="none" strike="noStrike" cap="none" dirty="0" smtClean="0">
                <a:solidFill>
                  <a:srgbClr val="3B3838"/>
                </a:solidFill>
                <a:latin typeface="Calibri"/>
                <a:ea typeface="Calibri"/>
                <a:cs typeface="Calibri"/>
                <a:sym typeface="Calibri"/>
              </a:rPr>
              <a:t>organization </a:t>
            </a:r>
            <a:r>
              <a:rPr lang="en-US" sz="2000" b="0" i="0" u="none" strike="noStrike" cap="none" dirty="0">
                <a:solidFill>
                  <a:srgbClr val="3B3838"/>
                </a:solidFill>
                <a:latin typeface="Calibri"/>
                <a:ea typeface="Calibri"/>
                <a:cs typeface="Calibri"/>
                <a:sym typeface="Calibri"/>
              </a:rPr>
              <a:t>or company </a:t>
            </a:r>
            <a:r>
              <a:rPr lang="en-US" sz="2000" b="0" i="0" u="none" strike="noStrike" cap="none" dirty="0" smtClean="0">
                <a:solidFill>
                  <a:srgbClr val="3B3838"/>
                </a:solidFill>
                <a:latin typeface="Calibri"/>
                <a:ea typeface="Calibri"/>
                <a:cs typeface="Calibri"/>
                <a:sym typeface="Calibri"/>
              </a:rPr>
              <a:t>(i.e.. </a:t>
            </a:r>
            <a:r>
              <a:rPr lang="en-US" sz="2000" b="0" i="0" u="none" strike="noStrike" cap="none" dirty="0">
                <a:solidFill>
                  <a:srgbClr val="3B3838"/>
                </a:solidFill>
                <a:latin typeface="Calibri"/>
                <a:ea typeface="Calibri"/>
                <a:cs typeface="Calibri"/>
                <a:sym typeface="Calibri"/>
              </a:rPr>
              <a:t>Outsourcing or certification by an external body)</a:t>
            </a:r>
          </a:p>
          <a:p>
            <a:pPr marL="171446" marR="0" lvl="0" indent="-171446" algn="l" rtl="0">
              <a:lnSpc>
                <a:spcPct val="90000"/>
              </a:lnSpc>
              <a:spcBef>
                <a:spcPts val="750"/>
              </a:spcBef>
              <a:buClr>
                <a:srgbClr val="3B3838"/>
              </a:buClr>
              <a:buSzPct val="100000"/>
              <a:buFont typeface="Arial"/>
              <a:buNone/>
            </a:pPr>
            <a:endParaRPr sz="2400" b="0" i="0" u="none" strike="noStrike" cap="none" dirty="0">
              <a:solidFill>
                <a:srgbClr val="3B3838"/>
              </a:solidFill>
              <a:latin typeface="Calibri"/>
              <a:ea typeface="Calibri"/>
              <a:cs typeface="Calibri"/>
              <a:sym typeface="Calibri"/>
            </a:endParaRPr>
          </a:p>
        </p:txBody>
      </p:sp>
      <p:sp>
        <p:nvSpPr>
          <p:cNvPr id="521" name="Shape 52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36</a:t>
            </a:fld>
            <a:endParaRPr lang="en-US" sz="1000">
              <a:solidFill>
                <a:srgbClr val="8F8E8E"/>
              </a:solidFill>
              <a:latin typeface="Calibri"/>
              <a:ea typeface="Calibri"/>
              <a:cs typeface="Calibri"/>
              <a:sym typeface="Calibri"/>
            </a:endParaRPr>
          </a:p>
        </p:txBody>
      </p:sp>
      <p:sp>
        <p:nvSpPr>
          <p:cNvPr id="522" name="Shape 522"/>
          <p:cNvSpPr/>
          <p:nvPr/>
        </p:nvSpPr>
        <p:spPr>
          <a:xfrm>
            <a:off x="489029" y="2483109"/>
            <a:ext cx="457200" cy="2286000"/>
          </a:xfrm>
          <a:prstGeom prst="downArrow">
            <a:avLst>
              <a:gd name="adj1" fmla="val 50000"/>
              <a:gd name="adj2" fmla="val 50000"/>
            </a:avLst>
          </a:prstGeom>
          <a:gradFill>
            <a:gsLst>
              <a:gs pos="0">
                <a:srgbClr val="FF0000"/>
              </a:gs>
              <a:gs pos="39999">
                <a:srgbClr val="85C2FF"/>
              </a:gs>
              <a:gs pos="70000">
                <a:srgbClr val="C4D6EB"/>
              </a:gs>
              <a:gs pos="100000">
                <a:srgbClr val="FFEBFA"/>
              </a:gs>
            </a:gsLst>
            <a:lin ang="16200000" scaled="0"/>
          </a:gradFill>
          <a:ln w="12700" cap="flat" cmpd="sng">
            <a:solidFill>
              <a:srgbClr val="7BC1FF"/>
            </a:solidFill>
            <a:prstDash val="solid"/>
            <a:round/>
            <a:headEnd type="none" w="med" len="med"/>
            <a:tailEnd type="none" w="med" len="med"/>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523" name="Shape 523"/>
          <p:cNvSpPr txBox="1"/>
          <p:nvPr/>
        </p:nvSpPr>
        <p:spPr>
          <a:xfrm rot="5400000">
            <a:off x="-368225" y="3454650"/>
            <a:ext cx="2171700" cy="228600"/>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700" b="1">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722289" y="9985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r>
              <a:rPr lang="en-US" sz="2400" b="0" i="0" u="none" strike="noStrike" cap="none">
                <a:solidFill>
                  <a:srgbClr val="3B3838"/>
                </a:solidFill>
                <a:latin typeface="Calibri"/>
                <a:ea typeface="Calibri"/>
                <a:cs typeface="Calibri"/>
                <a:sym typeface="Calibri"/>
              </a:rPr>
              <a:t>			</a:t>
            </a:r>
          </a:p>
          <a:p>
            <a:pPr marL="0" marR="0" lvl="0" indent="0" algn="l" rtl="0">
              <a:lnSpc>
                <a:spcPct val="90000"/>
              </a:lnSpc>
              <a:spcBef>
                <a:spcPts val="750"/>
              </a:spcBef>
              <a:spcAft>
                <a:spcPts val="0"/>
              </a:spcAft>
              <a:buClr>
                <a:srgbClr val="3B3838"/>
              </a:buClr>
              <a:buSzPct val="25000"/>
              <a:buFont typeface="Arial"/>
              <a:buNone/>
            </a:pPr>
            <a:endParaRPr sz="2400" b="0" i="0" u="none" strike="noStrike" cap="none">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3B3838"/>
              </a:buClr>
              <a:buSzPct val="25000"/>
              <a:buFont typeface="Arial"/>
              <a:buNone/>
            </a:pPr>
            <a:r>
              <a:rPr lang="en-US" sz="2400" b="0" i="0" u="none" strike="noStrike" cap="none">
                <a:solidFill>
                  <a:srgbClr val="3B3838"/>
                </a:solidFill>
                <a:latin typeface="Calibri"/>
                <a:ea typeface="Calibri"/>
                <a:cs typeface="Calibri"/>
                <a:sym typeface="Calibri"/>
              </a:rPr>
              <a:t>			   </a:t>
            </a:r>
          </a:p>
          <a:p>
            <a:pPr marL="0" marR="0" lvl="0" indent="0" algn="l" rtl="0">
              <a:lnSpc>
                <a:spcPct val="90000"/>
              </a:lnSpc>
              <a:spcBef>
                <a:spcPts val="750"/>
              </a:spcBef>
              <a:spcAft>
                <a:spcPts val="0"/>
              </a:spcAft>
              <a:buClr>
                <a:srgbClr val="3B3838"/>
              </a:buClr>
              <a:buSzPct val="25000"/>
              <a:buFont typeface="Arial"/>
              <a:buNone/>
            </a:pPr>
            <a:endParaRPr sz="3200" b="1" i="0" u="sng" strike="noStrike" cap="none">
              <a:solidFill>
                <a:srgbClr val="004D91"/>
              </a:solidFill>
              <a:latin typeface="Century Gothic"/>
              <a:ea typeface="Century Gothic"/>
              <a:cs typeface="Century Gothic"/>
              <a:sym typeface="Century Gothic"/>
            </a:endParaRPr>
          </a:p>
          <a:p>
            <a:pPr marL="0" marR="0" lvl="0" indent="0" algn="ctr" rtl="0">
              <a:lnSpc>
                <a:spcPct val="90000"/>
              </a:lnSpc>
              <a:spcBef>
                <a:spcPts val="750"/>
              </a:spcBef>
              <a:spcAft>
                <a:spcPts val="0"/>
              </a:spcAft>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TOPIC 1.6</a:t>
            </a:r>
          </a:p>
          <a:p>
            <a:pPr marL="0" marR="0" lvl="0" indent="0" algn="ctr" rtl="0">
              <a:lnSpc>
                <a:spcPct val="90000"/>
              </a:lnSpc>
              <a:spcBef>
                <a:spcPts val="750"/>
              </a:spcBef>
              <a:spcAft>
                <a:spcPts val="0"/>
              </a:spcAft>
              <a:buClr>
                <a:srgbClr val="3B3838"/>
              </a:buClr>
              <a:buSzPct val="25000"/>
              <a:buFont typeface="Arial"/>
              <a:buNone/>
            </a:pPr>
            <a:endParaRPr sz="3200" b="0" i="0" u="none" strike="noStrike" cap="none">
              <a:solidFill>
                <a:schemeClr val="accent4"/>
              </a:solidFill>
              <a:latin typeface="Century Gothic"/>
              <a:ea typeface="Century Gothic"/>
              <a:cs typeface="Century Gothic"/>
              <a:sym typeface="Century Gothic"/>
            </a:endParaRPr>
          </a:p>
          <a:p>
            <a:pPr marL="0" marR="0" lvl="0" indent="0" algn="ctr" rtl="0">
              <a:lnSpc>
                <a:spcPct val="90000"/>
              </a:lnSpc>
              <a:spcBef>
                <a:spcPts val="750"/>
              </a:spcBef>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CODE OF ETHICS</a:t>
            </a:r>
          </a:p>
        </p:txBody>
      </p:sp>
      <p:sp>
        <p:nvSpPr>
          <p:cNvPr id="529" name="Shape 52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37</a:t>
            </a:fld>
            <a:endParaRPr lang="en-US" sz="1000">
              <a:solidFill>
                <a:srgbClr val="8F8E8E"/>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Code of Ethics(1/4) : Why do we need a Code of Ethics?</a:t>
            </a:r>
          </a:p>
        </p:txBody>
      </p:sp>
      <p:sp>
        <p:nvSpPr>
          <p:cNvPr id="535" name="Shape 53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171446" marR="0" lvl="0" indent="-171446" algn="l" rtl="0">
              <a:lnSpc>
                <a:spcPct val="90000"/>
              </a:lnSpc>
              <a:spcBef>
                <a:spcPts val="0"/>
              </a:spcBef>
              <a:spcAft>
                <a:spcPts val="0"/>
              </a:spcAft>
              <a:buClr>
                <a:srgbClr val="3B3838"/>
              </a:buClr>
              <a:buSzPct val="100000"/>
              <a:buFont typeface="Arial"/>
              <a:buChar char="•"/>
            </a:pPr>
            <a:r>
              <a:rPr lang="en-US" sz="2100" b="0" i="0" u="none" strike="noStrike" cap="none">
                <a:solidFill>
                  <a:srgbClr val="3B3838"/>
                </a:solidFill>
                <a:latin typeface="Calibri"/>
                <a:ea typeface="Calibri"/>
                <a:cs typeface="Calibri"/>
                <a:sym typeface="Calibri"/>
              </a:rPr>
              <a:t>Involvement in software testing enables testers to learn confidential and privileged information</a:t>
            </a:r>
          </a:p>
          <a:p>
            <a:pPr marL="171446" marR="0" lvl="0" indent="-171446" algn="l" rtl="0">
              <a:lnSpc>
                <a:spcPct val="90000"/>
              </a:lnSpc>
              <a:spcBef>
                <a:spcPts val="750"/>
              </a:spcBef>
              <a:buClr>
                <a:srgbClr val="3B3838"/>
              </a:buClr>
              <a:buSzPct val="100000"/>
              <a:buFont typeface="Arial"/>
              <a:buNone/>
            </a:pPr>
            <a:endParaRPr sz="2100" b="0" i="0" u="none" strike="noStrike" cap="none">
              <a:solidFill>
                <a:srgbClr val="3B3838"/>
              </a:solidFill>
              <a:latin typeface="Calibri"/>
              <a:ea typeface="Calibri"/>
              <a:cs typeface="Calibri"/>
              <a:sym typeface="Calibri"/>
            </a:endParaRPr>
          </a:p>
        </p:txBody>
      </p:sp>
      <p:sp>
        <p:nvSpPr>
          <p:cNvPr id="536" name="Shape 53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38</a:t>
            </a:fld>
            <a:endParaRPr lang="en-US" sz="1000">
              <a:solidFill>
                <a:srgbClr val="8F8E8E"/>
              </a:solidFill>
              <a:latin typeface="Calibri"/>
              <a:ea typeface="Calibri"/>
              <a:cs typeface="Calibri"/>
              <a:sym typeface="Calibri"/>
            </a:endParaRPr>
          </a:p>
        </p:txBody>
      </p:sp>
      <p:sp>
        <p:nvSpPr>
          <p:cNvPr id="538" name="Shape 538"/>
          <p:cNvSpPr/>
          <p:nvPr/>
        </p:nvSpPr>
        <p:spPr>
          <a:xfrm>
            <a:off x="414580" y="3175304"/>
            <a:ext cx="9430804" cy="1015662"/>
          </a:xfrm>
          <a:prstGeom prst="rect">
            <a:avLst/>
          </a:prstGeom>
          <a:noFill/>
          <a:ln>
            <a:noFill/>
          </a:ln>
        </p:spPr>
        <p:txBody>
          <a:bodyPr lIns="91425" tIns="45700" rIns="91425" bIns="45700" anchor="t" anchorCtr="0">
            <a:noAutofit/>
          </a:bodyPr>
          <a:lstStyle/>
          <a:p>
            <a:pPr marL="800100" marR="0" lvl="1" indent="-342900" algn="l" rtl="0">
              <a:spcBef>
                <a:spcPts val="0"/>
              </a:spcBef>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ISTQB </a:t>
            </a:r>
            <a:r>
              <a:rPr lang="en-US" sz="2100" b="0" i="0" u="none" strike="noStrike" cap="none" dirty="0" err="1">
                <a:solidFill>
                  <a:schemeClr val="dk1"/>
                </a:solidFill>
                <a:latin typeface="Calibri"/>
                <a:ea typeface="Calibri"/>
                <a:cs typeface="Calibri"/>
                <a:sym typeface="Calibri"/>
              </a:rPr>
              <a:t>recognises</a:t>
            </a:r>
            <a:r>
              <a:rPr lang="en-US" sz="2100" b="0" i="0" u="none" strike="noStrike" cap="none" dirty="0">
                <a:solidFill>
                  <a:schemeClr val="dk1"/>
                </a:solidFill>
                <a:latin typeface="Calibri"/>
                <a:ea typeface="Calibri"/>
                <a:cs typeface="Calibri"/>
                <a:sym typeface="Calibri"/>
              </a:rPr>
              <a:t> the ACM and IEEE code of ethics for engineers and states the following code of ethics:</a:t>
            </a:r>
          </a:p>
          <a:p>
            <a:pPr marL="0" marR="0" lvl="0" indent="0" algn="l" rtl="0">
              <a:spcBef>
                <a:spcPts val="0"/>
              </a:spcBef>
              <a:buNone/>
            </a:pPr>
            <a:endParaRPr sz="1800" dirty="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Code of Ethics(2/4) : ISTQB Code of Ethics</a:t>
            </a:r>
          </a:p>
        </p:txBody>
      </p:sp>
      <p:pic>
        <p:nvPicPr>
          <p:cNvPr id="544" name="Shape 544"/>
          <p:cNvPicPr preferRelativeResize="0">
            <a:picLocks noGrp="1"/>
          </p:cNvPicPr>
          <p:nvPr>
            <p:ph type="body" idx="1"/>
          </p:nvPr>
        </p:nvPicPr>
        <p:blipFill rotWithShape="1">
          <a:blip r:embed="rId3">
            <a:alphaModFix/>
          </a:blip>
          <a:srcRect/>
          <a:stretch/>
        </p:blipFill>
        <p:spPr>
          <a:xfrm>
            <a:off x="1143000" y="1152150"/>
            <a:ext cx="9559344" cy="5012113"/>
          </a:xfrm>
          <a:prstGeom prst="rect">
            <a:avLst/>
          </a:prstGeom>
          <a:noFill/>
          <a:ln>
            <a:noFill/>
          </a:ln>
        </p:spPr>
      </p:pic>
      <p:sp>
        <p:nvSpPr>
          <p:cNvPr id="545" name="Shape 54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39</a:t>
            </a:fld>
            <a:endParaRPr lang="en-US" sz="1000">
              <a:solidFill>
                <a:srgbClr val="8F8E8E"/>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43000"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Introduction (3/5) : ISTQB Framework</a:t>
            </a:r>
          </a:p>
        </p:txBody>
      </p:sp>
      <p:sp>
        <p:nvSpPr>
          <p:cNvPr id="174" name="Shape 17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FFFFFF"/>
                </a:solidFill>
                <a:latin typeface="Calibri"/>
                <a:ea typeface="Calibri"/>
                <a:cs typeface="Calibri"/>
                <a:sym typeface="Calibri"/>
              </a:rPr>
              <a:t>4</a:t>
            </a:fld>
            <a:endParaRPr lang="en-US" sz="1000">
              <a:solidFill>
                <a:srgbClr val="FFFFFF"/>
              </a:solidFill>
              <a:latin typeface="Calibri"/>
              <a:ea typeface="Calibri"/>
              <a:cs typeface="Calibri"/>
              <a:sym typeface="Calibri"/>
            </a:endParaRPr>
          </a:p>
        </p:txBody>
      </p:sp>
      <p:sp>
        <p:nvSpPr>
          <p:cNvPr id="175" name="Shape 175"/>
          <p:cNvSpPr txBox="1"/>
          <p:nvPr/>
        </p:nvSpPr>
        <p:spPr>
          <a:xfrm>
            <a:off x="1143000" y="1000359"/>
            <a:ext cx="990600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76" name="Shape 176"/>
          <p:cNvPicPr preferRelativeResize="0"/>
          <p:nvPr/>
        </p:nvPicPr>
        <p:blipFill rotWithShape="1">
          <a:blip r:embed="rId3">
            <a:alphaModFix/>
          </a:blip>
          <a:srcRect/>
          <a:stretch/>
        </p:blipFill>
        <p:spPr>
          <a:xfrm>
            <a:off x="2377144" y="1021950"/>
            <a:ext cx="6934199" cy="52006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entury Gothic"/>
              <a:buNone/>
            </a:pPr>
            <a:r>
              <a:rPr lang="en-US" sz="3200" b="0" i="0" u="none" strike="noStrike" cap="none">
                <a:solidFill>
                  <a:schemeClr val="lt1"/>
                </a:solidFill>
                <a:latin typeface="Century Gothic"/>
                <a:ea typeface="Century Gothic"/>
                <a:cs typeface="Century Gothic"/>
                <a:sym typeface="Century Gothic"/>
              </a:rPr>
              <a:t>Code of Ethics(3/4) : ISTQB Code of Ethics</a:t>
            </a:r>
          </a:p>
        </p:txBody>
      </p:sp>
      <p:grpSp>
        <p:nvGrpSpPr>
          <p:cNvPr id="551" name="Shape 551"/>
          <p:cNvGrpSpPr/>
          <p:nvPr/>
        </p:nvGrpSpPr>
        <p:grpSpPr>
          <a:xfrm>
            <a:off x="1390917" y="1154580"/>
            <a:ext cx="9736427" cy="4854847"/>
            <a:chOff x="0" y="2430"/>
            <a:chExt cx="9736427" cy="4854847"/>
          </a:xfrm>
        </p:grpSpPr>
        <p:sp>
          <p:nvSpPr>
            <p:cNvPr id="552" name="Shape 552"/>
            <p:cNvSpPr/>
            <p:nvPr/>
          </p:nvSpPr>
          <p:spPr>
            <a:xfrm rot="5400000">
              <a:off x="6153068" y="-2528596"/>
              <a:ext cx="935405" cy="6231312"/>
            </a:xfrm>
            <a:prstGeom prst="round2SameRect">
              <a:avLst>
                <a:gd name="adj1" fmla="val 16667"/>
                <a:gd name="adj2" fmla="val 0"/>
              </a:avLst>
            </a:prstGeom>
            <a:solidFill>
              <a:srgbClr val="CBDDFF">
                <a:alpha val="89803"/>
              </a:srgbClr>
            </a:solidFill>
            <a:ln w="55000" cap="flat" cmpd="thickThin">
              <a:solidFill>
                <a:srgbClr val="CBDDFF">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txBox="1"/>
            <p:nvPr/>
          </p:nvSpPr>
          <p:spPr>
            <a:xfrm>
              <a:off x="3505114" y="165018"/>
              <a:ext cx="6185650" cy="844079"/>
            </a:xfrm>
            <a:prstGeom prst="rect">
              <a:avLst/>
            </a:prstGeom>
            <a:noFill/>
            <a:ln>
              <a:noFill/>
            </a:ln>
          </p:spPr>
          <p:txBody>
            <a:bodyPr lIns="80000" tIns="40000" rIns="80000" bIns="40000" anchor="ctr" anchorCtr="0">
              <a:noAutofit/>
            </a:bodyPr>
            <a:lstStyle/>
            <a:p>
              <a:pPr marL="228600" marR="0" lvl="1" indent="-228600" algn="l" rtl="0">
                <a:lnSpc>
                  <a:spcPct val="90000"/>
                </a:lnSpc>
                <a:spcBef>
                  <a:spcPts val="0"/>
                </a:spcBef>
                <a:spcAft>
                  <a:spcPts val="0"/>
                </a:spcAft>
                <a:buClr>
                  <a:schemeClr val="dk1"/>
                </a:buClr>
                <a:buSzPct val="100000"/>
                <a:buFont typeface="Calibri"/>
                <a:buChar char="•"/>
              </a:pPr>
              <a:r>
                <a:rPr lang="en-US" sz="2100" b="0" i="0" u="none" strike="noStrike" cap="none">
                  <a:solidFill>
                    <a:schemeClr val="dk1"/>
                  </a:solidFill>
                  <a:latin typeface="Calibri"/>
                  <a:ea typeface="Calibri"/>
                  <a:cs typeface="Calibri"/>
                  <a:sym typeface="Calibri"/>
                </a:rPr>
                <a:t>Test managers and leaders shall subscribe to and promote an ethical approach</a:t>
              </a:r>
            </a:p>
          </p:txBody>
        </p:sp>
        <p:sp>
          <p:nvSpPr>
            <p:cNvPr id="554" name="Shape 554"/>
            <p:cNvSpPr/>
            <p:nvPr/>
          </p:nvSpPr>
          <p:spPr>
            <a:xfrm>
              <a:off x="0" y="2430"/>
              <a:ext cx="3505113" cy="1169256"/>
            </a:xfrm>
            <a:prstGeom prst="roundRect">
              <a:avLst>
                <a:gd name="adj" fmla="val 16667"/>
              </a:avLst>
            </a:prstGeom>
            <a:solidFill>
              <a:srgbClr val="2399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txBox="1"/>
            <p:nvPr/>
          </p:nvSpPr>
          <p:spPr>
            <a:xfrm>
              <a:off x="57078" y="59509"/>
              <a:ext cx="3390958" cy="1055101"/>
            </a:xfrm>
            <a:prstGeom prst="rect">
              <a:avLst/>
            </a:prstGeom>
            <a:noFill/>
            <a:ln>
              <a:noFill/>
            </a:ln>
          </p:spPr>
          <p:txBody>
            <a:bodyPr lIns="129525" tIns="64750" rIns="129525" bIns="64750" anchor="ctr" anchorCtr="0">
              <a:noAutofit/>
            </a:bodyPr>
            <a:lstStyle/>
            <a:p>
              <a:pPr marL="0" marR="0" lvl="0" indent="0" algn="ctr" rtl="0">
                <a:lnSpc>
                  <a:spcPct val="90000"/>
                </a:lnSpc>
                <a:spcBef>
                  <a:spcPts val="0"/>
                </a:spcBef>
                <a:spcAft>
                  <a:spcPts val="0"/>
                </a:spcAft>
                <a:buSzPct val="25000"/>
                <a:buNone/>
              </a:pPr>
              <a:r>
                <a:rPr lang="en-US" sz="3400">
                  <a:solidFill>
                    <a:schemeClr val="lt1"/>
                  </a:solidFill>
                  <a:latin typeface="Calibri"/>
                  <a:ea typeface="Calibri"/>
                  <a:cs typeface="Calibri"/>
                  <a:sym typeface="Calibri"/>
                </a:rPr>
                <a:t>5. MANAGEMENT</a:t>
              </a:r>
            </a:p>
          </p:txBody>
        </p:sp>
        <p:sp>
          <p:nvSpPr>
            <p:cNvPr id="556" name="Shape 556"/>
            <p:cNvSpPr/>
            <p:nvPr/>
          </p:nvSpPr>
          <p:spPr>
            <a:xfrm rot="5400000">
              <a:off x="6153068" y="-1300877"/>
              <a:ext cx="935405" cy="6231312"/>
            </a:xfrm>
            <a:prstGeom prst="round2SameRect">
              <a:avLst>
                <a:gd name="adj1" fmla="val 16667"/>
                <a:gd name="adj2" fmla="val 0"/>
              </a:avLst>
            </a:prstGeom>
            <a:solidFill>
              <a:srgbClr val="D3E4FE">
                <a:alpha val="89803"/>
              </a:srgbClr>
            </a:solidFill>
            <a:ln w="55000" cap="flat" cmpd="thickThin">
              <a:solidFill>
                <a:srgbClr val="D3E4FE">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txBox="1"/>
            <p:nvPr/>
          </p:nvSpPr>
          <p:spPr>
            <a:xfrm>
              <a:off x="3505114" y="1392738"/>
              <a:ext cx="6185650" cy="844079"/>
            </a:xfrm>
            <a:prstGeom prst="rect">
              <a:avLst/>
            </a:prstGeom>
            <a:noFill/>
            <a:ln>
              <a:noFill/>
            </a:ln>
          </p:spPr>
          <p:txBody>
            <a:bodyPr lIns="80000" tIns="40000" rIns="80000" bIns="40000" anchor="ctr" anchorCtr="0">
              <a:noAutofit/>
            </a:bodyPr>
            <a:lstStyle/>
            <a:p>
              <a:pPr marL="228600" marR="0" lvl="1" indent="-228600" algn="l" rtl="0">
                <a:lnSpc>
                  <a:spcPct val="90000"/>
                </a:lnSpc>
                <a:spcBef>
                  <a:spcPts val="0"/>
                </a:spcBef>
                <a:spcAft>
                  <a:spcPts val="0"/>
                </a:spcAft>
                <a:buClr>
                  <a:schemeClr val="dk1"/>
                </a:buClr>
                <a:buSzPct val="100000"/>
                <a:buFont typeface="Calibri"/>
                <a:buChar char="•"/>
              </a:pPr>
              <a:r>
                <a:rPr lang="en-US" sz="2100" b="0" i="0" u="none" strike="noStrike" cap="none">
                  <a:solidFill>
                    <a:schemeClr val="dk1"/>
                  </a:solidFill>
                  <a:latin typeface="Calibri"/>
                  <a:ea typeface="Calibri"/>
                  <a:cs typeface="Calibri"/>
                  <a:sym typeface="Calibri"/>
                </a:rPr>
                <a:t>Advance the integrity and reputation of the profession consistent with public interest</a:t>
              </a:r>
            </a:p>
          </p:txBody>
        </p:sp>
        <p:sp>
          <p:nvSpPr>
            <p:cNvPr id="558" name="Shape 558"/>
            <p:cNvSpPr/>
            <p:nvPr/>
          </p:nvSpPr>
          <p:spPr>
            <a:xfrm>
              <a:off x="0" y="1230150"/>
              <a:ext cx="3505113" cy="1169256"/>
            </a:xfrm>
            <a:prstGeom prst="roundRect">
              <a:avLst>
                <a:gd name="adj" fmla="val 16667"/>
              </a:avLst>
            </a:prstGeom>
            <a:solidFill>
              <a:srgbClr val="54AF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txBox="1"/>
            <p:nvPr/>
          </p:nvSpPr>
          <p:spPr>
            <a:xfrm>
              <a:off x="57078" y="1287229"/>
              <a:ext cx="3390958" cy="1055101"/>
            </a:xfrm>
            <a:prstGeom prst="rect">
              <a:avLst/>
            </a:prstGeom>
            <a:noFill/>
            <a:ln>
              <a:noFill/>
            </a:ln>
          </p:spPr>
          <p:txBody>
            <a:bodyPr lIns="129525" tIns="64750" rIns="129525" bIns="64750" anchor="ctr" anchorCtr="0">
              <a:noAutofit/>
            </a:bodyPr>
            <a:lstStyle/>
            <a:p>
              <a:pPr marL="0" marR="0" lvl="0" indent="0" algn="ctr" rtl="0">
                <a:lnSpc>
                  <a:spcPct val="90000"/>
                </a:lnSpc>
                <a:spcBef>
                  <a:spcPts val="0"/>
                </a:spcBef>
                <a:spcAft>
                  <a:spcPts val="0"/>
                </a:spcAft>
                <a:buSzPct val="25000"/>
                <a:buNone/>
              </a:pPr>
              <a:r>
                <a:rPr lang="en-US" sz="3400">
                  <a:solidFill>
                    <a:schemeClr val="lt1"/>
                  </a:solidFill>
                  <a:latin typeface="Calibri"/>
                  <a:ea typeface="Calibri"/>
                  <a:cs typeface="Calibri"/>
                  <a:sym typeface="Calibri"/>
                </a:rPr>
                <a:t>6. PROFESSION</a:t>
              </a:r>
            </a:p>
          </p:txBody>
        </p:sp>
        <p:sp>
          <p:nvSpPr>
            <p:cNvPr id="560" name="Shape 560"/>
            <p:cNvSpPr/>
            <p:nvPr/>
          </p:nvSpPr>
          <p:spPr>
            <a:xfrm rot="5400000">
              <a:off x="6153068" y="-73155"/>
              <a:ext cx="935405" cy="6231312"/>
            </a:xfrm>
            <a:prstGeom prst="round2SameRect">
              <a:avLst>
                <a:gd name="adj1" fmla="val 16667"/>
                <a:gd name="adj2" fmla="val 0"/>
              </a:avLst>
            </a:prstGeom>
            <a:solidFill>
              <a:srgbClr val="DCEBFF">
                <a:alpha val="89803"/>
              </a:srgbClr>
            </a:solidFill>
            <a:ln w="55000" cap="flat" cmpd="thickThin">
              <a:solidFill>
                <a:srgbClr val="DCEBFF">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txBox="1"/>
            <p:nvPr/>
          </p:nvSpPr>
          <p:spPr>
            <a:xfrm>
              <a:off x="3505114" y="2620459"/>
              <a:ext cx="6185650" cy="844079"/>
            </a:xfrm>
            <a:prstGeom prst="rect">
              <a:avLst/>
            </a:prstGeom>
            <a:noFill/>
            <a:ln>
              <a:noFill/>
            </a:ln>
          </p:spPr>
          <p:txBody>
            <a:bodyPr lIns="80000" tIns="40000" rIns="80000" bIns="40000" anchor="ctr" anchorCtr="0">
              <a:noAutofit/>
            </a:bodyPr>
            <a:lstStyle/>
            <a:p>
              <a:pPr marL="228600" marR="0" lvl="1" indent="-228600" algn="l" rtl="0">
                <a:lnSpc>
                  <a:spcPct val="90000"/>
                </a:lnSpc>
                <a:spcBef>
                  <a:spcPts val="0"/>
                </a:spcBef>
                <a:spcAft>
                  <a:spcPts val="0"/>
                </a:spcAft>
                <a:buClr>
                  <a:schemeClr val="dk1"/>
                </a:buClr>
                <a:buSzPct val="100000"/>
                <a:buFont typeface="Calibri"/>
                <a:buChar char="•"/>
              </a:pPr>
              <a:r>
                <a:rPr lang="en-US" sz="2100" b="0" i="0" u="none" strike="noStrike" cap="none">
                  <a:solidFill>
                    <a:schemeClr val="dk1"/>
                  </a:solidFill>
                  <a:latin typeface="Calibri"/>
                  <a:ea typeface="Calibri"/>
                  <a:cs typeface="Calibri"/>
                  <a:sym typeface="Calibri"/>
                </a:rPr>
                <a:t>Be fair to and supportive of their colleagues and promote co-operation with the public interest</a:t>
              </a:r>
            </a:p>
          </p:txBody>
        </p:sp>
        <p:sp>
          <p:nvSpPr>
            <p:cNvPr id="562" name="Shape 562"/>
            <p:cNvSpPr/>
            <p:nvPr/>
          </p:nvSpPr>
          <p:spPr>
            <a:xfrm>
              <a:off x="0" y="2457871"/>
              <a:ext cx="3505113" cy="1169256"/>
            </a:xfrm>
            <a:prstGeom prst="roundRect">
              <a:avLst>
                <a:gd name="adj" fmla="val 16667"/>
              </a:avLst>
            </a:prstGeom>
            <a:solidFill>
              <a:srgbClr val="86C6FF"/>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txBox="1"/>
            <p:nvPr/>
          </p:nvSpPr>
          <p:spPr>
            <a:xfrm>
              <a:off x="57078" y="2514949"/>
              <a:ext cx="3390958" cy="1055101"/>
            </a:xfrm>
            <a:prstGeom prst="rect">
              <a:avLst/>
            </a:prstGeom>
            <a:noFill/>
            <a:ln>
              <a:noFill/>
            </a:ln>
          </p:spPr>
          <p:txBody>
            <a:bodyPr lIns="129525" tIns="64750" rIns="129525" bIns="64750" anchor="ctr" anchorCtr="0">
              <a:noAutofit/>
            </a:bodyPr>
            <a:lstStyle/>
            <a:p>
              <a:pPr marL="0" marR="0" lvl="0" indent="0" algn="ctr" rtl="0">
                <a:lnSpc>
                  <a:spcPct val="90000"/>
                </a:lnSpc>
                <a:spcBef>
                  <a:spcPts val="0"/>
                </a:spcBef>
                <a:spcAft>
                  <a:spcPts val="0"/>
                </a:spcAft>
                <a:buSzPct val="25000"/>
                <a:buNone/>
              </a:pPr>
              <a:r>
                <a:rPr lang="en-US" sz="3400">
                  <a:solidFill>
                    <a:schemeClr val="lt1"/>
                  </a:solidFill>
                  <a:latin typeface="Calibri"/>
                  <a:ea typeface="Calibri"/>
                  <a:cs typeface="Calibri"/>
                  <a:sym typeface="Calibri"/>
                </a:rPr>
                <a:t>7. COLLEAGUES</a:t>
              </a:r>
            </a:p>
          </p:txBody>
        </p:sp>
        <p:sp>
          <p:nvSpPr>
            <p:cNvPr id="564" name="Shape 564"/>
            <p:cNvSpPr/>
            <p:nvPr/>
          </p:nvSpPr>
          <p:spPr>
            <a:xfrm rot="5400000">
              <a:off x="6153068" y="1154563"/>
              <a:ext cx="935405" cy="6231312"/>
            </a:xfrm>
            <a:prstGeom prst="round2SameRect">
              <a:avLst>
                <a:gd name="adj1" fmla="val 16667"/>
                <a:gd name="adj2" fmla="val 0"/>
              </a:avLst>
            </a:prstGeom>
            <a:solidFill>
              <a:srgbClr val="E4F1FF">
                <a:alpha val="89803"/>
              </a:srgbClr>
            </a:solidFill>
            <a:ln w="55000" cap="flat" cmpd="thickThin">
              <a:solidFill>
                <a:srgbClr val="E4F1FF">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txBox="1"/>
            <p:nvPr/>
          </p:nvSpPr>
          <p:spPr>
            <a:xfrm>
              <a:off x="3505114" y="3848180"/>
              <a:ext cx="6185650" cy="844079"/>
            </a:xfrm>
            <a:prstGeom prst="rect">
              <a:avLst/>
            </a:prstGeom>
            <a:noFill/>
            <a:ln>
              <a:noFill/>
            </a:ln>
          </p:spPr>
          <p:txBody>
            <a:bodyPr lIns="80000" tIns="40000" rIns="80000" bIns="40000" anchor="ctr" anchorCtr="0">
              <a:noAutofit/>
            </a:bodyPr>
            <a:lstStyle/>
            <a:p>
              <a:pPr marL="228600" marR="0" lvl="1" indent="-228600" algn="l" rtl="0">
                <a:lnSpc>
                  <a:spcPct val="90000"/>
                </a:lnSpc>
                <a:spcBef>
                  <a:spcPts val="0"/>
                </a:spcBef>
                <a:spcAft>
                  <a:spcPts val="0"/>
                </a:spcAft>
                <a:buClr>
                  <a:schemeClr val="dk1"/>
                </a:buClr>
                <a:buSzPct val="100000"/>
                <a:buFont typeface="Calibri"/>
                <a:buChar char="•"/>
              </a:pPr>
              <a:r>
                <a:rPr lang="en-US" sz="2100" b="0" i="0" u="none" strike="noStrike" cap="none">
                  <a:solidFill>
                    <a:schemeClr val="dk1"/>
                  </a:solidFill>
                  <a:latin typeface="Calibri"/>
                  <a:ea typeface="Calibri"/>
                  <a:cs typeface="Calibri"/>
                  <a:sym typeface="Calibri"/>
                </a:rPr>
                <a:t>Participate in lifelong learning regarding the practice of their profession and promote an ethical approach</a:t>
              </a:r>
            </a:p>
          </p:txBody>
        </p:sp>
        <p:sp>
          <p:nvSpPr>
            <p:cNvPr id="566" name="Shape 566"/>
            <p:cNvSpPr/>
            <p:nvPr/>
          </p:nvSpPr>
          <p:spPr>
            <a:xfrm>
              <a:off x="0" y="3688021"/>
              <a:ext cx="3505113" cy="1169256"/>
            </a:xfrm>
            <a:prstGeom prst="roundRect">
              <a:avLst>
                <a:gd name="adj" fmla="val 16667"/>
              </a:avLst>
            </a:prstGeom>
            <a:solidFill>
              <a:srgbClr val="B8DDFE"/>
            </a:solidFill>
            <a:ln w="55000" cap="flat" cmpd="thickThin">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txBox="1"/>
            <p:nvPr/>
          </p:nvSpPr>
          <p:spPr>
            <a:xfrm>
              <a:off x="57078" y="3745100"/>
              <a:ext cx="3390958" cy="1055101"/>
            </a:xfrm>
            <a:prstGeom prst="rect">
              <a:avLst/>
            </a:prstGeom>
            <a:noFill/>
            <a:ln>
              <a:noFill/>
            </a:ln>
          </p:spPr>
          <p:txBody>
            <a:bodyPr lIns="129525" tIns="64750" rIns="129525" bIns="64750" anchor="ctr" anchorCtr="0">
              <a:noAutofit/>
            </a:bodyPr>
            <a:lstStyle/>
            <a:p>
              <a:pPr marL="0" marR="0" lvl="0" indent="0" algn="ctr" rtl="0">
                <a:lnSpc>
                  <a:spcPct val="90000"/>
                </a:lnSpc>
                <a:spcBef>
                  <a:spcPts val="0"/>
                </a:spcBef>
                <a:spcAft>
                  <a:spcPts val="0"/>
                </a:spcAft>
                <a:buSzPct val="25000"/>
                <a:buNone/>
              </a:pPr>
              <a:r>
                <a:rPr lang="en-US" sz="3400">
                  <a:solidFill>
                    <a:schemeClr val="lt1"/>
                  </a:solidFill>
                  <a:latin typeface="Calibri"/>
                  <a:ea typeface="Calibri"/>
                  <a:cs typeface="Calibri"/>
                  <a:sym typeface="Calibri"/>
                </a:rPr>
                <a:t>8. SELF</a:t>
              </a:r>
            </a:p>
          </p:txBody>
        </p:sp>
      </p:grpSp>
      <p:sp>
        <p:nvSpPr>
          <p:cNvPr id="568" name="Shape 568"/>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40</a:t>
            </a:fld>
            <a:endParaRPr lang="en-US" sz="1000">
              <a:solidFill>
                <a:srgbClr val="8F8E8E"/>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body" idx="1"/>
          </p:nvPr>
        </p:nvSpPr>
        <p:spPr>
          <a:xfrm>
            <a:off x="1208315" y="1220944"/>
            <a:ext cx="9453459" cy="4860322"/>
          </a:xfrm>
          <a:prstGeom prst="rect">
            <a:avLst/>
          </a:prstGeom>
          <a:noFill/>
          <a:ln>
            <a:noFill/>
          </a:ln>
        </p:spPr>
        <p:txBody>
          <a:bodyPr lIns="91425" tIns="45700" rIns="91425" bIns="45700" anchor="t" anchorCtr="0">
            <a:noAutofit/>
          </a:bodyPr>
          <a:lstStyle/>
          <a:p>
            <a:pPr marL="3200400" marR="0" lvl="7" indent="0" algn="l" rtl="0">
              <a:lnSpc>
                <a:spcPct val="90000"/>
              </a:lnSpc>
              <a:spcBef>
                <a:spcPts val="0"/>
              </a:spcBef>
              <a:spcAft>
                <a:spcPts val="0"/>
              </a:spcAft>
              <a:buClr>
                <a:schemeClr val="dk1"/>
              </a:buClr>
              <a:buSzPct val="25000"/>
              <a:buFont typeface="Arial"/>
              <a:buNone/>
            </a:pPr>
            <a:endParaRPr sz="4000" b="1" i="0" u="none" strike="noStrike" cap="none">
              <a:solidFill>
                <a:schemeClr val="lt2"/>
              </a:solidFill>
              <a:latin typeface="Calibri"/>
              <a:ea typeface="Calibri"/>
              <a:cs typeface="Calibri"/>
              <a:sym typeface="Calibri"/>
            </a:endParaRPr>
          </a:p>
          <a:p>
            <a:pPr marL="3200400" marR="0" lvl="7" indent="0" algn="l" rtl="0">
              <a:lnSpc>
                <a:spcPct val="90000"/>
              </a:lnSpc>
              <a:spcBef>
                <a:spcPts val="375"/>
              </a:spcBef>
              <a:spcAft>
                <a:spcPts val="0"/>
              </a:spcAft>
              <a:buClr>
                <a:schemeClr val="accent4"/>
              </a:buClr>
              <a:buSzPct val="25000"/>
              <a:buFont typeface="Arial"/>
              <a:buNone/>
            </a:pPr>
            <a:r>
              <a:rPr lang="en-US" sz="3200" b="0" i="0" u="none" strike="noStrike" cap="none">
                <a:solidFill>
                  <a:schemeClr val="accent4"/>
                </a:solidFill>
                <a:latin typeface="Century Gothic"/>
                <a:ea typeface="Century Gothic"/>
                <a:cs typeface="Century Gothic"/>
                <a:sym typeface="Century Gothic"/>
              </a:rPr>
              <a:t>End of Module 1</a:t>
            </a:r>
          </a:p>
          <a:p>
            <a:pPr marL="0" marR="0" lvl="0" indent="0" algn="l" rtl="0">
              <a:lnSpc>
                <a:spcPct val="90000"/>
              </a:lnSpc>
              <a:spcBef>
                <a:spcPts val="750"/>
              </a:spcBef>
              <a:buClr>
                <a:srgbClr val="3B3838"/>
              </a:buClr>
              <a:buSzPct val="25000"/>
              <a:buFont typeface="Arial"/>
              <a:buNone/>
            </a:pPr>
            <a:endParaRPr sz="3200" b="0" i="0" u="none" strike="noStrike" cap="none">
              <a:solidFill>
                <a:schemeClr val="accent4"/>
              </a:solidFill>
              <a:latin typeface="Century Gothic"/>
              <a:ea typeface="Century Gothic"/>
              <a:cs typeface="Century Gothic"/>
              <a:sym typeface="Century Gothic"/>
            </a:endParaRPr>
          </a:p>
        </p:txBody>
      </p:sp>
      <p:sp>
        <p:nvSpPr>
          <p:cNvPr id="574" name="Shape 57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41</a:t>
            </a:fld>
            <a:endParaRPr lang="en-US" sz="1000">
              <a:solidFill>
                <a:srgbClr val="8F8E8E"/>
              </a:solidFill>
              <a:latin typeface="Calibri"/>
              <a:ea typeface="Calibri"/>
              <a:cs typeface="Calibri"/>
              <a:sym typeface="Calibri"/>
            </a:endParaRPr>
          </a:p>
        </p:txBody>
      </p:sp>
      <p:sp>
        <p:nvSpPr>
          <p:cNvPr id="575" name="Shape 575"/>
          <p:cNvSpPr/>
          <p:nvPr/>
        </p:nvSpPr>
        <p:spPr>
          <a:xfrm>
            <a:off x="4270828" y="3004775"/>
            <a:ext cx="3794749" cy="646331"/>
          </a:xfrm>
          <a:prstGeom prst="rect">
            <a:avLst/>
          </a:prstGeom>
          <a:noFill/>
          <a:ln>
            <a:noFill/>
          </a:ln>
        </p:spPr>
        <p:txBody>
          <a:bodyPr lIns="91425" tIns="45700" rIns="91425" bIns="45700" anchor="t" anchorCtr="0">
            <a:noAutofit/>
          </a:bodyPr>
          <a:lstStyle/>
          <a:p>
            <a:pPr marL="0" marR="0" lvl="0" indent="0" algn="ctr" rtl="0">
              <a:spcBef>
                <a:spcPts val="0"/>
              </a:spcBef>
              <a:buClr>
                <a:srgbClr val="002060"/>
              </a:buClr>
              <a:buSzPct val="25000"/>
              <a:buFont typeface="Noto Sans Symbols"/>
              <a:buNone/>
            </a:pPr>
            <a:r>
              <a:rPr lang="en-US" sz="3600">
                <a:solidFill>
                  <a:srgbClr val="002060"/>
                </a:solidFill>
                <a:latin typeface="Century Gothic"/>
                <a:ea typeface="Century Gothic"/>
                <a:cs typeface="Century Gothic"/>
                <a:sym typeface="Century Gothic"/>
              </a:rPr>
              <a:t>Questions?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End of Module Learning Check - 1</a:t>
            </a:r>
          </a:p>
        </p:txBody>
      </p:sp>
      <p:pic>
        <p:nvPicPr>
          <p:cNvPr id="582" name="Shape 582"/>
          <p:cNvPicPr preferRelativeResize="0">
            <a:picLocks noGrp="1"/>
          </p:cNvPicPr>
          <p:nvPr>
            <p:ph type="body" idx="1"/>
          </p:nvPr>
        </p:nvPicPr>
        <p:blipFill rotWithShape="1">
          <a:blip r:embed="rId3">
            <a:alphaModFix/>
          </a:blip>
          <a:srcRect/>
          <a:stretch/>
        </p:blipFill>
        <p:spPr>
          <a:xfrm>
            <a:off x="2063725" y="1282700"/>
            <a:ext cx="7734349" cy="4881562"/>
          </a:xfrm>
          <a:prstGeom prst="rect">
            <a:avLst/>
          </a:prstGeom>
          <a:noFill/>
          <a:ln>
            <a:noFill/>
          </a:ln>
        </p:spPr>
      </p:pic>
      <p:sp>
        <p:nvSpPr>
          <p:cNvPr id="583" name="Shape 583"/>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42</a:t>
            </a:fld>
            <a:endParaRPr lang="en-US" sz="1000">
              <a:solidFill>
                <a:srgbClr val="8F8E8E"/>
              </a:solidFill>
              <a:latin typeface="Calibri"/>
              <a:ea typeface="Calibri"/>
              <a:cs typeface="Calibri"/>
              <a:sym typeface="Calibri"/>
            </a:endParaRPr>
          </a:p>
        </p:txBody>
      </p:sp>
      <p:sp>
        <p:nvSpPr>
          <p:cNvPr id="584" name="Shape 584"/>
          <p:cNvSpPr txBox="1"/>
          <p:nvPr/>
        </p:nvSpPr>
        <p:spPr>
          <a:xfrm>
            <a:off x="2453041" y="1725381"/>
            <a:ext cx="62520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To avoid or reduce risk of loss of money, time, reputation, injury or death</a:t>
            </a:r>
          </a:p>
        </p:txBody>
      </p:sp>
      <p:sp>
        <p:nvSpPr>
          <p:cNvPr id="585" name="Shape 585"/>
          <p:cNvSpPr txBox="1"/>
          <p:nvPr/>
        </p:nvSpPr>
        <p:spPr>
          <a:xfrm>
            <a:off x="2473842" y="2542590"/>
            <a:ext cx="48310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To find defects, gain confidence , to provide information</a:t>
            </a:r>
          </a:p>
        </p:txBody>
      </p:sp>
      <p:sp>
        <p:nvSpPr>
          <p:cNvPr id="586" name="Shape 586"/>
          <p:cNvSpPr txBox="1"/>
          <p:nvPr/>
        </p:nvSpPr>
        <p:spPr>
          <a:xfrm>
            <a:off x="2539950" y="3315126"/>
            <a:ext cx="611782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Failure is an anomaly, unexpected event. Defect is a fault in code or doc</a:t>
            </a:r>
          </a:p>
        </p:txBody>
      </p:sp>
      <p:sp>
        <p:nvSpPr>
          <p:cNvPr id="587" name="Shape 587"/>
          <p:cNvSpPr txBox="1"/>
          <p:nvPr/>
        </p:nvSpPr>
        <p:spPr>
          <a:xfrm>
            <a:off x="2539950" y="4098208"/>
            <a:ext cx="602908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Mistakes caused by time pressures, project constraints and complexity</a:t>
            </a:r>
          </a:p>
        </p:txBody>
      </p:sp>
      <p:sp>
        <p:nvSpPr>
          <p:cNvPr id="588" name="Shape 588"/>
          <p:cNvSpPr txBox="1"/>
          <p:nvPr/>
        </p:nvSpPr>
        <p:spPr>
          <a:xfrm>
            <a:off x="2539950" y="4892166"/>
            <a:ext cx="5176110"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Test early, Testing shows a presence of defects, </a:t>
            </a:r>
            <a:br>
              <a:rPr lang="en-US" sz="1600">
                <a:solidFill>
                  <a:srgbClr val="004D91"/>
                </a:solidFill>
                <a:latin typeface="Calibri"/>
                <a:ea typeface="Calibri"/>
                <a:cs typeface="Calibri"/>
                <a:sym typeface="Calibri"/>
              </a:rPr>
            </a:br>
            <a:r>
              <a:rPr lang="en-US" sz="1600">
                <a:solidFill>
                  <a:srgbClr val="004D91"/>
                </a:solidFill>
                <a:latin typeface="Calibri"/>
                <a:ea typeface="Calibri"/>
                <a:cs typeface="Calibri"/>
                <a:sym typeface="Calibri"/>
              </a:rPr>
              <a:t>Exhaustive testing is impossible, Defect cluster,  </a:t>
            </a:r>
            <a:br>
              <a:rPr lang="en-US" sz="1600">
                <a:solidFill>
                  <a:srgbClr val="004D91"/>
                </a:solidFill>
                <a:latin typeface="Calibri"/>
                <a:ea typeface="Calibri"/>
                <a:cs typeface="Calibri"/>
                <a:sym typeface="Calibri"/>
              </a:rPr>
            </a:br>
            <a:r>
              <a:rPr lang="en-US" sz="1600">
                <a:solidFill>
                  <a:srgbClr val="004D91"/>
                </a:solidFill>
                <a:latin typeface="Calibri"/>
                <a:ea typeface="Calibri"/>
                <a:cs typeface="Calibri"/>
                <a:sym typeface="Calibri"/>
              </a:rPr>
              <a:t>Pesticide Paradox, Absence-of-errors fallacy, </a:t>
            </a:r>
            <a:br>
              <a:rPr lang="en-US" sz="1600">
                <a:solidFill>
                  <a:srgbClr val="004D91"/>
                </a:solidFill>
                <a:latin typeface="Calibri"/>
                <a:ea typeface="Calibri"/>
                <a:cs typeface="Calibri"/>
                <a:sym typeface="Calibri"/>
              </a:rPr>
            </a:br>
            <a:r>
              <a:rPr lang="en-US" sz="1600">
                <a:solidFill>
                  <a:srgbClr val="004D91"/>
                </a:solidFill>
                <a:latin typeface="Calibri"/>
                <a:ea typeface="Calibri"/>
                <a:cs typeface="Calibri"/>
                <a:sym typeface="Calibri"/>
              </a:rPr>
              <a:t>Testing is context dependent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2800" b="0" i="0" u="none" strike="noStrike" cap="none">
                <a:solidFill>
                  <a:schemeClr val="accent4"/>
                </a:solidFill>
                <a:latin typeface="Century Gothic"/>
                <a:ea typeface="Century Gothic"/>
                <a:cs typeface="Century Gothic"/>
                <a:sym typeface="Century Gothic"/>
              </a:rPr>
              <a:t>End of Module Learning Check - 2</a:t>
            </a:r>
          </a:p>
        </p:txBody>
      </p:sp>
      <p:sp>
        <p:nvSpPr>
          <p:cNvPr id="595" name="Shape 595"/>
          <p:cNvSpPr txBox="1">
            <a:spLocks noGrp="1"/>
          </p:cNvSpPr>
          <p:nvPr>
            <p:ph type="body" idx="1"/>
          </p:nvPr>
        </p:nvSpPr>
        <p:spPr>
          <a:xfrm>
            <a:off x="838200" y="1413500"/>
            <a:ext cx="10515599" cy="4351338"/>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rgbClr val="3B3838"/>
              </a:buClr>
              <a:buSzPct val="100000"/>
              <a:buFont typeface="Arial"/>
              <a:buAutoNum type="arabicPeriod" startAt="6"/>
            </a:pPr>
            <a:r>
              <a:rPr lang="en-US" sz="2000" b="0" i="0" u="none" strike="noStrike" cap="none">
                <a:solidFill>
                  <a:srgbClr val="3B3838"/>
                </a:solidFill>
                <a:latin typeface="Calibri"/>
                <a:ea typeface="Calibri"/>
                <a:cs typeface="Calibri"/>
                <a:sym typeface="Calibri"/>
              </a:rPr>
              <a:t>What is the fundamental test process?</a:t>
            </a:r>
          </a:p>
          <a:p>
            <a:pPr marL="457200" marR="0" lvl="0" indent="-457200" algn="l" rtl="0">
              <a:lnSpc>
                <a:spcPct val="90000"/>
              </a:lnSpc>
              <a:spcBef>
                <a:spcPts val="750"/>
              </a:spcBef>
              <a:spcAft>
                <a:spcPts val="0"/>
              </a:spcAft>
              <a:buClr>
                <a:srgbClr val="3B3838"/>
              </a:buClr>
              <a:buSzPct val="100000"/>
              <a:buFont typeface="Arial"/>
              <a:buNone/>
            </a:pPr>
            <a:endParaRPr sz="2000" b="0" i="0" u="none" strike="noStrike" cap="none">
              <a:solidFill>
                <a:srgbClr val="3B3838"/>
              </a:solidFill>
              <a:latin typeface="Calibri"/>
              <a:ea typeface="Calibri"/>
              <a:cs typeface="Calibri"/>
              <a:sym typeface="Calibri"/>
            </a:endParaRPr>
          </a:p>
          <a:p>
            <a:pPr marL="457200" marR="0" lvl="0" indent="-457200" algn="l" rtl="0">
              <a:lnSpc>
                <a:spcPct val="90000"/>
              </a:lnSpc>
              <a:spcBef>
                <a:spcPts val="750"/>
              </a:spcBef>
              <a:spcAft>
                <a:spcPts val="0"/>
              </a:spcAft>
              <a:buClr>
                <a:srgbClr val="3B3838"/>
              </a:buClr>
              <a:buSzPct val="100000"/>
              <a:buFont typeface="Arial"/>
              <a:buNone/>
            </a:pPr>
            <a:endParaRPr sz="2000" b="0" i="0" u="none" strike="noStrike" cap="none">
              <a:solidFill>
                <a:srgbClr val="3B3838"/>
              </a:solidFill>
              <a:latin typeface="Calibri"/>
              <a:ea typeface="Calibri"/>
              <a:cs typeface="Calibri"/>
              <a:sym typeface="Calibri"/>
            </a:endParaRPr>
          </a:p>
          <a:p>
            <a:pPr marL="457200" marR="0" lvl="0" indent="-457200" algn="l" rtl="0">
              <a:lnSpc>
                <a:spcPct val="90000"/>
              </a:lnSpc>
              <a:spcBef>
                <a:spcPts val="750"/>
              </a:spcBef>
              <a:spcAft>
                <a:spcPts val="0"/>
              </a:spcAft>
              <a:buClr>
                <a:srgbClr val="3B3838"/>
              </a:buClr>
              <a:buSzPct val="100000"/>
              <a:buFont typeface="Arial"/>
              <a:buAutoNum type="arabicPeriod" startAt="6"/>
            </a:pPr>
            <a:r>
              <a:rPr lang="en-US" sz="2000" b="0" i="0" u="none" strike="noStrike" cap="none">
                <a:solidFill>
                  <a:srgbClr val="3B3838"/>
                </a:solidFill>
                <a:latin typeface="Calibri"/>
                <a:ea typeface="Calibri"/>
                <a:cs typeface="Calibri"/>
                <a:sym typeface="Calibri"/>
              </a:rPr>
              <a:t>What activities are in Test Closure?</a:t>
            </a:r>
          </a:p>
          <a:p>
            <a:pPr marL="457200" marR="0" lvl="0" indent="-457200" algn="l" rtl="0">
              <a:lnSpc>
                <a:spcPct val="90000"/>
              </a:lnSpc>
              <a:spcBef>
                <a:spcPts val="750"/>
              </a:spcBef>
              <a:spcAft>
                <a:spcPts val="0"/>
              </a:spcAft>
              <a:buClr>
                <a:srgbClr val="3B3838"/>
              </a:buClr>
              <a:buSzPct val="100000"/>
              <a:buFont typeface="Arial"/>
              <a:buNone/>
            </a:pPr>
            <a:endParaRPr sz="2000" b="0" i="0" u="none" strike="noStrike" cap="none">
              <a:solidFill>
                <a:srgbClr val="3B3838"/>
              </a:solidFill>
              <a:latin typeface="Calibri"/>
              <a:ea typeface="Calibri"/>
              <a:cs typeface="Calibri"/>
              <a:sym typeface="Calibri"/>
            </a:endParaRPr>
          </a:p>
          <a:p>
            <a:pPr marL="457200" marR="0" lvl="0" indent="-457200" algn="l" rtl="0">
              <a:lnSpc>
                <a:spcPct val="90000"/>
              </a:lnSpc>
              <a:spcBef>
                <a:spcPts val="750"/>
              </a:spcBef>
              <a:spcAft>
                <a:spcPts val="0"/>
              </a:spcAft>
              <a:buClr>
                <a:srgbClr val="3B3838"/>
              </a:buClr>
              <a:buSzPct val="100000"/>
              <a:buFont typeface="Arial"/>
              <a:buNone/>
            </a:pPr>
            <a:endParaRPr sz="2000" b="0" i="0" u="none" strike="noStrike" cap="none">
              <a:solidFill>
                <a:srgbClr val="3B3838"/>
              </a:solidFill>
              <a:latin typeface="Calibri"/>
              <a:ea typeface="Calibri"/>
              <a:cs typeface="Calibri"/>
              <a:sym typeface="Calibri"/>
            </a:endParaRPr>
          </a:p>
          <a:p>
            <a:pPr marL="457200" marR="0" lvl="0" indent="-457200" algn="l" rtl="0">
              <a:lnSpc>
                <a:spcPct val="90000"/>
              </a:lnSpc>
              <a:spcBef>
                <a:spcPts val="750"/>
              </a:spcBef>
              <a:spcAft>
                <a:spcPts val="0"/>
              </a:spcAft>
              <a:buClr>
                <a:srgbClr val="3B3838"/>
              </a:buClr>
              <a:buSzPct val="100000"/>
              <a:buFont typeface="Arial"/>
              <a:buAutoNum type="arabicPeriod" startAt="6"/>
            </a:pPr>
            <a:r>
              <a:rPr lang="en-US" sz="2000" b="0" i="0" u="none" strike="noStrike" cap="none">
                <a:solidFill>
                  <a:srgbClr val="3B3838"/>
                </a:solidFill>
                <a:latin typeface="Calibri"/>
                <a:ea typeface="Calibri"/>
                <a:cs typeface="Calibri"/>
                <a:sym typeface="Calibri"/>
              </a:rPr>
              <a:t>Which step of the Fundamental Test Process does “identifying test data” fall in to?</a:t>
            </a:r>
          </a:p>
          <a:p>
            <a:pPr marL="0" marR="0" lvl="0" indent="0" algn="l" rtl="0">
              <a:lnSpc>
                <a:spcPct val="90000"/>
              </a:lnSpc>
              <a:spcBef>
                <a:spcPts val="750"/>
              </a:spcBef>
              <a:spcAft>
                <a:spcPts val="0"/>
              </a:spcAft>
              <a:buClr>
                <a:srgbClr val="3B3838"/>
              </a:buClr>
              <a:buSzPct val="25000"/>
              <a:buFont typeface="Arial"/>
              <a:buNone/>
            </a:pPr>
            <a:endParaRPr sz="2000" b="0" i="0" u="none" strike="noStrike" cap="none">
              <a:solidFill>
                <a:srgbClr val="3B3838"/>
              </a:solidFill>
              <a:latin typeface="Calibri"/>
              <a:ea typeface="Calibri"/>
              <a:cs typeface="Calibri"/>
              <a:sym typeface="Calibri"/>
            </a:endParaRPr>
          </a:p>
          <a:p>
            <a:pPr marL="0" marR="0" lvl="0" indent="0" algn="l" rtl="0">
              <a:lnSpc>
                <a:spcPct val="90000"/>
              </a:lnSpc>
              <a:spcBef>
                <a:spcPts val="750"/>
              </a:spcBef>
              <a:spcAft>
                <a:spcPts val="0"/>
              </a:spcAft>
              <a:buClr>
                <a:srgbClr val="002060"/>
              </a:buClr>
              <a:buSzPct val="25000"/>
              <a:buFont typeface="Arial"/>
              <a:buNone/>
            </a:pPr>
            <a:r>
              <a:rPr lang="en-US" sz="2000" b="0" i="0" u="none" strike="noStrike" cap="none">
                <a:solidFill>
                  <a:srgbClr val="002060"/>
                </a:solidFill>
                <a:latin typeface="Calibri"/>
                <a:ea typeface="Calibri"/>
                <a:cs typeface="Calibri"/>
                <a:sym typeface="Calibri"/>
              </a:rPr>
              <a:t>9</a:t>
            </a:r>
            <a:r>
              <a:rPr lang="en-US" sz="2000" b="0" i="0" u="none" strike="noStrike" cap="none">
                <a:solidFill>
                  <a:srgbClr val="3B3838"/>
                </a:solidFill>
                <a:latin typeface="Calibri"/>
                <a:ea typeface="Calibri"/>
                <a:cs typeface="Calibri"/>
                <a:sym typeface="Calibri"/>
              </a:rPr>
              <a:t>.   What is the code of ethics for testers?</a:t>
            </a:r>
          </a:p>
          <a:p>
            <a:pPr marL="457200" marR="0" lvl="0" indent="-457200" algn="l" rtl="0">
              <a:lnSpc>
                <a:spcPct val="90000"/>
              </a:lnSpc>
              <a:spcBef>
                <a:spcPts val="750"/>
              </a:spcBef>
              <a:buClr>
                <a:srgbClr val="3B3838"/>
              </a:buClr>
              <a:buSzPct val="100000"/>
              <a:buFont typeface="Arial"/>
              <a:buNone/>
            </a:pPr>
            <a:endParaRPr sz="2000" b="0" i="0" u="none" strike="noStrike" cap="none">
              <a:solidFill>
                <a:srgbClr val="3B3838"/>
              </a:solidFill>
              <a:latin typeface="Calibri"/>
              <a:ea typeface="Calibri"/>
              <a:cs typeface="Calibri"/>
              <a:sym typeface="Calibri"/>
            </a:endParaRPr>
          </a:p>
        </p:txBody>
      </p:sp>
      <p:sp>
        <p:nvSpPr>
          <p:cNvPr id="596" name="Shape 59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43</a:t>
            </a:fld>
            <a:endParaRPr lang="en-US" sz="1000">
              <a:solidFill>
                <a:srgbClr val="8F8E8E"/>
              </a:solidFill>
              <a:latin typeface="Calibri"/>
              <a:ea typeface="Calibri"/>
              <a:cs typeface="Calibri"/>
              <a:sym typeface="Calibri"/>
            </a:endParaRPr>
          </a:p>
        </p:txBody>
      </p:sp>
      <p:sp>
        <p:nvSpPr>
          <p:cNvPr id="597" name="Shape 597"/>
          <p:cNvSpPr txBox="1"/>
          <p:nvPr/>
        </p:nvSpPr>
        <p:spPr>
          <a:xfrm>
            <a:off x="1343879" y="1781469"/>
            <a:ext cx="10009921"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Planning and Control, Analysis and Design, Implementation and Execution, Evaluate Exit Criteria and Reporting</a:t>
            </a:r>
          </a:p>
          <a:p>
            <a:pPr marL="0" marR="0" lvl="0" indent="0" algn="l" rtl="0">
              <a:spcBef>
                <a:spcPts val="0"/>
              </a:spcBef>
              <a:buSzPct val="25000"/>
              <a:buNone/>
            </a:pPr>
            <a:r>
              <a:rPr lang="en-US" sz="1600">
                <a:solidFill>
                  <a:srgbClr val="004D91"/>
                </a:solidFill>
                <a:latin typeface="Calibri"/>
                <a:ea typeface="Calibri"/>
                <a:cs typeface="Calibri"/>
                <a:sym typeface="Calibri"/>
              </a:rPr>
              <a:t>Test Closure</a:t>
            </a:r>
          </a:p>
        </p:txBody>
      </p:sp>
      <p:sp>
        <p:nvSpPr>
          <p:cNvPr id="598" name="Shape 598"/>
          <p:cNvSpPr txBox="1"/>
          <p:nvPr/>
        </p:nvSpPr>
        <p:spPr>
          <a:xfrm>
            <a:off x="1343879" y="2833243"/>
            <a:ext cx="6505948"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Check deliverables have been delivered, close incident reports, </a:t>
            </a:r>
            <a:br>
              <a:rPr lang="en-US" sz="1600">
                <a:solidFill>
                  <a:srgbClr val="004D91"/>
                </a:solidFill>
                <a:latin typeface="Calibri"/>
                <a:ea typeface="Calibri"/>
                <a:cs typeface="Calibri"/>
                <a:sym typeface="Calibri"/>
              </a:rPr>
            </a:br>
            <a:r>
              <a:rPr lang="en-US" sz="1600">
                <a:solidFill>
                  <a:srgbClr val="004D91"/>
                </a:solidFill>
                <a:latin typeface="Calibri"/>
                <a:ea typeface="Calibri"/>
                <a:cs typeface="Calibri"/>
                <a:sym typeface="Calibri"/>
              </a:rPr>
              <a:t>raise change requests, document acceptance, finalise and archive </a:t>
            </a:r>
            <a:br>
              <a:rPr lang="en-US" sz="1600">
                <a:solidFill>
                  <a:srgbClr val="004D91"/>
                </a:solidFill>
                <a:latin typeface="Calibri"/>
                <a:ea typeface="Calibri"/>
                <a:cs typeface="Calibri"/>
                <a:sym typeface="Calibri"/>
              </a:rPr>
            </a:br>
            <a:r>
              <a:rPr lang="en-US" sz="1600">
                <a:solidFill>
                  <a:srgbClr val="004D91"/>
                </a:solidFill>
                <a:latin typeface="Calibri"/>
                <a:ea typeface="Calibri"/>
                <a:cs typeface="Calibri"/>
                <a:sym typeface="Calibri"/>
              </a:rPr>
              <a:t>testware, hand over to maintenance, lessons learned, improve test maturity</a:t>
            </a:r>
          </a:p>
        </p:txBody>
      </p:sp>
      <p:sp>
        <p:nvSpPr>
          <p:cNvPr id="599" name="Shape 599"/>
          <p:cNvSpPr txBox="1"/>
          <p:nvPr/>
        </p:nvSpPr>
        <p:spPr>
          <a:xfrm>
            <a:off x="1343879" y="3961962"/>
            <a:ext cx="181787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Analysis and Design</a:t>
            </a:r>
          </a:p>
        </p:txBody>
      </p:sp>
      <p:sp>
        <p:nvSpPr>
          <p:cNvPr id="600" name="Shape 600"/>
          <p:cNvSpPr txBox="1"/>
          <p:nvPr/>
        </p:nvSpPr>
        <p:spPr>
          <a:xfrm>
            <a:off x="1261837" y="4796989"/>
            <a:ext cx="576254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4D91"/>
                </a:solidFill>
                <a:latin typeface="Calibri"/>
                <a:ea typeface="Calibri"/>
                <a:cs typeface="Calibri"/>
                <a:sym typeface="Calibri"/>
              </a:rPr>
              <a:t>Public, Client and Employer, Self, Product, Management, Profession</a:t>
            </a:r>
          </a:p>
          <a:p>
            <a:pPr marL="0" marR="0" lvl="0" indent="0" algn="l" rtl="0">
              <a:spcBef>
                <a:spcPts val="0"/>
              </a:spcBef>
              <a:buSzPct val="25000"/>
              <a:buNone/>
            </a:pPr>
            <a:r>
              <a:rPr lang="en-US" sz="1600">
                <a:solidFill>
                  <a:srgbClr val="004D91"/>
                </a:solidFill>
                <a:latin typeface="Calibri"/>
                <a:ea typeface="Calibri"/>
                <a:cs typeface="Calibri"/>
                <a:sym typeface="Calibri"/>
              </a:rPr>
              <a:t>Colleagues, Judgement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2800" b="0" i="0" u="none" strike="noStrike" cap="none">
                <a:solidFill>
                  <a:schemeClr val="accent4"/>
                </a:solidFill>
                <a:latin typeface="Century Gothic"/>
                <a:ea typeface="Century Gothic"/>
                <a:cs typeface="Century Gothic"/>
                <a:sym typeface="Century Gothic"/>
              </a:rPr>
              <a:t>ISQTB Sample Exam Practice Question 1</a:t>
            </a:r>
          </a:p>
        </p:txBody>
      </p:sp>
      <p:sp>
        <p:nvSpPr>
          <p:cNvPr id="607" name="Shape 60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Which one of the following describes best the difference between testing and debugging?</a:t>
            </a:r>
          </a:p>
          <a:p>
            <a:pPr marL="492125" marR="0" lvl="1" indent="-9525" algn="l" rtl="0">
              <a:lnSpc>
                <a:spcPct val="90000"/>
              </a:lnSpc>
              <a:spcBef>
                <a:spcPts val="375"/>
              </a:spcBef>
              <a:spcAft>
                <a:spcPts val="0"/>
              </a:spcAft>
              <a:buClr>
                <a:srgbClr val="3B3838"/>
              </a:buClr>
              <a:buSzPct val="25000"/>
              <a:buFont typeface="Arial"/>
              <a:buNone/>
            </a:pPr>
            <a:r>
              <a:rPr lang="en-US" sz="2100" b="1" i="0" u="none" strike="noStrike" cap="none">
                <a:solidFill>
                  <a:srgbClr val="3B3838"/>
                </a:solidFill>
                <a:latin typeface="Calibri"/>
                <a:ea typeface="Calibri"/>
                <a:cs typeface="Calibri"/>
                <a:sym typeface="Calibri"/>
              </a:rPr>
              <a:t>A</a:t>
            </a:r>
            <a:r>
              <a:rPr lang="en-US" sz="2100" b="0" i="0" u="none" strike="noStrike" cap="none">
                <a:solidFill>
                  <a:srgbClr val="3B3838"/>
                </a:solidFill>
                <a:latin typeface="Calibri"/>
                <a:ea typeface="Calibri"/>
                <a:cs typeface="Calibri"/>
                <a:sym typeface="Calibri"/>
              </a:rPr>
              <a:t>.  Testing shows failures that are caused by defects. 	</a:t>
            </a:r>
          </a:p>
          <a:p>
            <a:pPr marL="492125" marR="0" lvl="1" indent="-9525" algn="l" rtl="0">
              <a:lnSpc>
                <a:spcPct val="90000"/>
              </a:lnSpc>
              <a:spcBef>
                <a:spcPts val="375"/>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      Debugging finds, analyzes, and removes the causes of failures in  the software.</a:t>
            </a:r>
          </a:p>
          <a:p>
            <a:pPr marL="492125" marR="0" lvl="1" indent="-9525" algn="l" rtl="0">
              <a:lnSpc>
                <a:spcPct val="90000"/>
              </a:lnSpc>
              <a:spcBef>
                <a:spcPts val="375"/>
              </a:spcBef>
              <a:spcAft>
                <a:spcPts val="0"/>
              </a:spcAft>
              <a:buClr>
                <a:srgbClr val="3B3838"/>
              </a:buClr>
              <a:buSzPct val="25000"/>
              <a:buFont typeface="Arial"/>
              <a:buNone/>
            </a:pPr>
            <a:r>
              <a:rPr lang="en-US" sz="2100" b="1" i="0" u="none" strike="noStrike" cap="none">
                <a:solidFill>
                  <a:srgbClr val="3B3838"/>
                </a:solidFill>
                <a:latin typeface="Calibri"/>
                <a:ea typeface="Calibri"/>
                <a:cs typeface="Calibri"/>
                <a:sym typeface="Calibri"/>
              </a:rPr>
              <a:t>B</a:t>
            </a:r>
            <a:r>
              <a:rPr lang="en-US" sz="2100" b="0" i="0" u="none" strike="noStrike" cap="none">
                <a:solidFill>
                  <a:srgbClr val="3B3838"/>
                </a:solidFill>
                <a:latin typeface="Calibri"/>
                <a:ea typeface="Calibri"/>
                <a:cs typeface="Calibri"/>
                <a:sym typeface="Calibri"/>
              </a:rPr>
              <a:t>.  Testing pinpoints the defects. Debugging analyzes the faults  and proposes preventing activities.</a:t>
            </a:r>
          </a:p>
          <a:p>
            <a:pPr marL="492125" marR="0" lvl="1" indent="-9525" algn="l" rtl="0">
              <a:lnSpc>
                <a:spcPct val="90000"/>
              </a:lnSpc>
              <a:spcBef>
                <a:spcPts val="375"/>
              </a:spcBef>
              <a:spcAft>
                <a:spcPts val="0"/>
              </a:spcAft>
              <a:buClr>
                <a:srgbClr val="3B3838"/>
              </a:buClr>
              <a:buSzPct val="25000"/>
              <a:buFont typeface="Arial"/>
              <a:buNone/>
            </a:pPr>
            <a:r>
              <a:rPr lang="en-US" sz="2100" b="1" i="0" u="none" strike="noStrike" cap="none">
                <a:solidFill>
                  <a:srgbClr val="3B3838"/>
                </a:solidFill>
                <a:latin typeface="Calibri"/>
                <a:ea typeface="Calibri"/>
                <a:cs typeface="Calibri"/>
                <a:sym typeface="Calibri"/>
              </a:rPr>
              <a:t>C</a:t>
            </a:r>
            <a:r>
              <a:rPr lang="en-US" sz="2100" b="0" i="0" u="none" strike="noStrike" cap="none">
                <a:solidFill>
                  <a:srgbClr val="3B3838"/>
                </a:solidFill>
                <a:latin typeface="Calibri"/>
                <a:ea typeface="Calibri"/>
                <a:cs typeface="Calibri"/>
                <a:sym typeface="Calibri"/>
              </a:rPr>
              <a:t>. Testing removes faults. Debugging identifies the causes of failures.</a:t>
            </a:r>
          </a:p>
          <a:p>
            <a:pPr marL="492125" marR="0" lvl="1" indent="-9525" algn="l" rtl="0">
              <a:lnSpc>
                <a:spcPct val="90000"/>
              </a:lnSpc>
              <a:spcBef>
                <a:spcPts val="375"/>
              </a:spcBef>
              <a:buClr>
                <a:srgbClr val="3B3838"/>
              </a:buClr>
              <a:buSzPct val="25000"/>
              <a:buFont typeface="Arial"/>
              <a:buNone/>
            </a:pPr>
            <a:r>
              <a:rPr lang="en-US" sz="2100" b="1" i="0" u="none" strike="noStrike" cap="none">
                <a:solidFill>
                  <a:srgbClr val="3B3838"/>
                </a:solidFill>
                <a:latin typeface="Calibri"/>
                <a:ea typeface="Calibri"/>
                <a:cs typeface="Calibri"/>
                <a:sym typeface="Calibri"/>
              </a:rPr>
              <a:t>D</a:t>
            </a:r>
            <a:r>
              <a:rPr lang="en-US" sz="2100" b="0" i="0" u="none" strike="noStrike" cap="none">
                <a:solidFill>
                  <a:srgbClr val="3B3838"/>
                </a:solidFill>
                <a:latin typeface="Calibri"/>
                <a:ea typeface="Calibri"/>
                <a:cs typeface="Calibri"/>
                <a:sym typeface="Calibri"/>
              </a:rPr>
              <a:t>.  Dynamic testing prevents causes of failures. Debugging 	removes the failures.</a:t>
            </a:r>
          </a:p>
        </p:txBody>
      </p:sp>
      <p:sp>
        <p:nvSpPr>
          <p:cNvPr id="608" name="Shape 608"/>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44</a:t>
            </a:fld>
            <a:endParaRPr lang="en-US" sz="1000">
              <a:solidFill>
                <a:srgbClr val="8F8E8E"/>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2800" b="0" i="0" u="none" strike="noStrike" cap="none">
                <a:solidFill>
                  <a:schemeClr val="accent4"/>
                </a:solidFill>
                <a:latin typeface="Century Gothic"/>
                <a:ea typeface="Century Gothic"/>
                <a:cs typeface="Century Gothic"/>
                <a:sym typeface="Century Gothic"/>
              </a:rPr>
              <a:t>ISQTB Sample Exam Practice Question 2</a:t>
            </a:r>
          </a:p>
        </p:txBody>
      </p:sp>
      <p:sp>
        <p:nvSpPr>
          <p:cNvPr id="615" name="Shape 615"/>
          <p:cNvSpPr txBox="1">
            <a:spLocks noGrp="1"/>
          </p:cNvSpPr>
          <p:nvPr>
            <p:ph type="body" idx="1"/>
          </p:nvPr>
        </p:nvSpPr>
        <p:spPr>
          <a:xfrm>
            <a:off x="838200" y="1428809"/>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B3838"/>
              </a:buClr>
              <a:buSzPct val="25000"/>
              <a:buFont typeface="Arial"/>
              <a:buNone/>
            </a:pPr>
            <a:r>
              <a:rPr lang="en-US" sz="2100" b="0" i="0" u="none" strike="noStrike" cap="none">
                <a:solidFill>
                  <a:srgbClr val="3B3838"/>
                </a:solidFill>
                <a:latin typeface="Calibri"/>
                <a:ea typeface="Calibri"/>
                <a:cs typeface="Calibri"/>
                <a:sym typeface="Calibri"/>
              </a:rPr>
              <a:t>Below you find a list of descriptions of problems that can be observed during testing or operation. Which is most likely a failure?</a:t>
            </a:r>
          </a:p>
          <a:p>
            <a:pPr marL="0" marR="0" lvl="0" indent="0" algn="l" rtl="0">
              <a:lnSpc>
                <a:spcPct val="90000"/>
              </a:lnSpc>
              <a:spcBef>
                <a:spcPts val="750"/>
              </a:spcBef>
              <a:spcAft>
                <a:spcPts val="0"/>
              </a:spcAft>
              <a:buClr>
                <a:srgbClr val="3B3838"/>
              </a:buClr>
              <a:buSzPct val="25000"/>
              <a:buFont typeface="Arial"/>
              <a:buNone/>
            </a:pPr>
            <a:endParaRPr sz="2100" b="0" i="0" u="none" strike="noStrike" cap="none">
              <a:solidFill>
                <a:srgbClr val="3B3838"/>
              </a:solidFill>
              <a:latin typeface="Calibri"/>
              <a:ea typeface="Calibri"/>
              <a:cs typeface="Calibri"/>
              <a:sym typeface="Calibri"/>
            </a:endParaRPr>
          </a:p>
          <a:p>
            <a:pPr marL="949325" marR="0" lvl="1" indent="-466725" algn="l" rtl="0">
              <a:lnSpc>
                <a:spcPct val="90000"/>
              </a:lnSpc>
              <a:spcBef>
                <a:spcPts val="375"/>
              </a:spcBef>
              <a:spcAft>
                <a:spcPts val="0"/>
              </a:spcAft>
              <a:buClr>
                <a:srgbClr val="3B3838"/>
              </a:buClr>
              <a:buSzPct val="100000"/>
              <a:buFont typeface="Arial"/>
              <a:buAutoNum type="alphaUcPeriod"/>
            </a:pPr>
            <a:r>
              <a:rPr lang="en-US" sz="2100" b="0" i="0" u="none" strike="noStrike" cap="none">
                <a:solidFill>
                  <a:srgbClr val="3B3838"/>
                </a:solidFill>
                <a:latin typeface="Calibri"/>
                <a:ea typeface="Calibri"/>
                <a:cs typeface="Calibri"/>
                <a:sym typeface="Calibri"/>
              </a:rPr>
              <a:t>The product crashed when the user selected an option in a dialog box.</a:t>
            </a:r>
          </a:p>
          <a:p>
            <a:pPr marL="949325" marR="0" lvl="1" indent="-466725" algn="l" rtl="0">
              <a:lnSpc>
                <a:spcPct val="90000"/>
              </a:lnSpc>
              <a:spcBef>
                <a:spcPts val="375"/>
              </a:spcBef>
              <a:spcAft>
                <a:spcPts val="0"/>
              </a:spcAft>
              <a:buClr>
                <a:srgbClr val="3B3838"/>
              </a:buClr>
              <a:buSzPct val="100000"/>
              <a:buFont typeface="Arial"/>
              <a:buAutoNum type="alphaUcPeriod"/>
            </a:pPr>
            <a:r>
              <a:rPr lang="en-US" sz="2100" b="0" i="0" u="none" strike="noStrike" cap="none">
                <a:solidFill>
                  <a:srgbClr val="3B3838"/>
                </a:solidFill>
                <a:latin typeface="Calibri"/>
                <a:ea typeface="Calibri"/>
                <a:cs typeface="Calibri"/>
                <a:sym typeface="Calibri"/>
              </a:rPr>
              <a:t>One source code file included in the build was the wrong version</a:t>
            </a:r>
          </a:p>
          <a:p>
            <a:pPr marL="949325" marR="0" lvl="1" indent="-466725" algn="l" rtl="0">
              <a:lnSpc>
                <a:spcPct val="90000"/>
              </a:lnSpc>
              <a:spcBef>
                <a:spcPts val="375"/>
              </a:spcBef>
              <a:spcAft>
                <a:spcPts val="0"/>
              </a:spcAft>
              <a:buClr>
                <a:srgbClr val="3B3838"/>
              </a:buClr>
              <a:buSzPct val="100000"/>
              <a:buFont typeface="Arial"/>
              <a:buAutoNum type="alphaUcPeriod"/>
            </a:pPr>
            <a:r>
              <a:rPr lang="en-US" sz="2100" b="0" i="0" u="none" strike="noStrike" cap="none">
                <a:solidFill>
                  <a:srgbClr val="3B3838"/>
                </a:solidFill>
                <a:latin typeface="Calibri"/>
                <a:ea typeface="Calibri"/>
                <a:cs typeface="Calibri"/>
                <a:sym typeface="Calibri"/>
              </a:rPr>
              <a:t>The computation algorithm used the wrong input variables.</a:t>
            </a:r>
          </a:p>
          <a:p>
            <a:pPr marL="949325" marR="0" lvl="1" indent="-466725" algn="l" rtl="0">
              <a:lnSpc>
                <a:spcPct val="90000"/>
              </a:lnSpc>
              <a:spcBef>
                <a:spcPts val="375"/>
              </a:spcBef>
              <a:buClr>
                <a:srgbClr val="3B3838"/>
              </a:buClr>
              <a:buSzPct val="100000"/>
              <a:buFont typeface="Arial"/>
              <a:buAutoNum type="alphaUcPeriod"/>
            </a:pPr>
            <a:r>
              <a:rPr lang="en-US" sz="2100" b="0" i="0" u="none" strike="noStrike" cap="none">
                <a:solidFill>
                  <a:srgbClr val="3B3838"/>
                </a:solidFill>
                <a:latin typeface="Calibri"/>
                <a:ea typeface="Calibri"/>
                <a:cs typeface="Calibri"/>
                <a:sym typeface="Calibri"/>
              </a:rPr>
              <a:t>The developer misinterpreted the computational requirement for that algorithm.</a:t>
            </a:r>
          </a:p>
        </p:txBody>
      </p:sp>
      <p:sp>
        <p:nvSpPr>
          <p:cNvPr id="616" name="Shape 61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45</a:t>
            </a:fld>
            <a:endParaRPr lang="en-US" sz="1000">
              <a:solidFill>
                <a:srgbClr val="8F8E8E"/>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Shape 621"/>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Reference</a:t>
            </a:r>
          </a:p>
        </p:txBody>
      </p:sp>
      <p:sp>
        <p:nvSpPr>
          <p:cNvPr id="622" name="Shape 622"/>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FFFFFF"/>
                </a:solidFill>
                <a:latin typeface="Calibri"/>
                <a:ea typeface="Calibri"/>
                <a:cs typeface="Calibri"/>
                <a:sym typeface="Calibri"/>
              </a:rPr>
              <a:t>46</a:t>
            </a:fld>
            <a:endParaRPr lang="en-US" sz="1000">
              <a:solidFill>
                <a:srgbClr val="FFFFFF"/>
              </a:solidFill>
              <a:latin typeface="Calibri"/>
              <a:ea typeface="Calibri"/>
              <a:cs typeface="Calibri"/>
              <a:sym typeface="Calibri"/>
            </a:endParaRPr>
          </a:p>
        </p:txBody>
      </p:sp>
      <p:sp>
        <p:nvSpPr>
          <p:cNvPr id="623" name="Shape 623"/>
          <p:cNvSpPr txBox="1"/>
          <p:nvPr/>
        </p:nvSpPr>
        <p:spPr>
          <a:xfrm>
            <a:off x="2073566" y="1303940"/>
            <a:ext cx="7058235" cy="4093427"/>
          </a:xfrm>
          <a:prstGeom prst="rect">
            <a:avLst/>
          </a:prstGeom>
          <a:noFill/>
          <a:ln>
            <a:noFill/>
          </a:ln>
        </p:spPr>
        <p:txBody>
          <a:bodyPr lIns="91425" tIns="45700" rIns="91425" bIns="45700" anchor="t" anchorCtr="0">
            <a:noAutofit/>
          </a:bodyPr>
          <a:lstStyle/>
          <a:p>
            <a:pPr marL="0" marR="0" lvl="0" indent="0" algn="l" rtl="0">
              <a:spcBef>
                <a:spcPts val="0"/>
              </a:spcBef>
              <a:buNone/>
            </a:pPr>
            <a:endParaRPr sz="2000" dirty="0">
              <a:solidFill>
                <a:schemeClr val="dk1"/>
              </a:solidFill>
              <a:latin typeface="Calibri"/>
              <a:ea typeface="Calibri"/>
              <a:cs typeface="Calibri"/>
              <a:sym typeface="Calibri"/>
            </a:endParaRPr>
          </a:p>
          <a:p>
            <a:pPr marL="342900" marR="0" lvl="0" indent="-342900" algn="l" rtl="0">
              <a:spcBef>
                <a:spcPts val="0"/>
              </a:spcBef>
              <a:buClr>
                <a:schemeClr val="dk1"/>
              </a:buClr>
              <a:buSzPct val="100000"/>
              <a:buFont typeface="Calibri"/>
              <a:buAutoNum type="arabicPeriod"/>
            </a:pPr>
            <a:r>
              <a:rPr lang="en-US" sz="2000" dirty="0">
                <a:solidFill>
                  <a:schemeClr val="dk1"/>
                </a:solidFill>
                <a:latin typeface="Calibri"/>
                <a:ea typeface="Calibri"/>
                <a:cs typeface="Calibri"/>
                <a:sym typeface="Calibri"/>
              </a:rPr>
              <a:t>ISTQB Certified Tester Foundation Level Syllabus, </a:t>
            </a:r>
            <a:br>
              <a:rPr lang="en-US" sz="2000" dirty="0">
                <a:solidFill>
                  <a:schemeClr val="dk1"/>
                </a:solidFill>
                <a:latin typeface="Calibri"/>
                <a:ea typeface="Calibri"/>
                <a:cs typeface="Calibri"/>
                <a:sym typeface="Calibri"/>
              </a:rPr>
            </a:br>
            <a:r>
              <a:rPr lang="en-US" sz="2000" dirty="0">
                <a:solidFill>
                  <a:schemeClr val="dk1"/>
                </a:solidFill>
                <a:latin typeface="Calibri"/>
                <a:ea typeface="Calibri"/>
                <a:cs typeface="Calibri"/>
                <a:sym typeface="Calibri"/>
              </a:rPr>
              <a:t>Version 2010,  pp10-19</a:t>
            </a:r>
          </a:p>
          <a:p>
            <a:pPr marL="342900" marR="0" lvl="0" indent="-342900" algn="l" rtl="0">
              <a:spcBef>
                <a:spcPts val="0"/>
              </a:spcBef>
              <a:buClr>
                <a:schemeClr val="dk1"/>
              </a:buClr>
              <a:buSzPct val="100000"/>
              <a:buFont typeface="Calibri"/>
              <a:buAutoNum type="arabicPeriod"/>
            </a:pPr>
            <a:r>
              <a:rPr lang="en-US" sz="2000" u="sng" dirty="0">
                <a:solidFill>
                  <a:schemeClr val="hlink"/>
                </a:solidFill>
                <a:latin typeface="Calibri"/>
                <a:ea typeface="Calibri"/>
                <a:cs typeface="Calibri"/>
                <a:sym typeface="Calibri"/>
                <a:hlinkClick r:id="rId3"/>
              </a:rPr>
              <a:t>http://gizmodo.com/5467388/software-bug-causes-toyota-recall-of-almost-half-a-million-new-hybrid-cars</a:t>
            </a:r>
          </a:p>
          <a:p>
            <a:pPr marL="342900" marR="0" lvl="0" indent="-342900" algn="l" rtl="0">
              <a:spcBef>
                <a:spcPts val="0"/>
              </a:spcBef>
              <a:buClr>
                <a:schemeClr val="dk1"/>
              </a:buClr>
              <a:buSzPct val="100000"/>
              <a:buFont typeface="Calibri"/>
              <a:buAutoNum type="arabicPeriod"/>
            </a:pPr>
            <a:r>
              <a:rPr lang="en-US" sz="2000" u="sng" dirty="0">
                <a:solidFill>
                  <a:schemeClr val="hlink"/>
                </a:solidFill>
                <a:latin typeface="Calibri"/>
                <a:ea typeface="Calibri"/>
                <a:cs typeface="Calibri"/>
                <a:sym typeface="Calibri"/>
                <a:hlinkClick r:id="rId4"/>
              </a:rPr>
              <a:t>www.istqb.org</a:t>
            </a:r>
          </a:p>
          <a:p>
            <a:pPr marL="342900" marR="0" lvl="0" indent="-342900" algn="l" rtl="0">
              <a:spcBef>
                <a:spcPts val="0"/>
              </a:spcBef>
              <a:buClr>
                <a:schemeClr val="dk1"/>
              </a:buClr>
              <a:buSzPct val="100000"/>
              <a:buFont typeface="Calibri"/>
              <a:buAutoNum type="arabicPeriod"/>
            </a:pPr>
            <a:r>
              <a:rPr lang="en-US" sz="2000" u="sng" dirty="0">
                <a:solidFill>
                  <a:schemeClr val="hlink"/>
                </a:solidFill>
                <a:latin typeface="Calibri"/>
                <a:ea typeface="Calibri"/>
                <a:cs typeface="Calibri"/>
                <a:sym typeface="Calibri"/>
                <a:hlinkClick r:id="rId5"/>
              </a:rPr>
              <a:t>http://www.istqb.org/display/ISTQB/Downloads?atl_token=9voKHV6hij</a:t>
            </a:r>
          </a:p>
          <a:p>
            <a:pPr marL="342900" marR="0" lvl="0" indent="-342900" algn="l" rtl="0">
              <a:spcBef>
                <a:spcPts val="0"/>
              </a:spcBef>
              <a:buClr>
                <a:schemeClr val="dk1"/>
              </a:buClr>
              <a:buSzPct val="100000"/>
              <a:buFont typeface="Calibri"/>
              <a:buAutoNum type="arabicPeriod"/>
            </a:pPr>
            <a:r>
              <a:rPr lang="en-US" sz="2000" u="sng" dirty="0">
                <a:solidFill>
                  <a:schemeClr val="hlink"/>
                </a:solidFill>
                <a:latin typeface="Calibri"/>
                <a:ea typeface="Calibri"/>
                <a:cs typeface="Calibri"/>
                <a:sym typeface="Calibri"/>
                <a:hlinkClick r:id="rId6"/>
              </a:rPr>
              <a:t>www.anztb.org</a:t>
            </a:r>
          </a:p>
          <a:p>
            <a:pPr marL="342900" marR="0" lvl="0" indent="-342900" algn="l" rtl="0">
              <a:spcBef>
                <a:spcPts val="0"/>
              </a:spcBef>
              <a:buClr>
                <a:schemeClr val="dk1"/>
              </a:buClr>
              <a:buSzPct val="100000"/>
              <a:buFont typeface="Calibri"/>
              <a:buAutoNum type="arabicPeriod"/>
            </a:pPr>
            <a:r>
              <a:rPr lang="en-US" sz="2000" dirty="0">
                <a:solidFill>
                  <a:schemeClr val="dk1"/>
                </a:solidFill>
                <a:latin typeface="Calibri"/>
                <a:ea typeface="Calibri"/>
                <a:cs typeface="Calibri"/>
                <a:sym typeface="Calibri"/>
              </a:rPr>
              <a:t>All images without reference are provided by Microsoft</a:t>
            </a:r>
          </a:p>
          <a:p>
            <a:pPr marL="342900" marR="0" lvl="0" indent="-342900" algn="l" rtl="0">
              <a:spcBef>
                <a:spcPts val="0"/>
              </a:spcBef>
              <a:buClr>
                <a:schemeClr val="dk1"/>
              </a:buClr>
              <a:buSzPct val="100000"/>
              <a:buFont typeface="Calibri"/>
              <a:buAutoNum type="arabicPeriod"/>
            </a:pPr>
            <a:r>
              <a:rPr lang="en-US" sz="2000" dirty="0">
                <a:solidFill>
                  <a:schemeClr val="dk1"/>
                </a:solidFill>
                <a:latin typeface="Calibri"/>
                <a:ea typeface="Calibri"/>
                <a:cs typeface="Calibri"/>
                <a:sym typeface="Calibri"/>
              </a:rPr>
              <a:t>ISTQB Practice exam questions </a:t>
            </a:r>
          </a:p>
          <a:p>
            <a:pPr marL="0" marR="0" lvl="0" indent="0" algn="l" rtl="0">
              <a:spcBef>
                <a:spcPts val="0"/>
              </a:spcBef>
              <a:buSzPct val="25000"/>
              <a:buNone/>
            </a:pPr>
            <a:r>
              <a:rPr lang="en-US" sz="2000" i="1" dirty="0">
                <a:solidFill>
                  <a:schemeClr val="dk1"/>
                </a:solidFill>
                <a:latin typeface="Calibri"/>
                <a:ea typeface="Calibri"/>
                <a:cs typeface="Calibri"/>
                <a:sym typeface="Calibri"/>
              </a:rPr>
              <a:t>	</a:t>
            </a:r>
            <a:r>
              <a:rPr lang="en-US" sz="2000" i="1" dirty="0" smtClean="0">
                <a:solidFill>
                  <a:schemeClr val="dk1"/>
                </a:solidFill>
                <a:latin typeface="Calibri"/>
                <a:ea typeface="Calibri"/>
                <a:cs typeface="Calibri"/>
                <a:sym typeface="Calibri"/>
              </a:rPr>
              <a:t>-</a:t>
            </a:r>
            <a:r>
              <a:rPr lang="en-US" sz="2000" i="1" dirty="0">
                <a:solidFill>
                  <a:schemeClr val="dk1"/>
                </a:solidFill>
                <a:latin typeface="Calibri"/>
                <a:ea typeface="Calibri"/>
                <a:cs typeface="Calibri"/>
                <a:sym typeface="Calibri"/>
              </a:rPr>
              <a:t>LO-1.1.5-Q1-K2</a:t>
            </a:r>
          </a:p>
          <a:p>
            <a:pPr marL="0" marR="0" lvl="0" indent="0" algn="l" rtl="0">
              <a:spcBef>
                <a:spcPts val="0"/>
              </a:spcBef>
              <a:buSzPct val="25000"/>
              <a:buNone/>
            </a:pPr>
            <a:r>
              <a:rPr lang="en-US" sz="2000" i="1" dirty="0">
                <a:solidFill>
                  <a:schemeClr val="dk1"/>
                </a:solidFill>
                <a:latin typeface="Calibri"/>
                <a:ea typeface="Calibri"/>
                <a:cs typeface="Calibri"/>
                <a:sym typeface="Calibri"/>
              </a:rPr>
              <a:t>	</a:t>
            </a:r>
            <a:r>
              <a:rPr lang="en-US" sz="2000" i="1" dirty="0" smtClean="0">
                <a:solidFill>
                  <a:schemeClr val="dk1"/>
                </a:solidFill>
                <a:latin typeface="Calibri"/>
                <a:ea typeface="Calibri"/>
                <a:cs typeface="Calibri"/>
                <a:sym typeface="Calibri"/>
              </a:rPr>
              <a:t>-</a:t>
            </a:r>
            <a:r>
              <a:rPr lang="en-US" sz="2000" i="1" dirty="0">
                <a:solidFill>
                  <a:schemeClr val="dk1"/>
                </a:solidFill>
                <a:latin typeface="Calibri"/>
                <a:ea typeface="Calibri"/>
                <a:cs typeface="Calibri"/>
                <a:sym typeface="Calibri"/>
              </a:rPr>
              <a:t>LO-1.2.3_Q1_K2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title"/>
          </p:nvPr>
        </p:nvSpPr>
        <p:spPr>
          <a:xfrm>
            <a:off x="1147091" y="7375"/>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Software Systems(1/4)</a:t>
            </a:r>
          </a:p>
        </p:txBody>
      </p:sp>
      <p:sp>
        <p:nvSpPr>
          <p:cNvPr id="630" name="Shape 630"/>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47</a:t>
            </a:fld>
            <a:endParaRPr lang="en-US" sz="1000">
              <a:solidFill>
                <a:srgbClr val="8F8E8E"/>
              </a:solidFill>
              <a:latin typeface="Calibri"/>
              <a:ea typeface="Calibri"/>
              <a:cs typeface="Calibri"/>
              <a:sym typeface="Calibri"/>
            </a:endParaRPr>
          </a:p>
        </p:txBody>
      </p:sp>
      <p:sp>
        <p:nvSpPr>
          <p:cNvPr id="631" name="Shape 631"/>
          <p:cNvSpPr txBox="1"/>
          <p:nvPr/>
        </p:nvSpPr>
        <p:spPr>
          <a:xfrm>
            <a:off x="1143000" y="1000361"/>
            <a:ext cx="9906000" cy="5709254"/>
          </a:xfrm>
          <a:prstGeom prst="rect">
            <a:avLst/>
          </a:prstGeom>
          <a:noFill/>
          <a:ln>
            <a:noFill/>
          </a:ln>
        </p:spPr>
        <p:txBody>
          <a:bodyPr lIns="91425" tIns="45700" rIns="91425" bIns="45700" anchor="t" anchorCtr="0">
            <a:noAutofit/>
          </a:bodyPr>
          <a:lstStyle/>
          <a:p>
            <a:pPr marL="0" marR="0" lvl="0" indent="0" algn="l" rtl="0">
              <a:spcBef>
                <a:spcPts val="0"/>
              </a:spcBef>
              <a:buNone/>
            </a:pPr>
            <a:endParaRPr sz="2100">
              <a:solidFill>
                <a:schemeClr val="dk1"/>
              </a:solidFill>
              <a:latin typeface="Calibri"/>
              <a:ea typeface="Calibri"/>
              <a:cs typeface="Calibri"/>
              <a:sym typeface="Calibri"/>
            </a:endParaRPr>
          </a:p>
          <a:p>
            <a:pPr marL="0" marR="0" lvl="0" indent="0" algn="l" rtl="0">
              <a:spcBef>
                <a:spcPts val="0"/>
              </a:spcBef>
              <a:buSzPct val="25000"/>
              <a:buNone/>
            </a:pPr>
            <a:r>
              <a:rPr lang="en-US" sz="2100">
                <a:solidFill>
                  <a:schemeClr val="dk1"/>
                </a:solidFill>
                <a:latin typeface="Calibri"/>
                <a:ea typeface="Calibri"/>
                <a:cs typeface="Calibri"/>
                <a:sym typeface="Calibri"/>
              </a:rPr>
              <a:t>  Software is an integral part of life</a:t>
            </a:r>
          </a:p>
          <a:p>
            <a:pPr marL="0" marR="0" lvl="0" indent="0" algn="l" rtl="0">
              <a:spcBef>
                <a:spcPts val="0"/>
              </a:spcBef>
              <a:buNone/>
            </a:pPr>
            <a:endParaRPr sz="2100">
              <a:solidFill>
                <a:schemeClr val="dk1"/>
              </a:solidFill>
              <a:latin typeface="Calibri"/>
              <a:ea typeface="Calibri"/>
              <a:cs typeface="Calibri"/>
              <a:sym typeface="Calibri"/>
            </a:endParaRPr>
          </a:p>
          <a:p>
            <a:pPr marL="800100" marR="0" lvl="1" indent="-342900" algn="l" rtl="0">
              <a:spcBef>
                <a:spcPts val="0"/>
              </a:spcBef>
              <a:buClr>
                <a:schemeClr val="dk1"/>
              </a:buClr>
              <a:buSzPct val="100000"/>
              <a:buFont typeface="Noto Sans Symbols"/>
              <a:buChar char="▪"/>
            </a:pPr>
            <a:r>
              <a:rPr lang="en-US" sz="2100" b="0" i="0" u="none" strike="noStrike" cap="none">
                <a:solidFill>
                  <a:schemeClr val="dk1"/>
                </a:solidFill>
                <a:latin typeface="Calibri"/>
                <a:ea typeface="Calibri"/>
                <a:cs typeface="Calibri"/>
                <a:sym typeface="Calibri"/>
              </a:rPr>
              <a:t>Business applications (eg. banking, factory machines)</a:t>
            </a:r>
          </a:p>
          <a:p>
            <a:pPr marL="800100" marR="0" lvl="1" indent="-342900" algn="l" rtl="0">
              <a:spcBef>
                <a:spcPts val="0"/>
              </a:spcBef>
              <a:buClr>
                <a:schemeClr val="dk1"/>
              </a:buClr>
              <a:buSzPct val="100000"/>
              <a:buFont typeface="Noto Sans Symbols"/>
              <a:buChar char="▪"/>
            </a:pPr>
            <a:r>
              <a:rPr lang="en-US" sz="2100" b="0" i="0" u="none" strike="noStrike" cap="none">
                <a:solidFill>
                  <a:schemeClr val="dk1"/>
                </a:solidFill>
                <a:latin typeface="Calibri"/>
                <a:ea typeface="Calibri"/>
                <a:cs typeface="Calibri"/>
                <a:sym typeface="Calibri"/>
              </a:rPr>
              <a:t>Consumer products (eg. cars, washing machines)</a:t>
            </a:r>
          </a:p>
          <a:p>
            <a:pPr marL="342900" marR="0" lvl="0" indent="-342900" algn="l" rtl="0">
              <a:spcBef>
                <a:spcPts val="0"/>
              </a:spcBef>
              <a:buClr>
                <a:schemeClr val="dk1"/>
              </a:buClr>
              <a:buFont typeface="Noto Sans Symbols"/>
              <a:buNone/>
            </a:pPr>
            <a:endParaRPr sz="2100">
              <a:solidFill>
                <a:schemeClr val="dk1"/>
              </a:solidFill>
              <a:latin typeface="Calibri"/>
              <a:ea typeface="Calibri"/>
              <a:cs typeface="Calibri"/>
              <a:sym typeface="Calibri"/>
            </a:endParaRPr>
          </a:p>
          <a:p>
            <a:pPr marL="0" marR="0" lvl="0" indent="0" algn="l" rtl="0">
              <a:spcBef>
                <a:spcPts val="0"/>
              </a:spcBef>
              <a:buSzPct val="25000"/>
              <a:buNone/>
            </a:pPr>
            <a:r>
              <a:rPr lang="en-US" sz="2400">
                <a:solidFill>
                  <a:srgbClr val="004D91"/>
                </a:solidFill>
                <a:latin typeface="Calibri"/>
                <a:ea typeface="Calibri"/>
                <a:cs typeface="Calibri"/>
                <a:sym typeface="Calibri"/>
              </a:rPr>
              <a:t>		Software is everywhere!</a:t>
            </a:r>
          </a:p>
          <a:p>
            <a:pPr marL="0" marR="0" lvl="0" indent="0" algn="l" rtl="0">
              <a:spcBef>
                <a:spcPts val="0"/>
              </a:spcBef>
              <a:buNone/>
            </a:pPr>
            <a:endParaRPr sz="2100">
              <a:solidFill>
                <a:srgbClr val="C299E0"/>
              </a:solidFill>
              <a:latin typeface="Calibri"/>
              <a:ea typeface="Calibri"/>
              <a:cs typeface="Calibri"/>
              <a:sym typeface="Calibri"/>
            </a:endParaRPr>
          </a:p>
          <a:p>
            <a:pPr marL="0" marR="0" lvl="0" indent="0" algn="l" rtl="0">
              <a:spcBef>
                <a:spcPts val="0"/>
              </a:spcBef>
              <a:buSzPct val="25000"/>
              <a:buNone/>
            </a:pPr>
            <a:r>
              <a:rPr lang="en-US" sz="2100">
                <a:solidFill>
                  <a:srgbClr val="002060"/>
                </a:solidFill>
                <a:latin typeface="Calibri"/>
                <a:ea typeface="Calibri"/>
                <a:cs typeface="Calibri"/>
                <a:sym typeface="Calibri"/>
              </a:rPr>
              <a:t>  Example where software didn’t work correctly…</a:t>
            </a:r>
          </a:p>
          <a:p>
            <a:pPr marL="0" marR="0" lvl="0" indent="0" algn="l" rtl="0">
              <a:spcBef>
                <a:spcPts val="0"/>
              </a:spcBef>
              <a:buNone/>
            </a:pPr>
            <a:endParaRPr sz="2100">
              <a:solidFill>
                <a:srgbClr val="002060"/>
              </a:solidFill>
              <a:latin typeface="Calibri"/>
              <a:ea typeface="Calibri"/>
              <a:cs typeface="Calibri"/>
              <a:sym typeface="Calibri"/>
            </a:endParaRPr>
          </a:p>
          <a:p>
            <a:pPr marL="457200" marR="0" lvl="1" indent="0" algn="l" rtl="0">
              <a:spcBef>
                <a:spcPts val="0"/>
              </a:spcBef>
              <a:buSzPct val="25000"/>
              <a:buNone/>
            </a:pPr>
            <a:r>
              <a:rPr lang="en-US" sz="2100" b="0" i="1" u="none" strike="noStrike" cap="none">
                <a:solidFill>
                  <a:srgbClr val="002060"/>
                </a:solidFill>
                <a:latin typeface="Calibri"/>
                <a:ea typeface="Calibri"/>
                <a:cs typeface="Calibri"/>
                <a:sym typeface="Calibri"/>
              </a:rPr>
              <a:t>In 2010 the Toyota Prius was dogged by software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bugs that caused uneven braking in the car’s antilock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brake system (ABS). Toyota had to recall nearly half a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million of these hybrid cars.</a:t>
            </a:r>
          </a:p>
          <a:p>
            <a:pPr marL="457200" marR="0" lvl="1" indent="0" algn="l" rtl="0">
              <a:spcBef>
                <a:spcPts val="0"/>
              </a:spcBef>
              <a:buNone/>
            </a:pPr>
            <a:endParaRPr sz="1400" b="0" i="0" u="none" strike="noStrike" cap="none">
              <a:solidFill>
                <a:schemeClr val="lt2"/>
              </a:solidFill>
              <a:latin typeface="Calibri"/>
              <a:ea typeface="Calibri"/>
              <a:cs typeface="Calibri"/>
              <a:sym typeface="Calibri"/>
            </a:endParaRPr>
          </a:p>
          <a:p>
            <a:pPr marL="0" marR="0" lvl="0" indent="0" algn="l" rtl="0">
              <a:spcBef>
                <a:spcPts val="0"/>
              </a:spcBef>
              <a:buNone/>
            </a:pPr>
            <a:endParaRPr sz="1800">
              <a:solidFill>
                <a:srgbClr val="C299E0"/>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2" name="Shape 632"/>
          <p:cNvSpPr/>
          <p:nvPr/>
        </p:nvSpPr>
        <p:spPr>
          <a:xfrm>
            <a:off x="8069270" y="2897734"/>
            <a:ext cx="2514599" cy="1676399"/>
          </a:xfrm>
          <a:prstGeom prst="wedgeEllipseCallout">
            <a:avLst>
              <a:gd name="adj1" fmla="val -20833"/>
              <a:gd name="adj2" fmla="val 62500"/>
            </a:avLst>
          </a:prstGeom>
          <a:solidFill>
            <a:srgbClr val="004D91"/>
          </a:solidFill>
          <a:ln w="12700" cap="flat" cmpd="sng">
            <a:solidFill>
              <a:schemeClr val="lt1"/>
            </a:solidFill>
            <a:prstDash val="solid"/>
            <a:round/>
            <a:headEnd type="none" w="med" len="med"/>
            <a:tailEnd type="none" w="med" len="med"/>
          </a:ln>
          <a:effectLst>
            <a:outerShdw blurRad="50799" dist="381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2400">
                <a:solidFill>
                  <a:srgbClr val="FFC000"/>
                </a:solidFill>
                <a:latin typeface="Calibri"/>
                <a:ea typeface="Calibri"/>
                <a:cs typeface="Calibri"/>
                <a:sym typeface="Calibri"/>
              </a:rPr>
              <a:t>What bugs have you found?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1161604" y="0"/>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Software Systems(2/4)</a:t>
            </a:r>
          </a:p>
        </p:txBody>
      </p:sp>
      <p:grpSp>
        <p:nvGrpSpPr>
          <p:cNvPr id="638" name="Shape 638"/>
          <p:cNvGrpSpPr/>
          <p:nvPr/>
        </p:nvGrpSpPr>
        <p:grpSpPr>
          <a:xfrm>
            <a:off x="1847801" y="1379834"/>
            <a:ext cx="7965131" cy="4708228"/>
            <a:chOff x="1920" y="0"/>
            <a:chExt cx="7965131" cy="4708228"/>
          </a:xfrm>
        </p:grpSpPr>
        <p:sp>
          <p:nvSpPr>
            <p:cNvPr id="639" name="Shape 639"/>
            <p:cNvSpPr/>
            <p:nvPr/>
          </p:nvSpPr>
          <p:spPr>
            <a:xfrm>
              <a:off x="1920"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640" name="Shape 640"/>
            <p:cNvSpPr txBox="1"/>
            <p:nvPr/>
          </p:nvSpPr>
          <p:spPr>
            <a:xfrm>
              <a:off x="1920"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Money</a:t>
              </a:r>
            </a:p>
          </p:txBody>
        </p:sp>
        <p:sp>
          <p:nvSpPr>
            <p:cNvPr id="641" name="Shape 641"/>
            <p:cNvSpPr/>
            <p:nvPr/>
          </p:nvSpPr>
          <p:spPr>
            <a:xfrm>
              <a:off x="190444"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642" name="Shape 642"/>
            <p:cNvSpPr txBox="1"/>
            <p:nvPr/>
          </p:nvSpPr>
          <p:spPr>
            <a:xfrm>
              <a:off x="234617" y="1456641"/>
              <a:ext cx="1419843" cy="2972002"/>
            </a:xfrm>
            <a:prstGeom prst="rect">
              <a:avLst/>
            </a:prstGeom>
            <a:noFill/>
            <a:ln>
              <a:noFill/>
            </a:ln>
          </p:spPr>
          <p:txBody>
            <a:bodyPr lIns="45700" tIns="34275" rIns="45700" bIns="34275" anchor="ctr" anchorCtr="0">
              <a:noAutofit/>
            </a:bodyPr>
            <a:lstStyle/>
            <a:p>
              <a:pPr marL="0" marR="0" lvl="0" indent="0" algn="ctr" rtl="0">
                <a:lnSpc>
                  <a:spcPct val="90000"/>
                </a:lnSpc>
                <a:spcBef>
                  <a:spcPts val="0"/>
                </a:spcBef>
                <a:spcAft>
                  <a:spcPts val="0"/>
                </a:spcAft>
                <a:buSzPct val="25000"/>
                <a:buNone/>
              </a:pPr>
              <a:r>
                <a:rPr lang="en-US" sz="1800">
                  <a:solidFill>
                    <a:schemeClr val="lt1"/>
                  </a:solidFill>
                  <a:latin typeface="Calibri"/>
                  <a:ea typeface="Calibri"/>
                  <a:cs typeface="Calibri"/>
                  <a:sym typeface="Calibri"/>
                </a:rPr>
                <a:t>Example :</a:t>
              </a:r>
            </a:p>
            <a:p>
              <a:pPr marL="0" marR="0" lvl="0" indent="0" algn="ctr" rtl="0">
                <a:lnSpc>
                  <a:spcPct val="90000"/>
                </a:lnSpc>
                <a:spcBef>
                  <a:spcPts val="630"/>
                </a:spcBef>
                <a:spcAft>
                  <a:spcPts val="0"/>
                </a:spcAft>
                <a:buSzPct val="25000"/>
                <a:buNone/>
              </a:pPr>
              <a:r>
                <a:rPr lang="en-US" sz="1800">
                  <a:solidFill>
                    <a:schemeClr val="lt1"/>
                  </a:solidFill>
                  <a:latin typeface="Calibri"/>
                  <a:ea typeface="Calibri"/>
                  <a:cs typeface="Calibri"/>
                  <a:sym typeface="Calibri"/>
                </a:rPr>
                <a:t>A company gets sued because an advertised business listing didn’t display correctly</a:t>
              </a:r>
            </a:p>
          </p:txBody>
        </p:sp>
        <p:sp>
          <p:nvSpPr>
            <p:cNvPr id="643" name="Shape 643"/>
            <p:cNvSpPr/>
            <p:nvPr/>
          </p:nvSpPr>
          <p:spPr>
            <a:xfrm>
              <a:off x="2028551"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644" name="Shape 644"/>
            <p:cNvSpPr txBox="1"/>
            <p:nvPr/>
          </p:nvSpPr>
          <p:spPr>
            <a:xfrm>
              <a:off x="2028551"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Time</a:t>
              </a:r>
            </a:p>
          </p:txBody>
        </p:sp>
        <p:sp>
          <p:nvSpPr>
            <p:cNvPr id="645" name="Shape 645"/>
            <p:cNvSpPr/>
            <p:nvPr/>
          </p:nvSpPr>
          <p:spPr>
            <a:xfrm>
              <a:off x="2217075"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646" name="Shape 646"/>
            <p:cNvSpPr txBox="1"/>
            <p:nvPr/>
          </p:nvSpPr>
          <p:spPr>
            <a:xfrm>
              <a:off x="2261249" y="1456641"/>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 :</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A defect caused a delay in a call center, so that not as many calls could be answered</a:t>
              </a:r>
            </a:p>
          </p:txBody>
        </p:sp>
        <p:sp>
          <p:nvSpPr>
            <p:cNvPr id="647" name="Shape 647"/>
            <p:cNvSpPr/>
            <p:nvPr/>
          </p:nvSpPr>
          <p:spPr>
            <a:xfrm>
              <a:off x="4055182"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648" name="Shape 648"/>
            <p:cNvSpPr txBox="1"/>
            <p:nvPr/>
          </p:nvSpPr>
          <p:spPr>
            <a:xfrm>
              <a:off x="4055182"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Loss of Reputation</a:t>
              </a:r>
            </a:p>
          </p:txBody>
        </p:sp>
        <p:sp>
          <p:nvSpPr>
            <p:cNvPr id="649" name="Shape 649"/>
            <p:cNvSpPr/>
            <p:nvPr/>
          </p:nvSpPr>
          <p:spPr>
            <a:xfrm>
              <a:off x="4243707" y="1412467"/>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650" name="Shape 650"/>
            <p:cNvSpPr txBox="1"/>
            <p:nvPr/>
          </p:nvSpPr>
          <p:spPr>
            <a:xfrm>
              <a:off x="4287880" y="1456641"/>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 :</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Brand was damaged by ongoing performance issues of a major airline, so customers went elsewhere</a:t>
              </a:r>
            </a:p>
          </p:txBody>
        </p:sp>
        <p:sp>
          <p:nvSpPr>
            <p:cNvPr id="651" name="Shape 651"/>
            <p:cNvSpPr/>
            <p:nvPr/>
          </p:nvSpPr>
          <p:spPr>
            <a:xfrm>
              <a:off x="6081814" y="0"/>
              <a:ext cx="1885237" cy="4708228"/>
            </a:xfrm>
            <a:prstGeom prst="roundRect">
              <a:avLst>
                <a:gd name="adj" fmla="val 10000"/>
              </a:avLst>
            </a:prstGeom>
            <a:solidFill>
              <a:srgbClr val="D8D8D8"/>
            </a:solidFill>
            <a:ln>
              <a:noFill/>
            </a:ln>
            <a:effectLst>
              <a:outerShdw blurRad="50799" dist="38100" dir="5400000" rotWithShape="0">
                <a:srgbClr val="000000">
                  <a:alpha val="34901"/>
                </a:srgbClr>
              </a:outerShdw>
            </a:effectLst>
          </p:spPr>
          <p:txBody>
            <a:bodyPr lIns="91425" tIns="91425" rIns="91425" bIns="91425" anchor="ctr" anchorCtr="0">
              <a:noAutofit/>
            </a:bodyPr>
            <a:lstStyle/>
            <a:p>
              <a:pPr lvl="0">
                <a:spcBef>
                  <a:spcPts val="0"/>
                </a:spcBef>
                <a:buNone/>
              </a:pPr>
              <a:endParaRPr/>
            </a:p>
          </p:txBody>
        </p:sp>
        <p:sp>
          <p:nvSpPr>
            <p:cNvPr id="652" name="Shape 652"/>
            <p:cNvSpPr txBox="1"/>
            <p:nvPr/>
          </p:nvSpPr>
          <p:spPr>
            <a:xfrm>
              <a:off x="6081814" y="0"/>
              <a:ext cx="1885237" cy="1412467"/>
            </a:xfrm>
            <a:prstGeom prst="rect">
              <a:avLst/>
            </a:prstGeom>
            <a:noFill/>
            <a:ln>
              <a:noFill/>
            </a:ln>
          </p:spPr>
          <p:txBody>
            <a:bodyPr lIns="80000" tIns="80000" rIns="80000" bIns="80000" anchor="ctr" anchorCtr="0">
              <a:noAutofit/>
            </a:bodyPr>
            <a:lstStyle/>
            <a:p>
              <a:pPr marL="0" marR="0" lvl="0" indent="0" algn="ctr" rtl="0">
                <a:lnSpc>
                  <a:spcPct val="90000"/>
                </a:lnSpc>
                <a:spcBef>
                  <a:spcPts val="0"/>
                </a:spcBef>
                <a:spcAft>
                  <a:spcPts val="0"/>
                </a:spcAft>
                <a:buSzPct val="25000"/>
                <a:buNone/>
              </a:pPr>
              <a:r>
                <a:rPr lang="en-US" sz="2100">
                  <a:solidFill>
                    <a:schemeClr val="dk1"/>
                  </a:solidFill>
                  <a:latin typeface="Calibri"/>
                  <a:ea typeface="Calibri"/>
                  <a:cs typeface="Calibri"/>
                  <a:sym typeface="Calibri"/>
                </a:rPr>
                <a:t>Injury or Loss of Life</a:t>
              </a:r>
            </a:p>
          </p:txBody>
        </p:sp>
        <p:sp>
          <p:nvSpPr>
            <p:cNvPr id="653" name="Shape 653"/>
            <p:cNvSpPr/>
            <p:nvPr/>
          </p:nvSpPr>
          <p:spPr>
            <a:xfrm>
              <a:off x="6299280" y="1442000"/>
              <a:ext cx="1508190" cy="3060347"/>
            </a:xfrm>
            <a:prstGeom prst="roundRect">
              <a:avLst>
                <a:gd name="adj" fmla="val 10000"/>
              </a:avLst>
            </a:prstGeom>
            <a:solidFill>
              <a:srgbClr val="004D91"/>
            </a:solidFill>
            <a:ln>
              <a:noFill/>
            </a:ln>
            <a:effectLst>
              <a:outerShdw blurRad="63500" dist="38100" dir="5400000" rotWithShape="0">
                <a:srgbClr val="000000">
                  <a:alpha val="44705"/>
                </a:srgbClr>
              </a:outerShdw>
            </a:effectLst>
          </p:spPr>
          <p:txBody>
            <a:bodyPr lIns="91425" tIns="91425" rIns="91425" bIns="91425" anchor="ctr" anchorCtr="0">
              <a:noAutofit/>
            </a:bodyPr>
            <a:lstStyle/>
            <a:p>
              <a:pPr lvl="0">
                <a:spcBef>
                  <a:spcPts val="0"/>
                </a:spcBef>
                <a:buNone/>
              </a:pPr>
              <a:endParaRPr/>
            </a:p>
          </p:txBody>
        </p:sp>
        <p:sp>
          <p:nvSpPr>
            <p:cNvPr id="654" name="Shape 654"/>
            <p:cNvSpPr txBox="1"/>
            <p:nvPr/>
          </p:nvSpPr>
          <p:spPr>
            <a:xfrm>
              <a:off x="6343453" y="1486173"/>
              <a:ext cx="1419843" cy="2972002"/>
            </a:xfrm>
            <a:prstGeom prst="rect">
              <a:avLst/>
            </a:prstGeom>
            <a:noFill/>
            <a:ln>
              <a:noFill/>
            </a:ln>
          </p:spPr>
          <p:txBody>
            <a:bodyPr lIns="48250" tIns="36175" rIns="48250" bIns="36175" anchor="ctr" anchorCtr="0">
              <a:noAutofit/>
            </a:bodyPr>
            <a:lstStyle/>
            <a:p>
              <a:pPr marL="0" marR="0" lvl="0" indent="0" algn="ctr" rtl="0">
                <a:lnSpc>
                  <a:spcPct val="90000"/>
                </a:lnSpc>
                <a:spcBef>
                  <a:spcPts val="0"/>
                </a:spcBef>
                <a:spcAft>
                  <a:spcPts val="0"/>
                </a:spcAft>
                <a:buSzPct val="25000"/>
                <a:buNone/>
              </a:pPr>
              <a:r>
                <a:rPr lang="en-US" sz="1900">
                  <a:solidFill>
                    <a:schemeClr val="lt1"/>
                  </a:solidFill>
                  <a:latin typeface="Calibri"/>
                  <a:ea typeface="Calibri"/>
                  <a:cs typeface="Calibri"/>
                  <a:sym typeface="Calibri"/>
                </a:rPr>
                <a:t>Example:</a:t>
              </a:r>
            </a:p>
            <a:p>
              <a:pPr marL="0" marR="0" lvl="0" indent="0" algn="ctr" rtl="0">
                <a:lnSpc>
                  <a:spcPct val="90000"/>
                </a:lnSpc>
                <a:spcBef>
                  <a:spcPts val="665"/>
                </a:spcBef>
                <a:spcAft>
                  <a:spcPts val="0"/>
                </a:spcAft>
                <a:buSzPct val="25000"/>
                <a:buNone/>
              </a:pPr>
              <a:r>
                <a:rPr lang="en-US" sz="1900">
                  <a:solidFill>
                    <a:schemeClr val="lt1"/>
                  </a:solidFill>
                  <a:latin typeface="Calibri"/>
                  <a:ea typeface="Calibri"/>
                  <a:cs typeface="Calibri"/>
                  <a:sym typeface="Calibri"/>
                </a:rPr>
                <a:t> Malfunction of switching in a railway line caused trains to collide</a:t>
              </a:r>
            </a:p>
          </p:txBody>
        </p:sp>
      </p:grpSp>
      <p:sp>
        <p:nvSpPr>
          <p:cNvPr id="655" name="Shape 655"/>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48</a:t>
            </a:fld>
            <a:endParaRPr lang="en-US" sz="1000">
              <a:solidFill>
                <a:srgbClr val="8F8E8E"/>
              </a:solidFill>
              <a:latin typeface="Calibri"/>
              <a:ea typeface="Calibri"/>
              <a:cs typeface="Calibri"/>
              <a:sym typeface="Calibri"/>
            </a:endParaRPr>
          </a:p>
        </p:txBody>
      </p:sp>
      <p:sp>
        <p:nvSpPr>
          <p:cNvPr id="656" name="Shape 656"/>
          <p:cNvSpPr txBox="1"/>
          <p:nvPr/>
        </p:nvSpPr>
        <p:spPr>
          <a:xfrm>
            <a:off x="1143000" y="926663"/>
            <a:ext cx="9734385" cy="69249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100">
                <a:solidFill>
                  <a:srgbClr val="004D91"/>
                </a:solidFill>
                <a:latin typeface="Calibri"/>
                <a:ea typeface="Calibri"/>
                <a:cs typeface="Calibri"/>
                <a:sym typeface="Calibri"/>
              </a:rPr>
              <a:t>What are some of the consequences of faulty software?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143000" y="12700"/>
            <a:ext cx="84073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dirty="0">
                <a:solidFill>
                  <a:schemeClr val="accent4"/>
                </a:solidFill>
                <a:latin typeface="Century Gothic"/>
                <a:ea typeface="Century Gothic"/>
                <a:cs typeface="Century Gothic"/>
                <a:sym typeface="Century Gothic"/>
              </a:rPr>
              <a:t> Introduction(5/5) : </a:t>
            </a:r>
            <a:r>
              <a:rPr lang="en-US" sz="3200" b="0" i="0" u="none" strike="noStrike" cap="none" dirty="0" smtClean="0">
                <a:solidFill>
                  <a:schemeClr val="accent4"/>
                </a:solidFill>
                <a:latin typeface="Century Gothic"/>
                <a:ea typeface="Century Gothic"/>
                <a:cs typeface="Century Gothic"/>
                <a:sym typeface="Century Gothic"/>
              </a:rPr>
              <a:t> Study  </a:t>
            </a:r>
            <a:r>
              <a:rPr lang="en-US" sz="3200" b="0" i="0" u="none" strike="noStrike" cap="none" dirty="0">
                <a:solidFill>
                  <a:schemeClr val="accent4"/>
                </a:solidFill>
                <a:latin typeface="Century Gothic"/>
                <a:ea typeface="Century Gothic"/>
                <a:cs typeface="Century Gothic"/>
                <a:sym typeface="Century Gothic"/>
              </a:rPr>
              <a:t>Sessions</a:t>
            </a:r>
          </a:p>
        </p:txBody>
      </p:sp>
      <p:sp>
        <p:nvSpPr>
          <p:cNvPr id="182" name="Shape 182"/>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FFFFFF"/>
                </a:solidFill>
                <a:latin typeface="Calibri"/>
                <a:ea typeface="Calibri"/>
                <a:cs typeface="Calibri"/>
                <a:sym typeface="Calibri"/>
              </a:rPr>
              <a:t>5</a:t>
            </a:fld>
            <a:endParaRPr lang="en-US" sz="1000">
              <a:solidFill>
                <a:srgbClr val="FFFFFF"/>
              </a:solidFill>
              <a:latin typeface="Calibri"/>
              <a:ea typeface="Calibri"/>
              <a:cs typeface="Calibri"/>
              <a:sym typeface="Calibri"/>
            </a:endParaRPr>
          </a:p>
        </p:txBody>
      </p:sp>
      <p:sp>
        <p:nvSpPr>
          <p:cNvPr id="183" name="Shape 183"/>
          <p:cNvSpPr txBox="1"/>
          <p:nvPr/>
        </p:nvSpPr>
        <p:spPr>
          <a:xfrm>
            <a:off x="1143000" y="1000361"/>
            <a:ext cx="9906000" cy="5216812"/>
          </a:xfrm>
          <a:prstGeom prst="rect">
            <a:avLst/>
          </a:prstGeom>
          <a:noFill/>
          <a:ln>
            <a:noFill/>
          </a:ln>
        </p:spPr>
        <p:txBody>
          <a:bodyPr lIns="91425" tIns="45700" rIns="91425" bIns="45700" anchor="t" anchorCtr="0">
            <a:noAutofit/>
          </a:bodyPr>
          <a:lstStyle/>
          <a:p>
            <a:pPr marL="0" marR="0" lvl="0" indent="0" algn="l" rtl="0">
              <a:spcBef>
                <a:spcPts val="0"/>
              </a:spcBef>
              <a:buNone/>
            </a:pPr>
            <a:endParaRPr sz="2100" dirty="0">
              <a:solidFill>
                <a:schemeClr val="dk1"/>
              </a:solidFill>
              <a:latin typeface="Calibri"/>
              <a:ea typeface="Calibri"/>
              <a:cs typeface="Calibri"/>
              <a:sym typeface="Calibri"/>
            </a:endParaRPr>
          </a:p>
          <a:p>
            <a:pPr marL="0" marR="0" lvl="0" indent="0" algn="l" rtl="0">
              <a:spcBef>
                <a:spcPts val="0"/>
              </a:spcBef>
              <a:buSzPct val="25000"/>
              <a:buNone/>
            </a:pPr>
            <a:r>
              <a:rPr lang="en-US" sz="2100" dirty="0">
                <a:solidFill>
                  <a:schemeClr val="dk1"/>
                </a:solidFill>
                <a:latin typeface="Calibri"/>
                <a:ea typeface="Calibri"/>
                <a:cs typeface="Calibri"/>
                <a:sym typeface="Calibri"/>
              </a:rPr>
              <a:t>These study packs are intended as sessions directly from the chapters in the syllabus</a:t>
            </a:r>
          </a:p>
          <a:p>
            <a:pPr marL="0" marR="0" lvl="0" indent="0" algn="l" rtl="0">
              <a:spcBef>
                <a:spcPts val="0"/>
              </a:spcBef>
              <a:buNone/>
            </a:pPr>
            <a:endParaRPr sz="2100" dirty="0">
              <a:solidFill>
                <a:schemeClr val="dk1"/>
              </a:solidFill>
              <a:latin typeface="Calibri"/>
              <a:ea typeface="Calibri"/>
              <a:cs typeface="Calibri"/>
              <a:sym typeface="Calibri"/>
            </a:endParaRPr>
          </a:p>
          <a:p>
            <a:pPr marL="0" marR="0" lvl="0" indent="0" algn="l" rtl="0">
              <a:spcBef>
                <a:spcPts val="0"/>
              </a:spcBef>
              <a:buSzPct val="25000"/>
              <a:buNone/>
            </a:pPr>
            <a:r>
              <a:rPr lang="en-US" sz="2100" dirty="0">
                <a:solidFill>
                  <a:schemeClr val="dk1"/>
                </a:solidFill>
                <a:latin typeface="Calibri"/>
                <a:ea typeface="Calibri"/>
                <a:cs typeface="Calibri"/>
                <a:sym typeface="Calibri"/>
              </a:rPr>
              <a:t>There are 6 main modules</a:t>
            </a:r>
          </a:p>
          <a:p>
            <a:pPr marL="850900" marR="0" lvl="1" indent="-457200" algn="l" rtl="0">
              <a:spcBef>
                <a:spcPts val="0"/>
              </a:spcBef>
              <a:buClr>
                <a:schemeClr val="dk1"/>
              </a:buClr>
              <a:buSzPct val="100000"/>
              <a:buFont typeface="Calibri"/>
              <a:buAutoNum type="arabicPeriod"/>
            </a:pPr>
            <a:r>
              <a:rPr lang="en-US" sz="2100" b="1" i="0" u="none" strike="noStrike" cap="none" dirty="0">
                <a:solidFill>
                  <a:schemeClr val="dk1"/>
                </a:solidFill>
                <a:latin typeface="Calibri"/>
                <a:ea typeface="Calibri"/>
                <a:cs typeface="Calibri"/>
                <a:sym typeface="Calibri"/>
              </a:rPr>
              <a:t>Fundamentals of Testing</a:t>
            </a:r>
          </a:p>
          <a:p>
            <a:pPr marL="850900" marR="0" lvl="1" indent="-457200" algn="l" rtl="0">
              <a:spcBef>
                <a:spcPts val="0"/>
              </a:spcBef>
              <a:buClr>
                <a:schemeClr val="dk1"/>
              </a:buClr>
              <a:buSzPct val="100000"/>
              <a:buFont typeface="Calibri"/>
              <a:buAutoNum type="arabicPeriod"/>
            </a:pPr>
            <a:r>
              <a:rPr lang="en-US" sz="2100" b="0" i="0" u="none" strike="noStrike" cap="none" dirty="0">
                <a:solidFill>
                  <a:schemeClr val="dk1"/>
                </a:solidFill>
                <a:latin typeface="Calibri"/>
                <a:ea typeface="Calibri"/>
                <a:cs typeface="Calibri"/>
                <a:sym typeface="Calibri"/>
              </a:rPr>
              <a:t>Testing Throughout the Software Life Cycle</a:t>
            </a:r>
          </a:p>
          <a:p>
            <a:pPr marL="850900" marR="0" lvl="1" indent="-457200" algn="l" rtl="0">
              <a:spcBef>
                <a:spcPts val="0"/>
              </a:spcBef>
              <a:buClr>
                <a:schemeClr val="dk1"/>
              </a:buClr>
              <a:buSzPct val="100000"/>
              <a:buFont typeface="Calibri"/>
              <a:buAutoNum type="arabicPeriod"/>
            </a:pPr>
            <a:r>
              <a:rPr lang="en-US" sz="2100" b="0" i="0" u="none" strike="noStrike" cap="none" dirty="0">
                <a:solidFill>
                  <a:schemeClr val="dk1"/>
                </a:solidFill>
                <a:latin typeface="Calibri"/>
                <a:ea typeface="Calibri"/>
                <a:cs typeface="Calibri"/>
                <a:sym typeface="Calibri"/>
              </a:rPr>
              <a:t>Static Techniques</a:t>
            </a:r>
          </a:p>
          <a:p>
            <a:pPr marL="850900" marR="0" lvl="1" indent="-457200" algn="l" rtl="0">
              <a:spcBef>
                <a:spcPts val="0"/>
              </a:spcBef>
              <a:buClr>
                <a:schemeClr val="dk1"/>
              </a:buClr>
              <a:buSzPct val="100000"/>
              <a:buFont typeface="Calibri"/>
              <a:buAutoNum type="arabicPeriod"/>
            </a:pPr>
            <a:r>
              <a:rPr lang="en-US" sz="2100" b="0" i="0" u="none" strike="noStrike" cap="none" dirty="0">
                <a:solidFill>
                  <a:schemeClr val="dk1"/>
                </a:solidFill>
                <a:latin typeface="Calibri"/>
                <a:ea typeface="Calibri"/>
                <a:cs typeface="Calibri"/>
                <a:sym typeface="Calibri"/>
              </a:rPr>
              <a:t>Test Design Techniques</a:t>
            </a:r>
          </a:p>
          <a:p>
            <a:pPr marL="850900" marR="0" lvl="1" indent="-457200" algn="l" rtl="0">
              <a:spcBef>
                <a:spcPts val="0"/>
              </a:spcBef>
              <a:buClr>
                <a:schemeClr val="dk1"/>
              </a:buClr>
              <a:buSzPct val="100000"/>
              <a:buFont typeface="Calibri"/>
              <a:buAutoNum type="arabicPeriod"/>
            </a:pPr>
            <a:r>
              <a:rPr lang="en-US" sz="2100" b="0" i="0" u="none" strike="noStrike" cap="none" dirty="0">
                <a:solidFill>
                  <a:schemeClr val="dk1"/>
                </a:solidFill>
                <a:latin typeface="Calibri"/>
                <a:ea typeface="Calibri"/>
                <a:cs typeface="Calibri"/>
                <a:sym typeface="Calibri"/>
              </a:rPr>
              <a:t>Test Management</a:t>
            </a:r>
          </a:p>
          <a:p>
            <a:pPr marL="850900" marR="0" lvl="1" indent="-457200" algn="l" rtl="0">
              <a:spcBef>
                <a:spcPts val="0"/>
              </a:spcBef>
              <a:buClr>
                <a:schemeClr val="dk1"/>
              </a:buClr>
              <a:buSzPct val="100000"/>
              <a:buFont typeface="Calibri"/>
              <a:buAutoNum type="arabicPeriod"/>
            </a:pPr>
            <a:r>
              <a:rPr lang="en-US" sz="2100" b="0" i="0" u="none" strike="noStrike" cap="none" dirty="0">
                <a:solidFill>
                  <a:schemeClr val="dk1"/>
                </a:solidFill>
                <a:latin typeface="Calibri"/>
                <a:ea typeface="Calibri"/>
                <a:cs typeface="Calibri"/>
                <a:sym typeface="Calibri"/>
              </a:rPr>
              <a:t>Tool Support for Testing</a:t>
            </a:r>
            <a:br>
              <a:rPr lang="en-US" sz="2100" b="0" i="0" u="none" strike="noStrike" cap="none" dirty="0">
                <a:solidFill>
                  <a:schemeClr val="dk1"/>
                </a:solidFill>
                <a:latin typeface="Calibri"/>
                <a:ea typeface="Calibri"/>
                <a:cs typeface="Calibri"/>
                <a:sym typeface="Calibri"/>
              </a:rPr>
            </a:br>
            <a:endParaRPr lang="en-US" sz="2100" b="0" i="0" u="none" strike="noStrike" cap="none" dirty="0">
              <a:solidFill>
                <a:schemeClr val="dk1"/>
              </a:solidFill>
              <a:latin typeface="Calibri"/>
              <a:ea typeface="Calibri"/>
              <a:cs typeface="Calibri"/>
              <a:sym typeface="Calibri"/>
            </a:endParaRPr>
          </a:p>
          <a:p>
            <a:pPr marL="393700" marR="0" lvl="1" indent="0" algn="l" rtl="0">
              <a:spcBef>
                <a:spcPts val="0"/>
              </a:spcBef>
              <a:buNone/>
            </a:pPr>
            <a:endParaRPr sz="2100" b="0" i="1" u="none" strike="noStrike" cap="none" dirty="0">
              <a:solidFill>
                <a:srgbClr val="002060"/>
              </a:solidFill>
              <a:latin typeface="Calibri"/>
              <a:ea typeface="Calibri"/>
              <a:cs typeface="Calibri"/>
              <a:sym typeface="Calibri"/>
            </a:endParaRPr>
          </a:p>
          <a:p>
            <a:pPr marL="393700" marR="0" lvl="1" indent="0" algn="l" rtl="0">
              <a:spcBef>
                <a:spcPts val="0"/>
              </a:spcBef>
              <a:buNone/>
            </a:pPr>
            <a:endParaRPr sz="2100" b="0" i="1" u="none" strike="noStrike" cap="none" dirty="0">
              <a:solidFill>
                <a:srgbClr val="002060"/>
              </a:solidFill>
              <a:latin typeface="Calibri"/>
              <a:ea typeface="Calibri"/>
              <a:cs typeface="Calibri"/>
              <a:sym typeface="Calibri"/>
            </a:endParaRPr>
          </a:p>
          <a:p>
            <a:pPr marL="393700" marR="0" lvl="1" indent="0" algn="l" rtl="0">
              <a:spcBef>
                <a:spcPts val="0"/>
              </a:spcBef>
              <a:buNone/>
            </a:pPr>
            <a:endParaRPr sz="2100" b="0" i="1" u="none" strike="noStrike" cap="none" dirty="0">
              <a:solidFill>
                <a:srgbClr val="002060"/>
              </a:solidFill>
              <a:latin typeface="Calibri"/>
              <a:ea typeface="Calibri"/>
              <a:cs typeface="Calibri"/>
              <a:sym typeface="Calibri"/>
            </a:endParaRPr>
          </a:p>
          <a:p>
            <a:pPr marL="0" marR="0" lvl="0" indent="0" algn="l" rtl="0">
              <a:spcBef>
                <a:spcPts val="0"/>
              </a:spcBef>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38200" y="36512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Module 1of 6</a:t>
            </a:r>
          </a:p>
        </p:txBody>
      </p:sp>
      <p:sp>
        <p:nvSpPr>
          <p:cNvPr id="191" name="Shape 191"/>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6</a:t>
            </a:fld>
            <a:endParaRPr lang="en-US" sz="1000">
              <a:solidFill>
                <a:srgbClr val="8F8E8E"/>
              </a:solidFill>
              <a:latin typeface="Calibri"/>
              <a:ea typeface="Calibri"/>
              <a:cs typeface="Calibri"/>
              <a:sym typeface="Calibri"/>
            </a:endParaRPr>
          </a:p>
        </p:txBody>
      </p:sp>
      <p:sp>
        <p:nvSpPr>
          <p:cNvPr id="192" name="Shape 192"/>
          <p:cNvSpPr txBox="1"/>
          <p:nvPr/>
        </p:nvSpPr>
        <p:spPr>
          <a:xfrm>
            <a:off x="1143000" y="1000359"/>
            <a:ext cx="9906000" cy="2554544"/>
          </a:xfrm>
          <a:prstGeom prst="rect">
            <a:avLst/>
          </a:prstGeom>
          <a:noFill/>
          <a:ln>
            <a:noFill/>
          </a:ln>
        </p:spPr>
        <p:txBody>
          <a:bodyPr lIns="91425" tIns="45700" rIns="91425" bIns="45700" anchor="t" anchorCtr="0">
            <a:noAutofit/>
          </a:bodyPr>
          <a:lstStyle/>
          <a:p>
            <a:pPr marL="0" marR="0" lvl="0" indent="0" algn="l" rtl="0">
              <a:spcBef>
                <a:spcPts val="0"/>
              </a:spcBef>
              <a:buNone/>
            </a:pPr>
            <a:endParaRPr sz="3200" dirty="0">
              <a:solidFill>
                <a:schemeClr val="dk1"/>
              </a:solidFill>
              <a:latin typeface="Calibri"/>
              <a:ea typeface="Calibri"/>
              <a:cs typeface="Calibri"/>
              <a:sym typeface="Calibri"/>
            </a:endParaRPr>
          </a:p>
          <a:p>
            <a:pPr marL="0" marR="0" lvl="0" indent="0" algn="l" rtl="0">
              <a:spcBef>
                <a:spcPts val="0"/>
              </a:spcBef>
              <a:buNone/>
            </a:pPr>
            <a:endParaRPr sz="3200" dirty="0">
              <a:solidFill>
                <a:schemeClr val="dk1"/>
              </a:solidFill>
              <a:latin typeface="Calibri"/>
              <a:ea typeface="Calibri"/>
              <a:cs typeface="Calibri"/>
              <a:sym typeface="Calibri"/>
            </a:endParaRPr>
          </a:p>
          <a:p>
            <a:pPr marL="0" marR="0" lvl="0" indent="0" algn="l" rtl="0">
              <a:spcBef>
                <a:spcPts val="0"/>
              </a:spcBef>
              <a:buNone/>
            </a:pPr>
            <a:endParaRPr sz="3200" dirty="0">
              <a:solidFill>
                <a:schemeClr val="dk1"/>
              </a:solidFill>
              <a:latin typeface="Calibri"/>
              <a:ea typeface="Calibri"/>
              <a:cs typeface="Calibri"/>
              <a:sym typeface="Calibri"/>
            </a:endParaRPr>
          </a:p>
          <a:p>
            <a:pPr marL="0" marR="0" lvl="0" indent="0" algn="l" rtl="0">
              <a:spcBef>
                <a:spcPts val="0"/>
              </a:spcBef>
              <a:buNone/>
            </a:pPr>
            <a:endParaRPr sz="3200" dirty="0">
              <a:solidFill>
                <a:srgbClr val="004D91"/>
              </a:solidFill>
              <a:latin typeface="Calibri"/>
              <a:ea typeface="Calibri"/>
              <a:cs typeface="Calibri"/>
              <a:sym typeface="Calibri"/>
            </a:endParaRPr>
          </a:p>
          <a:p>
            <a:pPr marL="0" marR="0" lvl="0" indent="0" algn="l" rtl="0">
              <a:spcBef>
                <a:spcPts val="0"/>
              </a:spcBef>
              <a:buSzPct val="25000"/>
              <a:buNone/>
            </a:pPr>
            <a:r>
              <a:rPr lang="en-US" sz="3200" dirty="0">
                <a:solidFill>
                  <a:srgbClr val="004D91"/>
                </a:solidFill>
                <a:latin typeface="Calibri"/>
                <a:ea typeface="Calibri"/>
                <a:cs typeface="Calibri"/>
                <a:sym typeface="Calibri"/>
              </a:rPr>
              <a:t>	</a:t>
            </a:r>
            <a:r>
              <a:rPr lang="en-US" sz="3200" dirty="0">
                <a:solidFill>
                  <a:srgbClr val="002060"/>
                </a:solidFill>
                <a:latin typeface="Calibri"/>
                <a:ea typeface="Calibri"/>
                <a:cs typeface="Calibri"/>
                <a:sym typeface="Calibri"/>
              </a:rPr>
              <a:t>FUNDAMENTALS OF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43000" y="0"/>
            <a:ext cx="9906000"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Covered in this lesson...</a:t>
            </a:r>
          </a:p>
        </p:txBody>
      </p:sp>
      <p:sp>
        <p:nvSpPr>
          <p:cNvPr id="199" name="Shape 199"/>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7</a:t>
            </a:fld>
            <a:endParaRPr lang="en-US" sz="1000">
              <a:solidFill>
                <a:srgbClr val="8F8E8E"/>
              </a:solidFill>
              <a:latin typeface="Calibri"/>
              <a:ea typeface="Calibri"/>
              <a:cs typeface="Calibri"/>
              <a:sym typeface="Calibri"/>
            </a:endParaRPr>
          </a:p>
        </p:txBody>
      </p:sp>
      <p:sp>
        <p:nvSpPr>
          <p:cNvPr id="200" name="Shape 200"/>
          <p:cNvSpPr txBox="1"/>
          <p:nvPr/>
        </p:nvSpPr>
        <p:spPr>
          <a:xfrm>
            <a:off x="1120170" y="1000361"/>
            <a:ext cx="9906000" cy="4247316"/>
          </a:xfrm>
          <a:prstGeom prst="rect">
            <a:avLst/>
          </a:prstGeom>
          <a:solidFill>
            <a:schemeClr val="lt1"/>
          </a:solidFill>
          <a:ln>
            <a:noFill/>
          </a:ln>
        </p:spPr>
        <p:txBody>
          <a:bodyPr lIns="91425" tIns="45700" rIns="91425" bIns="45700" anchor="t" anchorCtr="0">
            <a:noAutofit/>
          </a:bodyPr>
          <a:lstStyle/>
          <a:p>
            <a:pPr marL="0" marR="0" lvl="0" indent="0" algn="l" rtl="0">
              <a:lnSpc>
                <a:spcPct val="150000"/>
              </a:lnSpc>
              <a:spcBef>
                <a:spcPts val="0"/>
              </a:spcBef>
              <a:buNone/>
            </a:pPr>
            <a:endParaRPr sz="2100" dirty="0">
              <a:solidFill>
                <a:schemeClr val="dk1"/>
              </a:solidFill>
              <a:latin typeface="Calibri"/>
              <a:ea typeface="Calibri"/>
              <a:cs typeface="Calibri"/>
              <a:sym typeface="Calibri"/>
            </a:endParaRPr>
          </a:p>
          <a:p>
            <a:pPr marL="457200" marR="0" lvl="1" indent="0" algn="l" rtl="0">
              <a:lnSpc>
                <a:spcPct val="150000"/>
              </a:lnSpc>
              <a:spcBef>
                <a:spcPts val="0"/>
              </a:spcBef>
              <a:buNone/>
            </a:pPr>
            <a:endParaRPr sz="2100" b="0" i="0" u="none" strike="noStrike" cap="none" dirty="0">
              <a:solidFill>
                <a:schemeClr val="dk1"/>
              </a:solidFill>
              <a:latin typeface="Calibri"/>
              <a:ea typeface="Calibri"/>
              <a:cs typeface="Calibri"/>
              <a:sym typeface="Calibri"/>
            </a:endParaRPr>
          </a:p>
          <a:p>
            <a:pPr marL="457200" marR="0" lvl="1" indent="0" algn="l" rtl="0">
              <a:lnSpc>
                <a:spcPct val="150000"/>
              </a:lnSpc>
              <a:spcBef>
                <a:spcPts val="0"/>
              </a:spcBef>
              <a:buSzPct val="25000"/>
              <a:buNone/>
            </a:pPr>
            <a:r>
              <a:rPr lang="en-US" sz="2100" b="1" i="0" u="none" strike="noStrike" cap="none" dirty="0">
                <a:solidFill>
                  <a:srgbClr val="004D91"/>
                </a:solidFill>
                <a:latin typeface="Calibri"/>
                <a:ea typeface="Calibri"/>
                <a:cs typeface="Calibri"/>
                <a:sym typeface="Calibri"/>
              </a:rPr>
              <a:t>1.1 Why is Testing Necessary?</a:t>
            </a:r>
          </a:p>
          <a:p>
            <a:pPr marL="457200" marR="0" lvl="1" indent="0" algn="l" rtl="0">
              <a:lnSpc>
                <a:spcPct val="150000"/>
              </a:lnSpc>
              <a:spcBef>
                <a:spcPts val="0"/>
              </a:spcBef>
              <a:buSzPct val="25000"/>
              <a:buNone/>
            </a:pPr>
            <a:r>
              <a:rPr lang="en-US" sz="2100" b="0" i="0" u="none" strike="noStrike" cap="none" dirty="0">
                <a:solidFill>
                  <a:srgbClr val="004D91"/>
                </a:solidFill>
                <a:latin typeface="Calibri"/>
                <a:ea typeface="Calibri"/>
                <a:cs typeface="Calibri"/>
                <a:sym typeface="Calibri"/>
              </a:rPr>
              <a:t>1.2 What is Testing?</a:t>
            </a:r>
          </a:p>
          <a:p>
            <a:pPr marL="457200" marR="0" lvl="1" indent="0" algn="l" rtl="0">
              <a:lnSpc>
                <a:spcPct val="150000"/>
              </a:lnSpc>
              <a:spcBef>
                <a:spcPts val="0"/>
              </a:spcBef>
              <a:buSzPct val="25000"/>
              <a:buNone/>
            </a:pPr>
            <a:r>
              <a:rPr lang="en-US" sz="2100" b="0" i="0" u="none" strike="noStrike" cap="none" dirty="0">
                <a:solidFill>
                  <a:srgbClr val="004D91"/>
                </a:solidFill>
                <a:latin typeface="Calibri"/>
                <a:ea typeface="Calibri"/>
                <a:cs typeface="Calibri"/>
                <a:sym typeface="Calibri"/>
              </a:rPr>
              <a:t>1.3 The 7 Testing Principles</a:t>
            </a:r>
          </a:p>
          <a:p>
            <a:pPr marL="457200" marR="0" lvl="1" indent="0" algn="l" rtl="0">
              <a:lnSpc>
                <a:spcPct val="150000"/>
              </a:lnSpc>
              <a:spcBef>
                <a:spcPts val="0"/>
              </a:spcBef>
              <a:buSzPct val="25000"/>
              <a:buNone/>
            </a:pPr>
            <a:r>
              <a:rPr lang="en-US" sz="2100" b="0" i="0" u="none" strike="noStrike" cap="none" dirty="0">
                <a:solidFill>
                  <a:srgbClr val="004D91"/>
                </a:solidFill>
                <a:latin typeface="Calibri"/>
                <a:ea typeface="Calibri"/>
                <a:cs typeface="Calibri"/>
                <a:sym typeface="Calibri"/>
              </a:rPr>
              <a:t>1.4 The Fundamental Test Process</a:t>
            </a:r>
          </a:p>
          <a:p>
            <a:pPr marL="457200" marR="0" lvl="1" indent="0" algn="l" rtl="0">
              <a:lnSpc>
                <a:spcPct val="150000"/>
              </a:lnSpc>
              <a:spcBef>
                <a:spcPts val="0"/>
              </a:spcBef>
              <a:buSzPct val="25000"/>
              <a:buNone/>
            </a:pPr>
            <a:r>
              <a:rPr lang="en-US" sz="2100" b="0" i="0" u="none" strike="noStrike" cap="none" dirty="0">
                <a:solidFill>
                  <a:srgbClr val="004D91"/>
                </a:solidFill>
                <a:latin typeface="Calibri"/>
                <a:ea typeface="Calibri"/>
                <a:cs typeface="Calibri"/>
                <a:sym typeface="Calibri"/>
              </a:rPr>
              <a:t>1.5 The Psychology of Testing</a:t>
            </a:r>
          </a:p>
          <a:p>
            <a:pPr marL="457200" marR="0" lvl="1" indent="0" algn="l" rtl="0">
              <a:lnSpc>
                <a:spcPct val="150000"/>
              </a:lnSpc>
              <a:spcBef>
                <a:spcPts val="0"/>
              </a:spcBef>
              <a:buSzPct val="25000"/>
              <a:buNone/>
            </a:pPr>
            <a:r>
              <a:rPr lang="en-US" sz="2100" b="0" i="0" u="none" strike="noStrike" cap="none" dirty="0">
                <a:solidFill>
                  <a:srgbClr val="004D91"/>
                </a:solidFill>
                <a:latin typeface="Calibri"/>
                <a:ea typeface="Calibri"/>
                <a:cs typeface="Calibri"/>
                <a:sym typeface="Calibri"/>
              </a:rPr>
              <a:t>1.6 The Code of Ethics</a:t>
            </a:r>
          </a:p>
          <a:p>
            <a:pPr marL="0" marR="0" lvl="0" indent="0" algn="l" rtl="0">
              <a:spcBef>
                <a:spcPts val="0"/>
              </a:spcBef>
              <a:buNone/>
            </a:pP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8</a:t>
            </a:fld>
            <a:endParaRPr lang="en-US" sz="1000">
              <a:solidFill>
                <a:srgbClr val="8F8E8E"/>
              </a:solidFill>
              <a:latin typeface="Calibri"/>
              <a:ea typeface="Calibri"/>
              <a:cs typeface="Calibri"/>
              <a:sym typeface="Calibri"/>
            </a:endParaRPr>
          </a:p>
        </p:txBody>
      </p:sp>
      <p:sp>
        <p:nvSpPr>
          <p:cNvPr id="207" name="Shape 207"/>
          <p:cNvSpPr txBox="1"/>
          <p:nvPr/>
        </p:nvSpPr>
        <p:spPr>
          <a:xfrm>
            <a:off x="358187" y="1127637"/>
            <a:ext cx="9906000" cy="3046988"/>
          </a:xfrm>
          <a:prstGeom prst="rect">
            <a:avLst/>
          </a:prstGeom>
          <a:noFill/>
          <a:ln>
            <a:noFill/>
          </a:ln>
        </p:spPr>
        <p:txBody>
          <a:bodyPr lIns="91425" tIns="45700" rIns="91425" bIns="45700" anchor="t" anchorCtr="0">
            <a:noAutofit/>
          </a:bodyPr>
          <a:lstStyle/>
          <a:p>
            <a:pPr marL="0" marR="0" lvl="0" indent="0" algn="l" rtl="0">
              <a:spcBef>
                <a:spcPts val="0"/>
              </a:spcBef>
              <a:buNone/>
            </a:pPr>
            <a:endParaRPr sz="3200">
              <a:solidFill>
                <a:srgbClr val="002060"/>
              </a:solidFill>
              <a:latin typeface="Calibri"/>
              <a:ea typeface="Calibri"/>
              <a:cs typeface="Calibri"/>
              <a:sym typeface="Calibri"/>
            </a:endParaRPr>
          </a:p>
          <a:p>
            <a:pPr marL="0" marR="0" lvl="0" indent="0" algn="l" rtl="0">
              <a:spcBef>
                <a:spcPts val="0"/>
              </a:spcBef>
              <a:buNone/>
            </a:pPr>
            <a:endParaRPr sz="3200">
              <a:solidFill>
                <a:srgbClr val="002060"/>
              </a:solidFill>
              <a:latin typeface="Calibri"/>
              <a:ea typeface="Calibri"/>
              <a:cs typeface="Calibri"/>
              <a:sym typeface="Calibri"/>
            </a:endParaRPr>
          </a:p>
          <a:p>
            <a:pPr marL="0" marR="0" lvl="0" indent="0" algn="l" rtl="0">
              <a:spcBef>
                <a:spcPts val="0"/>
              </a:spcBef>
              <a:buNone/>
            </a:pPr>
            <a:endParaRPr sz="3200">
              <a:solidFill>
                <a:srgbClr val="004D91"/>
              </a:solidFill>
              <a:latin typeface="Calibri"/>
              <a:ea typeface="Calibri"/>
              <a:cs typeface="Calibri"/>
              <a:sym typeface="Calibri"/>
            </a:endParaRPr>
          </a:p>
          <a:p>
            <a:pPr marL="0" marR="0" lvl="0" indent="0" algn="l" rtl="0">
              <a:spcBef>
                <a:spcPts val="0"/>
              </a:spcBef>
              <a:buSzPct val="25000"/>
              <a:buNone/>
            </a:pPr>
            <a:r>
              <a:rPr lang="en-US" sz="3200">
                <a:solidFill>
                  <a:srgbClr val="004D91"/>
                </a:solidFill>
                <a:latin typeface="Calibri"/>
                <a:ea typeface="Calibri"/>
                <a:cs typeface="Calibri"/>
                <a:sym typeface="Calibri"/>
              </a:rPr>
              <a:t>				       </a:t>
            </a:r>
            <a:r>
              <a:rPr lang="en-US" sz="3200">
                <a:solidFill>
                  <a:schemeClr val="accent4"/>
                </a:solidFill>
                <a:latin typeface="Century Gothic"/>
                <a:ea typeface="Century Gothic"/>
                <a:cs typeface="Century Gothic"/>
                <a:sym typeface="Century Gothic"/>
              </a:rPr>
              <a:t>Topic 1.1</a:t>
            </a:r>
          </a:p>
          <a:p>
            <a:pPr marL="0" marR="0" lvl="0" indent="0" algn="l" rtl="0">
              <a:spcBef>
                <a:spcPts val="0"/>
              </a:spcBef>
              <a:buNone/>
            </a:pPr>
            <a:endParaRPr sz="3200">
              <a:solidFill>
                <a:schemeClr val="accent4"/>
              </a:solidFill>
              <a:latin typeface="Century Gothic"/>
              <a:ea typeface="Century Gothic"/>
              <a:cs typeface="Century Gothic"/>
              <a:sym typeface="Century Gothic"/>
            </a:endParaRPr>
          </a:p>
          <a:p>
            <a:pPr marL="0" marR="0" lvl="0" indent="0" algn="l" rtl="0">
              <a:spcBef>
                <a:spcPts val="0"/>
              </a:spcBef>
              <a:buSzPct val="25000"/>
              <a:buNone/>
            </a:pPr>
            <a:r>
              <a:rPr lang="en-US" sz="3200">
                <a:solidFill>
                  <a:schemeClr val="accent4"/>
                </a:solidFill>
                <a:latin typeface="Century Gothic"/>
                <a:ea typeface="Century Gothic"/>
                <a:cs typeface="Century Gothic"/>
                <a:sym typeface="Century Gothic"/>
              </a:rPr>
              <a:t>	               WHY IS TESTING NECESSARY?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47091" y="7375"/>
            <a:ext cx="8077199" cy="9731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accent4"/>
              </a:buClr>
              <a:buSzPct val="25000"/>
              <a:buFont typeface="Century Gothic"/>
              <a:buNone/>
            </a:pPr>
            <a:r>
              <a:rPr lang="en-US" sz="3200" b="0" i="0" u="none" strike="noStrike" cap="none">
                <a:solidFill>
                  <a:schemeClr val="accent4"/>
                </a:solidFill>
                <a:latin typeface="Century Gothic"/>
                <a:ea typeface="Century Gothic"/>
                <a:cs typeface="Century Gothic"/>
                <a:sym typeface="Century Gothic"/>
              </a:rPr>
              <a:t> Software Systems(1/4)</a:t>
            </a:r>
          </a:p>
        </p:txBody>
      </p:sp>
      <p:sp>
        <p:nvSpPr>
          <p:cNvPr id="214" name="Shape 214"/>
          <p:cNvSpPr txBox="1">
            <a:spLocks noGrp="1"/>
          </p:cNvSpPr>
          <p:nvPr>
            <p:ph type="sldNum" idx="12"/>
          </p:nvPr>
        </p:nvSpPr>
        <p:spPr>
          <a:xfrm>
            <a:off x="8610600" y="6356355"/>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F8E8E"/>
                </a:solidFill>
                <a:latin typeface="Calibri"/>
                <a:ea typeface="Calibri"/>
                <a:cs typeface="Calibri"/>
                <a:sym typeface="Calibri"/>
              </a:rPr>
              <a:t>9</a:t>
            </a:fld>
            <a:endParaRPr lang="en-US" sz="1000">
              <a:solidFill>
                <a:srgbClr val="8F8E8E"/>
              </a:solidFill>
              <a:latin typeface="Calibri"/>
              <a:ea typeface="Calibri"/>
              <a:cs typeface="Calibri"/>
              <a:sym typeface="Calibri"/>
            </a:endParaRPr>
          </a:p>
        </p:txBody>
      </p:sp>
      <p:sp>
        <p:nvSpPr>
          <p:cNvPr id="215" name="Shape 215"/>
          <p:cNvSpPr txBox="1"/>
          <p:nvPr/>
        </p:nvSpPr>
        <p:spPr>
          <a:xfrm>
            <a:off x="1143000" y="1000361"/>
            <a:ext cx="9906000" cy="5709254"/>
          </a:xfrm>
          <a:prstGeom prst="rect">
            <a:avLst/>
          </a:prstGeom>
          <a:noFill/>
          <a:ln>
            <a:noFill/>
          </a:ln>
        </p:spPr>
        <p:txBody>
          <a:bodyPr lIns="91425" tIns="45700" rIns="91425" bIns="45700" anchor="t" anchorCtr="0">
            <a:noAutofit/>
          </a:bodyPr>
          <a:lstStyle/>
          <a:p>
            <a:pPr marL="0" marR="0" lvl="0" indent="0" algn="l" rtl="0">
              <a:spcBef>
                <a:spcPts val="0"/>
              </a:spcBef>
              <a:buNone/>
            </a:pPr>
            <a:endParaRPr sz="2100">
              <a:solidFill>
                <a:schemeClr val="dk1"/>
              </a:solidFill>
              <a:latin typeface="Calibri"/>
              <a:ea typeface="Calibri"/>
              <a:cs typeface="Calibri"/>
              <a:sym typeface="Calibri"/>
            </a:endParaRPr>
          </a:p>
          <a:p>
            <a:pPr marL="0" marR="0" lvl="0" indent="0" algn="l" rtl="0">
              <a:spcBef>
                <a:spcPts val="0"/>
              </a:spcBef>
              <a:buSzPct val="25000"/>
              <a:buNone/>
            </a:pPr>
            <a:r>
              <a:rPr lang="en-US" sz="2100">
                <a:solidFill>
                  <a:schemeClr val="dk1"/>
                </a:solidFill>
                <a:latin typeface="Calibri"/>
                <a:ea typeface="Calibri"/>
                <a:cs typeface="Calibri"/>
                <a:sym typeface="Calibri"/>
              </a:rPr>
              <a:t>  Software is an integral part of life</a:t>
            </a:r>
          </a:p>
          <a:p>
            <a:pPr marL="0" marR="0" lvl="0" indent="0" algn="l" rtl="0">
              <a:spcBef>
                <a:spcPts val="0"/>
              </a:spcBef>
              <a:buNone/>
            </a:pPr>
            <a:endParaRPr sz="2100">
              <a:solidFill>
                <a:schemeClr val="dk1"/>
              </a:solidFill>
              <a:latin typeface="Calibri"/>
              <a:ea typeface="Calibri"/>
              <a:cs typeface="Calibri"/>
              <a:sym typeface="Calibri"/>
            </a:endParaRPr>
          </a:p>
          <a:p>
            <a:pPr marL="800100" marR="0" lvl="1" indent="-342900" algn="l" rtl="0">
              <a:spcBef>
                <a:spcPts val="0"/>
              </a:spcBef>
              <a:buClr>
                <a:schemeClr val="dk1"/>
              </a:buClr>
              <a:buSzPct val="100000"/>
              <a:buFont typeface="Noto Sans Symbols"/>
              <a:buChar char="▪"/>
            </a:pPr>
            <a:r>
              <a:rPr lang="en-US" sz="2100" b="0" i="0" u="none" strike="noStrike" cap="none">
                <a:solidFill>
                  <a:schemeClr val="dk1"/>
                </a:solidFill>
                <a:latin typeface="Calibri"/>
                <a:ea typeface="Calibri"/>
                <a:cs typeface="Calibri"/>
                <a:sym typeface="Calibri"/>
              </a:rPr>
              <a:t>Business applications (eg. banking, factory machines)</a:t>
            </a:r>
          </a:p>
          <a:p>
            <a:pPr marL="800100" marR="0" lvl="1" indent="-342900" algn="l" rtl="0">
              <a:spcBef>
                <a:spcPts val="0"/>
              </a:spcBef>
              <a:buClr>
                <a:schemeClr val="dk1"/>
              </a:buClr>
              <a:buSzPct val="100000"/>
              <a:buFont typeface="Noto Sans Symbols"/>
              <a:buChar char="▪"/>
            </a:pPr>
            <a:r>
              <a:rPr lang="en-US" sz="2100" b="0" i="0" u="none" strike="noStrike" cap="none">
                <a:solidFill>
                  <a:schemeClr val="dk1"/>
                </a:solidFill>
                <a:latin typeface="Calibri"/>
                <a:ea typeface="Calibri"/>
                <a:cs typeface="Calibri"/>
                <a:sym typeface="Calibri"/>
              </a:rPr>
              <a:t>Consumer products (eg. cars, washing machines)</a:t>
            </a:r>
          </a:p>
          <a:p>
            <a:pPr marL="342900" marR="0" lvl="0" indent="-342900" algn="l" rtl="0">
              <a:spcBef>
                <a:spcPts val="0"/>
              </a:spcBef>
              <a:buClr>
                <a:schemeClr val="dk1"/>
              </a:buClr>
              <a:buFont typeface="Noto Sans Symbols"/>
              <a:buNone/>
            </a:pPr>
            <a:endParaRPr sz="2100">
              <a:solidFill>
                <a:schemeClr val="dk1"/>
              </a:solidFill>
              <a:latin typeface="Calibri"/>
              <a:ea typeface="Calibri"/>
              <a:cs typeface="Calibri"/>
              <a:sym typeface="Calibri"/>
            </a:endParaRPr>
          </a:p>
          <a:p>
            <a:pPr marL="0" marR="0" lvl="0" indent="0" algn="l" rtl="0">
              <a:spcBef>
                <a:spcPts val="0"/>
              </a:spcBef>
              <a:buSzPct val="25000"/>
              <a:buNone/>
            </a:pPr>
            <a:r>
              <a:rPr lang="en-US" sz="2400">
                <a:solidFill>
                  <a:srgbClr val="004D91"/>
                </a:solidFill>
                <a:latin typeface="Calibri"/>
                <a:ea typeface="Calibri"/>
                <a:cs typeface="Calibri"/>
                <a:sym typeface="Calibri"/>
              </a:rPr>
              <a:t>		Software is everywhere!</a:t>
            </a:r>
          </a:p>
          <a:p>
            <a:pPr marL="0" marR="0" lvl="0" indent="0" algn="l" rtl="0">
              <a:spcBef>
                <a:spcPts val="0"/>
              </a:spcBef>
              <a:buNone/>
            </a:pPr>
            <a:endParaRPr sz="2100">
              <a:solidFill>
                <a:srgbClr val="C299E0"/>
              </a:solidFill>
              <a:latin typeface="Calibri"/>
              <a:ea typeface="Calibri"/>
              <a:cs typeface="Calibri"/>
              <a:sym typeface="Calibri"/>
            </a:endParaRPr>
          </a:p>
          <a:p>
            <a:pPr marL="0" marR="0" lvl="0" indent="0" algn="l" rtl="0">
              <a:spcBef>
                <a:spcPts val="0"/>
              </a:spcBef>
              <a:buSzPct val="25000"/>
              <a:buNone/>
            </a:pPr>
            <a:r>
              <a:rPr lang="en-US" sz="2100">
                <a:solidFill>
                  <a:srgbClr val="002060"/>
                </a:solidFill>
                <a:latin typeface="Calibri"/>
                <a:ea typeface="Calibri"/>
                <a:cs typeface="Calibri"/>
                <a:sym typeface="Calibri"/>
              </a:rPr>
              <a:t>  Example where software didn’t work correctly…</a:t>
            </a:r>
          </a:p>
          <a:p>
            <a:pPr marL="0" marR="0" lvl="0" indent="0" algn="l" rtl="0">
              <a:spcBef>
                <a:spcPts val="0"/>
              </a:spcBef>
              <a:buNone/>
            </a:pPr>
            <a:endParaRPr sz="2100">
              <a:solidFill>
                <a:srgbClr val="002060"/>
              </a:solidFill>
              <a:latin typeface="Calibri"/>
              <a:ea typeface="Calibri"/>
              <a:cs typeface="Calibri"/>
              <a:sym typeface="Calibri"/>
            </a:endParaRPr>
          </a:p>
          <a:p>
            <a:pPr marL="457200" marR="0" lvl="1" indent="0" algn="l" rtl="0">
              <a:spcBef>
                <a:spcPts val="0"/>
              </a:spcBef>
              <a:buSzPct val="25000"/>
              <a:buNone/>
            </a:pPr>
            <a:r>
              <a:rPr lang="en-US" sz="2100" b="0" i="1" u="none" strike="noStrike" cap="none">
                <a:solidFill>
                  <a:srgbClr val="002060"/>
                </a:solidFill>
                <a:latin typeface="Calibri"/>
                <a:ea typeface="Calibri"/>
                <a:cs typeface="Calibri"/>
                <a:sym typeface="Calibri"/>
              </a:rPr>
              <a:t>In 2010 the Toyota Prius was dogged by software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bugs that caused uneven braking in the car’s antilock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brake system (ABS). Toyota had to recall nearly half a </a:t>
            </a:r>
            <a:br>
              <a:rPr lang="en-US" sz="2100" b="0" i="1" u="none" strike="noStrike" cap="none">
                <a:solidFill>
                  <a:srgbClr val="002060"/>
                </a:solidFill>
                <a:latin typeface="Calibri"/>
                <a:ea typeface="Calibri"/>
                <a:cs typeface="Calibri"/>
                <a:sym typeface="Calibri"/>
              </a:rPr>
            </a:br>
            <a:r>
              <a:rPr lang="en-US" sz="2100" b="0" i="1" u="none" strike="noStrike" cap="none">
                <a:solidFill>
                  <a:srgbClr val="002060"/>
                </a:solidFill>
                <a:latin typeface="Calibri"/>
                <a:ea typeface="Calibri"/>
                <a:cs typeface="Calibri"/>
                <a:sym typeface="Calibri"/>
              </a:rPr>
              <a:t>million of these hybrid cars.</a:t>
            </a:r>
          </a:p>
          <a:p>
            <a:pPr marL="457200" marR="0" lvl="1" indent="0" algn="l" rtl="0">
              <a:spcBef>
                <a:spcPts val="0"/>
              </a:spcBef>
              <a:buNone/>
            </a:pPr>
            <a:endParaRPr sz="1400" b="0" i="0" u="none" strike="noStrike" cap="none">
              <a:solidFill>
                <a:schemeClr val="lt2"/>
              </a:solidFill>
              <a:latin typeface="Calibri"/>
              <a:ea typeface="Calibri"/>
              <a:cs typeface="Calibri"/>
              <a:sym typeface="Calibri"/>
            </a:endParaRPr>
          </a:p>
          <a:p>
            <a:pPr marL="0" marR="0" lvl="0" indent="0" algn="l" rtl="0">
              <a:spcBef>
                <a:spcPts val="0"/>
              </a:spcBef>
              <a:buNone/>
            </a:pPr>
            <a:endParaRPr sz="1800">
              <a:solidFill>
                <a:srgbClr val="C299E0"/>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6" name="Shape 216"/>
          <p:cNvSpPr/>
          <p:nvPr/>
        </p:nvSpPr>
        <p:spPr>
          <a:xfrm>
            <a:off x="8069270" y="2897734"/>
            <a:ext cx="2514599" cy="1676399"/>
          </a:xfrm>
          <a:prstGeom prst="wedgeEllipseCallout">
            <a:avLst>
              <a:gd name="adj1" fmla="val -20833"/>
              <a:gd name="adj2" fmla="val 62500"/>
            </a:avLst>
          </a:prstGeom>
          <a:solidFill>
            <a:srgbClr val="004D91"/>
          </a:solidFill>
          <a:ln w="12700" cap="flat" cmpd="sng">
            <a:solidFill>
              <a:schemeClr val="lt1"/>
            </a:solidFill>
            <a:prstDash val="solid"/>
            <a:round/>
            <a:headEnd type="none" w="med" len="med"/>
            <a:tailEnd type="none" w="med" len="med"/>
          </a:ln>
          <a:effectLst>
            <a:outerShdw blurRad="50799" dist="381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SzPct val="25000"/>
              <a:buNone/>
            </a:pPr>
            <a:r>
              <a:rPr lang="en-US" sz="2400">
                <a:solidFill>
                  <a:srgbClr val="FFC000"/>
                </a:solidFill>
                <a:latin typeface="Calibri"/>
                <a:ea typeface="Calibri"/>
                <a:cs typeface="Calibri"/>
                <a:sym typeface="Calibri"/>
              </a:rPr>
              <a:t>What bugs have you found?</a:t>
            </a:r>
          </a:p>
        </p:txBody>
      </p:sp>
    </p:spTree>
  </p:cSld>
  <p:clrMapOvr>
    <a:masterClrMapping/>
  </p:clrMapOvr>
</p:sld>
</file>

<file path=ppt/theme/theme1.xml><?xml version="1.0" encoding="utf-8"?>
<a:theme xmlns:a="http://schemas.openxmlformats.org/drawingml/2006/main" name="ZENQ">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1710</TotalTime>
  <Words>4237</Words>
  <Application>Microsoft Office PowerPoint</Application>
  <PresentationFormat>Widescreen</PresentationFormat>
  <Paragraphs>666</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Century Gothic</vt:lpstr>
      <vt:lpstr>Calibri</vt:lpstr>
      <vt:lpstr>Verdana</vt:lpstr>
      <vt:lpstr>Arial</vt:lpstr>
      <vt:lpstr>Noto Sans Symbols</vt:lpstr>
      <vt:lpstr>ZENQ</vt:lpstr>
      <vt:lpstr>PowerPoint Presentation</vt:lpstr>
      <vt:lpstr>PowerPoint Presentation</vt:lpstr>
      <vt:lpstr>Introduction(2/5) : Benefits of ISTQB Certification</vt:lpstr>
      <vt:lpstr> Introduction (3/5) : ISTQB Framework</vt:lpstr>
      <vt:lpstr> Introduction(5/5) :  Study  Sessions</vt:lpstr>
      <vt:lpstr>Module 1of 6</vt:lpstr>
      <vt:lpstr>Covered in this lesson...</vt:lpstr>
      <vt:lpstr>PowerPoint Presentation</vt:lpstr>
      <vt:lpstr> Software Systems(1/4)</vt:lpstr>
      <vt:lpstr> Software Systems(2/4)</vt:lpstr>
      <vt:lpstr>PowerPoint Presentation</vt:lpstr>
      <vt:lpstr> Software Systems(4/4) : Root cause</vt:lpstr>
      <vt:lpstr> Role of Testing </vt:lpstr>
      <vt:lpstr> Quality Assurance</vt:lpstr>
      <vt:lpstr> How much testing is enough?</vt:lpstr>
      <vt:lpstr>PowerPoint Presentation</vt:lpstr>
      <vt:lpstr>What is Testing? (1/3)</vt:lpstr>
      <vt:lpstr>What is Testing?(2/3) : Test Objectives</vt:lpstr>
      <vt:lpstr>What is Testing?(3/3) : Debugging and Testing are different</vt:lpstr>
      <vt:lpstr>PowerPoint Presentation</vt:lpstr>
      <vt:lpstr> Seven Testing Principles(1/4) : ISTQB Testing Principles</vt:lpstr>
      <vt:lpstr>Seven Testing Principles(2/4) </vt:lpstr>
      <vt:lpstr> Seven Testing Principles(3/4) </vt:lpstr>
      <vt:lpstr> Seven Testing Principles(4/4) </vt:lpstr>
      <vt:lpstr>PowerPoint Presentation</vt:lpstr>
      <vt:lpstr> Fundamental Test Process(1/6) : 5 STEPS</vt:lpstr>
      <vt:lpstr>Fundamental Test Process(2/6) : Step 1  </vt:lpstr>
      <vt:lpstr>Fundamental Test Process(3/6) : Step 2</vt:lpstr>
      <vt:lpstr>Fundamental Test Process(4/6) : Step 3</vt:lpstr>
      <vt:lpstr>Fundamental Test Process(5/6) : Step 4</vt:lpstr>
      <vt:lpstr>Step 5 of Fundamental Test Process</vt:lpstr>
      <vt:lpstr>PowerPoint Presentation</vt:lpstr>
      <vt:lpstr>The psychology of testing (1/4) :  Should developers test their own code?</vt:lpstr>
      <vt:lpstr>The psychology of testing (2/4) : The testing mindset</vt:lpstr>
      <vt:lpstr>The psychology of testing (3/4): Communication</vt:lpstr>
      <vt:lpstr>The psychology of testing (4/4) : Independence</vt:lpstr>
      <vt:lpstr>PowerPoint Presentation</vt:lpstr>
      <vt:lpstr>Code of Ethics(1/4) : Why do we need a Code of Ethics?</vt:lpstr>
      <vt:lpstr>Code of Ethics(2/4) : ISTQB Code of Ethics</vt:lpstr>
      <vt:lpstr>Code of Ethics(3/4) : ISTQB Code of Ethics</vt:lpstr>
      <vt:lpstr>PowerPoint Presentation</vt:lpstr>
      <vt:lpstr>End of Module Learning Check - 1</vt:lpstr>
      <vt:lpstr>End of Module Learning Check - 2</vt:lpstr>
      <vt:lpstr>ISQTB Sample Exam Practice Question 1</vt:lpstr>
      <vt:lpstr>ISQTB Sample Exam Practice Question 2</vt:lpstr>
      <vt:lpstr>Reference</vt:lpstr>
      <vt:lpstr> Software Systems(1/4)</vt:lpstr>
      <vt:lpstr> Software Systems(2/4)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Abdulraheem</dc:creator>
  <cp:lastModifiedBy>Syed Abdulraheem</cp:lastModifiedBy>
  <cp:revision>21</cp:revision>
  <dcterms:modified xsi:type="dcterms:W3CDTF">2017-02-27T10:40:26Z</dcterms:modified>
</cp:coreProperties>
</file>