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42"/>
  </p:notesMasterIdLst>
  <p:sldIdLst>
    <p:sldId id="300"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5943" autoAdjust="0"/>
  </p:normalViewPr>
  <p:slideViewPr>
    <p:cSldViewPr snapToGrid="0" snapToObjects="1">
      <p:cViewPr varScale="1">
        <p:scale>
          <a:sx n="56" d="100"/>
          <a:sy n="56" d="100"/>
        </p:scale>
        <p:origin x="12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A04A5A-7B4C-3441-B356-164F446D0664}" type="datetimeFigureOut">
              <a:rPr lang="en-US" smtClean="0"/>
              <a:t>2/24/2017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40A367-7DF2-EE47-B16B-BA610533543D}" type="slidenum">
              <a:rPr lang="en-US" smtClean="0"/>
              <a:t>‹#›</a:t>
            </a:fld>
            <a:endParaRPr lang="en-US"/>
          </a:p>
        </p:txBody>
      </p:sp>
    </p:spTree>
    <p:extLst>
      <p:ext uri="{BB962C8B-B14F-4D97-AF65-F5344CB8AC3E}">
        <p14:creationId xmlns:p14="http://schemas.microsoft.com/office/powerpoint/2010/main" val="412229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p:txBody>
          <a:bodyPr/>
          <a:lstStyle/>
          <a:p>
            <a:pPr>
              <a:defRPr/>
            </a:pPr>
            <a:fld id="{F369516A-4768-49B0-A9C1-4FF404AE62D5}" type="slidenum">
              <a:rPr lang="en-US" smtClean="0"/>
              <a:pPr>
                <a:defRPr/>
              </a:pPr>
              <a:t>3</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685800" y="4343400"/>
            <a:ext cx="5486400" cy="4114800"/>
          </a:xfrm>
          <a:noFill/>
          <a:ln/>
        </p:spPr>
        <p:txBody>
          <a:bodyPr/>
          <a:lstStyle/>
          <a:p>
            <a:r>
              <a:rPr lang="en-US" i="1" dirty="0" smtClean="0"/>
              <a:t>Learning Objectives for Static Techniques</a:t>
            </a:r>
          </a:p>
          <a:p>
            <a:r>
              <a:rPr lang="en-US" dirty="0" smtClean="0"/>
              <a:t>The objectives identify what you will be able to do following the completion of each module.</a:t>
            </a:r>
          </a:p>
          <a:p>
            <a:r>
              <a:rPr lang="en-US" b="1" dirty="0" smtClean="0"/>
              <a:t>3.1 Static Techniques and the Test Process (K2)</a:t>
            </a:r>
          </a:p>
          <a:p>
            <a:r>
              <a:rPr lang="en-US" dirty="0" smtClean="0"/>
              <a:t>LO-3.1.1 Recognize software work products that can be examined by the different static</a:t>
            </a:r>
          </a:p>
          <a:p>
            <a:r>
              <a:rPr lang="en-AU" dirty="0" smtClean="0"/>
              <a:t>techniques (K1)</a:t>
            </a:r>
          </a:p>
          <a:p>
            <a:r>
              <a:rPr lang="en-US" dirty="0" smtClean="0"/>
              <a:t>LO-3.1.2 Describe the importance and value of considering static techniques for the assessment</a:t>
            </a:r>
          </a:p>
          <a:p>
            <a:r>
              <a:rPr lang="en-US" dirty="0" smtClean="0"/>
              <a:t>of software work products (K2)</a:t>
            </a:r>
          </a:p>
          <a:p>
            <a:r>
              <a:rPr lang="en-US" dirty="0" smtClean="0"/>
              <a:t>LO-3.1.3 Explain the difference between static and dynamic techniques, considering objectives,</a:t>
            </a:r>
          </a:p>
          <a:p>
            <a:r>
              <a:rPr lang="en-US" dirty="0" smtClean="0"/>
              <a:t>types of defects to be identified, and the role of these techniques within the software life</a:t>
            </a:r>
          </a:p>
          <a:p>
            <a:r>
              <a:rPr lang="en-AU" dirty="0" smtClean="0"/>
              <a:t>cycle (K2)</a:t>
            </a:r>
          </a:p>
          <a:p>
            <a:r>
              <a:rPr lang="en-AU" b="1" dirty="0" smtClean="0"/>
              <a:t>3.2 Review Process (K2)</a:t>
            </a:r>
          </a:p>
          <a:p>
            <a:r>
              <a:rPr lang="en-US" dirty="0" smtClean="0"/>
              <a:t>LO-3.2.1 Recall the activities, roles and responsibilities of a typical formal review (K1)</a:t>
            </a:r>
          </a:p>
          <a:p>
            <a:r>
              <a:rPr lang="en-US" dirty="0" smtClean="0"/>
              <a:t>LO-3.2.2 Explain the differences between different types of reviews: informal review, technical</a:t>
            </a:r>
          </a:p>
          <a:p>
            <a:r>
              <a:rPr lang="en-US" dirty="0" smtClean="0"/>
              <a:t>review, walkthrough and inspection (K2)</a:t>
            </a:r>
          </a:p>
          <a:p>
            <a:r>
              <a:rPr lang="en-US" dirty="0" smtClean="0"/>
              <a:t>LO-3.2.3 Explain the factors for successful performance of reviews (K2)</a:t>
            </a:r>
          </a:p>
          <a:p>
            <a:r>
              <a:rPr lang="en-US" b="1" dirty="0" smtClean="0"/>
              <a:t>3.3 Static Analysis by Tools (K2)</a:t>
            </a:r>
          </a:p>
          <a:p>
            <a:r>
              <a:rPr lang="en-US" dirty="0" smtClean="0"/>
              <a:t>LO-3.3.1 Recall typical defects and errors identified by static analysis and compare them to</a:t>
            </a:r>
          </a:p>
          <a:p>
            <a:r>
              <a:rPr lang="en-US" dirty="0" smtClean="0"/>
              <a:t>reviews and dynamic testing (K1)</a:t>
            </a:r>
          </a:p>
          <a:p>
            <a:r>
              <a:rPr lang="en-US" dirty="0" smtClean="0"/>
              <a:t>LO-3.3.2 Describe, using examples, the typical benefits of static analysis (K2)</a:t>
            </a:r>
          </a:p>
          <a:p>
            <a:r>
              <a:rPr lang="en-US" dirty="0" smtClean="0"/>
              <a:t>LO-3.3.3 List typical code and design defects that may be identified by static analysis tools (K1)</a:t>
            </a:r>
          </a:p>
          <a:p>
            <a:pPr eaLnBrk="1" hangingPunct="1"/>
            <a:endParaRPr lang="en-US" dirty="0" smtClean="0"/>
          </a:p>
        </p:txBody>
      </p:sp>
    </p:spTree>
    <p:extLst>
      <p:ext uri="{BB962C8B-B14F-4D97-AF65-F5344CB8AC3E}">
        <p14:creationId xmlns:p14="http://schemas.microsoft.com/office/powerpoint/2010/main" val="1246058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p:txBody>
          <a:bodyPr/>
          <a:lstStyle/>
          <a:p>
            <a:pPr>
              <a:defRPr/>
            </a:pPr>
            <a:fld id="{F369516A-4768-49B0-A9C1-4FF404AE62D5}" type="slidenum">
              <a:rPr lang="en-US" smtClean="0"/>
              <a:pPr>
                <a:defRPr/>
              </a:pPr>
              <a:t>5</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685800" y="4343400"/>
            <a:ext cx="5486400" cy="4114800"/>
          </a:xfrm>
          <a:noFill/>
          <a:ln/>
        </p:spPr>
        <p:txBody>
          <a:bodyPr/>
          <a:lstStyle/>
          <a:p>
            <a:r>
              <a:rPr lang="en-AU" b="1" dirty="0" smtClean="0"/>
              <a:t>Learning Objectives</a:t>
            </a:r>
            <a:endParaRPr lang="en-US" b="1" dirty="0" smtClean="0"/>
          </a:p>
          <a:p>
            <a:r>
              <a:rPr lang="en-US" b="1" dirty="0" smtClean="0"/>
              <a:t>3.1 Static Techniques and the Test Process (K2)</a:t>
            </a:r>
          </a:p>
          <a:p>
            <a:r>
              <a:rPr lang="en-US" dirty="0" smtClean="0"/>
              <a:t>LO-3.1.1 Recognize software work products that can be examined by the different static</a:t>
            </a:r>
          </a:p>
          <a:p>
            <a:r>
              <a:rPr lang="en-AU" dirty="0" smtClean="0"/>
              <a:t>techniques (K1)</a:t>
            </a:r>
          </a:p>
          <a:p>
            <a:r>
              <a:rPr lang="en-US" dirty="0" smtClean="0"/>
              <a:t>LO-3.1.2 Describe the importance and value of considering static techniques for the assessment</a:t>
            </a:r>
          </a:p>
          <a:p>
            <a:r>
              <a:rPr lang="en-US" dirty="0" smtClean="0"/>
              <a:t>of software work products (K2)</a:t>
            </a:r>
          </a:p>
          <a:p>
            <a:r>
              <a:rPr lang="en-US" dirty="0" smtClean="0"/>
              <a:t>LO-3.1.3 Explain the difference between static and dynamic techniques, considering objectives,</a:t>
            </a:r>
          </a:p>
          <a:p>
            <a:r>
              <a:rPr lang="en-US" dirty="0" smtClean="0"/>
              <a:t>types of defects to be identified, and the role of these techniques within the software life</a:t>
            </a:r>
          </a:p>
          <a:p>
            <a:r>
              <a:rPr lang="en-AU" dirty="0" smtClean="0"/>
              <a:t>cycle (K2)</a:t>
            </a:r>
          </a:p>
          <a:p>
            <a:endParaRPr lang="en-US" dirty="0" smtClean="0"/>
          </a:p>
          <a:p>
            <a:pPr eaLnBrk="1" hangingPunct="1"/>
            <a:endParaRPr lang="en-US" dirty="0" smtClean="0"/>
          </a:p>
        </p:txBody>
      </p:sp>
    </p:spTree>
    <p:extLst>
      <p:ext uri="{BB962C8B-B14F-4D97-AF65-F5344CB8AC3E}">
        <p14:creationId xmlns:p14="http://schemas.microsoft.com/office/powerpoint/2010/main" val="180103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p:txBody>
          <a:bodyPr/>
          <a:lstStyle/>
          <a:p>
            <a:pPr>
              <a:defRPr/>
            </a:pPr>
            <a:fld id="{F369516A-4768-49B0-A9C1-4FF404AE62D5}" type="slidenum">
              <a:rPr lang="en-US" smtClean="0"/>
              <a:pPr>
                <a:defRPr/>
              </a:pPr>
              <a:t>10</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685800" y="4343400"/>
            <a:ext cx="5486400" cy="4114800"/>
          </a:xfrm>
          <a:noFill/>
          <a:ln/>
        </p:spPr>
        <p:txBody>
          <a:bodyPr/>
          <a:lstStyle/>
          <a:p>
            <a:r>
              <a:rPr lang="en-AU" b="1" dirty="0" smtClean="0"/>
              <a:t>Learning Objectives</a:t>
            </a:r>
            <a:endParaRPr lang="en-US" b="1" dirty="0" smtClean="0"/>
          </a:p>
          <a:p>
            <a:r>
              <a:rPr lang="en-AU" b="1" dirty="0" smtClean="0"/>
              <a:t>3.2 Review Process (K2)</a:t>
            </a:r>
          </a:p>
          <a:p>
            <a:r>
              <a:rPr lang="en-US" dirty="0" smtClean="0"/>
              <a:t>LO-3.2.1 Recall the activities, roles and responsibilities of a typical formal review (K1)</a:t>
            </a:r>
          </a:p>
          <a:p>
            <a:r>
              <a:rPr lang="en-US" dirty="0" smtClean="0"/>
              <a:t>LO-3.2.2 Explain the differences between different types of reviews: informal review, technical</a:t>
            </a:r>
          </a:p>
          <a:p>
            <a:r>
              <a:rPr lang="en-US" dirty="0" smtClean="0"/>
              <a:t>review, walkthrough and inspection (K2)</a:t>
            </a:r>
          </a:p>
          <a:p>
            <a:r>
              <a:rPr lang="en-US" dirty="0" smtClean="0"/>
              <a:t>LO-3.2.3 Explain the factors for successful performance of reviews (K2)</a:t>
            </a:r>
          </a:p>
          <a:p>
            <a:pPr eaLnBrk="1" hangingPunct="1"/>
            <a:endParaRPr lang="en-US" dirty="0" smtClean="0"/>
          </a:p>
        </p:txBody>
      </p:sp>
    </p:spTree>
    <p:extLst>
      <p:ext uri="{BB962C8B-B14F-4D97-AF65-F5344CB8AC3E}">
        <p14:creationId xmlns:p14="http://schemas.microsoft.com/office/powerpoint/2010/main" val="1009827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p:txBody>
          <a:bodyPr/>
          <a:lstStyle/>
          <a:p>
            <a:pPr>
              <a:defRPr/>
            </a:pPr>
            <a:fld id="{F369516A-4768-49B0-A9C1-4FF404AE62D5}" type="slidenum">
              <a:rPr lang="en-US" smtClean="0">
                <a:solidFill>
                  <a:prstClr val="black"/>
                </a:solidFill>
              </a:rPr>
              <a:pPr>
                <a:defRPr/>
              </a:pPr>
              <a:t>28</a:t>
            </a:fld>
            <a:endParaRPr lang="en-US" smtClean="0">
              <a:solidFill>
                <a:prstClr val="black"/>
              </a:solidFill>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685800" y="4343400"/>
            <a:ext cx="5486400" cy="4114800"/>
          </a:xfrm>
          <a:noFill/>
          <a:ln/>
        </p:spPr>
        <p:txBody>
          <a:bodyPr/>
          <a:lstStyle/>
          <a:p>
            <a:r>
              <a:rPr lang="en-AU" b="1" dirty="0" smtClean="0"/>
              <a:t>Learning Objectives</a:t>
            </a:r>
            <a:endParaRPr lang="en-US" b="1" dirty="0" smtClean="0"/>
          </a:p>
          <a:p>
            <a:r>
              <a:rPr lang="en-US" b="1" dirty="0" smtClean="0"/>
              <a:t>3.3 Static Analysis by Tools (K2)</a:t>
            </a:r>
          </a:p>
          <a:p>
            <a:r>
              <a:rPr lang="en-US" dirty="0" smtClean="0"/>
              <a:t>LO-3.3.1 Recall typical defects and errors identified by static analysis and compare them to</a:t>
            </a:r>
          </a:p>
          <a:p>
            <a:r>
              <a:rPr lang="en-US" dirty="0" smtClean="0"/>
              <a:t>reviews and dynamic testing (K1)</a:t>
            </a:r>
          </a:p>
          <a:p>
            <a:r>
              <a:rPr lang="en-US" dirty="0" smtClean="0"/>
              <a:t>LO-3.3.2 Describe, using examples, the typical benefits of static analysis (K2)</a:t>
            </a:r>
          </a:p>
          <a:p>
            <a:r>
              <a:rPr lang="en-US" dirty="0" smtClean="0"/>
              <a:t>LO-3.3.3 List typical code and design defects that may be identified by static analysis tools (K1)</a:t>
            </a:r>
          </a:p>
          <a:p>
            <a:pPr eaLnBrk="1" hangingPunct="1"/>
            <a:endParaRPr lang="en-US" dirty="0" smtClean="0"/>
          </a:p>
        </p:txBody>
      </p:sp>
    </p:spTree>
    <p:extLst>
      <p:ext uri="{BB962C8B-B14F-4D97-AF65-F5344CB8AC3E}">
        <p14:creationId xmlns:p14="http://schemas.microsoft.com/office/powerpoint/2010/main" val="749782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Data flow analysis: variables defined and reused or no used later.</a:t>
            </a:r>
          </a:p>
          <a:p>
            <a:r>
              <a:rPr lang="en-AU" dirty="0" smtClean="0"/>
              <a:t>Control flow analysis finds dead code of logic that can never be executed or continuous loops.</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29</a:t>
            </a:fld>
            <a:endParaRPr lang="en-US"/>
          </a:p>
        </p:txBody>
      </p:sp>
    </p:spTree>
    <p:extLst>
      <p:ext uri="{BB962C8B-B14F-4D97-AF65-F5344CB8AC3E}">
        <p14:creationId xmlns:p14="http://schemas.microsoft.com/office/powerpoint/2010/main" val="1405395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Justification for Correct Answer</a:t>
            </a:r>
          </a:p>
          <a:p>
            <a:r>
              <a:rPr lang="en-US" dirty="0" smtClean="0"/>
              <a:t>A is clearly dynamic as software is executed</a:t>
            </a:r>
          </a:p>
          <a:p>
            <a:r>
              <a:rPr lang="en-US" dirty="0" smtClean="0"/>
              <a:t>B Sounds OK but for maximum benefit perhaps it would be best to finds defects in documentation such as requirements before they are coded</a:t>
            </a:r>
          </a:p>
          <a:p>
            <a:r>
              <a:rPr lang="en-US" dirty="0" smtClean="0"/>
              <a:t>C Also sounds ok, but finding defects is not the only objective of reviews. Also used to gain an understanding, improve communication, etc…</a:t>
            </a:r>
          </a:p>
          <a:p>
            <a:r>
              <a:rPr lang="en-US" dirty="0" smtClean="0"/>
              <a:t>   Also static testing is not only manual – there is tool support.</a:t>
            </a:r>
          </a:p>
          <a:p>
            <a:r>
              <a:rPr lang="en-US" b="1" dirty="0" smtClean="0"/>
              <a:t>D This is the most correct answer</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36</a:t>
            </a:fld>
            <a:endParaRPr lang="en-US"/>
          </a:p>
        </p:txBody>
      </p:sp>
    </p:spTree>
    <p:extLst>
      <p:ext uri="{BB962C8B-B14F-4D97-AF65-F5344CB8AC3E}">
        <p14:creationId xmlns:p14="http://schemas.microsoft.com/office/powerpoint/2010/main" val="1843980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Justification for Correct Answer</a:t>
            </a:r>
          </a:p>
          <a:p>
            <a:r>
              <a:rPr lang="en-US" dirty="0" smtClean="0"/>
              <a:t>A </a:t>
            </a:r>
          </a:p>
          <a:p>
            <a:r>
              <a:rPr lang="en-US" dirty="0" smtClean="0"/>
              <a:t>B Management involvement is optional </a:t>
            </a:r>
          </a:p>
          <a:p>
            <a:r>
              <a:rPr lang="en-US" b="1" dirty="0" smtClean="0"/>
              <a:t>C Correct</a:t>
            </a:r>
          </a:p>
          <a:p>
            <a:r>
              <a:rPr lang="en-US" dirty="0" smtClean="0"/>
              <a:t>D Peers can be involved</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37</a:t>
            </a:fld>
            <a:endParaRPr lang="en-US"/>
          </a:p>
        </p:txBody>
      </p:sp>
    </p:spTree>
    <p:extLst>
      <p:ext uri="{BB962C8B-B14F-4D97-AF65-F5344CB8AC3E}">
        <p14:creationId xmlns:p14="http://schemas.microsoft.com/office/powerpoint/2010/main" val="780718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best-answer question that requires a clear understanding of the difference between static and dynamic testing.</a:t>
            </a:r>
          </a:p>
          <a:p>
            <a:r>
              <a:rPr lang="en-US" b="1" dirty="0" smtClean="0"/>
              <a:t>A is correct because static tools can be used as soon as some code is available and even before tests created in a test driven development</a:t>
            </a:r>
          </a:p>
          <a:p>
            <a:r>
              <a:rPr lang="en-AU" b="1" dirty="0" smtClean="0"/>
              <a:t>manner can be executed. </a:t>
            </a:r>
          </a:p>
          <a:p>
            <a:r>
              <a:rPr lang="en-US" dirty="0" smtClean="0"/>
              <a:t>Wrong is in B: static analysis does not prevent creating in wrong models; it can show defects in models.</a:t>
            </a:r>
          </a:p>
          <a:p>
            <a:r>
              <a:rPr lang="en-US" dirty="0" smtClean="0"/>
              <a:t>Wrong is in C: Static analysis does not ensure that all requirements implemented correctly, therefore user acceptance testing is still required. It</a:t>
            </a:r>
          </a:p>
          <a:p>
            <a:r>
              <a:rPr lang="en-US" dirty="0" smtClean="0"/>
              <a:t>may impact the time for user acceptance testing, due to fewer faults in the </a:t>
            </a:r>
            <a:r>
              <a:rPr lang="en-AU" dirty="0" smtClean="0"/>
              <a:t>code affecting reliability, etc.</a:t>
            </a:r>
          </a:p>
          <a:p>
            <a:r>
              <a:rPr lang="en-US" dirty="0" smtClean="0"/>
              <a:t>Wrong is in D:.Static testing does replace unit testing, because unit testing may also reveal errors in the business logic that static analysis may not find.</a:t>
            </a:r>
            <a:endParaRPr lang="en-AU" dirty="0" smtClean="0"/>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39</a:t>
            </a:fld>
            <a:endParaRPr lang="en-US"/>
          </a:p>
        </p:txBody>
      </p:sp>
    </p:spTree>
    <p:extLst>
      <p:ext uri="{BB962C8B-B14F-4D97-AF65-F5344CB8AC3E}">
        <p14:creationId xmlns:p14="http://schemas.microsoft.com/office/powerpoint/2010/main" val="1710775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1835603"/>
            <a:ext cx="12192000" cy="5022403"/>
          </a:xfrm>
        </p:spPr>
        <p:txBody>
          <a:bodyPr/>
          <a:lstStyle/>
          <a:p>
            <a:r>
              <a:rPr lang="en-US" smtClean="0"/>
              <a:t>Click icon to add picture</a:t>
            </a:r>
            <a:endParaRPr lang="en-IN"/>
          </a:p>
        </p:txBody>
      </p:sp>
      <p:sp>
        <p:nvSpPr>
          <p:cNvPr id="9" name="Text Placeholder 8"/>
          <p:cNvSpPr>
            <a:spLocks noGrp="1"/>
          </p:cNvSpPr>
          <p:nvPr>
            <p:ph type="body" sz="quarter" idx="11" hasCustomPrompt="1"/>
          </p:nvPr>
        </p:nvSpPr>
        <p:spPr>
          <a:xfrm>
            <a:off x="3" y="2238787"/>
            <a:ext cx="6139543" cy="1172070"/>
          </a:xfrm>
        </p:spPr>
        <p:txBody>
          <a:bodyPr lIns="432000" anchor="ctr">
            <a:normAutofit/>
          </a:bodyPr>
          <a:lstStyle>
            <a:lvl1pPr marL="0" indent="0" algn="l">
              <a:buNone/>
              <a:defRPr sz="3600">
                <a:solidFill>
                  <a:schemeClr val="accent4"/>
                </a:solidFill>
                <a:latin typeface="Century Gothic" panose="020B0502020202020204" pitchFamily="34" charset="0"/>
              </a:defRPr>
            </a:lvl1pPr>
          </a:lstStyle>
          <a:p>
            <a:pPr lvl="0"/>
            <a:r>
              <a:rPr lang="en-US" dirty="0" smtClean="0"/>
              <a:t>Title heading</a:t>
            </a:r>
            <a:endParaRPr lang="en-IN" dirty="0"/>
          </a:p>
        </p:txBody>
      </p:sp>
      <p:sp>
        <p:nvSpPr>
          <p:cNvPr id="11" name="Text Placeholder 10"/>
          <p:cNvSpPr>
            <a:spLocks noGrp="1"/>
          </p:cNvSpPr>
          <p:nvPr>
            <p:ph type="body" sz="quarter" idx="12" hasCustomPrompt="1"/>
          </p:nvPr>
        </p:nvSpPr>
        <p:spPr>
          <a:xfrm>
            <a:off x="0" y="3286981"/>
            <a:ext cx="4775200" cy="602859"/>
          </a:xfrm>
        </p:spPr>
        <p:txBody>
          <a:bodyPr vert="horz" lIns="432000" tIns="45720" rIns="91440" bIns="45720" rtlCol="0" anchor="ctr">
            <a:normAutofit/>
          </a:bodyPr>
          <a:lstStyle>
            <a:lvl1pPr algn="l">
              <a:defRPr lang="en-IN" sz="2000" dirty="0">
                <a:solidFill>
                  <a:schemeClr val="tx2"/>
                </a:solidFill>
                <a:latin typeface="Century Gothic" panose="020B0502020202020204" pitchFamily="34" charset="0"/>
              </a:defRPr>
            </a:lvl1pPr>
          </a:lstStyle>
          <a:p>
            <a:pPr marL="0" lvl="0" indent="0">
              <a:buNone/>
            </a:pPr>
            <a:r>
              <a:rPr lang="en-US" dirty="0" smtClean="0"/>
              <a:t>Sub-heading</a:t>
            </a:r>
            <a:endParaRPr lang="en-IN" dirty="0"/>
          </a:p>
        </p:txBody>
      </p:sp>
      <p:sp>
        <p:nvSpPr>
          <p:cNvPr id="13" name="Text Placeholder 12"/>
          <p:cNvSpPr>
            <a:spLocks noGrp="1"/>
          </p:cNvSpPr>
          <p:nvPr>
            <p:ph type="body" sz="quarter" idx="13" hasCustomPrompt="1"/>
          </p:nvPr>
        </p:nvSpPr>
        <p:spPr>
          <a:xfrm>
            <a:off x="3" y="5529269"/>
            <a:ext cx="3125788" cy="479425"/>
          </a:xfrm>
        </p:spPr>
        <p:txBody>
          <a:bodyPr lIns="432000">
            <a:normAutofit/>
          </a:bodyPr>
          <a:lstStyle>
            <a:lvl1pPr marL="0" indent="0">
              <a:buNone/>
              <a:defRPr sz="1200" baseline="0">
                <a:solidFill>
                  <a:schemeClr val="accent4"/>
                </a:solidFill>
              </a:defRPr>
            </a:lvl1pPr>
          </a:lstStyle>
          <a:p>
            <a:pPr lvl="0"/>
            <a:r>
              <a:rPr lang="en-US" dirty="0" smtClean="0"/>
              <a:t>Month  Date, Year</a:t>
            </a:r>
            <a:endParaRPr lang="en-IN" dirty="0"/>
          </a:p>
        </p:txBody>
      </p:sp>
      <p:sp>
        <p:nvSpPr>
          <p:cNvPr id="8" name="SmartArt Placeholder 4"/>
          <p:cNvSpPr>
            <a:spLocks noGrp="1"/>
          </p:cNvSpPr>
          <p:nvPr>
            <p:ph type="dgm" sz="quarter" idx="14" hasCustomPrompt="1"/>
          </p:nvPr>
        </p:nvSpPr>
        <p:spPr>
          <a:xfrm>
            <a:off x="10203997" y="676444"/>
            <a:ext cx="1726747" cy="519112"/>
          </a:xfrm>
        </p:spPr>
        <p:txBody>
          <a:bodyPr/>
          <a:lstStyle>
            <a:lvl1pPr marL="0" indent="0">
              <a:buNone/>
              <a:defRPr/>
            </a:lvl1pPr>
          </a:lstStyle>
          <a:p>
            <a:r>
              <a:rPr lang="en-IN" dirty="0" smtClean="0"/>
              <a:t>Co-brand</a:t>
            </a:r>
            <a:endParaRPr lang="en-IN"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002" y="432000"/>
            <a:ext cx="2993143" cy="900000"/>
          </a:xfrm>
          <a:prstGeom prst="rect">
            <a:avLst/>
          </a:prstGeom>
        </p:spPr>
      </p:pic>
    </p:spTree>
    <p:extLst>
      <p:ext uri="{BB962C8B-B14F-4D97-AF65-F5344CB8AC3E}">
        <p14:creationId xmlns:p14="http://schemas.microsoft.com/office/powerpoint/2010/main" val="431653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ext Placeholder 2"/>
          <p:cNvSpPr>
            <a:spLocks noGrp="1"/>
          </p:cNvSpPr>
          <p:nvPr>
            <p:ph type="body" sz="quarter" idx="13" hasCustomPrompt="1"/>
          </p:nvPr>
        </p:nvSpPr>
        <p:spPr>
          <a:xfrm>
            <a:off x="1072698" y="2862263"/>
            <a:ext cx="10336835" cy="914400"/>
          </a:xfrm>
        </p:spPr>
        <p:txBody>
          <a:bodyPr/>
          <a:lstStyle>
            <a:lvl1pPr marL="0" indent="0">
              <a:buNone/>
              <a:defRPr baseline="0"/>
            </a:lvl1pPr>
          </a:lstStyle>
          <a:p>
            <a:pPr lvl="0"/>
            <a:r>
              <a:rPr lang="en-US" dirty="0" smtClean="0"/>
              <a:t>Blank slide with footer</a:t>
            </a:r>
            <a:endParaRPr lang="en-IN" dirty="0"/>
          </a:p>
        </p:txBody>
      </p:sp>
      <p:sp>
        <p:nvSpPr>
          <p:cNvPr id="7"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E7D608A-A643-2243-9200-514043E92BB5}" type="slidenum">
              <a:rPr lang="en-US" smtClean="0"/>
              <a:t>‹#›</a:t>
            </a:fld>
            <a:endParaRPr lang="en-US"/>
          </a:p>
        </p:txBody>
      </p:sp>
      <p:cxnSp>
        <p:nvCxnSpPr>
          <p:cNvPr id="12" name="Straight Connector 11"/>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2655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Text Placeholder 2"/>
          <p:cNvSpPr>
            <a:spLocks noGrp="1"/>
          </p:cNvSpPr>
          <p:nvPr>
            <p:ph type="body" sz="quarter" idx="13" hasCustomPrompt="1"/>
          </p:nvPr>
        </p:nvSpPr>
        <p:spPr>
          <a:xfrm>
            <a:off x="1072698" y="2862263"/>
            <a:ext cx="10336835" cy="914400"/>
          </a:xfrm>
        </p:spPr>
        <p:txBody>
          <a:bodyPr/>
          <a:lstStyle>
            <a:lvl1pPr marL="0" indent="0">
              <a:buNone/>
              <a:defRPr/>
            </a:lvl1pPr>
          </a:lstStyle>
          <a:p>
            <a:pPr lvl="0"/>
            <a:r>
              <a:rPr lang="en-US" dirty="0" smtClean="0"/>
              <a:t>Blank slide without footer</a:t>
            </a:r>
            <a:endParaRPr lang="en-IN" dirty="0"/>
          </a:p>
        </p:txBody>
      </p:sp>
    </p:spTree>
    <p:extLst>
      <p:ext uri="{BB962C8B-B14F-4D97-AF65-F5344CB8AC3E}">
        <p14:creationId xmlns:p14="http://schemas.microsoft.com/office/powerpoint/2010/main" val="2229155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5183188" y="987431"/>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smtClean="0"/>
              <a:t>Click to edit Master text styles</a:t>
            </a:r>
          </a:p>
        </p:txBody>
      </p:sp>
      <p:sp>
        <p:nvSpPr>
          <p:cNvPr id="9"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E7D608A-A643-2243-9200-514043E92BB5}" type="slidenum">
              <a:rPr lang="en-US" smtClean="0"/>
              <a:t>‹#›</a:t>
            </a:fld>
            <a:endParaRPr lang="en-US"/>
          </a:p>
        </p:txBody>
      </p:sp>
      <p:cxnSp>
        <p:nvCxnSpPr>
          <p:cNvPr id="14" name="Straight Connector 13"/>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7256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5183188" y="987431"/>
            <a:ext cx="617220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smtClean="0"/>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smtClean="0"/>
              <a:t>Click to edit Master text styles</a:t>
            </a:r>
          </a:p>
        </p:txBody>
      </p:sp>
      <p:sp>
        <p:nvSpPr>
          <p:cNvPr id="9"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E7D608A-A643-2243-9200-514043E92BB5}" type="slidenum">
              <a:rPr lang="en-US" smtClean="0"/>
              <a:t>‹#›</a:t>
            </a:fld>
            <a:endParaRPr lang="en-US"/>
          </a:p>
        </p:txBody>
      </p:sp>
      <p:cxnSp>
        <p:nvCxnSpPr>
          <p:cNvPr id="14" name="Straight Connector 13"/>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824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E7D608A-A643-2243-9200-514043E92BB5}" type="slidenum">
              <a:rPr lang="en-US" smtClean="0"/>
              <a:t>‹#›</a:t>
            </a:fld>
            <a:endParaRPr lang="en-US"/>
          </a:p>
        </p:txBody>
      </p:sp>
      <p:cxnSp>
        <p:nvCxnSpPr>
          <p:cNvPr id="13" name="Straight Connector 12"/>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9834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E7D608A-A643-2243-9200-514043E92BB5}" type="slidenum">
              <a:rPr lang="en-US" smtClean="0"/>
              <a:t>‹#›</a:t>
            </a:fld>
            <a:endParaRPr lang="en-US"/>
          </a:p>
        </p:txBody>
      </p:sp>
      <p:cxnSp>
        <p:nvCxnSpPr>
          <p:cNvPr id="13" name="Straight Connector 12"/>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671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Vertical Title and Text">
    <p:spTree>
      <p:nvGrpSpPr>
        <p:cNvPr id="1" name=""/>
        <p:cNvGrpSpPr/>
        <p:nvPr/>
      </p:nvGrpSpPr>
      <p:grpSpPr>
        <a:xfrm>
          <a:off x="0" y="0"/>
          <a:ext cx="0" cy="0"/>
          <a:chOff x="0" y="0"/>
          <a:chExt cx="0" cy="0"/>
        </a:xfrm>
      </p:grpSpPr>
      <p:sp>
        <p:nvSpPr>
          <p:cNvPr id="7" name="Rectangle 6"/>
          <p:cNvSpPr/>
          <p:nvPr/>
        </p:nvSpPr>
        <p:spPr>
          <a:xfrm>
            <a:off x="369013" y="4782504"/>
            <a:ext cx="7611035" cy="14275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rtlCol="0" anchor="b" anchorCtr="0"/>
          <a:lstStyle/>
          <a:p>
            <a:pPr algn="ctr"/>
            <a:r>
              <a:rPr lang="en-IN" sz="1350" dirty="0" smtClean="0">
                <a:solidFill>
                  <a:srgbClr val="7332A4"/>
                </a:solidFill>
              </a:rPr>
              <a:t>Preferably for text headlines or for use in infographics</a:t>
            </a:r>
            <a:endParaRPr lang="en-IN" sz="1350" dirty="0">
              <a:solidFill>
                <a:srgbClr val="7332A4"/>
              </a:solidFill>
            </a:endParaRPr>
          </a:p>
        </p:txBody>
      </p:sp>
      <p:sp>
        <p:nvSpPr>
          <p:cNvPr id="8" name="Rectangle 7"/>
          <p:cNvSpPr/>
          <p:nvPr/>
        </p:nvSpPr>
        <p:spPr>
          <a:xfrm>
            <a:off x="2744927" y="2057938"/>
            <a:ext cx="1245705" cy="576000"/>
          </a:xfrm>
          <a:prstGeom prst="rect">
            <a:avLst/>
          </a:prstGeom>
          <a:solidFill>
            <a:srgbClr val="2474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9" name="TextBox 8"/>
          <p:cNvSpPr txBox="1"/>
          <p:nvPr/>
        </p:nvSpPr>
        <p:spPr>
          <a:xfrm>
            <a:off x="2652165" y="2589758"/>
            <a:ext cx="1279517"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36, 116, 184</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13" name="TextBox 12"/>
          <p:cNvSpPr txBox="1"/>
          <p:nvPr/>
        </p:nvSpPr>
        <p:spPr>
          <a:xfrm>
            <a:off x="542061" y="526569"/>
            <a:ext cx="1792478" cy="369332"/>
          </a:xfrm>
          <a:prstGeom prst="rect">
            <a:avLst/>
          </a:prstGeom>
          <a:noFill/>
        </p:spPr>
        <p:txBody>
          <a:bodyPr wrap="none" rtlCol="0">
            <a:spAutoFit/>
          </a:bodyPr>
          <a:lstStyle/>
          <a:p>
            <a:r>
              <a:rPr lang="en-IN" sz="1800" u="sng" dirty="0" smtClean="0">
                <a:solidFill>
                  <a:schemeClr val="accent2"/>
                </a:solidFill>
                <a:latin typeface="Century Gothic" panose="020B0502020202020204" pitchFamily="34" charset="0"/>
              </a:rPr>
              <a:t>Colour Palette</a:t>
            </a:r>
            <a:endParaRPr lang="en-IN" sz="1800" u="sng" dirty="0">
              <a:solidFill>
                <a:schemeClr val="accent2"/>
              </a:solidFill>
              <a:latin typeface="Century Gothic" panose="020B0502020202020204" pitchFamily="34" charset="0"/>
            </a:endParaRPr>
          </a:p>
        </p:txBody>
      </p:sp>
      <p:sp>
        <p:nvSpPr>
          <p:cNvPr id="14" name="TextBox 13"/>
          <p:cNvSpPr txBox="1"/>
          <p:nvPr/>
        </p:nvSpPr>
        <p:spPr>
          <a:xfrm>
            <a:off x="543339" y="1696672"/>
            <a:ext cx="1287212" cy="300082"/>
          </a:xfrm>
          <a:prstGeom prst="rect">
            <a:avLst/>
          </a:prstGeom>
          <a:noFill/>
        </p:spPr>
        <p:txBody>
          <a:bodyPr wrap="none" rtlCol="0">
            <a:spAutoFit/>
          </a:bodyPr>
          <a:lstStyle/>
          <a:p>
            <a:r>
              <a:rPr lang="en-IN" sz="1350" dirty="0" smtClean="0"/>
              <a:t>Primary colours</a:t>
            </a:r>
            <a:endParaRPr lang="en-IN" sz="1350" dirty="0"/>
          </a:p>
        </p:txBody>
      </p:sp>
      <p:sp>
        <p:nvSpPr>
          <p:cNvPr id="15" name="Rectangle 14"/>
          <p:cNvSpPr/>
          <p:nvPr/>
        </p:nvSpPr>
        <p:spPr>
          <a:xfrm>
            <a:off x="636102" y="3005646"/>
            <a:ext cx="1245705" cy="576000"/>
          </a:xfrm>
          <a:prstGeom prst="rect">
            <a:avLst/>
          </a:prstGeom>
          <a:solidFill>
            <a:srgbClr val="F79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6" name="TextBox 15"/>
          <p:cNvSpPr txBox="1"/>
          <p:nvPr/>
        </p:nvSpPr>
        <p:spPr>
          <a:xfrm>
            <a:off x="535905" y="3536681"/>
            <a:ext cx="1279517"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247, 148, 40</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17" name="Rectangle 16"/>
          <p:cNvSpPr/>
          <p:nvPr/>
        </p:nvSpPr>
        <p:spPr>
          <a:xfrm>
            <a:off x="2734120" y="3933157"/>
            <a:ext cx="1245705" cy="576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8" name="TextBox 17"/>
          <p:cNvSpPr txBox="1"/>
          <p:nvPr/>
        </p:nvSpPr>
        <p:spPr>
          <a:xfrm>
            <a:off x="2628105" y="4451720"/>
            <a:ext cx="1132041"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59, 56, 56</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19" name="TextBox 18"/>
          <p:cNvSpPr txBox="1"/>
          <p:nvPr/>
        </p:nvSpPr>
        <p:spPr>
          <a:xfrm>
            <a:off x="2643802" y="1681925"/>
            <a:ext cx="1471750" cy="300082"/>
          </a:xfrm>
          <a:prstGeom prst="rect">
            <a:avLst/>
          </a:prstGeom>
          <a:noFill/>
        </p:spPr>
        <p:txBody>
          <a:bodyPr wrap="none" rtlCol="0">
            <a:spAutoFit/>
          </a:bodyPr>
          <a:lstStyle/>
          <a:p>
            <a:r>
              <a:rPr lang="en-IN" sz="1350" dirty="0" smtClean="0"/>
              <a:t>Secondary colours</a:t>
            </a:r>
            <a:endParaRPr lang="en-IN" sz="1350" dirty="0"/>
          </a:p>
        </p:txBody>
      </p:sp>
      <p:sp>
        <p:nvSpPr>
          <p:cNvPr id="20" name="Rectangle 19"/>
          <p:cNvSpPr/>
          <p:nvPr/>
        </p:nvSpPr>
        <p:spPr>
          <a:xfrm>
            <a:off x="4422094" y="2066004"/>
            <a:ext cx="1245705" cy="576000"/>
          </a:xfrm>
          <a:prstGeom prst="rect">
            <a:avLst/>
          </a:prstGeom>
          <a:solidFill>
            <a:srgbClr val="24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1" name="TextBox 20"/>
          <p:cNvSpPr txBox="1"/>
          <p:nvPr/>
        </p:nvSpPr>
        <p:spPr>
          <a:xfrm>
            <a:off x="4329329" y="2598807"/>
            <a:ext cx="1279517"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36, 153, 255</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22" name="Rectangle 21"/>
          <p:cNvSpPr/>
          <p:nvPr/>
        </p:nvSpPr>
        <p:spPr>
          <a:xfrm>
            <a:off x="6080350" y="2066004"/>
            <a:ext cx="1245705" cy="576000"/>
          </a:xfrm>
          <a:prstGeom prst="rect">
            <a:avLst/>
          </a:prstGeom>
          <a:solidFill>
            <a:srgbClr val="B9D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3" name="TextBox 22"/>
          <p:cNvSpPr txBox="1"/>
          <p:nvPr/>
        </p:nvSpPr>
        <p:spPr>
          <a:xfrm>
            <a:off x="6039952" y="2598807"/>
            <a:ext cx="1353256"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185, 222, 255</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p:cNvSpPr/>
          <p:nvPr/>
        </p:nvSpPr>
        <p:spPr>
          <a:xfrm>
            <a:off x="2731674" y="3005646"/>
            <a:ext cx="1245705" cy="576000"/>
          </a:xfrm>
          <a:prstGeom prst="rect">
            <a:avLst/>
          </a:prstGeom>
          <a:solidFill>
            <a:srgbClr val="F183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5" name="TextBox 24"/>
          <p:cNvSpPr txBox="1"/>
          <p:nvPr/>
        </p:nvSpPr>
        <p:spPr>
          <a:xfrm>
            <a:off x="2631478" y="3536681"/>
            <a:ext cx="1205779"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241, 131, 9</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26" name="Rectangle 25"/>
          <p:cNvSpPr/>
          <p:nvPr/>
        </p:nvSpPr>
        <p:spPr>
          <a:xfrm>
            <a:off x="6074529" y="3005646"/>
            <a:ext cx="1245705" cy="576000"/>
          </a:xfrm>
          <a:prstGeom prst="rect">
            <a:avLst/>
          </a:prstGeom>
          <a:solidFill>
            <a:srgbClr val="FBCF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7" name="TextBox 26"/>
          <p:cNvSpPr txBox="1"/>
          <p:nvPr/>
        </p:nvSpPr>
        <p:spPr>
          <a:xfrm>
            <a:off x="5974334" y="3536681"/>
            <a:ext cx="1353256"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251, 207, 159</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28" name="Rectangle 27"/>
          <p:cNvSpPr/>
          <p:nvPr/>
        </p:nvSpPr>
        <p:spPr>
          <a:xfrm>
            <a:off x="634133" y="3933157"/>
            <a:ext cx="1245705" cy="576000"/>
          </a:xfrm>
          <a:prstGeom prst="rect">
            <a:avLst/>
          </a:prstGeom>
          <a:solidFill>
            <a:srgbClr val="49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9" name="TextBox 28"/>
          <p:cNvSpPr txBox="1"/>
          <p:nvPr/>
        </p:nvSpPr>
        <p:spPr>
          <a:xfrm>
            <a:off x="528117" y="4451720"/>
            <a:ext cx="1132041"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73, 69, 69</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30" name="Rectangle 29"/>
          <p:cNvSpPr/>
          <p:nvPr/>
        </p:nvSpPr>
        <p:spPr>
          <a:xfrm>
            <a:off x="6080349" y="3933157"/>
            <a:ext cx="1245705" cy="576000"/>
          </a:xfrm>
          <a:prstGeom prst="rect">
            <a:avLst/>
          </a:prstGeom>
          <a:solidFill>
            <a:srgbClr val="E5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1" name="TextBox 30"/>
          <p:cNvSpPr txBox="1"/>
          <p:nvPr/>
        </p:nvSpPr>
        <p:spPr>
          <a:xfrm>
            <a:off x="5974334" y="4451720"/>
            <a:ext cx="1353256"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229, 227, 227</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32" name="Rectangle 31"/>
          <p:cNvSpPr/>
          <p:nvPr/>
        </p:nvSpPr>
        <p:spPr>
          <a:xfrm>
            <a:off x="620880" y="2053740"/>
            <a:ext cx="1245705" cy="576000"/>
          </a:xfrm>
          <a:prstGeom prst="rect">
            <a:avLst/>
          </a:prstGeom>
          <a:solidFill>
            <a:srgbClr val="0077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3" name="TextBox 32"/>
          <p:cNvSpPr txBox="1"/>
          <p:nvPr/>
        </p:nvSpPr>
        <p:spPr>
          <a:xfrm>
            <a:off x="528117" y="2598807"/>
            <a:ext cx="1205779"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0, 119, 161</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34" name="Rectangle 33"/>
          <p:cNvSpPr/>
          <p:nvPr/>
        </p:nvSpPr>
        <p:spPr>
          <a:xfrm>
            <a:off x="2717644" y="4880544"/>
            <a:ext cx="1245705" cy="576000"/>
          </a:xfrm>
          <a:prstGeom prst="rect">
            <a:avLst/>
          </a:prstGeom>
          <a:solidFill>
            <a:srgbClr val="4A2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5" name="TextBox 34"/>
          <p:cNvSpPr txBox="1"/>
          <p:nvPr/>
        </p:nvSpPr>
        <p:spPr>
          <a:xfrm>
            <a:off x="2627313" y="5411579"/>
            <a:ext cx="1205779"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74, 32, 106</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36" name="Rectangle 35"/>
          <p:cNvSpPr/>
          <p:nvPr/>
        </p:nvSpPr>
        <p:spPr>
          <a:xfrm>
            <a:off x="4413072" y="3933157"/>
            <a:ext cx="1245705" cy="576000"/>
          </a:xfrm>
          <a:prstGeom prst="rect">
            <a:avLst/>
          </a:prstGeom>
          <a:solidFill>
            <a:srgbClr val="9B9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7" name="TextBox 36"/>
          <p:cNvSpPr txBox="1"/>
          <p:nvPr/>
        </p:nvSpPr>
        <p:spPr>
          <a:xfrm>
            <a:off x="4307055" y="4451720"/>
            <a:ext cx="1353256"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155, 151, 151</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38" name="Rectangle 37"/>
          <p:cNvSpPr/>
          <p:nvPr/>
        </p:nvSpPr>
        <p:spPr>
          <a:xfrm>
            <a:off x="4426581" y="3001555"/>
            <a:ext cx="1245705" cy="576000"/>
          </a:xfrm>
          <a:prstGeom prst="rect">
            <a:avLst/>
          </a:prstGeom>
          <a:solidFill>
            <a:srgbClr val="F8A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9" name="TextBox 38"/>
          <p:cNvSpPr txBox="1"/>
          <p:nvPr/>
        </p:nvSpPr>
        <p:spPr>
          <a:xfrm>
            <a:off x="4326385" y="3532590"/>
            <a:ext cx="1279517"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248, 163, 70</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40" name="Rectangle 39"/>
          <p:cNvSpPr/>
          <p:nvPr/>
        </p:nvSpPr>
        <p:spPr>
          <a:xfrm>
            <a:off x="614873" y="4880544"/>
            <a:ext cx="1245705" cy="576000"/>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1" name="TextBox 40"/>
          <p:cNvSpPr txBox="1"/>
          <p:nvPr/>
        </p:nvSpPr>
        <p:spPr>
          <a:xfrm>
            <a:off x="524541" y="5411579"/>
            <a:ext cx="1279517"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101, 44, 144</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42" name="Rectangle 41"/>
          <p:cNvSpPr/>
          <p:nvPr/>
        </p:nvSpPr>
        <p:spPr>
          <a:xfrm>
            <a:off x="4413662" y="4880544"/>
            <a:ext cx="1245705" cy="576000"/>
          </a:xfrm>
          <a:prstGeom prst="rect">
            <a:avLst/>
          </a:prstGeom>
          <a:solidFill>
            <a:srgbClr val="9A5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3" name="TextBox 42"/>
          <p:cNvSpPr txBox="1"/>
          <p:nvPr/>
        </p:nvSpPr>
        <p:spPr>
          <a:xfrm>
            <a:off x="4323330" y="5411579"/>
            <a:ext cx="1279517"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154, 88, 204</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44" name="Rectangle 43"/>
          <p:cNvSpPr/>
          <p:nvPr/>
        </p:nvSpPr>
        <p:spPr>
          <a:xfrm>
            <a:off x="6076332" y="4880544"/>
            <a:ext cx="1245705" cy="576000"/>
          </a:xfrm>
          <a:prstGeom prst="rect">
            <a:avLst/>
          </a:prstGeom>
          <a:solidFill>
            <a:srgbClr val="BA8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5" name="TextBox 44"/>
          <p:cNvSpPr txBox="1"/>
          <p:nvPr/>
        </p:nvSpPr>
        <p:spPr>
          <a:xfrm>
            <a:off x="5986001" y="5411579"/>
            <a:ext cx="1353256"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186, 140, 220</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568598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8" name="TextBox 11"/>
          <p:cNvSpPr txBox="1"/>
          <p:nvPr/>
        </p:nvSpPr>
        <p:spPr>
          <a:xfrm>
            <a:off x="966303" y="4918927"/>
            <a:ext cx="7696200" cy="861774"/>
          </a:xfrm>
          <a:prstGeom prst="rect">
            <a:avLst/>
          </a:prstGeom>
          <a:noFill/>
        </p:spPr>
        <p:txBody>
          <a:bodyPr wrap="square" lIns="0" rtlCol="0">
            <a:spAutoFit/>
          </a:bodyPr>
          <a:lstStyle/>
          <a:p>
            <a:pPr eaLnBrk="0" fontAlgn="base" hangingPunct="0">
              <a:spcAft>
                <a:spcPts val="0"/>
              </a:spcAft>
            </a:pPr>
            <a:r>
              <a:rPr lang="en-IN" sz="1000" kern="1200" dirty="0">
                <a:solidFill>
                  <a:srgbClr val="7F7F7F"/>
                </a:solidFill>
                <a:effectLst/>
                <a:latin typeface="+mn-lt"/>
                <a:ea typeface="Times New Roman" panose="02020603050405020304" pitchFamily="18" charset="0"/>
                <a:cs typeface="Arial" panose="020B0604020202020204" pitchFamily="34" charset="0"/>
              </a:rPr>
              <a:t>ZenQ is a leading provider of </a:t>
            </a:r>
            <a:r>
              <a:rPr lang="en-IN" sz="1000" kern="1200" dirty="0" err="1" smtClean="0">
                <a:solidFill>
                  <a:srgbClr val="7F7F7F"/>
                </a:solidFill>
                <a:effectLst/>
                <a:latin typeface="+mn-lt"/>
                <a:ea typeface="Times New Roman" panose="02020603050405020304" pitchFamily="18" charset="0"/>
                <a:cs typeface="Arial" panose="020B0604020202020204" pitchFamily="34" charset="0"/>
              </a:rPr>
              <a:t>ipure</a:t>
            </a:r>
            <a:r>
              <a:rPr lang="en-IN" sz="1000" kern="1200" dirty="0" smtClean="0">
                <a:solidFill>
                  <a:srgbClr val="7F7F7F"/>
                </a:solidFill>
                <a:effectLst/>
                <a:latin typeface="+mn-lt"/>
                <a:ea typeface="Times New Roman" panose="02020603050405020304" pitchFamily="18" charset="0"/>
                <a:cs typeface="Arial" panose="020B0604020202020204" pitchFamily="34" charset="0"/>
              </a:rPr>
              <a:t>-play </a:t>
            </a:r>
            <a:r>
              <a:rPr lang="en-IN" sz="1000" kern="1200" dirty="0">
                <a:solidFill>
                  <a:srgbClr val="7F7F7F"/>
                </a:solidFill>
                <a:effectLst/>
                <a:latin typeface="+mn-lt"/>
                <a:ea typeface="Times New Roman" panose="02020603050405020304" pitchFamily="18" charset="0"/>
                <a:cs typeface="Arial" panose="020B0604020202020204" pitchFamily="34" charset="0"/>
              </a:rPr>
              <a:t>software quality assurance and testing services to clients across the globe. We offer a comprehensive range of value-added outsourcing solutions that are of the highest quality that our customers build quality products on.</a:t>
            </a:r>
            <a:endParaRPr lang="en-IN" sz="1000" dirty="0">
              <a:effectLst/>
              <a:latin typeface="+mn-lt"/>
              <a:ea typeface="Times New Roman" panose="02020603050405020304" pitchFamily="18" charset="0"/>
            </a:endParaRPr>
          </a:p>
          <a:p>
            <a:pPr eaLnBrk="0" fontAlgn="base" hangingPunct="0">
              <a:spcAft>
                <a:spcPts val="0"/>
              </a:spcAft>
            </a:pPr>
            <a:r>
              <a:rPr lang="en-IN" sz="1000" dirty="0">
                <a:effectLst/>
                <a:latin typeface="+mn-lt"/>
                <a:ea typeface="Times New Roman" panose="02020603050405020304" pitchFamily="18" charset="0"/>
              </a:rPr>
              <a:t> </a:t>
            </a:r>
          </a:p>
          <a:p>
            <a:pPr fontAlgn="base">
              <a:spcAft>
                <a:spcPts val="0"/>
              </a:spcAft>
            </a:pPr>
            <a:r>
              <a:rPr lang="en-US" sz="1000" kern="1200" dirty="0">
                <a:solidFill>
                  <a:srgbClr val="7F7F7F"/>
                </a:solidFill>
                <a:effectLst/>
                <a:latin typeface="+mn-lt"/>
                <a:ea typeface="Times New Roman" panose="02020603050405020304" pitchFamily="18" charset="0"/>
                <a:cs typeface="Arial" panose="020B0604020202020204" pitchFamily="34" charset="0"/>
              </a:rPr>
              <a:t>The contents of this </a:t>
            </a:r>
            <a:r>
              <a:rPr lang="en-US" sz="1000" kern="1200" dirty="0" smtClean="0">
                <a:solidFill>
                  <a:srgbClr val="7F7F7F"/>
                </a:solidFill>
                <a:effectLst/>
                <a:latin typeface="+mn-lt"/>
                <a:ea typeface="Times New Roman" panose="02020603050405020304" pitchFamily="18" charset="0"/>
                <a:cs typeface="Arial" panose="020B0604020202020204" pitchFamily="34" charset="0"/>
              </a:rPr>
              <a:t>presentation are </a:t>
            </a:r>
            <a:r>
              <a:rPr lang="en-US" sz="1000" kern="1200" dirty="0">
                <a:solidFill>
                  <a:srgbClr val="7F7F7F"/>
                </a:solidFill>
                <a:effectLst/>
                <a:latin typeface="+mn-lt"/>
                <a:ea typeface="Times New Roman" panose="02020603050405020304" pitchFamily="18" charset="0"/>
                <a:cs typeface="Arial" panose="020B0604020202020204" pitchFamily="34" charset="0"/>
              </a:rPr>
              <a:t>confidential and intended solely for the use of the individual or entity to whom they are addressed. The company accepts no liability for any damage caused by using the content of this </a:t>
            </a:r>
            <a:r>
              <a:rPr lang="en-US" sz="1000" kern="1200" dirty="0" smtClean="0">
                <a:solidFill>
                  <a:srgbClr val="7F7F7F"/>
                </a:solidFill>
                <a:effectLst/>
                <a:latin typeface="+mn-lt"/>
                <a:ea typeface="Times New Roman" panose="02020603050405020304" pitchFamily="18" charset="0"/>
                <a:cs typeface="Arial" panose="020B0604020202020204" pitchFamily="34" charset="0"/>
              </a:rPr>
              <a:t>presentation.</a:t>
            </a:r>
            <a:endParaRPr lang="en-IN" sz="1000" dirty="0">
              <a:effectLst/>
              <a:latin typeface="+mn-lt"/>
              <a:ea typeface="Times New Roman" panose="02020603050405020304" pitchFamily="18" charset="0"/>
            </a:endParaRPr>
          </a:p>
        </p:txBody>
      </p:sp>
      <p:sp>
        <p:nvSpPr>
          <p:cNvPr id="6" name="Footer Placeholder 4"/>
          <p:cNvSpPr>
            <a:spLocks noGrp="1"/>
          </p:cNvSpPr>
          <p:nvPr>
            <p:ph type="ftr" sz="quarter" idx="3"/>
          </p:nvPr>
        </p:nvSpPr>
        <p:spPr>
          <a:xfrm>
            <a:off x="838200" y="6356355"/>
            <a:ext cx="4114800" cy="365125"/>
          </a:xfrm>
          <a:prstGeom prst="rect">
            <a:avLst/>
          </a:prstGeom>
        </p:spPr>
        <p:txBody>
          <a:bodyPr vert="horz" lIns="91440" tIns="45720" rIns="91440" bIns="45720" rtlCol="0" anchor="ctr"/>
          <a:lstStyle>
            <a:lvl1pPr algn="l">
              <a:defRPr sz="1000">
                <a:solidFill>
                  <a:schemeClr val="bg2"/>
                </a:solidFill>
              </a:defRPr>
            </a:lvl1pPr>
          </a:lstStyle>
          <a:p>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295" y="3021037"/>
            <a:ext cx="4789028" cy="1440000"/>
          </a:xfrm>
          <a:prstGeom prst="rect">
            <a:avLst/>
          </a:prstGeom>
        </p:spPr>
      </p:pic>
      <p:cxnSp>
        <p:nvCxnSpPr>
          <p:cNvPr id="13" name="Straight Connector 12"/>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450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A3E3D69-6CAB-5543-A076-6916914FFECD}"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D608A-A643-2243-9200-514043E92BB5}" type="slidenum">
              <a:rPr lang="en-US" smtClean="0"/>
              <a:t>‹#›</a:t>
            </a:fld>
            <a:endParaRPr lang="en-US"/>
          </a:p>
        </p:txBody>
      </p:sp>
    </p:spTree>
    <p:extLst>
      <p:ext uri="{BB962C8B-B14F-4D97-AF65-F5344CB8AC3E}">
        <p14:creationId xmlns:p14="http://schemas.microsoft.com/office/powerpoint/2010/main" val="4089344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590747" y="1835603"/>
            <a:ext cx="5601252" cy="5022403"/>
          </a:xfrm>
        </p:spPr>
        <p:txBody>
          <a:bodyPr/>
          <a:lstStyle/>
          <a:p>
            <a:r>
              <a:rPr lang="en-US" smtClean="0"/>
              <a:t>Click icon to add picture</a:t>
            </a:r>
            <a:endParaRPr lang="en-IN"/>
          </a:p>
        </p:txBody>
      </p:sp>
      <p:sp>
        <p:nvSpPr>
          <p:cNvPr id="9" name="Text Placeholder 8"/>
          <p:cNvSpPr>
            <a:spLocks noGrp="1"/>
          </p:cNvSpPr>
          <p:nvPr>
            <p:ph type="body" sz="quarter" idx="11" hasCustomPrompt="1"/>
          </p:nvPr>
        </p:nvSpPr>
        <p:spPr>
          <a:xfrm>
            <a:off x="3" y="2238787"/>
            <a:ext cx="6139543" cy="1172070"/>
          </a:xfrm>
        </p:spPr>
        <p:txBody>
          <a:bodyPr lIns="432000" anchor="ctr">
            <a:normAutofit/>
          </a:bodyPr>
          <a:lstStyle>
            <a:lvl1pPr marL="0" indent="0" algn="l">
              <a:buNone/>
              <a:defRPr sz="3600">
                <a:solidFill>
                  <a:schemeClr val="accent4"/>
                </a:solidFill>
                <a:latin typeface="Century Gothic" panose="020B0502020202020204" pitchFamily="34" charset="0"/>
              </a:defRPr>
            </a:lvl1pPr>
          </a:lstStyle>
          <a:p>
            <a:pPr lvl="0"/>
            <a:r>
              <a:rPr lang="en-US" dirty="0" smtClean="0"/>
              <a:t>Title heading</a:t>
            </a:r>
            <a:endParaRPr lang="en-IN" dirty="0"/>
          </a:p>
        </p:txBody>
      </p:sp>
      <p:sp>
        <p:nvSpPr>
          <p:cNvPr id="11" name="Text Placeholder 10"/>
          <p:cNvSpPr>
            <a:spLocks noGrp="1"/>
          </p:cNvSpPr>
          <p:nvPr>
            <p:ph type="body" sz="quarter" idx="12" hasCustomPrompt="1"/>
          </p:nvPr>
        </p:nvSpPr>
        <p:spPr>
          <a:xfrm>
            <a:off x="0" y="3286981"/>
            <a:ext cx="4775200" cy="602859"/>
          </a:xfrm>
        </p:spPr>
        <p:txBody>
          <a:bodyPr vert="horz" lIns="432000" tIns="45720" rIns="91440" bIns="45720" rtlCol="0" anchor="ctr">
            <a:normAutofit/>
          </a:bodyPr>
          <a:lstStyle>
            <a:lvl1pPr algn="l">
              <a:defRPr lang="en-IN" sz="2000" dirty="0">
                <a:solidFill>
                  <a:schemeClr val="tx2"/>
                </a:solidFill>
                <a:latin typeface="Century Gothic" panose="020B0502020202020204" pitchFamily="34" charset="0"/>
              </a:defRPr>
            </a:lvl1pPr>
          </a:lstStyle>
          <a:p>
            <a:pPr marL="0" lvl="0" indent="0">
              <a:buNone/>
            </a:pPr>
            <a:r>
              <a:rPr lang="en-US" dirty="0" smtClean="0"/>
              <a:t>Sub-heading</a:t>
            </a:r>
            <a:endParaRPr lang="en-IN" dirty="0"/>
          </a:p>
        </p:txBody>
      </p:sp>
      <p:sp>
        <p:nvSpPr>
          <p:cNvPr id="13" name="Text Placeholder 12"/>
          <p:cNvSpPr>
            <a:spLocks noGrp="1"/>
          </p:cNvSpPr>
          <p:nvPr>
            <p:ph type="body" sz="quarter" idx="13" hasCustomPrompt="1"/>
          </p:nvPr>
        </p:nvSpPr>
        <p:spPr>
          <a:xfrm>
            <a:off x="3" y="5529269"/>
            <a:ext cx="3125788" cy="479425"/>
          </a:xfrm>
        </p:spPr>
        <p:txBody>
          <a:bodyPr lIns="432000">
            <a:normAutofit/>
          </a:bodyPr>
          <a:lstStyle>
            <a:lvl1pPr marL="0" indent="0">
              <a:buNone/>
              <a:defRPr sz="1200" baseline="0">
                <a:solidFill>
                  <a:schemeClr val="accent4"/>
                </a:solidFill>
              </a:defRPr>
            </a:lvl1pPr>
          </a:lstStyle>
          <a:p>
            <a:pPr lvl="0"/>
            <a:r>
              <a:rPr lang="en-US" dirty="0" smtClean="0"/>
              <a:t>Month  Date, Year</a:t>
            </a:r>
            <a:endParaRPr lang="en-IN" dirty="0"/>
          </a:p>
        </p:txBody>
      </p:sp>
      <p:sp>
        <p:nvSpPr>
          <p:cNvPr id="8" name="SmartArt Placeholder 4"/>
          <p:cNvSpPr>
            <a:spLocks noGrp="1"/>
          </p:cNvSpPr>
          <p:nvPr>
            <p:ph type="dgm" sz="quarter" idx="14" hasCustomPrompt="1"/>
          </p:nvPr>
        </p:nvSpPr>
        <p:spPr>
          <a:xfrm>
            <a:off x="10203997" y="676444"/>
            <a:ext cx="1726747" cy="519112"/>
          </a:xfrm>
        </p:spPr>
        <p:txBody>
          <a:bodyPr/>
          <a:lstStyle>
            <a:lvl1pPr marL="0" indent="0">
              <a:buNone/>
              <a:defRPr/>
            </a:lvl1pPr>
          </a:lstStyle>
          <a:p>
            <a:r>
              <a:rPr lang="en-IN" dirty="0" smtClean="0"/>
              <a:t>Co-brand</a:t>
            </a:r>
            <a:endParaRPr lang="en-IN"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002" y="432000"/>
            <a:ext cx="2993143" cy="900000"/>
          </a:xfrm>
          <a:prstGeom prst="rect">
            <a:avLst/>
          </a:prstGeom>
        </p:spPr>
      </p:pic>
    </p:spTree>
    <p:extLst>
      <p:ext uri="{BB962C8B-B14F-4D97-AF65-F5344CB8AC3E}">
        <p14:creationId xmlns:p14="http://schemas.microsoft.com/office/powerpoint/2010/main" val="174581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E7D608A-A643-2243-9200-514043E92BB5}" type="slidenum">
              <a:rPr lang="en-US" smtClean="0"/>
              <a:t>‹#›</a:t>
            </a:fld>
            <a:endParaRPr lang="en-US"/>
          </a:p>
        </p:txBody>
      </p:sp>
      <p:cxnSp>
        <p:nvCxnSpPr>
          <p:cNvPr id="12" name="Straight Connector 11"/>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368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3B383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4500">
                <a:solidFill>
                  <a:srgbClr val="F79428"/>
                </a:solidFill>
              </a:defRPr>
            </a:lvl1pPr>
          </a:lstStyle>
          <a:p>
            <a:r>
              <a:rPr lang="en-US" smtClean="0"/>
              <a:t>Click to edit Master title style</a:t>
            </a:r>
            <a:endParaRPr lang="en-IN" dirty="0"/>
          </a:p>
        </p:txBody>
      </p:sp>
      <p:sp>
        <p:nvSpPr>
          <p:cNvPr id="3" name="Text Placeholder 2"/>
          <p:cNvSpPr>
            <a:spLocks noGrp="1"/>
          </p:cNvSpPr>
          <p:nvPr>
            <p:ph type="body" idx="1"/>
          </p:nvPr>
        </p:nvSpPr>
        <p:spPr>
          <a:xfrm>
            <a:off x="831851" y="4589469"/>
            <a:ext cx="10515600" cy="1500187"/>
          </a:xfrm>
        </p:spPr>
        <p:txBody>
          <a:bodyPr/>
          <a:lstStyle>
            <a:lvl1pPr marL="0" indent="0">
              <a:buNone/>
              <a:defRPr sz="180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541839015"/>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rgbClr val="4A206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4500">
                <a:solidFill>
                  <a:srgbClr val="F79428"/>
                </a:solidFill>
              </a:defRPr>
            </a:lvl1pPr>
          </a:lstStyle>
          <a:p>
            <a:r>
              <a:rPr lang="en-US" smtClean="0"/>
              <a:t>Click to edit Master title style</a:t>
            </a:r>
            <a:endParaRPr lang="en-IN" dirty="0"/>
          </a:p>
        </p:txBody>
      </p:sp>
      <p:sp>
        <p:nvSpPr>
          <p:cNvPr id="3" name="Text Placeholder 2"/>
          <p:cNvSpPr>
            <a:spLocks noGrp="1"/>
          </p:cNvSpPr>
          <p:nvPr>
            <p:ph type="body" idx="1"/>
          </p:nvPr>
        </p:nvSpPr>
        <p:spPr>
          <a:xfrm>
            <a:off x="831851" y="4589469"/>
            <a:ext cx="10515600" cy="1500187"/>
          </a:xfrm>
        </p:spPr>
        <p:txBody>
          <a:bodyPr/>
          <a:lstStyle>
            <a:lvl1pPr marL="0" indent="0">
              <a:buNone/>
              <a:defRPr sz="180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60665124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2_Section Header">
    <p:bg>
      <p:bgPr>
        <a:solidFill>
          <a:srgbClr val="24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4500">
                <a:solidFill>
                  <a:srgbClr val="F79428"/>
                </a:solidFill>
              </a:defRPr>
            </a:lvl1pPr>
          </a:lstStyle>
          <a:p>
            <a:r>
              <a:rPr lang="en-US" smtClean="0"/>
              <a:t>Click to edit Master title style</a:t>
            </a:r>
            <a:endParaRPr lang="en-IN" dirty="0"/>
          </a:p>
        </p:txBody>
      </p:sp>
      <p:sp>
        <p:nvSpPr>
          <p:cNvPr id="3" name="Text Placeholder 2"/>
          <p:cNvSpPr>
            <a:spLocks noGrp="1"/>
          </p:cNvSpPr>
          <p:nvPr>
            <p:ph type="body" idx="1"/>
          </p:nvPr>
        </p:nvSpPr>
        <p:spPr>
          <a:xfrm>
            <a:off x="831851" y="4589469"/>
            <a:ext cx="10515600" cy="1500187"/>
          </a:xfrm>
        </p:spPr>
        <p:txBody>
          <a:bodyPr/>
          <a:lstStyle>
            <a:lvl1pPr marL="0" indent="0">
              <a:buNone/>
              <a:defRPr sz="180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00568998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dirty="0"/>
          </a:p>
        </p:txBody>
      </p:sp>
      <p:sp>
        <p:nvSpPr>
          <p:cNvPr id="7"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E7D608A-A643-2243-9200-514043E92BB5}" type="slidenum">
              <a:rPr lang="en-US" smtClean="0"/>
              <a:t>‹#›</a:t>
            </a:fld>
            <a:endParaRPr lang="en-US"/>
          </a:p>
        </p:txBody>
      </p:sp>
      <p:cxnSp>
        <p:nvCxnSpPr>
          <p:cNvPr id="11" name="Straight Connector 10"/>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798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E7D608A-A643-2243-9200-514043E92BB5}" type="slidenum">
              <a:rPr lang="en-US" smtClean="0"/>
              <a:t>‹#›</a:t>
            </a:fld>
            <a:endParaRPr lang="en-US"/>
          </a:p>
        </p:txBody>
      </p:sp>
      <p:cxnSp>
        <p:nvCxnSpPr>
          <p:cNvPr id="14" name="Straight Connector 13"/>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607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1" name="Slide Number Placeholder 5"/>
          <p:cNvSpPr>
            <a:spLocks noGrp="1"/>
          </p:cNvSpPr>
          <p:nvPr>
            <p:ph type="sldNum" sz="quarter" idx="11"/>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E7D608A-A643-2243-9200-514043E92BB5}" type="slidenum">
              <a:rPr lang="en-US" smtClean="0"/>
              <a:t>‹#›</a:t>
            </a:fld>
            <a:endParaRPr lang="en-US"/>
          </a:p>
        </p:txBody>
      </p:sp>
      <p:cxnSp>
        <p:nvCxnSpPr>
          <p:cNvPr id="16" name="Straight Connector 15"/>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022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Footer Placeholder 4"/>
          <p:cNvSpPr>
            <a:spLocks noGrp="1"/>
          </p:cNvSpPr>
          <p:nvPr>
            <p:ph type="ftr" sz="quarter" idx="3"/>
          </p:nvPr>
        </p:nvSpPr>
        <p:spPr>
          <a:xfrm>
            <a:off x="838200" y="6356355"/>
            <a:ext cx="4114800" cy="365125"/>
          </a:xfrm>
          <a:prstGeom prst="rect">
            <a:avLst/>
          </a:prstGeom>
        </p:spPr>
        <p:txBody>
          <a:bodyPr vert="horz" lIns="91440" tIns="45720" rIns="91440" bIns="45720" rtlCol="0" anchor="ctr"/>
          <a:lstStyle>
            <a:lvl1pPr algn="l">
              <a:defRPr sz="1000">
                <a:solidFill>
                  <a:schemeClr val="bg2"/>
                </a:solidFill>
              </a:defRPr>
            </a:lvl1pPr>
          </a:lstStyle>
          <a:p>
            <a:endParaRPr 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E7D608A-A643-2243-9200-514043E92BB5}" type="slidenum">
              <a:rPr lang="en-US" smtClean="0"/>
              <a:t>‹#›</a:t>
            </a:fld>
            <a:endParaRPr lang="en-US"/>
          </a:p>
        </p:txBody>
      </p:sp>
    </p:spTree>
    <p:extLst>
      <p:ext uri="{BB962C8B-B14F-4D97-AF65-F5344CB8AC3E}">
        <p14:creationId xmlns:p14="http://schemas.microsoft.com/office/powerpoint/2010/main" val="16437791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xStyles>
    <p:titleStyle>
      <a:lvl1pPr algn="l" defTabSz="685783" rtl="0" eaLnBrk="1" latinLnBrk="0" hangingPunct="1">
        <a:lnSpc>
          <a:spcPct val="90000"/>
        </a:lnSpc>
        <a:spcBef>
          <a:spcPct val="0"/>
        </a:spcBef>
        <a:buNone/>
        <a:defRPr sz="3200" kern="1200">
          <a:solidFill>
            <a:schemeClr val="accent4"/>
          </a:solidFill>
          <a:latin typeface="Century Gothic" panose="020B0502020202020204" pitchFamily="34" charset="0"/>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400" kern="1200">
          <a:solidFill>
            <a:srgbClr val="3B3838"/>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2400" kern="1200">
          <a:solidFill>
            <a:srgbClr val="3B3838"/>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2400" kern="1200">
          <a:solidFill>
            <a:srgbClr val="3B3838"/>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2400" kern="1200">
          <a:solidFill>
            <a:srgbClr val="3B3838"/>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2400" kern="1200">
          <a:solidFill>
            <a:srgbClr val="3B3838"/>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www.parasoft.com/" TargetMode="External"/><Relationship Id="rId2" Type="http://schemas.openxmlformats.org/officeDocument/2006/relationships/hyperlink" Target="http://www.testingfaqs.org/vendors/1125.html"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www.soft.com/TestWorks/" TargetMode="External"/><Relationship Id="rId2" Type="http://schemas.openxmlformats.org/officeDocument/2006/relationships/hyperlink" Target="http://www.testingfaqs.org/vendors/1099.html"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AU" dirty="0"/>
              <a:t>ISTQB Certified Tester Foundation Level</a:t>
            </a:r>
            <a:endParaRPr lang="en-IN" dirty="0"/>
          </a:p>
        </p:txBody>
      </p:sp>
      <p:sp>
        <p:nvSpPr>
          <p:cNvPr id="6" name="Text Placeholder 5"/>
          <p:cNvSpPr>
            <a:spLocks noGrp="1"/>
          </p:cNvSpPr>
          <p:nvPr>
            <p:ph type="body" sz="quarter" idx="12"/>
          </p:nvPr>
        </p:nvSpPr>
        <p:spPr/>
        <p:txBody>
          <a:bodyPr/>
          <a:lstStyle/>
          <a:p>
            <a:r>
              <a:rPr lang="en-AU" dirty="0"/>
              <a:t>Module 3 of 6: Static </a:t>
            </a:r>
            <a:r>
              <a:rPr lang="en-AU" dirty="0" smtClean="0"/>
              <a:t>Techniques</a:t>
            </a:r>
            <a:endParaRPr lang="en-AU" dirty="0"/>
          </a:p>
        </p:txBody>
      </p:sp>
      <p:sp>
        <p:nvSpPr>
          <p:cNvPr id="7" name="Text Placeholder 6"/>
          <p:cNvSpPr>
            <a:spLocks noGrp="1"/>
          </p:cNvSpPr>
          <p:nvPr>
            <p:ph type="body" sz="quarter" idx="13"/>
          </p:nvPr>
        </p:nvSpPr>
        <p:spPr/>
        <p:txBody>
          <a:bodyPr/>
          <a:lstStyle/>
          <a:p>
            <a:r>
              <a:rPr lang="en-IN" dirty="0" smtClean="0"/>
              <a:t>February 2017</a:t>
            </a:r>
            <a:endParaRPr lang="en-IN" dirty="0"/>
          </a:p>
        </p:txBody>
      </p:sp>
      <p:pic>
        <p:nvPicPr>
          <p:cNvPr id="9" name="SmartArt Placeholder 8"/>
          <p:cNvPicPr>
            <a:picLocks noGrp="1" noChangeAspect="1"/>
          </p:cNvPicPr>
          <p:nvPr>
            <p:ph type="dgm" sz="quarter" idx="14"/>
          </p:nvPr>
        </p:nvPicPr>
        <p:blipFill>
          <a:blip r:embed="rId2">
            <a:extLst>
              <a:ext uri="{28A0092B-C50C-407E-A947-70E740481C1C}">
                <a14:useLocalDpi xmlns:a14="http://schemas.microsoft.com/office/drawing/2010/main" val="0"/>
              </a:ext>
            </a:extLst>
          </a:blip>
          <a:stretch>
            <a:fillRect/>
          </a:stretch>
        </p:blipFill>
        <p:spPr>
          <a:xfrm>
            <a:off x="10466790" y="676275"/>
            <a:ext cx="1200932" cy="519113"/>
          </a:xfrm>
        </p:spPr>
      </p:pic>
      <p:pic>
        <p:nvPicPr>
          <p:cNvPr id="17" name="Picture Placeholder 16"/>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9342" b="29342"/>
          <a:stretch>
            <a:fillRect/>
          </a:stretch>
        </p:blipFill>
        <p:spPr>
          <a:xfrm>
            <a:off x="0" y="1835597"/>
            <a:ext cx="12192000" cy="5022403"/>
          </a:xfrm>
        </p:spPr>
      </p:pic>
    </p:spTree>
    <p:extLst>
      <p:ext uri="{BB962C8B-B14F-4D97-AF65-F5344CB8AC3E}">
        <p14:creationId xmlns:p14="http://schemas.microsoft.com/office/powerpoint/2010/main" val="1342931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9" name="Rectangle 5"/>
          <p:cNvSpPr>
            <a:spLocks noGrp="1" noChangeArrowheads="1"/>
          </p:cNvSpPr>
          <p:nvPr>
            <p:ph type="title"/>
          </p:nvPr>
        </p:nvSpPr>
        <p:spPr/>
        <p:txBody>
          <a:bodyPr/>
          <a:lstStyle/>
          <a:p>
            <a:r>
              <a:rPr lang="en-AU" dirty="0"/>
              <a:t>Review Process</a:t>
            </a:r>
          </a:p>
        </p:txBody>
      </p:sp>
    </p:spTree>
    <p:extLst>
      <p:ext uri="{BB962C8B-B14F-4D97-AF65-F5344CB8AC3E}">
        <p14:creationId xmlns:p14="http://schemas.microsoft.com/office/powerpoint/2010/main" val="1383715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Types of Reviews</a:t>
            </a:r>
            <a:endParaRPr lang="en-US" dirty="0"/>
          </a:p>
        </p:txBody>
      </p:sp>
      <p:sp>
        <p:nvSpPr>
          <p:cNvPr id="3" name="Content Placeholder 2"/>
          <p:cNvSpPr>
            <a:spLocks noGrp="1"/>
          </p:cNvSpPr>
          <p:nvPr>
            <p:ph idx="1"/>
          </p:nvPr>
        </p:nvSpPr>
        <p:spPr/>
        <p:txBody>
          <a:bodyPr>
            <a:normAutofit/>
          </a:bodyPr>
          <a:lstStyle/>
          <a:p>
            <a:r>
              <a:rPr lang="en-AU" sz="2400" dirty="0"/>
              <a:t>Vary in formality depending on maturity, legal or regulatory requirements or the need for an audit trail</a:t>
            </a:r>
          </a:p>
          <a:p>
            <a:endParaRPr lang="en-AU" sz="2400" dirty="0"/>
          </a:p>
          <a:p>
            <a:r>
              <a:rPr lang="en-AU" sz="2400" dirty="0"/>
              <a:t>Informal</a:t>
            </a:r>
          </a:p>
          <a:p>
            <a:pPr lvl="1"/>
            <a:r>
              <a:rPr lang="en-AU" dirty="0"/>
              <a:t>No written instructions</a:t>
            </a:r>
          </a:p>
          <a:p>
            <a:endParaRPr lang="en-AU" sz="2400" dirty="0"/>
          </a:p>
          <a:p>
            <a:r>
              <a:rPr lang="en-AU" sz="2400" dirty="0"/>
              <a:t>Systematic </a:t>
            </a:r>
          </a:p>
          <a:p>
            <a:pPr lvl="1"/>
            <a:r>
              <a:rPr lang="en-AU" dirty="0"/>
              <a:t>Team participation</a:t>
            </a:r>
          </a:p>
          <a:p>
            <a:pPr lvl="1"/>
            <a:r>
              <a:rPr lang="en-AU" dirty="0"/>
              <a:t>Documented results</a:t>
            </a:r>
          </a:p>
          <a:p>
            <a:pPr lvl="1"/>
            <a:r>
              <a:rPr lang="en-AU" dirty="0"/>
              <a:t>Documented procedures</a:t>
            </a:r>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11</a:t>
            </a:fld>
            <a:endParaRPr lang="en-US"/>
          </a:p>
        </p:txBody>
      </p:sp>
      <p:pic>
        <p:nvPicPr>
          <p:cNvPr id="5" name="Picture 5" descr="C:\Documents and Settings\emily_mogic\Local Settings\Temporary Internet Files\Content.IE5\MTP2JILG\MP90040289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366470"/>
            <a:ext cx="4267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136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t>Objectives of Reviews</a:t>
            </a:r>
            <a:endParaRPr lang="en-US" dirty="0"/>
          </a:p>
        </p:txBody>
      </p:sp>
      <p:sp>
        <p:nvSpPr>
          <p:cNvPr id="7" name="Content Placeholder 6"/>
          <p:cNvSpPr>
            <a:spLocks noGrp="1"/>
          </p:cNvSpPr>
          <p:nvPr>
            <p:ph sz="half" idx="2"/>
          </p:nvPr>
        </p:nvSpPr>
        <p:spPr>
          <a:xfrm>
            <a:off x="6172200" y="1379835"/>
            <a:ext cx="5181600" cy="4351338"/>
          </a:xfrm>
        </p:spPr>
        <p:txBody>
          <a:bodyPr/>
          <a:lstStyle/>
          <a:p>
            <a:pPr marL="457200" indent="-457200">
              <a:buFontTx/>
              <a:buAutoNum type="arabicPeriod"/>
            </a:pPr>
            <a:endParaRPr lang="en-AU" sz="2400" dirty="0"/>
          </a:p>
          <a:p>
            <a:pPr marL="457200" indent="-457200">
              <a:buFontTx/>
              <a:buAutoNum type="arabicPeriod"/>
            </a:pPr>
            <a:endParaRPr lang="en-AU" sz="2400" dirty="0"/>
          </a:p>
          <a:p>
            <a:pPr marL="457200" indent="-457200">
              <a:buFontTx/>
              <a:buAutoNum type="arabicPeriod"/>
            </a:pPr>
            <a:r>
              <a:rPr lang="en-AU" sz="2400" dirty="0"/>
              <a:t>Find defects</a:t>
            </a:r>
          </a:p>
          <a:p>
            <a:pPr marL="457200" indent="-457200">
              <a:buFontTx/>
              <a:buAutoNum type="arabicPeriod"/>
            </a:pPr>
            <a:r>
              <a:rPr lang="en-AU" sz="2400" dirty="0"/>
              <a:t>Gain understanding</a:t>
            </a:r>
          </a:p>
          <a:p>
            <a:pPr marL="457200" indent="-457200">
              <a:buFontTx/>
              <a:buAutoNum type="arabicPeriod"/>
            </a:pPr>
            <a:r>
              <a:rPr lang="en-AU" sz="2400" dirty="0"/>
              <a:t>Educate testers and new team members</a:t>
            </a:r>
          </a:p>
          <a:p>
            <a:pPr marL="457200" indent="-457200">
              <a:buFontTx/>
              <a:buAutoNum type="arabicPeriod"/>
            </a:pPr>
            <a:r>
              <a:rPr lang="en-AU" sz="2400" dirty="0"/>
              <a:t>Discussion and decision by consensus</a:t>
            </a:r>
          </a:p>
          <a:p>
            <a:pPr marL="457200" indent="-457200"/>
            <a:endParaRPr lang="en-AU" dirty="0"/>
          </a:p>
          <a:p>
            <a:pPr marL="0" indent="0">
              <a:buNone/>
            </a:pPr>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12</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37522"/>
            <a:ext cx="4406349" cy="4393651"/>
          </a:xfrm>
          <a:prstGeom prst="rect">
            <a:avLst/>
          </a:prstGeom>
        </p:spPr>
      </p:pic>
    </p:spTree>
    <p:extLst>
      <p:ext uri="{BB962C8B-B14F-4D97-AF65-F5344CB8AC3E}">
        <p14:creationId xmlns:p14="http://schemas.microsoft.com/office/powerpoint/2010/main" val="1034603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a:t>Activities of a Formal Review</a:t>
            </a:r>
            <a:endParaRPr lang="en-US" dirty="0"/>
          </a:p>
        </p:txBody>
      </p:sp>
      <p:sp>
        <p:nvSpPr>
          <p:cNvPr id="7" name="Content Placeholder 6"/>
          <p:cNvSpPr>
            <a:spLocks noGrp="1"/>
          </p:cNvSpPr>
          <p:nvPr>
            <p:ph idx="1"/>
          </p:nvPr>
        </p:nvSpPr>
        <p:spPr/>
        <p:txBody>
          <a:bodyPr/>
          <a:lstStyle/>
          <a:p>
            <a:pPr marL="0" indent="0">
              <a:buNone/>
            </a:pPr>
            <a:r>
              <a:rPr lang="en-AU" sz="2400" dirty="0"/>
              <a:t>1. Planning: </a:t>
            </a:r>
          </a:p>
          <a:p>
            <a:pPr lvl="1"/>
            <a:r>
              <a:rPr lang="en-AU" dirty="0"/>
              <a:t>Defining the review criteria</a:t>
            </a:r>
          </a:p>
          <a:p>
            <a:pPr lvl="1"/>
            <a:r>
              <a:rPr lang="en-AU" dirty="0"/>
              <a:t>Selecting the personnel</a:t>
            </a:r>
          </a:p>
          <a:p>
            <a:pPr lvl="1"/>
            <a:r>
              <a:rPr lang="en-AU" dirty="0"/>
              <a:t>Allocating roles</a:t>
            </a:r>
          </a:p>
          <a:p>
            <a:pPr marL="0" indent="0">
              <a:buNone/>
            </a:pPr>
            <a:r>
              <a:rPr lang="en-US" sz="2400" dirty="0"/>
              <a:t>2. Defining the entry and exit criteria for more formal review types </a:t>
            </a:r>
            <a:endParaRPr lang="en-US" sz="2400" dirty="0" smtClean="0"/>
          </a:p>
          <a:p>
            <a:pPr marL="0" indent="0">
              <a:buNone/>
            </a:pPr>
            <a:r>
              <a:rPr lang="en-US" dirty="0"/>
              <a:t> </a:t>
            </a:r>
            <a:r>
              <a:rPr lang="en-US" dirty="0" smtClean="0"/>
              <a:t>      </a:t>
            </a:r>
            <a:r>
              <a:rPr lang="en-US" sz="2400" dirty="0" smtClean="0"/>
              <a:t>(</a:t>
            </a:r>
            <a:r>
              <a:rPr lang="en-US" sz="2400" dirty="0"/>
              <a:t>e.g., inspections) </a:t>
            </a:r>
          </a:p>
          <a:p>
            <a:pPr lvl="1"/>
            <a:r>
              <a:rPr lang="en-US" dirty="0"/>
              <a:t>Selecting which parts of documents to review</a:t>
            </a:r>
          </a:p>
          <a:p>
            <a:pPr marL="0" indent="0">
              <a:buNone/>
            </a:pPr>
            <a:r>
              <a:rPr lang="en-AU" sz="2400" dirty="0"/>
              <a:t>3. Kick-off:</a:t>
            </a:r>
          </a:p>
          <a:p>
            <a:pPr lvl="1"/>
            <a:r>
              <a:rPr lang="en-AU" dirty="0"/>
              <a:t>Distributing documents</a:t>
            </a:r>
          </a:p>
          <a:p>
            <a:pPr lvl="1"/>
            <a:r>
              <a:rPr lang="en-US" dirty="0"/>
              <a:t>Explaining the objectives, process and documents to the participants</a:t>
            </a:r>
          </a:p>
          <a:p>
            <a:pPr marL="0" indent="0">
              <a:buNone/>
            </a:pPr>
            <a:endParaRPr lang="en-US" sz="2400" dirty="0"/>
          </a:p>
        </p:txBody>
      </p:sp>
      <p:sp>
        <p:nvSpPr>
          <p:cNvPr id="5" name="Slide Number Placeholder 4"/>
          <p:cNvSpPr>
            <a:spLocks noGrp="1"/>
          </p:cNvSpPr>
          <p:nvPr>
            <p:ph type="sldNum" sz="quarter" idx="4"/>
          </p:nvPr>
        </p:nvSpPr>
        <p:spPr/>
        <p:txBody>
          <a:bodyPr/>
          <a:lstStyle/>
          <a:p>
            <a:pPr>
              <a:defRPr/>
            </a:pPr>
            <a:fld id="{E1384A7D-C6CE-47C7-897C-93316C153FE3}" type="slidenum">
              <a:rPr lang="en-US" smtClean="0"/>
              <a:pPr>
                <a:defRPr/>
              </a:pPr>
              <a:t>13</a:t>
            </a:fld>
            <a:endParaRPr lang="en-US"/>
          </a:p>
        </p:txBody>
      </p:sp>
    </p:spTree>
    <p:extLst>
      <p:ext uri="{BB962C8B-B14F-4D97-AF65-F5344CB8AC3E}">
        <p14:creationId xmlns:p14="http://schemas.microsoft.com/office/powerpoint/2010/main" val="4117835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Activities of a Formal Review continued…</a:t>
            </a:r>
            <a:endParaRPr lang="en-US" dirty="0"/>
          </a:p>
        </p:txBody>
      </p:sp>
      <p:sp>
        <p:nvSpPr>
          <p:cNvPr id="3" name="Content Placeholder 2"/>
          <p:cNvSpPr>
            <a:spLocks noGrp="1"/>
          </p:cNvSpPr>
          <p:nvPr>
            <p:ph idx="1"/>
          </p:nvPr>
        </p:nvSpPr>
        <p:spPr/>
        <p:txBody>
          <a:bodyPr/>
          <a:lstStyle/>
          <a:p>
            <a:pPr marL="0" indent="0">
              <a:buNone/>
            </a:pPr>
            <a:r>
              <a:rPr lang="en-US" sz="2400" dirty="0"/>
              <a:t>4. Checking entry criteria (for more formal review types)</a:t>
            </a:r>
          </a:p>
          <a:p>
            <a:pPr marL="0" indent="0">
              <a:buNone/>
            </a:pPr>
            <a:r>
              <a:rPr lang="en-AU" sz="2400" dirty="0"/>
              <a:t>5. Individual preparation</a:t>
            </a:r>
          </a:p>
          <a:p>
            <a:pPr lvl="1"/>
            <a:r>
              <a:rPr lang="en-US" dirty="0"/>
              <a:t>Preparing for the review meeting by reviewing the document(s)</a:t>
            </a:r>
          </a:p>
          <a:p>
            <a:pPr marL="0" indent="0">
              <a:buNone/>
            </a:pPr>
            <a:r>
              <a:rPr lang="en-US" sz="2400" dirty="0"/>
              <a:t>6. Noting potential defects, questions and comments</a:t>
            </a:r>
          </a:p>
          <a:p>
            <a:pPr marL="0" indent="0">
              <a:buNone/>
            </a:pPr>
            <a:r>
              <a:rPr lang="en-US" sz="2400" dirty="0"/>
              <a:t>7. Examination/evaluation/recording of results (review meeting):</a:t>
            </a:r>
          </a:p>
          <a:p>
            <a:pPr lvl="1"/>
            <a:r>
              <a:rPr lang="en-US" dirty="0"/>
              <a:t>Discussing or logging, with documented results or minutes (for more formal review types)</a:t>
            </a:r>
          </a:p>
          <a:p>
            <a:pPr lvl="1"/>
            <a:r>
              <a:rPr lang="en-US" dirty="0"/>
              <a:t>Noting defects, making recommendations regarding handling the defects, making decisions </a:t>
            </a:r>
            <a:r>
              <a:rPr lang="en-AU" dirty="0"/>
              <a:t>about the defects</a:t>
            </a:r>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14</a:t>
            </a:fld>
            <a:endParaRPr lang="en-US"/>
          </a:p>
        </p:txBody>
      </p:sp>
    </p:spTree>
    <p:extLst>
      <p:ext uri="{BB962C8B-B14F-4D97-AF65-F5344CB8AC3E}">
        <p14:creationId xmlns:p14="http://schemas.microsoft.com/office/powerpoint/2010/main" val="1654268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Activities of a Formal Review continued…</a:t>
            </a:r>
            <a:endParaRPr lang="en-US" dirty="0"/>
          </a:p>
        </p:txBody>
      </p:sp>
      <p:sp>
        <p:nvSpPr>
          <p:cNvPr id="3" name="Content Placeholder 2"/>
          <p:cNvSpPr>
            <a:spLocks noGrp="1"/>
          </p:cNvSpPr>
          <p:nvPr>
            <p:ph idx="1"/>
          </p:nvPr>
        </p:nvSpPr>
        <p:spPr/>
        <p:txBody>
          <a:bodyPr/>
          <a:lstStyle/>
          <a:p>
            <a:pPr marL="0" indent="0">
              <a:buNone/>
            </a:pPr>
            <a:r>
              <a:rPr lang="en-US" sz="2400" dirty="0"/>
              <a:t>8. Examining/evaluating and recording during any physical meetings or tracking any group </a:t>
            </a:r>
            <a:r>
              <a:rPr lang="en-AU" sz="2400" dirty="0"/>
              <a:t>electronic communications</a:t>
            </a:r>
          </a:p>
          <a:p>
            <a:pPr marL="0" indent="0">
              <a:buNone/>
            </a:pPr>
            <a:r>
              <a:rPr lang="en-AU" sz="2400" dirty="0"/>
              <a:t>9. Rework</a:t>
            </a:r>
          </a:p>
          <a:p>
            <a:pPr marL="0" indent="0">
              <a:buNone/>
            </a:pPr>
            <a:r>
              <a:rPr lang="en-US" sz="2400" dirty="0"/>
              <a:t>10. Fixing defects found (typically done by the author)</a:t>
            </a:r>
          </a:p>
          <a:p>
            <a:pPr lvl="1"/>
            <a:r>
              <a:rPr lang="en-US" dirty="0"/>
              <a:t>Recording updated status of defects (in formal reviews)</a:t>
            </a:r>
          </a:p>
          <a:p>
            <a:pPr marL="0" indent="0">
              <a:buNone/>
            </a:pPr>
            <a:r>
              <a:rPr lang="en-AU" sz="2400" dirty="0"/>
              <a:t>11. Follow-up:</a:t>
            </a:r>
          </a:p>
          <a:p>
            <a:pPr lvl="1"/>
            <a:r>
              <a:rPr lang="en-US" dirty="0"/>
              <a:t>Checking that defects have been addressed</a:t>
            </a:r>
          </a:p>
          <a:p>
            <a:pPr lvl="1"/>
            <a:r>
              <a:rPr lang="en-AU" dirty="0"/>
              <a:t>Gathering metrics</a:t>
            </a:r>
          </a:p>
          <a:p>
            <a:pPr marL="0" indent="0">
              <a:buNone/>
            </a:pPr>
            <a:r>
              <a:rPr lang="en-US" sz="2400" dirty="0"/>
              <a:t>12. Checking on exit criteria (for more formal review types)</a:t>
            </a:r>
            <a:endParaRPr lang="en-AU" sz="2400" dirty="0"/>
          </a:p>
          <a:p>
            <a:endParaRPr lang="en-US" sz="24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15</a:t>
            </a:fld>
            <a:endParaRPr lang="en-US"/>
          </a:p>
        </p:txBody>
      </p:sp>
    </p:spTree>
    <p:extLst>
      <p:ext uri="{BB962C8B-B14F-4D97-AF65-F5344CB8AC3E}">
        <p14:creationId xmlns:p14="http://schemas.microsoft.com/office/powerpoint/2010/main" val="1959065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Roles and Responsibilities</a:t>
            </a:r>
            <a:endParaRPr lang="en-US" dirty="0"/>
          </a:p>
        </p:txBody>
      </p:sp>
      <p:sp>
        <p:nvSpPr>
          <p:cNvPr id="3" name="Content Placeholder 2"/>
          <p:cNvSpPr>
            <a:spLocks noGrp="1"/>
          </p:cNvSpPr>
          <p:nvPr>
            <p:ph idx="1"/>
          </p:nvPr>
        </p:nvSpPr>
        <p:spPr/>
        <p:txBody>
          <a:bodyPr>
            <a:normAutofit/>
          </a:bodyPr>
          <a:lstStyle/>
          <a:p>
            <a:r>
              <a:rPr lang="en-US" sz="2400" b="1" dirty="0"/>
              <a:t>Manager: </a:t>
            </a:r>
            <a:r>
              <a:rPr lang="en-US" sz="2400" dirty="0"/>
              <a:t>decides on the execution of reviews, allocates time in project schedules and determines if the review objectives have been met.</a:t>
            </a:r>
          </a:p>
          <a:p>
            <a:endParaRPr lang="en-US" sz="2400" dirty="0"/>
          </a:p>
          <a:p>
            <a:r>
              <a:rPr lang="en-US" sz="2400" b="1" dirty="0"/>
              <a:t>Moderator: </a:t>
            </a:r>
            <a:r>
              <a:rPr lang="en-US" sz="2400" dirty="0"/>
              <a:t>the person who leads the review of the document or set of documents, including planning the review, running the meeting, and following-up after the meeting. If necessary, the moderator may mediate between the various points of view and is often the person upon whom the success of the review rests.</a:t>
            </a:r>
          </a:p>
          <a:p>
            <a:endParaRPr lang="en-US" sz="2400" dirty="0"/>
          </a:p>
          <a:p>
            <a:r>
              <a:rPr lang="en-US" sz="2400" b="1" dirty="0"/>
              <a:t>Author: </a:t>
            </a:r>
            <a:r>
              <a:rPr lang="en-US" sz="2400" dirty="0"/>
              <a:t>the writer or person with chief responsibility for the document(s) to be reviewed.</a:t>
            </a:r>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16</a:t>
            </a:fld>
            <a:endParaRPr lang="en-US"/>
          </a:p>
        </p:txBody>
      </p:sp>
    </p:spTree>
    <p:extLst>
      <p:ext uri="{BB962C8B-B14F-4D97-AF65-F5344CB8AC3E}">
        <p14:creationId xmlns:p14="http://schemas.microsoft.com/office/powerpoint/2010/main" val="802532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Roles and Responsibilities continued…</a:t>
            </a:r>
            <a:endParaRPr lang="en-US" dirty="0"/>
          </a:p>
        </p:txBody>
      </p:sp>
      <p:sp>
        <p:nvSpPr>
          <p:cNvPr id="3" name="Content Placeholder 2"/>
          <p:cNvSpPr>
            <a:spLocks noGrp="1"/>
          </p:cNvSpPr>
          <p:nvPr>
            <p:ph idx="1"/>
          </p:nvPr>
        </p:nvSpPr>
        <p:spPr/>
        <p:txBody>
          <a:bodyPr/>
          <a:lstStyle/>
          <a:p>
            <a:r>
              <a:rPr lang="en-US" sz="2400" b="1" dirty="0"/>
              <a:t>Reviewers: </a:t>
            </a:r>
            <a:r>
              <a:rPr lang="en-US" sz="2400" dirty="0"/>
              <a:t>individuals with a specific technical or business background (also called checkers or inspectors) who, after the necessary preparation, identify and describe findings (e.g., defects) in the product under review. Reviewers should be chosen to represent different perspectives and roles in the review process, and should take part in any review meetings.</a:t>
            </a:r>
          </a:p>
          <a:p>
            <a:endParaRPr lang="en-US" sz="2400" b="1" dirty="0"/>
          </a:p>
          <a:p>
            <a:r>
              <a:rPr lang="en-US" sz="2400" b="1" dirty="0"/>
              <a:t>Scribe</a:t>
            </a:r>
            <a:r>
              <a:rPr lang="en-US" sz="2400" dirty="0"/>
              <a:t> (or recorder): documents all the issues, problems and open points that were identified </a:t>
            </a:r>
            <a:r>
              <a:rPr lang="en-AU" sz="2400" dirty="0"/>
              <a:t>during the meeting.</a:t>
            </a:r>
          </a:p>
          <a:p>
            <a:endParaRPr lang="en-US" sz="24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17</a:t>
            </a:fld>
            <a:endParaRPr lang="en-US"/>
          </a:p>
        </p:txBody>
      </p:sp>
    </p:spTree>
    <p:extLst>
      <p:ext uri="{BB962C8B-B14F-4D97-AF65-F5344CB8AC3E}">
        <p14:creationId xmlns:p14="http://schemas.microsoft.com/office/powerpoint/2010/main" val="19648612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Checklists can help</a:t>
            </a:r>
            <a:endParaRPr lang="en-US" dirty="0"/>
          </a:p>
        </p:txBody>
      </p:sp>
      <p:sp>
        <p:nvSpPr>
          <p:cNvPr id="3" name="Content Placeholder 2"/>
          <p:cNvSpPr>
            <a:spLocks noGrp="1"/>
          </p:cNvSpPr>
          <p:nvPr>
            <p:ph idx="1"/>
          </p:nvPr>
        </p:nvSpPr>
        <p:spPr>
          <a:xfrm>
            <a:off x="838199" y="1825625"/>
            <a:ext cx="10862733" cy="4351338"/>
          </a:xfrm>
        </p:spPr>
        <p:txBody>
          <a:bodyPr/>
          <a:lstStyle/>
          <a:p>
            <a:pPr marL="0" indent="0">
              <a:buNone/>
            </a:pPr>
            <a:r>
              <a:rPr lang="en-US" sz="2400" dirty="0"/>
              <a:t>Looking at software products or related work products from different perspectives and using checklists can make reviews more effective and efficient. </a:t>
            </a:r>
          </a:p>
          <a:p>
            <a:pPr marL="0" indent="0">
              <a:buNone/>
            </a:pPr>
            <a:endParaRPr lang="en-US" sz="2400" dirty="0"/>
          </a:p>
          <a:p>
            <a:pPr marL="0" indent="0">
              <a:buNone/>
            </a:pPr>
            <a:r>
              <a:rPr lang="en-US" sz="2400" dirty="0"/>
              <a:t>For example, a checklist based on </a:t>
            </a:r>
            <a:br>
              <a:rPr lang="en-US" sz="2400" dirty="0"/>
            </a:br>
            <a:r>
              <a:rPr lang="en-US" sz="2400" dirty="0"/>
              <a:t>various perspectives such as user, </a:t>
            </a:r>
            <a:br>
              <a:rPr lang="en-US" sz="2400" dirty="0"/>
            </a:br>
            <a:r>
              <a:rPr lang="en-US" sz="2400" dirty="0"/>
              <a:t>maintainer, tester or operations, </a:t>
            </a:r>
            <a:br>
              <a:rPr lang="en-US" sz="2400" dirty="0"/>
            </a:br>
            <a:r>
              <a:rPr lang="en-US" sz="2400" dirty="0"/>
              <a:t>or a checklist of typical requirements </a:t>
            </a:r>
            <a:br>
              <a:rPr lang="en-US" sz="2400" dirty="0"/>
            </a:br>
            <a:r>
              <a:rPr lang="en-US" sz="2400" dirty="0"/>
              <a:t>problems may help to uncover </a:t>
            </a:r>
            <a:br>
              <a:rPr lang="en-US" sz="2400" dirty="0"/>
            </a:br>
            <a:r>
              <a:rPr lang="en-US" sz="2400" dirty="0"/>
              <a:t>previously undetected issues.</a:t>
            </a:r>
            <a:endParaRPr lang="en-AU" sz="2400" dirty="0"/>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18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600" y="3001169"/>
            <a:ext cx="2286000" cy="2000250"/>
          </a:xfrm>
          <a:prstGeom prst="rect">
            <a:avLst/>
          </a:prstGeom>
        </p:spPr>
      </p:pic>
    </p:spTree>
    <p:extLst>
      <p:ext uri="{BB962C8B-B14F-4D97-AF65-F5344CB8AC3E}">
        <p14:creationId xmlns:p14="http://schemas.microsoft.com/office/powerpoint/2010/main" val="15676443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Types of Reviews</a:t>
            </a:r>
            <a:endParaRPr lang="en-US" dirty="0"/>
          </a:p>
        </p:txBody>
      </p:sp>
      <p:sp>
        <p:nvSpPr>
          <p:cNvPr id="3" name="Content Placeholder 2"/>
          <p:cNvSpPr>
            <a:spLocks noGrp="1"/>
          </p:cNvSpPr>
          <p:nvPr>
            <p:ph idx="1"/>
          </p:nvPr>
        </p:nvSpPr>
        <p:spPr/>
        <p:txBody>
          <a:bodyPr>
            <a:normAutofit/>
          </a:bodyPr>
          <a:lstStyle/>
          <a:p>
            <a:pPr marL="457200" indent="-457200">
              <a:buFontTx/>
              <a:buAutoNum type="arabicPeriod"/>
              <a:defRPr/>
            </a:pPr>
            <a:r>
              <a:rPr lang="en-AU" sz="2400" b="1" dirty="0"/>
              <a:t>Informal Review</a:t>
            </a:r>
          </a:p>
          <a:p>
            <a:pPr marL="457200" indent="-457200">
              <a:buFontTx/>
              <a:buAutoNum type="arabicPeriod"/>
              <a:defRPr/>
            </a:pPr>
            <a:r>
              <a:rPr lang="en-AU" sz="2400" b="1" dirty="0"/>
              <a:t>Walkthrough</a:t>
            </a:r>
          </a:p>
          <a:p>
            <a:pPr marL="457200" indent="-457200">
              <a:buFontTx/>
              <a:buAutoNum type="arabicPeriod"/>
              <a:defRPr/>
            </a:pPr>
            <a:r>
              <a:rPr lang="en-AU" sz="2400" b="1" dirty="0"/>
              <a:t>Technical Review</a:t>
            </a:r>
          </a:p>
          <a:p>
            <a:pPr marL="457200" indent="-457200">
              <a:buFontTx/>
              <a:buAutoNum type="arabicPeriod"/>
              <a:defRPr/>
            </a:pPr>
            <a:r>
              <a:rPr lang="en-AU" sz="2400" b="1" dirty="0"/>
              <a:t>Inspection</a:t>
            </a:r>
          </a:p>
          <a:p>
            <a:pPr marL="457200" indent="-457200">
              <a:defRPr/>
            </a:pPr>
            <a:endParaRPr lang="en-AU" sz="2400" dirty="0"/>
          </a:p>
          <a:p>
            <a:pPr marL="457200" indent="-457200">
              <a:defRPr/>
            </a:pPr>
            <a:r>
              <a:rPr lang="en-AU" sz="2400" dirty="0"/>
              <a:t>You can use more than one type of review for a single work product</a:t>
            </a:r>
          </a:p>
          <a:p>
            <a:pPr marL="0" indent="0" algn="ctr">
              <a:buNone/>
              <a:defRPr/>
            </a:pPr>
            <a:r>
              <a:rPr lang="en-AU" sz="2400" i="1" dirty="0">
                <a:solidFill>
                  <a:schemeClr val="accent2">
                    <a:lumMod val="75000"/>
                  </a:schemeClr>
                </a:solidFill>
              </a:rPr>
              <a:t>For example you might hold…</a:t>
            </a:r>
          </a:p>
          <a:p>
            <a:pPr marL="0" indent="0" algn="ctr">
              <a:buNone/>
              <a:defRPr/>
            </a:pPr>
            <a:r>
              <a:rPr lang="en-AU" sz="2400" i="1" dirty="0">
                <a:solidFill>
                  <a:schemeClr val="accent2">
                    <a:lumMod val="75000"/>
                  </a:schemeClr>
                </a:solidFill>
              </a:rPr>
              <a:t> an informal review before a technical review </a:t>
            </a:r>
          </a:p>
          <a:p>
            <a:pPr marL="0" indent="0" algn="ctr">
              <a:buNone/>
              <a:defRPr/>
            </a:pPr>
            <a:r>
              <a:rPr lang="en-AU" sz="2400" i="1" dirty="0">
                <a:solidFill>
                  <a:schemeClr val="accent2">
                    <a:lumMod val="75000"/>
                  </a:schemeClr>
                </a:solidFill>
              </a:rPr>
              <a:t>and then an inspection on a requirements specification </a:t>
            </a:r>
          </a:p>
          <a:p>
            <a:pPr marL="0" indent="0" algn="ctr">
              <a:buNone/>
              <a:defRPr/>
            </a:pPr>
            <a:r>
              <a:rPr lang="en-AU" sz="2400" i="1" dirty="0">
                <a:solidFill>
                  <a:schemeClr val="accent2">
                    <a:lumMod val="75000"/>
                  </a:schemeClr>
                </a:solidFill>
              </a:rPr>
              <a:t>And finally a walkthrough with customers.</a:t>
            </a:r>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19</a:t>
            </a:fld>
            <a:endParaRPr lang="en-US"/>
          </a:p>
        </p:txBody>
      </p:sp>
    </p:spTree>
    <p:extLst>
      <p:ext uri="{BB962C8B-B14F-4D97-AF65-F5344CB8AC3E}">
        <p14:creationId xmlns:p14="http://schemas.microsoft.com/office/powerpoint/2010/main" val="2068435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Study </a:t>
            </a:r>
            <a:r>
              <a:rPr lang="en-AU" dirty="0"/>
              <a:t>Sessions</a:t>
            </a:r>
            <a:endParaRPr lang="en-US" dirty="0"/>
          </a:p>
        </p:txBody>
      </p:sp>
      <p:sp>
        <p:nvSpPr>
          <p:cNvPr id="3" name="Content Placeholder 2"/>
          <p:cNvSpPr>
            <a:spLocks noGrp="1"/>
          </p:cNvSpPr>
          <p:nvPr>
            <p:ph idx="1"/>
          </p:nvPr>
        </p:nvSpPr>
        <p:spPr>
          <a:xfrm>
            <a:off x="748048" y="1400622"/>
            <a:ext cx="10515600" cy="4351338"/>
          </a:xfrm>
          <a:solidFill>
            <a:schemeClr val="bg1"/>
          </a:solidFill>
        </p:spPr>
        <p:txBody>
          <a:bodyPr/>
          <a:lstStyle/>
          <a:p>
            <a:endParaRPr lang="en-AU" sz="2400" dirty="0"/>
          </a:p>
          <a:p>
            <a:r>
              <a:rPr lang="en-AU" sz="2400" dirty="0"/>
              <a:t>There are 6 main modules</a:t>
            </a:r>
          </a:p>
          <a:p>
            <a:pPr marL="850900" lvl="1" indent="-457200">
              <a:buFontTx/>
              <a:buAutoNum type="arabicPeriod"/>
            </a:pPr>
            <a:r>
              <a:rPr lang="en-AU" dirty="0"/>
              <a:t>Fundamentals of Testing</a:t>
            </a:r>
          </a:p>
          <a:p>
            <a:pPr marL="850900" lvl="1" indent="-457200">
              <a:buFontTx/>
              <a:buAutoNum type="arabicPeriod"/>
            </a:pPr>
            <a:r>
              <a:rPr lang="en-AU" dirty="0"/>
              <a:t>Testing Throughout the Software Life Cycle</a:t>
            </a:r>
          </a:p>
          <a:p>
            <a:pPr marL="850900" lvl="1" indent="-457200">
              <a:buFontTx/>
              <a:buAutoNum type="arabicPeriod"/>
            </a:pPr>
            <a:r>
              <a:rPr lang="en-AU" b="1" dirty="0"/>
              <a:t>Static Techniques</a:t>
            </a:r>
          </a:p>
          <a:p>
            <a:pPr marL="850900" lvl="1" indent="-457200">
              <a:buFontTx/>
              <a:buAutoNum type="arabicPeriod"/>
            </a:pPr>
            <a:r>
              <a:rPr lang="en-AU" dirty="0"/>
              <a:t>Test Design Techniques</a:t>
            </a:r>
          </a:p>
          <a:p>
            <a:pPr marL="850900" lvl="1" indent="-457200">
              <a:buFontTx/>
              <a:buAutoNum type="arabicPeriod"/>
            </a:pPr>
            <a:r>
              <a:rPr lang="en-AU" dirty="0"/>
              <a:t>Test Management</a:t>
            </a:r>
          </a:p>
          <a:p>
            <a:pPr marL="850900" lvl="1" indent="-457200">
              <a:buFontTx/>
              <a:buAutoNum type="arabicPeriod"/>
            </a:pPr>
            <a:r>
              <a:rPr lang="en-AU" dirty="0"/>
              <a:t>Tool Support for Testing</a:t>
            </a:r>
          </a:p>
          <a:p>
            <a:endParaRPr lang="en-US" sz="24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2</a:t>
            </a:fld>
            <a:endParaRPr lang="en-US"/>
          </a:p>
        </p:txBody>
      </p:sp>
      <p:pic>
        <p:nvPicPr>
          <p:cNvPr id="1026" name="Picture 2" descr="Image result for software testing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1704" y="1690692"/>
            <a:ext cx="4346555" cy="3042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56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4" end="4"/>
                                            </p:txEl>
                                          </p:spTgt>
                                        </p:tgtEl>
                                        <p:attrNameLst>
                                          <p:attrName>style.color</p:attrName>
                                        </p:attrNameLst>
                                      </p:cBhvr>
                                      <p:to>
                                        <p:clrVal>
                                          <a:srgbClr val="3C8C92"/>
                                        </p:clrVal>
                                      </p:to>
                                    </p:set>
                                    <p:set>
                                      <p:cBhvr>
                                        <p:cTn id="7" dur="500" fill="hold"/>
                                        <p:tgtEl>
                                          <p:spTgt spid="3">
                                            <p:txEl>
                                              <p:pRg st="4" end="4"/>
                                            </p:txEl>
                                          </p:spTgt>
                                        </p:tgtEl>
                                        <p:attrNameLst>
                                          <p:attrName>fillcolor</p:attrName>
                                        </p:attrNameLst>
                                      </p:cBhvr>
                                      <p:to>
                                        <p:clrVal>
                                          <a:srgbClr val="3C8C92"/>
                                        </p:clrVal>
                                      </p:to>
                                    </p:set>
                                    <p:set>
                                      <p:cBhvr>
                                        <p:cTn id="8" dur="500" fill="hold"/>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Informal Review</a:t>
            </a:r>
            <a:endParaRPr lang="en-US" dirty="0"/>
          </a:p>
        </p:txBody>
      </p:sp>
      <p:sp>
        <p:nvSpPr>
          <p:cNvPr id="3" name="Content Placeholder 2"/>
          <p:cNvSpPr>
            <a:spLocks noGrp="1"/>
          </p:cNvSpPr>
          <p:nvPr>
            <p:ph idx="1"/>
          </p:nvPr>
        </p:nvSpPr>
        <p:spPr/>
        <p:txBody>
          <a:bodyPr>
            <a:normAutofit lnSpcReduction="10000"/>
          </a:bodyPr>
          <a:lstStyle/>
          <a:p>
            <a:pPr>
              <a:defRPr/>
            </a:pPr>
            <a:r>
              <a:rPr lang="en-AU" sz="2400" dirty="0"/>
              <a:t>No formal process</a:t>
            </a:r>
          </a:p>
          <a:p>
            <a:pPr>
              <a:defRPr/>
            </a:pPr>
            <a:r>
              <a:rPr lang="en-US" sz="2400" dirty="0"/>
              <a:t>May take the form of pair programming or a technical lead reviewing designs and code</a:t>
            </a:r>
          </a:p>
          <a:p>
            <a:pPr>
              <a:defRPr/>
            </a:pPr>
            <a:r>
              <a:rPr lang="en-US" sz="2400" dirty="0"/>
              <a:t>Results may be documented</a:t>
            </a:r>
          </a:p>
          <a:p>
            <a:pPr>
              <a:defRPr/>
            </a:pPr>
            <a:r>
              <a:rPr lang="en-US" sz="2400" dirty="0"/>
              <a:t>Varies in usefulness depending on the reviewers</a:t>
            </a:r>
          </a:p>
          <a:p>
            <a:pPr>
              <a:defRPr/>
            </a:pPr>
            <a:endParaRPr lang="en-US" sz="2400" dirty="0"/>
          </a:p>
          <a:p>
            <a:pPr>
              <a:defRPr/>
            </a:pPr>
            <a:r>
              <a:rPr lang="en-US" sz="2400" b="1" dirty="0">
                <a:solidFill>
                  <a:schemeClr val="accent6">
                    <a:lumMod val="60000"/>
                    <a:lumOff val="40000"/>
                  </a:schemeClr>
                </a:solidFill>
              </a:rPr>
              <a:t>Main purpose: inexpensive way to get some benefit</a:t>
            </a:r>
          </a:p>
          <a:p>
            <a:pPr>
              <a:defRPr/>
            </a:pPr>
            <a:endParaRPr lang="en-US" sz="2400" dirty="0"/>
          </a:p>
          <a:p>
            <a:pPr marL="0" indent="0">
              <a:buNone/>
              <a:defRPr/>
            </a:pPr>
            <a:r>
              <a:rPr lang="en-US" sz="2400" dirty="0">
                <a:solidFill>
                  <a:schemeClr val="tx2"/>
                </a:solidFill>
              </a:rPr>
              <a:t>Example: Issue the test strategy document via email to a group for comments.</a:t>
            </a:r>
          </a:p>
          <a:p>
            <a:pPr lvl="1">
              <a:defRPr/>
            </a:pPr>
            <a:r>
              <a:rPr lang="en-US" dirty="0">
                <a:solidFill>
                  <a:schemeClr val="tx2"/>
                </a:solidFill>
              </a:rPr>
              <a:t>No formal tracking of comments or updates</a:t>
            </a:r>
          </a:p>
          <a:p>
            <a:pPr lvl="1">
              <a:defRPr/>
            </a:pPr>
            <a:r>
              <a:rPr lang="en-US" dirty="0">
                <a:solidFill>
                  <a:schemeClr val="tx2"/>
                </a:solidFill>
              </a:rPr>
              <a:t>Suggestion may or may not be taken on board</a:t>
            </a:r>
          </a:p>
          <a:p>
            <a:pPr marL="0" indent="0">
              <a:buNone/>
              <a:defRPr/>
            </a:pPr>
            <a:endParaRPr lang="en-AU" sz="2400" dirty="0"/>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20</a:t>
            </a:fld>
            <a:endParaRPr lang="en-US"/>
          </a:p>
        </p:txBody>
      </p:sp>
    </p:spTree>
    <p:extLst>
      <p:ext uri="{BB962C8B-B14F-4D97-AF65-F5344CB8AC3E}">
        <p14:creationId xmlns:p14="http://schemas.microsoft.com/office/powerpoint/2010/main" val="7374314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Walkthrough</a:t>
            </a:r>
            <a:endParaRPr lang="en-US" dirty="0"/>
          </a:p>
        </p:txBody>
      </p:sp>
      <p:sp>
        <p:nvSpPr>
          <p:cNvPr id="3" name="Content Placeholder 2"/>
          <p:cNvSpPr>
            <a:spLocks noGrp="1"/>
          </p:cNvSpPr>
          <p:nvPr>
            <p:ph idx="1"/>
          </p:nvPr>
        </p:nvSpPr>
        <p:spPr/>
        <p:txBody>
          <a:bodyPr/>
          <a:lstStyle/>
          <a:p>
            <a:pPr>
              <a:defRPr/>
            </a:pPr>
            <a:r>
              <a:rPr lang="en-US" sz="2400" dirty="0"/>
              <a:t>Meeting led by author of the document/item </a:t>
            </a:r>
          </a:p>
          <a:p>
            <a:pPr>
              <a:defRPr/>
            </a:pPr>
            <a:r>
              <a:rPr lang="en-US" sz="2400" dirty="0"/>
              <a:t>May take the form of scenarios, dry runs, peer group participation</a:t>
            </a:r>
          </a:p>
          <a:p>
            <a:pPr>
              <a:defRPr/>
            </a:pPr>
            <a:r>
              <a:rPr lang="en-AU" sz="2400" dirty="0"/>
              <a:t>Open-ended sessions</a:t>
            </a:r>
          </a:p>
          <a:p>
            <a:pPr lvl="1">
              <a:defRPr/>
            </a:pPr>
            <a:r>
              <a:rPr lang="en-US" dirty="0"/>
              <a:t>Optional pre-meeting preparation of reviewers</a:t>
            </a:r>
          </a:p>
          <a:p>
            <a:pPr lvl="1">
              <a:defRPr/>
            </a:pPr>
            <a:r>
              <a:rPr lang="en-US" dirty="0"/>
              <a:t>Optional preparation of a review report including list of findings</a:t>
            </a:r>
          </a:p>
          <a:p>
            <a:pPr>
              <a:defRPr/>
            </a:pPr>
            <a:r>
              <a:rPr lang="en-US" sz="2400" dirty="0"/>
              <a:t>Optional scribe (who is not the author)</a:t>
            </a:r>
          </a:p>
          <a:p>
            <a:pPr>
              <a:defRPr/>
            </a:pPr>
            <a:r>
              <a:rPr lang="en-US" sz="2400" dirty="0"/>
              <a:t>May vary in practice from quite informal </a:t>
            </a:r>
            <a:br>
              <a:rPr lang="en-US" sz="2400" dirty="0"/>
            </a:br>
            <a:r>
              <a:rPr lang="en-US" sz="2400" dirty="0"/>
              <a:t>to very formal</a:t>
            </a:r>
          </a:p>
          <a:p>
            <a:pPr>
              <a:defRPr/>
            </a:pPr>
            <a:r>
              <a:rPr lang="en-US" sz="2400" b="1" dirty="0">
                <a:solidFill>
                  <a:schemeClr val="accent6">
                    <a:lumMod val="60000"/>
                    <a:lumOff val="40000"/>
                  </a:schemeClr>
                </a:solidFill>
              </a:rPr>
              <a:t>Main purposes: learning, gaining </a:t>
            </a:r>
            <a:r>
              <a:rPr lang="en-US" sz="2400" b="1" dirty="0" smtClean="0">
                <a:solidFill>
                  <a:schemeClr val="accent6">
                    <a:lumMod val="60000"/>
                    <a:lumOff val="40000"/>
                  </a:schemeClr>
                </a:solidFill>
              </a:rPr>
              <a:t>understanding</a:t>
            </a:r>
            <a:r>
              <a:rPr lang="en-US" sz="2400" b="1" dirty="0">
                <a:solidFill>
                  <a:schemeClr val="accent6">
                    <a:lumMod val="60000"/>
                    <a:lumOff val="40000"/>
                  </a:schemeClr>
                </a:solidFill>
              </a:rPr>
              <a:t>, finding defects</a:t>
            </a:r>
            <a:endParaRPr lang="en-AU" sz="2400" b="1" dirty="0">
              <a:solidFill>
                <a:schemeClr val="accent6">
                  <a:lumMod val="60000"/>
                  <a:lumOff val="40000"/>
                </a:schemeClr>
              </a:solidFill>
            </a:endParaRPr>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21</a:t>
            </a:fld>
            <a:endParaRPr lang="en-US"/>
          </a:p>
        </p:txBody>
      </p:sp>
    </p:spTree>
    <p:extLst>
      <p:ext uri="{BB962C8B-B14F-4D97-AF65-F5344CB8AC3E}">
        <p14:creationId xmlns:p14="http://schemas.microsoft.com/office/powerpoint/2010/main" val="8828919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Technical Review</a:t>
            </a:r>
            <a:endParaRPr lang="en-US" dirty="0"/>
          </a:p>
        </p:txBody>
      </p:sp>
      <p:sp>
        <p:nvSpPr>
          <p:cNvPr id="3" name="Content Placeholder 2"/>
          <p:cNvSpPr>
            <a:spLocks noGrp="1"/>
          </p:cNvSpPr>
          <p:nvPr>
            <p:ph idx="1"/>
          </p:nvPr>
        </p:nvSpPr>
        <p:spPr/>
        <p:txBody>
          <a:bodyPr/>
          <a:lstStyle/>
          <a:p>
            <a:pPr marL="198438" indent="-198438" defTabSz="949325">
              <a:buClr>
                <a:srgbClr val="193A80"/>
              </a:buClr>
              <a:buFontTx/>
              <a:buChar char="•"/>
              <a:defRPr/>
            </a:pPr>
            <a:r>
              <a:rPr lang="en-US" sz="2400" dirty="0">
                <a:solidFill>
                  <a:srgbClr val="000000"/>
                </a:solidFill>
              </a:rPr>
              <a:t>Documented, defined defect-detection process that includes peers and technical experts with </a:t>
            </a:r>
            <a:r>
              <a:rPr lang="en-AU" sz="2400" dirty="0">
                <a:solidFill>
                  <a:srgbClr val="000000"/>
                </a:solidFill>
              </a:rPr>
              <a:t>optional management participation</a:t>
            </a:r>
          </a:p>
          <a:p>
            <a:pPr marL="198438" indent="-198438" defTabSz="949325">
              <a:buClr>
                <a:srgbClr val="193A80"/>
              </a:buClr>
              <a:buFontTx/>
              <a:buChar char="•"/>
              <a:defRPr/>
            </a:pPr>
            <a:r>
              <a:rPr lang="en-US" sz="2400" dirty="0">
                <a:solidFill>
                  <a:srgbClr val="000000"/>
                </a:solidFill>
              </a:rPr>
              <a:t>May be performed as a peer review without management participation</a:t>
            </a:r>
          </a:p>
          <a:p>
            <a:pPr marL="198438" indent="-198438" defTabSz="949325">
              <a:buClr>
                <a:srgbClr val="193A80"/>
              </a:buClr>
              <a:buFontTx/>
              <a:buChar char="•"/>
              <a:defRPr/>
            </a:pPr>
            <a:r>
              <a:rPr lang="en-US" sz="2400" dirty="0">
                <a:solidFill>
                  <a:srgbClr val="000000"/>
                </a:solidFill>
              </a:rPr>
              <a:t>Ideally led by trained moderator (not the author)</a:t>
            </a:r>
          </a:p>
          <a:p>
            <a:pPr marL="198438" indent="-198438" defTabSz="949325">
              <a:buClr>
                <a:srgbClr val="193A80"/>
              </a:buClr>
              <a:buFontTx/>
              <a:buChar char="•"/>
              <a:defRPr/>
            </a:pPr>
            <a:r>
              <a:rPr lang="en-US" sz="2400" dirty="0">
                <a:solidFill>
                  <a:srgbClr val="000000"/>
                </a:solidFill>
              </a:rPr>
              <a:t>Pre-meeting preparation by reviewers</a:t>
            </a:r>
          </a:p>
          <a:p>
            <a:pPr marL="198438" indent="-198438" defTabSz="949325">
              <a:buClr>
                <a:srgbClr val="193A80"/>
              </a:buClr>
              <a:buFontTx/>
              <a:buChar char="•"/>
              <a:defRPr/>
            </a:pPr>
            <a:r>
              <a:rPr lang="en-US" sz="2400" dirty="0">
                <a:solidFill>
                  <a:srgbClr val="000000"/>
                </a:solidFill>
              </a:rPr>
              <a:t>Optional use of checklists</a:t>
            </a:r>
          </a:p>
          <a:p>
            <a:endParaRPr lang="en-US" sz="24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22</a:t>
            </a:fld>
            <a:endParaRPr lang="en-US"/>
          </a:p>
        </p:txBody>
      </p:sp>
    </p:spTree>
    <p:extLst>
      <p:ext uri="{BB962C8B-B14F-4D97-AF65-F5344CB8AC3E}">
        <p14:creationId xmlns:p14="http://schemas.microsoft.com/office/powerpoint/2010/main" val="18009739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Review continued..</a:t>
            </a:r>
            <a:endParaRPr lang="en-US" dirty="0"/>
          </a:p>
        </p:txBody>
      </p:sp>
      <p:sp>
        <p:nvSpPr>
          <p:cNvPr id="3" name="Content Placeholder 2"/>
          <p:cNvSpPr>
            <a:spLocks noGrp="1"/>
          </p:cNvSpPr>
          <p:nvPr>
            <p:ph idx="1"/>
          </p:nvPr>
        </p:nvSpPr>
        <p:spPr/>
        <p:txBody>
          <a:bodyPr/>
          <a:lstStyle/>
          <a:p>
            <a:pPr marL="198438" indent="-198438" defTabSz="949325">
              <a:buClr>
                <a:srgbClr val="193A80"/>
              </a:buClr>
              <a:buFontTx/>
              <a:buChar char="•"/>
              <a:defRPr/>
            </a:pPr>
            <a:r>
              <a:rPr lang="en-US" sz="2400" dirty="0">
                <a:solidFill>
                  <a:srgbClr val="000000"/>
                </a:solidFill>
              </a:rPr>
              <a:t>Preparation of a review report which includes the list of findings, the verdict whether the software product meets its requirements and, where appropriate, recommendations related to </a:t>
            </a:r>
            <a:r>
              <a:rPr lang="en-AU" sz="2400" dirty="0">
                <a:solidFill>
                  <a:srgbClr val="000000"/>
                </a:solidFill>
              </a:rPr>
              <a:t>findings</a:t>
            </a:r>
          </a:p>
          <a:p>
            <a:pPr marL="198438" indent="-198438" defTabSz="949325">
              <a:buClr>
                <a:srgbClr val="193A80"/>
              </a:buClr>
              <a:buFontTx/>
              <a:buChar char="•"/>
              <a:defRPr/>
            </a:pPr>
            <a:r>
              <a:rPr lang="en-US" sz="2400" dirty="0">
                <a:solidFill>
                  <a:srgbClr val="000000"/>
                </a:solidFill>
              </a:rPr>
              <a:t>May vary in practice from quite informal to very formal</a:t>
            </a:r>
          </a:p>
          <a:p>
            <a:pPr marL="198438" indent="-198438" defTabSz="949325">
              <a:buClr>
                <a:srgbClr val="193A80"/>
              </a:buClr>
              <a:buFontTx/>
              <a:buChar char="•"/>
              <a:defRPr/>
            </a:pPr>
            <a:r>
              <a:rPr lang="en-US" sz="2400" b="1" dirty="0">
                <a:solidFill>
                  <a:schemeClr val="accent6">
                    <a:lumMod val="60000"/>
                    <a:lumOff val="40000"/>
                  </a:schemeClr>
                </a:solidFill>
              </a:rPr>
              <a:t>Main purposes: discussing, making decisions, evaluating alternatives, finding defects, solving technical problems and checking conformance to specifications, plans, regulations, and </a:t>
            </a:r>
            <a:r>
              <a:rPr lang="en-AU" sz="2400" b="1" dirty="0">
                <a:solidFill>
                  <a:schemeClr val="accent6">
                    <a:lumMod val="60000"/>
                    <a:lumOff val="40000"/>
                  </a:schemeClr>
                </a:solidFill>
              </a:rPr>
              <a:t>standards</a:t>
            </a:r>
          </a:p>
          <a:p>
            <a:endParaRPr lang="en-US" sz="24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23</a:t>
            </a:fld>
            <a:endParaRPr lang="en-US"/>
          </a:p>
        </p:txBody>
      </p:sp>
    </p:spTree>
    <p:extLst>
      <p:ext uri="{BB962C8B-B14F-4D97-AF65-F5344CB8AC3E}">
        <p14:creationId xmlns:p14="http://schemas.microsoft.com/office/powerpoint/2010/main" val="1868370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Inspection</a:t>
            </a:r>
            <a:endParaRPr lang="en-US" dirty="0"/>
          </a:p>
        </p:txBody>
      </p:sp>
      <p:sp>
        <p:nvSpPr>
          <p:cNvPr id="3" name="Content Placeholder 2"/>
          <p:cNvSpPr>
            <a:spLocks noGrp="1"/>
          </p:cNvSpPr>
          <p:nvPr>
            <p:ph idx="1"/>
          </p:nvPr>
        </p:nvSpPr>
        <p:spPr/>
        <p:txBody>
          <a:bodyPr/>
          <a:lstStyle/>
          <a:p>
            <a:r>
              <a:rPr lang="en-US" sz="2400" dirty="0"/>
              <a:t>Led by trained moderator (not the author)</a:t>
            </a:r>
          </a:p>
          <a:p>
            <a:r>
              <a:rPr lang="en-US" sz="2400" dirty="0"/>
              <a:t>Usually conducted as a peer examination</a:t>
            </a:r>
          </a:p>
          <a:p>
            <a:r>
              <a:rPr lang="en-AU" sz="2400" dirty="0"/>
              <a:t>Defined roles</a:t>
            </a:r>
          </a:p>
          <a:p>
            <a:r>
              <a:rPr lang="en-AU" sz="2400" dirty="0"/>
              <a:t>Includes metrics gathering</a:t>
            </a:r>
          </a:p>
          <a:p>
            <a:r>
              <a:rPr lang="en-US" sz="2400" dirty="0"/>
              <a:t>Formal process based on rules and checklists</a:t>
            </a:r>
          </a:p>
          <a:p>
            <a:r>
              <a:rPr lang="en-US" sz="2400" dirty="0"/>
              <a:t>Specified entry and exit criteria for acceptance of the software product</a:t>
            </a:r>
          </a:p>
          <a:p>
            <a:endParaRPr lang="en-US" sz="24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24</a:t>
            </a:fld>
            <a:endParaRPr lang="en-US"/>
          </a:p>
        </p:txBody>
      </p:sp>
    </p:spTree>
    <p:extLst>
      <p:ext uri="{BB962C8B-B14F-4D97-AF65-F5344CB8AC3E}">
        <p14:creationId xmlns:p14="http://schemas.microsoft.com/office/powerpoint/2010/main" val="5491234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Inspection continued..</a:t>
            </a:r>
            <a:endParaRPr lang="en-US" dirty="0"/>
          </a:p>
        </p:txBody>
      </p:sp>
      <p:sp>
        <p:nvSpPr>
          <p:cNvPr id="3" name="Content Placeholder 2"/>
          <p:cNvSpPr>
            <a:spLocks noGrp="1"/>
          </p:cNvSpPr>
          <p:nvPr>
            <p:ph idx="1"/>
          </p:nvPr>
        </p:nvSpPr>
        <p:spPr/>
        <p:txBody>
          <a:bodyPr/>
          <a:lstStyle/>
          <a:p>
            <a:r>
              <a:rPr lang="en-AU" sz="2400" dirty="0"/>
              <a:t>Pre-meeting preparation</a:t>
            </a:r>
          </a:p>
          <a:p>
            <a:r>
              <a:rPr lang="en-US" sz="2400" dirty="0"/>
              <a:t>Inspection report including list of findings</a:t>
            </a:r>
          </a:p>
          <a:p>
            <a:r>
              <a:rPr lang="en-AU" sz="2400" dirty="0"/>
              <a:t>Formal follow-up process</a:t>
            </a:r>
          </a:p>
          <a:p>
            <a:pPr lvl="1"/>
            <a:r>
              <a:rPr lang="en-AU" dirty="0"/>
              <a:t>Optional process improvement components</a:t>
            </a:r>
          </a:p>
          <a:p>
            <a:r>
              <a:rPr lang="en-AU" sz="2400" dirty="0"/>
              <a:t>Optional reader</a:t>
            </a:r>
          </a:p>
          <a:p>
            <a:r>
              <a:rPr lang="en-US" sz="2400" b="1" dirty="0">
                <a:solidFill>
                  <a:schemeClr val="accent6">
                    <a:lumMod val="60000"/>
                    <a:lumOff val="40000"/>
                  </a:schemeClr>
                </a:solidFill>
              </a:rPr>
              <a:t>Main purpose: finding defects</a:t>
            </a:r>
            <a:endParaRPr lang="en-AU" sz="2400" b="1" dirty="0">
              <a:solidFill>
                <a:schemeClr val="accent6">
                  <a:lumMod val="60000"/>
                  <a:lumOff val="40000"/>
                </a:schemeClr>
              </a:solidFill>
            </a:endParaRPr>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25</a:t>
            </a:fld>
            <a:endParaRPr lang="en-US"/>
          </a:p>
        </p:txBody>
      </p:sp>
      <p:pic>
        <p:nvPicPr>
          <p:cNvPr id="5" name="Picture 2" descr="C:\Documents and Settings\emily_mogic\Local Settings\Temporary Internet Files\Content.IE5\0X6NSL27\MP90042662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6531" y="1690692"/>
            <a:ext cx="2938435" cy="293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97694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Success Factors for Reviews</a:t>
            </a:r>
            <a:endParaRPr lang="en-US" dirty="0"/>
          </a:p>
        </p:txBody>
      </p:sp>
      <p:sp>
        <p:nvSpPr>
          <p:cNvPr id="3" name="Content Placeholder 2"/>
          <p:cNvSpPr>
            <a:spLocks noGrp="1"/>
          </p:cNvSpPr>
          <p:nvPr>
            <p:ph idx="1"/>
          </p:nvPr>
        </p:nvSpPr>
        <p:spPr/>
        <p:txBody>
          <a:bodyPr/>
          <a:lstStyle/>
          <a:p>
            <a:r>
              <a:rPr lang="en-US" sz="2400" dirty="0"/>
              <a:t>Success factors for reviews include:</a:t>
            </a:r>
          </a:p>
          <a:p>
            <a:pPr lvl="1"/>
            <a:r>
              <a:rPr lang="en-US" dirty="0"/>
              <a:t>Each review has clear predefined </a:t>
            </a:r>
            <a:r>
              <a:rPr lang="en-US" b="1" dirty="0"/>
              <a:t>objectives.</a:t>
            </a:r>
          </a:p>
          <a:p>
            <a:pPr lvl="1"/>
            <a:r>
              <a:rPr lang="en-US" dirty="0"/>
              <a:t>The </a:t>
            </a:r>
            <a:r>
              <a:rPr lang="en-US" b="1" dirty="0"/>
              <a:t>right people </a:t>
            </a:r>
            <a:r>
              <a:rPr lang="en-US" dirty="0"/>
              <a:t>for the review objectives are involved.</a:t>
            </a:r>
          </a:p>
          <a:p>
            <a:pPr lvl="1"/>
            <a:r>
              <a:rPr lang="en-US" dirty="0"/>
              <a:t>Defects found are </a:t>
            </a:r>
            <a:r>
              <a:rPr lang="en-US" b="1" dirty="0"/>
              <a:t>welcomed</a:t>
            </a:r>
            <a:r>
              <a:rPr lang="en-US" dirty="0"/>
              <a:t> and expressed objectively.</a:t>
            </a:r>
          </a:p>
          <a:p>
            <a:pPr lvl="1"/>
            <a:r>
              <a:rPr lang="en-US" b="1" dirty="0"/>
              <a:t>People issues </a:t>
            </a:r>
            <a:r>
              <a:rPr lang="en-US" dirty="0"/>
              <a:t>and psychological aspects are dealt with (e.g., making it a positive experience for </a:t>
            </a:r>
            <a:r>
              <a:rPr lang="en-AU" dirty="0"/>
              <a:t>the author).</a:t>
            </a:r>
          </a:p>
          <a:p>
            <a:pPr lvl="1"/>
            <a:r>
              <a:rPr lang="en-US" dirty="0"/>
              <a:t>The review is conducted in an atmosphere of </a:t>
            </a:r>
            <a:r>
              <a:rPr lang="en-US" b="1" dirty="0"/>
              <a:t>trust</a:t>
            </a:r>
            <a:r>
              <a:rPr lang="en-US" dirty="0"/>
              <a:t>; the outcome will not be used for the </a:t>
            </a:r>
            <a:r>
              <a:rPr lang="en-AU" dirty="0"/>
              <a:t>evaluation of the participants.</a:t>
            </a:r>
          </a:p>
          <a:p>
            <a:endParaRPr lang="en-US" sz="24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26</a:t>
            </a:fld>
            <a:endParaRPr lang="en-US"/>
          </a:p>
        </p:txBody>
      </p:sp>
    </p:spTree>
    <p:extLst>
      <p:ext uri="{BB962C8B-B14F-4D97-AF65-F5344CB8AC3E}">
        <p14:creationId xmlns:p14="http://schemas.microsoft.com/office/powerpoint/2010/main" val="12566922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Success Factors for </a:t>
            </a:r>
            <a:r>
              <a:rPr lang="en-AU" dirty="0" smtClean="0"/>
              <a:t>Reviews continued..</a:t>
            </a:r>
            <a:endParaRPr lang="en-US" dirty="0"/>
          </a:p>
        </p:txBody>
      </p:sp>
      <p:sp>
        <p:nvSpPr>
          <p:cNvPr id="3" name="Content Placeholder 2"/>
          <p:cNvSpPr>
            <a:spLocks noGrp="1"/>
          </p:cNvSpPr>
          <p:nvPr>
            <p:ph idx="1"/>
          </p:nvPr>
        </p:nvSpPr>
        <p:spPr/>
        <p:txBody>
          <a:bodyPr/>
          <a:lstStyle/>
          <a:p>
            <a:pPr lvl="1"/>
            <a:r>
              <a:rPr lang="en-US" dirty="0"/>
              <a:t>Review techniques are applied that are </a:t>
            </a:r>
            <a:r>
              <a:rPr lang="en-US" b="1" dirty="0"/>
              <a:t>suitable </a:t>
            </a:r>
            <a:r>
              <a:rPr lang="en-US" dirty="0"/>
              <a:t>to achieve the objectives. </a:t>
            </a:r>
          </a:p>
          <a:p>
            <a:pPr lvl="1"/>
            <a:r>
              <a:rPr lang="en-US" b="1" dirty="0"/>
              <a:t>Checklists or roles </a:t>
            </a:r>
            <a:r>
              <a:rPr lang="en-US" dirty="0"/>
              <a:t>are used if appropriate to increase effectiveness of defect identification.</a:t>
            </a:r>
          </a:p>
          <a:p>
            <a:pPr lvl="1"/>
            <a:r>
              <a:rPr lang="en-US" b="1" dirty="0"/>
              <a:t>Training </a:t>
            </a:r>
            <a:r>
              <a:rPr lang="en-US" dirty="0"/>
              <a:t>is given in review techniques, especially the more formal techniques such as </a:t>
            </a:r>
            <a:r>
              <a:rPr lang="en-AU" dirty="0"/>
              <a:t>inspection.</a:t>
            </a:r>
          </a:p>
          <a:p>
            <a:pPr lvl="1"/>
            <a:r>
              <a:rPr lang="en-US" b="1" dirty="0"/>
              <a:t>Management supports </a:t>
            </a:r>
            <a:r>
              <a:rPr lang="en-US" dirty="0"/>
              <a:t>a good review process (e.g., by incorporating adequate time for review  </a:t>
            </a:r>
            <a:r>
              <a:rPr lang="en-AU" dirty="0"/>
              <a:t>activities in project schedules).</a:t>
            </a:r>
          </a:p>
          <a:p>
            <a:pPr lvl="1"/>
            <a:r>
              <a:rPr lang="en-US" dirty="0"/>
              <a:t>There is an emphasis on </a:t>
            </a:r>
            <a:r>
              <a:rPr lang="en-US" b="1" dirty="0"/>
              <a:t>learning and process improvement.</a:t>
            </a:r>
            <a:endParaRPr lang="en-AU" b="1" dirty="0"/>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27</a:t>
            </a:fld>
            <a:endParaRPr lang="en-US"/>
          </a:p>
        </p:txBody>
      </p:sp>
    </p:spTree>
    <p:extLst>
      <p:ext uri="{BB962C8B-B14F-4D97-AF65-F5344CB8AC3E}">
        <p14:creationId xmlns:p14="http://schemas.microsoft.com/office/powerpoint/2010/main" val="7246413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9" name="Rectangle 5"/>
          <p:cNvSpPr>
            <a:spLocks noGrp="1" noChangeArrowheads="1"/>
          </p:cNvSpPr>
          <p:nvPr>
            <p:ph type="ctrTitle"/>
          </p:nvPr>
        </p:nvSpPr>
        <p:spPr/>
        <p:txBody>
          <a:bodyPr/>
          <a:lstStyle/>
          <a:p>
            <a:r>
              <a:rPr lang="en-AU" dirty="0"/>
              <a:t>Static Analysis by Tools</a:t>
            </a:r>
          </a:p>
        </p:txBody>
      </p:sp>
      <p:sp>
        <p:nvSpPr>
          <p:cNvPr id="461830" name="Rectangle 6"/>
          <p:cNvSpPr>
            <a:spLocks noGrp="1" noChangeArrowheads="1"/>
          </p:cNvSpPr>
          <p:nvPr>
            <p:ph type="subTitle" idx="1"/>
          </p:nvPr>
        </p:nvSpPr>
        <p:spPr/>
        <p:txBody>
          <a:bodyPr/>
          <a:lstStyle/>
          <a:p>
            <a:pPr eaLnBrk="1" hangingPunct="1">
              <a:defRPr/>
            </a:pPr>
            <a:endParaRPr lang="en-US" dirty="0" smtClean="0"/>
          </a:p>
        </p:txBody>
      </p:sp>
    </p:spTree>
    <p:extLst>
      <p:ext uri="{BB962C8B-B14F-4D97-AF65-F5344CB8AC3E}">
        <p14:creationId xmlns:p14="http://schemas.microsoft.com/office/powerpoint/2010/main" val="6676594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Static Analysis by Tools</a:t>
            </a:r>
            <a:endParaRPr lang="en-US" dirty="0"/>
          </a:p>
        </p:txBody>
      </p:sp>
      <p:sp>
        <p:nvSpPr>
          <p:cNvPr id="3" name="Content Placeholder 2"/>
          <p:cNvSpPr>
            <a:spLocks noGrp="1"/>
          </p:cNvSpPr>
          <p:nvPr>
            <p:ph idx="1"/>
          </p:nvPr>
        </p:nvSpPr>
        <p:spPr/>
        <p:txBody>
          <a:bodyPr/>
          <a:lstStyle/>
          <a:p>
            <a:r>
              <a:rPr lang="en-US" sz="2400" dirty="0"/>
              <a:t>Static analysis can locate defects that are hard to find in dynamic testing. As with reviews, static analysis finds defects rather than failures. </a:t>
            </a:r>
          </a:p>
          <a:p>
            <a:r>
              <a:rPr lang="en-US" sz="2400" dirty="0"/>
              <a:t>Static analysis tools analyze program code (e.g., control flow and data flow – defined on next slide), as well as generated output such as HTML and XML</a:t>
            </a:r>
          </a:p>
          <a:p>
            <a:endParaRPr lang="en-US" sz="2400" dirty="0"/>
          </a:p>
          <a:p>
            <a:r>
              <a:rPr lang="en-US" sz="2400" b="1" dirty="0">
                <a:solidFill>
                  <a:schemeClr val="accent2">
                    <a:lumMod val="75000"/>
                  </a:schemeClr>
                </a:solidFill>
              </a:rPr>
              <a:t>They don’t execute the code!</a:t>
            </a:r>
          </a:p>
          <a:p>
            <a:pPr lvl="1"/>
            <a:r>
              <a:rPr lang="en-US" b="1" dirty="0">
                <a:solidFill>
                  <a:schemeClr val="accent2">
                    <a:lumMod val="75000"/>
                  </a:schemeClr>
                </a:solidFill>
              </a:rPr>
              <a:t>They look for defects in the source code</a:t>
            </a:r>
            <a:br>
              <a:rPr lang="en-US" b="1" dirty="0">
                <a:solidFill>
                  <a:schemeClr val="accent2">
                    <a:lumMod val="75000"/>
                  </a:schemeClr>
                </a:solidFill>
              </a:rPr>
            </a:br>
            <a:r>
              <a:rPr lang="en-US" b="1" dirty="0">
                <a:solidFill>
                  <a:schemeClr val="accent2">
                    <a:lumMod val="75000"/>
                  </a:schemeClr>
                </a:solidFill>
              </a:rPr>
              <a:t>or software model</a:t>
            </a:r>
          </a:p>
          <a:p>
            <a:endParaRPr lang="en-US" sz="24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29</a:t>
            </a:fld>
            <a:endParaRPr lang="en-US"/>
          </a:p>
        </p:txBody>
      </p:sp>
    </p:spTree>
    <p:extLst>
      <p:ext uri="{BB962C8B-B14F-4D97-AF65-F5344CB8AC3E}">
        <p14:creationId xmlns:p14="http://schemas.microsoft.com/office/powerpoint/2010/main" val="164655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9" name="Rectangle 5"/>
          <p:cNvSpPr>
            <a:spLocks noGrp="1" noChangeArrowheads="1"/>
          </p:cNvSpPr>
          <p:nvPr>
            <p:ph type="title"/>
          </p:nvPr>
        </p:nvSpPr>
        <p:spPr/>
        <p:txBody>
          <a:bodyPr/>
          <a:lstStyle/>
          <a:p>
            <a:r>
              <a:rPr lang="en-AU" dirty="0" smtClean="0"/>
              <a:t>Static Techniques</a:t>
            </a:r>
            <a:endParaRPr lang="en-US" dirty="0"/>
          </a:p>
        </p:txBody>
      </p:sp>
    </p:spTree>
    <p:extLst>
      <p:ext uri="{BB962C8B-B14F-4D97-AF65-F5344CB8AC3E}">
        <p14:creationId xmlns:p14="http://schemas.microsoft.com/office/powerpoint/2010/main" val="19376264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Control Flow and Data Flow Definitions</a:t>
            </a:r>
            <a:endParaRPr lang="en-US" dirty="0"/>
          </a:p>
        </p:txBody>
      </p:sp>
      <p:sp>
        <p:nvSpPr>
          <p:cNvPr id="3" name="Content Placeholder 2"/>
          <p:cNvSpPr>
            <a:spLocks noGrp="1"/>
          </p:cNvSpPr>
          <p:nvPr>
            <p:ph idx="1"/>
          </p:nvPr>
        </p:nvSpPr>
        <p:spPr/>
        <p:txBody>
          <a:bodyPr/>
          <a:lstStyle/>
          <a:p>
            <a:r>
              <a:rPr lang="en-US" sz="2400" b="1" i="1" dirty="0"/>
              <a:t>control flow analysis: </a:t>
            </a:r>
            <a:r>
              <a:rPr lang="en-US" sz="2400" i="1" dirty="0"/>
              <a:t>A form of static analysis based on a representation of unique paths (sequences of events) in the execution through a component or system. Control flow analysis evaluates the integrity of control flow structures, looking for possible control flow anomalies such as closed loops or logically unreachable process steps.</a:t>
            </a:r>
          </a:p>
          <a:p>
            <a:pPr lvl="1"/>
            <a:r>
              <a:rPr lang="en-US" sz="2200" dirty="0">
                <a:solidFill>
                  <a:schemeClr val="accent2">
                    <a:lumMod val="75000"/>
                  </a:schemeClr>
                </a:solidFill>
              </a:rPr>
              <a:t>Example: helps find dead code that can never logically be executed</a:t>
            </a:r>
          </a:p>
          <a:p>
            <a:endParaRPr lang="en-US" sz="2400" dirty="0"/>
          </a:p>
          <a:p>
            <a:r>
              <a:rPr lang="en-US" sz="2400" b="1" i="1" dirty="0"/>
              <a:t>data flow analysis: </a:t>
            </a:r>
            <a:r>
              <a:rPr lang="en-US" sz="2400" i="1" dirty="0"/>
              <a:t>A form of static analysis based on the definition and usage of variables.</a:t>
            </a:r>
          </a:p>
          <a:p>
            <a:pPr lvl="1"/>
            <a:r>
              <a:rPr lang="en-US" sz="2200" dirty="0">
                <a:solidFill>
                  <a:schemeClr val="accent2">
                    <a:lumMod val="75000"/>
                  </a:schemeClr>
                </a:solidFill>
              </a:rPr>
              <a:t>Example: helps find inconsistencies where a variable is defined, but isn’t used </a:t>
            </a:r>
            <a:endParaRPr lang="en-AU" sz="2200" dirty="0">
              <a:solidFill>
                <a:schemeClr val="accent2">
                  <a:lumMod val="75000"/>
                </a:schemeClr>
              </a:solidFill>
            </a:endParaRPr>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30</a:t>
            </a:fld>
            <a:endParaRPr lang="en-US"/>
          </a:p>
        </p:txBody>
      </p:sp>
    </p:spTree>
    <p:extLst>
      <p:ext uri="{BB962C8B-B14F-4D97-AF65-F5344CB8AC3E}">
        <p14:creationId xmlns:p14="http://schemas.microsoft.com/office/powerpoint/2010/main" val="3127452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Value of Static Analysis</a:t>
            </a:r>
            <a:endParaRPr lang="en-US" dirty="0"/>
          </a:p>
        </p:txBody>
      </p:sp>
      <p:sp>
        <p:nvSpPr>
          <p:cNvPr id="3" name="Content Placeholder 2"/>
          <p:cNvSpPr>
            <a:spLocks noGrp="1"/>
          </p:cNvSpPr>
          <p:nvPr>
            <p:ph idx="1"/>
          </p:nvPr>
        </p:nvSpPr>
        <p:spPr/>
        <p:txBody>
          <a:bodyPr>
            <a:normAutofit/>
          </a:bodyPr>
          <a:lstStyle/>
          <a:p>
            <a:r>
              <a:rPr lang="en-US" sz="2400" dirty="0"/>
              <a:t>Early detection of defects prior to test execution</a:t>
            </a:r>
          </a:p>
          <a:p>
            <a:r>
              <a:rPr lang="en-US" sz="2400" dirty="0"/>
              <a:t>Early warning about suspicious aspects of the code or design by the calculation of metrics, such as a high complexity measure</a:t>
            </a:r>
          </a:p>
          <a:p>
            <a:pPr lvl="1"/>
            <a:r>
              <a:rPr lang="en-US" sz="2200" dirty="0" err="1"/>
              <a:t>Cyclomatic</a:t>
            </a:r>
            <a:r>
              <a:rPr lang="en-US" sz="2200" dirty="0"/>
              <a:t> Complexity (CC)</a:t>
            </a:r>
          </a:p>
          <a:p>
            <a:pPr lvl="1"/>
            <a:endParaRPr lang="en-US" sz="2200" dirty="0"/>
          </a:p>
          <a:p>
            <a:r>
              <a:rPr lang="en-US" sz="2400" dirty="0"/>
              <a:t>Identification of defects not easily found by dynamic testing</a:t>
            </a:r>
          </a:p>
          <a:p>
            <a:r>
              <a:rPr lang="en-US" sz="2400" dirty="0"/>
              <a:t>Detecting dependencies and inconsistencies in software models such as links</a:t>
            </a:r>
          </a:p>
          <a:p>
            <a:r>
              <a:rPr lang="en-US" sz="2400" dirty="0"/>
              <a:t>Improved maintainability of code and design</a:t>
            </a:r>
          </a:p>
          <a:p>
            <a:r>
              <a:rPr lang="en-US" sz="2400" dirty="0"/>
              <a:t>Prevention of defects, if lessons are learned in development</a:t>
            </a:r>
            <a:endParaRPr lang="en-AU" sz="2400" dirty="0"/>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31</a:t>
            </a:fld>
            <a:endParaRPr lang="en-US"/>
          </a:p>
        </p:txBody>
      </p:sp>
    </p:spTree>
    <p:extLst>
      <p:ext uri="{BB962C8B-B14F-4D97-AF65-F5344CB8AC3E}">
        <p14:creationId xmlns:p14="http://schemas.microsoft.com/office/powerpoint/2010/main" val="14175039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Typical Defects Found</a:t>
            </a:r>
            <a:endParaRPr lang="en-US" dirty="0"/>
          </a:p>
        </p:txBody>
      </p:sp>
      <p:sp>
        <p:nvSpPr>
          <p:cNvPr id="3" name="Content Placeholder 2"/>
          <p:cNvSpPr>
            <a:spLocks noGrp="1"/>
          </p:cNvSpPr>
          <p:nvPr>
            <p:ph idx="1"/>
          </p:nvPr>
        </p:nvSpPr>
        <p:spPr/>
        <p:txBody>
          <a:bodyPr/>
          <a:lstStyle/>
          <a:p>
            <a:r>
              <a:rPr lang="en-US" sz="2400" dirty="0"/>
              <a:t>Typical defects discovered by static analysis tools include:</a:t>
            </a:r>
          </a:p>
          <a:p>
            <a:pPr lvl="1"/>
            <a:r>
              <a:rPr lang="en-US" dirty="0"/>
              <a:t>Referencing a variable with an undefined value</a:t>
            </a:r>
          </a:p>
          <a:p>
            <a:pPr lvl="1"/>
            <a:r>
              <a:rPr lang="en-US" dirty="0"/>
              <a:t>Inconsistent interfaces between modules and components</a:t>
            </a:r>
          </a:p>
          <a:p>
            <a:pPr lvl="1"/>
            <a:r>
              <a:rPr lang="en-US" dirty="0"/>
              <a:t>Variables that are not used or are improperly declared (= data flow)</a:t>
            </a:r>
          </a:p>
          <a:p>
            <a:pPr lvl="1"/>
            <a:r>
              <a:rPr lang="en-AU" dirty="0"/>
              <a:t>Unreachable (dead) code (=control flow)</a:t>
            </a:r>
          </a:p>
          <a:p>
            <a:pPr lvl="1"/>
            <a:r>
              <a:rPr lang="en-US" dirty="0"/>
              <a:t>Missing and erroneous logic (potentially infinite loops)</a:t>
            </a:r>
          </a:p>
          <a:p>
            <a:pPr lvl="1"/>
            <a:r>
              <a:rPr lang="en-AU" dirty="0"/>
              <a:t>Overly complicated constructs</a:t>
            </a:r>
          </a:p>
          <a:p>
            <a:pPr lvl="1"/>
            <a:r>
              <a:rPr lang="en-AU" dirty="0"/>
              <a:t>Programming standards violations</a:t>
            </a:r>
          </a:p>
          <a:p>
            <a:pPr lvl="1"/>
            <a:r>
              <a:rPr lang="en-AU" dirty="0"/>
              <a:t>Security vulnerabilities</a:t>
            </a:r>
          </a:p>
          <a:p>
            <a:pPr lvl="1"/>
            <a:r>
              <a:rPr lang="en-US" dirty="0"/>
              <a:t>Syntax violations of code and software models</a:t>
            </a:r>
            <a:endParaRPr lang="en-AU" dirty="0"/>
          </a:p>
          <a:p>
            <a:endParaRPr lang="en-US" sz="24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32</a:t>
            </a:fld>
            <a:endParaRPr lang="en-US"/>
          </a:p>
        </p:txBody>
      </p:sp>
    </p:spTree>
    <p:extLst>
      <p:ext uri="{BB962C8B-B14F-4D97-AF65-F5344CB8AC3E}">
        <p14:creationId xmlns:p14="http://schemas.microsoft.com/office/powerpoint/2010/main" val="19532788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Who uses Static Analysis Tools?</a:t>
            </a:r>
            <a:endParaRPr lang="en-US" dirty="0"/>
          </a:p>
        </p:txBody>
      </p:sp>
      <p:sp>
        <p:nvSpPr>
          <p:cNvPr id="3" name="Content Placeholder 2"/>
          <p:cNvSpPr>
            <a:spLocks noGrp="1"/>
          </p:cNvSpPr>
          <p:nvPr>
            <p:ph idx="1"/>
          </p:nvPr>
        </p:nvSpPr>
        <p:spPr/>
        <p:txBody>
          <a:bodyPr>
            <a:normAutofit/>
          </a:bodyPr>
          <a:lstStyle/>
          <a:p>
            <a:r>
              <a:rPr lang="en-US" sz="2400" dirty="0"/>
              <a:t>Static analysis tools are typically used by </a:t>
            </a:r>
            <a:r>
              <a:rPr lang="en-US" sz="2400" b="1" dirty="0"/>
              <a:t>developers</a:t>
            </a:r>
            <a:r>
              <a:rPr lang="en-US" sz="2400" dirty="0"/>
              <a:t> (checking against predefined rules or programming standards) before and during component and integration testing or when checking-in code to configuration management tools, and by </a:t>
            </a:r>
            <a:r>
              <a:rPr lang="en-US" sz="2400" b="1" dirty="0"/>
              <a:t>designers</a:t>
            </a:r>
            <a:r>
              <a:rPr lang="en-US" sz="2400" dirty="0"/>
              <a:t> during software modeling. </a:t>
            </a:r>
          </a:p>
          <a:p>
            <a:endParaRPr lang="en-US" sz="2400" dirty="0"/>
          </a:p>
          <a:p>
            <a:r>
              <a:rPr lang="en-US" sz="2400" dirty="0"/>
              <a:t>Static analysis tools may produce a </a:t>
            </a:r>
            <a:r>
              <a:rPr lang="en-US" sz="2400" b="1" dirty="0"/>
              <a:t>large number of warning messages</a:t>
            </a:r>
            <a:r>
              <a:rPr lang="en-US" sz="2400" dirty="0"/>
              <a:t>, which need to be well-managed to allow the most effective use of the tool.</a:t>
            </a:r>
          </a:p>
          <a:p>
            <a:endParaRPr lang="en-US" sz="2400" dirty="0"/>
          </a:p>
          <a:p>
            <a:r>
              <a:rPr lang="en-US" sz="2400" dirty="0"/>
              <a:t>Compilers may offer some support for static analysis, including the calculation of metrics.</a:t>
            </a:r>
            <a:endParaRPr lang="en-AU" sz="2400" dirty="0"/>
          </a:p>
          <a:p>
            <a:endParaRPr lang="en-US" sz="24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33</a:t>
            </a:fld>
            <a:endParaRPr lang="en-US"/>
          </a:p>
        </p:txBody>
      </p:sp>
    </p:spTree>
    <p:extLst>
      <p:ext uri="{BB962C8B-B14F-4D97-AF65-F5344CB8AC3E}">
        <p14:creationId xmlns:p14="http://schemas.microsoft.com/office/powerpoint/2010/main" val="1756580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Example Static Analysis Tool - </a:t>
            </a:r>
            <a:r>
              <a:rPr lang="en-AU" dirty="0" err="1"/>
              <a:t>Jtest</a:t>
            </a:r>
            <a:endParaRPr lang="en-US" dirty="0"/>
          </a:p>
        </p:txBody>
      </p:sp>
      <p:sp>
        <p:nvSpPr>
          <p:cNvPr id="3" name="Content Placeholder 2"/>
          <p:cNvSpPr>
            <a:spLocks noGrp="1"/>
          </p:cNvSpPr>
          <p:nvPr>
            <p:ph idx="1"/>
          </p:nvPr>
        </p:nvSpPr>
        <p:spPr/>
        <p:txBody>
          <a:bodyPr>
            <a:normAutofit/>
          </a:bodyPr>
          <a:lstStyle/>
          <a:p>
            <a:pPr>
              <a:defRPr/>
            </a:pPr>
            <a:r>
              <a:rPr lang="en-US" sz="2400" b="1" dirty="0" err="1"/>
              <a:t>Organisation</a:t>
            </a:r>
            <a:r>
              <a:rPr lang="en-US" sz="2400" dirty="0"/>
              <a:t> </a:t>
            </a:r>
            <a:r>
              <a:rPr lang="en-US" sz="2400" dirty="0" err="1">
                <a:hlinkClick r:id="rId2"/>
              </a:rPr>
              <a:t>ParaSoft</a:t>
            </a:r>
            <a:r>
              <a:rPr lang="en-US" sz="2400" dirty="0">
                <a:hlinkClick r:id="rId2"/>
              </a:rPr>
              <a:t> Corporation</a:t>
            </a:r>
            <a:r>
              <a:rPr lang="en-US" sz="2400" dirty="0"/>
              <a:t/>
            </a:r>
            <a:br>
              <a:rPr lang="en-US" sz="2400" dirty="0"/>
            </a:br>
            <a:r>
              <a:rPr lang="en-US" sz="2400" dirty="0">
                <a:hlinkClick r:id="rId3"/>
              </a:rPr>
              <a:t>http://www.parasoft.com/</a:t>
            </a:r>
            <a:r>
              <a:rPr lang="en-US" sz="2400" dirty="0"/>
              <a:t> </a:t>
            </a:r>
          </a:p>
          <a:p>
            <a:pPr>
              <a:defRPr/>
            </a:pPr>
            <a:r>
              <a:rPr lang="en-US" sz="2400" b="1" dirty="0"/>
              <a:t>Software Description</a:t>
            </a:r>
            <a:r>
              <a:rPr lang="en-US" sz="2400" dirty="0"/>
              <a:t> </a:t>
            </a:r>
            <a:r>
              <a:rPr lang="en-US" sz="2400" dirty="0" err="1"/>
              <a:t>Jtest</a:t>
            </a:r>
            <a:r>
              <a:rPr lang="en-US" sz="2400" dirty="0"/>
              <a:t> is an automatic static analysis and unit testing tool for Java development. With the click of a button, </a:t>
            </a:r>
            <a:r>
              <a:rPr lang="en-US" sz="2400" dirty="0" err="1"/>
              <a:t>Jtest</a:t>
            </a:r>
            <a:r>
              <a:rPr lang="en-US" sz="2400" dirty="0"/>
              <a:t> automatically enforces over 300 industry-respected coding standards, allowing organizations to prevent the most common and damaging errors. </a:t>
            </a:r>
            <a:r>
              <a:rPr lang="en-US" sz="2400" dirty="0" err="1"/>
              <a:t>Jtest</a:t>
            </a:r>
            <a:r>
              <a:rPr lang="en-US" sz="2400" dirty="0"/>
              <a:t> reduces time spent chasing and fixing bugs by automatically generating unit test cases that test code construction and functionality, and performs regression testing to ensure that no new errors have been introduced into code.</a:t>
            </a:r>
          </a:p>
          <a:p>
            <a:pPr>
              <a:defRPr/>
            </a:pPr>
            <a:endParaRPr lang="en-US" sz="2400" b="1" dirty="0"/>
          </a:p>
          <a:p>
            <a:pPr marL="0" indent="0" algn="ctr">
              <a:buNone/>
              <a:defRPr/>
            </a:pPr>
            <a:r>
              <a:rPr lang="en-US" sz="1500" dirty="0"/>
              <a:t>Source: http://www.testingfaqs.org/t-static.html#Jtest</a:t>
            </a:r>
            <a:endParaRPr lang="en-AU" sz="1500" dirty="0"/>
          </a:p>
          <a:p>
            <a:endParaRPr lang="en-US" sz="24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34</a:t>
            </a:fld>
            <a:endParaRPr lang="en-US"/>
          </a:p>
        </p:txBody>
      </p:sp>
    </p:spTree>
    <p:extLst>
      <p:ext uri="{BB962C8B-B14F-4D97-AF65-F5344CB8AC3E}">
        <p14:creationId xmlns:p14="http://schemas.microsoft.com/office/powerpoint/2010/main" val="16429036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Example Static Analysis Tool - STATIC</a:t>
            </a:r>
            <a:endParaRPr lang="en-US" dirty="0"/>
          </a:p>
        </p:txBody>
      </p:sp>
      <p:sp>
        <p:nvSpPr>
          <p:cNvPr id="3" name="Content Placeholder 2"/>
          <p:cNvSpPr>
            <a:spLocks noGrp="1"/>
          </p:cNvSpPr>
          <p:nvPr>
            <p:ph idx="1"/>
          </p:nvPr>
        </p:nvSpPr>
        <p:spPr/>
        <p:txBody>
          <a:bodyPr/>
          <a:lstStyle/>
          <a:p>
            <a:pPr>
              <a:defRPr/>
            </a:pPr>
            <a:r>
              <a:rPr lang="en-US" sz="2400" b="1" dirty="0" err="1"/>
              <a:t>Organisation</a:t>
            </a:r>
            <a:r>
              <a:rPr lang="en-US" sz="2400" dirty="0"/>
              <a:t> </a:t>
            </a:r>
            <a:r>
              <a:rPr lang="en-US" sz="2400" dirty="0">
                <a:hlinkClick r:id="rId2"/>
              </a:rPr>
              <a:t>Software Research, Inc.</a:t>
            </a:r>
            <a:r>
              <a:rPr lang="en-US" sz="2400" dirty="0"/>
              <a:t/>
            </a:r>
            <a:br>
              <a:rPr lang="en-US" sz="2400" dirty="0"/>
            </a:br>
            <a:r>
              <a:rPr lang="en-US" sz="2400" dirty="0">
                <a:hlinkClick r:id="rId3"/>
              </a:rPr>
              <a:t>http://www.soft.com/TestWorks/</a:t>
            </a:r>
            <a:r>
              <a:rPr lang="en-US" sz="2400" dirty="0"/>
              <a:t> </a:t>
            </a:r>
          </a:p>
          <a:p>
            <a:pPr>
              <a:defRPr/>
            </a:pPr>
            <a:r>
              <a:rPr lang="en-US" sz="2400" b="1" dirty="0"/>
              <a:t>Software Description</a:t>
            </a:r>
            <a:r>
              <a:rPr lang="en-US" sz="2400" dirty="0"/>
              <a:t> Working as a stand-alone product or as part of the tool suite, STATIC provides more comprehensive syntax and semantic analysis for C programs than most compilers, including locating non-portable constructs and dead code. STATIC also searches the entire program for inconsistencies across the modules that comprise an application. This feature is especially important when analyzing code in multi-programmer projects. STATIC processes a code file or multiple files and generates a report covering more than 300 possible syntactical, warning and informational messages. </a:t>
            </a:r>
          </a:p>
          <a:p>
            <a:pPr marL="0" indent="0" algn="ctr">
              <a:buNone/>
            </a:pPr>
            <a:r>
              <a:rPr lang="en-US" sz="1500" dirty="0"/>
              <a:t>Source: http://www.testingfaqs.org/t-static.html#Jtest</a:t>
            </a:r>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35</a:t>
            </a:fld>
            <a:endParaRPr lang="en-US"/>
          </a:p>
        </p:txBody>
      </p:sp>
    </p:spTree>
    <p:extLst>
      <p:ext uri="{BB962C8B-B14F-4D97-AF65-F5344CB8AC3E}">
        <p14:creationId xmlns:p14="http://schemas.microsoft.com/office/powerpoint/2010/main" val="20838414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you answer these questions?</a:t>
            </a:r>
            <a:endParaRPr lang="en-US" dirty="0"/>
          </a:p>
        </p:txBody>
      </p:sp>
      <p:sp>
        <p:nvSpPr>
          <p:cNvPr id="3" name="Content Placeholder 2"/>
          <p:cNvSpPr>
            <a:spLocks noGrp="1"/>
          </p:cNvSpPr>
          <p:nvPr>
            <p:ph idx="1"/>
          </p:nvPr>
        </p:nvSpPr>
        <p:spPr/>
        <p:txBody>
          <a:bodyPr/>
          <a:lstStyle/>
          <a:p>
            <a:pPr marL="0" indent="0">
              <a:buNone/>
            </a:pPr>
            <a:r>
              <a:rPr lang="en-US" sz="2400" dirty="0"/>
              <a:t>Which of statements below best describes static testing?</a:t>
            </a:r>
          </a:p>
          <a:p>
            <a:pPr marL="0" indent="0">
              <a:buNone/>
            </a:pPr>
            <a:endParaRPr lang="en-US" sz="2400" dirty="0"/>
          </a:p>
          <a:p>
            <a:pPr marL="949325" lvl="1" indent="-457200">
              <a:buFontTx/>
              <a:buAutoNum type="alphaUcPeriod"/>
            </a:pPr>
            <a:r>
              <a:rPr lang="en-US" dirty="0"/>
              <a:t>Static testing executes software to find defects early.</a:t>
            </a:r>
          </a:p>
          <a:p>
            <a:pPr marL="949325" lvl="1" indent="-457200">
              <a:buFontTx/>
              <a:buAutoNum type="alphaUcPeriod"/>
            </a:pPr>
            <a:r>
              <a:rPr lang="en-US" dirty="0"/>
              <a:t>Static testing is best applied against code for maximum benefit</a:t>
            </a:r>
          </a:p>
          <a:p>
            <a:pPr marL="949325" lvl="1" indent="-457200">
              <a:buFontTx/>
              <a:buAutoNum type="alphaUcPeriod"/>
            </a:pPr>
            <a:r>
              <a:rPr lang="en-US" dirty="0"/>
              <a:t>Static testing is a manual technique to find defects.</a:t>
            </a:r>
          </a:p>
          <a:p>
            <a:pPr marL="949325" lvl="1" indent="-457200">
              <a:buFontTx/>
              <a:buAutoNum type="alphaUcPeriod"/>
            </a:pPr>
            <a:r>
              <a:rPr lang="en-US" dirty="0"/>
              <a:t>Static testing techniques do not execute code and are used to detect defects early in the software life cycle.</a:t>
            </a:r>
          </a:p>
          <a:p>
            <a:endParaRPr lang="en-US" sz="24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36</a:t>
            </a:fld>
            <a:endParaRPr lang="en-US"/>
          </a:p>
        </p:txBody>
      </p:sp>
    </p:spTree>
    <p:extLst>
      <p:ext uri="{BB962C8B-B14F-4D97-AF65-F5344CB8AC3E}">
        <p14:creationId xmlns:p14="http://schemas.microsoft.com/office/powerpoint/2010/main" val="195976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5" end="5"/>
                                            </p:txEl>
                                          </p:spTgt>
                                        </p:tgtEl>
                                        <p:attrNameLst>
                                          <p:attrName>style.color</p:attrName>
                                        </p:attrNameLst>
                                      </p:cBhvr>
                                      <p:to>
                                        <p:clrVal>
                                          <a:srgbClr val="3C8C92"/>
                                        </p:clrVal>
                                      </p:to>
                                    </p:set>
                                    <p:set>
                                      <p:cBhvr>
                                        <p:cTn id="7" dur="500" fill="hold"/>
                                        <p:tgtEl>
                                          <p:spTgt spid="3">
                                            <p:txEl>
                                              <p:pRg st="5" end="5"/>
                                            </p:txEl>
                                          </p:spTgt>
                                        </p:tgtEl>
                                        <p:attrNameLst>
                                          <p:attrName>fillcolor</p:attrName>
                                        </p:attrNameLst>
                                      </p:cBhvr>
                                      <p:to>
                                        <p:clrVal>
                                          <a:srgbClr val="3C8C92"/>
                                        </p:clrVal>
                                      </p:to>
                                    </p:set>
                                    <p:set>
                                      <p:cBhvr>
                                        <p:cTn id="8" dur="500" fill="hold"/>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these questions?</a:t>
            </a:r>
          </a:p>
        </p:txBody>
      </p:sp>
      <p:sp>
        <p:nvSpPr>
          <p:cNvPr id="3" name="Content Placeholder 2"/>
          <p:cNvSpPr>
            <a:spLocks noGrp="1"/>
          </p:cNvSpPr>
          <p:nvPr>
            <p:ph idx="1"/>
          </p:nvPr>
        </p:nvSpPr>
        <p:spPr/>
        <p:txBody>
          <a:bodyPr/>
          <a:lstStyle/>
          <a:p>
            <a:pPr marL="0" indent="0">
              <a:buNone/>
            </a:pPr>
            <a:r>
              <a:rPr lang="en-US" dirty="0"/>
              <a:t>A technical review is best for</a:t>
            </a:r>
            <a:r>
              <a:rPr lang="en-US" dirty="0" smtClean="0"/>
              <a:t>?</a:t>
            </a:r>
          </a:p>
          <a:p>
            <a:pPr marL="0" indent="0">
              <a:buNone/>
            </a:pPr>
            <a:endParaRPr lang="en-US" dirty="0"/>
          </a:p>
          <a:p>
            <a:pPr marL="949325" lvl="1" indent="-457200">
              <a:buFontTx/>
              <a:buAutoNum type="alphaUcPeriod"/>
            </a:pPr>
            <a:r>
              <a:rPr lang="en-US" dirty="0"/>
              <a:t>Gaining an understanding as an inexpensive review.</a:t>
            </a:r>
          </a:p>
          <a:p>
            <a:pPr marL="949325" lvl="1" indent="-457200">
              <a:buFontTx/>
              <a:buAutoNum type="alphaUcPeriod"/>
            </a:pPr>
            <a:r>
              <a:rPr lang="en-US" dirty="0"/>
              <a:t>Evaluating standards with mandatory management participation </a:t>
            </a:r>
          </a:p>
          <a:p>
            <a:pPr marL="949325" lvl="1" indent="-457200">
              <a:buFontTx/>
              <a:buAutoNum type="alphaUcPeriod"/>
            </a:pPr>
            <a:r>
              <a:rPr lang="en-US" dirty="0"/>
              <a:t>Making decisions, evaluating alternatives and checking conformance to standards.</a:t>
            </a:r>
          </a:p>
          <a:p>
            <a:pPr marL="949325" lvl="1" indent="-457200">
              <a:buFontTx/>
              <a:buAutoNum type="alphaUcPeriod"/>
            </a:pPr>
            <a:r>
              <a:rPr lang="en-US" dirty="0"/>
              <a:t>Formal walkthroughs without peers</a:t>
            </a:r>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37</a:t>
            </a:fld>
            <a:endParaRPr lang="en-US"/>
          </a:p>
        </p:txBody>
      </p:sp>
    </p:spTree>
    <p:extLst>
      <p:ext uri="{BB962C8B-B14F-4D97-AF65-F5344CB8AC3E}">
        <p14:creationId xmlns:p14="http://schemas.microsoft.com/office/powerpoint/2010/main" val="144861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4" end="4"/>
                                            </p:txEl>
                                          </p:spTgt>
                                        </p:tgtEl>
                                        <p:attrNameLst>
                                          <p:attrName>style.color</p:attrName>
                                        </p:attrNameLst>
                                      </p:cBhvr>
                                      <p:to>
                                        <p:clrVal>
                                          <a:srgbClr val="3C8C92"/>
                                        </p:clrVal>
                                      </p:to>
                                    </p:set>
                                    <p:set>
                                      <p:cBhvr>
                                        <p:cTn id="7" dur="500" fill="hold"/>
                                        <p:tgtEl>
                                          <p:spTgt spid="3">
                                            <p:txEl>
                                              <p:pRg st="4" end="4"/>
                                            </p:txEl>
                                          </p:spTgt>
                                        </p:tgtEl>
                                        <p:attrNameLst>
                                          <p:attrName>fillcolor</p:attrName>
                                        </p:attrNameLst>
                                      </p:cBhvr>
                                      <p:to>
                                        <p:clrVal>
                                          <a:srgbClr val="3C8C92"/>
                                        </p:clrVal>
                                      </p:to>
                                    </p:set>
                                    <p:set>
                                      <p:cBhvr>
                                        <p:cTn id="8" dur="500" fill="hold"/>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these questions?</a:t>
            </a:r>
          </a:p>
        </p:txBody>
      </p:sp>
      <p:sp>
        <p:nvSpPr>
          <p:cNvPr id="3" name="Content Placeholder 2"/>
          <p:cNvSpPr>
            <a:spLocks noGrp="1"/>
          </p:cNvSpPr>
          <p:nvPr>
            <p:ph idx="1"/>
          </p:nvPr>
        </p:nvSpPr>
        <p:spPr/>
        <p:txBody>
          <a:bodyPr/>
          <a:lstStyle/>
          <a:p>
            <a:pPr marL="0" indent="0">
              <a:buNone/>
            </a:pPr>
            <a:r>
              <a:rPr lang="en-US" dirty="0"/>
              <a:t>What sort of defects are not detected by static analysis tools</a:t>
            </a:r>
            <a:r>
              <a:rPr lang="en-US" dirty="0" smtClean="0"/>
              <a:t>?</a:t>
            </a:r>
          </a:p>
          <a:p>
            <a:pPr marL="0" indent="0">
              <a:buNone/>
            </a:pPr>
            <a:endParaRPr lang="en-US" dirty="0"/>
          </a:p>
          <a:p>
            <a:pPr marL="949325" lvl="1" indent="-457200">
              <a:buFontTx/>
              <a:buAutoNum type="alphaUcPeriod"/>
            </a:pPr>
            <a:r>
              <a:rPr lang="en-US" dirty="0"/>
              <a:t>Unreachable code</a:t>
            </a:r>
          </a:p>
          <a:p>
            <a:pPr marL="949325" lvl="1" indent="-457200">
              <a:buFontTx/>
              <a:buAutoNum type="alphaUcPeriod"/>
            </a:pPr>
            <a:r>
              <a:rPr lang="en-US" dirty="0"/>
              <a:t>Performance problems</a:t>
            </a:r>
          </a:p>
          <a:p>
            <a:pPr marL="949325" lvl="1" indent="-457200">
              <a:buFontTx/>
              <a:buAutoNum type="alphaUcPeriod"/>
            </a:pPr>
            <a:r>
              <a:rPr lang="en-US" dirty="0"/>
              <a:t>Inconsistent interfaces between modules</a:t>
            </a:r>
          </a:p>
          <a:p>
            <a:pPr marL="949325" lvl="1" indent="-457200">
              <a:buFontTx/>
              <a:buAutoNum type="alphaUcPeriod"/>
            </a:pPr>
            <a:r>
              <a:rPr lang="en-US" dirty="0"/>
              <a:t>Programming standards</a:t>
            </a:r>
          </a:p>
          <a:p>
            <a:pPr marL="949325" lvl="1" indent="-457200">
              <a:buFontTx/>
              <a:buAutoNum type="alphaUcPeriod"/>
            </a:pPr>
            <a:r>
              <a:rPr lang="en-US" dirty="0"/>
              <a:t>Security vulnerabilities</a:t>
            </a:r>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38</a:t>
            </a:fld>
            <a:endParaRPr lang="en-US"/>
          </a:p>
        </p:txBody>
      </p:sp>
    </p:spTree>
    <p:extLst>
      <p:ext uri="{BB962C8B-B14F-4D97-AF65-F5344CB8AC3E}">
        <p14:creationId xmlns:p14="http://schemas.microsoft.com/office/powerpoint/2010/main" val="41617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3" end="3"/>
                                            </p:txEl>
                                          </p:spTgt>
                                        </p:tgtEl>
                                        <p:attrNameLst>
                                          <p:attrName>style.color</p:attrName>
                                        </p:attrNameLst>
                                      </p:cBhvr>
                                      <p:to>
                                        <p:clrVal>
                                          <a:srgbClr val="3C8C92"/>
                                        </p:clrVal>
                                      </p:to>
                                    </p:set>
                                    <p:set>
                                      <p:cBhvr>
                                        <p:cTn id="7" dur="500" fill="hold"/>
                                        <p:tgtEl>
                                          <p:spTgt spid="3">
                                            <p:txEl>
                                              <p:pRg st="3" end="3"/>
                                            </p:txEl>
                                          </p:spTgt>
                                        </p:tgtEl>
                                        <p:attrNameLst>
                                          <p:attrName>fillcolor</p:attrName>
                                        </p:attrNameLst>
                                      </p:cBhvr>
                                      <p:to>
                                        <p:clrVal>
                                          <a:srgbClr val="3C8C92"/>
                                        </p:clrVal>
                                      </p:to>
                                    </p:set>
                                    <p:set>
                                      <p:cBhvr>
                                        <p:cTn id="8" dur="500" fill="hold"/>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ISTQB Practice Exam Question</a:t>
            </a:r>
            <a:endParaRPr lang="en-US" dirty="0"/>
          </a:p>
        </p:txBody>
      </p:sp>
      <p:sp>
        <p:nvSpPr>
          <p:cNvPr id="3" name="Content Placeholder 2"/>
          <p:cNvSpPr>
            <a:spLocks noGrp="1"/>
          </p:cNvSpPr>
          <p:nvPr>
            <p:ph idx="1"/>
          </p:nvPr>
        </p:nvSpPr>
        <p:spPr/>
        <p:txBody>
          <a:bodyPr>
            <a:normAutofit/>
          </a:bodyPr>
          <a:lstStyle/>
          <a:p>
            <a:pPr marL="0" indent="0">
              <a:buNone/>
              <a:defRPr/>
            </a:pPr>
            <a:r>
              <a:rPr lang="en-US" sz="2400" dirty="0"/>
              <a:t>Which one of the following examples describes a typical benefit of static </a:t>
            </a:r>
            <a:r>
              <a:rPr lang="en-AU" sz="2400" dirty="0"/>
              <a:t>analysis supported by tools?</a:t>
            </a:r>
          </a:p>
          <a:p>
            <a:pPr marL="0" indent="0">
              <a:buNone/>
              <a:defRPr/>
            </a:pPr>
            <a:r>
              <a:rPr lang="en-US" sz="2400" b="1" dirty="0"/>
              <a:t>A</a:t>
            </a:r>
            <a:r>
              <a:rPr lang="en-US" sz="2400" dirty="0"/>
              <a:t>. Static analysis supported by tools may find defects prior to manual test </a:t>
            </a:r>
            <a:r>
              <a:rPr lang="en-AU" sz="2400" dirty="0"/>
              <a:t>execution.</a:t>
            </a:r>
          </a:p>
          <a:p>
            <a:pPr marL="0" indent="0">
              <a:buNone/>
              <a:defRPr/>
            </a:pPr>
            <a:r>
              <a:rPr lang="en-US" sz="2400" b="1" dirty="0"/>
              <a:t>B</a:t>
            </a:r>
            <a:r>
              <a:rPr lang="en-US" sz="2400" dirty="0"/>
              <a:t>. Static analysis supported by tools prevents business analysts and requirement engineers building software models (e.g. state transition diagrams), which do not match the requirements.</a:t>
            </a:r>
          </a:p>
          <a:p>
            <a:pPr marL="0" indent="0">
              <a:buNone/>
              <a:defRPr/>
            </a:pPr>
            <a:r>
              <a:rPr lang="en-US" sz="2400" b="1" dirty="0"/>
              <a:t>C</a:t>
            </a:r>
            <a:r>
              <a:rPr lang="en-US" sz="2400" dirty="0"/>
              <a:t>. By using static analysis tools user acceptance testing can be shortened because the users need to execute less tests.</a:t>
            </a:r>
          </a:p>
          <a:p>
            <a:pPr marL="0" indent="0">
              <a:buNone/>
              <a:defRPr/>
            </a:pPr>
            <a:r>
              <a:rPr lang="en-US" sz="2400" b="1" dirty="0"/>
              <a:t>D</a:t>
            </a:r>
            <a:r>
              <a:rPr lang="en-US" sz="2400" dirty="0"/>
              <a:t>. By performing static analysis of the code supported by tools the need for the developers doing unit testing is decreased.</a:t>
            </a:r>
            <a:endParaRPr lang="en-AU" sz="2400" dirty="0"/>
          </a:p>
          <a:p>
            <a:endParaRPr lang="en-US" sz="24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39</a:t>
            </a:fld>
            <a:endParaRPr lang="en-US"/>
          </a:p>
        </p:txBody>
      </p:sp>
    </p:spTree>
    <p:extLst>
      <p:ext uri="{BB962C8B-B14F-4D97-AF65-F5344CB8AC3E}">
        <p14:creationId xmlns:p14="http://schemas.microsoft.com/office/powerpoint/2010/main" val="29883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1" end="1"/>
                                            </p:txEl>
                                          </p:spTgt>
                                        </p:tgtEl>
                                        <p:attrNameLst>
                                          <p:attrName>style.color</p:attrName>
                                        </p:attrNameLst>
                                      </p:cBhvr>
                                      <p:to>
                                        <p:clrVal>
                                          <a:srgbClr val="3C8C92"/>
                                        </p:clrVal>
                                      </p:to>
                                    </p:set>
                                    <p:set>
                                      <p:cBhvr>
                                        <p:cTn id="7" dur="500" fill="hold"/>
                                        <p:tgtEl>
                                          <p:spTgt spid="3">
                                            <p:txEl>
                                              <p:pRg st="1" end="1"/>
                                            </p:txEl>
                                          </p:spTgt>
                                        </p:tgtEl>
                                        <p:attrNameLst>
                                          <p:attrName>fillcolor</p:attrName>
                                        </p:attrNameLst>
                                      </p:cBhvr>
                                      <p:to>
                                        <p:clrVal>
                                          <a:srgbClr val="3C8C92"/>
                                        </p:clrVal>
                                      </p:to>
                                    </p:set>
                                    <p:set>
                                      <p:cBhvr>
                                        <p:cTn id="8" dur="500" fill="hold"/>
                                        <p:tgtEl>
                                          <p:spTgt spid="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Plan</a:t>
            </a:r>
            <a:endParaRPr lang="en-US" dirty="0"/>
          </a:p>
        </p:txBody>
      </p:sp>
      <p:sp>
        <p:nvSpPr>
          <p:cNvPr id="3" name="Content Placeholder 2"/>
          <p:cNvSpPr>
            <a:spLocks noGrp="1"/>
          </p:cNvSpPr>
          <p:nvPr>
            <p:ph idx="1"/>
          </p:nvPr>
        </p:nvSpPr>
        <p:spPr/>
        <p:txBody>
          <a:bodyPr/>
          <a:lstStyle/>
          <a:p>
            <a:r>
              <a:rPr lang="en-AU" sz="2400" dirty="0"/>
              <a:t>Static Techniques and the Test Process</a:t>
            </a:r>
          </a:p>
          <a:p>
            <a:r>
              <a:rPr lang="en-AU" sz="2400" dirty="0"/>
              <a:t>Review Process</a:t>
            </a:r>
          </a:p>
          <a:p>
            <a:r>
              <a:rPr lang="en-AU" sz="2400" dirty="0"/>
              <a:t>Static Analysis by Tools</a:t>
            </a:r>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4</a:t>
            </a:fld>
            <a:endParaRPr lang="en-US"/>
          </a:p>
        </p:txBody>
      </p:sp>
    </p:spTree>
    <p:extLst>
      <p:ext uri="{BB962C8B-B14F-4D97-AF65-F5344CB8AC3E}">
        <p14:creationId xmlns:p14="http://schemas.microsoft.com/office/powerpoint/2010/main" val="239339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 :</a:t>
            </a:r>
            <a:endParaRPr lang="en-IN" dirty="0"/>
          </a:p>
        </p:txBody>
      </p:sp>
      <p:sp>
        <p:nvSpPr>
          <p:cNvPr id="4" name="Content Placeholder 3"/>
          <p:cNvSpPr txBox="1">
            <a:spLocks noGrp="1"/>
          </p:cNvSpPr>
          <p:nvPr>
            <p:ph idx="1"/>
          </p:nvPr>
        </p:nvSpPr>
        <p:spPr>
          <a:prstGeom prst="rect">
            <a:avLst/>
          </a:prstGeom>
          <a:noFill/>
        </p:spPr>
        <p:txBody>
          <a:bodyPr wrap="square" rtlCol="0">
            <a:spAutoFit/>
          </a:bodyPr>
          <a:lstStyle/>
          <a:p>
            <a:r>
              <a:rPr lang="en-AU" dirty="0">
                <a:solidFill>
                  <a:srgbClr val="FFC000"/>
                </a:solidFill>
              </a:rPr>
              <a:t>Reference: ISTQB Certified Tester Foundation Level Syllabus, </a:t>
            </a:r>
            <a:br>
              <a:rPr lang="en-AU" dirty="0">
                <a:solidFill>
                  <a:srgbClr val="FFC000"/>
                </a:solidFill>
              </a:rPr>
            </a:br>
            <a:r>
              <a:rPr lang="en-AU" dirty="0">
                <a:solidFill>
                  <a:srgbClr val="FFC000"/>
                </a:solidFill>
              </a:rPr>
              <a:t>Version 2010,  pp30-35</a:t>
            </a:r>
            <a:endParaRPr lang="en-US" dirty="0">
              <a:solidFill>
                <a:srgbClr val="FFC000"/>
              </a:solidFill>
            </a:endParaRPr>
          </a:p>
          <a:p>
            <a:endParaRPr lang="en-US" dirty="0"/>
          </a:p>
        </p:txBody>
      </p:sp>
    </p:spTree>
    <p:extLst>
      <p:ext uri="{BB962C8B-B14F-4D97-AF65-F5344CB8AC3E}">
        <p14:creationId xmlns:p14="http://schemas.microsoft.com/office/powerpoint/2010/main" val="31500143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9" name="Rectangle 5"/>
          <p:cNvSpPr>
            <a:spLocks noGrp="1" noChangeArrowheads="1"/>
          </p:cNvSpPr>
          <p:nvPr>
            <p:ph type="title"/>
          </p:nvPr>
        </p:nvSpPr>
        <p:spPr/>
        <p:txBody>
          <a:bodyPr/>
          <a:lstStyle/>
          <a:p>
            <a:r>
              <a:rPr lang="en-AU" dirty="0"/>
              <a:t>Static Techniques and the Test Process</a:t>
            </a:r>
          </a:p>
        </p:txBody>
      </p:sp>
    </p:spTree>
    <p:extLst>
      <p:ext uri="{BB962C8B-B14F-4D97-AF65-F5344CB8AC3E}">
        <p14:creationId xmlns:p14="http://schemas.microsoft.com/office/powerpoint/2010/main" val="339248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5786" y="178546"/>
            <a:ext cx="10515600" cy="1325563"/>
          </a:xfrm>
        </p:spPr>
        <p:txBody>
          <a:bodyPr/>
          <a:lstStyle/>
          <a:p>
            <a:r>
              <a:rPr lang="en-US" dirty="0" smtClean="0"/>
              <a:t>Dynamic vs. Static</a:t>
            </a:r>
            <a:endParaRPr lang="en-US" dirty="0"/>
          </a:p>
        </p:txBody>
      </p:sp>
      <p:sp>
        <p:nvSpPr>
          <p:cNvPr id="6" name="Content Placeholder 5"/>
          <p:cNvSpPr>
            <a:spLocks noGrp="1"/>
          </p:cNvSpPr>
          <p:nvPr>
            <p:ph sz="half" idx="1"/>
          </p:nvPr>
        </p:nvSpPr>
        <p:spPr>
          <a:xfrm>
            <a:off x="541986" y="1593806"/>
            <a:ext cx="5181600" cy="4351338"/>
          </a:xfrm>
        </p:spPr>
        <p:txBody>
          <a:bodyPr/>
          <a:lstStyle/>
          <a:p>
            <a:pPr marL="0" indent="0">
              <a:buNone/>
              <a:defRPr/>
            </a:pPr>
            <a:r>
              <a:rPr lang="en-AU" sz="2400" b="1" dirty="0"/>
              <a:t>Dynamic </a:t>
            </a:r>
            <a:r>
              <a:rPr lang="en-AU" sz="2400" dirty="0"/>
              <a:t>testing requires the execution of software.</a:t>
            </a:r>
          </a:p>
          <a:p>
            <a:pPr eaLnBrk="1" hangingPunct="1">
              <a:defRPr/>
            </a:pPr>
            <a:r>
              <a:rPr lang="en-AU" sz="2400" dirty="0">
                <a:solidFill>
                  <a:schemeClr val="tx1"/>
                </a:solidFill>
              </a:rPr>
              <a:t>The software is running</a:t>
            </a:r>
          </a:p>
          <a:p>
            <a:pPr marL="0" indent="0">
              <a:buNone/>
              <a:defRPr/>
            </a:pPr>
            <a:endParaRPr lang="en-AU" b="1" dirty="0" smtClean="0"/>
          </a:p>
          <a:p>
            <a:pPr marL="0" indent="0">
              <a:buNone/>
              <a:defRPr/>
            </a:pPr>
            <a:r>
              <a:rPr lang="en-AU" b="1" dirty="0" smtClean="0"/>
              <a:t>Static</a:t>
            </a:r>
            <a:r>
              <a:rPr lang="en-AU" dirty="0" smtClean="0"/>
              <a:t> </a:t>
            </a:r>
            <a:r>
              <a:rPr lang="en-AU" dirty="0"/>
              <a:t>testing techniques rely on:</a:t>
            </a:r>
          </a:p>
          <a:p>
            <a:pPr>
              <a:defRPr/>
            </a:pPr>
            <a:r>
              <a:rPr lang="en-AU" dirty="0"/>
              <a:t>the manual examination</a:t>
            </a:r>
            <a:r>
              <a:rPr lang="en-AU" dirty="0">
                <a:solidFill>
                  <a:schemeClr val="tx1"/>
                </a:solidFill>
              </a:rPr>
              <a:t> (reviews) </a:t>
            </a:r>
          </a:p>
          <a:p>
            <a:pPr>
              <a:defRPr/>
            </a:pPr>
            <a:r>
              <a:rPr lang="en-AU" dirty="0">
                <a:solidFill>
                  <a:schemeClr val="tx1"/>
                </a:solidFill>
              </a:rPr>
              <a:t>automated analysis (static analysis) of the code or other documentation. </a:t>
            </a:r>
          </a:p>
          <a:p>
            <a:pPr>
              <a:defRPr/>
            </a:pPr>
            <a:r>
              <a:rPr lang="en-AU" b="1" u="sng" dirty="0">
                <a:solidFill>
                  <a:schemeClr val="tx1"/>
                </a:solidFill>
              </a:rPr>
              <a:t>without </a:t>
            </a:r>
            <a:r>
              <a:rPr lang="en-AU" b="1" dirty="0">
                <a:solidFill>
                  <a:schemeClr val="tx1"/>
                </a:solidFill>
              </a:rPr>
              <a:t>execution of the </a:t>
            </a:r>
            <a:r>
              <a:rPr lang="en-AU" b="1" dirty="0" smtClean="0">
                <a:solidFill>
                  <a:schemeClr val="tx1"/>
                </a:solidFill>
              </a:rPr>
              <a:t>code</a:t>
            </a:r>
            <a:endParaRPr lang="en-AU" b="1" dirty="0">
              <a:solidFill>
                <a:schemeClr val="tx1"/>
              </a:solidFill>
            </a:endParaRPr>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6</a:t>
            </a:fld>
            <a:endParaRPr lang="en-US"/>
          </a:p>
        </p:txBody>
      </p:sp>
      <p:pic>
        <p:nvPicPr>
          <p:cNvPr id="1026" name="Picture 2" descr="http://cdn.guru99.com/images/s1.png"/>
          <p:cNvPicPr>
            <a:picLocks noChangeAspect="1" noChangeArrowheads="1"/>
          </p:cNvPicPr>
          <p:nvPr/>
        </p:nvPicPr>
        <p:blipFill rotWithShape="1">
          <a:blip r:embed="rId2">
            <a:extLst>
              <a:ext uri="{28A0092B-C50C-407E-A947-70E740481C1C}">
                <a14:useLocalDpi xmlns:a14="http://schemas.microsoft.com/office/drawing/2010/main" val="0"/>
              </a:ext>
            </a:extLst>
          </a:blip>
          <a:srcRect l="-267" t="-1423" r="267" b="8622"/>
          <a:stretch/>
        </p:blipFill>
        <p:spPr bwMode="auto">
          <a:xfrm>
            <a:off x="5950039" y="1382818"/>
            <a:ext cx="5403761" cy="3758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954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a:t>Reviews</a:t>
            </a:r>
            <a:endParaRPr lang="en-US" dirty="0"/>
          </a:p>
        </p:txBody>
      </p:sp>
      <p:sp>
        <p:nvSpPr>
          <p:cNvPr id="7" name="Content Placeholder 6"/>
          <p:cNvSpPr>
            <a:spLocks noGrp="1"/>
          </p:cNvSpPr>
          <p:nvPr>
            <p:ph idx="1"/>
          </p:nvPr>
        </p:nvSpPr>
        <p:spPr/>
        <p:txBody>
          <a:bodyPr/>
          <a:lstStyle/>
          <a:p>
            <a:r>
              <a:rPr lang="en-AU" sz="2400" dirty="0"/>
              <a:t>Reviews are a way of testing the software work products (including code) </a:t>
            </a:r>
            <a:r>
              <a:rPr lang="en-AU" sz="2400" u="sng" dirty="0"/>
              <a:t>well </a:t>
            </a:r>
            <a:r>
              <a:rPr lang="en-AU" sz="2400" b="1" u="sng" dirty="0"/>
              <a:t>before </a:t>
            </a:r>
            <a:r>
              <a:rPr lang="en-AU" sz="2400" u="sng" dirty="0"/>
              <a:t>dynamic test execution</a:t>
            </a:r>
          </a:p>
          <a:p>
            <a:endParaRPr lang="en-AU" sz="2400" dirty="0"/>
          </a:p>
          <a:p>
            <a:r>
              <a:rPr lang="en-AU" sz="2400" dirty="0"/>
              <a:t>Reviews can be done entirely manually, but there is also tool support.</a:t>
            </a:r>
          </a:p>
          <a:p>
            <a:pPr lvl="1"/>
            <a:r>
              <a:rPr lang="en-AU" dirty="0"/>
              <a:t>The main manual activity is to examine a work product and make comments</a:t>
            </a:r>
          </a:p>
          <a:p>
            <a:pPr lvl="1"/>
            <a:r>
              <a:rPr lang="en-AU" dirty="0"/>
              <a:t>Any software work product can be reviewed including requirements specifications, design specifications, code, test plans, tests, user guides.</a:t>
            </a:r>
          </a:p>
          <a:p>
            <a:endParaRPr lang="en-US" dirty="0"/>
          </a:p>
        </p:txBody>
      </p:sp>
      <p:sp>
        <p:nvSpPr>
          <p:cNvPr id="5" name="Slide Number Placeholder 4"/>
          <p:cNvSpPr>
            <a:spLocks noGrp="1"/>
          </p:cNvSpPr>
          <p:nvPr>
            <p:ph type="sldNum" sz="quarter" idx="4"/>
          </p:nvPr>
        </p:nvSpPr>
        <p:spPr/>
        <p:txBody>
          <a:bodyPr/>
          <a:lstStyle/>
          <a:p>
            <a:pPr>
              <a:defRPr/>
            </a:pPr>
            <a:fld id="{E1384A7D-C6CE-47C7-897C-93316C153FE3}" type="slidenum">
              <a:rPr lang="en-US" smtClean="0"/>
              <a:pPr>
                <a:defRPr/>
              </a:pPr>
              <a:t>7</a:t>
            </a:fld>
            <a:endParaRPr lang="en-US"/>
          </a:p>
        </p:txBody>
      </p:sp>
    </p:spTree>
    <p:extLst>
      <p:ext uri="{BB962C8B-B14F-4D97-AF65-F5344CB8AC3E}">
        <p14:creationId xmlns:p14="http://schemas.microsoft.com/office/powerpoint/2010/main" val="2046788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Benefits of Static Testing</a:t>
            </a:r>
            <a:endParaRPr lang="en-US" dirty="0"/>
          </a:p>
        </p:txBody>
      </p:sp>
      <p:sp>
        <p:nvSpPr>
          <p:cNvPr id="3" name="Content Placeholder 2"/>
          <p:cNvSpPr>
            <a:spLocks noGrp="1"/>
          </p:cNvSpPr>
          <p:nvPr>
            <p:ph idx="1"/>
          </p:nvPr>
        </p:nvSpPr>
        <p:spPr/>
        <p:txBody>
          <a:bodyPr>
            <a:normAutofit lnSpcReduction="10000"/>
          </a:bodyPr>
          <a:lstStyle/>
          <a:p>
            <a:r>
              <a:rPr lang="en-AU" sz="2400" dirty="0">
                <a:solidFill>
                  <a:schemeClr val="tx1"/>
                </a:solidFill>
              </a:rPr>
              <a:t>Defects detected </a:t>
            </a:r>
            <a:r>
              <a:rPr lang="en-AU" sz="2400" b="1" dirty="0">
                <a:solidFill>
                  <a:schemeClr val="tx1"/>
                </a:solidFill>
              </a:rPr>
              <a:t>early</a:t>
            </a:r>
            <a:r>
              <a:rPr lang="en-AU" sz="2400" dirty="0">
                <a:solidFill>
                  <a:schemeClr val="tx1"/>
                </a:solidFill>
              </a:rPr>
              <a:t> in the life cycle (eg. Requirements) are often </a:t>
            </a:r>
            <a:r>
              <a:rPr lang="en-AU" sz="2400" b="1" dirty="0">
                <a:solidFill>
                  <a:schemeClr val="tx1"/>
                </a:solidFill>
              </a:rPr>
              <a:t>much cheaper </a:t>
            </a:r>
            <a:r>
              <a:rPr lang="en-AU" sz="2400" dirty="0">
                <a:solidFill>
                  <a:schemeClr val="tx1"/>
                </a:solidFill>
              </a:rPr>
              <a:t>to fix</a:t>
            </a:r>
          </a:p>
          <a:p>
            <a:pPr lvl="1"/>
            <a:r>
              <a:rPr lang="en-AU" dirty="0">
                <a:solidFill>
                  <a:schemeClr val="tx1"/>
                </a:solidFill>
              </a:rPr>
              <a:t>Early defect detection and correction</a:t>
            </a:r>
          </a:p>
          <a:p>
            <a:r>
              <a:rPr lang="en-AU" sz="2400" dirty="0">
                <a:solidFill>
                  <a:schemeClr val="tx1"/>
                </a:solidFill>
              </a:rPr>
              <a:t>Development productivity improvements</a:t>
            </a:r>
          </a:p>
          <a:p>
            <a:r>
              <a:rPr lang="en-AU" sz="2400" dirty="0">
                <a:solidFill>
                  <a:schemeClr val="tx1"/>
                </a:solidFill>
              </a:rPr>
              <a:t>Reduced development timescales</a:t>
            </a:r>
          </a:p>
          <a:p>
            <a:r>
              <a:rPr lang="en-AU" sz="2400" dirty="0">
                <a:solidFill>
                  <a:schemeClr val="tx1"/>
                </a:solidFill>
              </a:rPr>
              <a:t>Reduced testing cost and time</a:t>
            </a:r>
          </a:p>
          <a:p>
            <a:pPr lvl="1"/>
            <a:r>
              <a:rPr lang="en-AU" dirty="0">
                <a:solidFill>
                  <a:schemeClr val="tx1"/>
                </a:solidFill>
              </a:rPr>
              <a:t>How many cycles of testing are needed?</a:t>
            </a:r>
          </a:p>
          <a:p>
            <a:r>
              <a:rPr lang="en-AU" sz="2400" dirty="0">
                <a:solidFill>
                  <a:schemeClr val="tx1"/>
                </a:solidFill>
              </a:rPr>
              <a:t>Lifetime cost reductions</a:t>
            </a:r>
          </a:p>
          <a:p>
            <a:pPr lvl="1"/>
            <a:r>
              <a:rPr lang="en-AU" dirty="0">
                <a:solidFill>
                  <a:schemeClr val="tx1"/>
                </a:solidFill>
              </a:rPr>
              <a:t>Easier to maintain</a:t>
            </a:r>
          </a:p>
          <a:p>
            <a:r>
              <a:rPr lang="en-AU" sz="2400" dirty="0">
                <a:solidFill>
                  <a:schemeClr val="tx1"/>
                </a:solidFill>
              </a:rPr>
              <a:t>Fewer defects</a:t>
            </a:r>
          </a:p>
          <a:p>
            <a:r>
              <a:rPr lang="en-AU" sz="2400" dirty="0">
                <a:solidFill>
                  <a:schemeClr val="tx1"/>
                </a:solidFill>
              </a:rPr>
              <a:t>Improved communication</a:t>
            </a:r>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8</a:t>
            </a:fld>
            <a:endParaRPr lang="en-US"/>
          </a:p>
        </p:txBody>
      </p:sp>
    </p:spTree>
    <p:extLst>
      <p:ext uri="{BB962C8B-B14F-4D97-AF65-F5344CB8AC3E}">
        <p14:creationId xmlns:p14="http://schemas.microsoft.com/office/powerpoint/2010/main" val="19861694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Objectives</a:t>
            </a:r>
            <a:endParaRPr lang="en-US" dirty="0"/>
          </a:p>
        </p:txBody>
      </p:sp>
      <p:sp>
        <p:nvSpPr>
          <p:cNvPr id="3" name="Content Placeholder 2"/>
          <p:cNvSpPr>
            <a:spLocks noGrp="1"/>
          </p:cNvSpPr>
          <p:nvPr>
            <p:ph idx="1"/>
          </p:nvPr>
        </p:nvSpPr>
        <p:spPr>
          <a:xfrm>
            <a:off x="838200" y="1690692"/>
            <a:ext cx="10515600" cy="4486271"/>
          </a:xfrm>
        </p:spPr>
        <p:txBody>
          <a:bodyPr/>
          <a:lstStyle/>
          <a:p>
            <a:r>
              <a:rPr lang="en-US" sz="2400" dirty="0"/>
              <a:t>Reviews, static analysis and dynamic testing have the same objective – identifying defects. They are complementary; the different techniques can find different types of defects effectively and efficiently. </a:t>
            </a:r>
          </a:p>
          <a:p>
            <a:r>
              <a:rPr lang="en-US" sz="2400" dirty="0"/>
              <a:t>Compared to dynamic testing, static techniques find </a:t>
            </a:r>
            <a:r>
              <a:rPr lang="en-US" sz="2400" b="1" dirty="0"/>
              <a:t>causes</a:t>
            </a:r>
            <a:r>
              <a:rPr lang="en-US" sz="2400" dirty="0"/>
              <a:t> of failures (defects) rather </a:t>
            </a:r>
            <a:r>
              <a:rPr lang="en-AU" sz="2400" dirty="0"/>
              <a:t>than the failures themselves.</a:t>
            </a:r>
          </a:p>
          <a:p>
            <a:r>
              <a:rPr lang="en-US" sz="2400" dirty="0"/>
              <a:t>Typical defects that are easier to find in reviews than in dynamic testing include: </a:t>
            </a:r>
          </a:p>
          <a:p>
            <a:pPr lvl="1"/>
            <a:r>
              <a:rPr lang="en-US" dirty="0"/>
              <a:t>deviations from standards</a:t>
            </a:r>
          </a:p>
          <a:p>
            <a:pPr lvl="1"/>
            <a:r>
              <a:rPr lang="en-US" dirty="0"/>
              <a:t>requirement defects</a:t>
            </a:r>
          </a:p>
          <a:p>
            <a:pPr lvl="1"/>
            <a:r>
              <a:rPr lang="en-US" dirty="0"/>
              <a:t>design defects </a:t>
            </a:r>
            <a:r>
              <a:rPr lang="en-US" dirty="0" smtClean="0"/>
              <a:t>/ </a:t>
            </a:r>
            <a:r>
              <a:rPr lang="en-US" dirty="0"/>
              <a:t>insufficient maintainability </a:t>
            </a:r>
          </a:p>
          <a:p>
            <a:pPr lvl="1"/>
            <a:r>
              <a:rPr lang="en-US" dirty="0"/>
              <a:t>incorrect interface </a:t>
            </a:r>
            <a:r>
              <a:rPr lang="en-AU" dirty="0"/>
              <a:t>specifications</a:t>
            </a:r>
          </a:p>
          <a:p>
            <a:endParaRPr lang="en-US" sz="24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9</a:t>
            </a:fld>
            <a:endParaRPr lang="en-US"/>
          </a:p>
        </p:txBody>
      </p:sp>
    </p:spTree>
    <p:extLst>
      <p:ext uri="{BB962C8B-B14F-4D97-AF65-F5344CB8AC3E}">
        <p14:creationId xmlns:p14="http://schemas.microsoft.com/office/powerpoint/2010/main" val="1064943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ZenQ - Color Pallette">
      <a:dk1>
        <a:srgbClr val="3B3838"/>
      </a:dk1>
      <a:lt1>
        <a:srgbClr val="FFFFFF"/>
      </a:lt1>
      <a:dk2>
        <a:srgbClr val="2474B8"/>
      </a:dk2>
      <a:lt2>
        <a:srgbClr val="9B9797"/>
      </a:lt2>
      <a:accent1>
        <a:srgbClr val="2499FF"/>
      </a:accent1>
      <a:accent2>
        <a:srgbClr val="2499FF"/>
      </a:accent2>
      <a:accent3>
        <a:srgbClr val="B9DEFF"/>
      </a:accent3>
      <a:accent4>
        <a:srgbClr val="F18309"/>
      </a:accent4>
      <a:accent5>
        <a:srgbClr val="F79428"/>
      </a:accent5>
      <a:accent6>
        <a:srgbClr val="9A58CC"/>
      </a:accent6>
      <a:hlink>
        <a:srgbClr val="F18309"/>
      </a:hlink>
      <a:folHlink>
        <a:srgbClr val="9B9797"/>
      </a:folHlink>
    </a:clrScheme>
    <a:fontScheme name="ZenQ Fonts">
      <a:majorFont>
        <a:latin typeface="Century Gothic"/>
        <a:ea typeface=""/>
        <a:cs typeface=""/>
      </a:majorFont>
      <a:minorFont>
        <a:latin typeface="Calibri"/>
        <a:ea typeface=""/>
        <a:cs typeface=""/>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 slide_Standard_ZenQ Orange</Template>
  <TotalTime>1853</TotalTime>
  <Words>2768</Words>
  <Application>Microsoft Office PowerPoint</Application>
  <PresentationFormat>Widescreen</PresentationFormat>
  <Paragraphs>360</Paragraphs>
  <Slides>40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Century Gothic</vt:lpstr>
      <vt:lpstr>Times New Roman</vt:lpstr>
      <vt:lpstr>Verdana</vt:lpstr>
      <vt:lpstr>Custom Design</vt:lpstr>
      <vt:lpstr>PowerPoint Presentation</vt:lpstr>
      <vt:lpstr>Study Sessions</vt:lpstr>
      <vt:lpstr>Static Techniques</vt:lpstr>
      <vt:lpstr>Session Plan</vt:lpstr>
      <vt:lpstr>Static Techniques and the Test Process</vt:lpstr>
      <vt:lpstr>Dynamic vs. Static</vt:lpstr>
      <vt:lpstr>Reviews</vt:lpstr>
      <vt:lpstr>Benefits of Static Testing</vt:lpstr>
      <vt:lpstr>Objectives</vt:lpstr>
      <vt:lpstr>Review Process</vt:lpstr>
      <vt:lpstr>Types of Reviews</vt:lpstr>
      <vt:lpstr>Objectives of Reviews</vt:lpstr>
      <vt:lpstr>Activities of a Formal Review</vt:lpstr>
      <vt:lpstr>Activities of a Formal Review continued…</vt:lpstr>
      <vt:lpstr>Activities of a Formal Review continued…</vt:lpstr>
      <vt:lpstr>Roles and Responsibilities</vt:lpstr>
      <vt:lpstr>Roles and Responsibilities continued…</vt:lpstr>
      <vt:lpstr>Checklists can help</vt:lpstr>
      <vt:lpstr>Types of Reviews</vt:lpstr>
      <vt:lpstr>Informal Review</vt:lpstr>
      <vt:lpstr>Walkthrough</vt:lpstr>
      <vt:lpstr>Technical Review</vt:lpstr>
      <vt:lpstr>Technical Review continued..</vt:lpstr>
      <vt:lpstr>Inspection</vt:lpstr>
      <vt:lpstr>Inspection continued..</vt:lpstr>
      <vt:lpstr>Success Factors for Reviews</vt:lpstr>
      <vt:lpstr>Success Factors for Reviews continued..</vt:lpstr>
      <vt:lpstr>Static Analysis by Tools</vt:lpstr>
      <vt:lpstr>Static Analysis by Tools</vt:lpstr>
      <vt:lpstr>Control Flow and Data Flow Definitions</vt:lpstr>
      <vt:lpstr>The Value of Static Analysis</vt:lpstr>
      <vt:lpstr>Typical Defects Found</vt:lpstr>
      <vt:lpstr>Who uses Static Analysis Tools?</vt:lpstr>
      <vt:lpstr>Example Static Analysis Tool - Jtest</vt:lpstr>
      <vt:lpstr>Example Static Analysis Tool - STATIC</vt:lpstr>
      <vt:lpstr>Can you answer these questions?</vt:lpstr>
      <vt:lpstr>Can you answer these questions?</vt:lpstr>
      <vt:lpstr>Can you answer these questions?</vt:lpstr>
      <vt:lpstr>ISTQB Practice Exam Question</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ISTQB Certified Tester Foundation Level</dc:title>
  <dc:creator>Microsoft Office User</dc:creator>
  <cp:lastModifiedBy>Syed Abdulraheem</cp:lastModifiedBy>
  <cp:revision>23</cp:revision>
  <dcterms:created xsi:type="dcterms:W3CDTF">2017-02-20T01:49:48Z</dcterms:created>
  <dcterms:modified xsi:type="dcterms:W3CDTF">2017-02-24T11:31:37Z</dcterms:modified>
</cp:coreProperties>
</file>