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3"/>
  </p:notesMasterIdLst>
  <p:sldIdLst>
    <p:sldId id="258"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35" r:id="rId76"/>
    <p:sldId id="336" r:id="rId77"/>
    <p:sldId id="337" r:id="rId78"/>
    <p:sldId id="338" r:id="rId79"/>
    <p:sldId id="339" r:id="rId80"/>
    <p:sldId id="340" r:id="rId81"/>
    <p:sldId id="341"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9354" autoAdjust="0"/>
  </p:normalViewPr>
  <p:slideViewPr>
    <p:cSldViewPr snapToGrid="0" snapToObjects="1">
      <p:cViewPr varScale="1">
        <p:scale>
          <a:sx n="59" d="100"/>
          <a:sy n="59" d="100"/>
        </p:scale>
        <p:origin x="111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612A2C-02BD-4780-9A43-CBE436E9F940}" type="doc">
      <dgm:prSet loTypeId="urn:microsoft.com/office/officeart/2005/8/layout/radial4" loCatId="relationship" qsTypeId="urn:microsoft.com/office/officeart/2005/8/quickstyle/3d1" qsCatId="3D" csTypeId="urn:microsoft.com/office/officeart/2005/8/colors/colorful2" csCatId="colorful" phldr="1"/>
      <dgm:spPr/>
      <dgm:t>
        <a:bodyPr/>
        <a:lstStyle/>
        <a:p>
          <a:endParaRPr lang="en-US"/>
        </a:p>
      </dgm:t>
    </dgm:pt>
    <dgm:pt modelId="{58D7A9EA-8A95-451E-BAE9-349A4BF166B6}">
      <dgm:prSet phldrT="[Text]"/>
      <dgm:spPr/>
      <dgm:t>
        <a:bodyPr/>
        <a:lstStyle/>
        <a:p>
          <a:r>
            <a:rPr lang="en-AU" dirty="0" smtClean="0"/>
            <a:t>Software</a:t>
          </a:r>
          <a:endParaRPr lang="en-US" dirty="0"/>
        </a:p>
      </dgm:t>
    </dgm:pt>
    <dgm:pt modelId="{9D1FD14B-E966-4D39-AC78-7A5BDF0F55B6}" type="parTrans" cxnId="{A37928C5-B95E-433C-9DE0-3FEE0C9F7F62}">
      <dgm:prSet/>
      <dgm:spPr/>
      <dgm:t>
        <a:bodyPr/>
        <a:lstStyle/>
        <a:p>
          <a:endParaRPr lang="en-US"/>
        </a:p>
      </dgm:t>
    </dgm:pt>
    <dgm:pt modelId="{318F1838-46ED-4D79-80E3-829C99B943BD}" type="sibTrans" cxnId="{A37928C5-B95E-433C-9DE0-3FEE0C9F7F62}">
      <dgm:prSet/>
      <dgm:spPr/>
      <dgm:t>
        <a:bodyPr/>
        <a:lstStyle/>
        <a:p>
          <a:endParaRPr lang="en-US"/>
        </a:p>
      </dgm:t>
    </dgm:pt>
    <dgm:pt modelId="{E150AF72-C735-4715-ACBC-BF7D3E000AE0}">
      <dgm:prSet phldrT="[Text]"/>
      <dgm:spPr/>
      <dgm:t>
        <a:bodyPr/>
        <a:lstStyle/>
        <a:p>
          <a:r>
            <a:rPr lang="en-AU" dirty="0" smtClean="0"/>
            <a:t>Experienced User</a:t>
          </a:r>
          <a:endParaRPr lang="en-US" dirty="0"/>
        </a:p>
      </dgm:t>
    </dgm:pt>
    <dgm:pt modelId="{5A499D86-386C-48FE-A1F9-43FFBD6017FE}" type="parTrans" cxnId="{0BA38348-C775-4A99-AAFC-8BC9A0E48A21}">
      <dgm:prSet/>
      <dgm:spPr/>
      <dgm:t>
        <a:bodyPr/>
        <a:lstStyle/>
        <a:p>
          <a:endParaRPr lang="en-US"/>
        </a:p>
      </dgm:t>
    </dgm:pt>
    <dgm:pt modelId="{C5BE5828-93E6-4789-A766-E91D2675FEE6}" type="sibTrans" cxnId="{0BA38348-C775-4A99-AAFC-8BC9A0E48A21}">
      <dgm:prSet/>
      <dgm:spPr/>
      <dgm:t>
        <a:bodyPr/>
        <a:lstStyle/>
        <a:p>
          <a:endParaRPr lang="en-US"/>
        </a:p>
      </dgm:t>
    </dgm:pt>
    <dgm:pt modelId="{AACE7313-814F-4D84-ABE0-D94CBA912DE3}">
      <dgm:prSet phldrT="[Text]"/>
      <dgm:spPr/>
      <dgm:t>
        <a:bodyPr/>
        <a:lstStyle/>
        <a:p>
          <a:r>
            <a:rPr lang="en-AU" dirty="0" smtClean="0"/>
            <a:t>User Manual</a:t>
          </a:r>
          <a:endParaRPr lang="en-US" dirty="0"/>
        </a:p>
      </dgm:t>
    </dgm:pt>
    <dgm:pt modelId="{5ADF8878-8E8B-4D71-8AD6-92E924F9859D}" type="parTrans" cxnId="{D6A20551-9627-4280-8737-27F2A5769A64}">
      <dgm:prSet/>
      <dgm:spPr/>
      <dgm:t>
        <a:bodyPr/>
        <a:lstStyle/>
        <a:p>
          <a:endParaRPr lang="en-US"/>
        </a:p>
      </dgm:t>
    </dgm:pt>
    <dgm:pt modelId="{845FB2C6-510D-4149-95D0-6F0904387F3A}" type="sibTrans" cxnId="{D6A20551-9627-4280-8737-27F2A5769A64}">
      <dgm:prSet/>
      <dgm:spPr/>
      <dgm:t>
        <a:bodyPr/>
        <a:lstStyle/>
        <a:p>
          <a:endParaRPr lang="en-US"/>
        </a:p>
      </dgm:t>
    </dgm:pt>
    <dgm:pt modelId="{81BAC4AD-04D1-4961-92F8-6241824D3AD0}">
      <dgm:prSet phldrT="[Text]"/>
      <dgm:spPr/>
      <dgm:t>
        <a:bodyPr/>
        <a:lstStyle/>
        <a:p>
          <a:r>
            <a:rPr lang="en-AU" dirty="0" smtClean="0"/>
            <a:t>Heuristics</a:t>
          </a:r>
          <a:endParaRPr lang="en-US" dirty="0"/>
        </a:p>
      </dgm:t>
    </dgm:pt>
    <dgm:pt modelId="{F423B6CB-7AE6-46F1-BDC3-658EA23184EA}" type="parTrans" cxnId="{24324469-030E-47C9-BE0F-230D05E975B4}">
      <dgm:prSet/>
      <dgm:spPr/>
      <dgm:t>
        <a:bodyPr/>
        <a:lstStyle/>
        <a:p>
          <a:endParaRPr lang="en-US"/>
        </a:p>
      </dgm:t>
    </dgm:pt>
    <dgm:pt modelId="{8F35AC19-E130-49F1-9BD4-55045E293C5C}" type="sibTrans" cxnId="{24324469-030E-47C9-BE0F-230D05E975B4}">
      <dgm:prSet/>
      <dgm:spPr/>
      <dgm:t>
        <a:bodyPr/>
        <a:lstStyle/>
        <a:p>
          <a:endParaRPr lang="en-US"/>
        </a:p>
      </dgm:t>
    </dgm:pt>
    <dgm:pt modelId="{E6F6EA52-5E37-4A92-ADAC-6344E176EA4C}">
      <dgm:prSet phldrT="[Text]"/>
      <dgm:spPr/>
      <dgm:t>
        <a:bodyPr/>
        <a:lstStyle/>
        <a:p>
          <a:r>
            <a:rPr lang="en-AU" dirty="0" smtClean="0"/>
            <a:t>What we know of software</a:t>
          </a:r>
          <a:endParaRPr lang="en-US" dirty="0"/>
        </a:p>
      </dgm:t>
    </dgm:pt>
    <dgm:pt modelId="{A518546E-6638-46DC-A5BC-E441874CBF0A}" type="parTrans" cxnId="{4B50EA67-CDBC-4DF8-BFD8-185FD6B9EAC4}">
      <dgm:prSet/>
      <dgm:spPr/>
      <dgm:t>
        <a:bodyPr/>
        <a:lstStyle/>
        <a:p>
          <a:endParaRPr lang="en-US"/>
        </a:p>
      </dgm:t>
    </dgm:pt>
    <dgm:pt modelId="{96AD567C-D8FB-45A5-AFF6-87C966A2F421}" type="sibTrans" cxnId="{4B50EA67-CDBC-4DF8-BFD8-185FD6B9EAC4}">
      <dgm:prSet/>
      <dgm:spPr/>
      <dgm:t>
        <a:bodyPr/>
        <a:lstStyle/>
        <a:p>
          <a:endParaRPr lang="en-US"/>
        </a:p>
      </dgm:t>
    </dgm:pt>
    <dgm:pt modelId="{999A1A7D-AB40-4619-8999-1FB7E89073AA}" type="pres">
      <dgm:prSet presAssocID="{55612A2C-02BD-4780-9A43-CBE436E9F940}" presName="cycle" presStyleCnt="0">
        <dgm:presLayoutVars>
          <dgm:chMax val="1"/>
          <dgm:dir/>
          <dgm:animLvl val="ctr"/>
          <dgm:resizeHandles val="exact"/>
        </dgm:presLayoutVars>
      </dgm:prSet>
      <dgm:spPr/>
      <dgm:t>
        <a:bodyPr/>
        <a:lstStyle/>
        <a:p>
          <a:endParaRPr lang="en-US"/>
        </a:p>
      </dgm:t>
    </dgm:pt>
    <dgm:pt modelId="{6BC1EF40-F5B4-4E24-A9D7-322D0904C670}" type="pres">
      <dgm:prSet presAssocID="{58D7A9EA-8A95-451E-BAE9-349A4BF166B6}" presName="centerShape" presStyleLbl="node0" presStyleIdx="0" presStyleCnt="1"/>
      <dgm:spPr/>
      <dgm:t>
        <a:bodyPr/>
        <a:lstStyle/>
        <a:p>
          <a:endParaRPr lang="en-US"/>
        </a:p>
      </dgm:t>
    </dgm:pt>
    <dgm:pt modelId="{8496C522-6DF1-483B-9EBD-B901428FF1E1}" type="pres">
      <dgm:prSet presAssocID="{5A499D86-386C-48FE-A1F9-43FFBD6017FE}" presName="parTrans" presStyleLbl="bgSibTrans2D1" presStyleIdx="0" presStyleCnt="4"/>
      <dgm:spPr/>
      <dgm:t>
        <a:bodyPr/>
        <a:lstStyle/>
        <a:p>
          <a:endParaRPr lang="en-US"/>
        </a:p>
      </dgm:t>
    </dgm:pt>
    <dgm:pt modelId="{E4B5DCAA-7F46-47E8-8343-BDDC8A30B9C8}" type="pres">
      <dgm:prSet presAssocID="{E150AF72-C735-4715-ACBC-BF7D3E000AE0}" presName="node" presStyleLbl="node1" presStyleIdx="0" presStyleCnt="4" custRadScaleRad="100669" custRadScaleInc="477">
        <dgm:presLayoutVars>
          <dgm:bulletEnabled val="1"/>
        </dgm:presLayoutVars>
      </dgm:prSet>
      <dgm:spPr/>
      <dgm:t>
        <a:bodyPr/>
        <a:lstStyle/>
        <a:p>
          <a:endParaRPr lang="en-US"/>
        </a:p>
      </dgm:t>
    </dgm:pt>
    <dgm:pt modelId="{175DF15D-6E4F-48D8-91E7-3AAEC6C8379C}" type="pres">
      <dgm:prSet presAssocID="{5ADF8878-8E8B-4D71-8AD6-92E924F9859D}" presName="parTrans" presStyleLbl="bgSibTrans2D1" presStyleIdx="1" presStyleCnt="4"/>
      <dgm:spPr/>
      <dgm:t>
        <a:bodyPr/>
        <a:lstStyle/>
        <a:p>
          <a:endParaRPr lang="en-US"/>
        </a:p>
      </dgm:t>
    </dgm:pt>
    <dgm:pt modelId="{634607A2-F7ED-4C7F-947F-DCF982ECBCF8}" type="pres">
      <dgm:prSet presAssocID="{AACE7313-814F-4D84-ABE0-D94CBA912DE3}" presName="node" presStyleLbl="node1" presStyleIdx="1" presStyleCnt="4">
        <dgm:presLayoutVars>
          <dgm:bulletEnabled val="1"/>
        </dgm:presLayoutVars>
      </dgm:prSet>
      <dgm:spPr/>
      <dgm:t>
        <a:bodyPr/>
        <a:lstStyle/>
        <a:p>
          <a:endParaRPr lang="en-US"/>
        </a:p>
      </dgm:t>
    </dgm:pt>
    <dgm:pt modelId="{CD86630D-DEA1-4614-912A-6DEF53503297}" type="pres">
      <dgm:prSet presAssocID="{F423B6CB-7AE6-46F1-BDC3-658EA23184EA}" presName="parTrans" presStyleLbl="bgSibTrans2D1" presStyleIdx="2" presStyleCnt="4"/>
      <dgm:spPr/>
      <dgm:t>
        <a:bodyPr/>
        <a:lstStyle/>
        <a:p>
          <a:endParaRPr lang="en-US"/>
        </a:p>
      </dgm:t>
    </dgm:pt>
    <dgm:pt modelId="{1842E13B-2F1C-44E0-B6A3-21A84AE0B4C9}" type="pres">
      <dgm:prSet presAssocID="{81BAC4AD-04D1-4961-92F8-6241824D3AD0}" presName="node" presStyleLbl="node1" presStyleIdx="2" presStyleCnt="4">
        <dgm:presLayoutVars>
          <dgm:bulletEnabled val="1"/>
        </dgm:presLayoutVars>
      </dgm:prSet>
      <dgm:spPr/>
      <dgm:t>
        <a:bodyPr/>
        <a:lstStyle/>
        <a:p>
          <a:endParaRPr lang="en-US"/>
        </a:p>
      </dgm:t>
    </dgm:pt>
    <dgm:pt modelId="{F1ED6F13-A629-4409-AA7D-9B015F97C5E9}" type="pres">
      <dgm:prSet presAssocID="{A518546E-6638-46DC-A5BC-E441874CBF0A}" presName="parTrans" presStyleLbl="bgSibTrans2D1" presStyleIdx="3" presStyleCnt="4"/>
      <dgm:spPr/>
      <dgm:t>
        <a:bodyPr/>
        <a:lstStyle/>
        <a:p>
          <a:endParaRPr lang="en-US"/>
        </a:p>
      </dgm:t>
    </dgm:pt>
    <dgm:pt modelId="{428D057D-FD1A-4A72-AE4B-3BA1125058E4}" type="pres">
      <dgm:prSet presAssocID="{E6F6EA52-5E37-4A92-ADAC-6344E176EA4C}" presName="node" presStyleLbl="node1" presStyleIdx="3" presStyleCnt="4">
        <dgm:presLayoutVars>
          <dgm:bulletEnabled val="1"/>
        </dgm:presLayoutVars>
      </dgm:prSet>
      <dgm:spPr/>
      <dgm:t>
        <a:bodyPr/>
        <a:lstStyle/>
        <a:p>
          <a:endParaRPr lang="en-US"/>
        </a:p>
      </dgm:t>
    </dgm:pt>
  </dgm:ptLst>
  <dgm:cxnLst>
    <dgm:cxn modelId="{4B50EA67-CDBC-4DF8-BFD8-185FD6B9EAC4}" srcId="{58D7A9EA-8A95-451E-BAE9-349A4BF166B6}" destId="{E6F6EA52-5E37-4A92-ADAC-6344E176EA4C}" srcOrd="3" destOrd="0" parTransId="{A518546E-6638-46DC-A5BC-E441874CBF0A}" sibTransId="{96AD567C-D8FB-45A5-AFF6-87C966A2F421}"/>
    <dgm:cxn modelId="{787BD01A-DDC1-F94D-9786-83CE894C6005}" type="presOf" srcId="{AACE7313-814F-4D84-ABE0-D94CBA912DE3}" destId="{634607A2-F7ED-4C7F-947F-DCF982ECBCF8}" srcOrd="0" destOrd="0" presId="urn:microsoft.com/office/officeart/2005/8/layout/radial4"/>
    <dgm:cxn modelId="{99E505C6-587F-C443-929C-EA9A2760A59E}" type="presOf" srcId="{A518546E-6638-46DC-A5BC-E441874CBF0A}" destId="{F1ED6F13-A629-4409-AA7D-9B015F97C5E9}" srcOrd="0" destOrd="0" presId="urn:microsoft.com/office/officeart/2005/8/layout/radial4"/>
    <dgm:cxn modelId="{24324469-030E-47C9-BE0F-230D05E975B4}" srcId="{58D7A9EA-8A95-451E-BAE9-349A4BF166B6}" destId="{81BAC4AD-04D1-4961-92F8-6241824D3AD0}" srcOrd="2" destOrd="0" parTransId="{F423B6CB-7AE6-46F1-BDC3-658EA23184EA}" sibTransId="{8F35AC19-E130-49F1-9BD4-55045E293C5C}"/>
    <dgm:cxn modelId="{2BCD0AD0-ABBB-1B4D-BE2C-E35D24939C8D}" type="presOf" srcId="{5ADF8878-8E8B-4D71-8AD6-92E924F9859D}" destId="{175DF15D-6E4F-48D8-91E7-3AAEC6C8379C}" srcOrd="0" destOrd="0" presId="urn:microsoft.com/office/officeart/2005/8/layout/radial4"/>
    <dgm:cxn modelId="{D71455C6-0C93-5848-A373-B24487ACD4F9}" type="presOf" srcId="{E6F6EA52-5E37-4A92-ADAC-6344E176EA4C}" destId="{428D057D-FD1A-4A72-AE4B-3BA1125058E4}" srcOrd="0" destOrd="0" presId="urn:microsoft.com/office/officeart/2005/8/layout/radial4"/>
    <dgm:cxn modelId="{7D245B76-2E7A-E64E-84E3-DBF46AAEA9D3}" type="presOf" srcId="{F423B6CB-7AE6-46F1-BDC3-658EA23184EA}" destId="{CD86630D-DEA1-4614-912A-6DEF53503297}" srcOrd="0" destOrd="0" presId="urn:microsoft.com/office/officeart/2005/8/layout/radial4"/>
    <dgm:cxn modelId="{A37928C5-B95E-433C-9DE0-3FEE0C9F7F62}" srcId="{55612A2C-02BD-4780-9A43-CBE436E9F940}" destId="{58D7A9EA-8A95-451E-BAE9-349A4BF166B6}" srcOrd="0" destOrd="0" parTransId="{9D1FD14B-E966-4D39-AC78-7A5BDF0F55B6}" sibTransId="{318F1838-46ED-4D79-80E3-829C99B943BD}"/>
    <dgm:cxn modelId="{3A74594E-58E8-A447-8C24-45005B20181C}" type="presOf" srcId="{55612A2C-02BD-4780-9A43-CBE436E9F940}" destId="{999A1A7D-AB40-4619-8999-1FB7E89073AA}" srcOrd="0" destOrd="0" presId="urn:microsoft.com/office/officeart/2005/8/layout/radial4"/>
    <dgm:cxn modelId="{0BA38348-C775-4A99-AAFC-8BC9A0E48A21}" srcId="{58D7A9EA-8A95-451E-BAE9-349A4BF166B6}" destId="{E150AF72-C735-4715-ACBC-BF7D3E000AE0}" srcOrd="0" destOrd="0" parTransId="{5A499D86-386C-48FE-A1F9-43FFBD6017FE}" sibTransId="{C5BE5828-93E6-4789-A766-E91D2675FEE6}"/>
    <dgm:cxn modelId="{8B1204B1-897E-184F-94B0-87227F57E1D9}" type="presOf" srcId="{58D7A9EA-8A95-451E-BAE9-349A4BF166B6}" destId="{6BC1EF40-F5B4-4E24-A9D7-322D0904C670}" srcOrd="0" destOrd="0" presId="urn:microsoft.com/office/officeart/2005/8/layout/radial4"/>
    <dgm:cxn modelId="{5ADDDEE5-E7BA-7C45-BB29-C5F85EC7850B}" type="presOf" srcId="{81BAC4AD-04D1-4961-92F8-6241824D3AD0}" destId="{1842E13B-2F1C-44E0-B6A3-21A84AE0B4C9}" srcOrd="0" destOrd="0" presId="urn:microsoft.com/office/officeart/2005/8/layout/radial4"/>
    <dgm:cxn modelId="{C708D47F-EE35-6748-B268-9F622248B1DD}" type="presOf" srcId="{E150AF72-C735-4715-ACBC-BF7D3E000AE0}" destId="{E4B5DCAA-7F46-47E8-8343-BDDC8A30B9C8}" srcOrd="0" destOrd="0" presId="urn:microsoft.com/office/officeart/2005/8/layout/radial4"/>
    <dgm:cxn modelId="{03D2977D-CE3C-2C41-AE09-6B6AF3EC7837}" type="presOf" srcId="{5A499D86-386C-48FE-A1F9-43FFBD6017FE}" destId="{8496C522-6DF1-483B-9EBD-B901428FF1E1}" srcOrd="0" destOrd="0" presId="urn:microsoft.com/office/officeart/2005/8/layout/radial4"/>
    <dgm:cxn modelId="{D6A20551-9627-4280-8737-27F2A5769A64}" srcId="{58D7A9EA-8A95-451E-BAE9-349A4BF166B6}" destId="{AACE7313-814F-4D84-ABE0-D94CBA912DE3}" srcOrd="1" destOrd="0" parTransId="{5ADF8878-8E8B-4D71-8AD6-92E924F9859D}" sibTransId="{845FB2C6-510D-4149-95D0-6F0904387F3A}"/>
    <dgm:cxn modelId="{5344C9AD-F031-CA4C-87D7-F8E7FDFEA697}" type="presParOf" srcId="{999A1A7D-AB40-4619-8999-1FB7E89073AA}" destId="{6BC1EF40-F5B4-4E24-A9D7-322D0904C670}" srcOrd="0" destOrd="0" presId="urn:microsoft.com/office/officeart/2005/8/layout/radial4"/>
    <dgm:cxn modelId="{27321452-386D-0740-8198-B384D6E06E35}" type="presParOf" srcId="{999A1A7D-AB40-4619-8999-1FB7E89073AA}" destId="{8496C522-6DF1-483B-9EBD-B901428FF1E1}" srcOrd="1" destOrd="0" presId="urn:microsoft.com/office/officeart/2005/8/layout/radial4"/>
    <dgm:cxn modelId="{9676733E-3FAD-DE42-8ACC-A42202401CF5}" type="presParOf" srcId="{999A1A7D-AB40-4619-8999-1FB7E89073AA}" destId="{E4B5DCAA-7F46-47E8-8343-BDDC8A30B9C8}" srcOrd="2" destOrd="0" presId="urn:microsoft.com/office/officeart/2005/8/layout/radial4"/>
    <dgm:cxn modelId="{FCF59F65-349C-4B40-B1A6-AA9E4844073D}" type="presParOf" srcId="{999A1A7D-AB40-4619-8999-1FB7E89073AA}" destId="{175DF15D-6E4F-48D8-91E7-3AAEC6C8379C}" srcOrd="3" destOrd="0" presId="urn:microsoft.com/office/officeart/2005/8/layout/radial4"/>
    <dgm:cxn modelId="{10266C57-7977-2742-8CCC-B2A4B133B225}" type="presParOf" srcId="{999A1A7D-AB40-4619-8999-1FB7E89073AA}" destId="{634607A2-F7ED-4C7F-947F-DCF982ECBCF8}" srcOrd="4" destOrd="0" presId="urn:microsoft.com/office/officeart/2005/8/layout/radial4"/>
    <dgm:cxn modelId="{A1CC2863-B100-D64C-8408-11187C77ECED}" type="presParOf" srcId="{999A1A7D-AB40-4619-8999-1FB7E89073AA}" destId="{CD86630D-DEA1-4614-912A-6DEF53503297}" srcOrd="5" destOrd="0" presId="urn:microsoft.com/office/officeart/2005/8/layout/radial4"/>
    <dgm:cxn modelId="{291339B2-6AA4-5340-B6AB-2C08FBBC317D}" type="presParOf" srcId="{999A1A7D-AB40-4619-8999-1FB7E89073AA}" destId="{1842E13B-2F1C-44E0-B6A3-21A84AE0B4C9}" srcOrd="6" destOrd="0" presId="urn:microsoft.com/office/officeart/2005/8/layout/radial4"/>
    <dgm:cxn modelId="{1CCCA2F4-9CAE-F946-854A-50D144D761D2}" type="presParOf" srcId="{999A1A7D-AB40-4619-8999-1FB7E89073AA}" destId="{F1ED6F13-A629-4409-AA7D-9B015F97C5E9}" srcOrd="7" destOrd="0" presId="urn:microsoft.com/office/officeart/2005/8/layout/radial4"/>
    <dgm:cxn modelId="{E6441C27-7F01-B745-8969-CF057C4EA463}" type="presParOf" srcId="{999A1A7D-AB40-4619-8999-1FB7E89073AA}" destId="{428D057D-FD1A-4A72-AE4B-3BA1125058E4}" srcOrd="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AA23CA4-E5CA-426F-B4D0-3115E788E87A}" type="doc">
      <dgm:prSet loTypeId="urn:microsoft.com/office/officeart/2005/8/layout/hList6" loCatId="list" qsTypeId="urn:microsoft.com/office/officeart/2005/8/quickstyle/simple5" qsCatId="simple" csTypeId="urn:microsoft.com/office/officeart/2005/8/colors/accent2_4" csCatId="accent2" phldr="1"/>
      <dgm:spPr/>
      <dgm:t>
        <a:bodyPr/>
        <a:lstStyle/>
        <a:p>
          <a:endParaRPr lang="en-US"/>
        </a:p>
      </dgm:t>
    </dgm:pt>
    <dgm:pt modelId="{3BB6BC16-65DA-43C0-B80E-2BD647C01DC7}">
      <dgm:prSet phldrT="[Text]" custT="1"/>
      <dgm:spPr/>
      <dgm:t>
        <a:bodyPr/>
        <a:lstStyle/>
        <a:p>
          <a:r>
            <a:rPr lang="en-AU" sz="1200" dirty="0" smtClean="0"/>
            <a:t>Business Requirements</a:t>
          </a:r>
          <a:endParaRPr lang="en-US" sz="1200" dirty="0"/>
        </a:p>
      </dgm:t>
    </dgm:pt>
    <dgm:pt modelId="{595B18F6-88DF-4254-A80A-6B1D3C88C787}" type="parTrans" cxnId="{8B72EE5A-D5EF-4F91-BBB3-DF3778ED4EED}">
      <dgm:prSet/>
      <dgm:spPr/>
      <dgm:t>
        <a:bodyPr/>
        <a:lstStyle/>
        <a:p>
          <a:endParaRPr lang="en-US" sz="2000"/>
        </a:p>
      </dgm:t>
    </dgm:pt>
    <dgm:pt modelId="{86033699-C4FA-4BC4-9AD8-E6A306469CD2}" type="sibTrans" cxnId="{8B72EE5A-D5EF-4F91-BBB3-DF3778ED4EED}">
      <dgm:prSet/>
      <dgm:spPr/>
      <dgm:t>
        <a:bodyPr/>
        <a:lstStyle/>
        <a:p>
          <a:endParaRPr lang="en-US" sz="2000"/>
        </a:p>
      </dgm:t>
    </dgm:pt>
    <dgm:pt modelId="{D448E317-6090-4558-8CEA-85D5BA76AC31}">
      <dgm:prSet phldrT="[Text]" custT="1"/>
      <dgm:spPr/>
      <dgm:t>
        <a:bodyPr/>
        <a:lstStyle/>
        <a:p>
          <a:r>
            <a:rPr lang="en-AU" sz="1200" dirty="0" smtClean="0"/>
            <a:t>Use Cases</a:t>
          </a:r>
          <a:endParaRPr lang="en-US" sz="1200" dirty="0"/>
        </a:p>
      </dgm:t>
    </dgm:pt>
    <dgm:pt modelId="{6CE08535-25D7-4611-8750-3F0342FE870A}" type="parTrans" cxnId="{9CBAA232-11B0-4628-89C5-D53A3B6E5E75}">
      <dgm:prSet/>
      <dgm:spPr/>
      <dgm:t>
        <a:bodyPr/>
        <a:lstStyle/>
        <a:p>
          <a:endParaRPr lang="en-US" sz="2000"/>
        </a:p>
      </dgm:t>
    </dgm:pt>
    <dgm:pt modelId="{D8AB99CB-0D2C-415C-8030-1E864CF93D0D}" type="sibTrans" cxnId="{9CBAA232-11B0-4628-89C5-D53A3B6E5E75}">
      <dgm:prSet/>
      <dgm:spPr/>
      <dgm:t>
        <a:bodyPr/>
        <a:lstStyle/>
        <a:p>
          <a:endParaRPr lang="en-US" sz="2000"/>
        </a:p>
      </dgm:t>
    </dgm:pt>
    <dgm:pt modelId="{547368F6-E633-4BE6-AAE2-9ED8C1CDDD44}">
      <dgm:prSet phldrT="[Text]" custT="1"/>
      <dgm:spPr/>
      <dgm:t>
        <a:bodyPr/>
        <a:lstStyle/>
        <a:p>
          <a:r>
            <a:rPr lang="en-AU" sz="1200" dirty="0" smtClean="0"/>
            <a:t>Technical Requirements</a:t>
          </a:r>
          <a:endParaRPr lang="en-US" sz="1200" dirty="0"/>
        </a:p>
      </dgm:t>
    </dgm:pt>
    <dgm:pt modelId="{CEBCFAE9-63F3-474C-9352-295319142E19}" type="parTrans" cxnId="{E1AB9A17-AB47-4BFF-A6F6-A6EB78D3D6C1}">
      <dgm:prSet/>
      <dgm:spPr/>
      <dgm:t>
        <a:bodyPr/>
        <a:lstStyle/>
        <a:p>
          <a:endParaRPr lang="en-US" sz="2000"/>
        </a:p>
      </dgm:t>
    </dgm:pt>
    <dgm:pt modelId="{002B16FD-E667-41AE-A00D-BC72AAB51A65}" type="sibTrans" cxnId="{E1AB9A17-AB47-4BFF-A6F6-A6EB78D3D6C1}">
      <dgm:prSet/>
      <dgm:spPr/>
      <dgm:t>
        <a:bodyPr/>
        <a:lstStyle/>
        <a:p>
          <a:endParaRPr lang="en-US" sz="2000"/>
        </a:p>
      </dgm:t>
    </dgm:pt>
    <dgm:pt modelId="{20DDAD26-67FB-4009-BBD5-F7CDDD2C192D}">
      <dgm:prSet phldrT="[Text]" custT="1"/>
      <dgm:spPr/>
      <dgm:t>
        <a:bodyPr/>
        <a:lstStyle/>
        <a:p>
          <a:r>
            <a:rPr lang="en-AU" sz="1200" dirty="0" smtClean="0"/>
            <a:t>Architecture Diagrams</a:t>
          </a:r>
          <a:endParaRPr lang="en-US" sz="1200" dirty="0"/>
        </a:p>
      </dgm:t>
    </dgm:pt>
    <dgm:pt modelId="{7D524B12-E75C-4B19-A166-2342A874D60C}" type="parTrans" cxnId="{3CDE3ECA-18DD-436F-87F3-7DBD7F9DAD47}">
      <dgm:prSet/>
      <dgm:spPr/>
      <dgm:t>
        <a:bodyPr/>
        <a:lstStyle/>
        <a:p>
          <a:endParaRPr lang="en-US" sz="2000"/>
        </a:p>
      </dgm:t>
    </dgm:pt>
    <dgm:pt modelId="{AAEF6590-340F-43C0-A9BB-3D2A7C0BD7B1}" type="sibTrans" cxnId="{3CDE3ECA-18DD-436F-87F3-7DBD7F9DAD47}">
      <dgm:prSet/>
      <dgm:spPr/>
      <dgm:t>
        <a:bodyPr/>
        <a:lstStyle/>
        <a:p>
          <a:endParaRPr lang="en-US" sz="2000"/>
        </a:p>
      </dgm:t>
    </dgm:pt>
    <dgm:pt modelId="{7DF89001-998A-4351-B700-963F11B3BDF1}">
      <dgm:prSet phldrT="[Text]" custT="1"/>
      <dgm:spPr/>
      <dgm:t>
        <a:bodyPr/>
        <a:lstStyle/>
        <a:p>
          <a:r>
            <a:rPr lang="en-AU" sz="1200" dirty="0" smtClean="0"/>
            <a:t>Process Flows</a:t>
          </a:r>
          <a:endParaRPr lang="en-US" sz="1200" dirty="0"/>
        </a:p>
      </dgm:t>
    </dgm:pt>
    <dgm:pt modelId="{3FC3772F-06FC-4CC7-9802-220FA26475C4}" type="parTrans" cxnId="{9CD6F7FC-2A42-4647-9208-76683E7892D1}">
      <dgm:prSet/>
      <dgm:spPr/>
      <dgm:t>
        <a:bodyPr/>
        <a:lstStyle/>
        <a:p>
          <a:endParaRPr lang="en-US" sz="2000"/>
        </a:p>
      </dgm:t>
    </dgm:pt>
    <dgm:pt modelId="{FD6E1D7F-B9DB-40E3-B3AD-9759BEA585C5}" type="sibTrans" cxnId="{9CD6F7FC-2A42-4647-9208-76683E7892D1}">
      <dgm:prSet/>
      <dgm:spPr/>
      <dgm:t>
        <a:bodyPr/>
        <a:lstStyle/>
        <a:p>
          <a:endParaRPr lang="en-US" sz="2000"/>
        </a:p>
      </dgm:t>
    </dgm:pt>
    <dgm:pt modelId="{17C4AD95-25D9-407C-9E8F-82ABF0F342E6}">
      <dgm:prSet phldrT="[Text]" custT="1"/>
      <dgm:spPr/>
      <dgm:t>
        <a:bodyPr/>
        <a:lstStyle/>
        <a:p>
          <a:r>
            <a:rPr lang="en-AU" sz="1200" dirty="0" smtClean="0"/>
            <a:t>Transactions</a:t>
          </a:r>
          <a:endParaRPr lang="en-US" sz="1200" dirty="0"/>
        </a:p>
      </dgm:t>
    </dgm:pt>
    <dgm:pt modelId="{AD32A848-814A-4E91-ACA6-DA4C878C62EE}" type="parTrans" cxnId="{5452F0B4-0CFA-4C14-AD8A-D5DDBFBEBBC3}">
      <dgm:prSet/>
      <dgm:spPr/>
      <dgm:t>
        <a:bodyPr/>
        <a:lstStyle/>
        <a:p>
          <a:endParaRPr lang="en-US" sz="2000"/>
        </a:p>
      </dgm:t>
    </dgm:pt>
    <dgm:pt modelId="{F1D758F5-F897-4326-9DB4-A5B1D565DA7E}" type="sibTrans" cxnId="{5452F0B4-0CFA-4C14-AD8A-D5DDBFBEBBC3}">
      <dgm:prSet/>
      <dgm:spPr/>
      <dgm:t>
        <a:bodyPr/>
        <a:lstStyle/>
        <a:p>
          <a:endParaRPr lang="en-US" sz="2000"/>
        </a:p>
      </dgm:t>
    </dgm:pt>
    <dgm:pt modelId="{B7A2B5CE-B810-4444-8D26-A5FF74FC9B8C}" type="pres">
      <dgm:prSet presAssocID="{4AA23CA4-E5CA-426F-B4D0-3115E788E87A}" presName="Name0" presStyleCnt="0">
        <dgm:presLayoutVars>
          <dgm:dir/>
          <dgm:resizeHandles val="exact"/>
        </dgm:presLayoutVars>
      </dgm:prSet>
      <dgm:spPr/>
      <dgm:t>
        <a:bodyPr/>
        <a:lstStyle/>
        <a:p>
          <a:endParaRPr lang="en-US"/>
        </a:p>
      </dgm:t>
    </dgm:pt>
    <dgm:pt modelId="{C9A3123C-10D1-4BAA-88C3-C09F9E0BFDB3}" type="pres">
      <dgm:prSet presAssocID="{3BB6BC16-65DA-43C0-B80E-2BD647C01DC7}" presName="node" presStyleLbl="node1" presStyleIdx="0" presStyleCnt="6">
        <dgm:presLayoutVars>
          <dgm:bulletEnabled val="1"/>
        </dgm:presLayoutVars>
      </dgm:prSet>
      <dgm:spPr/>
      <dgm:t>
        <a:bodyPr/>
        <a:lstStyle/>
        <a:p>
          <a:endParaRPr lang="en-US"/>
        </a:p>
      </dgm:t>
    </dgm:pt>
    <dgm:pt modelId="{75F9A0BC-09EB-4A16-BD56-771E949302EF}" type="pres">
      <dgm:prSet presAssocID="{86033699-C4FA-4BC4-9AD8-E6A306469CD2}" presName="sibTrans" presStyleCnt="0"/>
      <dgm:spPr/>
      <dgm:t>
        <a:bodyPr/>
        <a:lstStyle/>
        <a:p>
          <a:endParaRPr lang="en-US"/>
        </a:p>
      </dgm:t>
    </dgm:pt>
    <dgm:pt modelId="{F3BCBE16-D3F4-4109-9510-53976A8784D5}" type="pres">
      <dgm:prSet presAssocID="{D448E317-6090-4558-8CEA-85D5BA76AC31}" presName="node" presStyleLbl="node1" presStyleIdx="1" presStyleCnt="6">
        <dgm:presLayoutVars>
          <dgm:bulletEnabled val="1"/>
        </dgm:presLayoutVars>
      </dgm:prSet>
      <dgm:spPr/>
      <dgm:t>
        <a:bodyPr/>
        <a:lstStyle/>
        <a:p>
          <a:endParaRPr lang="en-US"/>
        </a:p>
      </dgm:t>
    </dgm:pt>
    <dgm:pt modelId="{F0302C60-C5AF-4563-8C8C-9634C907B706}" type="pres">
      <dgm:prSet presAssocID="{D8AB99CB-0D2C-415C-8030-1E864CF93D0D}" presName="sibTrans" presStyleCnt="0"/>
      <dgm:spPr/>
      <dgm:t>
        <a:bodyPr/>
        <a:lstStyle/>
        <a:p>
          <a:endParaRPr lang="en-US"/>
        </a:p>
      </dgm:t>
    </dgm:pt>
    <dgm:pt modelId="{635F7532-6614-4BB4-97CB-BBD4E25931E8}" type="pres">
      <dgm:prSet presAssocID="{547368F6-E633-4BE6-AAE2-9ED8C1CDDD44}" presName="node" presStyleLbl="node1" presStyleIdx="2" presStyleCnt="6">
        <dgm:presLayoutVars>
          <dgm:bulletEnabled val="1"/>
        </dgm:presLayoutVars>
      </dgm:prSet>
      <dgm:spPr/>
      <dgm:t>
        <a:bodyPr/>
        <a:lstStyle/>
        <a:p>
          <a:endParaRPr lang="en-US"/>
        </a:p>
      </dgm:t>
    </dgm:pt>
    <dgm:pt modelId="{541E477E-F17B-478F-A6ED-12320644C6BA}" type="pres">
      <dgm:prSet presAssocID="{002B16FD-E667-41AE-A00D-BC72AAB51A65}" presName="sibTrans" presStyleCnt="0"/>
      <dgm:spPr/>
      <dgm:t>
        <a:bodyPr/>
        <a:lstStyle/>
        <a:p>
          <a:endParaRPr lang="en-US"/>
        </a:p>
      </dgm:t>
    </dgm:pt>
    <dgm:pt modelId="{A10C2071-5B44-49EB-B397-7C314CC81148}" type="pres">
      <dgm:prSet presAssocID="{20DDAD26-67FB-4009-BBD5-F7CDDD2C192D}" presName="node" presStyleLbl="node1" presStyleIdx="3" presStyleCnt="6">
        <dgm:presLayoutVars>
          <dgm:bulletEnabled val="1"/>
        </dgm:presLayoutVars>
      </dgm:prSet>
      <dgm:spPr/>
      <dgm:t>
        <a:bodyPr/>
        <a:lstStyle/>
        <a:p>
          <a:endParaRPr lang="en-US"/>
        </a:p>
      </dgm:t>
    </dgm:pt>
    <dgm:pt modelId="{C2E9C907-2117-4C2C-A485-E36ED64C490D}" type="pres">
      <dgm:prSet presAssocID="{AAEF6590-340F-43C0-A9BB-3D2A7C0BD7B1}" presName="sibTrans" presStyleCnt="0"/>
      <dgm:spPr/>
      <dgm:t>
        <a:bodyPr/>
        <a:lstStyle/>
        <a:p>
          <a:endParaRPr lang="en-US"/>
        </a:p>
      </dgm:t>
    </dgm:pt>
    <dgm:pt modelId="{DB39230F-3205-4599-9067-C283404FB998}" type="pres">
      <dgm:prSet presAssocID="{7DF89001-998A-4351-B700-963F11B3BDF1}" presName="node" presStyleLbl="node1" presStyleIdx="4" presStyleCnt="6">
        <dgm:presLayoutVars>
          <dgm:bulletEnabled val="1"/>
        </dgm:presLayoutVars>
      </dgm:prSet>
      <dgm:spPr/>
      <dgm:t>
        <a:bodyPr/>
        <a:lstStyle/>
        <a:p>
          <a:endParaRPr lang="en-US"/>
        </a:p>
      </dgm:t>
    </dgm:pt>
    <dgm:pt modelId="{0F69ECF2-6421-4DDE-805F-0C0E08EEA2E8}" type="pres">
      <dgm:prSet presAssocID="{FD6E1D7F-B9DB-40E3-B3AD-9759BEA585C5}" presName="sibTrans" presStyleCnt="0"/>
      <dgm:spPr/>
      <dgm:t>
        <a:bodyPr/>
        <a:lstStyle/>
        <a:p>
          <a:endParaRPr lang="en-US"/>
        </a:p>
      </dgm:t>
    </dgm:pt>
    <dgm:pt modelId="{FD60C69C-C714-4C64-BDED-7F99FA183C45}" type="pres">
      <dgm:prSet presAssocID="{17C4AD95-25D9-407C-9E8F-82ABF0F342E6}" presName="node" presStyleLbl="node1" presStyleIdx="5" presStyleCnt="6">
        <dgm:presLayoutVars>
          <dgm:bulletEnabled val="1"/>
        </dgm:presLayoutVars>
      </dgm:prSet>
      <dgm:spPr/>
      <dgm:t>
        <a:bodyPr/>
        <a:lstStyle/>
        <a:p>
          <a:endParaRPr lang="en-US"/>
        </a:p>
      </dgm:t>
    </dgm:pt>
  </dgm:ptLst>
  <dgm:cxnLst>
    <dgm:cxn modelId="{5452F0B4-0CFA-4C14-AD8A-D5DDBFBEBBC3}" srcId="{4AA23CA4-E5CA-426F-B4D0-3115E788E87A}" destId="{17C4AD95-25D9-407C-9E8F-82ABF0F342E6}" srcOrd="5" destOrd="0" parTransId="{AD32A848-814A-4E91-ACA6-DA4C878C62EE}" sibTransId="{F1D758F5-F897-4326-9DB4-A5B1D565DA7E}"/>
    <dgm:cxn modelId="{9CD6F7FC-2A42-4647-9208-76683E7892D1}" srcId="{4AA23CA4-E5CA-426F-B4D0-3115E788E87A}" destId="{7DF89001-998A-4351-B700-963F11B3BDF1}" srcOrd="4" destOrd="0" parTransId="{3FC3772F-06FC-4CC7-9802-220FA26475C4}" sibTransId="{FD6E1D7F-B9DB-40E3-B3AD-9759BEA585C5}"/>
    <dgm:cxn modelId="{D33C5C60-8D63-8B45-9669-6E7B09071796}" type="presOf" srcId="{D448E317-6090-4558-8CEA-85D5BA76AC31}" destId="{F3BCBE16-D3F4-4109-9510-53976A8784D5}" srcOrd="0" destOrd="0" presId="urn:microsoft.com/office/officeart/2005/8/layout/hList6"/>
    <dgm:cxn modelId="{3CDE3ECA-18DD-436F-87F3-7DBD7F9DAD47}" srcId="{4AA23CA4-E5CA-426F-B4D0-3115E788E87A}" destId="{20DDAD26-67FB-4009-BBD5-F7CDDD2C192D}" srcOrd="3" destOrd="0" parTransId="{7D524B12-E75C-4B19-A166-2342A874D60C}" sibTransId="{AAEF6590-340F-43C0-A9BB-3D2A7C0BD7B1}"/>
    <dgm:cxn modelId="{BC130D60-A9EE-384A-9A53-9E8456851363}" type="presOf" srcId="{20DDAD26-67FB-4009-BBD5-F7CDDD2C192D}" destId="{A10C2071-5B44-49EB-B397-7C314CC81148}" srcOrd="0" destOrd="0" presId="urn:microsoft.com/office/officeart/2005/8/layout/hList6"/>
    <dgm:cxn modelId="{E1AB9A17-AB47-4BFF-A6F6-A6EB78D3D6C1}" srcId="{4AA23CA4-E5CA-426F-B4D0-3115E788E87A}" destId="{547368F6-E633-4BE6-AAE2-9ED8C1CDDD44}" srcOrd="2" destOrd="0" parTransId="{CEBCFAE9-63F3-474C-9352-295319142E19}" sibTransId="{002B16FD-E667-41AE-A00D-BC72AAB51A65}"/>
    <dgm:cxn modelId="{7DC85FC4-8352-3244-8C73-43CD60297978}" type="presOf" srcId="{547368F6-E633-4BE6-AAE2-9ED8C1CDDD44}" destId="{635F7532-6614-4BB4-97CB-BBD4E25931E8}" srcOrd="0" destOrd="0" presId="urn:microsoft.com/office/officeart/2005/8/layout/hList6"/>
    <dgm:cxn modelId="{E5F6E92F-F168-CC46-A192-A5E1EF2A9A94}" type="presOf" srcId="{4AA23CA4-E5CA-426F-B4D0-3115E788E87A}" destId="{B7A2B5CE-B810-4444-8D26-A5FF74FC9B8C}" srcOrd="0" destOrd="0" presId="urn:microsoft.com/office/officeart/2005/8/layout/hList6"/>
    <dgm:cxn modelId="{8B72EE5A-D5EF-4F91-BBB3-DF3778ED4EED}" srcId="{4AA23CA4-E5CA-426F-B4D0-3115E788E87A}" destId="{3BB6BC16-65DA-43C0-B80E-2BD647C01DC7}" srcOrd="0" destOrd="0" parTransId="{595B18F6-88DF-4254-A80A-6B1D3C88C787}" sibTransId="{86033699-C4FA-4BC4-9AD8-E6A306469CD2}"/>
    <dgm:cxn modelId="{E498A271-A3E3-CF4A-9CD1-B87AE0CCB0F8}" type="presOf" srcId="{3BB6BC16-65DA-43C0-B80E-2BD647C01DC7}" destId="{C9A3123C-10D1-4BAA-88C3-C09F9E0BFDB3}" srcOrd="0" destOrd="0" presId="urn:microsoft.com/office/officeart/2005/8/layout/hList6"/>
    <dgm:cxn modelId="{50019C51-C19D-6B4C-9587-6EA26F68C757}" type="presOf" srcId="{7DF89001-998A-4351-B700-963F11B3BDF1}" destId="{DB39230F-3205-4599-9067-C283404FB998}" srcOrd="0" destOrd="0" presId="urn:microsoft.com/office/officeart/2005/8/layout/hList6"/>
    <dgm:cxn modelId="{9CBAA232-11B0-4628-89C5-D53A3B6E5E75}" srcId="{4AA23CA4-E5CA-426F-B4D0-3115E788E87A}" destId="{D448E317-6090-4558-8CEA-85D5BA76AC31}" srcOrd="1" destOrd="0" parTransId="{6CE08535-25D7-4611-8750-3F0342FE870A}" sibTransId="{D8AB99CB-0D2C-415C-8030-1E864CF93D0D}"/>
    <dgm:cxn modelId="{E76619F1-A34B-6444-834A-7430661040DF}" type="presOf" srcId="{17C4AD95-25D9-407C-9E8F-82ABF0F342E6}" destId="{FD60C69C-C714-4C64-BDED-7F99FA183C45}" srcOrd="0" destOrd="0" presId="urn:microsoft.com/office/officeart/2005/8/layout/hList6"/>
    <dgm:cxn modelId="{A0330FAE-4901-E94C-8524-7A034EC68AF1}" type="presParOf" srcId="{B7A2B5CE-B810-4444-8D26-A5FF74FC9B8C}" destId="{C9A3123C-10D1-4BAA-88C3-C09F9E0BFDB3}" srcOrd="0" destOrd="0" presId="urn:microsoft.com/office/officeart/2005/8/layout/hList6"/>
    <dgm:cxn modelId="{E85AA613-FF8C-374C-8D7E-969D9AB3A298}" type="presParOf" srcId="{B7A2B5CE-B810-4444-8D26-A5FF74FC9B8C}" destId="{75F9A0BC-09EB-4A16-BD56-771E949302EF}" srcOrd="1" destOrd="0" presId="urn:microsoft.com/office/officeart/2005/8/layout/hList6"/>
    <dgm:cxn modelId="{8C4EC312-02E8-8540-96B6-9261BB4E59C9}" type="presParOf" srcId="{B7A2B5CE-B810-4444-8D26-A5FF74FC9B8C}" destId="{F3BCBE16-D3F4-4109-9510-53976A8784D5}" srcOrd="2" destOrd="0" presId="urn:microsoft.com/office/officeart/2005/8/layout/hList6"/>
    <dgm:cxn modelId="{AB2743E6-6B39-3646-BC2C-C23ADDEE6B30}" type="presParOf" srcId="{B7A2B5CE-B810-4444-8D26-A5FF74FC9B8C}" destId="{F0302C60-C5AF-4563-8C8C-9634C907B706}" srcOrd="3" destOrd="0" presId="urn:microsoft.com/office/officeart/2005/8/layout/hList6"/>
    <dgm:cxn modelId="{EC9E3ACC-462D-044E-9A89-96CBF84EE356}" type="presParOf" srcId="{B7A2B5CE-B810-4444-8D26-A5FF74FC9B8C}" destId="{635F7532-6614-4BB4-97CB-BBD4E25931E8}" srcOrd="4" destOrd="0" presId="urn:microsoft.com/office/officeart/2005/8/layout/hList6"/>
    <dgm:cxn modelId="{4D064DEE-3D30-364C-8323-8C0B19963949}" type="presParOf" srcId="{B7A2B5CE-B810-4444-8D26-A5FF74FC9B8C}" destId="{541E477E-F17B-478F-A6ED-12320644C6BA}" srcOrd="5" destOrd="0" presId="urn:microsoft.com/office/officeart/2005/8/layout/hList6"/>
    <dgm:cxn modelId="{0CD0C7FE-13D1-0E40-BE8C-7602E4ADDC0F}" type="presParOf" srcId="{B7A2B5CE-B810-4444-8D26-A5FF74FC9B8C}" destId="{A10C2071-5B44-49EB-B397-7C314CC81148}" srcOrd="6" destOrd="0" presId="urn:microsoft.com/office/officeart/2005/8/layout/hList6"/>
    <dgm:cxn modelId="{69789240-BADC-CD40-BC65-E646621BEB80}" type="presParOf" srcId="{B7A2B5CE-B810-4444-8D26-A5FF74FC9B8C}" destId="{C2E9C907-2117-4C2C-A485-E36ED64C490D}" srcOrd="7" destOrd="0" presId="urn:microsoft.com/office/officeart/2005/8/layout/hList6"/>
    <dgm:cxn modelId="{34C9CB44-DEED-3D4A-B3DA-0CC7342E9364}" type="presParOf" srcId="{B7A2B5CE-B810-4444-8D26-A5FF74FC9B8C}" destId="{DB39230F-3205-4599-9067-C283404FB998}" srcOrd="8" destOrd="0" presId="urn:microsoft.com/office/officeart/2005/8/layout/hList6"/>
    <dgm:cxn modelId="{60CE4BE4-E766-FD4F-B728-2404D4D0AC7E}" type="presParOf" srcId="{B7A2B5CE-B810-4444-8D26-A5FF74FC9B8C}" destId="{0F69ECF2-6421-4DDE-805F-0C0E08EEA2E8}" srcOrd="9" destOrd="0" presId="urn:microsoft.com/office/officeart/2005/8/layout/hList6"/>
    <dgm:cxn modelId="{062A8B2C-8518-A44C-9C00-B57781E4A9BD}" type="presParOf" srcId="{B7A2B5CE-B810-4444-8D26-A5FF74FC9B8C}" destId="{FD60C69C-C714-4C64-BDED-7F99FA183C45}" srcOrd="10"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717A83-FDC0-4135-B5D2-27B50DACE104}" type="doc">
      <dgm:prSet loTypeId="urn:microsoft.com/office/officeart/2005/8/layout/lProcess3" loCatId="process" qsTypeId="urn:microsoft.com/office/officeart/2005/8/quickstyle/simple4" qsCatId="simple" csTypeId="urn:microsoft.com/office/officeart/2005/8/colors/accent2_2" csCatId="accent2" phldr="1"/>
      <dgm:spPr/>
      <dgm:t>
        <a:bodyPr/>
        <a:lstStyle/>
        <a:p>
          <a:endParaRPr lang="en-US"/>
        </a:p>
      </dgm:t>
    </dgm:pt>
    <dgm:pt modelId="{5752AB37-2B59-4E3F-A113-E99EF9E1D113}">
      <dgm:prSet phldrT="[Text]"/>
      <dgm:spPr/>
      <dgm:t>
        <a:bodyPr/>
        <a:lstStyle/>
        <a:p>
          <a:r>
            <a:rPr lang="en-AU" dirty="0" smtClean="0"/>
            <a:t>Planning and Control</a:t>
          </a:r>
          <a:endParaRPr lang="en-US" dirty="0"/>
        </a:p>
      </dgm:t>
    </dgm:pt>
    <dgm:pt modelId="{CBDFFD05-1C0E-4787-B216-85A68686037F}" type="parTrans" cxnId="{2FA555F9-FCC0-4136-99C7-F605919B5670}">
      <dgm:prSet/>
      <dgm:spPr/>
      <dgm:t>
        <a:bodyPr/>
        <a:lstStyle/>
        <a:p>
          <a:endParaRPr lang="en-US"/>
        </a:p>
      </dgm:t>
    </dgm:pt>
    <dgm:pt modelId="{C8CB16C3-553C-4FCE-824B-2527157D01EF}" type="sibTrans" cxnId="{2FA555F9-FCC0-4136-99C7-F605919B5670}">
      <dgm:prSet/>
      <dgm:spPr/>
      <dgm:t>
        <a:bodyPr/>
        <a:lstStyle/>
        <a:p>
          <a:endParaRPr lang="en-US"/>
        </a:p>
      </dgm:t>
    </dgm:pt>
    <dgm:pt modelId="{E445FA4B-8780-4CF5-B702-4023C04371F6}">
      <dgm:prSet phldrT="[Text]"/>
      <dgm:spPr/>
      <dgm:t>
        <a:bodyPr/>
        <a:lstStyle/>
        <a:p>
          <a:r>
            <a:rPr lang="en-AU" dirty="0" smtClean="0"/>
            <a:t>Test Closure</a:t>
          </a:r>
          <a:endParaRPr lang="en-US" dirty="0"/>
        </a:p>
      </dgm:t>
    </dgm:pt>
    <dgm:pt modelId="{42AA27B2-F4B1-41FA-967F-2FCCD00C362A}" type="parTrans" cxnId="{5946C38C-FB76-4C9E-9566-5309510E9CE9}">
      <dgm:prSet/>
      <dgm:spPr/>
      <dgm:t>
        <a:bodyPr/>
        <a:lstStyle/>
        <a:p>
          <a:endParaRPr lang="en-US"/>
        </a:p>
      </dgm:t>
    </dgm:pt>
    <dgm:pt modelId="{54D33FB5-6540-426D-8619-DB4ECF5814DA}" type="sibTrans" cxnId="{5946C38C-FB76-4C9E-9566-5309510E9CE9}">
      <dgm:prSet/>
      <dgm:spPr/>
      <dgm:t>
        <a:bodyPr/>
        <a:lstStyle/>
        <a:p>
          <a:endParaRPr lang="en-US"/>
        </a:p>
      </dgm:t>
    </dgm:pt>
    <dgm:pt modelId="{D3F2D23E-6FE8-4ADF-BA25-B1DD45218003}">
      <dgm:prSet phldrT="[Text]"/>
      <dgm:spPr/>
      <dgm:t>
        <a:bodyPr/>
        <a:lstStyle/>
        <a:p>
          <a:r>
            <a:rPr lang="en-AU" dirty="0" smtClean="0"/>
            <a:t>Analysis and Design</a:t>
          </a:r>
          <a:endParaRPr lang="en-US" dirty="0"/>
        </a:p>
      </dgm:t>
    </dgm:pt>
    <dgm:pt modelId="{B85F625B-B3B7-426C-883A-6757EB0ED34B}" type="parTrans" cxnId="{DCD23CF6-3659-42FE-8BC3-36A15E06DE3B}">
      <dgm:prSet/>
      <dgm:spPr/>
      <dgm:t>
        <a:bodyPr/>
        <a:lstStyle/>
        <a:p>
          <a:endParaRPr lang="en-US"/>
        </a:p>
      </dgm:t>
    </dgm:pt>
    <dgm:pt modelId="{85BC6CC7-3DFA-4CDB-82AB-F0D8DA563F6E}" type="sibTrans" cxnId="{DCD23CF6-3659-42FE-8BC3-36A15E06DE3B}">
      <dgm:prSet/>
      <dgm:spPr/>
      <dgm:t>
        <a:bodyPr/>
        <a:lstStyle/>
        <a:p>
          <a:endParaRPr lang="en-US"/>
        </a:p>
      </dgm:t>
    </dgm:pt>
    <dgm:pt modelId="{11883BC4-1060-4D68-8CB0-FB9BBFD33263}">
      <dgm:prSet phldrT="[Text]"/>
      <dgm:spPr/>
      <dgm:t>
        <a:bodyPr/>
        <a:lstStyle/>
        <a:p>
          <a:r>
            <a:rPr lang="en-AU" dirty="0" smtClean="0"/>
            <a:t>Implementation and Execution</a:t>
          </a:r>
          <a:endParaRPr lang="en-US" dirty="0"/>
        </a:p>
      </dgm:t>
    </dgm:pt>
    <dgm:pt modelId="{A53D8D98-2568-4505-ABCB-FF68AB1263F5}" type="parTrans" cxnId="{8CFC79AF-599F-427A-AB19-C93594C17BB0}">
      <dgm:prSet/>
      <dgm:spPr/>
      <dgm:t>
        <a:bodyPr/>
        <a:lstStyle/>
        <a:p>
          <a:endParaRPr lang="en-US"/>
        </a:p>
      </dgm:t>
    </dgm:pt>
    <dgm:pt modelId="{C344ACA2-FDA7-4FFE-AED2-EACB14D74232}" type="sibTrans" cxnId="{8CFC79AF-599F-427A-AB19-C93594C17BB0}">
      <dgm:prSet/>
      <dgm:spPr/>
      <dgm:t>
        <a:bodyPr/>
        <a:lstStyle/>
        <a:p>
          <a:endParaRPr lang="en-US"/>
        </a:p>
      </dgm:t>
    </dgm:pt>
    <dgm:pt modelId="{B434021B-6EEF-45E2-9898-CF39F8B062E3}">
      <dgm:prSet phldrT="[Text]"/>
      <dgm:spPr/>
      <dgm:t>
        <a:bodyPr/>
        <a:lstStyle/>
        <a:p>
          <a:r>
            <a:rPr lang="en-AU" dirty="0" smtClean="0"/>
            <a:t>Evaluate Exit Criteria and Reporting</a:t>
          </a:r>
          <a:endParaRPr lang="en-US" dirty="0"/>
        </a:p>
      </dgm:t>
    </dgm:pt>
    <dgm:pt modelId="{3F209D99-CC25-4BD7-935B-FC2825EA4DF6}" type="parTrans" cxnId="{8CE5C599-706E-49DA-9DD7-11299ED351AC}">
      <dgm:prSet/>
      <dgm:spPr/>
      <dgm:t>
        <a:bodyPr/>
        <a:lstStyle/>
        <a:p>
          <a:endParaRPr lang="en-US"/>
        </a:p>
      </dgm:t>
    </dgm:pt>
    <dgm:pt modelId="{6B85A19F-028E-43EB-85A6-64EB1726C090}" type="sibTrans" cxnId="{8CE5C599-706E-49DA-9DD7-11299ED351AC}">
      <dgm:prSet/>
      <dgm:spPr/>
      <dgm:t>
        <a:bodyPr/>
        <a:lstStyle/>
        <a:p>
          <a:endParaRPr lang="en-US"/>
        </a:p>
      </dgm:t>
    </dgm:pt>
    <dgm:pt modelId="{A57E013D-F52A-4C98-B1A6-FF5EBBD326DC}">
      <dgm:prSet phldrT="[Text]"/>
      <dgm:spPr>
        <a:solidFill>
          <a:schemeClr val="accent6">
            <a:lumMod val="60000"/>
            <a:lumOff val="40000"/>
            <a:alpha val="90000"/>
          </a:schemeClr>
        </a:solidFill>
      </dgm:spPr>
      <dgm:t>
        <a:bodyPr/>
        <a:lstStyle/>
        <a:p>
          <a:r>
            <a:rPr lang="en-AU" dirty="0" smtClean="0"/>
            <a:t>1. Analyse test basis</a:t>
          </a:r>
          <a:endParaRPr lang="en-US" dirty="0"/>
        </a:p>
      </dgm:t>
    </dgm:pt>
    <dgm:pt modelId="{D44420BF-72EF-44F2-A56C-ED3C87C22013}" type="parTrans" cxnId="{F98AF398-2A04-4847-A878-8BCA3D04D1D2}">
      <dgm:prSet/>
      <dgm:spPr/>
      <dgm:t>
        <a:bodyPr/>
        <a:lstStyle/>
        <a:p>
          <a:endParaRPr lang="en-US"/>
        </a:p>
      </dgm:t>
    </dgm:pt>
    <dgm:pt modelId="{A7E2A067-3FA5-4A56-9EAC-CB3C8E398D98}" type="sibTrans" cxnId="{F98AF398-2A04-4847-A878-8BCA3D04D1D2}">
      <dgm:prSet/>
      <dgm:spPr/>
      <dgm:t>
        <a:bodyPr/>
        <a:lstStyle/>
        <a:p>
          <a:endParaRPr lang="en-US"/>
        </a:p>
      </dgm:t>
    </dgm:pt>
    <dgm:pt modelId="{6B05C561-1F92-4772-AFCD-4B0D28B42B4A}">
      <dgm:prSet phldrT="[Text]"/>
      <dgm:spPr>
        <a:solidFill>
          <a:schemeClr val="accent6">
            <a:lumMod val="60000"/>
            <a:lumOff val="40000"/>
            <a:alpha val="90000"/>
          </a:schemeClr>
        </a:solidFill>
      </dgm:spPr>
      <dgm:t>
        <a:bodyPr/>
        <a:lstStyle/>
        <a:p>
          <a:r>
            <a:rPr lang="en-AU" dirty="0" smtClean="0"/>
            <a:t>2. Identify test conditions (using techniques)</a:t>
          </a:r>
          <a:endParaRPr lang="en-US" dirty="0"/>
        </a:p>
      </dgm:t>
    </dgm:pt>
    <dgm:pt modelId="{DFC46093-AE71-4E43-A7AA-6BF415DB8693}" type="parTrans" cxnId="{ED6EBBB7-87F6-45BC-8B51-CF11874E069C}">
      <dgm:prSet/>
      <dgm:spPr/>
      <dgm:t>
        <a:bodyPr/>
        <a:lstStyle/>
        <a:p>
          <a:endParaRPr lang="en-US"/>
        </a:p>
      </dgm:t>
    </dgm:pt>
    <dgm:pt modelId="{DA72A2A3-49A2-488E-915A-6ED6D6C83476}" type="sibTrans" cxnId="{ED6EBBB7-87F6-45BC-8B51-CF11874E069C}">
      <dgm:prSet/>
      <dgm:spPr/>
      <dgm:t>
        <a:bodyPr/>
        <a:lstStyle/>
        <a:p>
          <a:endParaRPr lang="en-US"/>
        </a:p>
      </dgm:t>
    </dgm:pt>
    <dgm:pt modelId="{5377E6B4-491C-4181-8444-AF636813C555}">
      <dgm:prSet phldrT="[Text]"/>
      <dgm:spPr>
        <a:solidFill>
          <a:schemeClr val="accent6">
            <a:lumMod val="60000"/>
            <a:lumOff val="40000"/>
            <a:alpha val="90000"/>
          </a:schemeClr>
        </a:solidFill>
      </dgm:spPr>
      <dgm:t>
        <a:bodyPr/>
        <a:lstStyle/>
        <a:p>
          <a:r>
            <a:rPr lang="en-AU" dirty="0" smtClean="0"/>
            <a:t>3. Design test cases and test data</a:t>
          </a:r>
          <a:endParaRPr lang="en-US" dirty="0"/>
        </a:p>
      </dgm:t>
    </dgm:pt>
    <dgm:pt modelId="{869B4255-6340-4CB4-BCC9-6A79C5ADF8BE}" type="parTrans" cxnId="{DE33C9E3-63EA-425D-9095-A789DCE2C469}">
      <dgm:prSet/>
      <dgm:spPr/>
      <dgm:t>
        <a:bodyPr/>
        <a:lstStyle/>
        <a:p>
          <a:endParaRPr lang="en-US"/>
        </a:p>
      </dgm:t>
    </dgm:pt>
    <dgm:pt modelId="{8A5F0FA4-B481-4266-B575-DD7CDD410432}" type="sibTrans" cxnId="{DE33C9E3-63EA-425D-9095-A789DCE2C469}">
      <dgm:prSet/>
      <dgm:spPr/>
      <dgm:t>
        <a:bodyPr/>
        <a:lstStyle/>
        <a:p>
          <a:endParaRPr lang="en-US"/>
        </a:p>
      </dgm:t>
    </dgm:pt>
    <dgm:pt modelId="{EEFED69F-77D1-41C8-960F-C3870F1CFA85}">
      <dgm:prSet phldrT="[Text]"/>
      <dgm:spPr>
        <a:solidFill>
          <a:schemeClr val="accent6">
            <a:lumMod val="60000"/>
            <a:lumOff val="40000"/>
            <a:alpha val="90000"/>
          </a:schemeClr>
        </a:solidFill>
      </dgm:spPr>
      <dgm:t>
        <a:bodyPr/>
        <a:lstStyle/>
        <a:p>
          <a:r>
            <a:rPr lang="en-AU" dirty="0" smtClean="0"/>
            <a:t>4. Develop test procedure specification</a:t>
          </a:r>
          <a:endParaRPr lang="en-US" dirty="0"/>
        </a:p>
      </dgm:t>
    </dgm:pt>
    <dgm:pt modelId="{E6289AC3-F5AC-415A-A2C5-AF7DBFA3C33A}" type="parTrans" cxnId="{D7A84ABB-784E-48AB-97B1-1B4277D41801}">
      <dgm:prSet/>
      <dgm:spPr/>
      <dgm:t>
        <a:bodyPr/>
        <a:lstStyle/>
        <a:p>
          <a:endParaRPr lang="en-US"/>
        </a:p>
      </dgm:t>
    </dgm:pt>
    <dgm:pt modelId="{F2E44753-F42E-41B5-A005-0A22F897FE3D}" type="sibTrans" cxnId="{D7A84ABB-784E-48AB-97B1-1B4277D41801}">
      <dgm:prSet/>
      <dgm:spPr/>
      <dgm:t>
        <a:bodyPr/>
        <a:lstStyle/>
        <a:p>
          <a:endParaRPr lang="en-US"/>
        </a:p>
      </dgm:t>
    </dgm:pt>
    <dgm:pt modelId="{C7CA7C68-8587-4A92-B952-E395311EC829}">
      <dgm:prSet phldrT="[Text]"/>
      <dgm:spPr>
        <a:solidFill>
          <a:schemeClr val="accent6">
            <a:lumMod val="60000"/>
            <a:lumOff val="40000"/>
            <a:alpha val="90000"/>
          </a:schemeClr>
        </a:solidFill>
      </dgm:spPr>
      <dgm:t>
        <a:bodyPr/>
        <a:lstStyle/>
        <a:p>
          <a:r>
            <a:rPr lang="en-AU" dirty="0" smtClean="0"/>
            <a:t>5. Develop test execution schedule</a:t>
          </a:r>
          <a:endParaRPr lang="en-US" dirty="0"/>
        </a:p>
      </dgm:t>
    </dgm:pt>
    <dgm:pt modelId="{B4426CC1-5DF2-4D1D-AC6A-B7C60820F466}" type="parTrans" cxnId="{1B507E05-A7EC-4460-83FD-E904EE267CCD}">
      <dgm:prSet/>
      <dgm:spPr/>
      <dgm:t>
        <a:bodyPr/>
        <a:lstStyle/>
        <a:p>
          <a:endParaRPr lang="en-US"/>
        </a:p>
      </dgm:t>
    </dgm:pt>
    <dgm:pt modelId="{333C861C-704C-47CA-8BE5-F09B9EBA8428}" type="sibTrans" cxnId="{1B507E05-A7EC-4460-83FD-E904EE267CCD}">
      <dgm:prSet/>
      <dgm:spPr/>
      <dgm:t>
        <a:bodyPr/>
        <a:lstStyle/>
        <a:p>
          <a:endParaRPr lang="en-US"/>
        </a:p>
      </dgm:t>
    </dgm:pt>
    <dgm:pt modelId="{04594C9D-84A2-488F-9AA1-3FC3C86F1BDE}" type="pres">
      <dgm:prSet presAssocID="{C9717A83-FDC0-4135-B5D2-27B50DACE104}" presName="Name0" presStyleCnt="0">
        <dgm:presLayoutVars>
          <dgm:chPref val="3"/>
          <dgm:dir/>
          <dgm:animLvl val="lvl"/>
          <dgm:resizeHandles/>
        </dgm:presLayoutVars>
      </dgm:prSet>
      <dgm:spPr/>
      <dgm:t>
        <a:bodyPr/>
        <a:lstStyle/>
        <a:p>
          <a:endParaRPr lang="en-US"/>
        </a:p>
      </dgm:t>
    </dgm:pt>
    <dgm:pt modelId="{8357DBF3-C51E-43B7-A137-232340D2C5FB}" type="pres">
      <dgm:prSet presAssocID="{5752AB37-2B59-4E3F-A113-E99EF9E1D113}" presName="horFlow" presStyleCnt="0"/>
      <dgm:spPr/>
      <dgm:t>
        <a:bodyPr/>
        <a:lstStyle/>
        <a:p>
          <a:endParaRPr lang="en-US"/>
        </a:p>
      </dgm:t>
    </dgm:pt>
    <dgm:pt modelId="{78660FCD-1CB0-45E4-994D-9685BAF5D3B5}" type="pres">
      <dgm:prSet presAssocID="{5752AB37-2B59-4E3F-A113-E99EF9E1D113}" presName="bigChev" presStyleLbl="node1" presStyleIdx="0" presStyleCnt="5"/>
      <dgm:spPr/>
      <dgm:t>
        <a:bodyPr/>
        <a:lstStyle/>
        <a:p>
          <a:endParaRPr lang="en-US"/>
        </a:p>
      </dgm:t>
    </dgm:pt>
    <dgm:pt modelId="{2EA36E1B-7FDF-4C37-91D3-7B891271973B}" type="pres">
      <dgm:prSet presAssocID="{5752AB37-2B59-4E3F-A113-E99EF9E1D113}" presName="vSp" presStyleCnt="0"/>
      <dgm:spPr/>
      <dgm:t>
        <a:bodyPr/>
        <a:lstStyle/>
        <a:p>
          <a:endParaRPr lang="en-US"/>
        </a:p>
      </dgm:t>
    </dgm:pt>
    <dgm:pt modelId="{B3875849-802B-4588-B8CA-F9A45CC9C0E5}" type="pres">
      <dgm:prSet presAssocID="{D3F2D23E-6FE8-4ADF-BA25-B1DD45218003}" presName="horFlow" presStyleCnt="0"/>
      <dgm:spPr/>
      <dgm:t>
        <a:bodyPr/>
        <a:lstStyle/>
        <a:p>
          <a:endParaRPr lang="en-US"/>
        </a:p>
      </dgm:t>
    </dgm:pt>
    <dgm:pt modelId="{FAB2AB87-2105-4357-A861-40E95C6ED063}" type="pres">
      <dgm:prSet presAssocID="{D3F2D23E-6FE8-4ADF-BA25-B1DD45218003}" presName="bigChev" presStyleLbl="node1" presStyleIdx="1" presStyleCnt="5"/>
      <dgm:spPr/>
      <dgm:t>
        <a:bodyPr/>
        <a:lstStyle/>
        <a:p>
          <a:endParaRPr lang="en-US"/>
        </a:p>
      </dgm:t>
    </dgm:pt>
    <dgm:pt modelId="{928EC639-308C-4EC7-9D8C-9C67CA05F59C}" type="pres">
      <dgm:prSet presAssocID="{D44420BF-72EF-44F2-A56C-ED3C87C22013}" presName="parTrans" presStyleCnt="0"/>
      <dgm:spPr/>
      <dgm:t>
        <a:bodyPr/>
        <a:lstStyle/>
        <a:p>
          <a:endParaRPr lang="en-US"/>
        </a:p>
      </dgm:t>
    </dgm:pt>
    <dgm:pt modelId="{D42CE385-0BA5-4FE0-A013-05AE98035FD9}" type="pres">
      <dgm:prSet presAssocID="{A57E013D-F52A-4C98-B1A6-FF5EBBD326DC}" presName="node" presStyleLbl="alignAccFollowNode1" presStyleIdx="0" presStyleCnt="5" custLinFactNeighborX="44967" custLinFactNeighborY="-1069">
        <dgm:presLayoutVars>
          <dgm:bulletEnabled val="1"/>
        </dgm:presLayoutVars>
      </dgm:prSet>
      <dgm:spPr/>
      <dgm:t>
        <a:bodyPr/>
        <a:lstStyle/>
        <a:p>
          <a:endParaRPr lang="en-US"/>
        </a:p>
      </dgm:t>
    </dgm:pt>
    <dgm:pt modelId="{B45806EE-9FE0-4680-89B9-EA2837013266}" type="pres">
      <dgm:prSet presAssocID="{A7E2A067-3FA5-4A56-9EAC-CB3C8E398D98}" presName="sibTrans" presStyleCnt="0"/>
      <dgm:spPr/>
      <dgm:t>
        <a:bodyPr/>
        <a:lstStyle/>
        <a:p>
          <a:endParaRPr lang="en-US"/>
        </a:p>
      </dgm:t>
    </dgm:pt>
    <dgm:pt modelId="{DB8197F4-E340-4FB1-B87E-4A7560A58CBB}" type="pres">
      <dgm:prSet presAssocID="{6B05C561-1F92-4772-AFCD-4B0D28B42B4A}" presName="node" presStyleLbl="alignAccFollowNode1" presStyleIdx="1" presStyleCnt="5" custLinFactNeighborX="44967" custLinFactNeighborY="-1069">
        <dgm:presLayoutVars>
          <dgm:bulletEnabled val="1"/>
        </dgm:presLayoutVars>
      </dgm:prSet>
      <dgm:spPr/>
      <dgm:t>
        <a:bodyPr/>
        <a:lstStyle/>
        <a:p>
          <a:endParaRPr lang="en-US"/>
        </a:p>
      </dgm:t>
    </dgm:pt>
    <dgm:pt modelId="{C2E6F2F5-B803-4C4A-9B30-7B3865E79B58}" type="pres">
      <dgm:prSet presAssocID="{DA72A2A3-49A2-488E-915A-6ED6D6C83476}" presName="sibTrans" presStyleCnt="0"/>
      <dgm:spPr/>
      <dgm:t>
        <a:bodyPr/>
        <a:lstStyle/>
        <a:p>
          <a:endParaRPr lang="en-US"/>
        </a:p>
      </dgm:t>
    </dgm:pt>
    <dgm:pt modelId="{971E5FFF-8C2B-4697-92C1-DD8A33B1D890}" type="pres">
      <dgm:prSet presAssocID="{5377E6B4-491C-4181-8444-AF636813C555}" presName="node" presStyleLbl="alignAccFollowNode1" presStyleIdx="2" presStyleCnt="5" custLinFactNeighborX="44967" custLinFactNeighborY="-1069">
        <dgm:presLayoutVars>
          <dgm:bulletEnabled val="1"/>
        </dgm:presLayoutVars>
      </dgm:prSet>
      <dgm:spPr/>
      <dgm:t>
        <a:bodyPr/>
        <a:lstStyle/>
        <a:p>
          <a:endParaRPr lang="en-US"/>
        </a:p>
      </dgm:t>
    </dgm:pt>
    <dgm:pt modelId="{B05486EB-461C-4177-B114-D5E54482892C}" type="pres">
      <dgm:prSet presAssocID="{D3F2D23E-6FE8-4ADF-BA25-B1DD45218003}" presName="vSp" presStyleCnt="0"/>
      <dgm:spPr/>
      <dgm:t>
        <a:bodyPr/>
        <a:lstStyle/>
        <a:p>
          <a:endParaRPr lang="en-US"/>
        </a:p>
      </dgm:t>
    </dgm:pt>
    <dgm:pt modelId="{4C3B2CD2-C984-46D8-B77D-685E6E004BE7}" type="pres">
      <dgm:prSet presAssocID="{11883BC4-1060-4D68-8CB0-FB9BBFD33263}" presName="horFlow" presStyleCnt="0"/>
      <dgm:spPr/>
      <dgm:t>
        <a:bodyPr/>
        <a:lstStyle/>
        <a:p>
          <a:endParaRPr lang="en-US"/>
        </a:p>
      </dgm:t>
    </dgm:pt>
    <dgm:pt modelId="{EE18098D-92AF-48E2-B787-21CA97A02311}" type="pres">
      <dgm:prSet presAssocID="{11883BC4-1060-4D68-8CB0-FB9BBFD33263}" presName="bigChev" presStyleLbl="node1" presStyleIdx="2" presStyleCnt="5"/>
      <dgm:spPr/>
      <dgm:t>
        <a:bodyPr/>
        <a:lstStyle/>
        <a:p>
          <a:endParaRPr lang="en-US"/>
        </a:p>
      </dgm:t>
    </dgm:pt>
    <dgm:pt modelId="{561BACB9-F28C-49FF-9CBD-3D0E0144A11B}" type="pres">
      <dgm:prSet presAssocID="{E6289AC3-F5AC-415A-A2C5-AF7DBFA3C33A}" presName="parTrans" presStyleCnt="0"/>
      <dgm:spPr/>
      <dgm:t>
        <a:bodyPr/>
        <a:lstStyle/>
        <a:p>
          <a:endParaRPr lang="en-US"/>
        </a:p>
      </dgm:t>
    </dgm:pt>
    <dgm:pt modelId="{06E5EC5A-512C-48E8-84DD-78A00C1DBCB5}" type="pres">
      <dgm:prSet presAssocID="{EEFED69F-77D1-41C8-960F-C3870F1CFA85}" presName="node" presStyleLbl="alignAccFollowNode1" presStyleIdx="3" presStyleCnt="5" custLinFactNeighborX="44967" custLinFactNeighborY="-1069">
        <dgm:presLayoutVars>
          <dgm:bulletEnabled val="1"/>
        </dgm:presLayoutVars>
      </dgm:prSet>
      <dgm:spPr/>
      <dgm:t>
        <a:bodyPr/>
        <a:lstStyle/>
        <a:p>
          <a:endParaRPr lang="en-US"/>
        </a:p>
      </dgm:t>
    </dgm:pt>
    <dgm:pt modelId="{9405647C-29DE-4FE8-AA94-6ECC605CF71C}" type="pres">
      <dgm:prSet presAssocID="{F2E44753-F42E-41B5-A005-0A22F897FE3D}" presName="sibTrans" presStyleCnt="0"/>
      <dgm:spPr/>
      <dgm:t>
        <a:bodyPr/>
        <a:lstStyle/>
        <a:p>
          <a:endParaRPr lang="en-US"/>
        </a:p>
      </dgm:t>
    </dgm:pt>
    <dgm:pt modelId="{DDB99F22-8B8B-4D46-A8E2-1BFB80635AFA}" type="pres">
      <dgm:prSet presAssocID="{C7CA7C68-8587-4A92-B952-E395311EC829}" presName="node" presStyleLbl="alignAccFollowNode1" presStyleIdx="4" presStyleCnt="5" custLinFactNeighborX="27781">
        <dgm:presLayoutVars>
          <dgm:bulletEnabled val="1"/>
        </dgm:presLayoutVars>
      </dgm:prSet>
      <dgm:spPr/>
      <dgm:t>
        <a:bodyPr/>
        <a:lstStyle/>
        <a:p>
          <a:endParaRPr lang="en-US"/>
        </a:p>
      </dgm:t>
    </dgm:pt>
    <dgm:pt modelId="{62E902EE-D364-4D2B-BF74-9055CFD501CA}" type="pres">
      <dgm:prSet presAssocID="{11883BC4-1060-4D68-8CB0-FB9BBFD33263}" presName="vSp" presStyleCnt="0"/>
      <dgm:spPr/>
      <dgm:t>
        <a:bodyPr/>
        <a:lstStyle/>
        <a:p>
          <a:endParaRPr lang="en-US"/>
        </a:p>
      </dgm:t>
    </dgm:pt>
    <dgm:pt modelId="{B4233A58-6B7B-4F86-AB1F-D573D452A5D9}" type="pres">
      <dgm:prSet presAssocID="{B434021B-6EEF-45E2-9898-CF39F8B062E3}" presName="horFlow" presStyleCnt="0"/>
      <dgm:spPr/>
      <dgm:t>
        <a:bodyPr/>
        <a:lstStyle/>
        <a:p>
          <a:endParaRPr lang="en-US"/>
        </a:p>
      </dgm:t>
    </dgm:pt>
    <dgm:pt modelId="{02491864-6A8B-496E-BBDA-61EEF5E43F59}" type="pres">
      <dgm:prSet presAssocID="{B434021B-6EEF-45E2-9898-CF39F8B062E3}" presName="bigChev" presStyleLbl="node1" presStyleIdx="3" presStyleCnt="5"/>
      <dgm:spPr/>
      <dgm:t>
        <a:bodyPr/>
        <a:lstStyle/>
        <a:p>
          <a:endParaRPr lang="en-US"/>
        </a:p>
      </dgm:t>
    </dgm:pt>
    <dgm:pt modelId="{71462BCA-AF14-4266-B7EF-C4B874EE113D}" type="pres">
      <dgm:prSet presAssocID="{B434021B-6EEF-45E2-9898-CF39F8B062E3}" presName="vSp" presStyleCnt="0"/>
      <dgm:spPr/>
      <dgm:t>
        <a:bodyPr/>
        <a:lstStyle/>
        <a:p>
          <a:endParaRPr lang="en-US"/>
        </a:p>
      </dgm:t>
    </dgm:pt>
    <dgm:pt modelId="{1433B606-A9D4-4901-812B-077AE80CA609}" type="pres">
      <dgm:prSet presAssocID="{E445FA4B-8780-4CF5-B702-4023C04371F6}" presName="horFlow" presStyleCnt="0"/>
      <dgm:spPr/>
      <dgm:t>
        <a:bodyPr/>
        <a:lstStyle/>
        <a:p>
          <a:endParaRPr lang="en-US"/>
        </a:p>
      </dgm:t>
    </dgm:pt>
    <dgm:pt modelId="{3F7F1BB8-6506-4D28-8E59-F5DCF8728954}" type="pres">
      <dgm:prSet presAssocID="{E445FA4B-8780-4CF5-B702-4023C04371F6}" presName="bigChev" presStyleLbl="node1" presStyleIdx="4" presStyleCnt="5"/>
      <dgm:spPr/>
      <dgm:t>
        <a:bodyPr/>
        <a:lstStyle/>
        <a:p>
          <a:endParaRPr lang="en-US"/>
        </a:p>
      </dgm:t>
    </dgm:pt>
  </dgm:ptLst>
  <dgm:cxnLst>
    <dgm:cxn modelId="{064B9F6F-E85B-EB4A-845F-30CEF91E03E8}" type="presOf" srcId="{5377E6B4-491C-4181-8444-AF636813C555}" destId="{971E5FFF-8C2B-4697-92C1-DD8A33B1D890}" srcOrd="0" destOrd="0" presId="urn:microsoft.com/office/officeart/2005/8/layout/lProcess3"/>
    <dgm:cxn modelId="{FFD101DC-06FD-5C4E-A48D-B639F25CB7BC}" type="presOf" srcId="{5752AB37-2B59-4E3F-A113-E99EF9E1D113}" destId="{78660FCD-1CB0-45E4-994D-9685BAF5D3B5}" srcOrd="0" destOrd="0" presId="urn:microsoft.com/office/officeart/2005/8/layout/lProcess3"/>
    <dgm:cxn modelId="{5946C38C-FB76-4C9E-9566-5309510E9CE9}" srcId="{C9717A83-FDC0-4135-B5D2-27B50DACE104}" destId="{E445FA4B-8780-4CF5-B702-4023C04371F6}" srcOrd="4" destOrd="0" parTransId="{42AA27B2-F4B1-41FA-967F-2FCCD00C362A}" sibTransId="{54D33FB5-6540-426D-8619-DB4ECF5814DA}"/>
    <dgm:cxn modelId="{3925C748-6F56-AD4B-A1E8-5426832E9067}" type="presOf" srcId="{11883BC4-1060-4D68-8CB0-FB9BBFD33263}" destId="{EE18098D-92AF-48E2-B787-21CA97A02311}" srcOrd="0" destOrd="0" presId="urn:microsoft.com/office/officeart/2005/8/layout/lProcess3"/>
    <dgm:cxn modelId="{07D3C3D7-0F51-F24D-94A2-7D6C6AC825FA}" type="presOf" srcId="{EEFED69F-77D1-41C8-960F-C3870F1CFA85}" destId="{06E5EC5A-512C-48E8-84DD-78A00C1DBCB5}" srcOrd="0" destOrd="0" presId="urn:microsoft.com/office/officeart/2005/8/layout/lProcess3"/>
    <dgm:cxn modelId="{FE4C693D-35B8-C94A-A978-2EFDECB0B057}" type="presOf" srcId="{6B05C561-1F92-4772-AFCD-4B0D28B42B4A}" destId="{DB8197F4-E340-4FB1-B87E-4A7560A58CBB}" srcOrd="0" destOrd="0" presId="urn:microsoft.com/office/officeart/2005/8/layout/lProcess3"/>
    <dgm:cxn modelId="{DE33C9E3-63EA-425D-9095-A789DCE2C469}" srcId="{D3F2D23E-6FE8-4ADF-BA25-B1DD45218003}" destId="{5377E6B4-491C-4181-8444-AF636813C555}" srcOrd="2" destOrd="0" parTransId="{869B4255-6340-4CB4-BCC9-6A79C5ADF8BE}" sibTransId="{8A5F0FA4-B481-4266-B575-DD7CDD410432}"/>
    <dgm:cxn modelId="{5866A500-57AF-3941-A70E-3E5D60DA6FA5}" type="presOf" srcId="{B434021B-6EEF-45E2-9898-CF39F8B062E3}" destId="{02491864-6A8B-496E-BBDA-61EEF5E43F59}" srcOrd="0" destOrd="0" presId="urn:microsoft.com/office/officeart/2005/8/layout/lProcess3"/>
    <dgm:cxn modelId="{2FA555F9-FCC0-4136-99C7-F605919B5670}" srcId="{C9717A83-FDC0-4135-B5D2-27B50DACE104}" destId="{5752AB37-2B59-4E3F-A113-E99EF9E1D113}" srcOrd="0" destOrd="0" parTransId="{CBDFFD05-1C0E-4787-B216-85A68686037F}" sibTransId="{C8CB16C3-553C-4FCE-824B-2527157D01EF}"/>
    <dgm:cxn modelId="{D8231694-F381-1448-A65A-74A8C0839E9B}" type="presOf" srcId="{C7CA7C68-8587-4A92-B952-E395311EC829}" destId="{DDB99F22-8B8B-4D46-A8E2-1BFB80635AFA}" srcOrd="0" destOrd="0" presId="urn:microsoft.com/office/officeart/2005/8/layout/lProcess3"/>
    <dgm:cxn modelId="{D7A84ABB-784E-48AB-97B1-1B4277D41801}" srcId="{11883BC4-1060-4D68-8CB0-FB9BBFD33263}" destId="{EEFED69F-77D1-41C8-960F-C3870F1CFA85}" srcOrd="0" destOrd="0" parTransId="{E6289AC3-F5AC-415A-A2C5-AF7DBFA3C33A}" sibTransId="{F2E44753-F42E-41B5-A005-0A22F897FE3D}"/>
    <dgm:cxn modelId="{DCD23CF6-3659-42FE-8BC3-36A15E06DE3B}" srcId="{C9717A83-FDC0-4135-B5D2-27B50DACE104}" destId="{D3F2D23E-6FE8-4ADF-BA25-B1DD45218003}" srcOrd="1" destOrd="0" parTransId="{B85F625B-B3B7-426C-883A-6757EB0ED34B}" sibTransId="{85BC6CC7-3DFA-4CDB-82AB-F0D8DA563F6E}"/>
    <dgm:cxn modelId="{8CE5C599-706E-49DA-9DD7-11299ED351AC}" srcId="{C9717A83-FDC0-4135-B5D2-27B50DACE104}" destId="{B434021B-6EEF-45E2-9898-CF39F8B062E3}" srcOrd="3" destOrd="0" parTransId="{3F209D99-CC25-4BD7-935B-FC2825EA4DF6}" sibTransId="{6B85A19F-028E-43EB-85A6-64EB1726C090}"/>
    <dgm:cxn modelId="{1B507E05-A7EC-4460-83FD-E904EE267CCD}" srcId="{11883BC4-1060-4D68-8CB0-FB9BBFD33263}" destId="{C7CA7C68-8587-4A92-B952-E395311EC829}" srcOrd="1" destOrd="0" parTransId="{B4426CC1-5DF2-4D1D-AC6A-B7C60820F466}" sibTransId="{333C861C-704C-47CA-8BE5-F09B9EBA8428}"/>
    <dgm:cxn modelId="{ED6EBBB7-87F6-45BC-8B51-CF11874E069C}" srcId="{D3F2D23E-6FE8-4ADF-BA25-B1DD45218003}" destId="{6B05C561-1F92-4772-AFCD-4B0D28B42B4A}" srcOrd="1" destOrd="0" parTransId="{DFC46093-AE71-4E43-A7AA-6BF415DB8693}" sibTransId="{DA72A2A3-49A2-488E-915A-6ED6D6C83476}"/>
    <dgm:cxn modelId="{F98AF398-2A04-4847-A878-8BCA3D04D1D2}" srcId="{D3F2D23E-6FE8-4ADF-BA25-B1DD45218003}" destId="{A57E013D-F52A-4C98-B1A6-FF5EBBD326DC}" srcOrd="0" destOrd="0" parTransId="{D44420BF-72EF-44F2-A56C-ED3C87C22013}" sibTransId="{A7E2A067-3FA5-4A56-9EAC-CB3C8E398D98}"/>
    <dgm:cxn modelId="{CF9CCEBA-3956-E04F-B09C-3645CADF8C7E}" type="presOf" srcId="{A57E013D-F52A-4C98-B1A6-FF5EBBD326DC}" destId="{D42CE385-0BA5-4FE0-A013-05AE98035FD9}" srcOrd="0" destOrd="0" presId="urn:microsoft.com/office/officeart/2005/8/layout/lProcess3"/>
    <dgm:cxn modelId="{8CFC79AF-599F-427A-AB19-C93594C17BB0}" srcId="{C9717A83-FDC0-4135-B5D2-27B50DACE104}" destId="{11883BC4-1060-4D68-8CB0-FB9BBFD33263}" srcOrd="2" destOrd="0" parTransId="{A53D8D98-2568-4505-ABCB-FF68AB1263F5}" sibTransId="{C344ACA2-FDA7-4FFE-AED2-EACB14D74232}"/>
    <dgm:cxn modelId="{F127937E-684E-4140-8793-2B22F8A97AC0}" type="presOf" srcId="{D3F2D23E-6FE8-4ADF-BA25-B1DD45218003}" destId="{FAB2AB87-2105-4357-A861-40E95C6ED063}" srcOrd="0" destOrd="0" presId="urn:microsoft.com/office/officeart/2005/8/layout/lProcess3"/>
    <dgm:cxn modelId="{E797C7B0-567C-4F4F-B1D8-E8E5F91D816E}" type="presOf" srcId="{E445FA4B-8780-4CF5-B702-4023C04371F6}" destId="{3F7F1BB8-6506-4D28-8E59-F5DCF8728954}" srcOrd="0" destOrd="0" presId="urn:microsoft.com/office/officeart/2005/8/layout/lProcess3"/>
    <dgm:cxn modelId="{59F441D1-5C03-8146-8EF4-1F91DB46634E}" type="presOf" srcId="{C9717A83-FDC0-4135-B5D2-27B50DACE104}" destId="{04594C9D-84A2-488F-9AA1-3FC3C86F1BDE}" srcOrd="0" destOrd="0" presId="urn:microsoft.com/office/officeart/2005/8/layout/lProcess3"/>
    <dgm:cxn modelId="{C8DCA34A-F1B7-0A4F-8AA5-E0DA250408A6}" type="presParOf" srcId="{04594C9D-84A2-488F-9AA1-3FC3C86F1BDE}" destId="{8357DBF3-C51E-43B7-A137-232340D2C5FB}" srcOrd="0" destOrd="0" presId="urn:microsoft.com/office/officeart/2005/8/layout/lProcess3"/>
    <dgm:cxn modelId="{49CF1A94-EBBB-BB49-9627-0F596813F473}" type="presParOf" srcId="{8357DBF3-C51E-43B7-A137-232340D2C5FB}" destId="{78660FCD-1CB0-45E4-994D-9685BAF5D3B5}" srcOrd="0" destOrd="0" presId="urn:microsoft.com/office/officeart/2005/8/layout/lProcess3"/>
    <dgm:cxn modelId="{EE66DC8A-1910-044F-9ABB-63631C0CBBAA}" type="presParOf" srcId="{04594C9D-84A2-488F-9AA1-3FC3C86F1BDE}" destId="{2EA36E1B-7FDF-4C37-91D3-7B891271973B}" srcOrd="1" destOrd="0" presId="urn:microsoft.com/office/officeart/2005/8/layout/lProcess3"/>
    <dgm:cxn modelId="{9B5CE69A-3812-164E-8380-E6F303FE10E6}" type="presParOf" srcId="{04594C9D-84A2-488F-9AA1-3FC3C86F1BDE}" destId="{B3875849-802B-4588-B8CA-F9A45CC9C0E5}" srcOrd="2" destOrd="0" presId="urn:microsoft.com/office/officeart/2005/8/layout/lProcess3"/>
    <dgm:cxn modelId="{5DA0ECA5-1CBF-E142-8EB7-D99500C29396}" type="presParOf" srcId="{B3875849-802B-4588-B8CA-F9A45CC9C0E5}" destId="{FAB2AB87-2105-4357-A861-40E95C6ED063}" srcOrd="0" destOrd="0" presId="urn:microsoft.com/office/officeart/2005/8/layout/lProcess3"/>
    <dgm:cxn modelId="{98AAE3C0-6322-154D-AC81-20F9CB27F1D9}" type="presParOf" srcId="{B3875849-802B-4588-B8CA-F9A45CC9C0E5}" destId="{928EC639-308C-4EC7-9D8C-9C67CA05F59C}" srcOrd="1" destOrd="0" presId="urn:microsoft.com/office/officeart/2005/8/layout/lProcess3"/>
    <dgm:cxn modelId="{67546BF8-5615-CE46-A2E4-78CF2B7BC3A0}" type="presParOf" srcId="{B3875849-802B-4588-B8CA-F9A45CC9C0E5}" destId="{D42CE385-0BA5-4FE0-A013-05AE98035FD9}" srcOrd="2" destOrd="0" presId="urn:microsoft.com/office/officeart/2005/8/layout/lProcess3"/>
    <dgm:cxn modelId="{65FC6C6B-53BC-6845-B278-46CAC2626D91}" type="presParOf" srcId="{B3875849-802B-4588-B8CA-F9A45CC9C0E5}" destId="{B45806EE-9FE0-4680-89B9-EA2837013266}" srcOrd="3" destOrd="0" presId="urn:microsoft.com/office/officeart/2005/8/layout/lProcess3"/>
    <dgm:cxn modelId="{4EACE9FC-FB86-9C45-AFD8-406C0A076BA4}" type="presParOf" srcId="{B3875849-802B-4588-B8CA-F9A45CC9C0E5}" destId="{DB8197F4-E340-4FB1-B87E-4A7560A58CBB}" srcOrd="4" destOrd="0" presId="urn:microsoft.com/office/officeart/2005/8/layout/lProcess3"/>
    <dgm:cxn modelId="{A8815042-4F60-6141-A569-EBADBCCA2B16}" type="presParOf" srcId="{B3875849-802B-4588-B8CA-F9A45CC9C0E5}" destId="{C2E6F2F5-B803-4C4A-9B30-7B3865E79B58}" srcOrd="5" destOrd="0" presId="urn:microsoft.com/office/officeart/2005/8/layout/lProcess3"/>
    <dgm:cxn modelId="{938424AB-7E22-2744-B3DD-B4401EFA3F57}" type="presParOf" srcId="{B3875849-802B-4588-B8CA-F9A45CC9C0E5}" destId="{971E5FFF-8C2B-4697-92C1-DD8A33B1D890}" srcOrd="6" destOrd="0" presId="urn:microsoft.com/office/officeart/2005/8/layout/lProcess3"/>
    <dgm:cxn modelId="{25395D21-25D8-9F4F-B538-833D2D2D6E39}" type="presParOf" srcId="{04594C9D-84A2-488F-9AA1-3FC3C86F1BDE}" destId="{B05486EB-461C-4177-B114-D5E54482892C}" srcOrd="3" destOrd="0" presId="urn:microsoft.com/office/officeart/2005/8/layout/lProcess3"/>
    <dgm:cxn modelId="{40F4E5D5-0013-214C-A26A-EC988B3DC229}" type="presParOf" srcId="{04594C9D-84A2-488F-9AA1-3FC3C86F1BDE}" destId="{4C3B2CD2-C984-46D8-B77D-685E6E004BE7}" srcOrd="4" destOrd="0" presId="urn:microsoft.com/office/officeart/2005/8/layout/lProcess3"/>
    <dgm:cxn modelId="{5951BD68-4DCA-3343-8AB0-D694AF692963}" type="presParOf" srcId="{4C3B2CD2-C984-46D8-B77D-685E6E004BE7}" destId="{EE18098D-92AF-48E2-B787-21CA97A02311}" srcOrd="0" destOrd="0" presId="urn:microsoft.com/office/officeart/2005/8/layout/lProcess3"/>
    <dgm:cxn modelId="{26B4D401-3601-2F49-B560-888E30F21E74}" type="presParOf" srcId="{4C3B2CD2-C984-46D8-B77D-685E6E004BE7}" destId="{561BACB9-F28C-49FF-9CBD-3D0E0144A11B}" srcOrd="1" destOrd="0" presId="urn:microsoft.com/office/officeart/2005/8/layout/lProcess3"/>
    <dgm:cxn modelId="{D77F0C1F-04B2-6E47-9CC9-1667765BD2CF}" type="presParOf" srcId="{4C3B2CD2-C984-46D8-B77D-685E6E004BE7}" destId="{06E5EC5A-512C-48E8-84DD-78A00C1DBCB5}" srcOrd="2" destOrd="0" presId="urn:microsoft.com/office/officeart/2005/8/layout/lProcess3"/>
    <dgm:cxn modelId="{13C0838C-C65A-7146-9473-CBDF3754E2A8}" type="presParOf" srcId="{4C3B2CD2-C984-46D8-B77D-685E6E004BE7}" destId="{9405647C-29DE-4FE8-AA94-6ECC605CF71C}" srcOrd="3" destOrd="0" presId="urn:microsoft.com/office/officeart/2005/8/layout/lProcess3"/>
    <dgm:cxn modelId="{66C2186A-C723-6A48-A1DA-49F21329D4C1}" type="presParOf" srcId="{4C3B2CD2-C984-46D8-B77D-685E6E004BE7}" destId="{DDB99F22-8B8B-4D46-A8E2-1BFB80635AFA}" srcOrd="4" destOrd="0" presId="urn:microsoft.com/office/officeart/2005/8/layout/lProcess3"/>
    <dgm:cxn modelId="{4B65E072-077D-104F-9F80-41FBE1FF3180}" type="presParOf" srcId="{04594C9D-84A2-488F-9AA1-3FC3C86F1BDE}" destId="{62E902EE-D364-4D2B-BF74-9055CFD501CA}" srcOrd="5" destOrd="0" presId="urn:microsoft.com/office/officeart/2005/8/layout/lProcess3"/>
    <dgm:cxn modelId="{8DE0FB3C-2ECA-2E4E-9872-A80C3D41687E}" type="presParOf" srcId="{04594C9D-84A2-488F-9AA1-3FC3C86F1BDE}" destId="{B4233A58-6B7B-4F86-AB1F-D573D452A5D9}" srcOrd="6" destOrd="0" presId="urn:microsoft.com/office/officeart/2005/8/layout/lProcess3"/>
    <dgm:cxn modelId="{C45159D4-03A2-494F-B0FF-93392A50C40F}" type="presParOf" srcId="{B4233A58-6B7B-4F86-AB1F-D573D452A5D9}" destId="{02491864-6A8B-496E-BBDA-61EEF5E43F59}" srcOrd="0" destOrd="0" presId="urn:microsoft.com/office/officeart/2005/8/layout/lProcess3"/>
    <dgm:cxn modelId="{7BCE9C43-4D4C-7B49-959B-2DEB95DB9622}" type="presParOf" srcId="{04594C9D-84A2-488F-9AA1-3FC3C86F1BDE}" destId="{71462BCA-AF14-4266-B7EF-C4B874EE113D}" srcOrd="7" destOrd="0" presId="urn:microsoft.com/office/officeart/2005/8/layout/lProcess3"/>
    <dgm:cxn modelId="{07A68806-1691-2545-9C37-A9D42523D0C8}" type="presParOf" srcId="{04594C9D-84A2-488F-9AA1-3FC3C86F1BDE}" destId="{1433B606-A9D4-4901-812B-077AE80CA609}" srcOrd="8" destOrd="0" presId="urn:microsoft.com/office/officeart/2005/8/layout/lProcess3"/>
    <dgm:cxn modelId="{7E1F95D7-C8C5-694D-A6CF-FC85122003C6}" type="presParOf" srcId="{1433B606-A9D4-4901-812B-077AE80CA609}" destId="{3F7F1BB8-6506-4D28-8E59-F5DCF8728954}"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4FDD3D-7E42-4990-A8FB-FA0AE093F4B8}"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7709AFCB-9583-43F4-B602-9946C0EA9B04}">
      <dgm:prSet phldrT="[Text]"/>
      <dgm:spPr/>
      <dgm:t>
        <a:bodyPr/>
        <a:lstStyle/>
        <a:p>
          <a:r>
            <a:rPr lang="en-AU" dirty="0" smtClean="0"/>
            <a:t>1. Analyse Test Basis and Prioritise</a:t>
          </a:r>
          <a:endParaRPr lang="en-US" dirty="0"/>
        </a:p>
      </dgm:t>
    </dgm:pt>
    <dgm:pt modelId="{43E69D1A-0B6E-4F4E-B3F0-FA5A226F4476}" type="parTrans" cxnId="{6487E078-55AB-40C9-81A7-7F7942BA8947}">
      <dgm:prSet/>
      <dgm:spPr/>
      <dgm:t>
        <a:bodyPr/>
        <a:lstStyle/>
        <a:p>
          <a:endParaRPr lang="en-US"/>
        </a:p>
      </dgm:t>
    </dgm:pt>
    <dgm:pt modelId="{D9319EA2-383E-4456-8F9D-19230E24E554}" type="sibTrans" cxnId="{6487E078-55AB-40C9-81A7-7F7942BA8947}">
      <dgm:prSet/>
      <dgm:spPr/>
      <dgm:t>
        <a:bodyPr/>
        <a:lstStyle/>
        <a:p>
          <a:endParaRPr lang="en-US"/>
        </a:p>
      </dgm:t>
    </dgm:pt>
    <dgm:pt modelId="{0A8F5D7D-B40E-47B4-902E-94864BCAD6CC}">
      <dgm:prSet phldrT="[Text]"/>
      <dgm:spPr/>
      <dgm:t>
        <a:bodyPr/>
        <a:lstStyle/>
        <a:p>
          <a:r>
            <a:rPr lang="en-AU" dirty="0" smtClean="0"/>
            <a:t>3. Design Test Cases and Prioritise</a:t>
          </a:r>
          <a:endParaRPr lang="en-US" dirty="0"/>
        </a:p>
      </dgm:t>
    </dgm:pt>
    <dgm:pt modelId="{336B3B7A-9608-49A4-ACF8-052508C4CC10}" type="parTrans" cxnId="{37FA21BC-E38A-469C-907A-1369C2CDABA5}">
      <dgm:prSet/>
      <dgm:spPr/>
      <dgm:t>
        <a:bodyPr/>
        <a:lstStyle/>
        <a:p>
          <a:endParaRPr lang="en-US"/>
        </a:p>
      </dgm:t>
    </dgm:pt>
    <dgm:pt modelId="{2E6953DB-1A50-4425-AAB0-E43E770F27A1}" type="sibTrans" cxnId="{37FA21BC-E38A-469C-907A-1369C2CDABA5}">
      <dgm:prSet/>
      <dgm:spPr/>
      <dgm:t>
        <a:bodyPr/>
        <a:lstStyle/>
        <a:p>
          <a:endParaRPr lang="en-US"/>
        </a:p>
      </dgm:t>
    </dgm:pt>
    <dgm:pt modelId="{771E038C-4CEB-4769-8437-4CEE3898DD17}">
      <dgm:prSet phldrT="[Text]"/>
      <dgm:spPr/>
      <dgm:t>
        <a:bodyPr/>
        <a:lstStyle/>
        <a:p>
          <a:r>
            <a:rPr lang="en-AU" dirty="0" smtClean="0"/>
            <a:t>4. Develop Test Procedure Specification and Prioritise</a:t>
          </a:r>
          <a:endParaRPr lang="en-US" dirty="0"/>
        </a:p>
      </dgm:t>
    </dgm:pt>
    <dgm:pt modelId="{3481D7D7-98E3-4CA2-A18F-A4E07A718CFF}" type="parTrans" cxnId="{2AE47ADF-DC9E-4381-BCCC-5A1999A9F0C8}">
      <dgm:prSet/>
      <dgm:spPr/>
      <dgm:t>
        <a:bodyPr/>
        <a:lstStyle/>
        <a:p>
          <a:endParaRPr lang="en-US"/>
        </a:p>
      </dgm:t>
    </dgm:pt>
    <dgm:pt modelId="{B80AAC49-7F05-4711-B768-B5FA5861E85F}" type="sibTrans" cxnId="{2AE47ADF-DC9E-4381-BCCC-5A1999A9F0C8}">
      <dgm:prSet/>
      <dgm:spPr/>
      <dgm:t>
        <a:bodyPr/>
        <a:lstStyle/>
        <a:p>
          <a:endParaRPr lang="en-US"/>
        </a:p>
      </dgm:t>
    </dgm:pt>
    <dgm:pt modelId="{81A01B96-8591-4B0B-A3D7-A435A45D73B2}">
      <dgm:prSet phldrT="[Text]"/>
      <dgm:spPr/>
      <dgm:t>
        <a:bodyPr/>
        <a:lstStyle/>
        <a:p>
          <a:r>
            <a:rPr lang="en-AU" dirty="0" smtClean="0"/>
            <a:t>2. Identify Test Conditions and Prioritise</a:t>
          </a:r>
          <a:endParaRPr lang="en-US" dirty="0"/>
        </a:p>
      </dgm:t>
    </dgm:pt>
    <dgm:pt modelId="{2FFF989B-17E2-4118-A55D-B0F22AA9C558}" type="parTrans" cxnId="{7B91B47C-2B17-4122-98BE-E1F80A6CD61F}">
      <dgm:prSet/>
      <dgm:spPr/>
      <dgm:t>
        <a:bodyPr/>
        <a:lstStyle/>
        <a:p>
          <a:endParaRPr lang="en-US"/>
        </a:p>
      </dgm:t>
    </dgm:pt>
    <dgm:pt modelId="{967FE0B4-C779-482A-8832-3B60D201F90A}" type="sibTrans" cxnId="{7B91B47C-2B17-4122-98BE-E1F80A6CD61F}">
      <dgm:prSet/>
      <dgm:spPr/>
      <dgm:t>
        <a:bodyPr/>
        <a:lstStyle/>
        <a:p>
          <a:endParaRPr lang="en-US"/>
        </a:p>
      </dgm:t>
    </dgm:pt>
    <dgm:pt modelId="{752634A3-C95B-48BC-B6C2-01FCBBA140F6}">
      <dgm:prSet phldrT="[Text]"/>
      <dgm:spPr/>
      <dgm:t>
        <a:bodyPr/>
        <a:lstStyle/>
        <a:p>
          <a:r>
            <a:rPr lang="en-AU" dirty="0" smtClean="0">
              <a:solidFill>
                <a:schemeClr val="tx1"/>
              </a:solidFill>
            </a:rPr>
            <a:t>5. Develop Test Execution Schedule and Prioritise</a:t>
          </a:r>
          <a:endParaRPr lang="en-US" dirty="0">
            <a:solidFill>
              <a:schemeClr val="tx1"/>
            </a:solidFill>
          </a:endParaRPr>
        </a:p>
      </dgm:t>
    </dgm:pt>
    <dgm:pt modelId="{B752B71E-F196-45F3-A214-0B3F1C747CD3}" type="parTrans" cxnId="{B38F4886-4F13-4351-BE2F-2626C87F856A}">
      <dgm:prSet/>
      <dgm:spPr/>
      <dgm:t>
        <a:bodyPr/>
        <a:lstStyle/>
        <a:p>
          <a:endParaRPr lang="en-US"/>
        </a:p>
      </dgm:t>
    </dgm:pt>
    <dgm:pt modelId="{7FB4D94A-64C1-4AB1-BC41-FEA56ED90D85}" type="sibTrans" cxnId="{B38F4886-4F13-4351-BE2F-2626C87F856A}">
      <dgm:prSet/>
      <dgm:spPr/>
      <dgm:t>
        <a:bodyPr/>
        <a:lstStyle/>
        <a:p>
          <a:endParaRPr lang="en-US"/>
        </a:p>
      </dgm:t>
    </dgm:pt>
    <dgm:pt modelId="{D2D78B02-FE26-4295-B9C1-DE563AB1C33B}" type="pres">
      <dgm:prSet presAssocID="{DC4FDD3D-7E42-4990-A8FB-FA0AE093F4B8}" presName="outerComposite" presStyleCnt="0">
        <dgm:presLayoutVars>
          <dgm:chMax val="5"/>
          <dgm:dir/>
          <dgm:resizeHandles val="exact"/>
        </dgm:presLayoutVars>
      </dgm:prSet>
      <dgm:spPr/>
      <dgm:t>
        <a:bodyPr/>
        <a:lstStyle/>
        <a:p>
          <a:endParaRPr lang="en-US"/>
        </a:p>
      </dgm:t>
    </dgm:pt>
    <dgm:pt modelId="{6DBA90BB-99C5-4383-8484-035F557B1931}" type="pres">
      <dgm:prSet presAssocID="{DC4FDD3D-7E42-4990-A8FB-FA0AE093F4B8}" presName="dummyMaxCanvas" presStyleCnt="0">
        <dgm:presLayoutVars/>
      </dgm:prSet>
      <dgm:spPr/>
    </dgm:pt>
    <dgm:pt modelId="{C2160AD7-9747-4A38-94AB-A02CCB51001E}" type="pres">
      <dgm:prSet presAssocID="{DC4FDD3D-7E42-4990-A8FB-FA0AE093F4B8}" presName="FiveNodes_1" presStyleLbl="node1" presStyleIdx="0" presStyleCnt="5">
        <dgm:presLayoutVars>
          <dgm:bulletEnabled val="1"/>
        </dgm:presLayoutVars>
      </dgm:prSet>
      <dgm:spPr/>
      <dgm:t>
        <a:bodyPr/>
        <a:lstStyle/>
        <a:p>
          <a:endParaRPr lang="en-US"/>
        </a:p>
      </dgm:t>
    </dgm:pt>
    <dgm:pt modelId="{68BD8F2D-8FFC-4DC6-8730-A86F8F79A0DC}" type="pres">
      <dgm:prSet presAssocID="{DC4FDD3D-7E42-4990-A8FB-FA0AE093F4B8}" presName="FiveNodes_2" presStyleLbl="node1" presStyleIdx="1" presStyleCnt="5">
        <dgm:presLayoutVars>
          <dgm:bulletEnabled val="1"/>
        </dgm:presLayoutVars>
      </dgm:prSet>
      <dgm:spPr/>
      <dgm:t>
        <a:bodyPr/>
        <a:lstStyle/>
        <a:p>
          <a:endParaRPr lang="en-US"/>
        </a:p>
      </dgm:t>
    </dgm:pt>
    <dgm:pt modelId="{3E769E71-9F38-4310-8217-EF841DDADBE1}" type="pres">
      <dgm:prSet presAssocID="{DC4FDD3D-7E42-4990-A8FB-FA0AE093F4B8}" presName="FiveNodes_3" presStyleLbl="node1" presStyleIdx="2" presStyleCnt="5">
        <dgm:presLayoutVars>
          <dgm:bulletEnabled val="1"/>
        </dgm:presLayoutVars>
      </dgm:prSet>
      <dgm:spPr/>
      <dgm:t>
        <a:bodyPr/>
        <a:lstStyle/>
        <a:p>
          <a:endParaRPr lang="en-US"/>
        </a:p>
      </dgm:t>
    </dgm:pt>
    <dgm:pt modelId="{B03F0228-C454-4672-BD30-9190FD271E80}" type="pres">
      <dgm:prSet presAssocID="{DC4FDD3D-7E42-4990-A8FB-FA0AE093F4B8}" presName="FiveNodes_4" presStyleLbl="node1" presStyleIdx="3" presStyleCnt="5">
        <dgm:presLayoutVars>
          <dgm:bulletEnabled val="1"/>
        </dgm:presLayoutVars>
      </dgm:prSet>
      <dgm:spPr/>
      <dgm:t>
        <a:bodyPr/>
        <a:lstStyle/>
        <a:p>
          <a:endParaRPr lang="en-US"/>
        </a:p>
      </dgm:t>
    </dgm:pt>
    <dgm:pt modelId="{37C2BC21-C06E-45B1-937A-93A106DDCC53}" type="pres">
      <dgm:prSet presAssocID="{DC4FDD3D-7E42-4990-A8FB-FA0AE093F4B8}" presName="FiveNodes_5" presStyleLbl="node1" presStyleIdx="4" presStyleCnt="5">
        <dgm:presLayoutVars>
          <dgm:bulletEnabled val="1"/>
        </dgm:presLayoutVars>
      </dgm:prSet>
      <dgm:spPr/>
      <dgm:t>
        <a:bodyPr/>
        <a:lstStyle/>
        <a:p>
          <a:endParaRPr lang="en-US"/>
        </a:p>
      </dgm:t>
    </dgm:pt>
    <dgm:pt modelId="{A329E878-A7AA-4147-B21C-E3818E7F648F}" type="pres">
      <dgm:prSet presAssocID="{DC4FDD3D-7E42-4990-A8FB-FA0AE093F4B8}" presName="FiveConn_1-2" presStyleLbl="fgAccFollowNode1" presStyleIdx="0" presStyleCnt="4">
        <dgm:presLayoutVars>
          <dgm:bulletEnabled val="1"/>
        </dgm:presLayoutVars>
      </dgm:prSet>
      <dgm:spPr/>
      <dgm:t>
        <a:bodyPr/>
        <a:lstStyle/>
        <a:p>
          <a:endParaRPr lang="en-US"/>
        </a:p>
      </dgm:t>
    </dgm:pt>
    <dgm:pt modelId="{DF4B1426-3873-4C28-9F4A-0DAD6E5F16EB}" type="pres">
      <dgm:prSet presAssocID="{DC4FDD3D-7E42-4990-A8FB-FA0AE093F4B8}" presName="FiveConn_2-3" presStyleLbl="fgAccFollowNode1" presStyleIdx="1" presStyleCnt="4">
        <dgm:presLayoutVars>
          <dgm:bulletEnabled val="1"/>
        </dgm:presLayoutVars>
      </dgm:prSet>
      <dgm:spPr/>
      <dgm:t>
        <a:bodyPr/>
        <a:lstStyle/>
        <a:p>
          <a:endParaRPr lang="en-US"/>
        </a:p>
      </dgm:t>
    </dgm:pt>
    <dgm:pt modelId="{F09D7A1E-717D-47B3-893A-B0471653E184}" type="pres">
      <dgm:prSet presAssocID="{DC4FDD3D-7E42-4990-A8FB-FA0AE093F4B8}" presName="FiveConn_3-4" presStyleLbl="fgAccFollowNode1" presStyleIdx="2" presStyleCnt="4">
        <dgm:presLayoutVars>
          <dgm:bulletEnabled val="1"/>
        </dgm:presLayoutVars>
      </dgm:prSet>
      <dgm:spPr/>
      <dgm:t>
        <a:bodyPr/>
        <a:lstStyle/>
        <a:p>
          <a:endParaRPr lang="en-US"/>
        </a:p>
      </dgm:t>
    </dgm:pt>
    <dgm:pt modelId="{0DB062E1-C76B-4544-8A82-C2C5DC2B888E}" type="pres">
      <dgm:prSet presAssocID="{DC4FDD3D-7E42-4990-A8FB-FA0AE093F4B8}" presName="FiveConn_4-5" presStyleLbl="fgAccFollowNode1" presStyleIdx="3" presStyleCnt="4">
        <dgm:presLayoutVars>
          <dgm:bulletEnabled val="1"/>
        </dgm:presLayoutVars>
      </dgm:prSet>
      <dgm:spPr/>
      <dgm:t>
        <a:bodyPr/>
        <a:lstStyle/>
        <a:p>
          <a:endParaRPr lang="en-US"/>
        </a:p>
      </dgm:t>
    </dgm:pt>
    <dgm:pt modelId="{4932D3C7-DD5F-4D8E-8635-882F60B19CA1}" type="pres">
      <dgm:prSet presAssocID="{DC4FDD3D-7E42-4990-A8FB-FA0AE093F4B8}" presName="FiveNodes_1_text" presStyleLbl="node1" presStyleIdx="4" presStyleCnt="5">
        <dgm:presLayoutVars>
          <dgm:bulletEnabled val="1"/>
        </dgm:presLayoutVars>
      </dgm:prSet>
      <dgm:spPr/>
      <dgm:t>
        <a:bodyPr/>
        <a:lstStyle/>
        <a:p>
          <a:endParaRPr lang="en-US"/>
        </a:p>
      </dgm:t>
    </dgm:pt>
    <dgm:pt modelId="{12B90DE5-5322-4D1D-9D54-19AEE5150843}" type="pres">
      <dgm:prSet presAssocID="{DC4FDD3D-7E42-4990-A8FB-FA0AE093F4B8}" presName="FiveNodes_2_text" presStyleLbl="node1" presStyleIdx="4" presStyleCnt="5">
        <dgm:presLayoutVars>
          <dgm:bulletEnabled val="1"/>
        </dgm:presLayoutVars>
      </dgm:prSet>
      <dgm:spPr/>
      <dgm:t>
        <a:bodyPr/>
        <a:lstStyle/>
        <a:p>
          <a:endParaRPr lang="en-US"/>
        </a:p>
      </dgm:t>
    </dgm:pt>
    <dgm:pt modelId="{564AF213-CEDE-4BBA-A699-22E3E18B59B8}" type="pres">
      <dgm:prSet presAssocID="{DC4FDD3D-7E42-4990-A8FB-FA0AE093F4B8}" presName="FiveNodes_3_text" presStyleLbl="node1" presStyleIdx="4" presStyleCnt="5">
        <dgm:presLayoutVars>
          <dgm:bulletEnabled val="1"/>
        </dgm:presLayoutVars>
      </dgm:prSet>
      <dgm:spPr/>
      <dgm:t>
        <a:bodyPr/>
        <a:lstStyle/>
        <a:p>
          <a:endParaRPr lang="en-US"/>
        </a:p>
      </dgm:t>
    </dgm:pt>
    <dgm:pt modelId="{B028C06D-5DF3-405D-9C7C-E0918B62CB24}" type="pres">
      <dgm:prSet presAssocID="{DC4FDD3D-7E42-4990-A8FB-FA0AE093F4B8}" presName="FiveNodes_4_text" presStyleLbl="node1" presStyleIdx="4" presStyleCnt="5">
        <dgm:presLayoutVars>
          <dgm:bulletEnabled val="1"/>
        </dgm:presLayoutVars>
      </dgm:prSet>
      <dgm:spPr/>
      <dgm:t>
        <a:bodyPr/>
        <a:lstStyle/>
        <a:p>
          <a:endParaRPr lang="en-US"/>
        </a:p>
      </dgm:t>
    </dgm:pt>
    <dgm:pt modelId="{720432CE-9276-486A-AF15-2B0A825F4A5D}" type="pres">
      <dgm:prSet presAssocID="{DC4FDD3D-7E42-4990-A8FB-FA0AE093F4B8}" presName="FiveNodes_5_text" presStyleLbl="node1" presStyleIdx="4" presStyleCnt="5">
        <dgm:presLayoutVars>
          <dgm:bulletEnabled val="1"/>
        </dgm:presLayoutVars>
      </dgm:prSet>
      <dgm:spPr/>
      <dgm:t>
        <a:bodyPr/>
        <a:lstStyle/>
        <a:p>
          <a:endParaRPr lang="en-US"/>
        </a:p>
      </dgm:t>
    </dgm:pt>
  </dgm:ptLst>
  <dgm:cxnLst>
    <dgm:cxn modelId="{7B91B47C-2B17-4122-98BE-E1F80A6CD61F}" srcId="{DC4FDD3D-7E42-4990-A8FB-FA0AE093F4B8}" destId="{81A01B96-8591-4B0B-A3D7-A435A45D73B2}" srcOrd="1" destOrd="0" parTransId="{2FFF989B-17E2-4118-A55D-B0F22AA9C558}" sibTransId="{967FE0B4-C779-482A-8832-3B60D201F90A}"/>
    <dgm:cxn modelId="{4BFA192C-ADCB-D841-9327-CF8B9512DDB3}" type="presOf" srcId="{0A8F5D7D-B40E-47B4-902E-94864BCAD6CC}" destId="{564AF213-CEDE-4BBA-A699-22E3E18B59B8}" srcOrd="1" destOrd="0" presId="urn:microsoft.com/office/officeart/2005/8/layout/vProcess5"/>
    <dgm:cxn modelId="{4F477145-C94B-9549-9D2A-553DFC0673F5}" type="presOf" srcId="{967FE0B4-C779-482A-8832-3B60D201F90A}" destId="{DF4B1426-3873-4C28-9F4A-0DAD6E5F16EB}" srcOrd="0" destOrd="0" presId="urn:microsoft.com/office/officeart/2005/8/layout/vProcess5"/>
    <dgm:cxn modelId="{D3E37DE1-B79C-B24F-982B-94E83FAB7872}" type="presOf" srcId="{752634A3-C95B-48BC-B6C2-01FCBBA140F6}" destId="{37C2BC21-C06E-45B1-937A-93A106DDCC53}" srcOrd="0" destOrd="0" presId="urn:microsoft.com/office/officeart/2005/8/layout/vProcess5"/>
    <dgm:cxn modelId="{6487E078-55AB-40C9-81A7-7F7942BA8947}" srcId="{DC4FDD3D-7E42-4990-A8FB-FA0AE093F4B8}" destId="{7709AFCB-9583-43F4-B602-9946C0EA9B04}" srcOrd="0" destOrd="0" parTransId="{43E69D1A-0B6E-4F4E-B3F0-FA5A226F4476}" sibTransId="{D9319EA2-383E-4456-8F9D-19230E24E554}"/>
    <dgm:cxn modelId="{D512AB64-AFA2-F547-9A70-8E383D032244}" type="presOf" srcId="{7709AFCB-9583-43F4-B602-9946C0EA9B04}" destId="{C2160AD7-9747-4A38-94AB-A02CCB51001E}" srcOrd="0" destOrd="0" presId="urn:microsoft.com/office/officeart/2005/8/layout/vProcess5"/>
    <dgm:cxn modelId="{9F1A2BF2-C261-824D-AB9A-22B84F592A17}" type="presOf" srcId="{DC4FDD3D-7E42-4990-A8FB-FA0AE093F4B8}" destId="{D2D78B02-FE26-4295-B9C1-DE563AB1C33B}" srcOrd="0" destOrd="0" presId="urn:microsoft.com/office/officeart/2005/8/layout/vProcess5"/>
    <dgm:cxn modelId="{E080F649-35FE-7A4E-8EA1-C4B66BDE222F}" type="presOf" srcId="{81A01B96-8591-4B0B-A3D7-A435A45D73B2}" destId="{12B90DE5-5322-4D1D-9D54-19AEE5150843}" srcOrd="1" destOrd="0" presId="urn:microsoft.com/office/officeart/2005/8/layout/vProcess5"/>
    <dgm:cxn modelId="{C58480FC-41C4-B94E-BD75-02FF71516888}" type="presOf" srcId="{771E038C-4CEB-4769-8437-4CEE3898DD17}" destId="{B03F0228-C454-4672-BD30-9190FD271E80}" srcOrd="0" destOrd="0" presId="urn:microsoft.com/office/officeart/2005/8/layout/vProcess5"/>
    <dgm:cxn modelId="{FAF35E24-D945-AC48-9A57-B58D4DFAC44B}" type="presOf" srcId="{7709AFCB-9583-43F4-B602-9946C0EA9B04}" destId="{4932D3C7-DD5F-4D8E-8635-882F60B19CA1}" srcOrd="1" destOrd="0" presId="urn:microsoft.com/office/officeart/2005/8/layout/vProcess5"/>
    <dgm:cxn modelId="{7A57DBE8-7D50-B24E-8889-0EC3E4E488AB}" type="presOf" srcId="{771E038C-4CEB-4769-8437-4CEE3898DD17}" destId="{B028C06D-5DF3-405D-9C7C-E0918B62CB24}" srcOrd="1" destOrd="0" presId="urn:microsoft.com/office/officeart/2005/8/layout/vProcess5"/>
    <dgm:cxn modelId="{17789CAC-9AEC-D74F-9BE2-2B00E04CE736}" type="presOf" srcId="{2E6953DB-1A50-4425-AAB0-E43E770F27A1}" destId="{F09D7A1E-717D-47B3-893A-B0471653E184}" srcOrd="0" destOrd="0" presId="urn:microsoft.com/office/officeart/2005/8/layout/vProcess5"/>
    <dgm:cxn modelId="{AB6B7FBF-354A-2942-BDE0-189EAA748324}" type="presOf" srcId="{0A8F5D7D-B40E-47B4-902E-94864BCAD6CC}" destId="{3E769E71-9F38-4310-8217-EF841DDADBE1}" srcOrd="0" destOrd="0" presId="urn:microsoft.com/office/officeart/2005/8/layout/vProcess5"/>
    <dgm:cxn modelId="{B38F536E-67AB-6148-BC55-49352E258777}" type="presOf" srcId="{D9319EA2-383E-4456-8F9D-19230E24E554}" destId="{A329E878-A7AA-4147-B21C-E3818E7F648F}" srcOrd="0" destOrd="0" presId="urn:microsoft.com/office/officeart/2005/8/layout/vProcess5"/>
    <dgm:cxn modelId="{B38F4886-4F13-4351-BE2F-2626C87F856A}" srcId="{DC4FDD3D-7E42-4990-A8FB-FA0AE093F4B8}" destId="{752634A3-C95B-48BC-B6C2-01FCBBA140F6}" srcOrd="4" destOrd="0" parTransId="{B752B71E-F196-45F3-A214-0B3F1C747CD3}" sibTransId="{7FB4D94A-64C1-4AB1-BC41-FEA56ED90D85}"/>
    <dgm:cxn modelId="{770646F2-9A1F-1E44-91FC-F8E67626B994}" type="presOf" srcId="{81A01B96-8591-4B0B-A3D7-A435A45D73B2}" destId="{68BD8F2D-8FFC-4DC6-8730-A86F8F79A0DC}" srcOrd="0" destOrd="0" presId="urn:microsoft.com/office/officeart/2005/8/layout/vProcess5"/>
    <dgm:cxn modelId="{1093CF4C-7958-0C4D-9977-5165E95842B4}" type="presOf" srcId="{752634A3-C95B-48BC-B6C2-01FCBBA140F6}" destId="{720432CE-9276-486A-AF15-2B0A825F4A5D}" srcOrd="1" destOrd="0" presId="urn:microsoft.com/office/officeart/2005/8/layout/vProcess5"/>
    <dgm:cxn modelId="{37FA21BC-E38A-469C-907A-1369C2CDABA5}" srcId="{DC4FDD3D-7E42-4990-A8FB-FA0AE093F4B8}" destId="{0A8F5D7D-B40E-47B4-902E-94864BCAD6CC}" srcOrd="2" destOrd="0" parTransId="{336B3B7A-9608-49A4-ACF8-052508C4CC10}" sibTransId="{2E6953DB-1A50-4425-AAB0-E43E770F27A1}"/>
    <dgm:cxn modelId="{C99774C8-ADF0-6443-AFA8-BF5D6ECEF7B5}" type="presOf" srcId="{B80AAC49-7F05-4711-B768-B5FA5861E85F}" destId="{0DB062E1-C76B-4544-8A82-C2C5DC2B888E}" srcOrd="0" destOrd="0" presId="urn:microsoft.com/office/officeart/2005/8/layout/vProcess5"/>
    <dgm:cxn modelId="{2AE47ADF-DC9E-4381-BCCC-5A1999A9F0C8}" srcId="{DC4FDD3D-7E42-4990-A8FB-FA0AE093F4B8}" destId="{771E038C-4CEB-4769-8437-4CEE3898DD17}" srcOrd="3" destOrd="0" parTransId="{3481D7D7-98E3-4CA2-A18F-A4E07A718CFF}" sibTransId="{B80AAC49-7F05-4711-B768-B5FA5861E85F}"/>
    <dgm:cxn modelId="{F3E8A386-41F0-3F43-A5B0-6ADDDAE4A894}" type="presParOf" srcId="{D2D78B02-FE26-4295-B9C1-DE563AB1C33B}" destId="{6DBA90BB-99C5-4383-8484-035F557B1931}" srcOrd="0" destOrd="0" presId="urn:microsoft.com/office/officeart/2005/8/layout/vProcess5"/>
    <dgm:cxn modelId="{CCE6F0B2-2A26-7A43-A702-E442AEADE182}" type="presParOf" srcId="{D2D78B02-FE26-4295-B9C1-DE563AB1C33B}" destId="{C2160AD7-9747-4A38-94AB-A02CCB51001E}" srcOrd="1" destOrd="0" presId="urn:microsoft.com/office/officeart/2005/8/layout/vProcess5"/>
    <dgm:cxn modelId="{8140D173-7346-7549-BEB5-5426AA3800ED}" type="presParOf" srcId="{D2D78B02-FE26-4295-B9C1-DE563AB1C33B}" destId="{68BD8F2D-8FFC-4DC6-8730-A86F8F79A0DC}" srcOrd="2" destOrd="0" presId="urn:microsoft.com/office/officeart/2005/8/layout/vProcess5"/>
    <dgm:cxn modelId="{A2714846-93D8-6C45-B9C2-6A9C159D881F}" type="presParOf" srcId="{D2D78B02-FE26-4295-B9C1-DE563AB1C33B}" destId="{3E769E71-9F38-4310-8217-EF841DDADBE1}" srcOrd="3" destOrd="0" presId="urn:microsoft.com/office/officeart/2005/8/layout/vProcess5"/>
    <dgm:cxn modelId="{A5E698C0-7878-2646-8C51-5DBC3C12BB63}" type="presParOf" srcId="{D2D78B02-FE26-4295-B9C1-DE563AB1C33B}" destId="{B03F0228-C454-4672-BD30-9190FD271E80}" srcOrd="4" destOrd="0" presId="urn:microsoft.com/office/officeart/2005/8/layout/vProcess5"/>
    <dgm:cxn modelId="{3C4D56C5-17F9-4143-9907-61E9554CBB80}" type="presParOf" srcId="{D2D78B02-FE26-4295-B9C1-DE563AB1C33B}" destId="{37C2BC21-C06E-45B1-937A-93A106DDCC53}" srcOrd="5" destOrd="0" presId="urn:microsoft.com/office/officeart/2005/8/layout/vProcess5"/>
    <dgm:cxn modelId="{E566816A-A2B1-9F4B-A7B5-C03CA1A1A8B0}" type="presParOf" srcId="{D2D78B02-FE26-4295-B9C1-DE563AB1C33B}" destId="{A329E878-A7AA-4147-B21C-E3818E7F648F}" srcOrd="6" destOrd="0" presId="urn:microsoft.com/office/officeart/2005/8/layout/vProcess5"/>
    <dgm:cxn modelId="{BDB8C10D-7978-EA41-ABA5-91F65716A8F3}" type="presParOf" srcId="{D2D78B02-FE26-4295-B9C1-DE563AB1C33B}" destId="{DF4B1426-3873-4C28-9F4A-0DAD6E5F16EB}" srcOrd="7" destOrd="0" presId="urn:microsoft.com/office/officeart/2005/8/layout/vProcess5"/>
    <dgm:cxn modelId="{2047F7E8-DFEF-6D49-9D02-988E0038CAA4}" type="presParOf" srcId="{D2D78B02-FE26-4295-B9C1-DE563AB1C33B}" destId="{F09D7A1E-717D-47B3-893A-B0471653E184}" srcOrd="8" destOrd="0" presId="urn:microsoft.com/office/officeart/2005/8/layout/vProcess5"/>
    <dgm:cxn modelId="{86E5DCB2-1C88-9E44-8FD7-B89440551267}" type="presParOf" srcId="{D2D78B02-FE26-4295-B9C1-DE563AB1C33B}" destId="{0DB062E1-C76B-4544-8A82-C2C5DC2B888E}" srcOrd="9" destOrd="0" presId="urn:microsoft.com/office/officeart/2005/8/layout/vProcess5"/>
    <dgm:cxn modelId="{110D8525-7235-9740-AFF6-9E0E688CB2EE}" type="presParOf" srcId="{D2D78B02-FE26-4295-B9C1-DE563AB1C33B}" destId="{4932D3C7-DD5F-4D8E-8635-882F60B19CA1}" srcOrd="10" destOrd="0" presId="urn:microsoft.com/office/officeart/2005/8/layout/vProcess5"/>
    <dgm:cxn modelId="{93D21236-0ECC-BA49-942C-0C5FC1AE5DB0}" type="presParOf" srcId="{D2D78B02-FE26-4295-B9C1-DE563AB1C33B}" destId="{12B90DE5-5322-4D1D-9D54-19AEE5150843}" srcOrd="11" destOrd="0" presId="urn:microsoft.com/office/officeart/2005/8/layout/vProcess5"/>
    <dgm:cxn modelId="{A70D8E52-57CC-844D-9273-5F10FA47A991}" type="presParOf" srcId="{D2D78B02-FE26-4295-B9C1-DE563AB1C33B}" destId="{564AF213-CEDE-4BBA-A699-22E3E18B59B8}" srcOrd="12" destOrd="0" presId="urn:microsoft.com/office/officeart/2005/8/layout/vProcess5"/>
    <dgm:cxn modelId="{058E94DD-9151-B040-8E6E-95DD23DE346E}" type="presParOf" srcId="{D2D78B02-FE26-4295-B9C1-DE563AB1C33B}" destId="{B028C06D-5DF3-405D-9C7C-E0918B62CB24}" srcOrd="13" destOrd="0" presId="urn:microsoft.com/office/officeart/2005/8/layout/vProcess5"/>
    <dgm:cxn modelId="{FDC3B2E2-87AD-354D-928F-F068A3AF0E06}" type="presParOf" srcId="{D2D78B02-FE26-4295-B9C1-DE563AB1C33B}" destId="{720432CE-9276-486A-AF15-2B0A825F4A5D}"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2AC6E0F-CEB7-4165-88F0-F51549A7395F}" type="doc">
      <dgm:prSet loTypeId="urn:microsoft.com/office/officeart/2005/8/layout/hierarchy4" loCatId="list" qsTypeId="urn:microsoft.com/office/officeart/2005/8/quickstyle/simple3" qsCatId="simple" csTypeId="urn:microsoft.com/office/officeart/2005/8/colors/accent2_1" csCatId="accent2" phldr="1"/>
      <dgm:spPr/>
      <dgm:t>
        <a:bodyPr/>
        <a:lstStyle/>
        <a:p>
          <a:endParaRPr lang="en-US"/>
        </a:p>
      </dgm:t>
    </dgm:pt>
    <dgm:pt modelId="{9331DC07-ED68-480B-8E07-630517A5036C}">
      <dgm:prSet/>
      <dgm:spPr>
        <a:xfrm>
          <a:off x="2395" y="3710"/>
          <a:ext cx="5925183" cy="1051516"/>
        </a:xfrm>
        <a:solidFill>
          <a:srgbClr val="000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pPr rtl="0"/>
          <a:r>
            <a:rPr lang="en-AU" dirty="0" smtClean="0">
              <a:solidFill>
                <a:srgbClr val="FFFFFF"/>
              </a:solidFill>
              <a:latin typeface="Arial"/>
              <a:ea typeface="+mn-ea"/>
              <a:cs typeface="+mn-cs"/>
            </a:rPr>
            <a:t>Black-box Techniques</a:t>
          </a:r>
          <a:endParaRPr lang="en-US" dirty="0">
            <a:solidFill>
              <a:srgbClr val="FFFFFF"/>
            </a:solidFill>
            <a:latin typeface="Arial"/>
            <a:ea typeface="+mn-ea"/>
            <a:cs typeface="+mn-cs"/>
          </a:endParaRPr>
        </a:p>
      </dgm:t>
    </dgm:pt>
    <dgm:pt modelId="{EDD7D650-91F6-4022-AF71-7229FCEEB2D8}" type="parTrans" cxnId="{5B98CE97-AF01-4D5D-B1BB-B8E4557EC750}">
      <dgm:prSet/>
      <dgm:spPr/>
      <dgm:t>
        <a:bodyPr/>
        <a:lstStyle/>
        <a:p>
          <a:endParaRPr lang="en-US"/>
        </a:p>
      </dgm:t>
    </dgm:pt>
    <dgm:pt modelId="{E3568D5F-612A-4C31-8274-508A886324D2}" type="sibTrans" cxnId="{5B98CE97-AF01-4D5D-B1BB-B8E4557EC750}">
      <dgm:prSet/>
      <dgm:spPr/>
      <dgm:t>
        <a:bodyPr/>
        <a:lstStyle/>
        <a:p>
          <a:endParaRPr lang="en-US"/>
        </a:p>
      </dgm:t>
    </dgm:pt>
    <dgm:pt modelId="{86EBC64A-7F92-4206-B8D1-A05D6354F5C3}">
      <dgm:prSet custT="1"/>
      <dgm:spPr>
        <a:xfrm>
          <a:off x="11066" y="1304107"/>
          <a:ext cx="3644273" cy="831745"/>
        </a:xfrm>
        <a:solidFill>
          <a:srgbClr val="000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pPr rtl="0"/>
          <a:r>
            <a:rPr lang="en-AU" sz="1400" dirty="0" smtClean="0">
              <a:solidFill>
                <a:srgbClr val="FFFFFF"/>
              </a:solidFill>
              <a:latin typeface="Arial"/>
              <a:ea typeface="+mn-ea"/>
              <a:cs typeface="+mn-cs"/>
            </a:rPr>
            <a:t>Specification-based</a:t>
          </a:r>
          <a:endParaRPr lang="en-US" sz="1400" dirty="0">
            <a:solidFill>
              <a:srgbClr val="FFFFFF"/>
            </a:solidFill>
            <a:latin typeface="Arial"/>
            <a:ea typeface="+mn-ea"/>
            <a:cs typeface="+mn-cs"/>
          </a:endParaRPr>
        </a:p>
      </dgm:t>
    </dgm:pt>
    <dgm:pt modelId="{1A7C860C-AFD6-470B-92AF-E516AE52D621}" type="parTrans" cxnId="{6EA899CA-E8C9-4CF7-B1DA-CA2530FF1080}">
      <dgm:prSet/>
      <dgm:spPr/>
      <dgm:t>
        <a:bodyPr/>
        <a:lstStyle/>
        <a:p>
          <a:endParaRPr lang="en-US"/>
        </a:p>
      </dgm:t>
    </dgm:pt>
    <dgm:pt modelId="{75ADC00B-F8A3-42FE-A648-1DBA77E65C2C}" type="sibTrans" cxnId="{6EA899CA-E8C9-4CF7-B1DA-CA2530FF1080}">
      <dgm:prSet/>
      <dgm:spPr/>
      <dgm:t>
        <a:bodyPr/>
        <a:lstStyle/>
        <a:p>
          <a:endParaRPr lang="en-US"/>
        </a:p>
      </dgm:t>
    </dgm:pt>
    <dgm:pt modelId="{35384521-F0CC-449C-BA68-D473257337D3}">
      <dgm:prSet custT="1"/>
      <dgm:spPr>
        <a:xfrm>
          <a:off x="11124" y="2384734"/>
          <a:ext cx="705161" cy="2804267"/>
        </a:xfrm>
        <a:solidFill>
          <a:srgbClr val="000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vert="vert"/>
        <a:lstStyle/>
        <a:p>
          <a:pPr rtl="0"/>
          <a:r>
            <a:rPr lang="en-AU" sz="1400" dirty="0" smtClean="0">
              <a:solidFill>
                <a:srgbClr val="FFFFFF"/>
              </a:solidFill>
              <a:latin typeface="Arial"/>
              <a:ea typeface="+mn-ea"/>
              <a:cs typeface="+mn-cs"/>
            </a:rPr>
            <a:t>Equivalence partitioning</a:t>
          </a:r>
          <a:endParaRPr lang="en-US" sz="1400" dirty="0">
            <a:solidFill>
              <a:srgbClr val="FFFFFF"/>
            </a:solidFill>
            <a:latin typeface="Arial"/>
            <a:ea typeface="+mn-ea"/>
            <a:cs typeface="+mn-cs"/>
          </a:endParaRPr>
        </a:p>
      </dgm:t>
    </dgm:pt>
    <dgm:pt modelId="{08F4ED5A-A336-4DE2-8008-3480C4C0E85B}" type="parTrans" cxnId="{2A7BA126-D85F-4082-97C2-8C195856DC93}">
      <dgm:prSet/>
      <dgm:spPr/>
      <dgm:t>
        <a:bodyPr/>
        <a:lstStyle/>
        <a:p>
          <a:endParaRPr lang="en-US"/>
        </a:p>
      </dgm:t>
    </dgm:pt>
    <dgm:pt modelId="{DC0B220F-2B47-4D47-93D9-394879BD5293}" type="sibTrans" cxnId="{2A7BA126-D85F-4082-97C2-8C195856DC93}">
      <dgm:prSet/>
      <dgm:spPr/>
      <dgm:t>
        <a:bodyPr/>
        <a:lstStyle/>
        <a:p>
          <a:endParaRPr lang="en-US"/>
        </a:p>
      </dgm:t>
    </dgm:pt>
    <dgm:pt modelId="{3E58C7BC-9C55-49A3-AA2F-849D0DC4D026}">
      <dgm:prSet custT="1"/>
      <dgm:spPr>
        <a:xfrm>
          <a:off x="745873" y="2384734"/>
          <a:ext cx="705161" cy="2804267"/>
        </a:xfrm>
        <a:solidFill>
          <a:srgbClr val="000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vert="vert"/>
        <a:lstStyle/>
        <a:p>
          <a:pPr rtl="0"/>
          <a:r>
            <a:rPr lang="en-AU" sz="1400" dirty="0" smtClean="0">
              <a:solidFill>
                <a:srgbClr val="FFFFFF"/>
              </a:solidFill>
              <a:latin typeface="Arial"/>
              <a:ea typeface="+mn-ea"/>
              <a:cs typeface="+mn-cs"/>
            </a:rPr>
            <a:t>Boundary value analysis</a:t>
          </a:r>
          <a:endParaRPr lang="en-US" sz="1400" dirty="0">
            <a:solidFill>
              <a:srgbClr val="FFFFFF"/>
            </a:solidFill>
            <a:latin typeface="Arial"/>
            <a:ea typeface="+mn-ea"/>
            <a:cs typeface="+mn-cs"/>
          </a:endParaRPr>
        </a:p>
      </dgm:t>
    </dgm:pt>
    <dgm:pt modelId="{B91FB4C9-0B4A-4407-B9E8-5DD1468883FC}" type="parTrans" cxnId="{36EB78CE-7017-4C91-A68B-DBE864799D65}">
      <dgm:prSet/>
      <dgm:spPr/>
      <dgm:t>
        <a:bodyPr/>
        <a:lstStyle/>
        <a:p>
          <a:endParaRPr lang="en-US"/>
        </a:p>
      </dgm:t>
    </dgm:pt>
    <dgm:pt modelId="{71A40F6E-B246-4928-B9EB-C8291870C149}" type="sibTrans" cxnId="{36EB78CE-7017-4C91-A68B-DBE864799D65}">
      <dgm:prSet/>
      <dgm:spPr/>
      <dgm:t>
        <a:bodyPr/>
        <a:lstStyle/>
        <a:p>
          <a:endParaRPr lang="en-US"/>
        </a:p>
      </dgm:t>
    </dgm:pt>
    <dgm:pt modelId="{9965D676-492B-4D78-A634-A6EC012B0A2B}">
      <dgm:prSet custT="1"/>
      <dgm:spPr>
        <a:xfrm>
          <a:off x="1480622" y="2384734"/>
          <a:ext cx="705161" cy="2804267"/>
        </a:xfrm>
        <a:solidFill>
          <a:srgbClr val="000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vert="vert"/>
        <a:lstStyle/>
        <a:p>
          <a:pPr rtl="0"/>
          <a:r>
            <a:rPr lang="en-AU" sz="1400" smtClean="0">
              <a:solidFill>
                <a:srgbClr val="FFFFFF"/>
              </a:solidFill>
              <a:latin typeface="Arial"/>
              <a:ea typeface="+mn-ea"/>
              <a:cs typeface="+mn-cs"/>
            </a:rPr>
            <a:t>Decision table testing</a:t>
          </a:r>
          <a:endParaRPr lang="en-US" sz="1400">
            <a:solidFill>
              <a:srgbClr val="FFFFFF"/>
            </a:solidFill>
            <a:latin typeface="Arial"/>
            <a:ea typeface="+mn-ea"/>
            <a:cs typeface="+mn-cs"/>
          </a:endParaRPr>
        </a:p>
      </dgm:t>
    </dgm:pt>
    <dgm:pt modelId="{4BC6C3AD-59C2-4169-8B86-042D9F94F116}" type="parTrans" cxnId="{D429AB9E-2FDD-41BA-93A4-E11E0B796366}">
      <dgm:prSet/>
      <dgm:spPr/>
      <dgm:t>
        <a:bodyPr/>
        <a:lstStyle/>
        <a:p>
          <a:endParaRPr lang="en-US"/>
        </a:p>
      </dgm:t>
    </dgm:pt>
    <dgm:pt modelId="{629631AC-1AB8-4C16-A6BE-E16212150793}" type="sibTrans" cxnId="{D429AB9E-2FDD-41BA-93A4-E11E0B796366}">
      <dgm:prSet/>
      <dgm:spPr/>
      <dgm:t>
        <a:bodyPr/>
        <a:lstStyle/>
        <a:p>
          <a:endParaRPr lang="en-US"/>
        </a:p>
      </dgm:t>
    </dgm:pt>
    <dgm:pt modelId="{AA4EA205-E39D-4D7F-82E3-F108CCE679F7}">
      <dgm:prSet custT="1"/>
      <dgm:spPr>
        <a:xfrm>
          <a:off x="2215371" y="2384734"/>
          <a:ext cx="705161" cy="2804267"/>
        </a:xfrm>
        <a:solidFill>
          <a:srgbClr val="000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vert="vert"/>
        <a:lstStyle/>
        <a:p>
          <a:pPr rtl="0"/>
          <a:r>
            <a:rPr lang="en-AU" sz="1400" smtClean="0">
              <a:solidFill>
                <a:srgbClr val="FFFFFF"/>
              </a:solidFill>
              <a:latin typeface="Arial"/>
              <a:ea typeface="+mn-ea"/>
              <a:cs typeface="+mn-cs"/>
            </a:rPr>
            <a:t>State transition testing</a:t>
          </a:r>
          <a:endParaRPr lang="en-US" sz="1400">
            <a:solidFill>
              <a:srgbClr val="FFFFFF"/>
            </a:solidFill>
            <a:latin typeface="Arial"/>
            <a:ea typeface="+mn-ea"/>
            <a:cs typeface="+mn-cs"/>
          </a:endParaRPr>
        </a:p>
      </dgm:t>
    </dgm:pt>
    <dgm:pt modelId="{6662A88D-0B56-4F35-8BEA-CBC4CC6F1537}" type="parTrans" cxnId="{6FC91223-1DCE-4446-BC43-E8FFE0C00E63}">
      <dgm:prSet/>
      <dgm:spPr/>
      <dgm:t>
        <a:bodyPr/>
        <a:lstStyle/>
        <a:p>
          <a:endParaRPr lang="en-US"/>
        </a:p>
      </dgm:t>
    </dgm:pt>
    <dgm:pt modelId="{E2CF80DE-EF3A-462C-B132-73BCBA55E862}" type="sibTrans" cxnId="{6FC91223-1DCE-4446-BC43-E8FFE0C00E63}">
      <dgm:prSet/>
      <dgm:spPr/>
      <dgm:t>
        <a:bodyPr/>
        <a:lstStyle/>
        <a:p>
          <a:endParaRPr lang="en-US"/>
        </a:p>
      </dgm:t>
    </dgm:pt>
    <dgm:pt modelId="{75B14D1E-E7D2-46C2-8F28-478778D8B864}">
      <dgm:prSet custT="1"/>
      <dgm:spPr>
        <a:xfrm>
          <a:off x="2950120" y="2384734"/>
          <a:ext cx="705161" cy="2804267"/>
        </a:xfrm>
        <a:solidFill>
          <a:srgbClr val="000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vert="vert"/>
        <a:lstStyle/>
        <a:p>
          <a:pPr rtl="0"/>
          <a:r>
            <a:rPr lang="en-AU" sz="1400" smtClean="0">
              <a:solidFill>
                <a:srgbClr val="FFFFFF"/>
              </a:solidFill>
              <a:latin typeface="Arial"/>
              <a:ea typeface="+mn-ea"/>
              <a:cs typeface="+mn-cs"/>
            </a:rPr>
            <a:t>Use case testing</a:t>
          </a:r>
          <a:endParaRPr lang="en-US" sz="1400">
            <a:solidFill>
              <a:srgbClr val="FFFFFF"/>
            </a:solidFill>
            <a:latin typeface="Arial"/>
            <a:ea typeface="+mn-ea"/>
            <a:cs typeface="+mn-cs"/>
          </a:endParaRPr>
        </a:p>
      </dgm:t>
    </dgm:pt>
    <dgm:pt modelId="{17933C47-D52C-4BC4-832E-9472CC3139D6}" type="parTrans" cxnId="{6AF806C3-F663-43FC-A9D9-FAEA7011F0B2}">
      <dgm:prSet/>
      <dgm:spPr/>
      <dgm:t>
        <a:bodyPr/>
        <a:lstStyle/>
        <a:p>
          <a:endParaRPr lang="en-US"/>
        </a:p>
      </dgm:t>
    </dgm:pt>
    <dgm:pt modelId="{AC43BB1B-11BE-4B4B-83BC-C2103E46CF64}" type="sibTrans" cxnId="{6AF806C3-F663-43FC-A9D9-FAEA7011F0B2}">
      <dgm:prSet/>
      <dgm:spPr/>
      <dgm:t>
        <a:bodyPr/>
        <a:lstStyle/>
        <a:p>
          <a:endParaRPr lang="en-US"/>
        </a:p>
      </dgm:t>
    </dgm:pt>
    <dgm:pt modelId="{CE8F5DB4-A2AD-47DC-8C20-6322E8A80365}">
      <dgm:prSet custT="1"/>
      <dgm:spPr>
        <a:xfrm>
          <a:off x="3714573" y="1304107"/>
          <a:ext cx="1439939" cy="824146"/>
        </a:xfrm>
        <a:solidFill>
          <a:srgbClr val="000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pPr rtl="0"/>
          <a:r>
            <a:rPr lang="en-AU" sz="1400" dirty="0" smtClean="0">
              <a:solidFill>
                <a:srgbClr val="FFFFFF"/>
              </a:solidFill>
              <a:latin typeface="Arial"/>
              <a:ea typeface="+mn-ea"/>
              <a:cs typeface="+mn-cs"/>
            </a:rPr>
            <a:t>Experienced-based</a:t>
          </a:r>
          <a:endParaRPr lang="en-US" sz="1400" dirty="0">
            <a:solidFill>
              <a:srgbClr val="FFFFFF"/>
            </a:solidFill>
            <a:latin typeface="Arial"/>
            <a:ea typeface="+mn-ea"/>
            <a:cs typeface="+mn-cs"/>
          </a:endParaRPr>
        </a:p>
      </dgm:t>
    </dgm:pt>
    <dgm:pt modelId="{D90724AC-C0BD-4E0F-AABE-3FEE3B2F07F9}" type="parTrans" cxnId="{340A05E4-D145-4B49-B5CF-625F738C6D05}">
      <dgm:prSet/>
      <dgm:spPr/>
      <dgm:t>
        <a:bodyPr/>
        <a:lstStyle/>
        <a:p>
          <a:endParaRPr lang="en-US"/>
        </a:p>
      </dgm:t>
    </dgm:pt>
    <dgm:pt modelId="{66849EEA-CCCD-443E-A5DC-BD88B028FD89}" type="sibTrans" cxnId="{340A05E4-D145-4B49-B5CF-625F738C6D05}">
      <dgm:prSet/>
      <dgm:spPr/>
      <dgm:t>
        <a:bodyPr/>
        <a:lstStyle/>
        <a:p>
          <a:endParaRPr lang="en-US"/>
        </a:p>
      </dgm:t>
    </dgm:pt>
    <dgm:pt modelId="{354CCF0C-BE48-4CE7-8F9E-ED4739976B97}">
      <dgm:prSet custT="1"/>
      <dgm:spPr>
        <a:xfrm>
          <a:off x="3714587" y="2377135"/>
          <a:ext cx="705161" cy="2804267"/>
        </a:xfrm>
        <a:solidFill>
          <a:srgbClr val="000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vert="vert"/>
        <a:lstStyle/>
        <a:p>
          <a:pPr rtl="0"/>
          <a:r>
            <a:rPr lang="en-AU" sz="1400" smtClean="0">
              <a:solidFill>
                <a:srgbClr val="FFFFFF"/>
              </a:solidFill>
              <a:latin typeface="Arial"/>
              <a:ea typeface="+mn-ea"/>
              <a:cs typeface="+mn-cs"/>
            </a:rPr>
            <a:t>Error guessing</a:t>
          </a:r>
          <a:endParaRPr lang="en-US" sz="1400">
            <a:solidFill>
              <a:srgbClr val="FFFFFF"/>
            </a:solidFill>
            <a:latin typeface="Arial"/>
            <a:ea typeface="+mn-ea"/>
            <a:cs typeface="+mn-cs"/>
          </a:endParaRPr>
        </a:p>
      </dgm:t>
    </dgm:pt>
    <dgm:pt modelId="{EB126AFD-12C1-4274-9D67-D0939F6FC4DE}" type="parTrans" cxnId="{AE549C03-9046-45C4-ADB4-B11E3229D176}">
      <dgm:prSet/>
      <dgm:spPr/>
      <dgm:t>
        <a:bodyPr/>
        <a:lstStyle/>
        <a:p>
          <a:endParaRPr lang="en-US"/>
        </a:p>
      </dgm:t>
    </dgm:pt>
    <dgm:pt modelId="{F6736343-634A-4BBF-800F-5F8AFB78F9AE}" type="sibTrans" cxnId="{AE549C03-9046-45C4-ADB4-B11E3229D176}">
      <dgm:prSet/>
      <dgm:spPr/>
      <dgm:t>
        <a:bodyPr/>
        <a:lstStyle/>
        <a:p>
          <a:endParaRPr lang="en-US"/>
        </a:p>
      </dgm:t>
    </dgm:pt>
    <dgm:pt modelId="{DAC202FB-3D26-4A2C-A002-FAB2C53276F5}">
      <dgm:prSet custT="1"/>
      <dgm:spPr>
        <a:xfrm>
          <a:off x="4449337" y="2377135"/>
          <a:ext cx="705161" cy="2804267"/>
        </a:xfrm>
        <a:solidFill>
          <a:srgbClr val="000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vert="vert"/>
        <a:lstStyle/>
        <a:p>
          <a:pPr rtl="0"/>
          <a:r>
            <a:rPr lang="en-AU" sz="1400" smtClean="0">
              <a:solidFill>
                <a:srgbClr val="FFFFFF"/>
              </a:solidFill>
              <a:latin typeface="Arial"/>
              <a:ea typeface="+mn-ea"/>
              <a:cs typeface="+mn-cs"/>
            </a:rPr>
            <a:t>Fault attack</a:t>
          </a:r>
          <a:endParaRPr lang="en-US" sz="1400">
            <a:solidFill>
              <a:srgbClr val="FFFFFF"/>
            </a:solidFill>
            <a:latin typeface="Arial"/>
            <a:ea typeface="+mn-ea"/>
            <a:cs typeface="+mn-cs"/>
          </a:endParaRPr>
        </a:p>
      </dgm:t>
    </dgm:pt>
    <dgm:pt modelId="{2AA3E8FE-BD92-4262-A814-06D208B5C397}" type="parTrans" cxnId="{A7B753E3-32E1-4FE0-8636-760889801E75}">
      <dgm:prSet/>
      <dgm:spPr/>
      <dgm:t>
        <a:bodyPr/>
        <a:lstStyle/>
        <a:p>
          <a:endParaRPr lang="en-US"/>
        </a:p>
      </dgm:t>
    </dgm:pt>
    <dgm:pt modelId="{FB500C6F-AE39-4C76-BAD6-13CE631B8E4A}" type="sibTrans" cxnId="{A7B753E3-32E1-4FE0-8636-760889801E75}">
      <dgm:prSet/>
      <dgm:spPr/>
      <dgm:t>
        <a:bodyPr/>
        <a:lstStyle/>
        <a:p>
          <a:endParaRPr lang="en-US"/>
        </a:p>
      </dgm:t>
    </dgm:pt>
    <dgm:pt modelId="{FEE53E54-EE3E-46E8-AF43-75587B34A227}">
      <dgm:prSet custT="1"/>
      <dgm:spPr>
        <a:xfrm>
          <a:off x="5213746" y="1336412"/>
          <a:ext cx="705161" cy="3833462"/>
        </a:xfrm>
        <a:solidFill>
          <a:srgbClr val="000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vert="vert"/>
        <a:lstStyle/>
        <a:p>
          <a:pPr rtl="0"/>
          <a:r>
            <a:rPr lang="en-AU" sz="1400" dirty="0" smtClean="0">
              <a:solidFill>
                <a:srgbClr val="FFFFFF"/>
              </a:solidFill>
              <a:latin typeface="Arial"/>
              <a:ea typeface="+mn-ea"/>
              <a:cs typeface="+mn-cs"/>
            </a:rPr>
            <a:t>Exploratory testing approach</a:t>
          </a:r>
          <a:endParaRPr lang="en-US" sz="1400" dirty="0">
            <a:solidFill>
              <a:srgbClr val="FFFFFF"/>
            </a:solidFill>
            <a:latin typeface="Arial"/>
            <a:ea typeface="+mn-ea"/>
            <a:cs typeface="+mn-cs"/>
          </a:endParaRPr>
        </a:p>
      </dgm:t>
    </dgm:pt>
    <dgm:pt modelId="{9321D0A2-7A8B-472F-AF5A-B50E2B062378}" type="parTrans" cxnId="{E9EF804E-50B0-48CF-B5FA-9BC7EEE142C1}">
      <dgm:prSet/>
      <dgm:spPr/>
      <dgm:t>
        <a:bodyPr/>
        <a:lstStyle/>
        <a:p>
          <a:endParaRPr lang="en-US"/>
        </a:p>
      </dgm:t>
    </dgm:pt>
    <dgm:pt modelId="{1827DF29-5488-4077-B59E-85992301FD37}" type="sibTrans" cxnId="{E9EF804E-50B0-48CF-B5FA-9BC7EEE142C1}">
      <dgm:prSet/>
      <dgm:spPr/>
      <dgm:t>
        <a:bodyPr/>
        <a:lstStyle/>
        <a:p>
          <a:endParaRPr lang="en-US"/>
        </a:p>
      </dgm:t>
    </dgm:pt>
    <dgm:pt modelId="{DC2EFCFB-AFDC-421F-AF1B-B9D9820E9140}">
      <dgm:prSet/>
      <dgm:spPr>
        <a:xfrm>
          <a:off x="6046161" y="3710"/>
          <a:ext cx="2181043" cy="1038308"/>
        </a:xfrm>
        <a:gradFill rotWithShape="0">
          <a:gsLst>
            <a:gs pos="0">
              <a:srgbClr val="FFFFFF">
                <a:hueOff val="0"/>
                <a:satOff val="0"/>
                <a:lumOff val="0"/>
                <a:alphaOff val="0"/>
                <a:tint val="50000"/>
                <a:satMod val="300000"/>
              </a:srgbClr>
            </a:gs>
            <a:gs pos="35000">
              <a:srgbClr val="FFFFFF">
                <a:hueOff val="0"/>
                <a:satOff val="0"/>
                <a:lumOff val="0"/>
                <a:alphaOff val="0"/>
                <a:tint val="37000"/>
                <a:satMod val="300000"/>
              </a:srgbClr>
            </a:gs>
            <a:gs pos="100000">
              <a:srgbClr val="FFFFFF">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pPr rtl="0"/>
          <a:r>
            <a:rPr lang="en-AU" dirty="0" smtClean="0">
              <a:solidFill>
                <a:srgbClr val="000000">
                  <a:hueOff val="0"/>
                  <a:satOff val="0"/>
                  <a:lumOff val="0"/>
                  <a:alphaOff val="0"/>
                </a:srgbClr>
              </a:solidFill>
              <a:latin typeface="Arial"/>
              <a:ea typeface="+mn-ea"/>
              <a:cs typeface="+mn-cs"/>
            </a:rPr>
            <a:t>White-box Techniques</a:t>
          </a:r>
          <a:endParaRPr lang="en-US" dirty="0">
            <a:solidFill>
              <a:srgbClr val="000000">
                <a:hueOff val="0"/>
                <a:satOff val="0"/>
                <a:lumOff val="0"/>
                <a:alphaOff val="0"/>
              </a:srgbClr>
            </a:solidFill>
            <a:latin typeface="Arial"/>
            <a:ea typeface="+mn-ea"/>
            <a:cs typeface="+mn-cs"/>
          </a:endParaRPr>
        </a:p>
      </dgm:t>
    </dgm:pt>
    <dgm:pt modelId="{2C5592DB-2287-4DD0-800E-F2B39D02560E}" type="parTrans" cxnId="{082C6B45-8704-412D-B11D-E062635B6DA2}">
      <dgm:prSet/>
      <dgm:spPr/>
      <dgm:t>
        <a:bodyPr/>
        <a:lstStyle/>
        <a:p>
          <a:endParaRPr lang="en-US"/>
        </a:p>
      </dgm:t>
    </dgm:pt>
    <dgm:pt modelId="{07D34F79-E774-4D57-9176-57C34D637B63}" type="sibTrans" cxnId="{082C6B45-8704-412D-B11D-E062635B6DA2}">
      <dgm:prSet/>
      <dgm:spPr/>
      <dgm:t>
        <a:bodyPr/>
        <a:lstStyle/>
        <a:p>
          <a:endParaRPr lang="en-US"/>
        </a:p>
      </dgm:t>
    </dgm:pt>
    <dgm:pt modelId="{D288A924-D8D2-4B13-9A7B-D31DFC198352}">
      <dgm:prSet custT="1"/>
      <dgm:spPr>
        <a:xfrm>
          <a:off x="6048290" y="1290899"/>
          <a:ext cx="2176785" cy="741981"/>
        </a:xfrm>
        <a:gradFill rotWithShape="0">
          <a:gsLst>
            <a:gs pos="0">
              <a:srgbClr val="FFFFFF">
                <a:hueOff val="0"/>
                <a:satOff val="0"/>
                <a:lumOff val="0"/>
                <a:alphaOff val="0"/>
                <a:tint val="50000"/>
                <a:satMod val="300000"/>
              </a:srgbClr>
            </a:gs>
            <a:gs pos="35000">
              <a:srgbClr val="FFFFFF">
                <a:hueOff val="0"/>
                <a:satOff val="0"/>
                <a:lumOff val="0"/>
                <a:alphaOff val="0"/>
                <a:tint val="37000"/>
                <a:satMod val="300000"/>
              </a:srgbClr>
            </a:gs>
            <a:gs pos="100000">
              <a:srgbClr val="FFFFFF">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pPr rtl="0"/>
          <a:r>
            <a:rPr lang="en-AU" sz="1400" smtClean="0">
              <a:solidFill>
                <a:srgbClr val="000000">
                  <a:hueOff val="0"/>
                  <a:satOff val="0"/>
                  <a:lumOff val="0"/>
                  <a:alphaOff val="0"/>
                </a:srgbClr>
              </a:solidFill>
              <a:latin typeface="Arial"/>
              <a:ea typeface="+mn-ea"/>
              <a:cs typeface="+mn-cs"/>
            </a:rPr>
            <a:t>Structure-based</a:t>
          </a:r>
          <a:endParaRPr lang="en-US" sz="1400">
            <a:solidFill>
              <a:srgbClr val="000000">
                <a:hueOff val="0"/>
                <a:satOff val="0"/>
                <a:lumOff val="0"/>
                <a:alphaOff val="0"/>
              </a:srgbClr>
            </a:solidFill>
            <a:latin typeface="Arial"/>
            <a:ea typeface="+mn-ea"/>
            <a:cs typeface="+mn-cs"/>
          </a:endParaRPr>
        </a:p>
      </dgm:t>
    </dgm:pt>
    <dgm:pt modelId="{FD849DB0-9CCE-483D-B7B9-CC8BDE4A9C1A}" type="parTrans" cxnId="{AF89C9C9-5642-43F3-AC58-1ECAF3086186}">
      <dgm:prSet/>
      <dgm:spPr/>
      <dgm:t>
        <a:bodyPr/>
        <a:lstStyle/>
        <a:p>
          <a:endParaRPr lang="en-US"/>
        </a:p>
      </dgm:t>
    </dgm:pt>
    <dgm:pt modelId="{3A1EC3FD-AAA7-41B7-B7A4-CBCEBF457861}" type="sibTrans" cxnId="{AF89C9C9-5642-43F3-AC58-1ECAF3086186}">
      <dgm:prSet/>
      <dgm:spPr/>
      <dgm:t>
        <a:bodyPr/>
        <a:lstStyle/>
        <a:p>
          <a:endParaRPr lang="en-US"/>
        </a:p>
      </dgm:t>
    </dgm:pt>
    <dgm:pt modelId="{88709AF4-730B-49AE-B14A-40450D1686A7}">
      <dgm:prSet custT="1"/>
      <dgm:spPr>
        <a:xfrm>
          <a:off x="6048319" y="2281762"/>
          <a:ext cx="705850" cy="2804267"/>
        </a:xfrm>
        <a:gradFill rotWithShape="0">
          <a:gsLst>
            <a:gs pos="0">
              <a:srgbClr val="FFFFFF">
                <a:hueOff val="0"/>
                <a:satOff val="0"/>
                <a:lumOff val="0"/>
                <a:alphaOff val="0"/>
                <a:tint val="50000"/>
                <a:satMod val="300000"/>
              </a:srgbClr>
            </a:gs>
            <a:gs pos="35000">
              <a:srgbClr val="FFFFFF">
                <a:hueOff val="0"/>
                <a:satOff val="0"/>
                <a:lumOff val="0"/>
                <a:alphaOff val="0"/>
                <a:tint val="37000"/>
                <a:satMod val="300000"/>
              </a:srgbClr>
            </a:gs>
            <a:gs pos="100000">
              <a:srgbClr val="FFFFFF">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vert="vert"/>
        <a:lstStyle/>
        <a:p>
          <a:pPr rtl="0"/>
          <a:r>
            <a:rPr lang="en-AU" sz="1400" smtClean="0">
              <a:solidFill>
                <a:srgbClr val="000000">
                  <a:hueOff val="0"/>
                  <a:satOff val="0"/>
                  <a:lumOff val="0"/>
                  <a:alphaOff val="0"/>
                </a:srgbClr>
              </a:solidFill>
              <a:latin typeface="Arial"/>
              <a:ea typeface="+mn-ea"/>
              <a:cs typeface="+mn-cs"/>
            </a:rPr>
            <a:t>Statement testing and coverage</a:t>
          </a:r>
          <a:endParaRPr lang="en-US" sz="1400">
            <a:solidFill>
              <a:srgbClr val="000000">
                <a:hueOff val="0"/>
                <a:satOff val="0"/>
                <a:lumOff val="0"/>
                <a:alphaOff val="0"/>
              </a:srgbClr>
            </a:solidFill>
            <a:latin typeface="Arial"/>
            <a:ea typeface="+mn-ea"/>
            <a:cs typeface="+mn-cs"/>
          </a:endParaRPr>
        </a:p>
      </dgm:t>
    </dgm:pt>
    <dgm:pt modelId="{BB05473C-5166-4285-9D69-FA8BA2F1C805}" type="parTrans" cxnId="{75C4708E-7827-4F7D-AFAA-47614EB0D1AF}">
      <dgm:prSet/>
      <dgm:spPr/>
      <dgm:t>
        <a:bodyPr/>
        <a:lstStyle/>
        <a:p>
          <a:endParaRPr lang="en-US"/>
        </a:p>
      </dgm:t>
    </dgm:pt>
    <dgm:pt modelId="{F5AE6033-C8A6-4887-B41C-AECEF9CB36FE}" type="sibTrans" cxnId="{75C4708E-7827-4F7D-AFAA-47614EB0D1AF}">
      <dgm:prSet/>
      <dgm:spPr/>
      <dgm:t>
        <a:bodyPr/>
        <a:lstStyle/>
        <a:p>
          <a:endParaRPr lang="en-US"/>
        </a:p>
      </dgm:t>
    </dgm:pt>
    <dgm:pt modelId="{64EAD197-0E27-42A9-926E-D6C3634060DB}">
      <dgm:prSet custT="1"/>
      <dgm:spPr>
        <a:xfrm>
          <a:off x="6783757" y="2281762"/>
          <a:ext cx="705850" cy="2804267"/>
        </a:xfrm>
        <a:gradFill rotWithShape="0">
          <a:gsLst>
            <a:gs pos="0">
              <a:srgbClr val="FFFFFF">
                <a:hueOff val="0"/>
                <a:satOff val="0"/>
                <a:lumOff val="0"/>
                <a:alphaOff val="0"/>
                <a:tint val="50000"/>
                <a:satMod val="300000"/>
              </a:srgbClr>
            </a:gs>
            <a:gs pos="35000">
              <a:srgbClr val="FFFFFF">
                <a:hueOff val="0"/>
                <a:satOff val="0"/>
                <a:lumOff val="0"/>
                <a:alphaOff val="0"/>
                <a:tint val="37000"/>
                <a:satMod val="300000"/>
              </a:srgbClr>
            </a:gs>
            <a:gs pos="100000">
              <a:srgbClr val="FFFFFF">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vert="vert"/>
        <a:lstStyle/>
        <a:p>
          <a:pPr rtl="0"/>
          <a:r>
            <a:rPr lang="en-AU" sz="1400" smtClean="0">
              <a:solidFill>
                <a:srgbClr val="000000">
                  <a:hueOff val="0"/>
                  <a:satOff val="0"/>
                  <a:lumOff val="0"/>
                  <a:alphaOff val="0"/>
                </a:srgbClr>
              </a:solidFill>
              <a:latin typeface="Arial"/>
              <a:ea typeface="+mn-ea"/>
              <a:cs typeface="+mn-cs"/>
            </a:rPr>
            <a:t>Decision testing and coverage</a:t>
          </a:r>
          <a:endParaRPr lang="en-US" sz="1400">
            <a:solidFill>
              <a:srgbClr val="000000">
                <a:hueOff val="0"/>
                <a:satOff val="0"/>
                <a:lumOff val="0"/>
                <a:alphaOff val="0"/>
              </a:srgbClr>
            </a:solidFill>
            <a:latin typeface="Arial"/>
            <a:ea typeface="+mn-ea"/>
            <a:cs typeface="+mn-cs"/>
          </a:endParaRPr>
        </a:p>
      </dgm:t>
    </dgm:pt>
    <dgm:pt modelId="{44C90951-49AC-44CB-B851-24A4C2131413}" type="parTrans" cxnId="{5B2C81F4-2BD9-47BD-94B8-B1F3398737C3}">
      <dgm:prSet/>
      <dgm:spPr/>
      <dgm:t>
        <a:bodyPr/>
        <a:lstStyle/>
        <a:p>
          <a:endParaRPr lang="en-US"/>
        </a:p>
      </dgm:t>
    </dgm:pt>
    <dgm:pt modelId="{6981FE17-CCA1-4094-8EAF-9CE587B8D356}" type="sibTrans" cxnId="{5B2C81F4-2BD9-47BD-94B8-B1F3398737C3}">
      <dgm:prSet/>
      <dgm:spPr/>
      <dgm:t>
        <a:bodyPr/>
        <a:lstStyle/>
        <a:p>
          <a:endParaRPr lang="en-US"/>
        </a:p>
      </dgm:t>
    </dgm:pt>
    <dgm:pt modelId="{4629FD41-3A12-4171-B0D2-F1BBE78DEEBA}">
      <dgm:prSet custT="1"/>
      <dgm:spPr>
        <a:xfrm>
          <a:off x="7519196" y="2281762"/>
          <a:ext cx="705850" cy="2804267"/>
        </a:xfrm>
        <a:gradFill rotWithShape="0">
          <a:gsLst>
            <a:gs pos="0">
              <a:srgbClr val="FFFFFF">
                <a:hueOff val="0"/>
                <a:satOff val="0"/>
                <a:lumOff val="0"/>
                <a:alphaOff val="0"/>
                <a:tint val="50000"/>
                <a:satMod val="300000"/>
              </a:srgbClr>
            </a:gs>
            <a:gs pos="35000">
              <a:srgbClr val="FFFFFF">
                <a:hueOff val="0"/>
                <a:satOff val="0"/>
                <a:lumOff val="0"/>
                <a:alphaOff val="0"/>
                <a:tint val="37000"/>
                <a:satMod val="300000"/>
              </a:srgbClr>
            </a:gs>
            <a:gs pos="100000">
              <a:srgbClr val="FFFFFF">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vert="vert"/>
        <a:lstStyle/>
        <a:p>
          <a:pPr rtl="0"/>
          <a:r>
            <a:rPr lang="en-AU" sz="1400" smtClean="0">
              <a:solidFill>
                <a:srgbClr val="000000">
                  <a:hueOff val="0"/>
                  <a:satOff val="0"/>
                  <a:lumOff val="0"/>
                  <a:alphaOff val="0"/>
                </a:srgbClr>
              </a:solidFill>
              <a:latin typeface="Arial"/>
              <a:ea typeface="+mn-ea"/>
              <a:cs typeface="+mn-cs"/>
            </a:rPr>
            <a:t>Other structure-based techniques</a:t>
          </a:r>
          <a:endParaRPr lang="en-US" sz="1400">
            <a:solidFill>
              <a:srgbClr val="000000">
                <a:hueOff val="0"/>
                <a:satOff val="0"/>
                <a:lumOff val="0"/>
                <a:alphaOff val="0"/>
              </a:srgbClr>
            </a:solidFill>
            <a:latin typeface="Arial"/>
            <a:ea typeface="+mn-ea"/>
            <a:cs typeface="+mn-cs"/>
          </a:endParaRPr>
        </a:p>
      </dgm:t>
    </dgm:pt>
    <dgm:pt modelId="{9CF7AB78-F727-48D9-83D6-3BD5A3AE75FB}" type="parTrans" cxnId="{05F7602F-D987-4CB4-97D3-E5881D4A66FF}">
      <dgm:prSet/>
      <dgm:spPr/>
      <dgm:t>
        <a:bodyPr/>
        <a:lstStyle/>
        <a:p>
          <a:endParaRPr lang="en-US"/>
        </a:p>
      </dgm:t>
    </dgm:pt>
    <dgm:pt modelId="{481AF799-5893-4A6E-AFCC-DACEB6C451D3}" type="sibTrans" cxnId="{05F7602F-D987-4CB4-97D3-E5881D4A66FF}">
      <dgm:prSet/>
      <dgm:spPr/>
      <dgm:t>
        <a:bodyPr/>
        <a:lstStyle/>
        <a:p>
          <a:endParaRPr lang="en-US"/>
        </a:p>
      </dgm:t>
    </dgm:pt>
    <dgm:pt modelId="{99C5292E-56DD-43F6-ADE3-A3D0C97DF5EA}" type="pres">
      <dgm:prSet presAssocID="{52AC6E0F-CEB7-4165-88F0-F51549A7395F}" presName="Name0" presStyleCnt="0">
        <dgm:presLayoutVars>
          <dgm:chPref val="1"/>
          <dgm:dir/>
          <dgm:animOne val="branch"/>
          <dgm:animLvl val="lvl"/>
          <dgm:resizeHandles/>
        </dgm:presLayoutVars>
      </dgm:prSet>
      <dgm:spPr/>
      <dgm:t>
        <a:bodyPr/>
        <a:lstStyle/>
        <a:p>
          <a:endParaRPr lang="en-US"/>
        </a:p>
      </dgm:t>
    </dgm:pt>
    <dgm:pt modelId="{033FEC6A-1BC2-4B9F-9230-3D9C17887DC4}" type="pres">
      <dgm:prSet presAssocID="{9331DC07-ED68-480B-8E07-630517A5036C}" presName="vertOne" presStyleCnt="0"/>
      <dgm:spPr/>
    </dgm:pt>
    <dgm:pt modelId="{8E6C7D13-6728-48B7-A506-7FB008C8CB86}" type="pres">
      <dgm:prSet presAssocID="{9331DC07-ED68-480B-8E07-630517A5036C}" presName="txOne" presStyleLbl="node0" presStyleIdx="0" presStyleCnt="2" custScaleY="37497">
        <dgm:presLayoutVars>
          <dgm:chPref val="3"/>
        </dgm:presLayoutVars>
      </dgm:prSet>
      <dgm:spPr>
        <a:prstGeom prst="roundRect">
          <a:avLst>
            <a:gd name="adj" fmla="val 10000"/>
          </a:avLst>
        </a:prstGeom>
      </dgm:spPr>
      <dgm:t>
        <a:bodyPr/>
        <a:lstStyle/>
        <a:p>
          <a:endParaRPr lang="en-US"/>
        </a:p>
      </dgm:t>
    </dgm:pt>
    <dgm:pt modelId="{C64D7F3C-6D3D-4F7C-894D-A6EA631985EB}" type="pres">
      <dgm:prSet presAssocID="{9331DC07-ED68-480B-8E07-630517A5036C}" presName="parTransOne" presStyleCnt="0"/>
      <dgm:spPr/>
    </dgm:pt>
    <dgm:pt modelId="{2F9AC616-A815-4729-BE8C-35F9D832B980}" type="pres">
      <dgm:prSet presAssocID="{9331DC07-ED68-480B-8E07-630517A5036C}" presName="horzOne" presStyleCnt="0"/>
      <dgm:spPr/>
    </dgm:pt>
    <dgm:pt modelId="{2F03E34D-DD42-4A8D-9D6F-F9DE43F41885}" type="pres">
      <dgm:prSet presAssocID="{86EBC64A-7F92-4206-B8D1-A05D6354F5C3}" presName="vertTwo" presStyleCnt="0"/>
      <dgm:spPr/>
    </dgm:pt>
    <dgm:pt modelId="{B4DC9A74-A33B-4F78-90CF-0FD2666AE258}" type="pres">
      <dgm:prSet presAssocID="{86EBC64A-7F92-4206-B8D1-A05D6354F5C3}" presName="txTwo" presStyleLbl="node2" presStyleIdx="0" presStyleCnt="4" custScaleY="29660">
        <dgm:presLayoutVars>
          <dgm:chPref val="3"/>
        </dgm:presLayoutVars>
      </dgm:prSet>
      <dgm:spPr>
        <a:prstGeom prst="roundRect">
          <a:avLst>
            <a:gd name="adj" fmla="val 10000"/>
          </a:avLst>
        </a:prstGeom>
      </dgm:spPr>
      <dgm:t>
        <a:bodyPr/>
        <a:lstStyle/>
        <a:p>
          <a:endParaRPr lang="en-US"/>
        </a:p>
      </dgm:t>
    </dgm:pt>
    <dgm:pt modelId="{757FFDF9-E3BD-4FA6-8722-D0E8B57514F0}" type="pres">
      <dgm:prSet presAssocID="{86EBC64A-7F92-4206-B8D1-A05D6354F5C3}" presName="parTransTwo" presStyleCnt="0"/>
      <dgm:spPr/>
    </dgm:pt>
    <dgm:pt modelId="{2F2D165D-FFBB-4992-B7BE-1BC6CE2BF498}" type="pres">
      <dgm:prSet presAssocID="{86EBC64A-7F92-4206-B8D1-A05D6354F5C3}" presName="horzTwo" presStyleCnt="0"/>
      <dgm:spPr/>
    </dgm:pt>
    <dgm:pt modelId="{CEC00CDD-72E3-4F8D-8295-804C273A900B}" type="pres">
      <dgm:prSet presAssocID="{35384521-F0CC-449C-BA68-D473257337D3}" presName="vertThree" presStyleCnt="0"/>
      <dgm:spPr/>
    </dgm:pt>
    <dgm:pt modelId="{F54EADC1-6F09-4BAF-9DB4-0FA203605E21}" type="pres">
      <dgm:prSet presAssocID="{35384521-F0CC-449C-BA68-D473257337D3}" presName="txThree" presStyleLbl="node3" presStyleIdx="0" presStyleCnt="10">
        <dgm:presLayoutVars>
          <dgm:chPref val="3"/>
        </dgm:presLayoutVars>
      </dgm:prSet>
      <dgm:spPr>
        <a:prstGeom prst="roundRect">
          <a:avLst>
            <a:gd name="adj" fmla="val 10000"/>
          </a:avLst>
        </a:prstGeom>
      </dgm:spPr>
      <dgm:t>
        <a:bodyPr/>
        <a:lstStyle/>
        <a:p>
          <a:endParaRPr lang="en-US"/>
        </a:p>
      </dgm:t>
    </dgm:pt>
    <dgm:pt modelId="{B69C215D-3C16-4B1B-9E25-6B499D2B7C33}" type="pres">
      <dgm:prSet presAssocID="{35384521-F0CC-449C-BA68-D473257337D3}" presName="horzThree" presStyleCnt="0"/>
      <dgm:spPr/>
    </dgm:pt>
    <dgm:pt modelId="{DABE5C66-F120-4CF4-8356-C21C33B73F48}" type="pres">
      <dgm:prSet presAssocID="{DC0B220F-2B47-4D47-93D9-394879BD5293}" presName="sibSpaceThree" presStyleCnt="0"/>
      <dgm:spPr/>
    </dgm:pt>
    <dgm:pt modelId="{093CB554-5ED9-495B-BBC6-EBB93FDA9C7B}" type="pres">
      <dgm:prSet presAssocID="{3E58C7BC-9C55-49A3-AA2F-849D0DC4D026}" presName="vertThree" presStyleCnt="0"/>
      <dgm:spPr/>
    </dgm:pt>
    <dgm:pt modelId="{D2749F1D-1116-4CE3-9EF2-E6AFDCBD4656}" type="pres">
      <dgm:prSet presAssocID="{3E58C7BC-9C55-49A3-AA2F-849D0DC4D026}" presName="txThree" presStyleLbl="node3" presStyleIdx="1" presStyleCnt="10">
        <dgm:presLayoutVars>
          <dgm:chPref val="3"/>
        </dgm:presLayoutVars>
      </dgm:prSet>
      <dgm:spPr>
        <a:prstGeom prst="roundRect">
          <a:avLst>
            <a:gd name="adj" fmla="val 10000"/>
          </a:avLst>
        </a:prstGeom>
      </dgm:spPr>
      <dgm:t>
        <a:bodyPr/>
        <a:lstStyle/>
        <a:p>
          <a:endParaRPr lang="en-US"/>
        </a:p>
      </dgm:t>
    </dgm:pt>
    <dgm:pt modelId="{EC366341-6A0D-45AE-A3C3-BAE0D1DDCEF7}" type="pres">
      <dgm:prSet presAssocID="{3E58C7BC-9C55-49A3-AA2F-849D0DC4D026}" presName="horzThree" presStyleCnt="0"/>
      <dgm:spPr/>
    </dgm:pt>
    <dgm:pt modelId="{4D3729D0-A83B-4741-929B-307374294C9C}" type="pres">
      <dgm:prSet presAssocID="{71A40F6E-B246-4928-B9EB-C8291870C149}" presName="sibSpaceThree" presStyleCnt="0"/>
      <dgm:spPr/>
    </dgm:pt>
    <dgm:pt modelId="{E9A34554-1162-4F7B-8E90-5EA7913AB9B8}" type="pres">
      <dgm:prSet presAssocID="{9965D676-492B-4D78-A634-A6EC012B0A2B}" presName="vertThree" presStyleCnt="0"/>
      <dgm:spPr/>
    </dgm:pt>
    <dgm:pt modelId="{43116521-D1A3-473D-949B-4139FDEC4F07}" type="pres">
      <dgm:prSet presAssocID="{9965D676-492B-4D78-A634-A6EC012B0A2B}" presName="txThree" presStyleLbl="node3" presStyleIdx="2" presStyleCnt="10">
        <dgm:presLayoutVars>
          <dgm:chPref val="3"/>
        </dgm:presLayoutVars>
      </dgm:prSet>
      <dgm:spPr>
        <a:prstGeom prst="roundRect">
          <a:avLst>
            <a:gd name="adj" fmla="val 10000"/>
          </a:avLst>
        </a:prstGeom>
      </dgm:spPr>
      <dgm:t>
        <a:bodyPr/>
        <a:lstStyle/>
        <a:p>
          <a:endParaRPr lang="en-US"/>
        </a:p>
      </dgm:t>
    </dgm:pt>
    <dgm:pt modelId="{B7D9370E-585B-4108-AFE4-02E683C04E53}" type="pres">
      <dgm:prSet presAssocID="{9965D676-492B-4D78-A634-A6EC012B0A2B}" presName="horzThree" presStyleCnt="0"/>
      <dgm:spPr/>
    </dgm:pt>
    <dgm:pt modelId="{C6DFBD1F-701A-4C5B-BB71-859B7494F24E}" type="pres">
      <dgm:prSet presAssocID="{629631AC-1AB8-4C16-A6BE-E16212150793}" presName="sibSpaceThree" presStyleCnt="0"/>
      <dgm:spPr/>
    </dgm:pt>
    <dgm:pt modelId="{8164351E-D0DF-4D12-BCA1-50272363492D}" type="pres">
      <dgm:prSet presAssocID="{AA4EA205-E39D-4D7F-82E3-F108CCE679F7}" presName="vertThree" presStyleCnt="0"/>
      <dgm:spPr/>
    </dgm:pt>
    <dgm:pt modelId="{32C03A67-990A-42E4-96D0-1F11AC9F88C2}" type="pres">
      <dgm:prSet presAssocID="{AA4EA205-E39D-4D7F-82E3-F108CCE679F7}" presName="txThree" presStyleLbl="node3" presStyleIdx="3" presStyleCnt="10">
        <dgm:presLayoutVars>
          <dgm:chPref val="3"/>
        </dgm:presLayoutVars>
      </dgm:prSet>
      <dgm:spPr>
        <a:prstGeom prst="roundRect">
          <a:avLst>
            <a:gd name="adj" fmla="val 10000"/>
          </a:avLst>
        </a:prstGeom>
      </dgm:spPr>
      <dgm:t>
        <a:bodyPr/>
        <a:lstStyle/>
        <a:p>
          <a:endParaRPr lang="en-US"/>
        </a:p>
      </dgm:t>
    </dgm:pt>
    <dgm:pt modelId="{509F0743-7FE0-4C51-829C-98CCAEDCBB82}" type="pres">
      <dgm:prSet presAssocID="{AA4EA205-E39D-4D7F-82E3-F108CCE679F7}" presName="horzThree" presStyleCnt="0"/>
      <dgm:spPr/>
    </dgm:pt>
    <dgm:pt modelId="{B6ED9DC1-7E95-4B81-A63A-983D0D6DCEAB}" type="pres">
      <dgm:prSet presAssocID="{E2CF80DE-EF3A-462C-B132-73BCBA55E862}" presName="sibSpaceThree" presStyleCnt="0"/>
      <dgm:spPr/>
    </dgm:pt>
    <dgm:pt modelId="{D3F5291F-EEC9-480D-95D6-5842770D190F}" type="pres">
      <dgm:prSet presAssocID="{75B14D1E-E7D2-46C2-8F28-478778D8B864}" presName="vertThree" presStyleCnt="0"/>
      <dgm:spPr/>
    </dgm:pt>
    <dgm:pt modelId="{D4D9F5A7-CF1B-4E85-916F-FEE28784BA55}" type="pres">
      <dgm:prSet presAssocID="{75B14D1E-E7D2-46C2-8F28-478778D8B864}" presName="txThree" presStyleLbl="node3" presStyleIdx="4" presStyleCnt="10">
        <dgm:presLayoutVars>
          <dgm:chPref val="3"/>
        </dgm:presLayoutVars>
      </dgm:prSet>
      <dgm:spPr>
        <a:prstGeom prst="roundRect">
          <a:avLst>
            <a:gd name="adj" fmla="val 10000"/>
          </a:avLst>
        </a:prstGeom>
      </dgm:spPr>
      <dgm:t>
        <a:bodyPr/>
        <a:lstStyle/>
        <a:p>
          <a:endParaRPr lang="en-US"/>
        </a:p>
      </dgm:t>
    </dgm:pt>
    <dgm:pt modelId="{2655C906-A9A1-451B-84F9-003AA1EBDBFA}" type="pres">
      <dgm:prSet presAssocID="{75B14D1E-E7D2-46C2-8F28-478778D8B864}" presName="horzThree" presStyleCnt="0"/>
      <dgm:spPr/>
    </dgm:pt>
    <dgm:pt modelId="{BC74303F-715C-4169-8CAF-3EA56C0A178A}" type="pres">
      <dgm:prSet presAssocID="{75ADC00B-F8A3-42FE-A648-1DBA77E65C2C}" presName="sibSpaceTwo" presStyleCnt="0"/>
      <dgm:spPr/>
    </dgm:pt>
    <dgm:pt modelId="{189E0E11-A665-4374-87F5-464D337EBA65}" type="pres">
      <dgm:prSet presAssocID="{CE8F5DB4-A2AD-47DC-8C20-6322E8A80365}" presName="vertTwo" presStyleCnt="0"/>
      <dgm:spPr/>
    </dgm:pt>
    <dgm:pt modelId="{EF8815FF-08C7-4AE2-9E0B-77AEB67D791D}" type="pres">
      <dgm:prSet presAssocID="{CE8F5DB4-A2AD-47DC-8C20-6322E8A80365}" presName="txTwo" presStyleLbl="node2" presStyleIdx="1" presStyleCnt="4" custScaleY="29389">
        <dgm:presLayoutVars>
          <dgm:chPref val="3"/>
        </dgm:presLayoutVars>
      </dgm:prSet>
      <dgm:spPr>
        <a:prstGeom prst="roundRect">
          <a:avLst>
            <a:gd name="adj" fmla="val 10000"/>
          </a:avLst>
        </a:prstGeom>
      </dgm:spPr>
      <dgm:t>
        <a:bodyPr/>
        <a:lstStyle/>
        <a:p>
          <a:endParaRPr lang="en-US"/>
        </a:p>
      </dgm:t>
    </dgm:pt>
    <dgm:pt modelId="{49684BB2-7099-4FA4-A64F-8C4F28F3FEDD}" type="pres">
      <dgm:prSet presAssocID="{CE8F5DB4-A2AD-47DC-8C20-6322E8A80365}" presName="parTransTwo" presStyleCnt="0"/>
      <dgm:spPr/>
    </dgm:pt>
    <dgm:pt modelId="{302D1332-551D-4A68-A921-975632572B36}" type="pres">
      <dgm:prSet presAssocID="{CE8F5DB4-A2AD-47DC-8C20-6322E8A80365}" presName="horzTwo" presStyleCnt="0"/>
      <dgm:spPr/>
    </dgm:pt>
    <dgm:pt modelId="{581BD465-AB65-4A97-9C8B-4766A9F7A477}" type="pres">
      <dgm:prSet presAssocID="{354CCF0C-BE48-4CE7-8F9E-ED4739976B97}" presName="vertThree" presStyleCnt="0"/>
      <dgm:spPr/>
    </dgm:pt>
    <dgm:pt modelId="{3A121AC3-C2E9-481A-8AF3-DD8756DBDA83}" type="pres">
      <dgm:prSet presAssocID="{354CCF0C-BE48-4CE7-8F9E-ED4739976B97}" presName="txThree" presStyleLbl="node3" presStyleIdx="5" presStyleCnt="10">
        <dgm:presLayoutVars>
          <dgm:chPref val="3"/>
        </dgm:presLayoutVars>
      </dgm:prSet>
      <dgm:spPr>
        <a:prstGeom prst="roundRect">
          <a:avLst>
            <a:gd name="adj" fmla="val 10000"/>
          </a:avLst>
        </a:prstGeom>
      </dgm:spPr>
      <dgm:t>
        <a:bodyPr/>
        <a:lstStyle/>
        <a:p>
          <a:endParaRPr lang="en-US"/>
        </a:p>
      </dgm:t>
    </dgm:pt>
    <dgm:pt modelId="{202D2BDF-5A29-4C88-8C78-12BBAAA6C527}" type="pres">
      <dgm:prSet presAssocID="{354CCF0C-BE48-4CE7-8F9E-ED4739976B97}" presName="horzThree" presStyleCnt="0"/>
      <dgm:spPr/>
    </dgm:pt>
    <dgm:pt modelId="{7067315D-AD25-444F-B7DE-4D01F7A23BE5}" type="pres">
      <dgm:prSet presAssocID="{F6736343-634A-4BBF-800F-5F8AFB78F9AE}" presName="sibSpaceThree" presStyleCnt="0"/>
      <dgm:spPr/>
    </dgm:pt>
    <dgm:pt modelId="{7E6B6DF3-B9C5-4A4A-B522-3FB242F3C109}" type="pres">
      <dgm:prSet presAssocID="{DAC202FB-3D26-4A2C-A002-FAB2C53276F5}" presName="vertThree" presStyleCnt="0"/>
      <dgm:spPr/>
    </dgm:pt>
    <dgm:pt modelId="{913930B0-07A4-4A03-BA0B-4F6255EDFC94}" type="pres">
      <dgm:prSet presAssocID="{DAC202FB-3D26-4A2C-A002-FAB2C53276F5}" presName="txThree" presStyleLbl="node3" presStyleIdx="6" presStyleCnt="10">
        <dgm:presLayoutVars>
          <dgm:chPref val="3"/>
        </dgm:presLayoutVars>
      </dgm:prSet>
      <dgm:spPr>
        <a:prstGeom prst="roundRect">
          <a:avLst>
            <a:gd name="adj" fmla="val 10000"/>
          </a:avLst>
        </a:prstGeom>
      </dgm:spPr>
      <dgm:t>
        <a:bodyPr/>
        <a:lstStyle/>
        <a:p>
          <a:endParaRPr lang="en-US"/>
        </a:p>
      </dgm:t>
    </dgm:pt>
    <dgm:pt modelId="{662065ED-BE2A-433D-A3A4-11010CA46A5B}" type="pres">
      <dgm:prSet presAssocID="{DAC202FB-3D26-4A2C-A002-FAB2C53276F5}" presName="horzThree" presStyleCnt="0"/>
      <dgm:spPr/>
    </dgm:pt>
    <dgm:pt modelId="{903BE294-7A2B-4AB6-B807-05A55B89FB7C}" type="pres">
      <dgm:prSet presAssocID="{66849EEA-CCCD-443E-A5DC-BD88B028FD89}" presName="sibSpaceTwo" presStyleCnt="0"/>
      <dgm:spPr/>
    </dgm:pt>
    <dgm:pt modelId="{A4C47C3B-1D59-476F-81DC-4F965EBFA40D}" type="pres">
      <dgm:prSet presAssocID="{FEE53E54-EE3E-46E8-AF43-75587B34A227}" presName="vertTwo" presStyleCnt="0"/>
      <dgm:spPr/>
    </dgm:pt>
    <dgm:pt modelId="{C267B450-59D7-4F6A-9112-7FA5795BCC18}" type="pres">
      <dgm:prSet presAssocID="{FEE53E54-EE3E-46E8-AF43-75587B34A227}" presName="txTwo" presStyleLbl="node2" presStyleIdx="2" presStyleCnt="4" custScaleY="136701" custLinFactNeighborY="1152">
        <dgm:presLayoutVars>
          <dgm:chPref val="3"/>
        </dgm:presLayoutVars>
      </dgm:prSet>
      <dgm:spPr>
        <a:prstGeom prst="roundRect">
          <a:avLst>
            <a:gd name="adj" fmla="val 10000"/>
          </a:avLst>
        </a:prstGeom>
      </dgm:spPr>
      <dgm:t>
        <a:bodyPr/>
        <a:lstStyle/>
        <a:p>
          <a:endParaRPr lang="en-US"/>
        </a:p>
      </dgm:t>
    </dgm:pt>
    <dgm:pt modelId="{905EBD01-4DF4-495C-9026-328107FE5355}" type="pres">
      <dgm:prSet presAssocID="{FEE53E54-EE3E-46E8-AF43-75587B34A227}" presName="horzTwo" presStyleCnt="0"/>
      <dgm:spPr/>
    </dgm:pt>
    <dgm:pt modelId="{D78B74AA-F414-41D8-8DE9-82DC681074CE}" type="pres">
      <dgm:prSet presAssocID="{E3568D5F-612A-4C31-8274-508A886324D2}" presName="sibSpaceOne" presStyleCnt="0"/>
      <dgm:spPr/>
    </dgm:pt>
    <dgm:pt modelId="{98E77DC4-493D-4C66-85F3-167DC2B699AA}" type="pres">
      <dgm:prSet presAssocID="{DC2EFCFB-AFDC-421F-AF1B-B9D9820E9140}" presName="vertOne" presStyleCnt="0"/>
      <dgm:spPr/>
    </dgm:pt>
    <dgm:pt modelId="{D28E03B8-DA6F-476B-87D2-185E5105985A}" type="pres">
      <dgm:prSet presAssocID="{DC2EFCFB-AFDC-421F-AF1B-B9D9820E9140}" presName="txOne" presStyleLbl="node0" presStyleIdx="1" presStyleCnt="2" custScaleY="37026">
        <dgm:presLayoutVars>
          <dgm:chPref val="3"/>
        </dgm:presLayoutVars>
      </dgm:prSet>
      <dgm:spPr>
        <a:prstGeom prst="roundRect">
          <a:avLst>
            <a:gd name="adj" fmla="val 10000"/>
          </a:avLst>
        </a:prstGeom>
      </dgm:spPr>
      <dgm:t>
        <a:bodyPr/>
        <a:lstStyle/>
        <a:p>
          <a:endParaRPr lang="en-US"/>
        </a:p>
      </dgm:t>
    </dgm:pt>
    <dgm:pt modelId="{CA70B7C0-EE9E-41D6-90C0-6E4B3BD1E24B}" type="pres">
      <dgm:prSet presAssocID="{DC2EFCFB-AFDC-421F-AF1B-B9D9820E9140}" presName="parTransOne" presStyleCnt="0"/>
      <dgm:spPr/>
    </dgm:pt>
    <dgm:pt modelId="{1FBEB3D7-598E-463A-980D-17B998C06749}" type="pres">
      <dgm:prSet presAssocID="{DC2EFCFB-AFDC-421F-AF1B-B9D9820E9140}" presName="horzOne" presStyleCnt="0"/>
      <dgm:spPr/>
    </dgm:pt>
    <dgm:pt modelId="{55E15D80-B9CF-497B-B17A-6121BFA027A9}" type="pres">
      <dgm:prSet presAssocID="{D288A924-D8D2-4B13-9A7B-D31DFC198352}" presName="vertTwo" presStyleCnt="0"/>
      <dgm:spPr/>
    </dgm:pt>
    <dgm:pt modelId="{41DD9FB1-5E07-4243-BE34-08835EA58014}" type="pres">
      <dgm:prSet presAssocID="{D288A924-D8D2-4B13-9A7B-D31DFC198352}" presName="txTwo" presStyleLbl="node2" presStyleIdx="3" presStyleCnt="4" custScaleY="26459">
        <dgm:presLayoutVars>
          <dgm:chPref val="3"/>
        </dgm:presLayoutVars>
      </dgm:prSet>
      <dgm:spPr>
        <a:prstGeom prst="roundRect">
          <a:avLst>
            <a:gd name="adj" fmla="val 10000"/>
          </a:avLst>
        </a:prstGeom>
      </dgm:spPr>
      <dgm:t>
        <a:bodyPr/>
        <a:lstStyle/>
        <a:p>
          <a:endParaRPr lang="en-US"/>
        </a:p>
      </dgm:t>
    </dgm:pt>
    <dgm:pt modelId="{4DF516DC-39AA-4129-B9B2-91FDA94B89EA}" type="pres">
      <dgm:prSet presAssocID="{D288A924-D8D2-4B13-9A7B-D31DFC198352}" presName="parTransTwo" presStyleCnt="0"/>
      <dgm:spPr/>
    </dgm:pt>
    <dgm:pt modelId="{0149DC15-3002-4B73-BE6A-0088EC7CAAAB}" type="pres">
      <dgm:prSet presAssocID="{D288A924-D8D2-4B13-9A7B-D31DFC198352}" presName="horzTwo" presStyleCnt="0"/>
      <dgm:spPr/>
    </dgm:pt>
    <dgm:pt modelId="{F9D964DB-EA03-42B9-B9DC-3A58313B6CF1}" type="pres">
      <dgm:prSet presAssocID="{88709AF4-730B-49AE-B14A-40450D1686A7}" presName="vertThree" presStyleCnt="0"/>
      <dgm:spPr/>
    </dgm:pt>
    <dgm:pt modelId="{C53C79FD-DA89-4CC9-8ACE-5EB5468E56C1}" type="pres">
      <dgm:prSet presAssocID="{88709AF4-730B-49AE-B14A-40450D1686A7}" presName="txThree" presStyleLbl="node3" presStyleIdx="7" presStyleCnt="10">
        <dgm:presLayoutVars>
          <dgm:chPref val="3"/>
        </dgm:presLayoutVars>
      </dgm:prSet>
      <dgm:spPr>
        <a:prstGeom prst="roundRect">
          <a:avLst>
            <a:gd name="adj" fmla="val 10000"/>
          </a:avLst>
        </a:prstGeom>
      </dgm:spPr>
      <dgm:t>
        <a:bodyPr/>
        <a:lstStyle/>
        <a:p>
          <a:endParaRPr lang="en-US"/>
        </a:p>
      </dgm:t>
    </dgm:pt>
    <dgm:pt modelId="{0B223C5E-7B62-4967-AE8C-832F0531F613}" type="pres">
      <dgm:prSet presAssocID="{88709AF4-730B-49AE-B14A-40450D1686A7}" presName="horzThree" presStyleCnt="0"/>
      <dgm:spPr/>
    </dgm:pt>
    <dgm:pt modelId="{902C0601-8B3F-4B0B-B969-152ED25A52C9}" type="pres">
      <dgm:prSet presAssocID="{F5AE6033-C8A6-4887-B41C-AECEF9CB36FE}" presName="sibSpaceThree" presStyleCnt="0"/>
      <dgm:spPr/>
    </dgm:pt>
    <dgm:pt modelId="{497A113A-F86A-4849-9B08-2D883F71FA93}" type="pres">
      <dgm:prSet presAssocID="{64EAD197-0E27-42A9-926E-D6C3634060DB}" presName="vertThree" presStyleCnt="0"/>
      <dgm:spPr/>
    </dgm:pt>
    <dgm:pt modelId="{6DFE36D2-5A71-47F8-8AB3-3A12637B1BB1}" type="pres">
      <dgm:prSet presAssocID="{64EAD197-0E27-42A9-926E-D6C3634060DB}" presName="txThree" presStyleLbl="node3" presStyleIdx="8" presStyleCnt="10">
        <dgm:presLayoutVars>
          <dgm:chPref val="3"/>
        </dgm:presLayoutVars>
      </dgm:prSet>
      <dgm:spPr>
        <a:prstGeom prst="roundRect">
          <a:avLst>
            <a:gd name="adj" fmla="val 10000"/>
          </a:avLst>
        </a:prstGeom>
      </dgm:spPr>
      <dgm:t>
        <a:bodyPr/>
        <a:lstStyle/>
        <a:p>
          <a:endParaRPr lang="en-US"/>
        </a:p>
      </dgm:t>
    </dgm:pt>
    <dgm:pt modelId="{C72EB117-4C26-435E-AEA8-50D6072554FF}" type="pres">
      <dgm:prSet presAssocID="{64EAD197-0E27-42A9-926E-D6C3634060DB}" presName="horzThree" presStyleCnt="0"/>
      <dgm:spPr/>
    </dgm:pt>
    <dgm:pt modelId="{27C8237A-0F2D-4389-BC38-3830450C0F05}" type="pres">
      <dgm:prSet presAssocID="{6981FE17-CCA1-4094-8EAF-9CE587B8D356}" presName="sibSpaceThree" presStyleCnt="0"/>
      <dgm:spPr/>
    </dgm:pt>
    <dgm:pt modelId="{346492FB-CBAA-4E60-BCC4-FB973EB43748}" type="pres">
      <dgm:prSet presAssocID="{4629FD41-3A12-4171-B0D2-F1BBE78DEEBA}" presName="vertThree" presStyleCnt="0"/>
      <dgm:spPr/>
    </dgm:pt>
    <dgm:pt modelId="{FF500DBC-1DD5-47FE-8DBE-34F1F962AE6D}" type="pres">
      <dgm:prSet presAssocID="{4629FD41-3A12-4171-B0D2-F1BBE78DEEBA}" presName="txThree" presStyleLbl="node3" presStyleIdx="9" presStyleCnt="10">
        <dgm:presLayoutVars>
          <dgm:chPref val="3"/>
        </dgm:presLayoutVars>
      </dgm:prSet>
      <dgm:spPr>
        <a:prstGeom prst="roundRect">
          <a:avLst>
            <a:gd name="adj" fmla="val 10000"/>
          </a:avLst>
        </a:prstGeom>
      </dgm:spPr>
      <dgm:t>
        <a:bodyPr/>
        <a:lstStyle/>
        <a:p>
          <a:endParaRPr lang="en-US"/>
        </a:p>
      </dgm:t>
    </dgm:pt>
    <dgm:pt modelId="{2E4A7426-F01D-46D7-B177-9386C571CF3C}" type="pres">
      <dgm:prSet presAssocID="{4629FD41-3A12-4171-B0D2-F1BBE78DEEBA}" presName="horzThree" presStyleCnt="0"/>
      <dgm:spPr/>
    </dgm:pt>
  </dgm:ptLst>
  <dgm:cxnLst>
    <dgm:cxn modelId="{5B2C81F4-2BD9-47BD-94B8-B1F3398737C3}" srcId="{D288A924-D8D2-4B13-9A7B-D31DFC198352}" destId="{64EAD197-0E27-42A9-926E-D6C3634060DB}" srcOrd="1" destOrd="0" parTransId="{44C90951-49AC-44CB-B851-24A4C2131413}" sibTransId="{6981FE17-CCA1-4094-8EAF-9CE587B8D356}"/>
    <dgm:cxn modelId="{3B2362DA-F057-8E40-94C7-593683BE6F80}" type="presOf" srcId="{9965D676-492B-4D78-A634-A6EC012B0A2B}" destId="{43116521-D1A3-473D-949B-4139FDEC4F07}" srcOrd="0" destOrd="0" presId="urn:microsoft.com/office/officeart/2005/8/layout/hierarchy4"/>
    <dgm:cxn modelId="{E2E91C39-FCDE-6047-82AF-2ADE8321C2DE}" type="presOf" srcId="{64EAD197-0E27-42A9-926E-D6C3634060DB}" destId="{6DFE36D2-5A71-47F8-8AB3-3A12637B1BB1}" srcOrd="0" destOrd="0" presId="urn:microsoft.com/office/officeart/2005/8/layout/hierarchy4"/>
    <dgm:cxn modelId="{6FC91223-1DCE-4446-BC43-E8FFE0C00E63}" srcId="{86EBC64A-7F92-4206-B8D1-A05D6354F5C3}" destId="{AA4EA205-E39D-4D7F-82E3-F108CCE679F7}" srcOrd="3" destOrd="0" parTransId="{6662A88D-0B56-4F35-8BEA-CBC4CC6F1537}" sibTransId="{E2CF80DE-EF3A-462C-B132-73BCBA55E862}"/>
    <dgm:cxn modelId="{36EB78CE-7017-4C91-A68B-DBE864799D65}" srcId="{86EBC64A-7F92-4206-B8D1-A05D6354F5C3}" destId="{3E58C7BC-9C55-49A3-AA2F-849D0DC4D026}" srcOrd="1" destOrd="0" parTransId="{B91FB4C9-0B4A-4407-B9E8-5DD1468883FC}" sibTransId="{71A40F6E-B246-4928-B9EB-C8291870C149}"/>
    <dgm:cxn modelId="{5D09FCD4-0B70-824D-9788-2FFFBA7023CB}" type="presOf" srcId="{52AC6E0F-CEB7-4165-88F0-F51549A7395F}" destId="{99C5292E-56DD-43F6-ADE3-A3D0C97DF5EA}" srcOrd="0" destOrd="0" presId="urn:microsoft.com/office/officeart/2005/8/layout/hierarchy4"/>
    <dgm:cxn modelId="{2A7BA126-D85F-4082-97C2-8C195856DC93}" srcId="{86EBC64A-7F92-4206-B8D1-A05D6354F5C3}" destId="{35384521-F0CC-449C-BA68-D473257337D3}" srcOrd="0" destOrd="0" parTransId="{08F4ED5A-A336-4DE2-8008-3480C4C0E85B}" sibTransId="{DC0B220F-2B47-4D47-93D9-394879BD5293}"/>
    <dgm:cxn modelId="{75C4708E-7827-4F7D-AFAA-47614EB0D1AF}" srcId="{D288A924-D8D2-4B13-9A7B-D31DFC198352}" destId="{88709AF4-730B-49AE-B14A-40450D1686A7}" srcOrd="0" destOrd="0" parTransId="{BB05473C-5166-4285-9D69-FA8BA2F1C805}" sibTransId="{F5AE6033-C8A6-4887-B41C-AECEF9CB36FE}"/>
    <dgm:cxn modelId="{5370B4C9-9FD2-734F-BC8B-E6DB653522F9}" type="presOf" srcId="{CE8F5DB4-A2AD-47DC-8C20-6322E8A80365}" destId="{EF8815FF-08C7-4AE2-9E0B-77AEB67D791D}" srcOrd="0" destOrd="0" presId="urn:microsoft.com/office/officeart/2005/8/layout/hierarchy4"/>
    <dgm:cxn modelId="{3A8ED48C-37D2-ED4B-B3C2-A26E0C24F7DD}" type="presOf" srcId="{75B14D1E-E7D2-46C2-8F28-478778D8B864}" destId="{D4D9F5A7-CF1B-4E85-916F-FEE28784BA55}" srcOrd="0" destOrd="0" presId="urn:microsoft.com/office/officeart/2005/8/layout/hierarchy4"/>
    <dgm:cxn modelId="{6EA899CA-E8C9-4CF7-B1DA-CA2530FF1080}" srcId="{9331DC07-ED68-480B-8E07-630517A5036C}" destId="{86EBC64A-7F92-4206-B8D1-A05D6354F5C3}" srcOrd="0" destOrd="0" parTransId="{1A7C860C-AFD6-470B-92AF-E516AE52D621}" sibTransId="{75ADC00B-F8A3-42FE-A648-1DBA77E65C2C}"/>
    <dgm:cxn modelId="{A1109960-1EC5-1748-9F8D-59C6C60583D9}" type="presOf" srcId="{35384521-F0CC-449C-BA68-D473257337D3}" destId="{F54EADC1-6F09-4BAF-9DB4-0FA203605E21}" srcOrd="0" destOrd="0" presId="urn:microsoft.com/office/officeart/2005/8/layout/hierarchy4"/>
    <dgm:cxn modelId="{13FA2614-604E-6C4F-8EB6-D58EC1855A7F}" type="presOf" srcId="{3E58C7BC-9C55-49A3-AA2F-849D0DC4D026}" destId="{D2749F1D-1116-4CE3-9EF2-E6AFDCBD4656}" srcOrd="0" destOrd="0" presId="urn:microsoft.com/office/officeart/2005/8/layout/hierarchy4"/>
    <dgm:cxn modelId="{4EED437A-1C9E-7848-83DA-B382012E89E1}" type="presOf" srcId="{AA4EA205-E39D-4D7F-82E3-F108CCE679F7}" destId="{32C03A67-990A-42E4-96D0-1F11AC9F88C2}" srcOrd="0" destOrd="0" presId="urn:microsoft.com/office/officeart/2005/8/layout/hierarchy4"/>
    <dgm:cxn modelId="{340A05E4-D145-4B49-B5CF-625F738C6D05}" srcId="{9331DC07-ED68-480B-8E07-630517A5036C}" destId="{CE8F5DB4-A2AD-47DC-8C20-6322E8A80365}" srcOrd="1" destOrd="0" parTransId="{D90724AC-C0BD-4E0F-AABE-3FEE3B2F07F9}" sibTransId="{66849EEA-CCCD-443E-A5DC-BD88B028FD89}"/>
    <dgm:cxn modelId="{E9EF804E-50B0-48CF-B5FA-9BC7EEE142C1}" srcId="{9331DC07-ED68-480B-8E07-630517A5036C}" destId="{FEE53E54-EE3E-46E8-AF43-75587B34A227}" srcOrd="2" destOrd="0" parTransId="{9321D0A2-7A8B-472F-AF5A-B50E2B062378}" sibTransId="{1827DF29-5488-4077-B59E-85992301FD37}"/>
    <dgm:cxn modelId="{52770BB9-7886-3A49-B236-CE3D65FFFAD1}" type="presOf" srcId="{D288A924-D8D2-4B13-9A7B-D31DFC198352}" destId="{41DD9FB1-5E07-4243-BE34-08835EA58014}" srcOrd="0" destOrd="0" presId="urn:microsoft.com/office/officeart/2005/8/layout/hierarchy4"/>
    <dgm:cxn modelId="{E63F0F90-496A-A64F-B3E1-08998E081985}" type="presOf" srcId="{88709AF4-730B-49AE-B14A-40450D1686A7}" destId="{C53C79FD-DA89-4CC9-8ACE-5EB5468E56C1}" srcOrd="0" destOrd="0" presId="urn:microsoft.com/office/officeart/2005/8/layout/hierarchy4"/>
    <dgm:cxn modelId="{D429AB9E-2FDD-41BA-93A4-E11E0B796366}" srcId="{86EBC64A-7F92-4206-B8D1-A05D6354F5C3}" destId="{9965D676-492B-4D78-A634-A6EC012B0A2B}" srcOrd="2" destOrd="0" parTransId="{4BC6C3AD-59C2-4169-8B86-042D9F94F116}" sibTransId="{629631AC-1AB8-4C16-A6BE-E16212150793}"/>
    <dgm:cxn modelId="{6AF806C3-F663-43FC-A9D9-FAEA7011F0B2}" srcId="{86EBC64A-7F92-4206-B8D1-A05D6354F5C3}" destId="{75B14D1E-E7D2-46C2-8F28-478778D8B864}" srcOrd="4" destOrd="0" parTransId="{17933C47-D52C-4BC4-832E-9472CC3139D6}" sibTransId="{AC43BB1B-11BE-4B4B-83BC-C2103E46CF64}"/>
    <dgm:cxn modelId="{2E9A4722-1006-DF4F-A2A8-07C900BBA312}" type="presOf" srcId="{DAC202FB-3D26-4A2C-A002-FAB2C53276F5}" destId="{913930B0-07A4-4A03-BA0B-4F6255EDFC94}" srcOrd="0" destOrd="0" presId="urn:microsoft.com/office/officeart/2005/8/layout/hierarchy4"/>
    <dgm:cxn modelId="{5A93DDA7-CB60-DF43-9E69-CC3D4B5E7F62}" type="presOf" srcId="{354CCF0C-BE48-4CE7-8F9E-ED4739976B97}" destId="{3A121AC3-C2E9-481A-8AF3-DD8756DBDA83}" srcOrd="0" destOrd="0" presId="urn:microsoft.com/office/officeart/2005/8/layout/hierarchy4"/>
    <dgm:cxn modelId="{A6BFC21B-221B-A44A-92E1-3A4FF4A5AD47}" type="presOf" srcId="{86EBC64A-7F92-4206-B8D1-A05D6354F5C3}" destId="{B4DC9A74-A33B-4F78-90CF-0FD2666AE258}" srcOrd="0" destOrd="0" presId="urn:microsoft.com/office/officeart/2005/8/layout/hierarchy4"/>
    <dgm:cxn modelId="{15D4097C-560E-7D4B-8760-74758D990509}" type="presOf" srcId="{DC2EFCFB-AFDC-421F-AF1B-B9D9820E9140}" destId="{D28E03B8-DA6F-476B-87D2-185E5105985A}" srcOrd="0" destOrd="0" presId="urn:microsoft.com/office/officeart/2005/8/layout/hierarchy4"/>
    <dgm:cxn modelId="{05F7602F-D987-4CB4-97D3-E5881D4A66FF}" srcId="{D288A924-D8D2-4B13-9A7B-D31DFC198352}" destId="{4629FD41-3A12-4171-B0D2-F1BBE78DEEBA}" srcOrd="2" destOrd="0" parTransId="{9CF7AB78-F727-48D9-83D6-3BD5A3AE75FB}" sibTransId="{481AF799-5893-4A6E-AFCC-DACEB6C451D3}"/>
    <dgm:cxn modelId="{AF89C9C9-5642-43F3-AC58-1ECAF3086186}" srcId="{DC2EFCFB-AFDC-421F-AF1B-B9D9820E9140}" destId="{D288A924-D8D2-4B13-9A7B-D31DFC198352}" srcOrd="0" destOrd="0" parTransId="{FD849DB0-9CCE-483D-B7B9-CC8BDE4A9C1A}" sibTransId="{3A1EC3FD-AAA7-41B7-B7A4-CBCEBF457861}"/>
    <dgm:cxn modelId="{B21DD1C1-2E3F-444B-984A-B33081D72695}" type="presOf" srcId="{4629FD41-3A12-4171-B0D2-F1BBE78DEEBA}" destId="{FF500DBC-1DD5-47FE-8DBE-34F1F962AE6D}" srcOrd="0" destOrd="0" presId="urn:microsoft.com/office/officeart/2005/8/layout/hierarchy4"/>
    <dgm:cxn modelId="{A7B753E3-32E1-4FE0-8636-760889801E75}" srcId="{CE8F5DB4-A2AD-47DC-8C20-6322E8A80365}" destId="{DAC202FB-3D26-4A2C-A002-FAB2C53276F5}" srcOrd="1" destOrd="0" parTransId="{2AA3E8FE-BD92-4262-A814-06D208B5C397}" sibTransId="{FB500C6F-AE39-4C76-BAD6-13CE631B8E4A}"/>
    <dgm:cxn modelId="{082C6B45-8704-412D-B11D-E062635B6DA2}" srcId="{52AC6E0F-CEB7-4165-88F0-F51549A7395F}" destId="{DC2EFCFB-AFDC-421F-AF1B-B9D9820E9140}" srcOrd="1" destOrd="0" parTransId="{2C5592DB-2287-4DD0-800E-F2B39D02560E}" sibTransId="{07D34F79-E774-4D57-9176-57C34D637B63}"/>
    <dgm:cxn modelId="{5440F1B9-8247-DB46-8F51-C77BAFE4F2C5}" type="presOf" srcId="{9331DC07-ED68-480B-8E07-630517A5036C}" destId="{8E6C7D13-6728-48B7-A506-7FB008C8CB86}" srcOrd="0" destOrd="0" presId="urn:microsoft.com/office/officeart/2005/8/layout/hierarchy4"/>
    <dgm:cxn modelId="{AE549C03-9046-45C4-ADB4-B11E3229D176}" srcId="{CE8F5DB4-A2AD-47DC-8C20-6322E8A80365}" destId="{354CCF0C-BE48-4CE7-8F9E-ED4739976B97}" srcOrd="0" destOrd="0" parTransId="{EB126AFD-12C1-4274-9D67-D0939F6FC4DE}" sibTransId="{F6736343-634A-4BBF-800F-5F8AFB78F9AE}"/>
    <dgm:cxn modelId="{7488C7CD-385F-BD42-995A-D172BFB1B42F}" type="presOf" srcId="{FEE53E54-EE3E-46E8-AF43-75587B34A227}" destId="{C267B450-59D7-4F6A-9112-7FA5795BCC18}" srcOrd="0" destOrd="0" presId="urn:microsoft.com/office/officeart/2005/8/layout/hierarchy4"/>
    <dgm:cxn modelId="{5B98CE97-AF01-4D5D-B1BB-B8E4557EC750}" srcId="{52AC6E0F-CEB7-4165-88F0-F51549A7395F}" destId="{9331DC07-ED68-480B-8E07-630517A5036C}" srcOrd="0" destOrd="0" parTransId="{EDD7D650-91F6-4022-AF71-7229FCEEB2D8}" sibTransId="{E3568D5F-612A-4C31-8274-508A886324D2}"/>
    <dgm:cxn modelId="{83A84F55-4D38-A046-A6CE-1012CE4BA2FB}" type="presParOf" srcId="{99C5292E-56DD-43F6-ADE3-A3D0C97DF5EA}" destId="{033FEC6A-1BC2-4B9F-9230-3D9C17887DC4}" srcOrd="0" destOrd="0" presId="urn:microsoft.com/office/officeart/2005/8/layout/hierarchy4"/>
    <dgm:cxn modelId="{B014FE32-166C-844B-AECB-D2734939C60E}" type="presParOf" srcId="{033FEC6A-1BC2-4B9F-9230-3D9C17887DC4}" destId="{8E6C7D13-6728-48B7-A506-7FB008C8CB86}" srcOrd="0" destOrd="0" presId="urn:microsoft.com/office/officeart/2005/8/layout/hierarchy4"/>
    <dgm:cxn modelId="{33F94607-442C-7140-B1E4-F061FE92C469}" type="presParOf" srcId="{033FEC6A-1BC2-4B9F-9230-3D9C17887DC4}" destId="{C64D7F3C-6D3D-4F7C-894D-A6EA631985EB}" srcOrd="1" destOrd="0" presId="urn:microsoft.com/office/officeart/2005/8/layout/hierarchy4"/>
    <dgm:cxn modelId="{8C80C12D-9432-AE4C-B743-32E3DD16F619}" type="presParOf" srcId="{033FEC6A-1BC2-4B9F-9230-3D9C17887DC4}" destId="{2F9AC616-A815-4729-BE8C-35F9D832B980}" srcOrd="2" destOrd="0" presId="urn:microsoft.com/office/officeart/2005/8/layout/hierarchy4"/>
    <dgm:cxn modelId="{7084E4CC-C66E-3D41-B52B-DB2C1461C3BA}" type="presParOf" srcId="{2F9AC616-A815-4729-BE8C-35F9D832B980}" destId="{2F03E34D-DD42-4A8D-9D6F-F9DE43F41885}" srcOrd="0" destOrd="0" presId="urn:microsoft.com/office/officeart/2005/8/layout/hierarchy4"/>
    <dgm:cxn modelId="{E983EE64-2706-9649-9C01-C464FF91B96E}" type="presParOf" srcId="{2F03E34D-DD42-4A8D-9D6F-F9DE43F41885}" destId="{B4DC9A74-A33B-4F78-90CF-0FD2666AE258}" srcOrd="0" destOrd="0" presId="urn:microsoft.com/office/officeart/2005/8/layout/hierarchy4"/>
    <dgm:cxn modelId="{2B1FF314-6506-6D4E-99F7-305A194E2088}" type="presParOf" srcId="{2F03E34D-DD42-4A8D-9D6F-F9DE43F41885}" destId="{757FFDF9-E3BD-4FA6-8722-D0E8B57514F0}" srcOrd="1" destOrd="0" presId="urn:microsoft.com/office/officeart/2005/8/layout/hierarchy4"/>
    <dgm:cxn modelId="{BD1E016A-1E94-F249-9866-D0784FD8AFCD}" type="presParOf" srcId="{2F03E34D-DD42-4A8D-9D6F-F9DE43F41885}" destId="{2F2D165D-FFBB-4992-B7BE-1BC6CE2BF498}" srcOrd="2" destOrd="0" presId="urn:microsoft.com/office/officeart/2005/8/layout/hierarchy4"/>
    <dgm:cxn modelId="{6E728944-3717-0548-B635-A10342B2F62F}" type="presParOf" srcId="{2F2D165D-FFBB-4992-B7BE-1BC6CE2BF498}" destId="{CEC00CDD-72E3-4F8D-8295-804C273A900B}" srcOrd="0" destOrd="0" presId="urn:microsoft.com/office/officeart/2005/8/layout/hierarchy4"/>
    <dgm:cxn modelId="{65693A80-4B3A-6C43-8DEF-7D0E99F5C22F}" type="presParOf" srcId="{CEC00CDD-72E3-4F8D-8295-804C273A900B}" destId="{F54EADC1-6F09-4BAF-9DB4-0FA203605E21}" srcOrd="0" destOrd="0" presId="urn:microsoft.com/office/officeart/2005/8/layout/hierarchy4"/>
    <dgm:cxn modelId="{4136D747-5E1E-624C-87A7-B69268576199}" type="presParOf" srcId="{CEC00CDD-72E3-4F8D-8295-804C273A900B}" destId="{B69C215D-3C16-4B1B-9E25-6B499D2B7C33}" srcOrd="1" destOrd="0" presId="urn:microsoft.com/office/officeart/2005/8/layout/hierarchy4"/>
    <dgm:cxn modelId="{077A428C-AD84-E542-A46F-31FC65E2393E}" type="presParOf" srcId="{2F2D165D-FFBB-4992-B7BE-1BC6CE2BF498}" destId="{DABE5C66-F120-4CF4-8356-C21C33B73F48}" srcOrd="1" destOrd="0" presId="urn:microsoft.com/office/officeart/2005/8/layout/hierarchy4"/>
    <dgm:cxn modelId="{35A25258-3760-514C-82F9-C74AC91BFECF}" type="presParOf" srcId="{2F2D165D-FFBB-4992-B7BE-1BC6CE2BF498}" destId="{093CB554-5ED9-495B-BBC6-EBB93FDA9C7B}" srcOrd="2" destOrd="0" presId="urn:microsoft.com/office/officeart/2005/8/layout/hierarchy4"/>
    <dgm:cxn modelId="{491C2522-680D-1E41-A6BD-7BA1C0F8B097}" type="presParOf" srcId="{093CB554-5ED9-495B-BBC6-EBB93FDA9C7B}" destId="{D2749F1D-1116-4CE3-9EF2-E6AFDCBD4656}" srcOrd="0" destOrd="0" presId="urn:microsoft.com/office/officeart/2005/8/layout/hierarchy4"/>
    <dgm:cxn modelId="{554311B0-247A-3041-AB49-1AEAA5634238}" type="presParOf" srcId="{093CB554-5ED9-495B-BBC6-EBB93FDA9C7B}" destId="{EC366341-6A0D-45AE-A3C3-BAE0D1DDCEF7}" srcOrd="1" destOrd="0" presId="urn:microsoft.com/office/officeart/2005/8/layout/hierarchy4"/>
    <dgm:cxn modelId="{1931323E-701F-B249-AB28-9A757DDAC5FC}" type="presParOf" srcId="{2F2D165D-FFBB-4992-B7BE-1BC6CE2BF498}" destId="{4D3729D0-A83B-4741-929B-307374294C9C}" srcOrd="3" destOrd="0" presId="urn:microsoft.com/office/officeart/2005/8/layout/hierarchy4"/>
    <dgm:cxn modelId="{41DF6E96-F8CC-FB48-9D65-CEE95564F8DC}" type="presParOf" srcId="{2F2D165D-FFBB-4992-B7BE-1BC6CE2BF498}" destId="{E9A34554-1162-4F7B-8E90-5EA7913AB9B8}" srcOrd="4" destOrd="0" presId="urn:microsoft.com/office/officeart/2005/8/layout/hierarchy4"/>
    <dgm:cxn modelId="{78723DA5-FB6E-2F45-8525-D9D65C377CC1}" type="presParOf" srcId="{E9A34554-1162-4F7B-8E90-5EA7913AB9B8}" destId="{43116521-D1A3-473D-949B-4139FDEC4F07}" srcOrd="0" destOrd="0" presId="urn:microsoft.com/office/officeart/2005/8/layout/hierarchy4"/>
    <dgm:cxn modelId="{45E07EC8-564D-5543-9B66-02C37DBDA2BC}" type="presParOf" srcId="{E9A34554-1162-4F7B-8E90-5EA7913AB9B8}" destId="{B7D9370E-585B-4108-AFE4-02E683C04E53}" srcOrd="1" destOrd="0" presId="urn:microsoft.com/office/officeart/2005/8/layout/hierarchy4"/>
    <dgm:cxn modelId="{B6934199-ED23-2B4C-81DD-42F3B15641EC}" type="presParOf" srcId="{2F2D165D-FFBB-4992-B7BE-1BC6CE2BF498}" destId="{C6DFBD1F-701A-4C5B-BB71-859B7494F24E}" srcOrd="5" destOrd="0" presId="urn:microsoft.com/office/officeart/2005/8/layout/hierarchy4"/>
    <dgm:cxn modelId="{A7FB2B50-5B60-C143-9DB0-D5EBF25E9F17}" type="presParOf" srcId="{2F2D165D-FFBB-4992-B7BE-1BC6CE2BF498}" destId="{8164351E-D0DF-4D12-BCA1-50272363492D}" srcOrd="6" destOrd="0" presId="urn:microsoft.com/office/officeart/2005/8/layout/hierarchy4"/>
    <dgm:cxn modelId="{36874D0C-0A05-ED4C-AB7A-03A4B74EAB14}" type="presParOf" srcId="{8164351E-D0DF-4D12-BCA1-50272363492D}" destId="{32C03A67-990A-42E4-96D0-1F11AC9F88C2}" srcOrd="0" destOrd="0" presId="urn:microsoft.com/office/officeart/2005/8/layout/hierarchy4"/>
    <dgm:cxn modelId="{3F91AF43-701B-7543-A948-C56E047400B1}" type="presParOf" srcId="{8164351E-D0DF-4D12-BCA1-50272363492D}" destId="{509F0743-7FE0-4C51-829C-98CCAEDCBB82}" srcOrd="1" destOrd="0" presId="urn:microsoft.com/office/officeart/2005/8/layout/hierarchy4"/>
    <dgm:cxn modelId="{9F83DB22-CA47-9548-8509-062404342B15}" type="presParOf" srcId="{2F2D165D-FFBB-4992-B7BE-1BC6CE2BF498}" destId="{B6ED9DC1-7E95-4B81-A63A-983D0D6DCEAB}" srcOrd="7" destOrd="0" presId="urn:microsoft.com/office/officeart/2005/8/layout/hierarchy4"/>
    <dgm:cxn modelId="{6D71772F-9DC2-2742-AA89-4CEDD23A2CFE}" type="presParOf" srcId="{2F2D165D-FFBB-4992-B7BE-1BC6CE2BF498}" destId="{D3F5291F-EEC9-480D-95D6-5842770D190F}" srcOrd="8" destOrd="0" presId="urn:microsoft.com/office/officeart/2005/8/layout/hierarchy4"/>
    <dgm:cxn modelId="{86B152CB-010A-684A-8D0E-1967DDA8A9B1}" type="presParOf" srcId="{D3F5291F-EEC9-480D-95D6-5842770D190F}" destId="{D4D9F5A7-CF1B-4E85-916F-FEE28784BA55}" srcOrd="0" destOrd="0" presId="urn:microsoft.com/office/officeart/2005/8/layout/hierarchy4"/>
    <dgm:cxn modelId="{C9BEEF60-BF8E-0E41-A01E-E66A4F713175}" type="presParOf" srcId="{D3F5291F-EEC9-480D-95D6-5842770D190F}" destId="{2655C906-A9A1-451B-84F9-003AA1EBDBFA}" srcOrd="1" destOrd="0" presId="urn:microsoft.com/office/officeart/2005/8/layout/hierarchy4"/>
    <dgm:cxn modelId="{B3E5D3BB-3BC6-CB4E-A748-35569804B753}" type="presParOf" srcId="{2F9AC616-A815-4729-BE8C-35F9D832B980}" destId="{BC74303F-715C-4169-8CAF-3EA56C0A178A}" srcOrd="1" destOrd="0" presId="urn:microsoft.com/office/officeart/2005/8/layout/hierarchy4"/>
    <dgm:cxn modelId="{6FD93429-ABF6-DA4C-836B-D48346896378}" type="presParOf" srcId="{2F9AC616-A815-4729-BE8C-35F9D832B980}" destId="{189E0E11-A665-4374-87F5-464D337EBA65}" srcOrd="2" destOrd="0" presId="urn:microsoft.com/office/officeart/2005/8/layout/hierarchy4"/>
    <dgm:cxn modelId="{4A9D6248-75C9-7B40-B8EE-759184742F79}" type="presParOf" srcId="{189E0E11-A665-4374-87F5-464D337EBA65}" destId="{EF8815FF-08C7-4AE2-9E0B-77AEB67D791D}" srcOrd="0" destOrd="0" presId="urn:microsoft.com/office/officeart/2005/8/layout/hierarchy4"/>
    <dgm:cxn modelId="{1F32B199-466E-C44F-BD7F-2B997EB478B4}" type="presParOf" srcId="{189E0E11-A665-4374-87F5-464D337EBA65}" destId="{49684BB2-7099-4FA4-A64F-8C4F28F3FEDD}" srcOrd="1" destOrd="0" presId="urn:microsoft.com/office/officeart/2005/8/layout/hierarchy4"/>
    <dgm:cxn modelId="{73A3FF34-C984-6F44-AFCC-562F6A8D15C6}" type="presParOf" srcId="{189E0E11-A665-4374-87F5-464D337EBA65}" destId="{302D1332-551D-4A68-A921-975632572B36}" srcOrd="2" destOrd="0" presId="urn:microsoft.com/office/officeart/2005/8/layout/hierarchy4"/>
    <dgm:cxn modelId="{D20205D4-198D-BD41-8E1D-A97DB610B0B9}" type="presParOf" srcId="{302D1332-551D-4A68-A921-975632572B36}" destId="{581BD465-AB65-4A97-9C8B-4766A9F7A477}" srcOrd="0" destOrd="0" presId="urn:microsoft.com/office/officeart/2005/8/layout/hierarchy4"/>
    <dgm:cxn modelId="{59E6D951-54DD-C14B-B2E6-DCA2E1013CD8}" type="presParOf" srcId="{581BD465-AB65-4A97-9C8B-4766A9F7A477}" destId="{3A121AC3-C2E9-481A-8AF3-DD8756DBDA83}" srcOrd="0" destOrd="0" presId="urn:microsoft.com/office/officeart/2005/8/layout/hierarchy4"/>
    <dgm:cxn modelId="{68C42817-E4DA-9549-A938-AB9AE21BF3B9}" type="presParOf" srcId="{581BD465-AB65-4A97-9C8B-4766A9F7A477}" destId="{202D2BDF-5A29-4C88-8C78-12BBAAA6C527}" srcOrd="1" destOrd="0" presId="urn:microsoft.com/office/officeart/2005/8/layout/hierarchy4"/>
    <dgm:cxn modelId="{B03B4B47-7C9F-B148-8715-0AA8098B4610}" type="presParOf" srcId="{302D1332-551D-4A68-A921-975632572B36}" destId="{7067315D-AD25-444F-B7DE-4D01F7A23BE5}" srcOrd="1" destOrd="0" presId="urn:microsoft.com/office/officeart/2005/8/layout/hierarchy4"/>
    <dgm:cxn modelId="{080595BA-5AEB-FF40-B166-0AFCE4547E06}" type="presParOf" srcId="{302D1332-551D-4A68-A921-975632572B36}" destId="{7E6B6DF3-B9C5-4A4A-B522-3FB242F3C109}" srcOrd="2" destOrd="0" presId="urn:microsoft.com/office/officeart/2005/8/layout/hierarchy4"/>
    <dgm:cxn modelId="{30715ECB-10B6-9945-9504-D9CD0B7DF736}" type="presParOf" srcId="{7E6B6DF3-B9C5-4A4A-B522-3FB242F3C109}" destId="{913930B0-07A4-4A03-BA0B-4F6255EDFC94}" srcOrd="0" destOrd="0" presId="urn:microsoft.com/office/officeart/2005/8/layout/hierarchy4"/>
    <dgm:cxn modelId="{7266DAC8-7900-244E-B3C3-F7AA080886F8}" type="presParOf" srcId="{7E6B6DF3-B9C5-4A4A-B522-3FB242F3C109}" destId="{662065ED-BE2A-433D-A3A4-11010CA46A5B}" srcOrd="1" destOrd="0" presId="urn:microsoft.com/office/officeart/2005/8/layout/hierarchy4"/>
    <dgm:cxn modelId="{7F025C2D-8B9B-0A4F-8533-C5F4E44B3FE3}" type="presParOf" srcId="{2F9AC616-A815-4729-BE8C-35F9D832B980}" destId="{903BE294-7A2B-4AB6-B807-05A55B89FB7C}" srcOrd="3" destOrd="0" presId="urn:microsoft.com/office/officeart/2005/8/layout/hierarchy4"/>
    <dgm:cxn modelId="{BDF9CBD0-9F3F-434E-996E-74003D3C2BF8}" type="presParOf" srcId="{2F9AC616-A815-4729-BE8C-35F9D832B980}" destId="{A4C47C3B-1D59-476F-81DC-4F965EBFA40D}" srcOrd="4" destOrd="0" presId="urn:microsoft.com/office/officeart/2005/8/layout/hierarchy4"/>
    <dgm:cxn modelId="{A1257418-22EA-E549-A4B7-5B05DC782773}" type="presParOf" srcId="{A4C47C3B-1D59-476F-81DC-4F965EBFA40D}" destId="{C267B450-59D7-4F6A-9112-7FA5795BCC18}" srcOrd="0" destOrd="0" presId="urn:microsoft.com/office/officeart/2005/8/layout/hierarchy4"/>
    <dgm:cxn modelId="{5A480D97-ECBB-F248-8E58-467034BDD8B4}" type="presParOf" srcId="{A4C47C3B-1D59-476F-81DC-4F965EBFA40D}" destId="{905EBD01-4DF4-495C-9026-328107FE5355}" srcOrd="1" destOrd="0" presId="urn:microsoft.com/office/officeart/2005/8/layout/hierarchy4"/>
    <dgm:cxn modelId="{3B02E2D2-F569-1147-9F57-A04C57448752}" type="presParOf" srcId="{99C5292E-56DD-43F6-ADE3-A3D0C97DF5EA}" destId="{D78B74AA-F414-41D8-8DE9-82DC681074CE}" srcOrd="1" destOrd="0" presId="urn:microsoft.com/office/officeart/2005/8/layout/hierarchy4"/>
    <dgm:cxn modelId="{CC3C2A92-DE2D-A749-B43B-4A892549DB34}" type="presParOf" srcId="{99C5292E-56DD-43F6-ADE3-A3D0C97DF5EA}" destId="{98E77DC4-493D-4C66-85F3-167DC2B699AA}" srcOrd="2" destOrd="0" presId="urn:microsoft.com/office/officeart/2005/8/layout/hierarchy4"/>
    <dgm:cxn modelId="{24868EA3-675D-4740-A6CF-5F752034C3B4}" type="presParOf" srcId="{98E77DC4-493D-4C66-85F3-167DC2B699AA}" destId="{D28E03B8-DA6F-476B-87D2-185E5105985A}" srcOrd="0" destOrd="0" presId="urn:microsoft.com/office/officeart/2005/8/layout/hierarchy4"/>
    <dgm:cxn modelId="{F360E78E-B911-5940-9D9C-7E891347A368}" type="presParOf" srcId="{98E77DC4-493D-4C66-85F3-167DC2B699AA}" destId="{CA70B7C0-EE9E-41D6-90C0-6E4B3BD1E24B}" srcOrd="1" destOrd="0" presId="urn:microsoft.com/office/officeart/2005/8/layout/hierarchy4"/>
    <dgm:cxn modelId="{BDCFAEF7-AAF2-5D4D-A499-DB68B76409D4}" type="presParOf" srcId="{98E77DC4-493D-4C66-85F3-167DC2B699AA}" destId="{1FBEB3D7-598E-463A-980D-17B998C06749}" srcOrd="2" destOrd="0" presId="urn:microsoft.com/office/officeart/2005/8/layout/hierarchy4"/>
    <dgm:cxn modelId="{4698D212-F0F4-CB4F-960C-ADD0AE579696}" type="presParOf" srcId="{1FBEB3D7-598E-463A-980D-17B998C06749}" destId="{55E15D80-B9CF-497B-B17A-6121BFA027A9}" srcOrd="0" destOrd="0" presId="urn:microsoft.com/office/officeart/2005/8/layout/hierarchy4"/>
    <dgm:cxn modelId="{41A5CA97-ECEA-C549-BF04-E21073031E4D}" type="presParOf" srcId="{55E15D80-B9CF-497B-B17A-6121BFA027A9}" destId="{41DD9FB1-5E07-4243-BE34-08835EA58014}" srcOrd="0" destOrd="0" presId="urn:microsoft.com/office/officeart/2005/8/layout/hierarchy4"/>
    <dgm:cxn modelId="{9AA55C9C-11DC-1443-A606-E0489D27305F}" type="presParOf" srcId="{55E15D80-B9CF-497B-B17A-6121BFA027A9}" destId="{4DF516DC-39AA-4129-B9B2-91FDA94B89EA}" srcOrd="1" destOrd="0" presId="urn:microsoft.com/office/officeart/2005/8/layout/hierarchy4"/>
    <dgm:cxn modelId="{E1F1ED2E-58AD-6F4E-8299-3E3792518843}" type="presParOf" srcId="{55E15D80-B9CF-497B-B17A-6121BFA027A9}" destId="{0149DC15-3002-4B73-BE6A-0088EC7CAAAB}" srcOrd="2" destOrd="0" presId="urn:microsoft.com/office/officeart/2005/8/layout/hierarchy4"/>
    <dgm:cxn modelId="{8D07D4C6-3B4B-3344-B9B0-097CCC2B192A}" type="presParOf" srcId="{0149DC15-3002-4B73-BE6A-0088EC7CAAAB}" destId="{F9D964DB-EA03-42B9-B9DC-3A58313B6CF1}" srcOrd="0" destOrd="0" presId="urn:microsoft.com/office/officeart/2005/8/layout/hierarchy4"/>
    <dgm:cxn modelId="{A5B0EB1F-D192-554C-B121-11D474E8B904}" type="presParOf" srcId="{F9D964DB-EA03-42B9-B9DC-3A58313B6CF1}" destId="{C53C79FD-DA89-4CC9-8ACE-5EB5468E56C1}" srcOrd="0" destOrd="0" presId="urn:microsoft.com/office/officeart/2005/8/layout/hierarchy4"/>
    <dgm:cxn modelId="{5F4EF02A-D4A4-3840-A436-1C5930CCF2B8}" type="presParOf" srcId="{F9D964DB-EA03-42B9-B9DC-3A58313B6CF1}" destId="{0B223C5E-7B62-4967-AE8C-832F0531F613}" srcOrd="1" destOrd="0" presId="urn:microsoft.com/office/officeart/2005/8/layout/hierarchy4"/>
    <dgm:cxn modelId="{C3FEF265-CF2B-DF4A-97E1-B503FDB53226}" type="presParOf" srcId="{0149DC15-3002-4B73-BE6A-0088EC7CAAAB}" destId="{902C0601-8B3F-4B0B-B969-152ED25A52C9}" srcOrd="1" destOrd="0" presId="urn:microsoft.com/office/officeart/2005/8/layout/hierarchy4"/>
    <dgm:cxn modelId="{E289768E-9CE9-E947-B267-085465DA988B}" type="presParOf" srcId="{0149DC15-3002-4B73-BE6A-0088EC7CAAAB}" destId="{497A113A-F86A-4849-9B08-2D883F71FA93}" srcOrd="2" destOrd="0" presId="urn:microsoft.com/office/officeart/2005/8/layout/hierarchy4"/>
    <dgm:cxn modelId="{857DCCC2-A3A6-974A-B0CE-1F7616464EB8}" type="presParOf" srcId="{497A113A-F86A-4849-9B08-2D883F71FA93}" destId="{6DFE36D2-5A71-47F8-8AB3-3A12637B1BB1}" srcOrd="0" destOrd="0" presId="urn:microsoft.com/office/officeart/2005/8/layout/hierarchy4"/>
    <dgm:cxn modelId="{42CD8599-16E8-814A-8CB0-06ECB438CD80}" type="presParOf" srcId="{497A113A-F86A-4849-9B08-2D883F71FA93}" destId="{C72EB117-4C26-435E-AEA8-50D6072554FF}" srcOrd="1" destOrd="0" presId="urn:microsoft.com/office/officeart/2005/8/layout/hierarchy4"/>
    <dgm:cxn modelId="{A6184714-15DE-D349-B6A7-F2B95C0C9DEF}" type="presParOf" srcId="{0149DC15-3002-4B73-BE6A-0088EC7CAAAB}" destId="{27C8237A-0F2D-4389-BC38-3830450C0F05}" srcOrd="3" destOrd="0" presId="urn:microsoft.com/office/officeart/2005/8/layout/hierarchy4"/>
    <dgm:cxn modelId="{ECE821A8-AB29-1146-B6B3-338ED7B0EBBB}" type="presParOf" srcId="{0149DC15-3002-4B73-BE6A-0088EC7CAAAB}" destId="{346492FB-CBAA-4E60-BCC4-FB973EB43748}" srcOrd="4" destOrd="0" presId="urn:microsoft.com/office/officeart/2005/8/layout/hierarchy4"/>
    <dgm:cxn modelId="{B64F2D11-CEB7-9444-82BE-BEBC589C8714}" type="presParOf" srcId="{346492FB-CBAA-4E60-BCC4-FB973EB43748}" destId="{FF500DBC-1DD5-47FE-8DBE-34F1F962AE6D}" srcOrd="0" destOrd="0" presId="urn:microsoft.com/office/officeart/2005/8/layout/hierarchy4"/>
    <dgm:cxn modelId="{A25147D5-54C4-BE40-BAC0-462A497DDD19}" type="presParOf" srcId="{346492FB-CBAA-4E60-BCC4-FB973EB43748}" destId="{2E4A7426-F01D-46D7-B177-9386C571CF3C}"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C1EF40-F5B4-4E24-A9D7-322D0904C670}">
      <dsp:nvSpPr>
        <dsp:cNvPr id="0" name=""/>
        <dsp:cNvSpPr/>
      </dsp:nvSpPr>
      <dsp:spPr>
        <a:xfrm>
          <a:off x="3038103" y="1901555"/>
          <a:ext cx="1816872" cy="1816872"/>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AU" sz="2700" kern="1200" dirty="0" smtClean="0"/>
            <a:t>Software</a:t>
          </a:r>
          <a:endParaRPr lang="en-US" sz="2700" kern="1200" dirty="0"/>
        </a:p>
      </dsp:txBody>
      <dsp:txXfrm>
        <a:off x="3304178" y="2167630"/>
        <a:ext cx="1284722" cy="1284722"/>
      </dsp:txXfrm>
    </dsp:sp>
    <dsp:sp modelId="{8496C522-6DF1-483B-9EBD-B901428FF1E1}">
      <dsp:nvSpPr>
        <dsp:cNvPr id="0" name=""/>
        <dsp:cNvSpPr/>
      </dsp:nvSpPr>
      <dsp:spPr>
        <a:xfrm rot="11712879">
          <a:off x="1651235" y="2112582"/>
          <a:ext cx="1365935" cy="517808"/>
        </a:xfrm>
        <a:prstGeom prst="leftArrow">
          <a:avLst>
            <a:gd name="adj1" fmla="val 60000"/>
            <a:gd name="adj2" fmla="val 5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E4B5DCAA-7F46-47E8-8343-BDDC8A30B9C8}">
      <dsp:nvSpPr>
        <dsp:cNvPr id="0" name=""/>
        <dsp:cNvSpPr/>
      </dsp:nvSpPr>
      <dsp:spPr>
        <a:xfrm>
          <a:off x="812158" y="1501839"/>
          <a:ext cx="1726029" cy="1380823"/>
        </a:xfrm>
        <a:prstGeom prst="roundRect">
          <a:avLst>
            <a:gd name="adj" fmla="val 1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AU" sz="2400" kern="1200" dirty="0" smtClean="0"/>
            <a:t>Experienced User</a:t>
          </a:r>
          <a:endParaRPr lang="en-US" sz="2400" kern="1200" dirty="0"/>
        </a:p>
      </dsp:txBody>
      <dsp:txXfrm>
        <a:off x="852601" y="1542282"/>
        <a:ext cx="1645143" cy="1299937"/>
      </dsp:txXfrm>
    </dsp:sp>
    <dsp:sp modelId="{175DF15D-6E4F-48D8-91E7-3AAEC6C8379C}">
      <dsp:nvSpPr>
        <dsp:cNvPr id="0" name=""/>
        <dsp:cNvSpPr/>
      </dsp:nvSpPr>
      <dsp:spPr>
        <a:xfrm rot="14700000">
          <a:off x="2568296" y="1044213"/>
          <a:ext cx="1351153" cy="517808"/>
        </a:xfrm>
        <a:prstGeom prst="leftArrow">
          <a:avLst>
            <a:gd name="adj1" fmla="val 60000"/>
            <a:gd name="adj2" fmla="val 50000"/>
          </a:avLst>
        </a:prstGeom>
        <a:gradFill rotWithShape="0">
          <a:gsLst>
            <a:gs pos="0">
              <a:schemeClr val="accent2">
                <a:hueOff val="6822"/>
                <a:satOff val="0"/>
                <a:lumOff val="9739"/>
                <a:alphaOff val="0"/>
                <a:shade val="15000"/>
                <a:satMod val="180000"/>
              </a:schemeClr>
            </a:gs>
            <a:gs pos="50000">
              <a:schemeClr val="accent2">
                <a:hueOff val="6822"/>
                <a:satOff val="0"/>
                <a:lumOff val="9739"/>
                <a:alphaOff val="0"/>
                <a:shade val="45000"/>
                <a:satMod val="170000"/>
              </a:schemeClr>
            </a:gs>
            <a:gs pos="70000">
              <a:schemeClr val="accent2">
                <a:hueOff val="6822"/>
                <a:satOff val="0"/>
                <a:lumOff val="9739"/>
                <a:alphaOff val="0"/>
                <a:tint val="99000"/>
                <a:shade val="65000"/>
                <a:satMod val="155000"/>
              </a:schemeClr>
            </a:gs>
            <a:gs pos="100000">
              <a:schemeClr val="accent2">
                <a:hueOff val="6822"/>
                <a:satOff val="0"/>
                <a:lumOff val="9739"/>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634607A2-F7ED-4C7F-947F-DCF982ECBCF8}">
      <dsp:nvSpPr>
        <dsp:cNvPr id="0" name=""/>
        <dsp:cNvSpPr/>
      </dsp:nvSpPr>
      <dsp:spPr>
        <a:xfrm>
          <a:off x="2095347" y="425"/>
          <a:ext cx="1726029" cy="1380823"/>
        </a:xfrm>
        <a:prstGeom prst="roundRect">
          <a:avLst>
            <a:gd name="adj" fmla="val 10000"/>
          </a:avLst>
        </a:prstGeom>
        <a:gradFill rotWithShape="0">
          <a:gsLst>
            <a:gs pos="0">
              <a:schemeClr val="accent2">
                <a:hueOff val="6822"/>
                <a:satOff val="0"/>
                <a:lumOff val="9739"/>
                <a:alphaOff val="0"/>
                <a:shade val="15000"/>
                <a:satMod val="180000"/>
              </a:schemeClr>
            </a:gs>
            <a:gs pos="50000">
              <a:schemeClr val="accent2">
                <a:hueOff val="6822"/>
                <a:satOff val="0"/>
                <a:lumOff val="9739"/>
                <a:alphaOff val="0"/>
                <a:shade val="45000"/>
                <a:satMod val="170000"/>
              </a:schemeClr>
            </a:gs>
            <a:gs pos="70000">
              <a:schemeClr val="accent2">
                <a:hueOff val="6822"/>
                <a:satOff val="0"/>
                <a:lumOff val="9739"/>
                <a:alphaOff val="0"/>
                <a:tint val="99000"/>
                <a:shade val="65000"/>
                <a:satMod val="155000"/>
              </a:schemeClr>
            </a:gs>
            <a:gs pos="100000">
              <a:schemeClr val="accent2">
                <a:hueOff val="6822"/>
                <a:satOff val="0"/>
                <a:lumOff val="9739"/>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AU" sz="2400" kern="1200" dirty="0" smtClean="0"/>
            <a:t>User Manual</a:t>
          </a:r>
          <a:endParaRPr lang="en-US" sz="2400" kern="1200" dirty="0"/>
        </a:p>
      </dsp:txBody>
      <dsp:txXfrm>
        <a:off x="2135790" y="40868"/>
        <a:ext cx="1645143" cy="1299937"/>
      </dsp:txXfrm>
    </dsp:sp>
    <dsp:sp modelId="{CD86630D-DEA1-4614-912A-6DEF53503297}">
      <dsp:nvSpPr>
        <dsp:cNvPr id="0" name=""/>
        <dsp:cNvSpPr/>
      </dsp:nvSpPr>
      <dsp:spPr>
        <a:xfrm rot="17700000">
          <a:off x="3973630" y="1044213"/>
          <a:ext cx="1351153" cy="517808"/>
        </a:xfrm>
        <a:prstGeom prst="leftArrow">
          <a:avLst>
            <a:gd name="adj1" fmla="val 60000"/>
            <a:gd name="adj2" fmla="val 50000"/>
          </a:avLst>
        </a:prstGeom>
        <a:gradFill rotWithShape="0">
          <a:gsLst>
            <a:gs pos="0">
              <a:schemeClr val="accent2">
                <a:hueOff val="13643"/>
                <a:satOff val="0"/>
                <a:lumOff val="19478"/>
                <a:alphaOff val="0"/>
                <a:shade val="15000"/>
                <a:satMod val="180000"/>
              </a:schemeClr>
            </a:gs>
            <a:gs pos="50000">
              <a:schemeClr val="accent2">
                <a:hueOff val="13643"/>
                <a:satOff val="0"/>
                <a:lumOff val="19478"/>
                <a:alphaOff val="0"/>
                <a:shade val="45000"/>
                <a:satMod val="170000"/>
              </a:schemeClr>
            </a:gs>
            <a:gs pos="70000">
              <a:schemeClr val="accent2">
                <a:hueOff val="13643"/>
                <a:satOff val="0"/>
                <a:lumOff val="19478"/>
                <a:alphaOff val="0"/>
                <a:tint val="99000"/>
                <a:shade val="65000"/>
                <a:satMod val="155000"/>
              </a:schemeClr>
            </a:gs>
            <a:gs pos="100000">
              <a:schemeClr val="accent2">
                <a:hueOff val="13643"/>
                <a:satOff val="0"/>
                <a:lumOff val="19478"/>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1842E13B-2F1C-44E0-B6A3-21A84AE0B4C9}">
      <dsp:nvSpPr>
        <dsp:cNvPr id="0" name=""/>
        <dsp:cNvSpPr/>
      </dsp:nvSpPr>
      <dsp:spPr>
        <a:xfrm>
          <a:off x="4071703" y="425"/>
          <a:ext cx="1726029" cy="1380823"/>
        </a:xfrm>
        <a:prstGeom prst="roundRect">
          <a:avLst>
            <a:gd name="adj" fmla="val 10000"/>
          </a:avLst>
        </a:prstGeom>
        <a:gradFill rotWithShape="0">
          <a:gsLst>
            <a:gs pos="0">
              <a:schemeClr val="accent2">
                <a:hueOff val="13643"/>
                <a:satOff val="0"/>
                <a:lumOff val="19478"/>
                <a:alphaOff val="0"/>
                <a:shade val="15000"/>
                <a:satMod val="180000"/>
              </a:schemeClr>
            </a:gs>
            <a:gs pos="50000">
              <a:schemeClr val="accent2">
                <a:hueOff val="13643"/>
                <a:satOff val="0"/>
                <a:lumOff val="19478"/>
                <a:alphaOff val="0"/>
                <a:shade val="45000"/>
                <a:satMod val="170000"/>
              </a:schemeClr>
            </a:gs>
            <a:gs pos="70000">
              <a:schemeClr val="accent2">
                <a:hueOff val="13643"/>
                <a:satOff val="0"/>
                <a:lumOff val="19478"/>
                <a:alphaOff val="0"/>
                <a:tint val="99000"/>
                <a:shade val="65000"/>
                <a:satMod val="155000"/>
              </a:schemeClr>
            </a:gs>
            <a:gs pos="100000">
              <a:schemeClr val="accent2">
                <a:hueOff val="13643"/>
                <a:satOff val="0"/>
                <a:lumOff val="19478"/>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AU" sz="2400" kern="1200" dirty="0" smtClean="0"/>
            <a:t>Heuristics</a:t>
          </a:r>
          <a:endParaRPr lang="en-US" sz="2400" kern="1200" dirty="0"/>
        </a:p>
      </dsp:txBody>
      <dsp:txXfrm>
        <a:off x="4112146" y="40868"/>
        <a:ext cx="1645143" cy="1299937"/>
      </dsp:txXfrm>
    </dsp:sp>
    <dsp:sp modelId="{F1ED6F13-A629-4409-AA7D-9B015F97C5E9}">
      <dsp:nvSpPr>
        <dsp:cNvPr id="0" name=""/>
        <dsp:cNvSpPr/>
      </dsp:nvSpPr>
      <dsp:spPr>
        <a:xfrm rot="20700000">
          <a:off x="4876961" y="2120761"/>
          <a:ext cx="1351153" cy="517808"/>
        </a:xfrm>
        <a:prstGeom prst="leftArrow">
          <a:avLst>
            <a:gd name="adj1" fmla="val 60000"/>
            <a:gd name="adj2" fmla="val 50000"/>
          </a:avLst>
        </a:prstGeom>
        <a:gradFill rotWithShape="0">
          <a:gsLst>
            <a:gs pos="0">
              <a:schemeClr val="accent2">
                <a:hueOff val="20465"/>
                <a:satOff val="0"/>
                <a:lumOff val="29217"/>
                <a:alphaOff val="0"/>
                <a:shade val="15000"/>
                <a:satMod val="180000"/>
              </a:schemeClr>
            </a:gs>
            <a:gs pos="50000">
              <a:schemeClr val="accent2">
                <a:hueOff val="20465"/>
                <a:satOff val="0"/>
                <a:lumOff val="29217"/>
                <a:alphaOff val="0"/>
                <a:shade val="45000"/>
                <a:satMod val="170000"/>
              </a:schemeClr>
            </a:gs>
            <a:gs pos="70000">
              <a:schemeClr val="accent2">
                <a:hueOff val="20465"/>
                <a:satOff val="0"/>
                <a:lumOff val="29217"/>
                <a:alphaOff val="0"/>
                <a:tint val="99000"/>
                <a:shade val="65000"/>
                <a:satMod val="155000"/>
              </a:schemeClr>
            </a:gs>
            <a:gs pos="100000">
              <a:schemeClr val="accent2">
                <a:hueOff val="20465"/>
                <a:satOff val="0"/>
                <a:lumOff val="29217"/>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428D057D-FD1A-4A72-AE4B-3BA1125058E4}">
      <dsp:nvSpPr>
        <dsp:cNvPr id="0" name=""/>
        <dsp:cNvSpPr/>
      </dsp:nvSpPr>
      <dsp:spPr>
        <a:xfrm>
          <a:off x="5342080" y="1514402"/>
          <a:ext cx="1726029" cy="1380823"/>
        </a:xfrm>
        <a:prstGeom prst="roundRect">
          <a:avLst>
            <a:gd name="adj" fmla="val 10000"/>
          </a:avLst>
        </a:prstGeom>
        <a:gradFill rotWithShape="0">
          <a:gsLst>
            <a:gs pos="0">
              <a:schemeClr val="accent2">
                <a:hueOff val="20465"/>
                <a:satOff val="0"/>
                <a:lumOff val="29217"/>
                <a:alphaOff val="0"/>
                <a:shade val="15000"/>
                <a:satMod val="180000"/>
              </a:schemeClr>
            </a:gs>
            <a:gs pos="50000">
              <a:schemeClr val="accent2">
                <a:hueOff val="20465"/>
                <a:satOff val="0"/>
                <a:lumOff val="29217"/>
                <a:alphaOff val="0"/>
                <a:shade val="45000"/>
                <a:satMod val="170000"/>
              </a:schemeClr>
            </a:gs>
            <a:gs pos="70000">
              <a:schemeClr val="accent2">
                <a:hueOff val="20465"/>
                <a:satOff val="0"/>
                <a:lumOff val="29217"/>
                <a:alphaOff val="0"/>
                <a:tint val="99000"/>
                <a:shade val="65000"/>
                <a:satMod val="155000"/>
              </a:schemeClr>
            </a:gs>
            <a:gs pos="100000">
              <a:schemeClr val="accent2">
                <a:hueOff val="20465"/>
                <a:satOff val="0"/>
                <a:lumOff val="29217"/>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AU" sz="2400" kern="1200" dirty="0" smtClean="0"/>
            <a:t>What we know of software</a:t>
          </a:r>
          <a:endParaRPr lang="en-US" sz="2400" kern="1200" dirty="0"/>
        </a:p>
      </dsp:txBody>
      <dsp:txXfrm>
        <a:off x="5382523" y="1554845"/>
        <a:ext cx="1645143" cy="1299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3123C-10D1-4BAA-88C3-C09F9E0BFDB3}">
      <dsp:nvSpPr>
        <dsp:cNvPr id="0" name=""/>
        <dsp:cNvSpPr/>
      </dsp:nvSpPr>
      <dsp:spPr>
        <a:xfrm rot="16200000">
          <a:off x="-1371578" y="1374800"/>
          <a:ext cx="4022435" cy="1272834"/>
        </a:xfrm>
        <a:prstGeom prst="flowChartManualOperation">
          <a:avLst/>
        </a:prstGeom>
        <a:gradFill rotWithShape="0">
          <a:gsLst>
            <a:gs pos="0">
              <a:schemeClr val="accent2">
                <a:shade val="50000"/>
                <a:hueOff val="0"/>
                <a:satOff val="0"/>
                <a:lumOff val="0"/>
                <a:alphaOff val="0"/>
                <a:shade val="15000"/>
                <a:satMod val="180000"/>
              </a:schemeClr>
            </a:gs>
            <a:gs pos="50000">
              <a:schemeClr val="accent2">
                <a:shade val="50000"/>
                <a:hueOff val="0"/>
                <a:satOff val="0"/>
                <a:lumOff val="0"/>
                <a:alphaOff val="0"/>
                <a:shade val="45000"/>
                <a:satMod val="170000"/>
              </a:schemeClr>
            </a:gs>
            <a:gs pos="70000">
              <a:schemeClr val="accent2">
                <a:shade val="50000"/>
                <a:hueOff val="0"/>
                <a:satOff val="0"/>
                <a:lumOff val="0"/>
                <a:alphaOff val="0"/>
                <a:tint val="99000"/>
                <a:shade val="65000"/>
                <a:satMod val="155000"/>
              </a:schemeClr>
            </a:gs>
            <a:gs pos="100000">
              <a:schemeClr val="accent2">
                <a:shade val="50000"/>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accent2">
              <a:shade val="50000"/>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0" tIns="0" rIns="76200" bIns="0" numCol="1" spcCol="1270" anchor="ctr" anchorCtr="0">
          <a:noAutofit/>
        </a:bodyPr>
        <a:lstStyle/>
        <a:p>
          <a:pPr lvl="0" algn="ctr" defTabSz="533400">
            <a:lnSpc>
              <a:spcPct val="90000"/>
            </a:lnSpc>
            <a:spcBef>
              <a:spcPct val="0"/>
            </a:spcBef>
            <a:spcAft>
              <a:spcPct val="35000"/>
            </a:spcAft>
          </a:pPr>
          <a:r>
            <a:rPr lang="en-AU" sz="1200" kern="1200" dirty="0" smtClean="0"/>
            <a:t>Business Requirements</a:t>
          </a:r>
          <a:endParaRPr lang="en-US" sz="1200" kern="1200" dirty="0"/>
        </a:p>
      </dsp:txBody>
      <dsp:txXfrm rot="5400000">
        <a:off x="3222" y="804487"/>
        <a:ext cx="1272834" cy="2413461"/>
      </dsp:txXfrm>
    </dsp:sp>
    <dsp:sp modelId="{F3BCBE16-D3F4-4109-9510-53976A8784D5}">
      <dsp:nvSpPr>
        <dsp:cNvPr id="0" name=""/>
        <dsp:cNvSpPr/>
      </dsp:nvSpPr>
      <dsp:spPr>
        <a:xfrm rot="16200000">
          <a:off x="-3281" y="1374800"/>
          <a:ext cx="4022435" cy="1272834"/>
        </a:xfrm>
        <a:prstGeom prst="flowChartManualOperation">
          <a:avLst/>
        </a:prstGeom>
        <a:gradFill rotWithShape="0">
          <a:gsLst>
            <a:gs pos="0">
              <a:schemeClr val="accent2">
                <a:shade val="50000"/>
                <a:hueOff val="227943"/>
                <a:satOff val="7410"/>
                <a:lumOff val="15750"/>
                <a:alphaOff val="0"/>
                <a:shade val="15000"/>
                <a:satMod val="180000"/>
              </a:schemeClr>
            </a:gs>
            <a:gs pos="50000">
              <a:schemeClr val="accent2">
                <a:shade val="50000"/>
                <a:hueOff val="227943"/>
                <a:satOff val="7410"/>
                <a:lumOff val="15750"/>
                <a:alphaOff val="0"/>
                <a:shade val="45000"/>
                <a:satMod val="170000"/>
              </a:schemeClr>
            </a:gs>
            <a:gs pos="70000">
              <a:schemeClr val="accent2">
                <a:shade val="50000"/>
                <a:hueOff val="227943"/>
                <a:satOff val="7410"/>
                <a:lumOff val="15750"/>
                <a:alphaOff val="0"/>
                <a:tint val="99000"/>
                <a:shade val="65000"/>
                <a:satMod val="155000"/>
              </a:schemeClr>
            </a:gs>
            <a:gs pos="100000">
              <a:schemeClr val="accent2">
                <a:shade val="50000"/>
                <a:hueOff val="227943"/>
                <a:satOff val="7410"/>
                <a:lumOff val="1575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accent2">
              <a:shade val="50000"/>
              <a:hueOff val="227943"/>
              <a:satOff val="7410"/>
              <a:lumOff val="1575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0" tIns="0" rIns="76200" bIns="0" numCol="1" spcCol="1270" anchor="ctr" anchorCtr="0">
          <a:noAutofit/>
        </a:bodyPr>
        <a:lstStyle/>
        <a:p>
          <a:pPr lvl="0" algn="ctr" defTabSz="533400">
            <a:lnSpc>
              <a:spcPct val="90000"/>
            </a:lnSpc>
            <a:spcBef>
              <a:spcPct val="0"/>
            </a:spcBef>
            <a:spcAft>
              <a:spcPct val="35000"/>
            </a:spcAft>
          </a:pPr>
          <a:r>
            <a:rPr lang="en-AU" sz="1200" kern="1200" dirty="0" smtClean="0"/>
            <a:t>Use Cases</a:t>
          </a:r>
          <a:endParaRPr lang="en-US" sz="1200" kern="1200" dirty="0"/>
        </a:p>
      </dsp:txBody>
      <dsp:txXfrm rot="5400000">
        <a:off x="1371519" y="804487"/>
        <a:ext cx="1272834" cy="2413461"/>
      </dsp:txXfrm>
    </dsp:sp>
    <dsp:sp modelId="{635F7532-6614-4BB4-97CB-BBD4E25931E8}">
      <dsp:nvSpPr>
        <dsp:cNvPr id="0" name=""/>
        <dsp:cNvSpPr/>
      </dsp:nvSpPr>
      <dsp:spPr>
        <a:xfrm rot="16200000">
          <a:off x="1365016" y="1374800"/>
          <a:ext cx="4022435" cy="1272834"/>
        </a:xfrm>
        <a:prstGeom prst="flowChartManualOperation">
          <a:avLst/>
        </a:prstGeom>
        <a:gradFill rotWithShape="0">
          <a:gsLst>
            <a:gs pos="0">
              <a:schemeClr val="accent2">
                <a:shade val="50000"/>
                <a:hueOff val="455886"/>
                <a:satOff val="14821"/>
                <a:lumOff val="31499"/>
                <a:alphaOff val="0"/>
                <a:shade val="15000"/>
                <a:satMod val="180000"/>
              </a:schemeClr>
            </a:gs>
            <a:gs pos="50000">
              <a:schemeClr val="accent2">
                <a:shade val="50000"/>
                <a:hueOff val="455886"/>
                <a:satOff val="14821"/>
                <a:lumOff val="31499"/>
                <a:alphaOff val="0"/>
                <a:shade val="45000"/>
                <a:satMod val="170000"/>
              </a:schemeClr>
            </a:gs>
            <a:gs pos="70000">
              <a:schemeClr val="accent2">
                <a:shade val="50000"/>
                <a:hueOff val="455886"/>
                <a:satOff val="14821"/>
                <a:lumOff val="31499"/>
                <a:alphaOff val="0"/>
                <a:tint val="99000"/>
                <a:shade val="65000"/>
                <a:satMod val="155000"/>
              </a:schemeClr>
            </a:gs>
            <a:gs pos="100000">
              <a:schemeClr val="accent2">
                <a:shade val="50000"/>
                <a:hueOff val="455886"/>
                <a:satOff val="14821"/>
                <a:lumOff val="31499"/>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accent2">
              <a:shade val="50000"/>
              <a:hueOff val="455886"/>
              <a:satOff val="14821"/>
              <a:lumOff val="31499"/>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0" tIns="0" rIns="76200" bIns="0" numCol="1" spcCol="1270" anchor="ctr" anchorCtr="0">
          <a:noAutofit/>
        </a:bodyPr>
        <a:lstStyle/>
        <a:p>
          <a:pPr lvl="0" algn="ctr" defTabSz="533400">
            <a:lnSpc>
              <a:spcPct val="90000"/>
            </a:lnSpc>
            <a:spcBef>
              <a:spcPct val="0"/>
            </a:spcBef>
            <a:spcAft>
              <a:spcPct val="35000"/>
            </a:spcAft>
          </a:pPr>
          <a:r>
            <a:rPr lang="en-AU" sz="1200" kern="1200" dirty="0" smtClean="0"/>
            <a:t>Technical Requirements</a:t>
          </a:r>
          <a:endParaRPr lang="en-US" sz="1200" kern="1200" dirty="0"/>
        </a:p>
      </dsp:txBody>
      <dsp:txXfrm rot="5400000">
        <a:off x="2739816" y="804487"/>
        <a:ext cx="1272834" cy="2413461"/>
      </dsp:txXfrm>
    </dsp:sp>
    <dsp:sp modelId="{A10C2071-5B44-49EB-B397-7C314CC81148}">
      <dsp:nvSpPr>
        <dsp:cNvPr id="0" name=""/>
        <dsp:cNvSpPr/>
      </dsp:nvSpPr>
      <dsp:spPr>
        <a:xfrm rot="16200000">
          <a:off x="2733313" y="1374800"/>
          <a:ext cx="4022435" cy="1272834"/>
        </a:xfrm>
        <a:prstGeom prst="flowChartManualOperation">
          <a:avLst/>
        </a:prstGeom>
        <a:gradFill rotWithShape="0">
          <a:gsLst>
            <a:gs pos="0">
              <a:schemeClr val="accent2">
                <a:shade val="50000"/>
                <a:hueOff val="683829"/>
                <a:satOff val="22231"/>
                <a:lumOff val="47249"/>
                <a:alphaOff val="0"/>
                <a:shade val="15000"/>
                <a:satMod val="180000"/>
              </a:schemeClr>
            </a:gs>
            <a:gs pos="50000">
              <a:schemeClr val="accent2">
                <a:shade val="50000"/>
                <a:hueOff val="683829"/>
                <a:satOff val="22231"/>
                <a:lumOff val="47249"/>
                <a:alphaOff val="0"/>
                <a:shade val="45000"/>
                <a:satMod val="170000"/>
              </a:schemeClr>
            </a:gs>
            <a:gs pos="70000">
              <a:schemeClr val="accent2">
                <a:shade val="50000"/>
                <a:hueOff val="683829"/>
                <a:satOff val="22231"/>
                <a:lumOff val="47249"/>
                <a:alphaOff val="0"/>
                <a:tint val="99000"/>
                <a:shade val="65000"/>
                <a:satMod val="155000"/>
              </a:schemeClr>
            </a:gs>
            <a:gs pos="100000">
              <a:schemeClr val="accent2">
                <a:shade val="50000"/>
                <a:hueOff val="683829"/>
                <a:satOff val="22231"/>
                <a:lumOff val="47249"/>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accent2">
              <a:shade val="50000"/>
              <a:hueOff val="683829"/>
              <a:satOff val="22231"/>
              <a:lumOff val="47249"/>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0" tIns="0" rIns="76200" bIns="0" numCol="1" spcCol="1270" anchor="ctr" anchorCtr="0">
          <a:noAutofit/>
        </a:bodyPr>
        <a:lstStyle/>
        <a:p>
          <a:pPr lvl="0" algn="ctr" defTabSz="533400">
            <a:lnSpc>
              <a:spcPct val="90000"/>
            </a:lnSpc>
            <a:spcBef>
              <a:spcPct val="0"/>
            </a:spcBef>
            <a:spcAft>
              <a:spcPct val="35000"/>
            </a:spcAft>
          </a:pPr>
          <a:r>
            <a:rPr lang="en-AU" sz="1200" kern="1200" dirty="0" smtClean="0"/>
            <a:t>Architecture Diagrams</a:t>
          </a:r>
          <a:endParaRPr lang="en-US" sz="1200" kern="1200" dirty="0"/>
        </a:p>
      </dsp:txBody>
      <dsp:txXfrm rot="5400000">
        <a:off x="4108113" y="804487"/>
        <a:ext cx="1272834" cy="2413461"/>
      </dsp:txXfrm>
    </dsp:sp>
    <dsp:sp modelId="{DB39230F-3205-4599-9067-C283404FB998}">
      <dsp:nvSpPr>
        <dsp:cNvPr id="0" name=""/>
        <dsp:cNvSpPr/>
      </dsp:nvSpPr>
      <dsp:spPr>
        <a:xfrm rot="16200000">
          <a:off x="4101611" y="1374800"/>
          <a:ext cx="4022435" cy="1272834"/>
        </a:xfrm>
        <a:prstGeom prst="flowChartManualOperation">
          <a:avLst/>
        </a:prstGeom>
        <a:gradFill rotWithShape="0">
          <a:gsLst>
            <a:gs pos="0">
              <a:schemeClr val="accent2">
                <a:shade val="50000"/>
                <a:hueOff val="455886"/>
                <a:satOff val="14821"/>
                <a:lumOff val="31499"/>
                <a:alphaOff val="0"/>
                <a:shade val="15000"/>
                <a:satMod val="180000"/>
              </a:schemeClr>
            </a:gs>
            <a:gs pos="50000">
              <a:schemeClr val="accent2">
                <a:shade val="50000"/>
                <a:hueOff val="455886"/>
                <a:satOff val="14821"/>
                <a:lumOff val="31499"/>
                <a:alphaOff val="0"/>
                <a:shade val="45000"/>
                <a:satMod val="170000"/>
              </a:schemeClr>
            </a:gs>
            <a:gs pos="70000">
              <a:schemeClr val="accent2">
                <a:shade val="50000"/>
                <a:hueOff val="455886"/>
                <a:satOff val="14821"/>
                <a:lumOff val="31499"/>
                <a:alphaOff val="0"/>
                <a:tint val="99000"/>
                <a:shade val="65000"/>
                <a:satMod val="155000"/>
              </a:schemeClr>
            </a:gs>
            <a:gs pos="100000">
              <a:schemeClr val="accent2">
                <a:shade val="50000"/>
                <a:hueOff val="455886"/>
                <a:satOff val="14821"/>
                <a:lumOff val="31499"/>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accent2">
              <a:shade val="50000"/>
              <a:hueOff val="455886"/>
              <a:satOff val="14821"/>
              <a:lumOff val="31499"/>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0" tIns="0" rIns="76200" bIns="0" numCol="1" spcCol="1270" anchor="ctr" anchorCtr="0">
          <a:noAutofit/>
        </a:bodyPr>
        <a:lstStyle/>
        <a:p>
          <a:pPr lvl="0" algn="ctr" defTabSz="533400">
            <a:lnSpc>
              <a:spcPct val="90000"/>
            </a:lnSpc>
            <a:spcBef>
              <a:spcPct val="0"/>
            </a:spcBef>
            <a:spcAft>
              <a:spcPct val="35000"/>
            </a:spcAft>
          </a:pPr>
          <a:r>
            <a:rPr lang="en-AU" sz="1200" kern="1200" dirty="0" smtClean="0"/>
            <a:t>Process Flows</a:t>
          </a:r>
          <a:endParaRPr lang="en-US" sz="1200" kern="1200" dirty="0"/>
        </a:p>
      </dsp:txBody>
      <dsp:txXfrm rot="5400000">
        <a:off x="5476411" y="804487"/>
        <a:ext cx="1272834" cy="2413461"/>
      </dsp:txXfrm>
    </dsp:sp>
    <dsp:sp modelId="{FD60C69C-C714-4C64-BDED-7F99FA183C45}">
      <dsp:nvSpPr>
        <dsp:cNvPr id="0" name=""/>
        <dsp:cNvSpPr/>
      </dsp:nvSpPr>
      <dsp:spPr>
        <a:xfrm rot="16200000">
          <a:off x="5469908" y="1374800"/>
          <a:ext cx="4022435" cy="1272834"/>
        </a:xfrm>
        <a:prstGeom prst="flowChartManualOperation">
          <a:avLst/>
        </a:prstGeom>
        <a:gradFill rotWithShape="0">
          <a:gsLst>
            <a:gs pos="0">
              <a:schemeClr val="accent2">
                <a:shade val="50000"/>
                <a:hueOff val="227943"/>
                <a:satOff val="7410"/>
                <a:lumOff val="15750"/>
                <a:alphaOff val="0"/>
                <a:shade val="15000"/>
                <a:satMod val="180000"/>
              </a:schemeClr>
            </a:gs>
            <a:gs pos="50000">
              <a:schemeClr val="accent2">
                <a:shade val="50000"/>
                <a:hueOff val="227943"/>
                <a:satOff val="7410"/>
                <a:lumOff val="15750"/>
                <a:alphaOff val="0"/>
                <a:shade val="45000"/>
                <a:satMod val="170000"/>
              </a:schemeClr>
            </a:gs>
            <a:gs pos="70000">
              <a:schemeClr val="accent2">
                <a:shade val="50000"/>
                <a:hueOff val="227943"/>
                <a:satOff val="7410"/>
                <a:lumOff val="15750"/>
                <a:alphaOff val="0"/>
                <a:tint val="99000"/>
                <a:shade val="65000"/>
                <a:satMod val="155000"/>
              </a:schemeClr>
            </a:gs>
            <a:gs pos="100000">
              <a:schemeClr val="accent2">
                <a:shade val="50000"/>
                <a:hueOff val="227943"/>
                <a:satOff val="7410"/>
                <a:lumOff val="1575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accent2">
              <a:shade val="50000"/>
              <a:hueOff val="227943"/>
              <a:satOff val="7410"/>
              <a:lumOff val="1575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0" tIns="0" rIns="76200" bIns="0" numCol="1" spcCol="1270" anchor="ctr" anchorCtr="0">
          <a:noAutofit/>
        </a:bodyPr>
        <a:lstStyle/>
        <a:p>
          <a:pPr lvl="0" algn="ctr" defTabSz="533400">
            <a:lnSpc>
              <a:spcPct val="90000"/>
            </a:lnSpc>
            <a:spcBef>
              <a:spcPct val="0"/>
            </a:spcBef>
            <a:spcAft>
              <a:spcPct val="35000"/>
            </a:spcAft>
          </a:pPr>
          <a:r>
            <a:rPr lang="en-AU" sz="1200" kern="1200" dirty="0" smtClean="0"/>
            <a:t>Transactions</a:t>
          </a:r>
          <a:endParaRPr lang="en-US" sz="1200" kern="1200" dirty="0"/>
        </a:p>
      </dsp:txBody>
      <dsp:txXfrm rot="5400000">
        <a:off x="6844708" y="804487"/>
        <a:ext cx="1272834" cy="24134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660FCD-1CB0-45E4-994D-9685BAF5D3B5}">
      <dsp:nvSpPr>
        <dsp:cNvPr id="0" name=""/>
        <dsp:cNvSpPr/>
      </dsp:nvSpPr>
      <dsp:spPr>
        <a:xfrm>
          <a:off x="1258142" y="1681"/>
          <a:ext cx="2046014" cy="818405"/>
        </a:xfrm>
        <a:prstGeom prst="chevron">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AU" sz="1400" kern="1200" dirty="0" smtClean="0"/>
            <a:t>Planning and Control</a:t>
          </a:r>
          <a:endParaRPr lang="en-US" sz="1400" kern="1200" dirty="0"/>
        </a:p>
      </dsp:txBody>
      <dsp:txXfrm>
        <a:off x="1667345" y="1681"/>
        <a:ext cx="1227609" cy="818405"/>
      </dsp:txXfrm>
    </dsp:sp>
    <dsp:sp modelId="{FAB2AB87-2105-4357-A861-40E95C6ED063}">
      <dsp:nvSpPr>
        <dsp:cNvPr id="0" name=""/>
        <dsp:cNvSpPr/>
      </dsp:nvSpPr>
      <dsp:spPr>
        <a:xfrm>
          <a:off x="1258142" y="934664"/>
          <a:ext cx="2046014" cy="818405"/>
        </a:xfrm>
        <a:prstGeom prst="chevron">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AU" sz="1400" kern="1200" dirty="0" smtClean="0"/>
            <a:t>Analysis and Design</a:t>
          </a:r>
          <a:endParaRPr lang="en-US" sz="1400" kern="1200" dirty="0"/>
        </a:p>
      </dsp:txBody>
      <dsp:txXfrm>
        <a:off x="1667345" y="934664"/>
        <a:ext cx="1227609" cy="818405"/>
      </dsp:txXfrm>
    </dsp:sp>
    <dsp:sp modelId="{D42CE385-0BA5-4FE0-A013-05AE98035FD9}">
      <dsp:nvSpPr>
        <dsp:cNvPr id="0" name=""/>
        <dsp:cNvSpPr/>
      </dsp:nvSpPr>
      <dsp:spPr>
        <a:xfrm>
          <a:off x="3145082" y="996967"/>
          <a:ext cx="1698192" cy="679276"/>
        </a:xfrm>
        <a:prstGeom prst="chevron">
          <a:avLst/>
        </a:prstGeom>
        <a:solidFill>
          <a:schemeClr val="accent6">
            <a:lumMod val="60000"/>
            <a:lumOff val="40000"/>
            <a:alpha val="90000"/>
          </a:schemeClr>
        </a:solidFill>
        <a:ln w="12700"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n-AU" sz="1100" kern="1200" dirty="0" smtClean="0"/>
            <a:t>1. Analyse test basis</a:t>
          </a:r>
          <a:endParaRPr lang="en-US" sz="1100" kern="1200" dirty="0"/>
        </a:p>
      </dsp:txBody>
      <dsp:txXfrm>
        <a:off x="3484720" y="996967"/>
        <a:ext cx="1018916" cy="679276"/>
      </dsp:txXfrm>
    </dsp:sp>
    <dsp:sp modelId="{DB8197F4-E340-4FB1-B87E-4A7560A58CBB}">
      <dsp:nvSpPr>
        <dsp:cNvPr id="0" name=""/>
        <dsp:cNvSpPr/>
      </dsp:nvSpPr>
      <dsp:spPr>
        <a:xfrm>
          <a:off x="4605527" y="996967"/>
          <a:ext cx="1698192" cy="679276"/>
        </a:xfrm>
        <a:prstGeom prst="chevron">
          <a:avLst/>
        </a:prstGeom>
        <a:solidFill>
          <a:schemeClr val="accent6">
            <a:lumMod val="60000"/>
            <a:lumOff val="40000"/>
            <a:alpha val="90000"/>
          </a:schemeClr>
        </a:solidFill>
        <a:ln w="12700"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n-AU" sz="1100" kern="1200" dirty="0" smtClean="0"/>
            <a:t>2. Identify test conditions (using techniques)</a:t>
          </a:r>
          <a:endParaRPr lang="en-US" sz="1100" kern="1200" dirty="0"/>
        </a:p>
      </dsp:txBody>
      <dsp:txXfrm>
        <a:off x="4945165" y="996967"/>
        <a:ext cx="1018916" cy="679276"/>
      </dsp:txXfrm>
    </dsp:sp>
    <dsp:sp modelId="{971E5FFF-8C2B-4697-92C1-DD8A33B1D890}">
      <dsp:nvSpPr>
        <dsp:cNvPr id="0" name=""/>
        <dsp:cNvSpPr/>
      </dsp:nvSpPr>
      <dsp:spPr>
        <a:xfrm>
          <a:off x="6065973" y="996967"/>
          <a:ext cx="1698192" cy="679276"/>
        </a:xfrm>
        <a:prstGeom prst="chevron">
          <a:avLst/>
        </a:prstGeom>
        <a:solidFill>
          <a:schemeClr val="accent6">
            <a:lumMod val="60000"/>
            <a:lumOff val="40000"/>
            <a:alpha val="90000"/>
          </a:schemeClr>
        </a:solidFill>
        <a:ln w="12700"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n-AU" sz="1100" kern="1200" dirty="0" smtClean="0"/>
            <a:t>3. Design test cases and test data</a:t>
          </a:r>
          <a:endParaRPr lang="en-US" sz="1100" kern="1200" dirty="0"/>
        </a:p>
      </dsp:txBody>
      <dsp:txXfrm>
        <a:off x="6405611" y="996967"/>
        <a:ext cx="1018916" cy="679276"/>
      </dsp:txXfrm>
    </dsp:sp>
    <dsp:sp modelId="{EE18098D-92AF-48E2-B787-21CA97A02311}">
      <dsp:nvSpPr>
        <dsp:cNvPr id="0" name=""/>
        <dsp:cNvSpPr/>
      </dsp:nvSpPr>
      <dsp:spPr>
        <a:xfrm>
          <a:off x="1258142" y="1867647"/>
          <a:ext cx="2046014" cy="818405"/>
        </a:xfrm>
        <a:prstGeom prst="chevron">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AU" sz="1400" kern="1200" dirty="0" smtClean="0"/>
            <a:t>Implementation and Execution</a:t>
          </a:r>
          <a:endParaRPr lang="en-US" sz="1400" kern="1200" dirty="0"/>
        </a:p>
      </dsp:txBody>
      <dsp:txXfrm>
        <a:off x="1667345" y="1867647"/>
        <a:ext cx="1227609" cy="818405"/>
      </dsp:txXfrm>
    </dsp:sp>
    <dsp:sp modelId="{06E5EC5A-512C-48E8-84DD-78A00C1DBCB5}">
      <dsp:nvSpPr>
        <dsp:cNvPr id="0" name=""/>
        <dsp:cNvSpPr/>
      </dsp:nvSpPr>
      <dsp:spPr>
        <a:xfrm>
          <a:off x="3145082" y="1929950"/>
          <a:ext cx="1698192" cy="679276"/>
        </a:xfrm>
        <a:prstGeom prst="chevron">
          <a:avLst/>
        </a:prstGeom>
        <a:solidFill>
          <a:schemeClr val="accent6">
            <a:lumMod val="60000"/>
            <a:lumOff val="40000"/>
            <a:alpha val="90000"/>
          </a:schemeClr>
        </a:solidFill>
        <a:ln w="12700"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n-AU" sz="1100" kern="1200" dirty="0" smtClean="0"/>
            <a:t>4. Develop test procedure specification</a:t>
          </a:r>
          <a:endParaRPr lang="en-US" sz="1100" kern="1200" dirty="0"/>
        </a:p>
      </dsp:txBody>
      <dsp:txXfrm>
        <a:off x="3484720" y="1929950"/>
        <a:ext cx="1018916" cy="679276"/>
      </dsp:txXfrm>
    </dsp:sp>
    <dsp:sp modelId="{DDB99F22-8B8B-4D46-A8E2-1BFB80635AFA}">
      <dsp:nvSpPr>
        <dsp:cNvPr id="0" name=""/>
        <dsp:cNvSpPr/>
      </dsp:nvSpPr>
      <dsp:spPr>
        <a:xfrm>
          <a:off x="4564668" y="1937211"/>
          <a:ext cx="1698192" cy="679276"/>
        </a:xfrm>
        <a:prstGeom prst="chevron">
          <a:avLst/>
        </a:prstGeom>
        <a:solidFill>
          <a:schemeClr val="accent6">
            <a:lumMod val="60000"/>
            <a:lumOff val="40000"/>
            <a:alpha val="90000"/>
          </a:schemeClr>
        </a:solidFill>
        <a:ln w="12700"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n-AU" sz="1100" kern="1200" dirty="0" smtClean="0"/>
            <a:t>5. Develop test execution schedule</a:t>
          </a:r>
          <a:endParaRPr lang="en-US" sz="1100" kern="1200" dirty="0"/>
        </a:p>
      </dsp:txBody>
      <dsp:txXfrm>
        <a:off x="4904306" y="1937211"/>
        <a:ext cx="1018916" cy="679276"/>
      </dsp:txXfrm>
    </dsp:sp>
    <dsp:sp modelId="{02491864-6A8B-496E-BBDA-61EEF5E43F59}">
      <dsp:nvSpPr>
        <dsp:cNvPr id="0" name=""/>
        <dsp:cNvSpPr/>
      </dsp:nvSpPr>
      <dsp:spPr>
        <a:xfrm>
          <a:off x="1258142" y="2800629"/>
          <a:ext cx="2046014" cy="818405"/>
        </a:xfrm>
        <a:prstGeom prst="chevron">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AU" sz="1400" kern="1200" dirty="0" smtClean="0"/>
            <a:t>Evaluate Exit Criteria and Reporting</a:t>
          </a:r>
          <a:endParaRPr lang="en-US" sz="1400" kern="1200" dirty="0"/>
        </a:p>
      </dsp:txBody>
      <dsp:txXfrm>
        <a:off x="1667345" y="2800629"/>
        <a:ext cx="1227609" cy="818405"/>
      </dsp:txXfrm>
    </dsp:sp>
    <dsp:sp modelId="{3F7F1BB8-6506-4D28-8E59-F5DCF8728954}">
      <dsp:nvSpPr>
        <dsp:cNvPr id="0" name=""/>
        <dsp:cNvSpPr/>
      </dsp:nvSpPr>
      <dsp:spPr>
        <a:xfrm>
          <a:off x="1258142" y="3733612"/>
          <a:ext cx="2046014" cy="818405"/>
        </a:xfrm>
        <a:prstGeom prst="chevron">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AU" sz="1400" kern="1200" dirty="0" smtClean="0"/>
            <a:t>Test Closure</a:t>
          </a:r>
          <a:endParaRPr lang="en-US" sz="1400" kern="1200" dirty="0"/>
        </a:p>
      </dsp:txBody>
      <dsp:txXfrm>
        <a:off x="1667345" y="3733612"/>
        <a:ext cx="1227609" cy="8184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160AD7-9747-4A38-94AB-A02CCB51001E}">
      <dsp:nvSpPr>
        <dsp:cNvPr id="0" name=""/>
        <dsp:cNvSpPr/>
      </dsp:nvSpPr>
      <dsp:spPr>
        <a:xfrm>
          <a:off x="0" y="0"/>
          <a:ext cx="6636333" cy="751360"/>
        </a:xfrm>
        <a:prstGeom prst="roundRect">
          <a:avLst>
            <a:gd name="adj" fmla="val 1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AU" sz="1900" kern="1200" dirty="0" smtClean="0"/>
            <a:t>1. Analyse Test Basis and Prioritise</a:t>
          </a:r>
          <a:endParaRPr lang="en-US" sz="1900" kern="1200" dirty="0"/>
        </a:p>
      </dsp:txBody>
      <dsp:txXfrm>
        <a:off x="22007" y="22007"/>
        <a:ext cx="5737646" cy="707346"/>
      </dsp:txXfrm>
    </dsp:sp>
    <dsp:sp modelId="{68BD8F2D-8FFC-4DC6-8730-A86F8F79A0DC}">
      <dsp:nvSpPr>
        <dsp:cNvPr id="0" name=""/>
        <dsp:cNvSpPr/>
      </dsp:nvSpPr>
      <dsp:spPr>
        <a:xfrm>
          <a:off x="495570" y="855716"/>
          <a:ext cx="6636333" cy="751360"/>
        </a:xfrm>
        <a:prstGeom prst="roundRect">
          <a:avLst>
            <a:gd name="adj" fmla="val 10000"/>
          </a:avLst>
        </a:prstGeom>
        <a:gradFill rotWithShape="0">
          <a:gsLst>
            <a:gs pos="0">
              <a:schemeClr val="accent2">
                <a:hueOff val="5116"/>
                <a:satOff val="0"/>
                <a:lumOff val="7304"/>
                <a:alphaOff val="0"/>
                <a:shade val="15000"/>
                <a:satMod val="180000"/>
              </a:schemeClr>
            </a:gs>
            <a:gs pos="50000">
              <a:schemeClr val="accent2">
                <a:hueOff val="5116"/>
                <a:satOff val="0"/>
                <a:lumOff val="7304"/>
                <a:alphaOff val="0"/>
                <a:shade val="45000"/>
                <a:satMod val="170000"/>
              </a:schemeClr>
            </a:gs>
            <a:gs pos="70000">
              <a:schemeClr val="accent2">
                <a:hueOff val="5116"/>
                <a:satOff val="0"/>
                <a:lumOff val="7304"/>
                <a:alphaOff val="0"/>
                <a:tint val="99000"/>
                <a:shade val="65000"/>
                <a:satMod val="155000"/>
              </a:schemeClr>
            </a:gs>
            <a:gs pos="100000">
              <a:schemeClr val="accent2">
                <a:hueOff val="5116"/>
                <a:satOff val="0"/>
                <a:lumOff val="7304"/>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AU" sz="1900" kern="1200" dirty="0" smtClean="0"/>
            <a:t>2. Identify Test Conditions and Prioritise</a:t>
          </a:r>
          <a:endParaRPr lang="en-US" sz="1900" kern="1200" dirty="0"/>
        </a:p>
      </dsp:txBody>
      <dsp:txXfrm>
        <a:off x="517577" y="877723"/>
        <a:ext cx="5608364" cy="707346"/>
      </dsp:txXfrm>
    </dsp:sp>
    <dsp:sp modelId="{3E769E71-9F38-4310-8217-EF841DDADBE1}">
      <dsp:nvSpPr>
        <dsp:cNvPr id="0" name=""/>
        <dsp:cNvSpPr/>
      </dsp:nvSpPr>
      <dsp:spPr>
        <a:xfrm>
          <a:off x="991140" y="1711432"/>
          <a:ext cx="6636333" cy="751360"/>
        </a:xfrm>
        <a:prstGeom prst="roundRect">
          <a:avLst>
            <a:gd name="adj" fmla="val 10000"/>
          </a:avLst>
        </a:prstGeom>
        <a:gradFill rotWithShape="0">
          <a:gsLst>
            <a:gs pos="0">
              <a:schemeClr val="accent2">
                <a:hueOff val="10232"/>
                <a:satOff val="0"/>
                <a:lumOff val="14608"/>
                <a:alphaOff val="0"/>
                <a:shade val="15000"/>
                <a:satMod val="180000"/>
              </a:schemeClr>
            </a:gs>
            <a:gs pos="50000">
              <a:schemeClr val="accent2">
                <a:hueOff val="10232"/>
                <a:satOff val="0"/>
                <a:lumOff val="14608"/>
                <a:alphaOff val="0"/>
                <a:shade val="45000"/>
                <a:satMod val="170000"/>
              </a:schemeClr>
            </a:gs>
            <a:gs pos="70000">
              <a:schemeClr val="accent2">
                <a:hueOff val="10232"/>
                <a:satOff val="0"/>
                <a:lumOff val="14608"/>
                <a:alphaOff val="0"/>
                <a:tint val="99000"/>
                <a:shade val="65000"/>
                <a:satMod val="155000"/>
              </a:schemeClr>
            </a:gs>
            <a:gs pos="100000">
              <a:schemeClr val="accent2">
                <a:hueOff val="10232"/>
                <a:satOff val="0"/>
                <a:lumOff val="146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AU" sz="1900" kern="1200" dirty="0" smtClean="0"/>
            <a:t>3. Design Test Cases and Prioritise</a:t>
          </a:r>
          <a:endParaRPr lang="en-US" sz="1900" kern="1200" dirty="0"/>
        </a:p>
      </dsp:txBody>
      <dsp:txXfrm>
        <a:off x="1013147" y="1733439"/>
        <a:ext cx="5608364" cy="707346"/>
      </dsp:txXfrm>
    </dsp:sp>
    <dsp:sp modelId="{B03F0228-C454-4672-BD30-9190FD271E80}">
      <dsp:nvSpPr>
        <dsp:cNvPr id="0" name=""/>
        <dsp:cNvSpPr/>
      </dsp:nvSpPr>
      <dsp:spPr>
        <a:xfrm>
          <a:off x="1486711" y="2567148"/>
          <a:ext cx="6636333" cy="751360"/>
        </a:xfrm>
        <a:prstGeom prst="roundRect">
          <a:avLst>
            <a:gd name="adj" fmla="val 10000"/>
          </a:avLst>
        </a:prstGeom>
        <a:gradFill rotWithShape="0">
          <a:gsLst>
            <a:gs pos="0">
              <a:schemeClr val="accent2">
                <a:hueOff val="15349"/>
                <a:satOff val="0"/>
                <a:lumOff val="21913"/>
                <a:alphaOff val="0"/>
                <a:shade val="15000"/>
                <a:satMod val="180000"/>
              </a:schemeClr>
            </a:gs>
            <a:gs pos="50000">
              <a:schemeClr val="accent2">
                <a:hueOff val="15349"/>
                <a:satOff val="0"/>
                <a:lumOff val="21913"/>
                <a:alphaOff val="0"/>
                <a:shade val="45000"/>
                <a:satMod val="170000"/>
              </a:schemeClr>
            </a:gs>
            <a:gs pos="70000">
              <a:schemeClr val="accent2">
                <a:hueOff val="15349"/>
                <a:satOff val="0"/>
                <a:lumOff val="21913"/>
                <a:alphaOff val="0"/>
                <a:tint val="99000"/>
                <a:shade val="65000"/>
                <a:satMod val="155000"/>
              </a:schemeClr>
            </a:gs>
            <a:gs pos="100000">
              <a:schemeClr val="accent2">
                <a:hueOff val="15349"/>
                <a:satOff val="0"/>
                <a:lumOff val="21913"/>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AU" sz="1900" kern="1200" dirty="0" smtClean="0"/>
            <a:t>4. Develop Test Procedure Specification and Prioritise</a:t>
          </a:r>
          <a:endParaRPr lang="en-US" sz="1900" kern="1200" dirty="0"/>
        </a:p>
      </dsp:txBody>
      <dsp:txXfrm>
        <a:off x="1508718" y="2589155"/>
        <a:ext cx="5608364" cy="707346"/>
      </dsp:txXfrm>
    </dsp:sp>
    <dsp:sp modelId="{37C2BC21-C06E-45B1-937A-93A106DDCC53}">
      <dsp:nvSpPr>
        <dsp:cNvPr id="0" name=""/>
        <dsp:cNvSpPr/>
      </dsp:nvSpPr>
      <dsp:spPr>
        <a:xfrm>
          <a:off x="1982281" y="3422864"/>
          <a:ext cx="6636333" cy="751360"/>
        </a:xfrm>
        <a:prstGeom prst="roundRect">
          <a:avLst>
            <a:gd name="adj" fmla="val 10000"/>
          </a:avLst>
        </a:prstGeom>
        <a:gradFill rotWithShape="0">
          <a:gsLst>
            <a:gs pos="0">
              <a:schemeClr val="accent2">
                <a:hueOff val="20465"/>
                <a:satOff val="0"/>
                <a:lumOff val="29217"/>
                <a:alphaOff val="0"/>
                <a:shade val="15000"/>
                <a:satMod val="180000"/>
              </a:schemeClr>
            </a:gs>
            <a:gs pos="50000">
              <a:schemeClr val="accent2">
                <a:hueOff val="20465"/>
                <a:satOff val="0"/>
                <a:lumOff val="29217"/>
                <a:alphaOff val="0"/>
                <a:shade val="45000"/>
                <a:satMod val="170000"/>
              </a:schemeClr>
            </a:gs>
            <a:gs pos="70000">
              <a:schemeClr val="accent2">
                <a:hueOff val="20465"/>
                <a:satOff val="0"/>
                <a:lumOff val="29217"/>
                <a:alphaOff val="0"/>
                <a:tint val="99000"/>
                <a:shade val="65000"/>
                <a:satMod val="155000"/>
              </a:schemeClr>
            </a:gs>
            <a:gs pos="100000">
              <a:schemeClr val="accent2">
                <a:hueOff val="20465"/>
                <a:satOff val="0"/>
                <a:lumOff val="29217"/>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AU" sz="1900" kern="1200" dirty="0" smtClean="0">
              <a:solidFill>
                <a:schemeClr val="tx1"/>
              </a:solidFill>
            </a:rPr>
            <a:t>5. Develop Test Execution Schedule and Prioritise</a:t>
          </a:r>
          <a:endParaRPr lang="en-US" sz="1900" kern="1200" dirty="0">
            <a:solidFill>
              <a:schemeClr val="tx1"/>
            </a:solidFill>
          </a:endParaRPr>
        </a:p>
      </dsp:txBody>
      <dsp:txXfrm>
        <a:off x="2004288" y="3444871"/>
        <a:ext cx="5608364" cy="707346"/>
      </dsp:txXfrm>
    </dsp:sp>
    <dsp:sp modelId="{A329E878-A7AA-4147-B21C-E3818E7F648F}">
      <dsp:nvSpPr>
        <dsp:cNvPr id="0" name=""/>
        <dsp:cNvSpPr/>
      </dsp:nvSpPr>
      <dsp:spPr>
        <a:xfrm>
          <a:off x="6147949" y="548910"/>
          <a:ext cx="488384" cy="48838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6257835" y="548910"/>
        <a:ext cx="268612" cy="367509"/>
      </dsp:txXfrm>
    </dsp:sp>
    <dsp:sp modelId="{DF4B1426-3873-4C28-9F4A-0DAD6E5F16EB}">
      <dsp:nvSpPr>
        <dsp:cNvPr id="0" name=""/>
        <dsp:cNvSpPr/>
      </dsp:nvSpPr>
      <dsp:spPr>
        <a:xfrm>
          <a:off x="6643519" y="1404626"/>
          <a:ext cx="488384" cy="488384"/>
        </a:xfrm>
        <a:prstGeom prst="downArrow">
          <a:avLst>
            <a:gd name="adj1" fmla="val 55000"/>
            <a:gd name="adj2" fmla="val 45000"/>
          </a:avLst>
        </a:prstGeom>
        <a:solidFill>
          <a:schemeClr val="accent2">
            <a:tint val="40000"/>
            <a:alpha val="90000"/>
            <a:hueOff val="-185563"/>
            <a:satOff val="0"/>
            <a:lumOff val="1691"/>
            <a:alphaOff val="0"/>
          </a:schemeClr>
        </a:solidFill>
        <a:ln w="12700" cap="flat" cmpd="sng" algn="ctr">
          <a:solidFill>
            <a:schemeClr val="accent2">
              <a:tint val="40000"/>
              <a:alpha val="90000"/>
              <a:hueOff val="-185563"/>
              <a:satOff val="0"/>
              <a:lumOff val="169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6753405" y="1404626"/>
        <a:ext cx="268612" cy="367509"/>
      </dsp:txXfrm>
    </dsp:sp>
    <dsp:sp modelId="{F09D7A1E-717D-47B3-893A-B0471653E184}">
      <dsp:nvSpPr>
        <dsp:cNvPr id="0" name=""/>
        <dsp:cNvSpPr/>
      </dsp:nvSpPr>
      <dsp:spPr>
        <a:xfrm>
          <a:off x="7139089" y="2247820"/>
          <a:ext cx="488384" cy="488384"/>
        </a:xfrm>
        <a:prstGeom prst="downArrow">
          <a:avLst>
            <a:gd name="adj1" fmla="val 55000"/>
            <a:gd name="adj2" fmla="val 45000"/>
          </a:avLst>
        </a:prstGeom>
        <a:solidFill>
          <a:schemeClr val="accent2">
            <a:tint val="40000"/>
            <a:alpha val="90000"/>
            <a:hueOff val="-371127"/>
            <a:satOff val="0"/>
            <a:lumOff val="3382"/>
            <a:alphaOff val="0"/>
          </a:schemeClr>
        </a:solidFill>
        <a:ln w="12700" cap="flat" cmpd="sng" algn="ctr">
          <a:solidFill>
            <a:schemeClr val="accent2">
              <a:tint val="40000"/>
              <a:alpha val="90000"/>
              <a:hueOff val="-371127"/>
              <a:satOff val="0"/>
              <a:lumOff val="338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7248975" y="2247820"/>
        <a:ext cx="268612" cy="367509"/>
      </dsp:txXfrm>
    </dsp:sp>
    <dsp:sp modelId="{0DB062E1-C76B-4544-8A82-C2C5DC2B888E}">
      <dsp:nvSpPr>
        <dsp:cNvPr id="0" name=""/>
        <dsp:cNvSpPr/>
      </dsp:nvSpPr>
      <dsp:spPr>
        <a:xfrm>
          <a:off x="7634660" y="3111884"/>
          <a:ext cx="488384" cy="488384"/>
        </a:xfrm>
        <a:prstGeom prst="downArrow">
          <a:avLst>
            <a:gd name="adj1" fmla="val 55000"/>
            <a:gd name="adj2" fmla="val 45000"/>
          </a:avLst>
        </a:prstGeom>
        <a:solidFill>
          <a:schemeClr val="accent2">
            <a:tint val="40000"/>
            <a:alpha val="90000"/>
            <a:hueOff val="-556690"/>
            <a:satOff val="0"/>
            <a:lumOff val="5073"/>
            <a:alphaOff val="0"/>
          </a:schemeClr>
        </a:solidFill>
        <a:ln w="12700" cap="flat" cmpd="sng" algn="ctr">
          <a:solidFill>
            <a:schemeClr val="accent2">
              <a:tint val="40000"/>
              <a:alpha val="90000"/>
              <a:hueOff val="-556690"/>
              <a:satOff val="0"/>
              <a:lumOff val="507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7744546" y="3111884"/>
        <a:ext cx="268612" cy="3675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6C7D13-6728-48B7-A506-7FB008C8CB86}">
      <dsp:nvSpPr>
        <dsp:cNvPr id="0" name=""/>
        <dsp:cNvSpPr/>
      </dsp:nvSpPr>
      <dsp:spPr>
        <a:xfrm>
          <a:off x="2164" y="698"/>
          <a:ext cx="5355035" cy="920449"/>
        </a:xfrm>
        <a:prstGeom prst="roundRect">
          <a:avLst>
            <a:gd name="adj" fmla="val 10000"/>
          </a:avLst>
        </a:prstGeom>
        <a:solidFill>
          <a:srgbClr val="000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AU" sz="2500" kern="1200" dirty="0" smtClean="0">
              <a:solidFill>
                <a:srgbClr val="FFFFFF"/>
              </a:solidFill>
              <a:latin typeface="Arial"/>
              <a:ea typeface="+mn-ea"/>
              <a:cs typeface="+mn-cs"/>
            </a:rPr>
            <a:t>Black-box Techniques</a:t>
          </a:r>
          <a:endParaRPr lang="en-US" sz="2500" kern="1200" dirty="0">
            <a:solidFill>
              <a:srgbClr val="FFFFFF"/>
            </a:solidFill>
            <a:latin typeface="Arial"/>
            <a:ea typeface="+mn-ea"/>
            <a:cs typeface="+mn-cs"/>
          </a:endParaRPr>
        </a:p>
      </dsp:txBody>
      <dsp:txXfrm>
        <a:off x="29123" y="27657"/>
        <a:ext cx="5301117" cy="866531"/>
      </dsp:txXfrm>
    </dsp:sp>
    <dsp:sp modelId="{B4DC9A74-A33B-4F78-90CF-0FD2666AE258}">
      <dsp:nvSpPr>
        <dsp:cNvPr id="0" name=""/>
        <dsp:cNvSpPr/>
      </dsp:nvSpPr>
      <dsp:spPr>
        <a:xfrm>
          <a:off x="10001" y="1145674"/>
          <a:ext cx="3293605" cy="728072"/>
        </a:xfrm>
        <a:prstGeom prst="roundRect">
          <a:avLst>
            <a:gd name="adj" fmla="val 10000"/>
          </a:avLst>
        </a:prstGeom>
        <a:solidFill>
          <a:srgbClr val="000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AU" sz="1400" kern="1200" dirty="0" smtClean="0">
              <a:solidFill>
                <a:srgbClr val="FFFFFF"/>
              </a:solidFill>
              <a:latin typeface="Arial"/>
              <a:ea typeface="+mn-ea"/>
              <a:cs typeface="+mn-cs"/>
            </a:rPr>
            <a:t>Specification-based</a:t>
          </a:r>
          <a:endParaRPr lang="en-US" sz="1400" kern="1200" dirty="0">
            <a:solidFill>
              <a:srgbClr val="FFFFFF"/>
            </a:solidFill>
            <a:latin typeface="Arial"/>
            <a:ea typeface="+mn-ea"/>
            <a:cs typeface="+mn-cs"/>
          </a:endParaRPr>
        </a:p>
      </dsp:txBody>
      <dsp:txXfrm>
        <a:off x="31326" y="1166999"/>
        <a:ext cx="3250955" cy="685422"/>
      </dsp:txXfrm>
    </dsp:sp>
    <dsp:sp modelId="{F54EADC1-6F09-4BAF-9DB4-0FA203605E21}">
      <dsp:nvSpPr>
        <dsp:cNvPr id="0" name=""/>
        <dsp:cNvSpPr/>
      </dsp:nvSpPr>
      <dsp:spPr>
        <a:xfrm>
          <a:off x="10053" y="2098272"/>
          <a:ext cx="637307" cy="2454728"/>
        </a:xfrm>
        <a:prstGeom prst="roundRect">
          <a:avLst>
            <a:gd name="adj" fmla="val 10000"/>
          </a:avLst>
        </a:prstGeom>
        <a:solidFill>
          <a:srgbClr val="000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vert" wrap="square" lIns="53340" tIns="53340" rIns="53340" bIns="53340" numCol="1" spcCol="1270" anchor="ctr" anchorCtr="0">
          <a:noAutofit/>
        </a:bodyPr>
        <a:lstStyle/>
        <a:p>
          <a:pPr lvl="0" algn="ctr" defTabSz="622300" rtl="0">
            <a:lnSpc>
              <a:spcPct val="90000"/>
            </a:lnSpc>
            <a:spcBef>
              <a:spcPct val="0"/>
            </a:spcBef>
            <a:spcAft>
              <a:spcPct val="35000"/>
            </a:spcAft>
          </a:pPr>
          <a:r>
            <a:rPr lang="en-AU" sz="1400" kern="1200" dirty="0" smtClean="0">
              <a:solidFill>
                <a:srgbClr val="FFFFFF"/>
              </a:solidFill>
              <a:latin typeface="Arial"/>
              <a:ea typeface="+mn-ea"/>
              <a:cs typeface="+mn-cs"/>
            </a:rPr>
            <a:t>Equivalence partitioning</a:t>
          </a:r>
          <a:endParaRPr lang="en-US" sz="1400" kern="1200" dirty="0">
            <a:solidFill>
              <a:srgbClr val="FFFFFF"/>
            </a:solidFill>
            <a:latin typeface="Arial"/>
            <a:ea typeface="+mn-ea"/>
            <a:cs typeface="+mn-cs"/>
          </a:endParaRPr>
        </a:p>
      </dsp:txBody>
      <dsp:txXfrm>
        <a:off x="28719" y="2116938"/>
        <a:ext cx="599975" cy="2417396"/>
      </dsp:txXfrm>
    </dsp:sp>
    <dsp:sp modelId="{D2749F1D-1116-4CE3-9EF2-E6AFDCBD4656}">
      <dsp:nvSpPr>
        <dsp:cNvPr id="0" name=""/>
        <dsp:cNvSpPr/>
      </dsp:nvSpPr>
      <dsp:spPr>
        <a:xfrm>
          <a:off x="674101" y="2098272"/>
          <a:ext cx="637307" cy="2454728"/>
        </a:xfrm>
        <a:prstGeom prst="roundRect">
          <a:avLst>
            <a:gd name="adj" fmla="val 10000"/>
          </a:avLst>
        </a:prstGeom>
        <a:solidFill>
          <a:srgbClr val="000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vert" wrap="square" lIns="53340" tIns="53340" rIns="53340" bIns="53340" numCol="1" spcCol="1270" anchor="ctr" anchorCtr="0">
          <a:noAutofit/>
        </a:bodyPr>
        <a:lstStyle/>
        <a:p>
          <a:pPr lvl="0" algn="ctr" defTabSz="622300" rtl="0">
            <a:lnSpc>
              <a:spcPct val="90000"/>
            </a:lnSpc>
            <a:spcBef>
              <a:spcPct val="0"/>
            </a:spcBef>
            <a:spcAft>
              <a:spcPct val="35000"/>
            </a:spcAft>
          </a:pPr>
          <a:r>
            <a:rPr lang="en-AU" sz="1400" kern="1200" dirty="0" smtClean="0">
              <a:solidFill>
                <a:srgbClr val="FFFFFF"/>
              </a:solidFill>
              <a:latin typeface="Arial"/>
              <a:ea typeface="+mn-ea"/>
              <a:cs typeface="+mn-cs"/>
            </a:rPr>
            <a:t>Boundary value analysis</a:t>
          </a:r>
          <a:endParaRPr lang="en-US" sz="1400" kern="1200" dirty="0">
            <a:solidFill>
              <a:srgbClr val="FFFFFF"/>
            </a:solidFill>
            <a:latin typeface="Arial"/>
            <a:ea typeface="+mn-ea"/>
            <a:cs typeface="+mn-cs"/>
          </a:endParaRPr>
        </a:p>
      </dsp:txBody>
      <dsp:txXfrm>
        <a:off x="692767" y="2116938"/>
        <a:ext cx="599975" cy="2417396"/>
      </dsp:txXfrm>
    </dsp:sp>
    <dsp:sp modelId="{43116521-D1A3-473D-949B-4139FDEC4F07}">
      <dsp:nvSpPr>
        <dsp:cNvPr id="0" name=""/>
        <dsp:cNvSpPr/>
      </dsp:nvSpPr>
      <dsp:spPr>
        <a:xfrm>
          <a:off x="1338150" y="2098272"/>
          <a:ext cx="637307" cy="2454728"/>
        </a:xfrm>
        <a:prstGeom prst="roundRect">
          <a:avLst>
            <a:gd name="adj" fmla="val 10000"/>
          </a:avLst>
        </a:prstGeom>
        <a:solidFill>
          <a:srgbClr val="000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vert" wrap="square" lIns="53340" tIns="53340" rIns="53340" bIns="53340" numCol="1" spcCol="1270" anchor="ctr" anchorCtr="0">
          <a:noAutofit/>
        </a:bodyPr>
        <a:lstStyle/>
        <a:p>
          <a:pPr lvl="0" algn="ctr" defTabSz="622300" rtl="0">
            <a:lnSpc>
              <a:spcPct val="90000"/>
            </a:lnSpc>
            <a:spcBef>
              <a:spcPct val="0"/>
            </a:spcBef>
            <a:spcAft>
              <a:spcPct val="35000"/>
            </a:spcAft>
          </a:pPr>
          <a:r>
            <a:rPr lang="en-AU" sz="1400" kern="1200" smtClean="0">
              <a:solidFill>
                <a:srgbClr val="FFFFFF"/>
              </a:solidFill>
              <a:latin typeface="Arial"/>
              <a:ea typeface="+mn-ea"/>
              <a:cs typeface="+mn-cs"/>
            </a:rPr>
            <a:t>Decision table testing</a:t>
          </a:r>
          <a:endParaRPr lang="en-US" sz="1400" kern="1200">
            <a:solidFill>
              <a:srgbClr val="FFFFFF"/>
            </a:solidFill>
            <a:latin typeface="Arial"/>
            <a:ea typeface="+mn-ea"/>
            <a:cs typeface="+mn-cs"/>
          </a:endParaRPr>
        </a:p>
      </dsp:txBody>
      <dsp:txXfrm>
        <a:off x="1356816" y="2116938"/>
        <a:ext cx="599975" cy="2417396"/>
      </dsp:txXfrm>
    </dsp:sp>
    <dsp:sp modelId="{32C03A67-990A-42E4-96D0-1F11AC9F88C2}">
      <dsp:nvSpPr>
        <dsp:cNvPr id="0" name=""/>
        <dsp:cNvSpPr/>
      </dsp:nvSpPr>
      <dsp:spPr>
        <a:xfrm>
          <a:off x="2002198" y="2098272"/>
          <a:ext cx="637307" cy="2454728"/>
        </a:xfrm>
        <a:prstGeom prst="roundRect">
          <a:avLst>
            <a:gd name="adj" fmla="val 10000"/>
          </a:avLst>
        </a:prstGeom>
        <a:solidFill>
          <a:srgbClr val="000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vert" wrap="square" lIns="53340" tIns="53340" rIns="53340" bIns="53340" numCol="1" spcCol="1270" anchor="ctr" anchorCtr="0">
          <a:noAutofit/>
        </a:bodyPr>
        <a:lstStyle/>
        <a:p>
          <a:pPr lvl="0" algn="ctr" defTabSz="622300" rtl="0">
            <a:lnSpc>
              <a:spcPct val="90000"/>
            </a:lnSpc>
            <a:spcBef>
              <a:spcPct val="0"/>
            </a:spcBef>
            <a:spcAft>
              <a:spcPct val="35000"/>
            </a:spcAft>
          </a:pPr>
          <a:r>
            <a:rPr lang="en-AU" sz="1400" kern="1200" smtClean="0">
              <a:solidFill>
                <a:srgbClr val="FFFFFF"/>
              </a:solidFill>
              <a:latin typeface="Arial"/>
              <a:ea typeface="+mn-ea"/>
              <a:cs typeface="+mn-cs"/>
            </a:rPr>
            <a:t>State transition testing</a:t>
          </a:r>
          <a:endParaRPr lang="en-US" sz="1400" kern="1200">
            <a:solidFill>
              <a:srgbClr val="FFFFFF"/>
            </a:solidFill>
            <a:latin typeface="Arial"/>
            <a:ea typeface="+mn-ea"/>
            <a:cs typeface="+mn-cs"/>
          </a:endParaRPr>
        </a:p>
      </dsp:txBody>
      <dsp:txXfrm>
        <a:off x="2020864" y="2116938"/>
        <a:ext cx="599975" cy="2417396"/>
      </dsp:txXfrm>
    </dsp:sp>
    <dsp:sp modelId="{D4D9F5A7-CF1B-4E85-916F-FEE28784BA55}">
      <dsp:nvSpPr>
        <dsp:cNvPr id="0" name=""/>
        <dsp:cNvSpPr/>
      </dsp:nvSpPr>
      <dsp:spPr>
        <a:xfrm>
          <a:off x="2666246" y="2098272"/>
          <a:ext cx="637307" cy="2454728"/>
        </a:xfrm>
        <a:prstGeom prst="roundRect">
          <a:avLst>
            <a:gd name="adj" fmla="val 10000"/>
          </a:avLst>
        </a:prstGeom>
        <a:solidFill>
          <a:srgbClr val="000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vert" wrap="square" lIns="53340" tIns="53340" rIns="53340" bIns="53340" numCol="1" spcCol="1270" anchor="ctr" anchorCtr="0">
          <a:noAutofit/>
        </a:bodyPr>
        <a:lstStyle/>
        <a:p>
          <a:pPr lvl="0" algn="ctr" defTabSz="622300" rtl="0">
            <a:lnSpc>
              <a:spcPct val="90000"/>
            </a:lnSpc>
            <a:spcBef>
              <a:spcPct val="0"/>
            </a:spcBef>
            <a:spcAft>
              <a:spcPct val="35000"/>
            </a:spcAft>
          </a:pPr>
          <a:r>
            <a:rPr lang="en-AU" sz="1400" kern="1200" smtClean="0">
              <a:solidFill>
                <a:srgbClr val="FFFFFF"/>
              </a:solidFill>
              <a:latin typeface="Arial"/>
              <a:ea typeface="+mn-ea"/>
              <a:cs typeface="+mn-cs"/>
            </a:rPr>
            <a:t>Use case testing</a:t>
          </a:r>
          <a:endParaRPr lang="en-US" sz="1400" kern="1200">
            <a:solidFill>
              <a:srgbClr val="FFFFFF"/>
            </a:solidFill>
            <a:latin typeface="Arial"/>
            <a:ea typeface="+mn-ea"/>
            <a:cs typeface="+mn-cs"/>
          </a:endParaRPr>
        </a:p>
      </dsp:txBody>
      <dsp:txXfrm>
        <a:off x="2684912" y="2116938"/>
        <a:ext cx="599975" cy="2417396"/>
      </dsp:txXfrm>
    </dsp:sp>
    <dsp:sp modelId="{EF8815FF-08C7-4AE2-9E0B-77AEB67D791D}">
      <dsp:nvSpPr>
        <dsp:cNvPr id="0" name=""/>
        <dsp:cNvSpPr/>
      </dsp:nvSpPr>
      <dsp:spPr>
        <a:xfrm>
          <a:off x="3357140" y="1145674"/>
          <a:ext cx="1301381" cy="721420"/>
        </a:xfrm>
        <a:prstGeom prst="roundRect">
          <a:avLst>
            <a:gd name="adj" fmla="val 10000"/>
          </a:avLst>
        </a:prstGeom>
        <a:solidFill>
          <a:srgbClr val="000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AU" sz="1400" kern="1200" dirty="0" smtClean="0">
              <a:solidFill>
                <a:srgbClr val="FFFFFF"/>
              </a:solidFill>
              <a:latin typeface="Arial"/>
              <a:ea typeface="+mn-ea"/>
              <a:cs typeface="+mn-cs"/>
            </a:rPr>
            <a:t>Experienced-based</a:t>
          </a:r>
          <a:endParaRPr lang="en-US" sz="1400" kern="1200" dirty="0">
            <a:solidFill>
              <a:srgbClr val="FFFFFF"/>
            </a:solidFill>
            <a:latin typeface="Arial"/>
            <a:ea typeface="+mn-ea"/>
            <a:cs typeface="+mn-cs"/>
          </a:endParaRPr>
        </a:p>
      </dsp:txBody>
      <dsp:txXfrm>
        <a:off x="3378270" y="1166804"/>
        <a:ext cx="1259121" cy="679160"/>
      </dsp:txXfrm>
    </dsp:sp>
    <dsp:sp modelId="{3A121AC3-C2E9-481A-8AF3-DD8756DBDA83}">
      <dsp:nvSpPr>
        <dsp:cNvPr id="0" name=""/>
        <dsp:cNvSpPr/>
      </dsp:nvSpPr>
      <dsp:spPr>
        <a:xfrm>
          <a:off x="3357153" y="2091620"/>
          <a:ext cx="637307" cy="2454728"/>
        </a:xfrm>
        <a:prstGeom prst="roundRect">
          <a:avLst>
            <a:gd name="adj" fmla="val 10000"/>
          </a:avLst>
        </a:prstGeom>
        <a:solidFill>
          <a:srgbClr val="000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vert" wrap="square" lIns="53340" tIns="53340" rIns="53340" bIns="53340" numCol="1" spcCol="1270" anchor="ctr" anchorCtr="0">
          <a:noAutofit/>
        </a:bodyPr>
        <a:lstStyle/>
        <a:p>
          <a:pPr lvl="0" algn="ctr" defTabSz="622300" rtl="0">
            <a:lnSpc>
              <a:spcPct val="90000"/>
            </a:lnSpc>
            <a:spcBef>
              <a:spcPct val="0"/>
            </a:spcBef>
            <a:spcAft>
              <a:spcPct val="35000"/>
            </a:spcAft>
          </a:pPr>
          <a:r>
            <a:rPr lang="en-AU" sz="1400" kern="1200" smtClean="0">
              <a:solidFill>
                <a:srgbClr val="FFFFFF"/>
              </a:solidFill>
              <a:latin typeface="Arial"/>
              <a:ea typeface="+mn-ea"/>
              <a:cs typeface="+mn-cs"/>
            </a:rPr>
            <a:t>Error guessing</a:t>
          </a:r>
          <a:endParaRPr lang="en-US" sz="1400" kern="1200">
            <a:solidFill>
              <a:srgbClr val="FFFFFF"/>
            </a:solidFill>
            <a:latin typeface="Arial"/>
            <a:ea typeface="+mn-ea"/>
            <a:cs typeface="+mn-cs"/>
          </a:endParaRPr>
        </a:p>
      </dsp:txBody>
      <dsp:txXfrm>
        <a:off x="3375819" y="2110286"/>
        <a:ext cx="599975" cy="2417396"/>
      </dsp:txXfrm>
    </dsp:sp>
    <dsp:sp modelId="{913930B0-07A4-4A03-BA0B-4F6255EDFC94}">
      <dsp:nvSpPr>
        <dsp:cNvPr id="0" name=""/>
        <dsp:cNvSpPr/>
      </dsp:nvSpPr>
      <dsp:spPr>
        <a:xfrm>
          <a:off x="4021201" y="2091620"/>
          <a:ext cx="637307" cy="2454728"/>
        </a:xfrm>
        <a:prstGeom prst="roundRect">
          <a:avLst>
            <a:gd name="adj" fmla="val 10000"/>
          </a:avLst>
        </a:prstGeom>
        <a:solidFill>
          <a:srgbClr val="000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vert" wrap="square" lIns="53340" tIns="53340" rIns="53340" bIns="53340" numCol="1" spcCol="1270" anchor="ctr" anchorCtr="0">
          <a:noAutofit/>
        </a:bodyPr>
        <a:lstStyle/>
        <a:p>
          <a:pPr lvl="0" algn="ctr" defTabSz="622300" rtl="0">
            <a:lnSpc>
              <a:spcPct val="90000"/>
            </a:lnSpc>
            <a:spcBef>
              <a:spcPct val="0"/>
            </a:spcBef>
            <a:spcAft>
              <a:spcPct val="35000"/>
            </a:spcAft>
          </a:pPr>
          <a:r>
            <a:rPr lang="en-AU" sz="1400" kern="1200" smtClean="0">
              <a:solidFill>
                <a:srgbClr val="FFFFFF"/>
              </a:solidFill>
              <a:latin typeface="Arial"/>
              <a:ea typeface="+mn-ea"/>
              <a:cs typeface="+mn-cs"/>
            </a:rPr>
            <a:t>Fault attack</a:t>
          </a:r>
          <a:endParaRPr lang="en-US" sz="1400" kern="1200">
            <a:solidFill>
              <a:srgbClr val="FFFFFF"/>
            </a:solidFill>
            <a:latin typeface="Arial"/>
            <a:ea typeface="+mn-ea"/>
            <a:cs typeface="+mn-cs"/>
          </a:endParaRPr>
        </a:p>
      </dsp:txBody>
      <dsp:txXfrm>
        <a:off x="4039867" y="2110286"/>
        <a:ext cx="599975" cy="2417396"/>
      </dsp:txXfrm>
    </dsp:sp>
    <dsp:sp modelId="{C267B450-59D7-4F6A-9112-7FA5795BCC18}">
      <dsp:nvSpPr>
        <dsp:cNvPr id="0" name=""/>
        <dsp:cNvSpPr/>
      </dsp:nvSpPr>
      <dsp:spPr>
        <a:xfrm>
          <a:off x="4712056" y="1173952"/>
          <a:ext cx="637307" cy="3355638"/>
        </a:xfrm>
        <a:prstGeom prst="roundRect">
          <a:avLst>
            <a:gd name="adj" fmla="val 10000"/>
          </a:avLst>
        </a:prstGeom>
        <a:solidFill>
          <a:srgbClr val="000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vert" wrap="square" lIns="53340" tIns="53340" rIns="53340" bIns="53340" numCol="1" spcCol="1270" anchor="ctr" anchorCtr="0">
          <a:noAutofit/>
        </a:bodyPr>
        <a:lstStyle/>
        <a:p>
          <a:pPr lvl="0" algn="ctr" defTabSz="622300" rtl="0">
            <a:lnSpc>
              <a:spcPct val="90000"/>
            </a:lnSpc>
            <a:spcBef>
              <a:spcPct val="0"/>
            </a:spcBef>
            <a:spcAft>
              <a:spcPct val="35000"/>
            </a:spcAft>
          </a:pPr>
          <a:r>
            <a:rPr lang="en-AU" sz="1400" kern="1200" dirty="0" smtClean="0">
              <a:solidFill>
                <a:srgbClr val="FFFFFF"/>
              </a:solidFill>
              <a:latin typeface="Arial"/>
              <a:ea typeface="+mn-ea"/>
              <a:cs typeface="+mn-cs"/>
            </a:rPr>
            <a:t>Exploratory testing approach</a:t>
          </a:r>
          <a:endParaRPr lang="en-US" sz="1400" kern="1200" dirty="0">
            <a:solidFill>
              <a:srgbClr val="FFFFFF"/>
            </a:solidFill>
            <a:latin typeface="Arial"/>
            <a:ea typeface="+mn-ea"/>
            <a:cs typeface="+mn-cs"/>
          </a:endParaRPr>
        </a:p>
      </dsp:txBody>
      <dsp:txXfrm>
        <a:off x="4730722" y="1192618"/>
        <a:ext cx="599975" cy="3318306"/>
      </dsp:txXfrm>
    </dsp:sp>
    <dsp:sp modelId="{D28E03B8-DA6F-476B-87D2-185E5105985A}">
      <dsp:nvSpPr>
        <dsp:cNvPr id="0" name=""/>
        <dsp:cNvSpPr/>
      </dsp:nvSpPr>
      <dsp:spPr>
        <a:xfrm>
          <a:off x="5464372" y="698"/>
          <a:ext cx="1971173" cy="908887"/>
        </a:xfrm>
        <a:prstGeom prst="roundRect">
          <a:avLst>
            <a:gd name="adj" fmla="val 10000"/>
          </a:avLst>
        </a:prstGeom>
        <a:gradFill rotWithShape="0">
          <a:gsLst>
            <a:gs pos="0">
              <a:srgbClr val="FFFFFF">
                <a:hueOff val="0"/>
                <a:satOff val="0"/>
                <a:lumOff val="0"/>
                <a:alphaOff val="0"/>
                <a:tint val="50000"/>
                <a:satMod val="300000"/>
              </a:srgbClr>
            </a:gs>
            <a:gs pos="35000">
              <a:srgbClr val="FFFFFF">
                <a:hueOff val="0"/>
                <a:satOff val="0"/>
                <a:lumOff val="0"/>
                <a:alphaOff val="0"/>
                <a:tint val="37000"/>
                <a:satMod val="300000"/>
              </a:srgbClr>
            </a:gs>
            <a:gs pos="100000">
              <a:srgbClr val="FFFFFF">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AU" sz="2500" kern="1200" dirty="0" smtClean="0">
              <a:solidFill>
                <a:srgbClr val="000000">
                  <a:hueOff val="0"/>
                  <a:satOff val="0"/>
                  <a:lumOff val="0"/>
                  <a:alphaOff val="0"/>
                </a:srgbClr>
              </a:solidFill>
              <a:latin typeface="Arial"/>
              <a:ea typeface="+mn-ea"/>
              <a:cs typeface="+mn-cs"/>
            </a:rPr>
            <a:t>White-box Techniques</a:t>
          </a:r>
          <a:endParaRPr lang="en-US" sz="2500" kern="1200" dirty="0">
            <a:solidFill>
              <a:srgbClr val="000000">
                <a:hueOff val="0"/>
                <a:satOff val="0"/>
                <a:lumOff val="0"/>
                <a:alphaOff val="0"/>
              </a:srgbClr>
            </a:solidFill>
            <a:latin typeface="Arial"/>
            <a:ea typeface="+mn-ea"/>
            <a:cs typeface="+mn-cs"/>
          </a:endParaRPr>
        </a:p>
      </dsp:txBody>
      <dsp:txXfrm>
        <a:off x="5490992" y="27318"/>
        <a:ext cx="1917933" cy="855647"/>
      </dsp:txXfrm>
    </dsp:sp>
    <dsp:sp modelId="{41DD9FB1-5E07-4243-BE34-08835EA58014}">
      <dsp:nvSpPr>
        <dsp:cNvPr id="0" name=""/>
        <dsp:cNvSpPr/>
      </dsp:nvSpPr>
      <dsp:spPr>
        <a:xfrm>
          <a:off x="5466296" y="1134112"/>
          <a:ext cx="1967325" cy="649496"/>
        </a:xfrm>
        <a:prstGeom prst="roundRect">
          <a:avLst>
            <a:gd name="adj" fmla="val 10000"/>
          </a:avLst>
        </a:prstGeom>
        <a:gradFill rotWithShape="0">
          <a:gsLst>
            <a:gs pos="0">
              <a:srgbClr val="FFFFFF">
                <a:hueOff val="0"/>
                <a:satOff val="0"/>
                <a:lumOff val="0"/>
                <a:alphaOff val="0"/>
                <a:tint val="50000"/>
                <a:satMod val="300000"/>
              </a:srgbClr>
            </a:gs>
            <a:gs pos="35000">
              <a:srgbClr val="FFFFFF">
                <a:hueOff val="0"/>
                <a:satOff val="0"/>
                <a:lumOff val="0"/>
                <a:alphaOff val="0"/>
                <a:tint val="37000"/>
                <a:satMod val="300000"/>
              </a:srgbClr>
            </a:gs>
            <a:gs pos="100000">
              <a:srgbClr val="FFFFFF">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AU" sz="1400" kern="1200" smtClean="0">
              <a:solidFill>
                <a:srgbClr val="000000">
                  <a:hueOff val="0"/>
                  <a:satOff val="0"/>
                  <a:lumOff val="0"/>
                  <a:alphaOff val="0"/>
                </a:srgbClr>
              </a:solidFill>
              <a:latin typeface="Arial"/>
              <a:ea typeface="+mn-ea"/>
              <a:cs typeface="+mn-cs"/>
            </a:rPr>
            <a:t>Structure-based</a:t>
          </a:r>
          <a:endParaRPr lang="en-US" sz="1400" kern="1200">
            <a:solidFill>
              <a:srgbClr val="000000">
                <a:hueOff val="0"/>
                <a:satOff val="0"/>
                <a:lumOff val="0"/>
                <a:alphaOff val="0"/>
              </a:srgbClr>
            </a:solidFill>
            <a:latin typeface="Arial"/>
            <a:ea typeface="+mn-ea"/>
            <a:cs typeface="+mn-cs"/>
          </a:endParaRPr>
        </a:p>
      </dsp:txBody>
      <dsp:txXfrm>
        <a:off x="5485319" y="1153135"/>
        <a:ext cx="1929279" cy="611450"/>
      </dsp:txXfrm>
    </dsp:sp>
    <dsp:sp modelId="{C53C79FD-DA89-4CC9-8ACE-5EB5468E56C1}">
      <dsp:nvSpPr>
        <dsp:cNvPr id="0" name=""/>
        <dsp:cNvSpPr/>
      </dsp:nvSpPr>
      <dsp:spPr>
        <a:xfrm>
          <a:off x="5466322" y="2008134"/>
          <a:ext cx="637930" cy="2454728"/>
        </a:xfrm>
        <a:prstGeom prst="roundRect">
          <a:avLst>
            <a:gd name="adj" fmla="val 10000"/>
          </a:avLst>
        </a:prstGeom>
        <a:gradFill rotWithShape="0">
          <a:gsLst>
            <a:gs pos="0">
              <a:srgbClr val="FFFFFF">
                <a:hueOff val="0"/>
                <a:satOff val="0"/>
                <a:lumOff val="0"/>
                <a:alphaOff val="0"/>
                <a:tint val="50000"/>
                <a:satMod val="300000"/>
              </a:srgbClr>
            </a:gs>
            <a:gs pos="35000">
              <a:srgbClr val="FFFFFF">
                <a:hueOff val="0"/>
                <a:satOff val="0"/>
                <a:lumOff val="0"/>
                <a:alphaOff val="0"/>
                <a:tint val="37000"/>
                <a:satMod val="300000"/>
              </a:srgbClr>
            </a:gs>
            <a:gs pos="100000">
              <a:srgbClr val="FFFFFF">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vert" wrap="square" lIns="53340" tIns="53340" rIns="53340" bIns="53340" numCol="1" spcCol="1270" anchor="ctr" anchorCtr="0">
          <a:noAutofit/>
        </a:bodyPr>
        <a:lstStyle/>
        <a:p>
          <a:pPr lvl="0" algn="ctr" defTabSz="622300" rtl="0">
            <a:lnSpc>
              <a:spcPct val="90000"/>
            </a:lnSpc>
            <a:spcBef>
              <a:spcPct val="0"/>
            </a:spcBef>
            <a:spcAft>
              <a:spcPct val="35000"/>
            </a:spcAft>
          </a:pPr>
          <a:r>
            <a:rPr lang="en-AU" sz="1400" kern="1200" smtClean="0">
              <a:solidFill>
                <a:srgbClr val="000000">
                  <a:hueOff val="0"/>
                  <a:satOff val="0"/>
                  <a:lumOff val="0"/>
                  <a:alphaOff val="0"/>
                </a:srgbClr>
              </a:solidFill>
              <a:latin typeface="Arial"/>
              <a:ea typeface="+mn-ea"/>
              <a:cs typeface="+mn-cs"/>
            </a:rPr>
            <a:t>Statement testing and coverage</a:t>
          </a:r>
          <a:endParaRPr lang="en-US" sz="1400" kern="1200">
            <a:solidFill>
              <a:srgbClr val="000000">
                <a:hueOff val="0"/>
                <a:satOff val="0"/>
                <a:lumOff val="0"/>
                <a:alphaOff val="0"/>
              </a:srgbClr>
            </a:solidFill>
            <a:latin typeface="Arial"/>
            <a:ea typeface="+mn-ea"/>
            <a:cs typeface="+mn-cs"/>
          </a:endParaRPr>
        </a:p>
      </dsp:txBody>
      <dsp:txXfrm>
        <a:off x="5485006" y="2026818"/>
        <a:ext cx="600562" cy="2417360"/>
      </dsp:txXfrm>
    </dsp:sp>
    <dsp:sp modelId="{6DFE36D2-5A71-47F8-8AB3-3A12637B1BB1}">
      <dsp:nvSpPr>
        <dsp:cNvPr id="0" name=""/>
        <dsp:cNvSpPr/>
      </dsp:nvSpPr>
      <dsp:spPr>
        <a:xfrm>
          <a:off x="6130994" y="2008134"/>
          <a:ext cx="637930" cy="2454728"/>
        </a:xfrm>
        <a:prstGeom prst="roundRect">
          <a:avLst>
            <a:gd name="adj" fmla="val 10000"/>
          </a:avLst>
        </a:prstGeom>
        <a:gradFill rotWithShape="0">
          <a:gsLst>
            <a:gs pos="0">
              <a:srgbClr val="FFFFFF">
                <a:hueOff val="0"/>
                <a:satOff val="0"/>
                <a:lumOff val="0"/>
                <a:alphaOff val="0"/>
                <a:tint val="50000"/>
                <a:satMod val="300000"/>
              </a:srgbClr>
            </a:gs>
            <a:gs pos="35000">
              <a:srgbClr val="FFFFFF">
                <a:hueOff val="0"/>
                <a:satOff val="0"/>
                <a:lumOff val="0"/>
                <a:alphaOff val="0"/>
                <a:tint val="37000"/>
                <a:satMod val="300000"/>
              </a:srgbClr>
            </a:gs>
            <a:gs pos="100000">
              <a:srgbClr val="FFFFFF">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vert" wrap="square" lIns="53340" tIns="53340" rIns="53340" bIns="53340" numCol="1" spcCol="1270" anchor="ctr" anchorCtr="0">
          <a:noAutofit/>
        </a:bodyPr>
        <a:lstStyle/>
        <a:p>
          <a:pPr lvl="0" algn="ctr" defTabSz="622300" rtl="0">
            <a:lnSpc>
              <a:spcPct val="90000"/>
            </a:lnSpc>
            <a:spcBef>
              <a:spcPct val="0"/>
            </a:spcBef>
            <a:spcAft>
              <a:spcPct val="35000"/>
            </a:spcAft>
          </a:pPr>
          <a:r>
            <a:rPr lang="en-AU" sz="1400" kern="1200" smtClean="0">
              <a:solidFill>
                <a:srgbClr val="000000">
                  <a:hueOff val="0"/>
                  <a:satOff val="0"/>
                  <a:lumOff val="0"/>
                  <a:alphaOff val="0"/>
                </a:srgbClr>
              </a:solidFill>
              <a:latin typeface="Arial"/>
              <a:ea typeface="+mn-ea"/>
              <a:cs typeface="+mn-cs"/>
            </a:rPr>
            <a:t>Decision testing and coverage</a:t>
          </a:r>
          <a:endParaRPr lang="en-US" sz="1400" kern="1200">
            <a:solidFill>
              <a:srgbClr val="000000">
                <a:hueOff val="0"/>
                <a:satOff val="0"/>
                <a:lumOff val="0"/>
                <a:alphaOff val="0"/>
              </a:srgbClr>
            </a:solidFill>
            <a:latin typeface="Arial"/>
            <a:ea typeface="+mn-ea"/>
            <a:cs typeface="+mn-cs"/>
          </a:endParaRPr>
        </a:p>
      </dsp:txBody>
      <dsp:txXfrm>
        <a:off x="6149678" y="2026818"/>
        <a:ext cx="600562" cy="2417360"/>
      </dsp:txXfrm>
    </dsp:sp>
    <dsp:sp modelId="{FF500DBC-1DD5-47FE-8DBE-34F1F962AE6D}">
      <dsp:nvSpPr>
        <dsp:cNvPr id="0" name=""/>
        <dsp:cNvSpPr/>
      </dsp:nvSpPr>
      <dsp:spPr>
        <a:xfrm>
          <a:off x="6795665" y="2008134"/>
          <a:ext cx="637930" cy="2454728"/>
        </a:xfrm>
        <a:prstGeom prst="roundRect">
          <a:avLst>
            <a:gd name="adj" fmla="val 10000"/>
          </a:avLst>
        </a:prstGeom>
        <a:gradFill rotWithShape="0">
          <a:gsLst>
            <a:gs pos="0">
              <a:srgbClr val="FFFFFF">
                <a:hueOff val="0"/>
                <a:satOff val="0"/>
                <a:lumOff val="0"/>
                <a:alphaOff val="0"/>
                <a:tint val="50000"/>
                <a:satMod val="300000"/>
              </a:srgbClr>
            </a:gs>
            <a:gs pos="35000">
              <a:srgbClr val="FFFFFF">
                <a:hueOff val="0"/>
                <a:satOff val="0"/>
                <a:lumOff val="0"/>
                <a:alphaOff val="0"/>
                <a:tint val="37000"/>
                <a:satMod val="300000"/>
              </a:srgbClr>
            </a:gs>
            <a:gs pos="100000">
              <a:srgbClr val="FFFFFF">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vert" wrap="square" lIns="53340" tIns="53340" rIns="53340" bIns="53340" numCol="1" spcCol="1270" anchor="ctr" anchorCtr="0">
          <a:noAutofit/>
        </a:bodyPr>
        <a:lstStyle/>
        <a:p>
          <a:pPr lvl="0" algn="ctr" defTabSz="622300" rtl="0">
            <a:lnSpc>
              <a:spcPct val="90000"/>
            </a:lnSpc>
            <a:spcBef>
              <a:spcPct val="0"/>
            </a:spcBef>
            <a:spcAft>
              <a:spcPct val="35000"/>
            </a:spcAft>
          </a:pPr>
          <a:r>
            <a:rPr lang="en-AU" sz="1400" kern="1200" smtClean="0">
              <a:solidFill>
                <a:srgbClr val="000000">
                  <a:hueOff val="0"/>
                  <a:satOff val="0"/>
                  <a:lumOff val="0"/>
                  <a:alphaOff val="0"/>
                </a:srgbClr>
              </a:solidFill>
              <a:latin typeface="Arial"/>
              <a:ea typeface="+mn-ea"/>
              <a:cs typeface="+mn-cs"/>
            </a:rPr>
            <a:t>Other structure-based techniques</a:t>
          </a:r>
          <a:endParaRPr lang="en-US" sz="1400" kern="1200">
            <a:solidFill>
              <a:srgbClr val="000000">
                <a:hueOff val="0"/>
                <a:satOff val="0"/>
                <a:lumOff val="0"/>
                <a:alphaOff val="0"/>
              </a:srgbClr>
            </a:solidFill>
            <a:latin typeface="Arial"/>
            <a:ea typeface="+mn-ea"/>
            <a:cs typeface="+mn-cs"/>
          </a:endParaRPr>
        </a:p>
      </dsp:txBody>
      <dsp:txXfrm>
        <a:off x="6814349" y="2026818"/>
        <a:ext cx="600562" cy="2417360"/>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6E1A80-7660-E04D-8520-2DBD0092157B}" type="datetimeFigureOut">
              <a:rPr lang="en-US" smtClean="0"/>
              <a:t>2/27/2017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ED9DE6-3658-B244-BCC7-7626E0B05BF6}" type="slidenum">
              <a:rPr lang="en-US" smtClean="0"/>
              <a:t>‹#›</a:t>
            </a:fld>
            <a:endParaRPr lang="en-US"/>
          </a:p>
        </p:txBody>
      </p:sp>
    </p:spTree>
    <p:extLst>
      <p:ext uri="{BB962C8B-B14F-4D97-AF65-F5344CB8AC3E}">
        <p14:creationId xmlns:p14="http://schemas.microsoft.com/office/powerpoint/2010/main" val="142502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p:txBody>
          <a:bodyPr/>
          <a:lstStyle/>
          <a:p>
            <a:pPr>
              <a:defRPr/>
            </a:pPr>
            <a:fld id="{F369516A-4768-49B0-A9C1-4FF404AE62D5}" type="slidenum">
              <a:rPr lang="en-US" smtClean="0"/>
              <a:pPr>
                <a:defRPr/>
              </a:pPr>
              <a:t>1</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685800" y="4343400"/>
            <a:ext cx="5486400" cy="4114800"/>
          </a:xfrm>
          <a:noFill/>
          <a:ln/>
        </p:spPr>
        <p:txBody>
          <a:bodyPr/>
          <a:lstStyle/>
          <a:p>
            <a:pPr eaLnBrk="1" hangingPunct="1"/>
            <a:endParaRPr lang="en-US" smtClean="0"/>
          </a:p>
        </p:txBody>
      </p:sp>
    </p:spTree>
    <p:extLst>
      <p:ext uri="{BB962C8B-B14F-4D97-AF65-F5344CB8AC3E}">
        <p14:creationId xmlns:p14="http://schemas.microsoft.com/office/powerpoint/2010/main" val="2055985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19</a:t>
            </a:fld>
            <a:endParaRPr lang="en-US"/>
          </a:p>
        </p:txBody>
      </p:sp>
    </p:spTree>
    <p:extLst>
      <p:ext uri="{BB962C8B-B14F-4D97-AF65-F5344CB8AC3E}">
        <p14:creationId xmlns:p14="http://schemas.microsoft.com/office/powerpoint/2010/main" val="902303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smtClean="0"/>
              <a:t>Learning Objectives</a:t>
            </a:r>
          </a:p>
          <a:p>
            <a:endParaRPr lang="en-US" b="1" dirty="0" smtClean="0"/>
          </a:p>
          <a:p>
            <a:r>
              <a:rPr lang="en-US" b="1" dirty="0" smtClean="0"/>
              <a:t>4.3 Specification-based or Black-box Techniques (K3)</a:t>
            </a:r>
          </a:p>
          <a:p>
            <a:r>
              <a:rPr lang="en-US" dirty="0" smtClean="0"/>
              <a:t>LO-4.3.1 Write test cases from given software models using equivalence partitioning, boundary</a:t>
            </a:r>
          </a:p>
          <a:p>
            <a:r>
              <a:rPr lang="en-US" dirty="0" smtClean="0"/>
              <a:t>value analysis, decision tables and state transition diagrams/tables (K3)</a:t>
            </a:r>
          </a:p>
          <a:p>
            <a:r>
              <a:rPr lang="en-US" dirty="0" smtClean="0"/>
              <a:t>LO-4.3.2 Explain the main purpose of each of the four testing techniques, what level and type of</a:t>
            </a:r>
          </a:p>
          <a:p>
            <a:r>
              <a:rPr lang="en-US" dirty="0" smtClean="0"/>
              <a:t>testing could use the technique, and how coverage may be measured (K2)</a:t>
            </a:r>
          </a:p>
          <a:p>
            <a:r>
              <a:rPr lang="en-US" dirty="0" smtClean="0"/>
              <a:t>LO-4.3.3 Explain the concept of use case testing and its benefits (K2)</a:t>
            </a:r>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21</a:t>
            </a:fld>
            <a:endParaRPr lang="en-US"/>
          </a:p>
        </p:txBody>
      </p:sp>
    </p:spTree>
    <p:extLst>
      <p:ext uri="{BB962C8B-B14F-4D97-AF65-F5344CB8AC3E}">
        <p14:creationId xmlns:p14="http://schemas.microsoft.com/office/powerpoint/2010/main" val="1056923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smtClean="0"/>
              <a:t>Learning Objectives</a:t>
            </a:r>
          </a:p>
          <a:p>
            <a:r>
              <a:rPr lang="en-US" b="1" dirty="0" smtClean="0"/>
              <a:t>4.4 Structure-based or White-box Techniques (K4)</a:t>
            </a:r>
          </a:p>
          <a:p>
            <a:r>
              <a:rPr lang="en-US" dirty="0" smtClean="0"/>
              <a:t>LO-4.4.1 Describe the concept and value of code coverage (K2)</a:t>
            </a:r>
          </a:p>
          <a:p>
            <a:r>
              <a:rPr lang="en-US" dirty="0" smtClean="0"/>
              <a:t>LO-4.4.2 Explain the concepts of statement and decision coverage, and give reasons why these</a:t>
            </a:r>
          </a:p>
          <a:p>
            <a:r>
              <a:rPr lang="en-US" dirty="0" smtClean="0"/>
              <a:t>concepts can also be used at test levels other than component testing (e.g., on</a:t>
            </a:r>
          </a:p>
          <a:p>
            <a:r>
              <a:rPr lang="en-US" dirty="0" smtClean="0"/>
              <a:t>business procedures at system level) (K2)</a:t>
            </a:r>
          </a:p>
          <a:p>
            <a:r>
              <a:rPr lang="en-US" dirty="0" smtClean="0"/>
              <a:t>LO-4.4.3 Write test cases from given control flows using statement and decision test design</a:t>
            </a:r>
          </a:p>
          <a:p>
            <a:r>
              <a:rPr lang="en-US" dirty="0" smtClean="0"/>
              <a:t>techniques (K3)</a:t>
            </a:r>
          </a:p>
          <a:p>
            <a:r>
              <a:rPr lang="en-US" dirty="0" smtClean="0"/>
              <a:t>LO-4.4.4 Assess statement and decision coverage for completeness with respect to defined exit</a:t>
            </a:r>
          </a:p>
          <a:p>
            <a:r>
              <a:rPr lang="en-US" dirty="0" smtClean="0"/>
              <a:t>criteria. K4)</a:t>
            </a:r>
            <a:endParaRPr lang="en-AU" b="1" dirty="0" smtClean="0"/>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22</a:t>
            </a:fld>
            <a:endParaRPr lang="en-US"/>
          </a:p>
        </p:txBody>
      </p:sp>
    </p:spTree>
    <p:extLst>
      <p:ext uri="{BB962C8B-B14F-4D97-AF65-F5344CB8AC3E}">
        <p14:creationId xmlns:p14="http://schemas.microsoft.com/office/powerpoint/2010/main" val="242064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sz="1000" dirty="0" smtClean="0"/>
              <a:t>When used to augment systematic techniques, these techniques can be useful in identifying special tests not easily captured by formal techniques, especially when applied after more formal approaches. </a:t>
            </a:r>
          </a:p>
          <a:p>
            <a:pPr eaLnBrk="1" hangingPunct="1">
              <a:defRPr/>
            </a:pPr>
            <a:r>
              <a:rPr lang="en-US" sz="1000" dirty="0" smtClean="0"/>
              <a:t>However, this technique may yield widely varying degrees of effectiveness, depending on the testers’ experience.</a:t>
            </a:r>
          </a:p>
          <a:p>
            <a:pPr eaLnBrk="1" hangingPunct="1">
              <a:defRPr/>
            </a:pPr>
            <a:endParaRPr lang="en-AU" sz="1000" dirty="0" smtClean="0"/>
          </a:p>
          <a:p>
            <a:pPr eaLnBrk="1" hangingPunct="1">
              <a:defRPr/>
            </a:pPr>
            <a:r>
              <a:rPr lang="en-AU" b="1" dirty="0" smtClean="0"/>
              <a:t>Learning Objectives</a:t>
            </a:r>
            <a:endParaRPr lang="en-US" b="1" dirty="0" smtClean="0"/>
          </a:p>
          <a:p>
            <a:pPr>
              <a:defRPr/>
            </a:pPr>
            <a:r>
              <a:rPr lang="en-US" b="1" dirty="0" smtClean="0"/>
              <a:t>4.5 Experience-based Techniques (K2)</a:t>
            </a:r>
          </a:p>
          <a:p>
            <a:pPr>
              <a:defRPr/>
            </a:pPr>
            <a:r>
              <a:rPr lang="en-US" dirty="0" smtClean="0"/>
              <a:t>LO-4.5.1 Recall reasons for writing test cases based on intuition, experience and knowledge</a:t>
            </a:r>
          </a:p>
          <a:p>
            <a:pPr>
              <a:defRPr/>
            </a:pPr>
            <a:r>
              <a:rPr lang="en-US" dirty="0" smtClean="0"/>
              <a:t>about common defects (K1)</a:t>
            </a:r>
          </a:p>
          <a:p>
            <a:pPr>
              <a:defRPr/>
            </a:pPr>
            <a:r>
              <a:rPr lang="en-US" dirty="0" smtClean="0"/>
              <a:t>LO-4.5.2 Compare experience-based techniques with specification-based testing techniques</a:t>
            </a:r>
          </a:p>
          <a:p>
            <a:pPr>
              <a:defRPr/>
            </a:pPr>
            <a:r>
              <a:rPr lang="en-US" dirty="0" smtClean="0"/>
              <a:t>(K2)</a:t>
            </a:r>
            <a:endParaRPr lang="en-US" sz="1000" dirty="0" smtClean="0"/>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23</a:t>
            </a:fld>
            <a:endParaRPr lang="en-US"/>
          </a:p>
        </p:txBody>
      </p:sp>
    </p:spTree>
    <p:extLst>
      <p:ext uri="{BB962C8B-B14F-4D97-AF65-F5344CB8AC3E}">
        <p14:creationId xmlns:p14="http://schemas.microsoft.com/office/powerpoint/2010/main" val="1487749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t>Black box in the corner means it’s a black box or specification technique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24</a:t>
            </a:fld>
            <a:endParaRPr lang="en-US"/>
          </a:p>
        </p:txBody>
      </p:sp>
    </p:spTree>
    <p:extLst>
      <p:ext uri="{BB962C8B-B14F-4D97-AF65-F5344CB8AC3E}">
        <p14:creationId xmlns:p14="http://schemas.microsoft.com/office/powerpoint/2010/main" val="130988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t>Black box in the corner means it’s a black box or specification technique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25</a:t>
            </a:fld>
            <a:endParaRPr lang="en-US"/>
          </a:p>
        </p:txBody>
      </p:sp>
    </p:spTree>
    <p:extLst>
      <p:ext uri="{BB962C8B-B14F-4D97-AF65-F5344CB8AC3E}">
        <p14:creationId xmlns:p14="http://schemas.microsoft.com/office/powerpoint/2010/main" val="2133452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Black box in the corner means it’s a black box or specification technique</a:t>
            </a:r>
            <a:endParaRPr lang="en-US" dirty="0" smtClean="0"/>
          </a:p>
          <a:p>
            <a:endParaRPr lang="en-AU" dirty="0" smtClean="0"/>
          </a:p>
          <a:p>
            <a:r>
              <a:rPr lang="en-AU" b="1" dirty="0" smtClean="0"/>
              <a:t>Now – choose 3 values that will test in each partition for this scenario</a:t>
            </a:r>
          </a:p>
          <a:p>
            <a:endParaRPr lang="en-AU" dirty="0" smtClean="0"/>
          </a:p>
          <a:p>
            <a:r>
              <a:rPr lang="en-AU" dirty="0" smtClean="0"/>
              <a:t>E.g.  15, 45, 91</a:t>
            </a:r>
          </a:p>
          <a:p>
            <a:endParaRPr lang="en-AU" dirty="0" smtClean="0"/>
          </a:p>
          <a:p>
            <a:r>
              <a:rPr lang="en-AU" dirty="0" smtClean="0"/>
              <a:t>The theory being that we don’t need to test every single number because one value should behave the same as other values in the same class/partition.</a:t>
            </a:r>
          </a:p>
          <a:p>
            <a:r>
              <a:rPr lang="en-AU" dirty="0" smtClean="0"/>
              <a:t>This is an efficient way of testing!</a:t>
            </a:r>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26</a:t>
            </a:fld>
            <a:endParaRPr lang="en-US"/>
          </a:p>
        </p:txBody>
      </p:sp>
    </p:spTree>
    <p:extLst>
      <p:ext uri="{BB962C8B-B14F-4D97-AF65-F5344CB8AC3E}">
        <p14:creationId xmlns:p14="http://schemas.microsoft.com/office/powerpoint/2010/main" val="295614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t>Black box in the corner means it’s a black box or specification technique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28</a:t>
            </a:fld>
            <a:endParaRPr lang="en-US"/>
          </a:p>
        </p:txBody>
      </p:sp>
    </p:spTree>
    <p:extLst>
      <p:ext uri="{BB962C8B-B14F-4D97-AF65-F5344CB8AC3E}">
        <p14:creationId xmlns:p14="http://schemas.microsoft.com/office/powerpoint/2010/main" val="226465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t>Black box in the corner means it’s a black box or specification technique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29</a:t>
            </a:fld>
            <a:endParaRPr lang="en-US"/>
          </a:p>
        </p:txBody>
      </p:sp>
    </p:spTree>
    <p:extLst>
      <p:ext uri="{BB962C8B-B14F-4D97-AF65-F5344CB8AC3E}">
        <p14:creationId xmlns:p14="http://schemas.microsoft.com/office/powerpoint/2010/main" val="18486049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t>Answer: C</a:t>
            </a:r>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31</a:t>
            </a:fld>
            <a:endParaRPr lang="en-US"/>
          </a:p>
        </p:txBody>
      </p:sp>
    </p:spTree>
    <p:extLst>
      <p:ext uri="{BB962C8B-B14F-4D97-AF65-F5344CB8AC3E}">
        <p14:creationId xmlns:p14="http://schemas.microsoft.com/office/powerpoint/2010/main" val="1169143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900" b="1" baseline="0" dirty="0" smtClean="0"/>
              <a:t>Learning Objectives</a:t>
            </a:r>
            <a:endParaRPr lang="en-US" sz="900" b="1" baseline="0" dirty="0" smtClean="0"/>
          </a:p>
          <a:p>
            <a:r>
              <a:rPr lang="en-US" sz="900" b="1" baseline="0" dirty="0" smtClean="0"/>
              <a:t>4.1 The test development process (K2)</a:t>
            </a:r>
          </a:p>
          <a:p>
            <a:r>
              <a:rPr lang="en-US" sz="900" baseline="0" dirty="0" smtClean="0"/>
              <a:t>LO-4.1.1 Differentiate between a test design specification, test case specification and test</a:t>
            </a:r>
          </a:p>
          <a:p>
            <a:r>
              <a:rPr lang="en-US" sz="900" baseline="0" dirty="0" smtClean="0"/>
              <a:t>procedure specification. (K2)</a:t>
            </a:r>
          </a:p>
          <a:p>
            <a:r>
              <a:rPr lang="en-US" sz="900" baseline="0" dirty="0" smtClean="0"/>
              <a:t>LO-4.1.2 Compare the terms test condition, test case and test procedure. (K2)</a:t>
            </a:r>
          </a:p>
          <a:p>
            <a:r>
              <a:rPr lang="en-US" sz="900" baseline="0" dirty="0" smtClean="0"/>
              <a:t>LO-4.1.3 Evaluate the quality of test cases. Do they:</a:t>
            </a:r>
          </a:p>
          <a:p>
            <a:r>
              <a:rPr lang="en-US" sz="900" baseline="0" dirty="0" smtClean="0"/>
              <a:t>o show clear traceability to the requirements;</a:t>
            </a:r>
          </a:p>
          <a:p>
            <a:r>
              <a:rPr lang="en-US" sz="900" baseline="0" dirty="0" smtClean="0"/>
              <a:t>o contain an expected result. (K2)</a:t>
            </a:r>
          </a:p>
          <a:p>
            <a:r>
              <a:rPr lang="en-US" sz="900" baseline="0" dirty="0" smtClean="0"/>
              <a:t>LO-4.1.4 Translate test cases into a well-structured test procedure specification at a level of</a:t>
            </a:r>
          </a:p>
          <a:p>
            <a:r>
              <a:rPr lang="en-US" sz="900" baseline="0" dirty="0" smtClean="0"/>
              <a:t>detail relevant to the knowledge of the testers. (K3)</a:t>
            </a:r>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4</a:t>
            </a:fld>
            <a:endParaRPr lang="en-US"/>
          </a:p>
        </p:txBody>
      </p:sp>
    </p:spTree>
    <p:extLst>
      <p:ext uri="{BB962C8B-B14F-4D97-AF65-F5344CB8AC3E}">
        <p14:creationId xmlns:p14="http://schemas.microsoft.com/office/powerpoint/2010/main" val="19448121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t>Answer: C</a:t>
            </a:r>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32</a:t>
            </a:fld>
            <a:endParaRPr lang="en-US"/>
          </a:p>
        </p:txBody>
      </p:sp>
    </p:spTree>
    <p:extLst>
      <p:ext uri="{BB962C8B-B14F-4D97-AF65-F5344CB8AC3E}">
        <p14:creationId xmlns:p14="http://schemas.microsoft.com/office/powerpoint/2010/main" val="896620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Answer: A</a:t>
            </a:r>
          </a:p>
          <a:p>
            <a:r>
              <a:rPr lang="en-AU" dirty="0" smtClean="0"/>
              <a:t>Greater than!  So 10,001 is the boundary</a:t>
            </a:r>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33</a:t>
            </a:fld>
            <a:endParaRPr lang="en-US"/>
          </a:p>
        </p:txBody>
      </p:sp>
    </p:spTree>
    <p:extLst>
      <p:ext uri="{BB962C8B-B14F-4D97-AF65-F5344CB8AC3E}">
        <p14:creationId xmlns:p14="http://schemas.microsoft.com/office/powerpoint/2010/main" val="1905802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t>Black box in the corner means it’s a black box or specification technique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35</a:t>
            </a:fld>
            <a:endParaRPr lang="en-US"/>
          </a:p>
        </p:txBody>
      </p:sp>
    </p:spTree>
    <p:extLst>
      <p:ext uri="{BB962C8B-B14F-4D97-AF65-F5344CB8AC3E}">
        <p14:creationId xmlns:p14="http://schemas.microsoft.com/office/powerpoint/2010/main" val="1899292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36</a:t>
            </a:fld>
            <a:endParaRPr lang="en-US"/>
          </a:p>
        </p:txBody>
      </p:sp>
    </p:spTree>
    <p:extLst>
      <p:ext uri="{BB962C8B-B14F-4D97-AF65-F5344CB8AC3E}">
        <p14:creationId xmlns:p14="http://schemas.microsoft.com/office/powerpoint/2010/main" val="1722888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t>Answer: D</a:t>
            </a:r>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39</a:t>
            </a:fld>
            <a:endParaRPr lang="en-US"/>
          </a:p>
        </p:txBody>
      </p:sp>
    </p:spTree>
    <p:extLst>
      <p:ext uri="{BB962C8B-B14F-4D97-AF65-F5344CB8AC3E}">
        <p14:creationId xmlns:p14="http://schemas.microsoft.com/office/powerpoint/2010/main" val="12640870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41</a:t>
            </a:fld>
            <a:endParaRPr lang="en-US"/>
          </a:p>
        </p:txBody>
      </p:sp>
    </p:spTree>
    <p:extLst>
      <p:ext uri="{BB962C8B-B14F-4D97-AF65-F5344CB8AC3E}">
        <p14:creationId xmlns:p14="http://schemas.microsoft.com/office/powerpoint/2010/main" val="14504057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44</a:t>
            </a:fld>
            <a:endParaRPr lang="en-US"/>
          </a:p>
        </p:txBody>
      </p:sp>
    </p:spTree>
    <p:extLst>
      <p:ext uri="{BB962C8B-B14F-4D97-AF65-F5344CB8AC3E}">
        <p14:creationId xmlns:p14="http://schemas.microsoft.com/office/powerpoint/2010/main" val="20202956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Minimum of 2 tests for every State</a:t>
            </a:r>
          </a:p>
          <a:p>
            <a:r>
              <a:rPr lang="en-AU" dirty="0" smtClean="0"/>
              <a:t>Need 7 tests for every transition (Chow’s zero switch)</a:t>
            </a:r>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45</a:t>
            </a:fld>
            <a:endParaRPr lang="en-US"/>
          </a:p>
        </p:txBody>
      </p:sp>
    </p:spTree>
    <p:extLst>
      <p:ext uri="{BB962C8B-B14F-4D97-AF65-F5344CB8AC3E}">
        <p14:creationId xmlns:p14="http://schemas.microsoft.com/office/powerpoint/2010/main" val="266722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t>Answer: D</a:t>
            </a:r>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46</a:t>
            </a:fld>
            <a:endParaRPr lang="en-US"/>
          </a:p>
        </p:txBody>
      </p:sp>
    </p:spTree>
    <p:extLst>
      <p:ext uri="{BB962C8B-B14F-4D97-AF65-F5344CB8AC3E}">
        <p14:creationId xmlns:p14="http://schemas.microsoft.com/office/powerpoint/2010/main" val="5777150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Answer:B</a:t>
            </a:r>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47</a:t>
            </a:fld>
            <a:endParaRPr lang="en-US"/>
          </a:p>
        </p:txBody>
      </p:sp>
    </p:spTree>
    <p:extLst>
      <p:ext uri="{BB962C8B-B14F-4D97-AF65-F5344CB8AC3E}">
        <p14:creationId xmlns:p14="http://schemas.microsoft.com/office/powerpoint/2010/main" val="1493677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AU" dirty="0" smtClean="0"/>
              <a:t>Ask for examples from students of different levels of formality</a:t>
            </a:r>
          </a:p>
          <a:p>
            <a:pPr eaLnBrk="1" hangingPunct="1">
              <a:buFontTx/>
              <a:buChar char="-"/>
            </a:pPr>
            <a:r>
              <a:rPr lang="en-AU" dirty="0" smtClean="0"/>
              <a:t>Anyone worked with no documentation?</a:t>
            </a:r>
          </a:p>
          <a:p>
            <a:pPr eaLnBrk="1" hangingPunct="1">
              <a:buFontTx/>
              <a:buChar char="-"/>
            </a:pPr>
            <a:r>
              <a:rPr lang="en-AU" dirty="0" smtClean="0"/>
              <a:t>How did they do test design?</a:t>
            </a:r>
          </a:p>
          <a:p>
            <a:pPr eaLnBrk="1" hangingPunct="1">
              <a:buFontTx/>
              <a:buChar char="-"/>
            </a:pPr>
            <a:endParaRPr lang="en-AU" dirty="0" smtClean="0"/>
          </a:p>
          <a:p>
            <a:pPr eaLnBrk="1" hangingPunct="1">
              <a:buFontTx/>
              <a:buChar char="-"/>
            </a:pPr>
            <a:r>
              <a:rPr lang="en-AU" dirty="0" smtClean="0"/>
              <a:t>Remember – TESTING IS CONTEXT DEPENDENT</a:t>
            </a:r>
          </a:p>
          <a:p>
            <a:pPr eaLnBrk="1" hangingPunct="1"/>
            <a:r>
              <a:rPr lang="en-US" b="1" dirty="0" smtClean="0"/>
              <a:t>Principle 6 – Testing is context dependent</a:t>
            </a:r>
          </a:p>
          <a:p>
            <a:pPr eaLnBrk="1" hangingPunct="1"/>
            <a:r>
              <a:rPr lang="en-US" dirty="0" smtClean="0"/>
              <a:t>Testing is done differently in different contexts. For example, safety-critical software is tested differently from an e-commerce site.</a:t>
            </a:r>
            <a:endParaRPr lang="en-AU" dirty="0" smtClean="0"/>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5</a:t>
            </a:fld>
            <a:endParaRPr lang="en-US"/>
          </a:p>
        </p:txBody>
      </p:sp>
    </p:spTree>
    <p:extLst>
      <p:ext uri="{BB962C8B-B14F-4D97-AF65-F5344CB8AC3E}">
        <p14:creationId xmlns:p14="http://schemas.microsoft.com/office/powerpoint/2010/main" val="4747668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sz="1000" dirty="0" smtClean="0"/>
              <a:t>Recommended Reading: Writing Effective Use Cases by Alistair Cockburn</a:t>
            </a:r>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49</a:t>
            </a:fld>
            <a:endParaRPr lang="en-US"/>
          </a:p>
        </p:txBody>
      </p:sp>
    </p:spTree>
    <p:extLst>
      <p:ext uri="{BB962C8B-B14F-4D97-AF65-F5344CB8AC3E}">
        <p14:creationId xmlns:p14="http://schemas.microsoft.com/office/powerpoint/2010/main" val="14144927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t>http://argouml-stats.tigris.org/nonav/documentation/manual-0.22/ch04s03.html</a:t>
            </a:r>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52</a:t>
            </a:fld>
            <a:endParaRPr lang="en-US"/>
          </a:p>
        </p:txBody>
      </p:sp>
    </p:spTree>
    <p:extLst>
      <p:ext uri="{BB962C8B-B14F-4D97-AF65-F5344CB8AC3E}">
        <p14:creationId xmlns:p14="http://schemas.microsoft.com/office/powerpoint/2010/main" val="12302254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t>Before we get in to Statement Testing let’s recap on Structure-based or White-box testing….</a:t>
            </a:r>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53</a:t>
            </a:fld>
            <a:endParaRPr lang="en-US"/>
          </a:p>
        </p:txBody>
      </p:sp>
    </p:spTree>
    <p:extLst>
      <p:ext uri="{BB962C8B-B14F-4D97-AF65-F5344CB8AC3E}">
        <p14:creationId xmlns:p14="http://schemas.microsoft.com/office/powerpoint/2010/main" val="5179453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56</a:t>
            </a:fld>
            <a:endParaRPr lang="en-US"/>
          </a:p>
        </p:txBody>
      </p:sp>
    </p:spTree>
    <p:extLst>
      <p:ext uri="{BB962C8B-B14F-4D97-AF65-F5344CB8AC3E}">
        <p14:creationId xmlns:p14="http://schemas.microsoft.com/office/powerpoint/2010/main" val="19569857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57</a:t>
            </a:fld>
            <a:endParaRPr lang="en-US"/>
          </a:p>
        </p:txBody>
      </p:sp>
    </p:spTree>
    <p:extLst>
      <p:ext uri="{BB962C8B-B14F-4D97-AF65-F5344CB8AC3E}">
        <p14:creationId xmlns:p14="http://schemas.microsoft.com/office/powerpoint/2010/main" val="8069054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t>So, you can see that 100% statement coverage does not guarantee thorough testing</a:t>
            </a:r>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58</a:t>
            </a:fld>
            <a:endParaRPr lang="en-US"/>
          </a:p>
        </p:txBody>
      </p:sp>
    </p:spTree>
    <p:extLst>
      <p:ext uri="{BB962C8B-B14F-4D97-AF65-F5344CB8AC3E}">
        <p14:creationId xmlns:p14="http://schemas.microsoft.com/office/powerpoint/2010/main" val="4605617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t>Before we get in to Statement Testing let’s recap on Structure-based or White-box testing….</a:t>
            </a:r>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59</a:t>
            </a:fld>
            <a:endParaRPr lang="en-US"/>
          </a:p>
        </p:txBody>
      </p:sp>
    </p:spTree>
    <p:extLst>
      <p:ext uri="{BB962C8B-B14F-4D97-AF65-F5344CB8AC3E}">
        <p14:creationId xmlns:p14="http://schemas.microsoft.com/office/powerpoint/2010/main" val="9727978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t>We need a stronger test!</a:t>
            </a:r>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60</a:t>
            </a:fld>
            <a:endParaRPr lang="en-US"/>
          </a:p>
        </p:txBody>
      </p:sp>
    </p:spTree>
    <p:extLst>
      <p:ext uri="{BB962C8B-B14F-4D97-AF65-F5344CB8AC3E}">
        <p14:creationId xmlns:p14="http://schemas.microsoft.com/office/powerpoint/2010/main" val="19811357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t>100% decision coverage is similar to 0-switch State Transition testing where you need to cover all of the lines!</a:t>
            </a:r>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61</a:t>
            </a:fld>
            <a:endParaRPr lang="en-US"/>
          </a:p>
        </p:txBody>
      </p:sp>
    </p:spTree>
    <p:extLst>
      <p:ext uri="{BB962C8B-B14F-4D97-AF65-F5344CB8AC3E}">
        <p14:creationId xmlns:p14="http://schemas.microsoft.com/office/powerpoint/2010/main" val="6546415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t>100% decision coverage is similar to 0-switch State Transition testing where you need to cover all of the lines!</a:t>
            </a:r>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62</a:t>
            </a:fld>
            <a:endParaRPr lang="en-US"/>
          </a:p>
        </p:txBody>
      </p:sp>
    </p:spTree>
    <p:extLst>
      <p:ext uri="{BB962C8B-B14F-4D97-AF65-F5344CB8AC3E}">
        <p14:creationId xmlns:p14="http://schemas.microsoft.com/office/powerpoint/2010/main" val="1610089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AU" dirty="0" smtClean="0"/>
              <a:t>Prioritise!</a:t>
            </a:r>
          </a:p>
          <a:p>
            <a:pPr eaLnBrk="1" hangingPunct="1"/>
            <a:r>
              <a:rPr lang="en-AU" dirty="0" smtClean="0"/>
              <a:t>Date, version, assess content – is it testable? Is it up to date? Well written?...</a:t>
            </a:r>
          </a:p>
          <a:p>
            <a:pPr eaLnBrk="1" hangingPunct="1"/>
            <a:r>
              <a:rPr lang="en-AU" dirty="0" smtClean="0"/>
              <a:t>Which document is most relevant for phase of testing?  Remember V-model?</a:t>
            </a:r>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7</a:t>
            </a:fld>
            <a:endParaRPr lang="en-US"/>
          </a:p>
        </p:txBody>
      </p:sp>
    </p:spTree>
    <p:extLst>
      <p:ext uri="{BB962C8B-B14F-4D97-AF65-F5344CB8AC3E}">
        <p14:creationId xmlns:p14="http://schemas.microsoft.com/office/powerpoint/2010/main" val="7518607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64</a:t>
            </a:fld>
            <a:endParaRPr lang="en-US"/>
          </a:p>
        </p:txBody>
      </p:sp>
    </p:spTree>
    <p:extLst>
      <p:ext uri="{BB962C8B-B14F-4D97-AF65-F5344CB8AC3E}">
        <p14:creationId xmlns:p14="http://schemas.microsoft.com/office/powerpoint/2010/main" val="3130246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t>100% decision coverage is similar to 0-switch State Transition testing where you need to cover all of the lines!</a:t>
            </a:r>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65</a:t>
            </a:fld>
            <a:endParaRPr lang="en-US"/>
          </a:p>
        </p:txBody>
      </p:sp>
    </p:spTree>
    <p:extLst>
      <p:ext uri="{BB962C8B-B14F-4D97-AF65-F5344CB8AC3E}">
        <p14:creationId xmlns:p14="http://schemas.microsoft.com/office/powerpoint/2010/main" val="596065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You could have 40 nested if statement WITHIN the DO WHILE LOOP and you would still only need one test case… probably would need data for a lot of exams for this example in that case!</a:t>
            </a:r>
          </a:p>
          <a:p>
            <a:endParaRPr lang="en-AU" dirty="0" smtClean="0"/>
          </a:p>
          <a:p>
            <a:r>
              <a:rPr lang="en-AU" dirty="0" smtClean="0"/>
              <a:t>Answer = 1 for statement and decision!</a:t>
            </a:r>
          </a:p>
          <a:p>
            <a:endParaRPr lang="en-AU" dirty="0" smtClean="0"/>
          </a:p>
          <a:p>
            <a:r>
              <a:rPr lang="en-AU" dirty="0" smtClean="0"/>
              <a:t>However – If the “IF” statement was AFTER the END WHILE statement you would need more tests</a:t>
            </a:r>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66</a:t>
            </a:fld>
            <a:endParaRPr lang="en-US"/>
          </a:p>
        </p:txBody>
      </p:sp>
    </p:spTree>
    <p:extLst>
      <p:ext uri="{BB962C8B-B14F-4D97-AF65-F5344CB8AC3E}">
        <p14:creationId xmlns:p14="http://schemas.microsoft.com/office/powerpoint/2010/main" val="12334023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Watch out! IF statements are OUTSIDE of the WHILE LOOP</a:t>
            </a:r>
          </a:p>
          <a:p>
            <a:r>
              <a:rPr lang="en-AU" dirty="0" smtClean="0"/>
              <a:t>Need another test…</a:t>
            </a:r>
          </a:p>
          <a:p>
            <a:endParaRPr lang="en-AU" dirty="0" smtClean="0"/>
          </a:p>
          <a:p>
            <a:r>
              <a:rPr lang="en-AU" dirty="0" smtClean="0"/>
              <a:t>Answer = 2 Statement</a:t>
            </a:r>
          </a:p>
          <a:p>
            <a:r>
              <a:rPr lang="en-AU" dirty="0" smtClean="0"/>
              <a:t>Answer =2 Decision</a:t>
            </a:r>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67</a:t>
            </a:fld>
            <a:endParaRPr lang="en-US"/>
          </a:p>
        </p:txBody>
      </p:sp>
    </p:spTree>
    <p:extLst>
      <p:ext uri="{BB962C8B-B14F-4D97-AF65-F5344CB8AC3E}">
        <p14:creationId xmlns:p14="http://schemas.microsoft.com/office/powerpoint/2010/main" val="20523866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t>Before we get in to Statement Testing let’s recap on Structure-based or White-box testing….</a:t>
            </a:r>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69</a:t>
            </a:fld>
            <a:endParaRPr lang="en-US"/>
          </a:p>
        </p:txBody>
      </p:sp>
    </p:spTree>
    <p:extLst>
      <p:ext uri="{BB962C8B-B14F-4D97-AF65-F5344CB8AC3E}">
        <p14:creationId xmlns:p14="http://schemas.microsoft.com/office/powerpoint/2010/main" val="13103828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Good article on SBTM - http://www.satisfice.com/articles/sbtm.pdf</a:t>
            </a:r>
          </a:p>
          <a:p>
            <a:r>
              <a:rPr lang="en-AU" dirty="0" smtClean="0"/>
              <a:t>http://www.satisfice.com/articles/et-article.pdf</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72</a:t>
            </a:fld>
            <a:endParaRPr lang="en-US"/>
          </a:p>
        </p:txBody>
      </p:sp>
    </p:spTree>
    <p:extLst>
      <p:ext uri="{BB962C8B-B14F-4D97-AF65-F5344CB8AC3E}">
        <p14:creationId xmlns:p14="http://schemas.microsoft.com/office/powerpoint/2010/main" val="14695731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smtClean="0"/>
              <a:t>Learning Objectives</a:t>
            </a:r>
            <a:endParaRPr lang="en-US" b="1" dirty="0" smtClean="0"/>
          </a:p>
          <a:p>
            <a:r>
              <a:rPr lang="en-US" b="1" dirty="0" smtClean="0"/>
              <a:t>4.6 Choosing Test Techniques (K2)</a:t>
            </a:r>
          </a:p>
          <a:p>
            <a:r>
              <a:rPr lang="en-US" dirty="0" smtClean="0"/>
              <a:t>LO-4.6.1 Classify test design techniques according to their fitness to a given context, for the test</a:t>
            </a:r>
          </a:p>
          <a:p>
            <a:r>
              <a:rPr lang="en-US" dirty="0" smtClean="0"/>
              <a:t>basis, respective models and software characteristics (K2)</a:t>
            </a:r>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73</a:t>
            </a:fld>
            <a:endParaRPr lang="en-US"/>
          </a:p>
        </p:txBody>
      </p:sp>
    </p:spTree>
    <p:extLst>
      <p:ext uri="{BB962C8B-B14F-4D97-AF65-F5344CB8AC3E}">
        <p14:creationId xmlns:p14="http://schemas.microsoft.com/office/powerpoint/2010/main" val="2382355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t>Ask the students what factors they think would determine which techniques to use</a:t>
            </a:r>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74</a:t>
            </a:fld>
            <a:endParaRPr lang="en-US"/>
          </a:p>
        </p:txBody>
      </p:sp>
    </p:spTree>
    <p:extLst>
      <p:ext uri="{BB962C8B-B14F-4D97-AF65-F5344CB8AC3E}">
        <p14:creationId xmlns:p14="http://schemas.microsoft.com/office/powerpoint/2010/main" val="12724171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76</a:t>
            </a:fld>
            <a:endParaRPr lang="en-US"/>
          </a:p>
        </p:txBody>
      </p:sp>
    </p:spTree>
    <p:extLst>
      <p:ext uri="{BB962C8B-B14F-4D97-AF65-F5344CB8AC3E}">
        <p14:creationId xmlns:p14="http://schemas.microsoft.com/office/powerpoint/2010/main" val="3136392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Tx/>
              <a:buAutoNum type="arabicPeriod"/>
            </a:pPr>
            <a:r>
              <a:rPr lang="en-AU" dirty="0" smtClean="0"/>
              <a:t>c) Structure-based white box testing</a:t>
            </a:r>
          </a:p>
          <a:p>
            <a:pPr marL="228600" indent="-228600">
              <a:buFontTx/>
              <a:buAutoNum type="arabicPeriod"/>
            </a:pPr>
            <a:endParaRPr lang="en-AU" dirty="0" smtClean="0"/>
          </a:p>
          <a:p>
            <a:pPr marL="228600" indent="-228600">
              <a:buFontTx/>
              <a:buAutoNum type="arabicPeriod"/>
            </a:pPr>
            <a:r>
              <a:rPr lang="en-AU" dirty="0" smtClean="0"/>
              <a:t>A) is false because testing is context dependent </a:t>
            </a:r>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79</a:t>
            </a:fld>
            <a:endParaRPr lang="en-US"/>
          </a:p>
        </p:txBody>
      </p:sp>
    </p:spTree>
    <p:extLst>
      <p:ext uri="{BB962C8B-B14F-4D97-AF65-F5344CB8AC3E}">
        <p14:creationId xmlns:p14="http://schemas.microsoft.com/office/powerpoint/2010/main" val="1803711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t>This is where </a:t>
            </a:r>
            <a:r>
              <a:rPr lang="en-AU" b="1" dirty="0" smtClean="0"/>
              <a:t>test design (on the right) </a:t>
            </a:r>
            <a:r>
              <a:rPr lang="en-AU" dirty="0" smtClean="0"/>
              <a:t>fits into the </a:t>
            </a:r>
            <a:r>
              <a:rPr lang="en-AU" b="1" dirty="0" smtClean="0">
                <a:solidFill>
                  <a:schemeClr val="accent2"/>
                </a:solidFill>
              </a:rPr>
              <a:t>ISTQB 5 Step Fundamental Test Process </a:t>
            </a:r>
            <a:r>
              <a:rPr lang="en-AU" dirty="0" smtClean="0"/>
              <a:t>(on the left)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8</a:t>
            </a:fld>
            <a:endParaRPr lang="en-US"/>
          </a:p>
        </p:txBody>
      </p:sp>
    </p:spTree>
    <p:extLst>
      <p:ext uri="{BB962C8B-B14F-4D97-AF65-F5344CB8AC3E}">
        <p14:creationId xmlns:p14="http://schemas.microsoft.com/office/powerpoint/2010/main" val="4916408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true-false question that requires the ability to analyze a control flow</a:t>
            </a:r>
          </a:p>
          <a:p>
            <a:r>
              <a:rPr lang="en-US" dirty="0" smtClean="0"/>
              <a:t>and tests. This requires analysis work.</a:t>
            </a:r>
          </a:p>
          <a:p>
            <a:r>
              <a:rPr lang="en-US" b="1" dirty="0" smtClean="0"/>
              <a:t>A is correct because D is a decision </a:t>
            </a:r>
          </a:p>
          <a:p>
            <a:r>
              <a:rPr lang="en-US" dirty="0" smtClean="0"/>
              <a:t>Wrong is in B: D is a decision with the left entry not being executed.</a:t>
            </a:r>
          </a:p>
          <a:p>
            <a:r>
              <a:rPr lang="en-US" dirty="0" smtClean="0"/>
              <a:t>Wrong is in C: E is not a decision.</a:t>
            </a:r>
          </a:p>
          <a:p>
            <a:r>
              <a:rPr lang="en-US" dirty="0" smtClean="0"/>
              <a:t>Wrong is in D: F has been completely </a:t>
            </a:r>
            <a:r>
              <a:rPr lang="en-US" dirty="0" err="1" smtClean="0"/>
              <a:t>tested.ith</a:t>
            </a:r>
            <a:r>
              <a:rPr lang="en-US" dirty="0" smtClean="0"/>
              <a:t> the left entry not being executed. E </a:t>
            </a:r>
            <a:r>
              <a:rPr lang="en-AU" dirty="0" smtClean="0"/>
              <a:t>is not a decision.</a:t>
            </a:r>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80</a:t>
            </a:fld>
            <a:endParaRPr lang="en-US"/>
          </a:p>
        </p:txBody>
      </p:sp>
    </p:spTree>
    <p:extLst>
      <p:ext uri="{BB962C8B-B14F-4D97-AF65-F5344CB8AC3E}">
        <p14:creationId xmlns:p14="http://schemas.microsoft.com/office/powerpoint/2010/main" val="20282794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best answer question that requires the ability to recognize a</a:t>
            </a:r>
          </a:p>
          <a:p>
            <a:r>
              <a:rPr lang="en-US" dirty="0" smtClean="0"/>
              <a:t>specific characteristic of a test design technique in context.</a:t>
            </a:r>
          </a:p>
          <a:p>
            <a:r>
              <a:rPr lang="en-US" b="1" dirty="0" smtClean="0"/>
              <a:t>A is correct because decision tables cover “logical conditions”, actions and </a:t>
            </a:r>
            <a:r>
              <a:rPr lang="en-AU" b="1" dirty="0" smtClean="0"/>
              <a:t>rules.</a:t>
            </a:r>
          </a:p>
          <a:p>
            <a:r>
              <a:rPr lang="en-US" dirty="0" smtClean="0"/>
              <a:t>Wrong is in B: context does not highlight the aspect of state changes.</a:t>
            </a:r>
          </a:p>
          <a:p>
            <a:r>
              <a:rPr lang="en-US" dirty="0" smtClean="0"/>
              <a:t>Wrong is in C: context does not highlight the aspect of use cases.</a:t>
            </a:r>
          </a:p>
          <a:p>
            <a:r>
              <a:rPr lang="en-US" dirty="0" smtClean="0"/>
              <a:t>Wrong is in D context does not highlight the aspect of building equivalence</a:t>
            </a:r>
          </a:p>
          <a:p>
            <a:r>
              <a:rPr lang="en-AU" dirty="0" smtClean="0"/>
              <a:t>classes.</a:t>
            </a:r>
          </a:p>
          <a:p>
            <a:r>
              <a:rPr lang="en-US" dirty="0" smtClean="0"/>
              <a:t>When testing this application in reality all the techniques in the distracters</a:t>
            </a:r>
          </a:p>
          <a:p>
            <a:r>
              <a:rPr lang="en-US" dirty="0" smtClean="0"/>
              <a:t>do apply, but A is best.</a:t>
            </a:r>
            <a:endParaRPr lang="en-AU" dirty="0" smtClean="0"/>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81</a:t>
            </a:fld>
            <a:endParaRPr lang="en-US"/>
          </a:p>
        </p:txBody>
      </p:sp>
    </p:spTree>
    <p:extLst>
      <p:ext uri="{BB962C8B-B14F-4D97-AF65-F5344CB8AC3E}">
        <p14:creationId xmlns:p14="http://schemas.microsoft.com/office/powerpoint/2010/main" val="77638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AU" dirty="0" smtClean="0"/>
              <a:t>For designing tests.</a:t>
            </a:r>
          </a:p>
          <a:p>
            <a:pPr eaLnBrk="1" hangingPunct="1"/>
            <a:r>
              <a:rPr lang="en-AU" dirty="0" smtClean="0"/>
              <a:t>Each step will be explained in more detail in the coming slides…</a:t>
            </a:r>
            <a:endParaRPr lang="en-US" dirty="0" smtClean="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9</a:t>
            </a:fld>
            <a:endParaRPr lang="en-US"/>
          </a:p>
        </p:txBody>
      </p:sp>
    </p:spTree>
    <p:extLst>
      <p:ext uri="{BB962C8B-B14F-4D97-AF65-F5344CB8AC3E}">
        <p14:creationId xmlns:p14="http://schemas.microsoft.com/office/powerpoint/2010/main" val="1572215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AU" b="1" dirty="0" smtClean="0"/>
              <a:t>Ask participants to brain storm some test conditions for each type...</a:t>
            </a:r>
          </a:p>
          <a:p>
            <a:pPr lvl="1" eaLnBrk="1" hangingPunct="1">
              <a:defRPr/>
            </a:pPr>
            <a:r>
              <a:rPr lang="en-AU" dirty="0" smtClean="0"/>
              <a:t>Functions</a:t>
            </a:r>
          </a:p>
          <a:p>
            <a:pPr lvl="2" eaLnBrk="1" hangingPunct="1">
              <a:defRPr/>
            </a:pPr>
            <a:r>
              <a:rPr lang="en-AU" dirty="0" smtClean="0"/>
              <a:t>Add</a:t>
            </a:r>
          </a:p>
          <a:p>
            <a:pPr lvl="2" eaLnBrk="1" hangingPunct="1">
              <a:defRPr/>
            </a:pPr>
            <a:r>
              <a:rPr lang="en-AU" dirty="0" smtClean="0"/>
              <a:t>Delete</a:t>
            </a:r>
          </a:p>
          <a:p>
            <a:pPr lvl="2" eaLnBrk="1" hangingPunct="1">
              <a:defRPr/>
            </a:pPr>
            <a:r>
              <a:rPr lang="en-AU" dirty="0" smtClean="0"/>
              <a:t>Modify</a:t>
            </a:r>
          </a:p>
          <a:p>
            <a:pPr lvl="2" eaLnBrk="1" hangingPunct="1">
              <a:defRPr/>
            </a:pPr>
            <a:endParaRPr lang="en-AU" dirty="0" smtClean="0"/>
          </a:p>
          <a:p>
            <a:pPr lvl="1" eaLnBrk="1" hangingPunct="1">
              <a:defRPr/>
            </a:pPr>
            <a:r>
              <a:rPr lang="en-AU" dirty="0" smtClean="0"/>
              <a:t>Feature:</a:t>
            </a:r>
          </a:p>
          <a:p>
            <a:pPr lvl="1" eaLnBrk="1" hangingPunct="1">
              <a:defRPr/>
            </a:pPr>
            <a:r>
              <a:rPr lang="en-AU" dirty="0" smtClean="0"/>
              <a:t>	Security – role based can make changes?</a:t>
            </a:r>
          </a:p>
          <a:p>
            <a:pPr lvl="1" eaLnBrk="1" hangingPunct="1">
              <a:defRPr/>
            </a:pPr>
            <a:endParaRPr lang="en-AU" dirty="0" smtClean="0"/>
          </a:p>
          <a:p>
            <a:pPr lvl="1" eaLnBrk="1" hangingPunct="1">
              <a:defRPr/>
            </a:pPr>
            <a:r>
              <a:rPr lang="en-AU" dirty="0" smtClean="0"/>
              <a:t>Fields</a:t>
            </a:r>
          </a:p>
          <a:p>
            <a:pPr lvl="2" eaLnBrk="1" hangingPunct="1">
              <a:defRPr/>
            </a:pPr>
            <a:r>
              <a:rPr lang="en-AU" dirty="0" smtClean="0"/>
              <a:t>Date Commenced (Date formats)</a:t>
            </a:r>
          </a:p>
          <a:p>
            <a:pPr lvl="2" eaLnBrk="1" hangingPunct="1">
              <a:defRPr/>
            </a:pPr>
            <a:r>
              <a:rPr lang="en-AU" dirty="0" smtClean="0"/>
              <a:t>Role (from a drop down list)</a:t>
            </a:r>
          </a:p>
          <a:p>
            <a:pPr lvl="1" eaLnBrk="1" hangingPunct="1">
              <a:defRPr/>
            </a:pPr>
            <a:endParaRPr lang="en-AU" dirty="0" smtClean="0"/>
          </a:p>
          <a:p>
            <a:pPr lvl="1" eaLnBrk="1" hangingPunct="1">
              <a:defRPr/>
            </a:pPr>
            <a:r>
              <a:rPr lang="en-AU" dirty="0" smtClean="0"/>
              <a:t>Quality Characteristics</a:t>
            </a:r>
          </a:p>
          <a:p>
            <a:pPr lvl="1" eaLnBrk="1" hangingPunct="1">
              <a:defRPr/>
            </a:pPr>
            <a:r>
              <a:rPr lang="en-AU" dirty="0" smtClean="0"/>
              <a:t>	Concurrent users?</a:t>
            </a:r>
          </a:p>
          <a:p>
            <a:pPr lvl="1" eaLnBrk="1" hangingPunct="1">
              <a:defRPr/>
            </a:pPr>
            <a:r>
              <a:rPr lang="en-AU" dirty="0" smtClean="0"/>
              <a:t>	Usability?</a:t>
            </a:r>
          </a:p>
          <a:p>
            <a:pPr lvl="1" eaLnBrk="1" hangingPunct="1">
              <a:defRPr/>
            </a:pPr>
            <a:r>
              <a:rPr lang="en-AU" dirty="0" smtClean="0"/>
              <a:t>	Transaction time to save changes?</a:t>
            </a:r>
          </a:p>
          <a:p>
            <a:pPr eaLnBrk="1" hangingPunct="1">
              <a:defRPr/>
            </a:pPr>
            <a:endParaRPr lang="en-AU" dirty="0" smtClean="0"/>
          </a:p>
          <a:p>
            <a:pPr eaLnBrk="1" hangingPunct="1">
              <a:defRPr/>
            </a:pPr>
            <a:r>
              <a:rPr lang="en-AU"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13</a:t>
            </a:fld>
            <a:endParaRPr lang="en-US"/>
          </a:p>
        </p:txBody>
      </p:sp>
    </p:spTree>
    <p:extLst>
      <p:ext uri="{BB962C8B-B14F-4D97-AF65-F5344CB8AC3E}">
        <p14:creationId xmlns:p14="http://schemas.microsoft.com/office/powerpoint/2010/main" val="196603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‘Standard for Software Test Documentation’ (IEEE 829) describes the content of test design specifications (containing test conditions) and test case specifications.</a:t>
            </a:r>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15</a:t>
            </a:fld>
            <a:endParaRPr lang="en-US"/>
          </a:p>
        </p:txBody>
      </p:sp>
    </p:spTree>
    <p:extLst>
      <p:ext uri="{BB962C8B-B14F-4D97-AF65-F5344CB8AC3E}">
        <p14:creationId xmlns:p14="http://schemas.microsoft.com/office/powerpoint/2010/main" val="1026198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smtClean="0"/>
              <a:t>Learning Objectives</a:t>
            </a:r>
          </a:p>
          <a:p>
            <a:r>
              <a:rPr lang="en-US" b="1" dirty="0" smtClean="0"/>
              <a:t>4.2 Categories of test design techniques (K2)</a:t>
            </a:r>
          </a:p>
          <a:p>
            <a:r>
              <a:rPr lang="en-US" dirty="0" smtClean="0"/>
              <a:t>LO-4.2.1 Recall reasons that both specification-based (black-box) and structure-based (</a:t>
            </a:r>
            <a:r>
              <a:rPr lang="en-US" dirty="0" err="1" smtClean="0"/>
              <a:t>whitebox</a:t>
            </a:r>
            <a:r>
              <a:rPr lang="en-US" dirty="0" smtClean="0"/>
              <a:t>)</a:t>
            </a:r>
          </a:p>
          <a:p>
            <a:r>
              <a:rPr lang="en-US" dirty="0" smtClean="0"/>
              <a:t>approaches to test case design are useful, and list the common techniques for</a:t>
            </a:r>
          </a:p>
          <a:p>
            <a:r>
              <a:rPr lang="en-US" dirty="0" smtClean="0"/>
              <a:t>each. (K1)</a:t>
            </a:r>
          </a:p>
          <a:p>
            <a:r>
              <a:rPr lang="en-US" dirty="0" smtClean="0"/>
              <a:t>LO-4.2.2 Explain the characteristics and differences between specification-based testing,</a:t>
            </a:r>
          </a:p>
          <a:p>
            <a:r>
              <a:rPr lang="en-US" dirty="0" smtClean="0"/>
              <a:t>structure-based testing and experience-based testing. (K2)</a:t>
            </a:r>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18</a:t>
            </a:fld>
            <a:endParaRPr lang="en-US"/>
          </a:p>
        </p:txBody>
      </p:sp>
    </p:spTree>
    <p:extLst>
      <p:ext uri="{BB962C8B-B14F-4D97-AF65-F5344CB8AC3E}">
        <p14:creationId xmlns:p14="http://schemas.microsoft.com/office/powerpoint/2010/main" val="1142524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1835603"/>
            <a:ext cx="12192000" cy="5022403"/>
          </a:xfrm>
        </p:spPr>
        <p:txBody>
          <a:bodyPr/>
          <a:lstStyle/>
          <a:p>
            <a:r>
              <a:rPr lang="en-US" smtClean="0"/>
              <a:t>Click icon to add picture</a:t>
            </a:r>
            <a:endParaRPr lang="en-IN"/>
          </a:p>
        </p:txBody>
      </p:sp>
      <p:sp>
        <p:nvSpPr>
          <p:cNvPr id="9" name="Text Placeholder 8"/>
          <p:cNvSpPr>
            <a:spLocks noGrp="1"/>
          </p:cNvSpPr>
          <p:nvPr>
            <p:ph type="body" sz="quarter" idx="11" hasCustomPrompt="1"/>
          </p:nvPr>
        </p:nvSpPr>
        <p:spPr>
          <a:xfrm>
            <a:off x="3" y="2238787"/>
            <a:ext cx="6139543" cy="1172070"/>
          </a:xfrm>
        </p:spPr>
        <p:txBody>
          <a:bodyPr lIns="432000" anchor="ctr">
            <a:normAutofit/>
          </a:bodyPr>
          <a:lstStyle>
            <a:lvl1pPr marL="0" indent="0" algn="l">
              <a:buNone/>
              <a:defRPr sz="3600">
                <a:solidFill>
                  <a:schemeClr val="accent4"/>
                </a:solidFill>
                <a:latin typeface="Century Gothic" panose="020B0502020202020204" pitchFamily="34" charset="0"/>
              </a:defRPr>
            </a:lvl1pPr>
          </a:lstStyle>
          <a:p>
            <a:pPr lvl="0"/>
            <a:r>
              <a:rPr lang="en-US" dirty="0" smtClean="0"/>
              <a:t>Title heading</a:t>
            </a:r>
            <a:endParaRPr lang="en-IN" dirty="0"/>
          </a:p>
        </p:txBody>
      </p:sp>
      <p:sp>
        <p:nvSpPr>
          <p:cNvPr id="11" name="Text Placeholder 10"/>
          <p:cNvSpPr>
            <a:spLocks noGrp="1"/>
          </p:cNvSpPr>
          <p:nvPr>
            <p:ph type="body" sz="quarter" idx="12" hasCustomPrompt="1"/>
          </p:nvPr>
        </p:nvSpPr>
        <p:spPr>
          <a:xfrm>
            <a:off x="0" y="3286981"/>
            <a:ext cx="4775200" cy="602859"/>
          </a:xfrm>
        </p:spPr>
        <p:txBody>
          <a:bodyPr vert="horz" lIns="432000" tIns="45720" rIns="91440" bIns="45720" rtlCol="0" anchor="ctr">
            <a:normAutofit/>
          </a:bodyPr>
          <a:lstStyle>
            <a:lvl1pPr algn="l">
              <a:defRPr lang="en-IN" sz="2000" dirty="0">
                <a:solidFill>
                  <a:schemeClr val="tx2"/>
                </a:solidFill>
                <a:latin typeface="Century Gothic" panose="020B0502020202020204" pitchFamily="34" charset="0"/>
              </a:defRPr>
            </a:lvl1pPr>
          </a:lstStyle>
          <a:p>
            <a:pPr marL="0" lvl="0" indent="0">
              <a:buNone/>
            </a:pPr>
            <a:r>
              <a:rPr lang="en-US" dirty="0" smtClean="0"/>
              <a:t>Sub-heading</a:t>
            </a:r>
            <a:endParaRPr lang="en-IN" dirty="0"/>
          </a:p>
        </p:txBody>
      </p:sp>
      <p:sp>
        <p:nvSpPr>
          <p:cNvPr id="13" name="Text Placeholder 12"/>
          <p:cNvSpPr>
            <a:spLocks noGrp="1"/>
          </p:cNvSpPr>
          <p:nvPr>
            <p:ph type="body" sz="quarter" idx="13" hasCustomPrompt="1"/>
          </p:nvPr>
        </p:nvSpPr>
        <p:spPr>
          <a:xfrm>
            <a:off x="3" y="5529269"/>
            <a:ext cx="3125788" cy="479425"/>
          </a:xfrm>
        </p:spPr>
        <p:txBody>
          <a:bodyPr lIns="432000">
            <a:normAutofit/>
          </a:bodyPr>
          <a:lstStyle>
            <a:lvl1pPr marL="0" indent="0">
              <a:buNone/>
              <a:defRPr sz="1200" baseline="0">
                <a:solidFill>
                  <a:schemeClr val="accent4"/>
                </a:solidFill>
              </a:defRPr>
            </a:lvl1pPr>
          </a:lstStyle>
          <a:p>
            <a:pPr lvl="0"/>
            <a:r>
              <a:rPr lang="en-US" dirty="0" smtClean="0"/>
              <a:t>Month  Date, Year</a:t>
            </a:r>
            <a:endParaRPr lang="en-IN" dirty="0"/>
          </a:p>
        </p:txBody>
      </p:sp>
      <p:sp>
        <p:nvSpPr>
          <p:cNvPr id="8" name="SmartArt Placeholder 4"/>
          <p:cNvSpPr>
            <a:spLocks noGrp="1"/>
          </p:cNvSpPr>
          <p:nvPr>
            <p:ph type="dgm" sz="quarter" idx="14" hasCustomPrompt="1"/>
          </p:nvPr>
        </p:nvSpPr>
        <p:spPr>
          <a:xfrm>
            <a:off x="10203997" y="676444"/>
            <a:ext cx="1726747" cy="519112"/>
          </a:xfrm>
        </p:spPr>
        <p:txBody>
          <a:bodyPr/>
          <a:lstStyle>
            <a:lvl1pPr marL="0" indent="0">
              <a:buNone/>
              <a:defRPr/>
            </a:lvl1pPr>
          </a:lstStyle>
          <a:p>
            <a:r>
              <a:rPr lang="en-IN" dirty="0" smtClean="0"/>
              <a:t>Co-brand</a:t>
            </a:r>
            <a:endParaRPr lang="en-IN"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002" y="432000"/>
            <a:ext cx="2993143" cy="900000"/>
          </a:xfrm>
          <a:prstGeom prst="rect">
            <a:avLst/>
          </a:prstGeom>
        </p:spPr>
      </p:pic>
    </p:spTree>
    <p:extLst>
      <p:ext uri="{BB962C8B-B14F-4D97-AF65-F5344CB8AC3E}">
        <p14:creationId xmlns:p14="http://schemas.microsoft.com/office/powerpoint/2010/main" val="3015163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ext Placeholder 2"/>
          <p:cNvSpPr>
            <a:spLocks noGrp="1"/>
          </p:cNvSpPr>
          <p:nvPr>
            <p:ph type="body" sz="quarter" idx="13" hasCustomPrompt="1"/>
          </p:nvPr>
        </p:nvSpPr>
        <p:spPr>
          <a:xfrm>
            <a:off x="1072698" y="2862263"/>
            <a:ext cx="10336835" cy="914400"/>
          </a:xfrm>
        </p:spPr>
        <p:txBody>
          <a:bodyPr/>
          <a:lstStyle>
            <a:lvl1pPr marL="0" indent="0">
              <a:buNone/>
              <a:defRPr baseline="0"/>
            </a:lvl1pPr>
          </a:lstStyle>
          <a:p>
            <a:pPr lvl="0"/>
            <a:r>
              <a:rPr lang="en-US" dirty="0" smtClean="0"/>
              <a:t>Blank slide with footer</a:t>
            </a:r>
            <a:endParaRPr lang="en-IN" dirty="0"/>
          </a:p>
        </p:txBody>
      </p:sp>
      <p:sp>
        <p:nvSpPr>
          <p:cNvPr id="7"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CC5AB80-766D-6B43-9199-86D3C4B03737}" type="slidenum">
              <a:rPr lang="en-US" smtClean="0"/>
              <a:t>‹#›</a:t>
            </a:fld>
            <a:endParaRPr lang="en-US"/>
          </a:p>
        </p:txBody>
      </p:sp>
      <p:cxnSp>
        <p:nvCxnSpPr>
          <p:cNvPr id="12" name="Straight Connector 11"/>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476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2" name="Text Placeholder 2"/>
          <p:cNvSpPr>
            <a:spLocks noGrp="1"/>
          </p:cNvSpPr>
          <p:nvPr>
            <p:ph type="body" sz="quarter" idx="13" hasCustomPrompt="1"/>
          </p:nvPr>
        </p:nvSpPr>
        <p:spPr>
          <a:xfrm>
            <a:off x="1072698" y="2862263"/>
            <a:ext cx="10336835" cy="914400"/>
          </a:xfrm>
        </p:spPr>
        <p:txBody>
          <a:bodyPr/>
          <a:lstStyle>
            <a:lvl1pPr marL="0" indent="0">
              <a:buNone/>
              <a:defRPr/>
            </a:lvl1pPr>
          </a:lstStyle>
          <a:p>
            <a:pPr lvl="0"/>
            <a:r>
              <a:rPr lang="en-US" dirty="0" smtClean="0"/>
              <a:t>Blank slide without footer</a:t>
            </a:r>
            <a:endParaRPr lang="en-IN" dirty="0"/>
          </a:p>
        </p:txBody>
      </p:sp>
    </p:spTree>
    <p:extLst>
      <p:ext uri="{BB962C8B-B14F-4D97-AF65-F5344CB8AC3E}">
        <p14:creationId xmlns:p14="http://schemas.microsoft.com/office/powerpoint/2010/main" val="3706076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5183188" y="987431"/>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smtClean="0"/>
              <a:t>Click to edit Master text styles</a:t>
            </a:r>
          </a:p>
        </p:txBody>
      </p:sp>
      <p:sp>
        <p:nvSpPr>
          <p:cNvPr id="9"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CC5AB80-766D-6B43-9199-86D3C4B03737}" type="slidenum">
              <a:rPr lang="en-US" smtClean="0"/>
              <a:t>‹#›</a:t>
            </a:fld>
            <a:endParaRPr lang="en-US"/>
          </a:p>
        </p:txBody>
      </p:sp>
      <p:cxnSp>
        <p:nvCxnSpPr>
          <p:cNvPr id="14" name="Straight Connector 13"/>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973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5183188" y="987431"/>
            <a:ext cx="617220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smtClean="0"/>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smtClean="0"/>
              <a:t>Click to edit Master text styles</a:t>
            </a:r>
          </a:p>
        </p:txBody>
      </p:sp>
      <p:sp>
        <p:nvSpPr>
          <p:cNvPr id="9"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CC5AB80-766D-6B43-9199-86D3C4B03737}" type="slidenum">
              <a:rPr lang="en-US" smtClean="0"/>
              <a:t>‹#›</a:t>
            </a:fld>
            <a:endParaRPr lang="en-US"/>
          </a:p>
        </p:txBody>
      </p:sp>
      <p:cxnSp>
        <p:nvCxnSpPr>
          <p:cNvPr id="14" name="Straight Connector 13"/>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230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CC5AB80-766D-6B43-9199-86D3C4B03737}" type="slidenum">
              <a:rPr lang="en-US" smtClean="0"/>
              <a:t>‹#›</a:t>
            </a:fld>
            <a:endParaRPr lang="en-US"/>
          </a:p>
        </p:txBody>
      </p:sp>
      <p:cxnSp>
        <p:nvCxnSpPr>
          <p:cNvPr id="13" name="Straight Connector 12"/>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2231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CC5AB80-766D-6B43-9199-86D3C4B03737}" type="slidenum">
              <a:rPr lang="en-US" smtClean="0"/>
              <a:t>‹#›</a:t>
            </a:fld>
            <a:endParaRPr lang="en-US"/>
          </a:p>
        </p:txBody>
      </p:sp>
      <p:cxnSp>
        <p:nvCxnSpPr>
          <p:cNvPr id="13" name="Straight Connector 12"/>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5336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Vertical Title and Text">
    <p:spTree>
      <p:nvGrpSpPr>
        <p:cNvPr id="1" name=""/>
        <p:cNvGrpSpPr/>
        <p:nvPr/>
      </p:nvGrpSpPr>
      <p:grpSpPr>
        <a:xfrm>
          <a:off x="0" y="0"/>
          <a:ext cx="0" cy="0"/>
          <a:chOff x="0" y="0"/>
          <a:chExt cx="0" cy="0"/>
        </a:xfrm>
      </p:grpSpPr>
      <p:sp>
        <p:nvSpPr>
          <p:cNvPr id="7" name="Rectangle 6"/>
          <p:cNvSpPr/>
          <p:nvPr/>
        </p:nvSpPr>
        <p:spPr>
          <a:xfrm>
            <a:off x="369013" y="4782504"/>
            <a:ext cx="7611035" cy="14275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rtlCol="0" anchor="b" anchorCtr="0"/>
          <a:lstStyle/>
          <a:p>
            <a:pPr algn="ctr"/>
            <a:r>
              <a:rPr lang="en-IN" sz="1350" dirty="0" smtClean="0">
                <a:solidFill>
                  <a:srgbClr val="7332A4"/>
                </a:solidFill>
              </a:rPr>
              <a:t>Preferably for text headlines or for use in infographics</a:t>
            </a:r>
            <a:endParaRPr lang="en-IN" sz="1350" dirty="0">
              <a:solidFill>
                <a:srgbClr val="7332A4"/>
              </a:solidFill>
            </a:endParaRPr>
          </a:p>
        </p:txBody>
      </p:sp>
      <p:sp>
        <p:nvSpPr>
          <p:cNvPr id="8" name="Rectangle 7"/>
          <p:cNvSpPr/>
          <p:nvPr/>
        </p:nvSpPr>
        <p:spPr>
          <a:xfrm>
            <a:off x="2744927" y="2057938"/>
            <a:ext cx="1245705" cy="576000"/>
          </a:xfrm>
          <a:prstGeom prst="rect">
            <a:avLst/>
          </a:prstGeom>
          <a:solidFill>
            <a:srgbClr val="2474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9" name="TextBox 8"/>
          <p:cNvSpPr txBox="1"/>
          <p:nvPr/>
        </p:nvSpPr>
        <p:spPr>
          <a:xfrm>
            <a:off x="2652165" y="2589758"/>
            <a:ext cx="1279517"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36, 116, 184</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13" name="TextBox 12"/>
          <p:cNvSpPr txBox="1"/>
          <p:nvPr/>
        </p:nvSpPr>
        <p:spPr>
          <a:xfrm>
            <a:off x="542061" y="526569"/>
            <a:ext cx="1792478" cy="369332"/>
          </a:xfrm>
          <a:prstGeom prst="rect">
            <a:avLst/>
          </a:prstGeom>
          <a:noFill/>
        </p:spPr>
        <p:txBody>
          <a:bodyPr wrap="none" rtlCol="0">
            <a:spAutoFit/>
          </a:bodyPr>
          <a:lstStyle/>
          <a:p>
            <a:r>
              <a:rPr lang="en-IN" sz="1800" u="sng" dirty="0" smtClean="0">
                <a:solidFill>
                  <a:schemeClr val="accent2"/>
                </a:solidFill>
                <a:latin typeface="Century Gothic" panose="020B0502020202020204" pitchFamily="34" charset="0"/>
              </a:rPr>
              <a:t>Colour Palette</a:t>
            </a:r>
            <a:endParaRPr lang="en-IN" sz="1800" u="sng" dirty="0">
              <a:solidFill>
                <a:schemeClr val="accent2"/>
              </a:solidFill>
              <a:latin typeface="Century Gothic" panose="020B0502020202020204" pitchFamily="34" charset="0"/>
            </a:endParaRPr>
          </a:p>
        </p:txBody>
      </p:sp>
      <p:sp>
        <p:nvSpPr>
          <p:cNvPr id="14" name="TextBox 13"/>
          <p:cNvSpPr txBox="1"/>
          <p:nvPr/>
        </p:nvSpPr>
        <p:spPr>
          <a:xfrm>
            <a:off x="543339" y="1696672"/>
            <a:ext cx="1287212" cy="300082"/>
          </a:xfrm>
          <a:prstGeom prst="rect">
            <a:avLst/>
          </a:prstGeom>
          <a:noFill/>
        </p:spPr>
        <p:txBody>
          <a:bodyPr wrap="none" rtlCol="0">
            <a:spAutoFit/>
          </a:bodyPr>
          <a:lstStyle/>
          <a:p>
            <a:r>
              <a:rPr lang="en-IN" sz="1350" dirty="0" smtClean="0"/>
              <a:t>Primary colours</a:t>
            </a:r>
            <a:endParaRPr lang="en-IN" sz="1350" dirty="0"/>
          </a:p>
        </p:txBody>
      </p:sp>
      <p:sp>
        <p:nvSpPr>
          <p:cNvPr id="15" name="Rectangle 14"/>
          <p:cNvSpPr/>
          <p:nvPr/>
        </p:nvSpPr>
        <p:spPr>
          <a:xfrm>
            <a:off x="636102" y="3005646"/>
            <a:ext cx="1245705" cy="576000"/>
          </a:xfrm>
          <a:prstGeom prst="rect">
            <a:avLst/>
          </a:prstGeom>
          <a:solidFill>
            <a:srgbClr val="F79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6" name="TextBox 15"/>
          <p:cNvSpPr txBox="1"/>
          <p:nvPr/>
        </p:nvSpPr>
        <p:spPr>
          <a:xfrm>
            <a:off x="535905" y="3536681"/>
            <a:ext cx="1279517"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247, 148, 40</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17" name="Rectangle 16"/>
          <p:cNvSpPr/>
          <p:nvPr/>
        </p:nvSpPr>
        <p:spPr>
          <a:xfrm>
            <a:off x="2734120" y="3933157"/>
            <a:ext cx="1245705" cy="576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8" name="TextBox 17"/>
          <p:cNvSpPr txBox="1"/>
          <p:nvPr/>
        </p:nvSpPr>
        <p:spPr>
          <a:xfrm>
            <a:off x="2628105" y="4451720"/>
            <a:ext cx="1132041"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59, 56, 56</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19" name="TextBox 18"/>
          <p:cNvSpPr txBox="1"/>
          <p:nvPr/>
        </p:nvSpPr>
        <p:spPr>
          <a:xfrm>
            <a:off x="2643802" y="1681925"/>
            <a:ext cx="1471750" cy="300082"/>
          </a:xfrm>
          <a:prstGeom prst="rect">
            <a:avLst/>
          </a:prstGeom>
          <a:noFill/>
        </p:spPr>
        <p:txBody>
          <a:bodyPr wrap="none" rtlCol="0">
            <a:spAutoFit/>
          </a:bodyPr>
          <a:lstStyle/>
          <a:p>
            <a:r>
              <a:rPr lang="en-IN" sz="1350" dirty="0" smtClean="0"/>
              <a:t>Secondary colours</a:t>
            </a:r>
            <a:endParaRPr lang="en-IN" sz="1350" dirty="0"/>
          </a:p>
        </p:txBody>
      </p:sp>
      <p:sp>
        <p:nvSpPr>
          <p:cNvPr id="20" name="Rectangle 19"/>
          <p:cNvSpPr/>
          <p:nvPr/>
        </p:nvSpPr>
        <p:spPr>
          <a:xfrm>
            <a:off x="4422094" y="2066004"/>
            <a:ext cx="1245705" cy="576000"/>
          </a:xfrm>
          <a:prstGeom prst="rect">
            <a:avLst/>
          </a:prstGeom>
          <a:solidFill>
            <a:srgbClr val="24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1" name="TextBox 20"/>
          <p:cNvSpPr txBox="1"/>
          <p:nvPr/>
        </p:nvSpPr>
        <p:spPr>
          <a:xfrm>
            <a:off x="4329329" y="2598807"/>
            <a:ext cx="1279517"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36, 153, 255</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22" name="Rectangle 21"/>
          <p:cNvSpPr/>
          <p:nvPr/>
        </p:nvSpPr>
        <p:spPr>
          <a:xfrm>
            <a:off x="6080350" y="2066004"/>
            <a:ext cx="1245705" cy="576000"/>
          </a:xfrm>
          <a:prstGeom prst="rect">
            <a:avLst/>
          </a:prstGeom>
          <a:solidFill>
            <a:srgbClr val="B9D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3" name="TextBox 22"/>
          <p:cNvSpPr txBox="1"/>
          <p:nvPr/>
        </p:nvSpPr>
        <p:spPr>
          <a:xfrm>
            <a:off x="6039952" y="2598807"/>
            <a:ext cx="1353256"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185, 222, 255</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p:cNvSpPr/>
          <p:nvPr/>
        </p:nvSpPr>
        <p:spPr>
          <a:xfrm>
            <a:off x="2731674" y="3005646"/>
            <a:ext cx="1245705" cy="576000"/>
          </a:xfrm>
          <a:prstGeom prst="rect">
            <a:avLst/>
          </a:prstGeom>
          <a:solidFill>
            <a:srgbClr val="F183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5" name="TextBox 24"/>
          <p:cNvSpPr txBox="1"/>
          <p:nvPr/>
        </p:nvSpPr>
        <p:spPr>
          <a:xfrm>
            <a:off x="2631478" y="3536681"/>
            <a:ext cx="1205779"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241, 131, 9</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26" name="Rectangle 25"/>
          <p:cNvSpPr/>
          <p:nvPr/>
        </p:nvSpPr>
        <p:spPr>
          <a:xfrm>
            <a:off x="6074529" y="3005646"/>
            <a:ext cx="1245705" cy="576000"/>
          </a:xfrm>
          <a:prstGeom prst="rect">
            <a:avLst/>
          </a:prstGeom>
          <a:solidFill>
            <a:srgbClr val="FBCF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7" name="TextBox 26"/>
          <p:cNvSpPr txBox="1"/>
          <p:nvPr/>
        </p:nvSpPr>
        <p:spPr>
          <a:xfrm>
            <a:off x="5974334" y="3536681"/>
            <a:ext cx="1353256"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251, 207, 159</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28" name="Rectangle 27"/>
          <p:cNvSpPr/>
          <p:nvPr/>
        </p:nvSpPr>
        <p:spPr>
          <a:xfrm>
            <a:off x="634133" y="3933157"/>
            <a:ext cx="1245705" cy="576000"/>
          </a:xfrm>
          <a:prstGeom prst="rect">
            <a:avLst/>
          </a:prstGeom>
          <a:solidFill>
            <a:srgbClr val="49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9" name="TextBox 28"/>
          <p:cNvSpPr txBox="1"/>
          <p:nvPr/>
        </p:nvSpPr>
        <p:spPr>
          <a:xfrm>
            <a:off x="528117" y="4451720"/>
            <a:ext cx="1132041"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73, 69, 69</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30" name="Rectangle 29"/>
          <p:cNvSpPr/>
          <p:nvPr/>
        </p:nvSpPr>
        <p:spPr>
          <a:xfrm>
            <a:off x="6080349" y="3933157"/>
            <a:ext cx="1245705" cy="576000"/>
          </a:xfrm>
          <a:prstGeom prst="rect">
            <a:avLst/>
          </a:prstGeom>
          <a:solidFill>
            <a:srgbClr val="E5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1" name="TextBox 30"/>
          <p:cNvSpPr txBox="1"/>
          <p:nvPr/>
        </p:nvSpPr>
        <p:spPr>
          <a:xfrm>
            <a:off x="5974334" y="4451720"/>
            <a:ext cx="1353256"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229, 227, 227</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32" name="Rectangle 31"/>
          <p:cNvSpPr/>
          <p:nvPr/>
        </p:nvSpPr>
        <p:spPr>
          <a:xfrm>
            <a:off x="620880" y="2053740"/>
            <a:ext cx="1245705" cy="576000"/>
          </a:xfrm>
          <a:prstGeom prst="rect">
            <a:avLst/>
          </a:prstGeom>
          <a:solidFill>
            <a:srgbClr val="0077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3" name="TextBox 32"/>
          <p:cNvSpPr txBox="1"/>
          <p:nvPr/>
        </p:nvSpPr>
        <p:spPr>
          <a:xfrm>
            <a:off x="528117" y="2598807"/>
            <a:ext cx="1205779"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0, 119, 161</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34" name="Rectangle 33"/>
          <p:cNvSpPr/>
          <p:nvPr/>
        </p:nvSpPr>
        <p:spPr>
          <a:xfrm>
            <a:off x="2717644" y="4880544"/>
            <a:ext cx="1245705" cy="576000"/>
          </a:xfrm>
          <a:prstGeom prst="rect">
            <a:avLst/>
          </a:prstGeom>
          <a:solidFill>
            <a:srgbClr val="4A2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5" name="TextBox 34"/>
          <p:cNvSpPr txBox="1"/>
          <p:nvPr/>
        </p:nvSpPr>
        <p:spPr>
          <a:xfrm>
            <a:off x="2627313" y="5411579"/>
            <a:ext cx="1205779"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74, 32, 106</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36" name="Rectangle 35"/>
          <p:cNvSpPr/>
          <p:nvPr/>
        </p:nvSpPr>
        <p:spPr>
          <a:xfrm>
            <a:off x="4413072" y="3933157"/>
            <a:ext cx="1245705" cy="576000"/>
          </a:xfrm>
          <a:prstGeom prst="rect">
            <a:avLst/>
          </a:prstGeom>
          <a:solidFill>
            <a:srgbClr val="9B97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7" name="TextBox 36"/>
          <p:cNvSpPr txBox="1"/>
          <p:nvPr/>
        </p:nvSpPr>
        <p:spPr>
          <a:xfrm>
            <a:off x="4307055" y="4451720"/>
            <a:ext cx="1353256"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155, 151, 151</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38" name="Rectangle 37"/>
          <p:cNvSpPr/>
          <p:nvPr/>
        </p:nvSpPr>
        <p:spPr>
          <a:xfrm>
            <a:off x="4426581" y="3001555"/>
            <a:ext cx="1245705" cy="576000"/>
          </a:xfrm>
          <a:prstGeom prst="rect">
            <a:avLst/>
          </a:prstGeom>
          <a:solidFill>
            <a:srgbClr val="F8A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9" name="TextBox 38"/>
          <p:cNvSpPr txBox="1"/>
          <p:nvPr/>
        </p:nvSpPr>
        <p:spPr>
          <a:xfrm>
            <a:off x="4326385" y="3532590"/>
            <a:ext cx="1279517"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248, 163, 70</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40" name="Rectangle 39"/>
          <p:cNvSpPr/>
          <p:nvPr/>
        </p:nvSpPr>
        <p:spPr>
          <a:xfrm>
            <a:off x="614873" y="4880544"/>
            <a:ext cx="1245705" cy="576000"/>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1" name="TextBox 40"/>
          <p:cNvSpPr txBox="1"/>
          <p:nvPr/>
        </p:nvSpPr>
        <p:spPr>
          <a:xfrm>
            <a:off x="524541" y="5411579"/>
            <a:ext cx="1279517"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101, 44, 144</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42" name="Rectangle 41"/>
          <p:cNvSpPr/>
          <p:nvPr/>
        </p:nvSpPr>
        <p:spPr>
          <a:xfrm>
            <a:off x="4413662" y="4880544"/>
            <a:ext cx="1245705" cy="576000"/>
          </a:xfrm>
          <a:prstGeom prst="rect">
            <a:avLst/>
          </a:prstGeom>
          <a:solidFill>
            <a:srgbClr val="9A5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3" name="TextBox 42"/>
          <p:cNvSpPr txBox="1"/>
          <p:nvPr/>
        </p:nvSpPr>
        <p:spPr>
          <a:xfrm>
            <a:off x="4323330" y="5411579"/>
            <a:ext cx="1279517"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154, 88, 204</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44" name="Rectangle 43"/>
          <p:cNvSpPr/>
          <p:nvPr/>
        </p:nvSpPr>
        <p:spPr>
          <a:xfrm>
            <a:off x="6076332" y="4880544"/>
            <a:ext cx="1245705" cy="576000"/>
          </a:xfrm>
          <a:prstGeom prst="rect">
            <a:avLst/>
          </a:prstGeom>
          <a:solidFill>
            <a:srgbClr val="BA8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5" name="TextBox 44"/>
          <p:cNvSpPr txBox="1"/>
          <p:nvPr/>
        </p:nvSpPr>
        <p:spPr>
          <a:xfrm>
            <a:off x="5986001" y="5411579"/>
            <a:ext cx="1353256"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186, 140, 220</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883657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8" name="TextBox 11"/>
          <p:cNvSpPr txBox="1"/>
          <p:nvPr/>
        </p:nvSpPr>
        <p:spPr>
          <a:xfrm>
            <a:off x="966303" y="4918927"/>
            <a:ext cx="7696200" cy="861774"/>
          </a:xfrm>
          <a:prstGeom prst="rect">
            <a:avLst/>
          </a:prstGeom>
          <a:noFill/>
        </p:spPr>
        <p:txBody>
          <a:bodyPr wrap="square" lIns="0" rtlCol="0">
            <a:spAutoFit/>
          </a:bodyPr>
          <a:lstStyle/>
          <a:p>
            <a:pPr eaLnBrk="0" fontAlgn="base" hangingPunct="0">
              <a:spcAft>
                <a:spcPts val="0"/>
              </a:spcAft>
            </a:pPr>
            <a:r>
              <a:rPr lang="en-IN" sz="1000" kern="1200" dirty="0">
                <a:solidFill>
                  <a:srgbClr val="7F7F7F"/>
                </a:solidFill>
                <a:effectLst/>
                <a:latin typeface="+mn-lt"/>
                <a:ea typeface="Times New Roman" panose="02020603050405020304" pitchFamily="18" charset="0"/>
                <a:cs typeface="Arial" panose="020B0604020202020204" pitchFamily="34" charset="0"/>
              </a:rPr>
              <a:t>ZenQ is a leading provider of </a:t>
            </a:r>
            <a:r>
              <a:rPr lang="en-IN" sz="1000" kern="1200" dirty="0" err="1" smtClean="0">
                <a:solidFill>
                  <a:srgbClr val="7F7F7F"/>
                </a:solidFill>
                <a:effectLst/>
                <a:latin typeface="+mn-lt"/>
                <a:ea typeface="Times New Roman" panose="02020603050405020304" pitchFamily="18" charset="0"/>
                <a:cs typeface="Arial" panose="020B0604020202020204" pitchFamily="34" charset="0"/>
              </a:rPr>
              <a:t>ipure</a:t>
            </a:r>
            <a:r>
              <a:rPr lang="en-IN" sz="1000" kern="1200" dirty="0" smtClean="0">
                <a:solidFill>
                  <a:srgbClr val="7F7F7F"/>
                </a:solidFill>
                <a:effectLst/>
                <a:latin typeface="+mn-lt"/>
                <a:ea typeface="Times New Roman" panose="02020603050405020304" pitchFamily="18" charset="0"/>
                <a:cs typeface="Arial" panose="020B0604020202020204" pitchFamily="34" charset="0"/>
              </a:rPr>
              <a:t>-play </a:t>
            </a:r>
            <a:r>
              <a:rPr lang="en-IN" sz="1000" kern="1200" dirty="0">
                <a:solidFill>
                  <a:srgbClr val="7F7F7F"/>
                </a:solidFill>
                <a:effectLst/>
                <a:latin typeface="+mn-lt"/>
                <a:ea typeface="Times New Roman" panose="02020603050405020304" pitchFamily="18" charset="0"/>
                <a:cs typeface="Arial" panose="020B0604020202020204" pitchFamily="34" charset="0"/>
              </a:rPr>
              <a:t>software quality assurance and testing services to clients across the globe. We offer a comprehensive range of value-added outsourcing solutions that are of the highest quality that our customers build quality products on.</a:t>
            </a:r>
            <a:endParaRPr lang="en-IN" sz="1000" dirty="0">
              <a:effectLst/>
              <a:latin typeface="+mn-lt"/>
              <a:ea typeface="Times New Roman" panose="02020603050405020304" pitchFamily="18" charset="0"/>
            </a:endParaRPr>
          </a:p>
          <a:p>
            <a:pPr eaLnBrk="0" fontAlgn="base" hangingPunct="0">
              <a:spcAft>
                <a:spcPts val="0"/>
              </a:spcAft>
            </a:pPr>
            <a:r>
              <a:rPr lang="en-IN" sz="1000" dirty="0">
                <a:effectLst/>
                <a:latin typeface="+mn-lt"/>
                <a:ea typeface="Times New Roman" panose="02020603050405020304" pitchFamily="18" charset="0"/>
              </a:rPr>
              <a:t> </a:t>
            </a:r>
          </a:p>
          <a:p>
            <a:pPr fontAlgn="base">
              <a:spcAft>
                <a:spcPts val="0"/>
              </a:spcAft>
            </a:pPr>
            <a:r>
              <a:rPr lang="en-US" sz="1000" kern="1200" dirty="0">
                <a:solidFill>
                  <a:srgbClr val="7F7F7F"/>
                </a:solidFill>
                <a:effectLst/>
                <a:latin typeface="+mn-lt"/>
                <a:ea typeface="Times New Roman" panose="02020603050405020304" pitchFamily="18" charset="0"/>
                <a:cs typeface="Arial" panose="020B0604020202020204" pitchFamily="34" charset="0"/>
              </a:rPr>
              <a:t>The contents of this </a:t>
            </a:r>
            <a:r>
              <a:rPr lang="en-US" sz="1000" kern="1200" dirty="0" smtClean="0">
                <a:solidFill>
                  <a:srgbClr val="7F7F7F"/>
                </a:solidFill>
                <a:effectLst/>
                <a:latin typeface="+mn-lt"/>
                <a:ea typeface="Times New Roman" panose="02020603050405020304" pitchFamily="18" charset="0"/>
                <a:cs typeface="Arial" panose="020B0604020202020204" pitchFamily="34" charset="0"/>
              </a:rPr>
              <a:t>presentation are </a:t>
            </a:r>
            <a:r>
              <a:rPr lang="en-US" sz="1000" kern="1200" dirty="0">
                <a:solidFill>
                  <a:srgbClr val="7F7F7F"/>
                </a:solidFill>
                <a:effectLst/>
                <a:latin typeface="+mn-lt"/>
                <a:ea typeface="Times New Roman" panose="02020603050405020304" pitchFamily="18" charset="0"/>
                <a:cs typeface="Arial" panose="020B0604020202020204" pitchFamily="34" charset="0"/>
              </a:rPr>
              <a:t>confidential and intended solely for the use of the individual or entity to whom they are addressed. The company accepts no liability for any damage caused by using the content of this </a:t>
            </a:r>
            <a:r>
              <a:rPr lang="en-US" sz="1000" kern="1200" dirty="0" smtClean="0">
                <a:solidFill>
                  <a:srgbClr val="7F7F7F"/>
                </a:solidFill>
                <a:effectLst/>
                <a:latin typeface="+mn-lt"/>
                <a:ea typeface="Times New Roman" panose="02020603050405020304" pitchFamily="18" charset="0"/>
                <a:cs typeface="Arial" panose="020B0604020202020204" pitchFamily="34" charset="0"/>
              </a:rPr>
              <a:t>presentation.</a:t>
            </a:r>
            <a:endParaRPr lang="en-IN" sz="1000" dirty="0">
              <a:effectLst/>
              <a:latin typeface="+mn-lt"/>
              <a:ea typeface="Times New Roman" panose="02020603050405020304" pitchFamily="18" charset="0"/>
            </a:endParaRPr>
          </a:p>
        </p:txBody>
      </p:sp>
      <p:sp>
        <p:nvSpPr>
          <p:cNvPr id="6" name="Footer Placeholder 4"/>
          <p:cNvSpPr>
            <a:spLocks noGrp="1"/>
          </p:cNvSpPr>
          <p:nvPr>
            <p:ph type="ftr" sz="quarter" idx="3"/>
          </p:nvPr>
        </p:nvSpPr>
        <p:spPr>
          <a:xfrm>
            <a:off x="838200" y="6356355"/>
            <a:ext cx="4114800" cy="365125"/>
          </a:xfrm>
          <a:prstGeom prst="rect">
            <a:avLst/>
          </a:prstGeom>
        </p:spPr>
        <p:txBody>
          <a:bodyPr vert="horz" lIns="91440" tIns="45720" rIns="91440" bIns="45720" rtlCol="0" anchor="ctr"/>
          <a:lstStyle>
            <a:lvl1pPr algn="l">
              <a:defRPr sz="1000">
                <a:solidFill>
                  <a:schemeClr val="bg2"/>
                </a:solidFill>
              </a:defRPr>
            </a:lvl1pPr>
          </a:lstStyle>
          <a:p>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295" y="3021037"/>
            <a:ext cx="4789028" cy="1440000"/>
          </a:xfrm>
          <a:prstGeom prst="rect">
            <a:avLst/>
          </a:prstGeom>
        </p:spPr>
      </p:pic>
      <p:cxnSp>
        <p:nvCxnSpPr>
          <p:cNvPr id="13" name="Straight Connector 12"/>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3095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98E1680-E133-8D41-9B8F-0F4706C5CC53}" type="datetimeFigureOut">
              <a:rPr lang="en-US" smtClean="0"/>
              <a:t>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C5AB80-766D-6B43-9199-86D3C4B03737}" type="slidenum">
              <a:rPr lang="en-US" smtClean="0"/>
              <a:t>‹#›</a:t>
            </a:fld>
            <a:endParaRPr lang="en-US"/>
          </a:p>
        </p:txBody>
      </p:sp>
    </p:spTree>
    <p:extLst>
      <p:ext uri="{BB962C8B-B14F-4D97-AF65-F5344CB8AC3E}">
        <p14:creationId xmlns:p14="http://schemas.microsoft.com/office/powerpoint/2010/main" val="375940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590747" y="1835603"/>
            <a:ext cx="5601252" cy="5022403"/>
          </a:xfrm>
        </p:spPr>
        <p:txBody>
          <a:bodyPr/>
          <a:lstStyle/>
          <a:p>
            <a:r>
              <a:rPr lang="en-US" smtClean="0"/>
              <a:t>Click icon to add picture</a:t>
            </a:r>
            <a:endParaRPr lang="en-IN"/>
          </a:p>
        </p:txBody>
      </p:sp>
      <p:sp>
        <p:nvSpPr>
          <p:cNvPr id="9" name="Text Placeholder 8"/>
          <p:cNvSpPr>
            <a:spLocks noGrp="1"/>
          </p:cNvSpPr>
          <p:nvPr>
            <p:ph type="body" sz="quarter" idx="11" hasCustomPrompt="1"/>
          </p:nvPr>
        </p:nvSpPr>
        <p:spPr>
          <a:xfrm>
            <a:off x="3" y="2238787"/>
            <a:ext cx="6139543" cy="1172070"/>
          </a:xfrm>
        </p:spPr>
        <p:txBody>
          <a:bodyPr lIns="432000" anchor="ctr">
            <a:normAutofit/>
          </a:bodyPr>
          <a:lstStyle>
            <a:lvl1pPr marL="0" indent="0" algn="l">
              <a:buNone/>
              <a:defRPr sz="3600">
                <a:solidFill>
                  <a:schemeClr val="accent4"/>
                </a:solidFill>
                <a:latin typeface="Century Gothic" panose="020B0502020202020204" pitchFamily="34" charset="0"/>
              </a:defRPr>
            </a:lvl1pPr>
          </a:lstStyle>
          <a:p>
            <a:pPr lvl="0"/>
            <a:r>
              <a:rPr lang="en-US" dirty="0" smtClean="0"/>
              <a:t>Title heading</a:t>
            </a:r>
            <a:endParaRPr lang="en-IN" dirty="0"/>
          </a:p>
        </p:txBody>
      </p:sp>
      <p:sp>
        <p:nvSpPr>
          <p:cNvPr id="11" name="Text Placeholder 10"/>
          <p:cNvSpPr>
            <a:spLocks noGrp="1"/>
          </p:cNvSpPr>
          <p:nvPr>
            <p:ph type="body" sz="quarter" idx="12" hasCustomPrompt="1"/>
          </p:nvPr>
        </p:nvSpPr>
        <p:spPr>
          <a:xfrm>
            <a:off x="0" y="3286981"/>
            <a:ext cx="4775200" cy="602859"/>
          </a:xfrm>
        </p:spPr>
        <p:txBody>
          <a:bodyPr vert="horz" lIns="432000" tIns="45720" rIns="91440" bIns="45720" rtlCol="0" anchor="ctr">
            <a:normAutofit/>
          </a:bodyPr>
          <a:lstStyle>
            <a:lvl1pPr algn="l">
              <a:defRPr lang="en-IN" sz="2000" dirty="0">
                <a:solidFill>
                  <a:schemeClr val="tx2"/>
                </a:solidFill>
                <a:latin typeface="Century Gothic" panose="020B0502020202020204" pitchFamily="34" charset="0"/>
              </a:defRPr>
            </a:lvl1pPr>
          </a:lstStyle>
          <a:p>
            <a:pPr marL="0" lvl="0" indent="0">
              <a:buNone/>
            </a:pPr>
            <a:r>
              <a:rPr lang="en-US" dirty="0" smtClean="0"/>
              <a:t>Sub-heading</a:t>
            </a:r>
            <a:endParaRPr lang="en-IN" dirty="0"/>
          </a:p>
        </p:txBody>
      </p:sp>
      <p:sp>
        <p:nvSpPr>
          <p:cNvPr id="13" name="Text Placeholder 12"/>
          <p:cNvSpPr>
            <a:spLocks noGrp="1"/>
          </p:cNvSpPr>
          <p:nvPr>
            <p:ph type="body" sz="quarter" idx="13" hasCustomPrompt="1"/>
          </p:nvPr>
        </p:nvSpPr>
        <p:spPr>
          <a:xfrm>
            <a:off x="3" y="5529269"/>
            <a:ext cx="3125788" cy="479425"/>
          </a:xfrm>
        </p:spPr>
        <p:txBody>
          <a:bodyPr lIns="432000">
            <a:normAutofit/>
          </a:bodyPr>
          <a:lstStyle>
            <a:lvl1pPr marL="0" indent="0">
              <a:buNone/>
              <a:defRPr sz="1200" baseline="0">
                <a:solidFill>
                  <a:schemeClr val="accent4"/>
                </a:solidFill>
              </a:defRPr>
            </a:lvl1pPr>
          </a:lstStyle>
          <a:p>
            <a:pPr lvl="0"/>
            <a:r>
              <a:rPr lang="en-US" dirty="0" smtClean="0"/>
              <a:t>Month  Date, Year</a:t>
            </a:r>
            <a:endParaRPr lang="en-IN" dirty="0"/>
          </a:p>
        </p:txBody>
      </p:sp>
      <p:sp>
        <p:nvSpPr>
          <p:cNvPr id="8" name="SmartArt Placeholder 4"/>
          <p:cNvSpPr>
            <a:spLocks noGrp="1"/>
          </p:cNvSpPr>
          <p:nvPr>
            <p:ph type="dgm" sz="quarter" idx="14" hasCustomPrompt="1"/>
          </p:nvPr>
        </p:nvSpPr>
        <p:spPr>
          <a:xfrm>
            <a:off x="10203997" y="676444"/>
            <a:ext cx="1726747" cy="519112"/>
          </a:xfrm>
        </p:spPr>
        <p:txBody>
          <a:bodyPr/>
          <a:lstStyle>
            <a:lvl1pPr marL="0" indent="0">
              <a:buNone/>
              <a:defRPr/>
            </a:lvl1pPr>
          </a:lstStyle>
          <a:p>
            <a:r>
              <a:rPr lang="en-IN" dirty="0" smtClean="0"/>
              <a:t>Co-brand</a:t>
            </a:r>
            <a:endParaRPr lang="en-IN"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002" y="432000"/>
            <a:ext cx="2993143" cy="900000"/>
          </a:xfrm>
          <a:prstGeom prst="rect">
            <a:avLst/>
          </a:prstGeom>
        </p:spPr>
      </p:pic>
    </p:spTree>
    <p:extLst>
      <p:ext uri="{BB962C8B-B14F-4D97-AF65-F5344CB8AC3E}">
        <p14:creationId xmlns:p14="http://schemas.microsoft.com/office/powerpoint/2010/main" val="3878699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CC5AB80-766D-6B43-9199-86D3C4B03737}" type="slidenum">
              <a:rPr lang="en-US" smtClean="0"/>
              <a:t>‹#›</a:t>
            </a:fld>
            <a:endParaRPr lang="en-US"/>
          </a:p>
        </p:txBody>
      </p:sp>
      <p:cxnSp>
        <p:nvCxnSpPr>
          <p:cNvPr id="12" name="Straight Connector 11"/>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968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3B383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4"/>
            <a:ext cx="10515600" cy="2852737"/>
          </a:xfrm>
        </p:spPr>
        <p:txBody>
          <a:bodyPr anchor="b"/>
          <a:lstStyle>
            <a:lvl1pPr>
              <a:defRPr sz="4500">
                <a:solidFill>
                  <a:srgbClr val="F79428"/>
                </a:solidFill>
              </a:defRPr>
            </a:lvl1pPr>
          </a:lstStyle>
          <a:p>
            <a:r>
              <a:rPr lang="en-US" smtClean="0"/>
              <a:t>Click to edit Master title style</a:t>
            </a:r>
            <a:endParaRPr lang="en-IN" dirty="0"/>
          </a:p>
        </p:txBody>
      </p:sp>
      <p:sp>
        <p:nvSpPr>
          <p:cNvPr id="3" name="Text Placeholder 2"/>
          <p:cNvSpPr>
            <a:spLocks noGrp="1"/>
          </p:cNvSpPr>
          <p:nvPr>
            <p:ph type="body" idx="1"/>
          </p:nvPr>
        </p:nvSpPr>
        <p:spPr>
          <a:xfrm>
            <a:off x="831851" y="4589469"/>
            <a:ext cx="10515600" cy="1500187"/>
          </a:xfrm>
        </p:spPr>
        <p:txBody>
          <a:bodyPr/>
          <a:lstStyle>
            <a:lvl1pPr marL="0" indent="0">
              <a:buNone/>
              <a:defRPr sz="1800">
                <a:solidFill>
                  <a:schemeClr val="bg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7008811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rgbClr val="4A206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4"/>
            <a:ext cx="10515600" cy="2852737"/>
          </a:xfrm>
        </p:spPr>
        <p:txBody>
          <a:bodyPr anchor="b"/>
          <a:lstStyle>
            <a:lvl1pPr>
              <a:defRPr sz="4500">
                <a:solidFill>
                  <a:srgbClr val="F79428"/>
                </a:solidFill>
              </a:defRPr>
            </a:lvl1pPr>
          </a:lstStyle>
          <a:p>
            <a:r>
              <a:rPr lang="en-US" smtClean="0"/>
              <a:t>Click to edit Master title style</a:t>
            </a:r>
            <a:endParaRPr lang="en-IN" dirty="0"/>
          </a:p>
        </p:txBody>
      </p:sp>
      <p:sp>
        <p:nvSpPr>
          <p:cNvPr id="3" name="Text Placeholder 2"/>
          <p:cNvSpPr>
            <a:spLocks noGrp="1"/>
          </p:cNvSpPr>
          <p:nvPr>
            <p:ph type="body" idx="1"/>
          </p:nvPr>
        </p:nvSpPr>
        <p:spPr>
          <a:xfrm>
            <a:off x="831851" y="4589469"/>
            <a:ext cx="10515600" cy="1500187"/>
          </a:xfrm>
        </p:spPr>
        <p:txBody>
          <a:bodyPr/>
          <a:lstStyle>
            <a:lvl1pPr marL="0" indent="0">
              <a:buNone/>
              <a:defRPr sz="1800">
                <a:solidFill>
                  <a:schemeClr val="bg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82305340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2_Section Header">
    <p:bg>
      <p:bgPr>
        <a:solidFill>
          <a:srgbClr val="24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4"/>
            <a:ext cx="10515600" cy="2852737"/>
          </a:xfrm>
        </p:spPr>
        <p:txBody>
          <a:bodyPr anchor="b"/>
          <a:lstStyle>
            <a:lvl1pPr>
              <a:defRPr sz="4500">
                <a:solidFill>
                  <a:srgbClr val="F79428"/>
                </a:solidFill>
              </a:defRPr>
            </a:lvl1pPr>
          </a:lstStyle>
          <a:p>
            <a:r>
              <a:rPr lang="en-US" smtClean="0"/>
              <a:t>Click to edit Master title style</a:t>
            </a:r>
            <a:endParaRPr lang="en-IN" dirty="0"/>
          </a:p>
        </p:txBody>
      </p:sp>
      <p:sp>
        <p:nvSpPr>
          <p:cNvPr id="3" name="Text Placeholder 2"/>
          <p:cNvSpPr>
            <a:spLocks noGrp="1"/>
          </p:cNvSpPr>
          <p:nvPr>
            <p:ph type="body" idx="1"/>
          </p:nvPr>
        </p:nvSpPr>
        <p:spPr>
          <a:xfrm>
            <a:off x="831851" y="4589469"/>
            <a:ext cx="10515600" cy="1500187"/>
          </a:xfrm>
        </p:spPr>
        <p:txBody>
          <a:bodyPr/>
          <a:lstStyle>
            <a:lvl1pPr marL="0" indent="0">
              <a:buNone/>
              <a:defRPr sz="1800">
                <a:solidFill>
                  <a:schemeClr val="bg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67250575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dirty="0"/>
          </a:p>
        </p:txBody>
      </p:sp>
      <p:sp>
        <p:nvSpPr>
          <p:cNvPr id="7"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CC5AB80-766D-6B43-9199-86D3C4B03737}" type="slidenum">
              <a:rPr lang="en-US" smtClean="0"/>
              <a:t>‹#›</a:t>
            </a:fld>
            <a:endParaRPr lang="en-US"/>
          </a:p>
        </p:txBody>
      </p:sp>
      <p:cxnSp>
        <p:nvCxnSpPr>
          <p:cNvPr id="11" name="Straight Connector 10"/>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4346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CC5AB80-766D-6B43-9199-86D3C4B03737}" type="slidenum">
              <a:rPr lang="en-US" smtClean="0"/>
              <a:t>‹#›</a:t>
            </a:fld>
            <a:endParaRPr lang="en-US"/>
          </a:p>
        </p:txBody>
      </p:sp>
      <p:cxnSp>
        <p:nvCxnSpPr>
          <p:cNvPr id="14" name="Straight Connector 13"/>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595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1" name="Slide Number Placeholder 5"/>
          <p:cNvSpPr>
            <a:spLocks noGrp="1"/>
          </p:cNvSpPr>
          <p:nvPr>
            <p:ph type="sldNum" sz="quarter" idx="11"/>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CC5AB80-766D-6B43-9199-86D3C4B03737}" type="slidenum">
              <a:rPr lang="en-US" smtClean="0"/>
              <a:t>‹#›</a:t>
            </a:fld>
            <a:endParaRPr lang="en-US"/>
          </a:p>
        </p:txBody>
      </p:sp>
      <p:cxnSp>
        <p:nvCxnSpPr>
          <p:cNvPr id="16" name="Straight Connector 15"/>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169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Footer Placeholder 4"/>
          <p:cNvSpPr>
            <a:spLocks noGrp="1"/>
          </p:cNvSpPr>
          <p:nvPr>
            <p:ph type="ftr" sz="quarter" idx="3"/>
          </p:nvPr>
        </p:nvSpPr>
        <p:spPr>
          <a:xfrm>
            <a:off x="838200" y="6356355"/>
            <a:ext cx="4114800" cy="365125"/>
          </a:xfrm>
          <a:prstGeom prst="rect">
            <a:avLst/>
          </a:prstGeom>
        </p:spPr>
        <p:txBody>
          <a:bodyPr vert="horz" lIns="91440" tIns="45720" rIns="91440" bIns="45720" rtlCol="0" anchor="ctr"/>
          <a:lstStyle>
            <a:lvl1pPr algn="l">
              <a:defRPr sz="1000">
                <a:solidFill>
                  <a:schemeClr val="bg2"/>
                </a:solidFill>
              </a:defRPr>
            </a:lvl1pPr>
          </a:lstStyle>
          <a:p>
            <a:endParaRPr lang="en-US"/>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CC5AB80-766D-6B43-9199-86D3C4B03737}" type="slidenum">
              <a:rPr lang="en-US" smtClean="0"/>
              <a:t>‹#›</a:t>
            </a:fld>
            <a:endParaRPr lang="en-US"/>
          </a:p>
        </p:txBody>
      </p:sp>
    </p:spTree>
    <p:extLst>
      <p:ext uri="{BB962C8B-B14F-4D97-AF65-F5344CB8AC3E}">
        <p14:creationId xmlns:p14="http://schemas.microsoft.com/office/powerpoint/2010/main" val="15995248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685783" rtl="0" eaLnBrk="1" latinLnBrk="0" hangingPunct="1">
        <a:lnSpc>
          <a:spcPct val="90000"/>
        </a:lnSpc>
        <a:spcBef>
          <a:spcPct val="0"/>
        </a:spcBef>
        <a:buNone/>
        <a:defRPr sz="3200" kern="1200">
          <a:solidFill>
            <a:schemeClr val="accent4"/>
          </a:solidFill>
          <a:latin typeface="Century Gothic" panose="020B0502020202020204" pitchFamily="34" charset="0"/>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400" kern="1200">
          <a:solidFill>
            <a:srgbClr val="3B3838"/>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2400" kern="1200">
          <a:solidFill>
            <a:srgbClr val="3B3838"/>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2400" kern="1200">
          <a:solidFill>
            <a:srgbClr val="3B3838"/>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2400" kern="1200">
          <a:solidFill>
            <a:srgbClr val="3B3838"/>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2400" kern="1200">
          <a:solidFill>
            <a:srgbClr val="3B3838"/>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13.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5"/>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29342" b="29342"/>
          <a:stretch>
            <a:fillRect/>
          </a:stretch>
        </p:blipFill>
        <p:spPr>
          <a:xfrm>
            <a:off x="0" y="1835603"/>
            <a:ext cx="12192000" cy="5022403"/>
          </a:xfrm>
        </p:spPr>
      </p:pic>
      <p:sp>
        <p:nvSpPr>
          <p:cNvPr id="461830" name="Rectangle 6"/>
          <p:cNvSpPr>
            <a:spLocks noGrp="1" noChangeArrowheads="1"/>
          </p:cNvSpPr>
          <p:nvPr>
            <p:ph type="body" sz="quarter" idx="11"/>
          </p:nvPr>
        </p:nvSpPr>
        <p:spPr/>
        <p:txBody>
          <a:bodyPr/>
          <a:lstStyle/>
          <a:p>
            <a:pPr eaLnBrk="1" hangingPunct="1">
              <a:defRPr/>
            </a:pPr>
            <a:r>
              <a:rPr lang="en-AU" sz="2800" dirty="0"/>
              <a:t>        </a:t>
            </a:r>
            <a:endParaRPr lang="en-US" dirty="0" smtClean="0"/>
          </a:p>
        </p:txBody>
      </p:sp>
      <p:sp>
        <p:nvSpPr>
          <p:cNvPr id="3" name="Text Placeholder 2"/>
          <p:cNvSpPr>
            <a:spLocks noGrp="1"/>
          </p:cNvSpPr>
          <p:nvPr>
            <p:ph type="body" sz="quarter" idx="12"/>
          </p:nvPr>
        </p:nvSpPr>
        <p:spPr>
          <a:xfrm>
            <a:off x="-1" y="3286981"/>
            <a:ext cx="5383369" cy="911532"/>
          </a:xfrm>
        </p:spPr>
        <p:txBody>
          <a:bodyPr>
            <a:normAutofit/>
          </a:bodyPr>
          <a:lstStyle/>
          <a:p>
            <a:r>
              <a:rPr lang="en-AU" dirty="0"/>
              <a:t>Module 4 of 6:  Test Design Techniques</a:t>
            </a:r>
            <a:endParaRPr lang="en-US" dirty="0"/>
          </a:p>
          <a:p>
            <a:endParaRPr lang="en-IN" dirty="0"/>
          </a:p>
        </p:txBody>
      </p:sp>
      <p:sp>
        <p:nvSpPr>
          <p:cNvPr id="4" name="Text Placeholder 3"/>
          <p:cNvSpPr>
            <a:spLocks noGrp="1"/>
          </p:cNvSpPr>
          <p:nvPr>
            <p:ph type="body" sz="quarter" idx="13"/>
          </p:nvPr>
        </p:nvSpPr>
        <p:spPr/>
        <p:txBody>
          <a:bodyPr/>
          <a:lstStyle/>
          <a:p>
            <a:r>
              <a:rPr lang="en-IN" dirty="0" smtClean="0"/>
              <a:t>February, </a:t>
            </a:r>
            <a:r>
              <a:rPr lang="en-IN" dirty="0" smtClean="0"/>
              <a:t>2017 </a:t>
            </a:r>
            <a:endParaRPr lang="en-IN" dirty="0"/>
          </a:p>
        </p:txBody>
      </p:sp>
      <p:pic>
        <p:nvPicPr>
          <p:cNvPr id="6" name="SmartArt Placeholder 5"/>
          <p:cNvPicPr>
            <a:picLocks noGrp="1" noChangeAspect="1"/>
          </p:cNvPicPr>
          <p:nvPr>
            <p:ph type="dgm" sz="quarter" idx="14"/>
          </p:nvPr>
        </p:nvPicPr>
        <p:blipFill>
          <a:blip r:embed="rId4">
            <a:extLst>
              <a:ext uri="{28A0092B-C50C-407E-A947-70E740481C1C}">
                <a14:useLocalDpi xmlns:a14="http://schemas.microsoft.com/office/drawing/2010/main" val="0"/>
              </a:ext>
            </a:extLst>
          </a:blip>
          <a:stretch>
            <a:fillRect/>
          </a:stretch>
        </p:blipFill>
        <p:spPr>
          <a:xfrm>
            <a:off x="10466790" y="676275"/>
            <a:ext cx="1200932" cy="519113"/>
          </a:xfrm>
        </p:spPr>
      </p:pic>
      <p:sp>
        <p:nvSpPr>
          <p:cNvPr id="461829" name="Rectangle 5"/>
          <p:cNvSpPr>
            <a:spLocks noGrp="1" noChangeArrowheads="1"/>
          </p:cNvSpPr>
          <p:nvPr>
            <p:ph type="ctrTitle" idx="4294967295"/>
          </p:nvPr>
        </p:nvSpPr>
        <p:spPr>
          <a:xfrm>
            <a:off x="-1" y="202804"/>
            <a:ext cx="8272463" cy="5429250"/>
          </a:xfrm>
        </p:spPr>
        <p:txBody>
          <a:bodyPr>
            <a:normAutofit/>
          </a:bodyPr>
          <a:lstStyle/>
          <a:p>
            <a:pPr eaLnBrk="1" hangingPunct="1">
              <a:defRPr/>
            </a:pPr>
            <a:r>
              <a:rPr lang="en-AU" dirty="0" smtClean="0"/>
              <a:t>  ISTQB </a:t>
            </a:r>
            <a:r>
              <a:rPr lang="en-AU" dirty="0"/>
              <a:t>Certified Tester Foundation </a:t>
            </a:r>
            <a:r>
              <a:rPr lang="en-AU" dirty="0" smtClean="0"/>
              <a:t>Level</a:t>
            </a:r>
            <a:br>
              <a:rPr lang="en-AU" dirty="0" smtClean="0"/>
            </a:br>
            <a:r>
              <a:rPr lang="en-AU" dirty="0" smtClean="0"/>
              <a:t/>
            </a:r>
            <a:br>
              <a:rPr lang="en-AU" dirty="0" smtClean="0"/>
            </a:br>
            <a:endParaRPr lang="en-US" dirty="0" smtClean="0"/>
          </a:p>
        </p:txBody>
      </p:sp>
    </p:spTree>
    <p:extLst>
      <p:ext uri="{BB962C8B-B14F-4D97-AF65-F5344CB8AC3E}">
        <p14:creationId xmlns:p14="http://schemas.microsoft.com/office/powerpoint/2010/main" val="5899232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Step 1: Analyse the Test Basis</a:t>
            </a:r>
            <a:endParaRPr lang="en-US" sz="2800" dirty="0"/>
          </a:p>
        </p:txBody>
      </p:sp>
      <p:sp>
        <p:nvSpPr>
          <p:cNvPr id="3" name="Content Placeholder 2"/>
          <p:cNvSpPr>
            <a:spLocks noGrp="1"/>
          </p:cNvSpPr>
          <p:nvPr>
            <p:ph idx="1"/>
          </p:nvPr>
        </p:nvSpPr>
        <p:spPr/>
        <p:txBody>
          <a:bodyPr/>
          <a:lstStyle/>
          <a:p>
            <a:pPr eaLnBrk="1" hangingPunct="1"/>
            <a:r>
              <a:rPr lang="en-AU" sz="2000" b="1" dirty="0"/>
              <a:t>Select the Test Basis</a:t>
            </a:r>
          </a:p>
          <a:p>
            <a:pPr lvl="1" eaLnBrk="1" hangingPunct="1"/>
            <a:r>
              <a:rPr lang="en-AU" sz="2000" dirty="0"/>
              <a:t>Study and evaluate testability</a:t>
            </a:r>
          </a:p>
          <a:p>
            <a:pPr lvl="1" eaLnBrk="1" hangingPunct="1"/>
            <a:r>
              <a:rPr lang="en-AU" sz="2000" dirty="0"/>
              <a:t>E.g. Business Requirements Specification, </a:t>
            </a:r>
            <a:br>
              <a:rPr lang="en-AU" sz="2000" dirty="0"/>
            </a:br>
            <a:r>
              <a:rPr lang="en-AU" sz="2000" dirty="0"/>
              <a:t>Use Cases, etc…</a:t>
            </a:r>
          </a:p>
          <a:p>
            <a:pPr lvl="1" eaLnBrk="1" hangingPunct="1"/>
            <a:endParaRPr lang="en-AU" sz="2000" dirty="0"/>
          </a:p>
          <a:p>
            <a:pPr eaLnBrk="1" hangingPunct="1"/>
            <a:r>
              <a:rPr lang="en-AU" sz="2000" b="1" dirty="0"/>
              <a:t>Prioritise</a:t>
            </a:r>
          </a:p>
          <a:p>
            <a:pPr lvl="1" eaLnBrk="1" hangingPunct="1"/>
            <a:r>
              <a:rPr lang="en-AU" sz="2000" dirty="0"/>
              <a:t>Which test basis to use for testing first?</a:t>
            </a:r>
          </a:p>
          <a:p>
            <a:pPr lvl="1" eaLnBrk="1" hangingPunct="1"/>
            <a:endParaRPr lang="en-AU" sz="2000" dirty="0"/>
          </a:p>
          <a:p>
            <a:endParaRPr lang="en-US" sz="20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10</a:t>
            </a:fld>
            <a:endParaRPr lang="en-US"/>
          </a:p>
        </p:txBody>
      </p:sp>
      <p:pic>
        <p:nvPicPr>
          <p:cNvPr id="5" name="Picture 6" descr="C:\Documents and Settings\emily_mogic\Local Settings\Temporary Internet Files\Content.IE5\CIJXPGQE\MP900401619[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1865" y="1152151"/>
            <a:ext cx="2897949" cy="3955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0981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Step 2: Identify Test Conditions</a:t>
            </a:r>
            <a:endParaRPr lang="en-US" sz="2800" dirty="0"/>
          </a:p>
        </p:txBody>
      </p:sp>
      <p:sp>
        <p:nvSpPr>
          <p:cNvPr id="3" name="Content Placeholder 2"/>
          <p:cNvSpPr>
            <a:spLocks noGrp="1"/>
          </p:cNvSpPr>
          <p:nvPr>
            <p:ph idx="1"/>
          </p:nvPr>
        </p:nvSpPr>
        <p:spPr/>
        <p:txBody>
          <a:bodyPr/>
          <a:lstStyle/>
          <a:p>
            <a:pPr eaLnBrk="1" hangingPunct="1"/>
            <a:r>
              <a:rPr lang="en-AU" sz="2000" b="1" dirty="0"/>
              <a:t>Use the chosen test design technique</a:t>
            </a:r>
          </a:p>
          <a:p>
            <a:pPr lvl="1" eaLnBrk="1" hangingPunct="1"/>
            <a:r>
              <a:rPr lang="en-AU" sz="2000" dirty="0"/>
              <a:t>The approach may be specified in the Test Strategy</a:t>
            </a:r>
          </a:p>
          <a:p>
            <a:pPr lvl="1" eaLnBrk="1" hangingPunct="1"/>
            <a:endParaRPr lang="en-AU" sz="2000" dirty="0"/>
          </a:p>
          <a:p>
            <a:pPr eaLnBrk="1" hangingPunct="1"/>
            <a:r>
              <a:rPr lang="en-AU" sz="2000" b="1" dirty="0"/>
              <a:t>List the test conditions</a:t>
            </a:r>
          </a:p>
          <a:p>
            <a:pPr eaLnBrk="1" hangingPunct="1"/>
            <a:endParaRPr lang="en-AU" sz="2000" dirty="0"/>
          </a:p>
          <a:p>
            <a:pPr eaLnBrk="1" hangingPunct="1"/>
            <a:r>
              <a:rPr lang="en-AU" sz="2000" b="1" dirty="0"/>
              <a:t>Prioritise</a:t>
            </a:r>
          </a:p>
          <a:p>
            <a:pPr lvl="1" eaLnBrk="1" hangingPunct="1"/>
            <a:r>
              <a:rPr lang="en-AU" sz="2000" dirty="0"/>
              <a:t>Ensure the most important test conditions are identified</a:t>
            </a:r>
          </a:p>
          <a:p>
            <a:pPr lvl="1" eaLnBrk="1" hangingPunct="1"/>
            <a:endParaRPr lang="en-AU" sz="2000" dirty="0"/>
          </a:p>
          <a:p>
            <a:pPr eaLnBrk="1" hangingPunct="1"/>
            <a:r>
              <a:rPr lang="en-AU" sz="2000" b="1" dirty="0"/>
              <a:t>Traceability</a:t>
            </a:r>
          </a:p>
          <a:p>
            <a:pPr lvl="1" eaLnBrk="1" hangingPunct="1"/>
            <a:r>
              <a:rPr lang="en-AU" sz="2000" dirty="0"/>
              <a:t>From test conditions back to specifications and requirements</a:t>
            </a:r>
          </a:p>
          <a:p>
            <a:pPr lvl="1" eaLnBrk="1" hangingPunct="1"/>
            <a:r>
              <a:rPr lang="en-AU" sz="2000" dirty="0"/>
              <a:t>Enables impact analysis when things change</a:t>
            </a:r>
          </a:p>
          <a:p>
            <a:pPr lvl="1" eaLnBrk="1" hangingPunct="1"/>
            <a:r>
              <a:rPr lang="en-AU" sz="2000" dirty="0"/>
              <a:t>Helps to determine requirements coverage</a:t>
            </a:r>
            <a:r>
              <a:rPr lang="en-US" sz="2000" dirty="0"/>
              <a:t> in both planning and execution</a:t>
            </a:r>
            <a:endParaRPr lang="en-AU" sz="2000" dirty="0"/>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11</a:t>
            </a:fld>
            <a:endParaRPr lang="en-US"/>
          </a:p>
        </p:txBody>
      </p:sp>
    </p:spTree>
    <p:extLst>
      <p:ext uri="{BB962C8B-B14F-4D97-AF65-F5344CB8AC3E}">
        <p14:creationId xmlns:p14="http://schemas.microsoft.com/office/powerpoint/2010/main" val="7368220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What is a Test Condition?</a:t>
            </a:r>
            <a:endParaRPr lang="en-US" sz="2800" dirty="0"/>
          </a:p>
        </p:txBody>
      </p:sp>
      <p:sp>
        <p:nvSpPr>
          <p:cNvPr id="3" name="Content Placeholder 2"/>
          <p:cNvSpPr>
            <a:spLocks noGrp="1"/>
          </p:cNvSpPr>
          <p:nvPr>
            <p:ph idx="1"/>
          </p:nvPr>
        </p:nvSpPr>
        <p:spPr/>
        <p:txBody>
          <a:bodyPr/>
          <a:lstStyle/>
          <a:p>
            <a:pPr eaLnBrk="1" hangingPunct="1">
              <a:defRPr/>
            </a:pPr>
            <a:r>
              <a:rPr lang="en-AU" sz="2000" dirty="0"/>
              <a:t>An item or event that could be verified by one or more test cases. </a:t>
            </a:r>
          </a:p>
          <a:p>
            <a:pPr lvl="1" eaLnBrk="1" hangingPunct="1">
              <a:defRPr/>
            </a:pPr>
            <a:r>
              <a:rPr lang="en-AU" sz="2000" dirty="0" err="1"/>
              <a:t>Eg</a:t>
            </a:r>
            <a:r>
              <a:rPr lang="en-AU" sz="2000" dirty="0"/>
              <a:t>. </a:t>
            </a:r>
          </a:p>
          <a:p>
            <a:pPr lvl="2" eaLnBrk="1" hangingPunct="1">
              <a:defRPr/>
            </a:pPr>
            <a:r>
              <a:rPr lang="en-AU" dirty="0"/>
              <a:t>Function</a:t>
            </a:r>
          </a:p>
          <a:p>
            <a:pPr lvl="2" eaLnBrk="1" hangingPunct="1">
              <a:defRPr/>
            </a:pPr>
            <a:r>
              <a:rPr lang="en-AU" dirty="0"/>
              <a:t>Transaction</a:t>
            </a:r>
          </a:p>
          <a:p>
            <a:pPr lvl="2" eaLnBrk="1" hangingPunct="1">
              <a:defRPr/>
            </a:pPr>
            <a:r>
              <a:rPr lang="en-AU" dirty="0"/>
              <a:t>Feature</a:t>
            </a:r>
          </a:p>
          <a:p>
            <a:pPr lvl="2" eaLnBrk="1" hangingPunct="1">
              <a:defRPr/>
            </a:pPr>
            <a:r>
              <a:rPr lang="en-AU" dirty="0"/>
              <a:t>Quality characteristic</a:t>
            </a:r>
          </a:p>
          <a:p>
            <a:pPr lvl="2" eaLnBrk="1" hangingPunct="1">
              <a:defRPr/>
            </a:pPr>
            <a:r>
              <a:rPr lang="en-AU" dirty="0"/>
              <a:t>Structural element</a:t>
            </a:r>
          </a:p>
          <a:p>
            <a:pPr marL="890588" lvl="2" indent="0">
              <a:buNone/>
              <a:defRPr/>
            </a:pPr>
            <a:endParaRPr lang="en-AU" dirty="0"/>
          </a:p>
          <a:p>
            <a:pPr eaLnBrk="1" hangingPunct="1">
              <a:defRPr/>
            </a:pPr>
            <a:r>
              <a:rPr lang="en-AU" sz="2000" dirty="0"/>
              <a:t>Testers usually brainstorm all the possible test conditions for the requirement/feature that they are testing </a:t>
            </a:r>
          </a:p>
          <a:p>
            <a:pPr eaLnBrk="1" hangingPunct="1">
              <a:defRPr/>
            </a:pPr>
            <a:r>
              <a:rPr lang="en-AU" sz="2000" dirty="0"/>
              <a:t>Then we pick the most appropriate test conditions and build into test cases</a:t>
            </a:r>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12</a:t>
            </a:fld>
            <a:endParaRPr lang="en-US"/>
          </a:p>
        </p:txBody>
      </p:sp>
    </p:spTree>
    <p:extLst>
      <p:ext uri="{BB962C8B-B14F-4D97-AF65-F5344CB8AC3E}">
        <p14:creationId xmlns:p14="http://schemas.microsoft.com/office/powerpoint/2010/main" val="13777882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574" y="109007"/>
            <a:ext cx="8077200" cy="973138"/>
          </a:xfrm>
        </p:spPr>
        <p:txBody>
          <a:bodyPr/>
          <a:lstStyle/>
          <a:p>
            <a:r>
              <a:rPr lang="en-AU" sz="2800" dirty="0"/>
              <a:t>Examples of Test Conditions</a:t>
            </a:r>
            <a:endParaRPr lang="en-US" sz="2800" dirty="0"/>
          </a:p>
        </p:txBody>
      </p:sp>
      <p:sp>
        <p:nvSpPr>
          <p:cNvPr id="3" name="Content Placeholder 2"/>
          <p:cNvSpPr>
            <a:spLocks noGrp="1"/>
          </p:cNvSpPr>
          <p:nvPr>
            <p:ph idx="1"/>
          </p:nvPr>
        </p:nvSpPr>
        <p:spPr/>
        <p:txBody>
          <a:bodyPr/>
          <a:lstStyle/>
          <a:p>
            <a:pPr eaLnBrk="1" hangingPunct="1">
              <a:defRPr/>
            </a:pPr>
            <a:r>
              <a:rPr lang="en-AU" sz="2000" b="1" dirty="0"/>
              <a:t>Screen for an Employee Record</a:t>
            </a:r>
            <a:r>
              <a:rPr lang="en-AU" sz="2000" dirty="0"/>
              <a:t>	</a:t>
            </a:r>
          </a:p>
          <a:p>
            <a:pPr marL="0" indent="0">
              <a:buNone/>
              <a:defRPr/>
            </a:pPr>
            <a:r>
              <a:rPr lang="en-AU" sz="2000" dirty="0"/>
              <a:t>						</a:t>
            </a:r>
          </a:p>
          <a:p>
            <a:pPr lvl="1" eaLnBrk="1" hangingPunct="1">
              <a:defRPr/>
            </a:pPr>
            <a:r>
              <a:rPr lang="en-AU" sz="2000" dirty="0"/>
              <a:t>Functions</a:t>
            </a:r>
            <a:r>
              <a:rPr lang="en-AU" sz="1600" dirty="0"/>
              <a:t>:  </a:t>
            </a:r>
            <a:r>
              <a:rPr lang="en-AU" sz="1600" dirty="0">
                <a:solidFill>
                  <a:schemeClr val="accent2"/>
                </a:solidFill>
              </a:rPr>
              <a:t>Add, Delete, Modify…</a:t>
            </a:r>
            <a:endParaRPr lang="en-AU" sz="1600" dirty="0"/>
          </a:p>
          <a:p>
            <a:pPr lvl="1" eaLnBrk="1" hangingPunct="1">
              <a:defRPr/>
            </a:pPr>
            <a:r>
              <a:rPr lang="en-AU" sz="2000" dirty="0"/>
              <a:t>Features:  </a:t>
            </a:r>
            <a:r>
              <a:rPr lang="en-AU" sz="1600" dirty="0">
                <a:solidFill>
                  <a:schemeClr val="accent2"/>
                </a:solidFill>
              </a:rPr>
              <a:t>Role based security – who can delete?</a:t>
            </a:r>
            <a:endParaRPr lang="en-AU" sz="1600" dirty="0"/>
          </a:p>
          <a:p>
            <a:pPr lvl="1" eaLnBrk="1" hangingPunct="1"/>
            <a:r>
              <a:rPr lang="en-AU" sz="2000" dirty="0"/>
              <a:t>Fields</a:t>
            </a:r>
            <a:r>
              <a:rPr lang="en-AU" sz="1400" dirty="0"/>
              <a:t>:       </a:t>
            </a:r>
            <a:r>
              <a:rPr lang="en-AU" sz="1600" dirty="0">
                <a:solidFill>
                  <a:schemeClr val="accent2"/>
                </a:solidFill>
              </a:rPr>
              <a:t>Date Joined (Date formats)</a:t>
            </a:r>
          </a:p>
          <a:p>
            <a:pPr marL="0" indent="0">
              <a:buNone/>
            </a:pPr>
            <a:r>
              <a:rPr lang="en-AU" sz="1600" dirty="0">
                <a:solidFill>
                  <a:schemeClr val="accent2"/>
                </a:solidFill>
              </a:rPr>
              <a:t>                                Role (from a drop down list)</a:t>
            </a:r>
            <a:endParaRPr lang="en-AU" sz="1600" dirty="0"/>
          </a:p>
          <a:p>
            <a:pPr lvl="1" eaLnBrk="1" hangingPunct="1"/>
            <a:r>
              <a:rPr lang="en-AU" sz="2000" dirty="0"/>
              <a:t>Quality Characteristics</a:t>
            </a:r>
            <a:r>
              <a:rPr lang="en-AU" sz="1600" dirty="0"/>
              <a:t>:  </a:t>
            </a:r>
            <a:r>
              <a:rPr lang="en-AU" sz="1600" dirty="0">
                <a:solidFill>
                  <a:schemeClr val="accent2"/>
                </a:solidFill>
              </a:rPr>
              <a:t>Concurrent users, Usability,</a:t>
            </a:r>
          </a:p>
          <a:p>
            <a:pPr marL="0" indent="0">
              <a:buNone/>
            </a:pPr>
            <a:r>
              <a:rPr lang="en-AU" sz="1600" dirty="0">
                <a:solidFill>
                  <a:schemeClr val="accent2"/>
                </a:solidFill>
              </a:rPr>
              <a:t>			     Transaction time to save changes?</a:t>
            </a:r>
            <a:endParaRPr lang="en-AU" sz="1600" dirty="0"/>
          </a:p>
          <a:p>
            <a:pPr lvl="1" eaLnBrk="1" hangingPunct="1">
              <a:defRPr/>
            </a:pPr>
            <a:r>
              <a:rPr lang="en-AU" sz="2000" dirty="0"/>
              <a:t>Structural Elements</a:t>
            </a:r>
            <a:r>
              <a:rPr lang="en-AU" sz="1600" dirty="0"/>
              <a:t>:  </a:t>
            </a:r>
            <a:r>
              <a:rPr lang="en-AU" sz="1600" dirty="0">
                <a:solidFill>
                  <a:schemeClr val="accent2"/>
                </a:solidFill>
              </a:rPr>
              <a:t>Page navigation,  Variables in code (white box), Coverage?</a:t>
            </a:r>
          </a:p>
          <a:p>
            <a:pPr lvl="1" eaLnBrk="1" hangingPunct="1">
              <a:defRPr/>
            </a:pPr>
            <a:endParaRPr lang="en-AU" sz="2000" dirty="0"/>
          </a:p>
          <a:p>
            <a:pPr lvl="1" eaLnBrk="1" hangingPunct="1">
              <a:defRPr/>
            </a:pPr>
            <a:endParaRPr lang="en-AU" sz="2000" dirty="0"/>
          </a:p>
          <a:p>
            <a:pPr lvl="1" eaLnBrk="1" hangingPunct="1">
              <a:defRPr/>
            </a:pPr>
            <a:endParaRPr lang="en-AU" sz="2000" dirty="0"/>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13</a:t>
            </a:fld>
            <a:endParaRPr lang="en-US"/>
          </a:p>
        </p:txBody>
      </p:sp>
      <p:sp>
        <p:nvSpPr>
          <p:cNvPr id="6" name="TextBox 5"/>
          <p:cNvSpPr txBox="1"/>
          <p:nvPr/>
        </p:nvSpPr>
        <p:spPr>
          <a:xfrm>
            <a:off x="3211991" y="5176211"/>
            <a:ext cx="5821187" cy="923330"/>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AU" dirty="0"/>
              <a:t>Test conditions are also referred to as the</a:t>
            </a:r>
            <a:br>
              <a:rPr lang="en-AU" dirty="0"/>
            </a:br>
            <a:r>
              <a:rPr lang="en-AU" b="1" dirty="0"/>
              <a:t>Test Design Specification </a:t>
            </a:r>
            <a:br>
              <a:rPr lang="en-AU" b="1" dirty="0"/>
            </a:br>
            <a:r>
              <a:rPr lang="en-AU" dirty="0"/>
              <a:t>(IEEE 829 </a:t>
            </a:r>
            <a:r>
              <a:rPr lang="en-AU" b="1" dirty="0"/>
              <a:t>- </a:t>
            </a:r>
            <a:r>
              <a:rPr lang="en-AU" dirty="0">
                <a:solidFill>
                  <a:schemeClr val="bg1"/>
                </a:solidFill>
              </a:rPr>
              <a:t>Standard for </a:t>
            </a:r>
            <a:r>
              <a:rPr lang="en-AU" sz="1400" dirty="0">
                <a:solidFill>
                  <a:schemeClr val="bg1"/>
                </a:solidFill>
              </a:rPr>
              <a:t>Software</a:t>
            </a:r>
            <a:r>
              <a:rPr lang="en-AU" dirty="0">
                <a:solidFill>
                  <a:schemeClr val="bg1"/>
                </a:solidFill>
              </a:rPr>
              <a:t> Test Documentation</a:t>
            </a:r>
            <a:r>
              <a:rPr lang="en-AU" b="1" dirty="0"/>
              <a:t>)</a:t>
            </a:r>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5888" y="782841"/>
            <a:ext cx="3279775" cy="301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9"/>
          <p:cNvSpPr txBox="1">
            <a:spLocks noChangeArrowheads="1"/>
          </p:cNvSpPr>
          <p:nvPr/>
        </p:nvSpPr>
        <p:spPr bwMode="auto">
          <a:xfrm>
            <a:off x="8212137" y="1066801"/>
            <a:ext cx="2327274"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AU" sz="1400" b="1" dirty="0">
                <a:solidFill>
                  <a:schemeClr val="tx1">
                    <a:lumMod val="50000"/>
                    <a:lumOff val="50000"/>
                  </a:schemeClr>
                </a:solidFill>
              </a:rPr>
              <a:t>Employee Record</a:t>
            </a:r>
          </a:p>
        </p:txBody>
      </p:sp>
      <p:sp>
        <p:nvSpPr>
          <p:cNvPr id="10" name="TextBox 10"/>
          <p:cNvSpPr txBox="1">
            <a:spLocks noChangeArrowheads="1"/>
          </p:cNvSpPr>
          <p:nvPr/>
        </p:nvSpPr>
        <p:spPr bwMode="auto">
          <a:xfrm>
            <a:off x="7822141" y="1430338"/>
            <a:ext cx="3124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AU" sz="1400" u="sng" kern="0" dirty="0">
                <a:solidFill>
                  <a:srgbClr val="808080"/>
                </a:solidFill>
              </a:rPr>
              <a:t>A</a:t>
            </a:r>
            <a:r>
              <a:rPr lang="en-AU" sz="1400" kern="0" dirty="0">
                <a:solidFill>
                  <a:srgbClr val="808080"/>
                </a:solidFill>
              </a:rPr>
              <a:t>dd      </a:t>
            </a:r>
            <a:r>
              <a:rPr lang="en-AU" sz="1400" u="sng" kern="0" dirty="0">
                <a:solidFill>
                  <a:srgbClr val="808080"/>
                </a:solidFill>
              </a:rPr>
              <a:t>D</a:t>
            </a:r>
            <a:r>
              <a:rPr lang="en-AU" sz="1400" kern="0" dirty="0">
                <a:solidFill>
                  <a:srgbClr val="808080"/>
                </a:solidFill>
              </a:rPr>
              <a:t>elete    </a:t>
            </a:r>
            <a:r>
              <a:rPr lang="en-AU" sz="1400" u="sng" kern="0" dirty="0">
                <a:solidFill>
                  <a:srgbClr val="808080"/>
                </a:solidFill>
              </a:rPr>
              <a:t>E</a:t>
            </a:r>
            <a:r>
              <a:rPr lang="en-AU" sz="1400" kern="0" dirty="0">
                <a:solidFill>
                  <a:srgbClr val="808080"/>
                </a:solidFill>
              </a:rPr>
              <a:t>dit    </a:t>
            </a:r>
            <a:r>
              <a:rPr lang="en-AU" sz="1400" u="sng" kern="0" dirty="0">
                <a:solidFill>
                  <a:srgbClr val="808080"/>
                </a:solidFill>
              </a:rPr>
              <a:t>S</a:t>
            </a:r>
            <a:r>
              <a:rPr lang="en-AU" sz="1400" kern="0" dirty="0">
                <a:solidFill>
                  <a:srgbClr val="808080"/>
                </a:solidFill>
              </a:rPr>
              <a:t>ave</a:t>
            </a:r>
            <a:endParaRPr lang="en-US" sz="1400" kern="0" dirty="0">
              <a:solidFill>
                <a:srgbClr val="808080"/>
              </a:solidFill>
            </a:endParaRPr>
          </a:p>
        </p:txBody>
      </p:sp>
      <p:sp>
        <p:nvSpPr>
          <p:cNvPr id="12" name="TextBox 3"/>
          <p:cNvSpPr txBox="1">
            <a:spLocks noChangeArrowheads="1"/>
          </p:cNvSpPr>
          <p:nvPr/>
        </p:nvSpPr>
        <p:spPr bwMode="auto">
          <a:xfrm>
            <a:off x="7890177" y="1864255"/>
            <a:ext cx="1143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AU" sz="1400" kern="0" dirty="0">
                <a:solidFill>
                  <a:srgbClr val="808080"/>
                </a:solidFill>
              </a:rPr>
              <a:t>First Name:</a:t>
            </a:r>
          </a:p>
        </p:txBody>
      </p:sp>
      <p:sp>
        <p:nvSpPr>
          <p:cNvPr id="13" name="TextBox 6"/>
          <p:cNvSpPr txBox="1">
            <a:spLocks noChangeArrowheads="1"/>
          </p:cNvSpPr>
          <p:nvPr/>
        </p:nvSpPr>
        <p:spPr bwMode="auto">
          <a:xfrm>
            <a:off x="7890177" y="2209801"/>
            <a:ext cx="1143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AU" sz="1400" kern="0" dirty="0">
                <a:solidFill>
                  <a:srgbClr val="808080"/>
                </a:solidFill>
              </a:rPr>
              <a:t>Last Name:</a:t>
            </a:r>
          </a:p>
        </p:txBody>
      </p:sp>
      <p:sp>
        <p:nvSpPr>
          <p:cNvPr id="14" name="TextBox 7"/>
          <p:cNvSpPr txBox="1">
            <a:spLocks noChangeArrowheads="1"/>
          </p:cNvSpPr>
          <p:nvPr/>
        </p:nvSpPr>
        <p:spPr bwMode="auto">
          <a:xfrm>
            <a:off x="7890177" y="2582864"/>
            <a:ext cx="1447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AU" sz="1400" kern="0" dirty="0">
                <a:solidFill>
                  <a:srgbClr val="808080"/>
                </a:solidFill>
              </a:rPr>
              <a:t>Date Joined:</a:t>
            </a:r>
          </a:p>
        </p:txBody>
      </p:sp>
      <p:sp>
        <p:nvSpPr>
          <p:cNvPr id="15" name="TextBox 8"/>
          <p:cNvSpPr txBox="1">
            <a:spLocks noChangeArrowheads="1"/>
          </p:cNvSpPr>
          <p:nvPr/>
        </p:nvSpPr>
        <p:spPr bwMode="auto">
          <a:xfrm>
            <a:off x="7915274" y="3017837"/>
            <a:ext cx="11604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AU" sz="1400" kern="0" dirty="0">
                <a:solidFill>
                  <a:srgbClr val="808080"/>
                </a:solidFill>
              </a:rPr>
              <a:t>Role:</a:t>
            </a:r>
          </a:p>
        </p:txBody>
      </p:sp>
      <p:sp>
        <p:nvSpPr>
          <p:cNvPr id="16" name="Rectangle 15"/>
          <p:cNvSpPr/>
          <p:nvPr/>
        </p:nvSpPr>
        <p:spPr>
          <a:xfrm>
            <a:off x="9257013" y="1876954"/>
            <a:ext cx="1447800" cy="228600"/>
          </a:xfrm>
          <a:prstGeom prst="rect">
            <a:avLst/>
          </a:prstGeom>
        </p:spPr>
        <p:style>
          <a:lnRef idx="1">
            <a:schemeClr val="accent3"/>
          </a:lnRef>
          <a:fillRef idx="2">
            <a:schemeClr val="accent3"/>
          </a:fillRef>
          <a:effectRef idx="1">
            <a:schemeClr val="accent3"/>
          </a:effectRef>
          <a:fontRef idx="minor">
            <a:schemeClr val="dk1"/>
          </a:fontRef>
        </p:style>
        <p:txBody>
          <a:bodyPr vert="vert" anchor="ctr"/>
          <a:lstStyle/>
          <a:p>
            <a:pPr algn="ctr">
              <a:defRPr/>
            </a:pPr>
            <a:endParaRPr lang="en-US" sz="700" b="1" dirty="0">
              <a:solidFill>
                <a:schemeClr val="lt1"/>
              </a:solidFill>
            </a:endParaRPr>
          </a:p>
        </p:txBody>
      </p:sp>
      <p:sp>
        <p:nvSpPr>
          <p:cNvPr id="17" name="Rectangle 16"/>
          <p:cNvSpPr/>
          <p:nvPr/>
        </p:nvSpPr>
        <p:spPr>
          <a:xfrm>
            <a:off x="9257013" y="2263513"/>
            <a:ext cx="1447800" cy="228600"/>
          </a:xfrm>
          <a:prstGeom prst="rect">
            <a:avLst/>
          </a:prstGeom>
        </p:spPr>
        <p:style>
          <a:lnRef idx="1">
            <a:schemeClr val="accent3"/>
          </a:lnRef>
          <a:fillRef idx="2">
            <a:schemeClr val="accent3"/>
          </a:fillRef>
          <a:effectRef idx="1">
            <a:schemeClr val="accent3"/>
          </a:effectRef>
          <a:fontRef idx="minor">
            <a:schemeClr val="dk1"/>
          </a:fontRef>
        </p:style>
        <p:txBody>
          <a:bodyPr vert="vert" anchor="ctr"/>
          <a:lstStyle/>
          <a:p>
            <a:pPr algn="ctr">
              <a:defRPr/>
            </a:pPr>
            <a:endParaRPr lang="en-US" sz="700" b="1" dirty="0">
              <a:solidFill>
                <a:schemeClr val="lt1"/>
              </a:solidFill>
            </a:endParaRPr>
          </a:p>
        </p:txBody>
      </p:sp>
      <p:sp>
        <p:nvSpPr>
          <p:cNvPr id="18" name="Rectangle 17"/>
          <p:cNvSpPr/>
          <p:nvPr/>
        </p:nvSpPr>
        <p:spPr>
          <a:xfrm>
            <a:off x="9257013" y="2582863"/>
            <a:ext cx="1447800" cy="228600"/>
          </a:xfrm>
          <a:prstGeom prst="rect">
            <a:avLst/>
          </a:prstGeom>
        </p:spPr>
        <p:style>
          <a:lnRef idx="1">
            <a:schemeClr val="accent3"/>
          </a:lnRef>
          <a:fillRef idx="2">
            <a:schemeClr val="accent3"/>
          </a:fillRef>
          <a:effectRef idx="1">
            <a:schemeClr val="accent3"/>
          </a:effectRef>
          <a:fontRef idx="minor">
            <a:schemeClr val="dk1"/>
          </a:fontRef>
        </p:style>
        <p:txBody>
          <a:bodyPr vert="vert" anchor="ctr"/>
          <a:lstStyle/>
          <a:p>
            <a:pPr algn="ctr">
              <a:defRPr/>
            </a:pPr>
            <a:endParaRPr lang="en-US" sz="700" b="1" dirty="0">
              <a:solidFill>
                <a:schemeClr val="lt1"/>
              </a:solidFill>
            </a:endParaRPr>
          </a:p>
        </p:txBody>
      </p:sp>
      <p:sp>
        <p:nvSpPr>
          <p:cNvPr id="19" name="Rectangle 18"/>
          <p:cNvSpPr/>
          <p:nvPr/>
        </p:nvSpPr>
        <p:spPr>
          <a:xfrm>
            <a:off x="9242068" y="2972326"/>
            <a:ext cx="1447800" cy="228600"/>
          </a:xfrm>
          <a:prstGeom prst="rect">
            <a:avLst/>
          </a:prstGeom>
        </p:spPr>
        <p:style>
          <a:lnRef idx="1">
            <a:schemeClr val="accent3"/>
          </a:lnRef>
          <a:fillRef idx="2">
            <a:schemeClr val="accent3"/>
          </a:fillRef>
          <a:effectRef idx="1">
            <a:schemeClr val="accent3"/>
          </a:effectRef>
          <a:fontRef idx="minor">
            <a:schemeClr val="dk1"/>
          </a:fontRef>
        </p:style>
        <p:txBody>
          <a:bodyPr vert="vert" anchor="ctr"/>
          <a:lstStyle/>
          <a:p>
            <a:pPr algn="ctr">
              <a:defRPr/>
            </a:pPr>
            <a:endParaRPr lang="en-US" sz="700" b="1" dirty="0">
              <a:solidFill>
                <a:schemeClr val="lt1"/>
              </a:solidFill>
            </a:endParaRPr>
          </a:p>
        </p:txBody>
      </p:sp>
    </p:spTree>
    <p:extLst>
      <p:ext uri="{BB962C8B-B14F-4D97-AF65-F5344CB8AC3E}">
        <p14:creationId xmlns:p14="http://schemas.microsoft.com/office/powerpoint/2010/main" val="17135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Step 3: Identify Test Cases</a:t>
            </a:r>
            <a:endParaRPr lang="en-US" sz="2800" dirty="0"/>
          </a:p>
        </p:txBody>
      </p:sp>
      <p:sp>
        <p:nvSpPr>
          <p:cNvPr id="3" name="Content Placeholder 2"/>
          <p:cNvSpPr>
            <a:spLocks noGrp="1"/>
          </p:cNvSpPr>
          <p:nvPr>
            <p:ph idx="1"/>
          </p:nvPr>
        </p:nvSpPr>
        <p:spPr/>
        <p:txBody>
          <a:bodyPr/>
          <a:lstStyle/>
          <a:p>
            <a:pPr eaLnBrk="1" hangingPunct="1"/>
            <a:r>
              <a:rPr lang="en-AU" sz="2000" dirty="0"/>
              <a:t>Select the test conditions to be tested</a:t>
            </a:r>
          </a:p>
          <a:p>
            <a:pPr eaLnBrk="1" hangingPunct="1"/>
            <a:r>
              <a:rPr lang="en-AU" sz="2000" dirty="0"/>
              <a:t>Design test case</a:t>
            </a:r>
          </a:p>
          <a:p>
            <a:pPr eaLnBrk="1" hangingPunct="1"/>
            <a:endParaRPr lang="en-AU" sz="2000" dirty="0"/>
          </a:p>
          <a:p>
            <a:pPr eaLnBrk="1" hangingPunct="1"/>
            <a:r>
              <a:rPr lang="en-AU" sz="2000" b="1" dirty="0"/>
              <a:t>Test Case Specification</a:t>
            </a:r>
          </a:p>
          <a:p>
            <a:pPr lvl="1" eaLnBrk="1" hangingPunct="1"/>
            <a:r>
              <a:rPr lang="en-AU" sz="2000" dirty="0"/>
              <a:t>A document specifying a set of test cases</a:t>
            </a:r>
          </a:p>
          <a:p>
            <a:pPr lvl="2" eaLnBrk="1" hangingPunct="1"/>
            <a:r>
              <a:rPr lang="en-AU" dirty="0"/>
              <a:t>Objective</a:t>
            </a:r>
          </a:p>
          <a:p>
            <a:pPr lvl="2" eaLnBrk="1" hangingPunct="1"/>
            <a:r>
              <a:rPr lang="en-AU" dirty="0"/>
              <a:t>Inputs</a:t>
            </a:r>
          </a:p>
          <a:p>
            <a:pPr lvl="2" eaLnBrk="1" hangingPunct="1"/>
            <a:r>
              <a:rPr lang="en-AU" dirty="0"/>
              <a:t>Test actions (steps)			</a:t>
            </a:r>
          </a:p>
          <a:p>
            <a:pPr lvl="2" eaLnBrk="1" hangingPunct="1"/>
            <a:r>
              <a:rPr lang="en-AU" dirty="0"/>
              <a:t>Expected results</a:t>
            </a:r>
          </a:p>
          <a:p>
            <a:pPr lvl="2" eaLnBrk="1" hangingPunct="1"/>
            <a:r>
              <a:rPr lang="en-AU" dirty="0"/>
              <a:t>Execution preconditions</a:t>
            </a:r>
            <a:endParaRPr lang="en-US" dirty="0"/>
          </a:p>
          <a:p>
            <a:pPr eaLnBrk="1" hangingPunct="1"/>
            <a:endParaRPr lang="en-US" dirty="0"/>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14</a:t>
            </a:fld>
            <a:endParaRPr lang="en-US"/>
          </a:p>
        </p:txBody>
      </p:sp>
      <p:sp>
        <p:nvSpPr>
          <p:cNvPr id="5" name="TextBox 4"/>
          <p:cNvSpPr txBox="1"/>
          <p:nvPr/>
        </p:nvSpPr>
        <p:spPr>
          <a:xfrm>
            <a:off x="6258992" y="3505201"/>
            <a:ext cx="3200400" cy="923925"/>
          </a:xfrm>
          <a:prstGeom prst="rect">
            <a:avLst/>
          </a:prstGeom>
          <a:gradFill rotWithShape="1">
            <a:gsLst>
              <a:gs pos="0">
                <a:srgbClr val="1E60A2">
                  <a:shade val="51000"/>
                  <a:satMod val="130000"/>
                </a:srgbClr>
              </a:gs>
              <a:gs pos="80000">
                <a:srgbClr val="1E60A2">
                  <a:shade val="93000"/>
                  <a:satMod val="130000"/>
                </a:srgbClr>
              </a:gs>
              <a:gs pos="100000">
                <a:srgbClr val="1E60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spAutoFit/>
          </a:bodyPr>
          <a:lstStyle/>
          <a:p>
            <a:pPr algn="ctr">
              <a:defRPr/>
            </a:pPr>
            <a:r>
              <a:rPr lang="en-AU" kern="0" dirty="0">
                <a:solidFill>
                  <a:srgbClr val="FFFFFF"/>
                </a:solidFill>
                <a:latin typeface="Arial"/>
              </a:rPr>
              <a:t>Specified in the </a:t>
            </a:r>
            <a:r>
              <a:rPr lang="en-AU" b="1" kern="0" dirty="0">
                <a:solidFill>
                  <a:srgbClr val="FFFFFF"/>
                </a:solidFill>
                <a:latin typeface="Arial"/>
              </a:rPr>
              <a:t>IEEE – 829</a:t>
            </a:r>
            <a:r>
              <a:rPr lang="en-AU" kern="0" dirty="0">
                <a:solidFill>
                  <a:srgbClr val="FFFFFF"/>
                </a:solidFill>
                <a:latin typeface="Arial"/>
              </a:rPr>
              <a:t>: Standard for Software Test Documentation</a:t>
            </a:r>
            <a:endParaRPr lang="en-US" kern="0" dirty="0">
              <a:solidFill>
                <a:srgbClr val="FFFFFF"/>
              </a:solidFill>
              <a:latin typeface="Arial"/>
            </a:endParaRPr>
          </a:p>
        </p:txBody>
      </p:sp>
      <p:cxnSp>
        <p:nvCxnSpPr>
          <p:cNvPr id="6" name="Straight Arrow Connector 5"/>
          <p:cNvCxnSpPr/>
          <p:nvPr/>
        </p:nvCxnSpPr>
        <p:spPr>
          <a:xfrm flipH="1" flipV="1">
            <a:off x="4038601" y="3352800"/>
            <a:ext cx="2220913"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 name="Straight Arrow Connector 6"/>
          <p:cNvCxnSpPr/>
          <p:nvPr/>
        </p:nvCxnSpPr>
        <p:spPr>
          <a:xfrm flipH="1" flipV="1">
            <a:off x="3657601" y="3657600"/>
            <a:ext cx="2601913" cy="152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flipH="1">
            <a:off x="4957763" y="4038600"/>
            <a:ext cx="130175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flipH="1">
            <a:off x="4648201" y="4191000"/>
            <a:ext cx="1611313" cy="152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p:nvPr/>
        </p:nvCxnSpPr>
        <p:spPr>
          <a:xfrm flipH="1">
            <a:off x="5334001" y="4343400"/>
            <a:ext cx="925513"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 name="TextBox 10"/>
          <p:cNvSpPr txBox="1"/>
          <p:nvPr/>
        </p:nvSpPr>
        <p:spPr>
          <a:xfrm>
            <a:off x="4266542" y="5449670"/>
            <a:ext cx="3204659" cy="584775"/>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pPr algn="ctr">
              <a:defRPr/>
            </a:pPr>
            <a:r>
              <a:rPr lang="en-AU" sz="1600" dirty="0"/>
              <a:t>Test cases are also referred to as the</a:t>
            </a:r>
            <a:br>
              <a:rPr lang="en-AU" sz="1600" dirty="0"/>
            </a:br>
            <a:r>
              <a:rPr lang="en-AU" sz="1600" b="1" dirty="0"/>
              <a:t>Test Case Specification</a:t>
            </a:r>
          </a:p>
        </p:txBody>
      </p:sp>
    </p:spTree>
    <p:extLst>
      <p:ext uri="{BB962C8B-B14F-4D97-AF65-F5344CB8AC3E}">
        <p14:creationId xmlns:p14="http://schemas.microsoft.com/office/powerpoint/2010/main" val="148672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What is a Test Case?</a:t>
            </a:r>
            <a:endParaRPr lang="en-US" sz="2800" dirty="0"/>
          </a:p>
        </p:txBody>
      </p:sp>
      <p:sp>
        <p:nvSpPr>
          <p:cNvPr id="3" name="Content Placeholder 2"/>
          <p:cNvSpPr>
            <a:spLocks noGrp="1"/>
          </p:cNvSpPr>
          <p:nvPr>
            <p:ph idx="1"/>
          </p:nvPr>
        </p:nvSpPr>
        <p:spPr/>
        <p:txBody>
          <a:bodyPr/>
          <a:lstStyle/>
          <a:p>
            <a:pPr eaLnBrk="1" hangingPunct="1"/>
            <a:r>
              <a:rPr lang="en-AU" sz="2000" b="1" dirty="0"/>
              <a:t>A set of input values</a:t>
            </a:r>
          </a:p>
          <a:p>
            <a:pPr lvl="1" eaLnBrk="1" hangingPunct="1"/>
            <a:r>
              <a:rPr lang="en-AU" sz="2000" dirty="0">
                <a:solidFill>
                  <a:schemeClr val="bg2"/>
                </a:solidFill>
              </a:rPr>
              <a:t>E.g. Debit transaction $205.70 from Account for Jane Smith</a:t>
            </a:r>
          </a:p>
          <a:p>
            <a:pPr eaLnBrk="1" hangingPunct="1"/>
            <a:r>
              <a:rPr lang="en-AU" sz="2000" b="1" dirty="0"/>
              <a:t>With Preconditions</a:t>
            </a:r>
          </a:p>
          <a:p>
            <a:pPr lvl="1" eaLnBrk="1" hangingPunct="1"/>
            <a:r>
              <a:rPr lang="en-AU" sz="2000" dirty="0">
                <a:solidFill>
                  <a:schemeClr val="bg2"/>
                </a:solidFill>
              </a:rPr>
              <a:t>E.g. Account for customer Jane Smith with zero balance</a:t>
            </a:r>
          </a:p>
          <a:p>
            <a:pPr eaLnBrk="1" hangingPunct="1"/>
            <a:r>
              <a:rPr lang="en-AU" sz="2000" b="1" dirty="0"/>
              <a:t>Expected results and post conditions</a:t>
            </a:r>
          </a:p>
          <a:p>
            <a:pPr lvl="1" eaLnBrk="1" hangingPunct="1"/>
            <a:r>
              <a:rPr lang="en-AU" sz="2000" dirty="0">
                <a:solidFill>
                  <a:schemeClr val="bg2"/>
                </a:solidFill>
              </a:rPr>
              <a:t>E.g. Message to user “Insufficient funds”, Account for Jane Smith is not debited.</a:t>
            </a:r>
          </a:p>
          <a:p>
            <a:pPr eaLnBrk="1" hangingPunct="1"/>
            <a:r>
              <a:rPr lang="en-AU" sz="2000" b="1" dirty="0"/>
              <a:t>For a particular objective or test condition</a:t>
            </a:r>
          </a:p>
          <a:p>
            <a:pPr lvl="1" eaLnBrk="1" hangingPunct="1"/>
            <a:r>
              <a:rPr lang="en-AU" sz="2000" dirty="0">
                <a:solidFill>
                  <a:schemeClr val="bg2"/>
                </a:solidFill>
              </a:rPr>
              <a:t>E.g. Test condition “Can’t debit a zero balance account”</a:t>
            </a:r>
          </a:p>
          <a:p>
            <a:pPr eaLnBrk="1" hangingPunct="1"/>
            <a:r>
              <a:rPr lang="en-AU" sz="2000" b="1" dirty="0"/>
              <a:t>To verify compliance with a specific requirement or exercise a particular program path</a:t>
            </a:r>
          </a:p>
          <a:p>
            <a:pPr lvl="1" eaLnBrk="1" hangingPunct="1"/>
            <a:r>
              <a:rPr lang="en-AU" sz="2000" dirty="0">
                <a:solidFill>
                  <a:schemeClr val="bg2"/>
                </a:solidFill>
              </a:rPr>
              <a:t>E.g. Requirement “When a customer attempts to debit an account with insufficient funds an error message is displayed and the account is not debited.</a:t>
            </a:r>
          </a:p>
          <a:p>
            <a:pPr eaLnBrk="1" hangingPunct="1"/>
            <a:endParaRPr lang="en-AU" sz="2000" b="1" dirty="0"/>
          </a:p>
          <a:p>
            <a:endParaRPr lang="en-US" sz="20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15</a:t>
            </a:fld>
            <a:endParaRPr lang="en-US"/>
          </a:p>
        </p:txBody>
      </p:sp>
    </p:spTree>
    <p:extLst>
      <p:ext uri="{BB962C8B-B14F-4D97-AF65-F5344CB8AC3E}">
        <p14:creationId xmlns:p14="http://schemas.microsoft.com/office/powerpoint/2010/main" val="13586731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Step 4: Develop the Test Procedure Specification</a:t>
            </a:r>
            <a:endParaRPr lang="en-US" sz="2800" dirty="0"/>
          </a:p>
        </p:txBody>
      </p:sp>
      <p:sp>
        <p:nvSpPr>
          <p:cNvPr id="3" name="Content Placeholder 2"/>
          <p:cNvSpPr>
            <a:spLocks noGrp="1"/>
          </p:cNvSpPr>
          <p:nvPr>
            <p:ph idx="1"/>
          </p:nvPr>
        </p:nvSpPr>
        <p:spPr/>
        <p:txBody>
          <a:bodyPr>
            <a:normAutofit/>
          </a:bodyPr>
          <a:lstStyle/>
          <a:p>
            <a:pPr eaLnBrk="1" hangingPunct="1"/>
            <a:r>
              <a:rPr lang="en-AU" sz="2000" b="1" dirty="0">
                <a:latin typeface="+mj-lt"/>
              </a:rPr>
              <a:t>During test implementation</a:t>
            </a:r>
          </a:p>
          <a:p>
            <a:pPr lvl="1" eaLnBrk="1" hangingPunct="1"/>
            <a:r>
              <a:rPr lang="en-AU" sz="2000" dirty="0"/>
              <a:t>Test cases are developed, implemented, prioritised and organised into the test procedure specification</a:t>
            </a:r>
          </a:p>
          <a:p>
            <a:pPr lvl="1" eaLnBrk="1" hangingPunct="1"/>
            <a:endParaRPr lang="en-AU" sz="2000" dirty="0"/>
          </a:p>
          <a:p>
            <a:pPr eaLnBrk="1" hangingPunct="1"/>
            <a:r>
              <a:rPr lang="en-AU" sz="2000" b="1" dirty="0"/>
              <a:t>Specifies sequence of action </a:t>
            </a:r>
          </a:p>
          <a:p>
            <a:pPr lvl="1" eaLnBrk="1" hangingPunct="1"/>
            <a:r>
              <a:rPr lang="en-AU" sz="2000" dirty="0"/>
              <a:t>Manual test script					</a:t>
            </a:r>
          </a:p>
          <a:p>
            <a:pPr lvl="1" eaLnBrk="1" hangingPunct="1"/>
            <a:r>
              <a:rPr lang="en-AU" sz="2000" dirty="0"/>
              <a:t>Automated test procedure when script</a:t>
            </a:r>
            <a:br>
              <a:rPr lang="en-AU" sz="2000" dirty="0"/>
            </a:br>
            <a:r>
              <a:rPr lang="en-AU" sz="2000" dirty="0"/>
              <a:t>executed by a tool</a:t>
            </a:r>
          </a:p>
          <a:p>
            <a:pPr lvl="1" eaLnBrk="1" hangingPunct="1"/>
            <a:endParaRPr lang="en-AU" sz="2000" dirty="0"/>
          </a:p>
          <a:p>
            <a:pPr eaLnBrk="1" hangingPunct="1"/>
            <a:r>
              <a:rPr lang="en-AU" sz="2000" b="1" dirty="0"/>
              <a:t>Prioritise Test Procedure Specifications</a:t>
            </a:r>
          </a:p>
          <a:p>
            <a:pPr lvl="1" eaLnBrk="1" hangingPunct="1"/>
            <a:r>
              <a:rPr lang="en-AU" sz="2000" dirty="0"/>
              <a:t>Want to execute the most important ones first!</a:t>
            </a:r>
          </a:p>
          <a:p>
            <a:pPr lvl="1" eaLnBrk="1" hangingPunct="1"/>
            <a:endParaRPr lang="en-AU" sz="2000" dirty="0"/>
          </a:p>
          <a:p>
            <a:pPr eaLnBrk="1" hangingPunct="1"/>
            <a:r>
              <a:rPr lang="en-AU" sz="2000" b="1" i="1" dirty="0"/>
              <a:t>Test Procedure Specification is also in IEEE 829</a:t>
            </a:r>
          </a:p>
          <a:p>
            <a:endParaRPr lang="en-US" sz="20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16</a:t>
            </a:fld>
            <a:endParaRPr lang="en-US"/>
          </a:p>
        </p:txBody>
      </p:sp>
      <p:sp>
        <p:nvSpPr>
          <p:cNvPr id="5" name="Vertical Scroll 4"/>
          <p:cNvSpPr/>
          <p:nvPr/>
        </p:nvSpPr>
        <p:spPr>
          <a:xfrm>
            <a:off x="8077200" y="2438400"/>
            <a:ext cx="1447800" cy="2819400"/>
          </a:xfrm>
          <a:prstGeom prst="verticalScroll">
            <a:avLst/>
          </a:prstGeom>
          <a:solidFill>
            <a:schemeClr val="accent6">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TextBox 5"/>
          <p:cNvSpPr txBox="1">
            <a:spLocks noChangeArrowheads="1"/>
          </p:cNvSpPr>
          <p:nvPr/>
        </p:nvSpPr>
        <p:spPr bwMode="auto">
          <a:xfrm>
            <a:off x="8305800" y="2743201"/>
            <a:ext cx="9906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AU" sz="1200" kern="0" dirty="0">
                <a:solidFill>
                  <a:srgbClr val="000000"/>
                </a:solidFill>
                <a:latin typeface="Arial"/>
              </a:rPr>
              <a:t>Test Procedure 1</a:t>
            </a:r>
          </a:p>
          <a:p>
            <a:pPr eaLnBrk="1" hangingPunct="1">
              <a:defRPr/>
            </a:pPr>
            <a:endParaRPr lang="en-AU" sz="1200" kern="0" dirty="0">
              <a:solidFill>
                <a:srgbClr val="000000"/>
              </a:solidFill>
              <a:latin typeface="Arial"/>
            </a:endParaRPr>
          </a:p>
          <a:p>
            <a:pPr eaLnBrk="1" hangingPunct="1">
              <a:defRPr/>
            </a:pPr>
            <a:endParaRPr lang="en-AU" sz="1200" kern="0" dirty="0">
              <a:solidFill>
                <a:srgbClr val="000000"/>
              </a:solidFill>
              <a:latin typeface="Arial"/>
            </a:endParaRPr>
          </a:p>
          <a:p>
            <a:pPr eaLnBrk="1" hangingPunct="1">
              <a:defRPr/>
            </a:pPr>
            <a:r>
              <a:rPr lang="en-AU" sz="1200" kern="0" dirty="0">
                <a:solidFill>
                  <a:srgbClr val="000000"/>
                </a:solidFill>
                <a:latin typeface="Arial"/>
              </a:rPr>
              <a:t>1.</a:t>
            </a:r>
          </a:p>
          <a:p>
            <a:pPr eaLnBrk="1" hangingPunct="1">
              <a:defRPr/>
            </a:pPr>
            <a:r>
              <a:rPr lang="en-AU" sz="1200" kern="0" dirty="0">
                <a:solidFill>
                  <a:srgbClr val="000000"/>
                </a:solidFill>
                <a:latin typeface="Arial"/>
              </a:rPr>
              <a:t>2.</a:t>
            </a:r>
          </a:p>
          <a:p>
            <a:pPr eaLnBrk="1" hangingPunct="1">
              <a:defRPr/>
            </a:pPr>
            <a:r>
              <a:rPr lang="en-AU" sz="1200" kern="0" dirty="0">
                <a:solidFill>
                  <a:srgbClr val="000000"/>
                </a:solidFill>
                <a:latin typeface="Arial"/>
              </a:rPr>
              <a:t>3.</a:t>
            </a:r>
          </a:p>
          <a:p>
            <a:pPr eaLnBrk="1" hangingPunct="1">
              <a:defRPr/>
            </a:pPr>
            <a:r>
              <a:rPr lang="en-AU" sz="1200" kern="0" dirty="0">
                <a:solidFill>
                  <a:srgbClr val="000000"/>
                </a:solidFill>
                <a:latin typeface="Arial"/>
              </a:rPr>
              <a:t>4.</a:t>
            </a:r>
          </a:p>
          <a:p>
            <a:pPr eaLnBrk="1" hangingPunct="1">
              <a:defRPr/>
            </a:pPr>
            <a:r>
              <a:rPr lang="en-AU" sz="1200" kern="0" dirty="0">
                <a:solidFill>
                  <a:srgbClr val="000000"/>
                </a:solidFill>
                <a:latin typeface="Arial"/>
              </a:rPr>
              <a:t>5.</a:t>
            </a:r>
          </a:p>
          <a:p>
            <a:pPr eaLnBrk="1" hangingPunct="1">
              <a:defRPr/>
            </a:pPr>
            <a:endParaRPr lang="en-AU" sz="1200" kern="0" dirty="0">
              <a:solidFill>
                <a:srgbClr val="000000"/>
              </a:solidFill>
              <a:latin typeface="Arial"/>
            </a:endParaRPr>
          </a:p>
        </p:txBody>
      </p:sp>
    </p:spTree>
    <p:extLst>
      <p:ext uri="{BB962C8B-B14F-4D97-AF65-F5344CB8AC3E}">
        <p14:creationId xmlns:p14="http://schemas.microsoft.com/office/powerpoint/2010/main" val="8749363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Step 5: Develop the Test Execution Schedule</a:t>
            </a:r>
            <a:endParaRPr lang="en-US" sz="2800" dirty="0"/>
          </a:p>
        </p:txBody>
      </p:sp>
      <p:sp>
        <p:nvSpPr>
          <p:cNvPr id="3" name="Content Placeholder 2"/>
          <p:cNvSpPr>
            <a:spLocks noGrp="1"/>
          </p:cNvSpPr>
          <p:nvPr>
            <p:ph idx="1"/>
          </p:nvPr>
        </p:nvSpPr>
        <p:spPr/>
        <p:txBody>
          <a:bodyPr/>
          <a:lstStyle/>
          <a:p>
            <a:pPr eaLnBrk="1" hangingPunct="1"/>
            <a:r>
              <a:rPr lang="en-AU" sz="2000" b="1" dirty="0"/>
              <a:t>Order of test procedures and possibly automated scripts to execute</a:t>
            </a:r>
          </a:p>
          <a:p>
            <a:pPr eaLnBrk="1" hangingPunct="1"/>
            <a:r>
              <a:rPr lang="en-AU" sz="2000" b="1" dirty="0"/>
              <a:t>By whom</a:t>
            </a:r>
          </a:p>
          <a:p>
            <a:pPr eaLnBrk="1" hangingPunct="1"/>
            <a:r>
              <a:rPr lang="en-AU" sz="2000" b="1" dirty="0"/>
              <a:t>Take into account</a:t>
            </a:r>
          </a:p>
          <a:p>
            <a:pPr lvl="1" eaLnBrk="1" hangingPunct="1"/>
            <a:r>
              <a:rPr lang="en-AU" sz="2000" dirty="0"/>
              <a:t>Regression tests						</a:t>
            </a:r>
          </a:p>
          <a:p>
            <a:pPr lvl="1" eaLnBrk="1" hangingPunct="1"/>
            <a:r>
              <a:rPr lang="en-AU" sz="2000" dirty="0"/>
              <a:t>Prioritisation</a:t>
            </a:r>
          </a:p>
          <a:p>
            <a:pPr lvl="1" eaLnBrk="1" hangingPunct="1"/>
            <a:r>
              <a:rPr lang="en-AU" sz="2000" dirty="0"/>
              <a:t>Technical and logical dependencies</a:t>
            </a:r>
          </a:p>
          <a:p>
            <a:pPr lvl="2" eaLnBrk="1" hangingPunct="1"/>
            <a:r>
              <a:rPr lang="en-AU" dirty="0"/>
              <a:t>(</a:t>
            </a:r>
            <a:r>
              <a:rPr lang="en-AU" dirty="0" err="1"/>
              <a:t>Eg</a:t>
            </a:r>
            <a:r>
              <a:rPr lang="en-AU" dirty="0"/>
              <a:t>. Must execute Test Case A, </a:t>
            </a:r>
            <a:br>
              <a:rPr lang="en-AU" dirty="0"/>
            </a:br>
            <a:r>
              <a:rPr lang="en-AU" dirty="0"/>
              <a:t>before Test Case B to put account into arrears </a:t>
            </a:r>
            <a:br>
              <a:rPr lang="en-AU" dirty="0"/>
            </a:br>
            <a:r>
              <a:rPr lang="en-AU" dirty="0"/>
              <a:t>that is needed for Test Case B)</a:t>
            </a:r>
          </a:p>
          <a:p>
            <a:pPr lvl="1" eaLnBrk="1" hangingPunct="1"/>
            <a:endParaRPr lang="en-AU" sz="2000" dirty="0"/>
          </a:p>
          <a:p>
            <a:pPr lvl="1" eaLnBrk="1" hangingPunct="1"/>
            <a:r>
              <a:rPr lang="en-AU" sz="2000" i="1" dirty="0"/>
              <a:t>Example: the “Test Lab” in HP Quality </a:t>
            </a:r>
            <a:r>
              <a:rPr lang="en-AU" sz="2000" i="1" dirty="0" err="1"/>
              <a:t>Center</a:t>
            </a:r>
            <a:r>
              <a:rPr lang="en-AU" sz="2000" i="1" dirty="0"/>
              <a:t/>
            </a:r>
            <a:br>
              <a:rPr lang="en-AU" sz="2000" i="1" dirty="0"/>
            </a:br>
            <a:r>
              <a:rPr lang="en-AU" sz="2000" i="1" dirty="0"/>
              <a:t>with test cases in set order assigned to </a:t>
            </a:r>
            <a:br>
              <a:rPr lang="en-AU" sz="2000" i="1" dirty="0"/>
            </a:br>
            <a:r>
              <a:rPr lang="en-AU" sz="2000" i="1" dirty="0"/>
              <a:t>different testers</a:t>
            </a:r>
            <a:endParaRPr lang="en-US" sz="2000" i="1" dirty="0"/>
          </a:p>
          <a:p>
            <a:endParaRPr lang="en-US" sz="20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17</a:t>
            </a:fld>
            <a:endParaRPr lang="en-US"/>
          </a:p>
        </p:txBody>
      </p:sp>
      <p:sp>
        <p:nvSpPr>
          <p:cNvPr id="5" name="Vertical Scroll 4"/>
          <p:cNvSpPr/>
          <p:nvPr/>
        </p:nvSpPr>
        <p:spPr>
          <a:xfrm>
            <a:off x="7924800" y="1905000"/>
            <a:ext cx="1447800" cy="2819400"/>
          </a:xfrm>
          <a:prstGeom prst="verticalScroll">
            <a:avLst/>
          </a:prstGeom>
          <a:solidFill>
            <a:schemeClr val="accent6">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Vertical Scroll 5"/>
          <p:cNvSpPr/>
          <p:nvPr/>
        </p:nvSpPr>
        <p:spPr>
          <a:xfrm>
            <a:off x="8077200" y="2057400"/>
            <a:ext cx="1447800" cy="2819400"/>
          </a:xfrm>
          <a:prstGeom prst="verticalScroll">
            <a:avLst/>
          </a:prstGeom>
          <a:solidFill>
            <a:schemeClr val="accent6">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Vertical Scroll 6"/>
          <p:cNvSpPr/>
          <p:nvPr/>
        </p:nvSpPr>
        <p:spPr>
          <a:xfrm>
            <a:off x="8229600" y="2209800"/>
            <a:ext cx="1447800" cy="2819400"/>
          </a:xfrm>
          <a:prstGeom prst="verticalScroll">
            <a:avLst/>
          </a:prstGeom>
          <a:solidFill>
            <a:schemeClr val="accent6">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Box 6"/>
          <p:cNvSpPr txBox="1">
            <a:spLocks noChangeArrowheads="1"/>
          </p:cNvSpPr>
          <p:nvPr/>
        </p:nvSpPr>
        <p:spPr bwMode="auto">
          <a:xfrm>
            <a:off x="8534400" y="2600326"/>
            <a:ext cx="9906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AU" sz="1200" kern="0" dirty="0">
                <a:solidFill>
                  <a:srgbClr val="000000"/>
                </a:solidFill>
                <a:latin typeface="Arial"/>
              </a:rPr>
              <a:t>Test Procedure 1</a:t>
            </a:r>
          </a:p>
          <a:p>
            <a:pPr eaLnBrk="1" hangingPunct="1">
              <a:defRPr/>
            </a:pPr>
            <a:endParaRPr lang="en-AU" sz="1200" kern="0" dirty="0">
              <a:solidFill>
                <a:srgbClr val="000000"/>
              </a:solidFill>
              <a:latin typeface="Arial"/>
            </a:endParaRPr>
          </a:p>
          <a:p>
            <a:pPr eaLnBrk="1" hangingPunct="1">
              <a:defRPr/>
            </a:pPr>
            <a:endParaRPr lang="en-AU" sz="1200" kern="0" dirty="0">
              <a:solidFill>
                <a:srgbClr val="000000"/>
              </a:solidFill>
              <a:latin typeface="Arial"/>
            </a:endParaRPr>
          </a:p>
          <a:p>
            <a:pPr eaLnBrk="1" hangingPunct="1">
              <a:defRPr/>
            </a:pPr>
            <a:r>
              <a:rPr lang="en-AU" sz="1200" kern="0" dirty="0">
                <a:solidFill>
                  <a:srgbClr val="000000"/>
                </a:solidFill>
                <a:latin typeface="Arial"/>
              </a:rPr>
              <a:t>1.</a:t>
            </a:r>
          </a:p>
          <a:p>
            <a:pPr eaLnBrk="1" hangingPunct="1">
              <a:defRPr/>
            </a:pPr>
            <a:r>
              <a:rPr lang="en-AU" sz="1200" kern="0" dirty="0">
                <a:solidFill>
                  <a:srgbClr val="000000"/>
                </a:solidFill>
                <a:latin typeface="Arial"/>
              </a:rPr>
              <a:t>2.</a:t>
            </a:r>
          </a:p>
          <a:p>
            <a:pPr eaLnBrk="1" hangingPunct="1">
              <a:defRPr/>
            </a:pPr>
            <a:r>
              <a:rPr lang="en-AU" sz="1200" kern="0" dirty="0">
                <a:solidFill>
                  <a:srgbClr val="000000"/>
                </a:solidFill>
                <a:latin typeface="Arial"/>
              </a:rPr>
              <a:t>3.</a:t>
            </a:r>
          </a:p>
          <a:p>
            <a:pPr eaLnBrk="1" hangingPunct="1">
              <a:defRPr/>
            </a:pPr>
            <a:r>
              <a:rPr lang="en-AU" sz="1200" kern="0" dirty="0">
                <a:solidFill>
                  <a:srgbClr val="000000"/>
                </a:solidFill>
                <a:latin typeface="Arial"/>
              </a:rPr>
              <a:t>4.</a:t>
            </a:r>
          </a:p>
          <a:p>
            <a:pPr eaLnBrk="1" hangingPunct="1">
              <a:defRPr/>
            </a:pPr>
            <a:r>
              <a:rPr lang="en-AU" sz="1200" kern="0" dirty="0">
                <a:solidFill>
                  <a:srgbClr val="000000"/>
                </a:solidFill>
                <a:latin typeface="Arial"/>
              </a:rPr>
              <a:t>5.</a:t>
            </a:r>
          </a:p>
          <a:p>
            <a:pPr eaLnBrk="1" hangingPunct="1">
              <a:defRPr/>
            </a:pPr>
            <a:endParaRPr lang="en-AU" sz="1200" kern="0" dirty="0">
              <a:solidFill>
                <a:srgbClr val="000000"/>
              </a:solidFill>
              <a:latin typeface="Arial"/>
            </a:endParaRPr>
          </a:p>
        </p:txBody>
      </p:sp>
    </p:spTree>
    <p:extLst>
      <p:ext uri="{BB962C8B-B14F-4D97-AF65-F5344CB8AC3E}">
        <p14:creationId xmlns:p14="http://schemas.microsoft.com/office/powerpoint/2010/main" val="12351236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Categories of Test Design Techniques</a:t>
            </a:r>
            <a:endParaRPr lang="en-US" dirty="0"/>
          </a:p>
        </p:txBody>
      </p:sp>
    </p:spTree>
    <p:extLst>
      <p:ext uri="{BB962C8B-B14F-4D97-AF65-F5344CB8AC3E}">
        <p14:creationId xmlns:p14="http://schemas.microsoft.com/office/powerpoint/2010/main" val="11456822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Categories of Test Design Techniques</a:t>
            </a:r>
            <a:endParaRPr lang="en-US" sz="2800"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19</a:t>
            </a:fld>
            <a:endParaRPr lang="en-US"/>
          </a:p>
        </p:txBody>
      </p:sp>
      <p:graphicFrame>
        <p:nvGraphicFramePr>
          <p:cNvPr id="5" name="Content Placeholder 3"/>
          <p:cNvGraphicFramePr>
            <a:graphicFrameLocks/>
          </p:cNvGraphicFramePr>
          <p:nvPr>
            <p:extLst/>
          </p:nvPr>
        </p:nvGraphicFramePr>
        <p:xfrm>
          <a:off x="2225355" y="1455731"/>
          <a:ext cx="7437711" cy="4553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7445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101"/>
            <a:ext cx="10515600" cy="1325563"/>
          </a:xfrm>
        </p:spPr>
        <p:txBody>
          <a:bodyPr/>
          <a:lstStyle/>
          <a:p>
            <a:r>
              <a:rPr lang="en-AU" sz="2800" smtClean="0"/>
              <a:t>Study </a:t>
            </a:r>
            <a:r>
              <a:rPr lang="en-AU" sz="2800" dirty="0"/>
              <a:t>Sessions</a:t>
            </a:r>
            <a:endParaRPr lang="en-US" sz="2800" dirty="0"/>
          </a:p>
        </p:txBody>
      </p:sp>
      <p:sp>
        <p:nvSpPr>
          <p:cNvPr id="3" name="Content Placeholder 2"/>
          <p:cNvSpPr>
            <a:spLocks noGrp="1"/>
          </p:cNvSpPr>
          <p:nvPr>
            <p:ph idx="1"/>
          </p:nvPr>
        </p:nvSpPr>
        <p:spPr>
          <a:xfrm>
            <a:off x="838200" y="1206423"/>
            <a:ext cx="8915400" cy="4781385"/>
          </a:xfrm>
        </p:spPr>
        <p:txBody>
          <a:bodyPr/>
          <a:lstStyle/>
          <a:p>
            <a:r>
              <a:rPr lang="en-AU" sz="2000" dirty="0"/>
              <a:t>These study packs are intended as sessions directly from the chapters in the syllabus</a:t>
            </a:r>
          </a:p>
          <a:p>
            <a:endParaRPr lang="en-AU" sz="2000" dirty="0"/>
          </a:p>
          <a:p>
            <a:r>
              <a:rPr lang="en-AU" sz="2000" dirty="0"/>
              <a:t>There are 6 main modules</a:t>
            </a:r>
          </a:p>
          <a:p>
            <a:pPr marL="850900" lvl="1" indent="-457200">
              <a:buFontTx/>
              <a:buAutoNum type="arabicPeriod"/>
            </a:pPr>
            <a:r>
              <a:rPr lang="en-AU" sz="2000" dirty="0"/>
              <a:t>Fundamentals of Testing</a:t>
            </a:r>
          </a:p>
          <a:p>
            <a:pPr marL="850900" lvl="1" indent="-457200">
              <a:buFontTx/>
              <a:buAutoNum type="arabicPeriod"/>
            </a:pPr>
            <a:r>
              <a:rPr lang="en-AU" sz="2000" dirty="0"/>
              <a:t>Testing Throughout the Software Life Cycle</a:t>
            </a:r>
          </a:p>
          <a:p>
            <a:pPr marL="850900" lvl="1" indent="-457200">
              <a:buFontTx/>
              <a:buAutoNum type="arabicPeriod"/>
            </a:pPr>
            <a:r>
              <a:rPr lang="en-AU" sz="2000" dirty="0"/>
              <a:t>Static Techniques</a:t>
            </a:r>
          </a:p>
          <a:p>
            <a:pPr marL="850900" lvl="1" indent="-457200">
              <a:buFontTx/>
              <a:buAutoNum type="arabicPeriod"/>
            </a:pPr>
            <a:r>
              <a:rPr lang="en-AU" sz="2000" b="1" dirty="0"/>
              <a:t>Test Design Techniques</a:t>
            </a:r>
          </a:p>
          <a:p>
            <a:pPr marL="850900" lvl="1" indent="-457200">
              <a:buFontTx/>
              <a:buAutoNum type="arabicPeriod"/>
            </a:pPr>
            <a:r>
              <a:rPr lang="en-AU" sz="2000" dirty="0"/>
              <a:t>Test Management</a:t>
            </a:r>
          </a:p>
          <a:p>
            <a:pPr marL="850900" lvl="1" indent="-457200">
              <a:buFontTx/>
              <a:buAutoNum type="arabicPeriod"/>
            </a:pPr>
            <a:r>
              <a:rPr lang="en-AU" sz="2000" dirty="0"/>
              <a:t>Tool Support for Testing</a:t>
            </a:r>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2</a:t>
            </a:fld>
            <a:endParaRPr lang="en-US"/>
          </a:p>
        </p:txBody>
      </p:sp>
    </p:spTree>
    <p:extLst>
      <p:ext uri="{BB962C8B-B14F-4D97-AF65-F5344CB8AC3E}">
        <p14:creationId xmlns:p14="http://schemas.microsoft.com/office/powerpoint/2010/main" val="15800565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Why use test design techniques?</a:t>
            </a:r>
            <a:endParaRPr lang="en-US" sz="2800" dirty="0"/>
          </a:p>
        </p:txBody>
      </p:sp>
      <p:sp>
        <p:nvSpPr>
          <p:cNvPr id="3" name="Content Placeholder 2"/>
          <p:cNvSpPr>
            <a:spLocks noGrp="1"/>
          </p:cNvSpPr>
          <p:nvPr>
            <p:ph idx="1"/>
          </p:nvPr>
        </p:nvSpPr>
        <p:spPr/>
        <p:txBody>
          <a:bodyPr>
            <a:normAutofit lnSpcReduction="10000"/>
          </a:bodyPr>
          <a:lstStyle/>
          <a:p>
            <a:pPr eaLnBrk="1" hangingPunct="1">
              <a:defRPr/>
            </a:pPr>
            <a:r>
              <a:rPr lang="en-AU" sz="2000" dirty="0"/>
              <a:t>Consistency</a:t>
            </a:r>
          </a:p>
          <a:p>
            <a:pPr eaLnBrk="1" hangingPunct="1">
              <a:defRPr/>
            </a:pPr>
            <a:r>
              <a:rPr lang="en-AU" sz="2000" dirty="0"/>
              <a:t>“Best” practice</a:t>
            </a:r>
          </a:p>
          <a:p>
            <a:pPr eaLnBrk="1" hangingPunct="1">
              <a:defRPr/>
            </a:pPr>
            <a:r>
              <a:rPr lang="en-AU" sz="2000" dirty="0"/>
              <a:t>Systematic</a:t>
            </a:r>
          </a:p>
          <a:p>
            <a:pPr eaLnBrk="1" hangingPunct="1">
              <a:defRPr/>
            </a:pPr>
            <a:r>
              <a:rPr lang="en-AU" sz="2000" dirty="0"/>
              <a:t>Testers may have different levels of experience</a:t>
            </a:r>
          </a:p>
          <a:p>
            <a:pPr eaLnBrk="1" hangingPunct="1">
              <a:defRPr/>
            </a:pPr>
            <a:r>
              <a:rPr lang="en-AU" sz="2000" dirty="0"/>
              <a:t>Save time</a:t>
            </a:r>
          </a:p>
          <a:p>
            <a:pPr eaLnBrk="1" hangingPunct="1">
              <a:defRPr/>
            </a:pPr>
            <a:r>
              <a:rPr lang="en-AU" sz="2000" dirty="0"/>
              <a:t>Impossible to test all permutations, therefore we have to choose what we will test</a:t>
            </a:r>
          </a:p>
          <a:p>
            <a:endParaRPr lang="en-US" sz="2000" dirty="0"/>
          </a:p>
          <a:p>
            <a:endParaRPr lang="en-US" sz="2000" dirty="0"/>
          </a:p>
          <a:p>
            <a:endParaRPr lang="en-US" sz="2000" dirty="0"/>
          </a:p>
          <a:p>
            <a:endParaRPr lang="en-US" sz="2000" dirty="0"/>
          </a:p>
          <a:p>
            <a:pPr marL="0" indent="0">
              <a:buNone/>
            </a:pPr>
            <a:endParaRPr lang="en-US" sz="2000" dirty="0"/>
          </a:p>
          <a:p>
            <a:pPr marL="0" indent="0">
              <a:buNone/>
            </a:pPr>
            <a:r>
              <a:rPr lang="en-US" sz="2000" dirty="0"/>
              <a:t>   </a:t>
            </a:r>
            <a:r>
              <a:rPr lang="en-AU" sz="2000" dirty="0"/>
              <a:t>So, we need an intelligent way of devising what to test!</a:t>
            </a:r>
            <a:endParaRPr lang="en-US" sz="2000" dirty="0"/>
          </a:p>
          <a:p>
            <a:endParaRPr lang="en-US" sz="20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20</a:t>
            </a:fld>
            <a:endParaRPr lang="en-US"/>
          </a:p>
        </p:txBody>
      </p:sp>
      <p:sp>
        <p:nvSpPr>
          <p:cNvPr id="5" name="Line Callout 1 4"/>
          <p:cNvSpPr/>
          <p:nvPr/>
        </p:nvSpPr>
        <p:spPr>
          <a:xfrm>
            <a:off x="4426310" y="3960265"/>
            <a:ext cx="3810000" cy="1295400"/>
          </a:xfrm>
          <a:prstGeom prst="borderCallout1">
            <a:avLst>
              <a:gd name="adj1" fmla="val 47321"/>
              <a:gd name="adj2" fmla="val -151"/>
              <a:gd name="adj3" fmla="val -11018"/>
              <a:gd name="adj4" fmla="val -31011"/>
            </a:avLst>
          </a:prstGeom>
          <a:solidFill>
            <a:schemeClr val="accent2"/>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AU" sz="1400" b="1" dirty="0">
                <a:solidFill>
                  <a:schemeClr val="tx1"/>
                </a:solidFill>
              </a:rPr>
              <a:t>Remember Principle 2 – Exhaustive testing is impossible</a:t>
            </a:r>
          </a:p>
        </p:txBody>
      </p:sp>
    </p:spTree>
    <p:extLst>
      <p:ext uri="{BB962C8B-B14F-4D97-AF65-F5344CB8AC3E}">
        <p14:creationId xmlns:p14="http://schemas.microsoft.com/office/powerpoint/2010/main" val="16296156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Specification-based or black-box techniques</a:t>
            </a:r>
            <a:endParaRPr lang="en-US" sz="2800" dirty="0"/>
          </a:p>
        </p:txBody>
      </p:sp>
      <p:sp>
        <p:nvSpPr>
          <p:cNvPr id="3" name="Content Placeholder 2"/>
          <p:cNvSpPr>
            <a:spLocks noGrp="1"/>
          </p:cNvSpPr>
          <p:nvPr>
            <p:ph idx="1"/>
          </p:nvPr>
        </p:nvSpPr>
        <p:spPr/>
        <p:txBody>
          <a:bodyPr/>
          <a:lstStyle/>
          <a:p>
            <a:pPr eaLnBrk="1" hangingPunct="1"/>
            <a:r>
              <a:rPr lang="en-AU" sz="2000" dirty="0"/>
              <a:t>Systematically derive tests from formal or informal models (descriptions) used for the specification of the software</a:t>
            </a:r>
          </a:p>
          <a:p>
            <a:pPr lvl="1" eaLnBrk="1" hangingPunct="1"/>
            <a:r>
              <a:rPr lang="en-AU" sz="2000" dirty="0"/>
              <a:t>Analysis of the test basis</a:t>
            </a:r>
            <a:endParaRPr lang="en-US" sz="2000" dirty="0"/>
          </a:p>
          <a:p>
            <a:pPr lvl="1" eaLnBrk="1" hangingPunct="1"/>
            <a:r>
              <a:rPr lang="en-AU" sz="2000" dirty="0"/>
              <a:t>Based on documentation or what we know</a:t>
            </a:r>
          </a:p>
          <a:p>
            <a:pPr lvl="1" eaLnBrk="1" hangingPunct="1"/>
            <a:r>
              <a:rPr lang="en-AU" sz="2000" b="1" dirty="0">
                <a:solidFill>
                  <a:schemeClr val="accent2"/>
                </a:solidFill>
              </a:rPr>
              <a:t>“what” </a:t>
            </a:r>
            <a:r>
              <a:rPr lang="en-AU" sz="2000" dirty="0"/>
              <a:t>the system should do</a:t>
            </a:r>
          </a:p>
          <a:p>
            <a:pPr lvl="1" eaLnBrk="1" hangingPunct="1"/>
            <a:r>
              <a:rPr lang="en-AU" sz="2000" dirty="0"/>
              <a:t>Without reference to its internal structure</a:t>
            </a:r>
          </a:p>
          <a:p>
            <a:pPr lvl="8"/>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21</a:t>
            </a:fld>
            <a:endParaRPr lang="en-US"/>
          </a:p>
        </p:txBody>
      </p:sp>
      <p:sp>
        <p:nvSpPr>
          <p:cNvPr id="5" name="Cube 4"/>
          <p:cNvSpPr/>
          <p:nvPr/>
        </p:nvSpPr>
        <p:spPr>
          <a:xfrm>
            <a:off x="7315200" y="3505200"/>
            <a:ext cx="1524000" cy="1447800"/>
          </a:xfrm>
          <a:prstGeom prst="cube">
            <a:avLst/>
          </a:prstGeom>
        </p:spPr>
        <p:style>
          <a:lnRef idx="0">
            <a:schemeClr val="accent4"/>
          </a:lnRef>
          <a:fillRef idx="3">
            <a:schemeClr val="accent4"/>
          </a:fillRef>
          <a:effectRef idx="3">
            <a:schemeClr val="accent4"/>
          </a:effectRef>
          <a:fontRef idx="minor">
            <a:schemeClr val="lt1"/>
          </a:fontRef>
        </p:style>
        <p:txBody>
          <a:bodyPr vert="vert" anchor="ctr"/>
          <a:lstStyle/>
          <a:p>
            <a:pPr algn="ctr">
              <a:defRPr/>
            </a:pPr>
            <a:endParaRPr lang="en-US" sz="700" b="1" dirty="0"/>
          </a:p>
        </p:txBody>
      </p:sp>
      <p:cxnSp>
        <p:nvCxnSpPr>
          <p:cNvPr id="6" name="Straight Arrow Connector 5"/>
          <p:cNvCxnSpPr/>
          <p:nvPr/>
        </p:nvCxnSpPr>
        <p:spPr>
          <a:xfrm rot="16200000" flipH="1">
            <a:off x="6610350" y="3676650"/>
            <a:ext cx="723900" cy="685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7" name="Straight Arrow Connector 6"/>
          <p:cNvCxnSpPr/>
          <p:nvPr/>
        </p:nvCxnSpPr>
        <p:spPr>
          <a:xfrm>
            <a:off x="8839200" y="4381500"/>
            <a:ext cx="685800" cy="381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915818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Structure-based or white-box techniques</a:t>
            </a:r>
            <a:endParaRPr lang="en-US" sz="2800" dirty="0"/>
          </a:p>
        </p:txBody>
      </p:sp>
      <p:sp>
        <p:nvSpPr>
          <p:cNvPr id="3" name="Content Placeholder 2"/>
          <p:cNvSpPr>
            <a:spLocks noGrp="1"/>
          </p:cNvSpPr>
          <p:nvPr>
            <p:ph idx="1"/>
          </p:nvPr>
        </p:nvSpPr>
        <p:spPr/>
        <p:txBody>
          <a:bodyPr/>
          <a:lstStyle/>
          <a:p>
            <a:pPr eaLnBrk="1" hangingPunct="1"/>
            <a:r>
              <a:rPr lang="en-AU" sz="2000" dirty="0"/>
              <a:t>Derive test cases from </a:t>
            </a:r>
          </a:p>
          <a:p>
            <a:pPr lvl="1" eaLnBrk="1" hangingPunct="1"/>
            <a:r>
              <a:rPr lang="en-AU" sz="2000" dirty="0"/>
              <a:t>Analysis of the structure of the component or system</a:t>
            </a:r>
          </a:p>
          <a:p>
            <a:pPr lvl="1" eaLnBrk="1" hangingPunct="1"/>
            <a:r>
              <a:rPr lang="en-AU" sz="2000" dirty="0"/>
              <a:t>Code, detailed design and menu structure</a:t>
            </a:r>
          </a:p>
          <a:p>
            <a:pPr lvl="1" eaLnBrk="1" hangingPunct="1"/>
            <a:r>
              <a:rPr lang="en-AU" sz="2000" b="1" dirty="0">
                <a:solidFill>
                  <a:schemeClr val="accent2"/>
                </a:solidFill>
              </a:rPr>
              <a:t>“how” </a:t>
            </a:r>
            <a:r>
              <a:rPr lang="en-AU" sz="2000" dirty="0"/>
              <a:t>the system is constructed</a:t>
            </a:r>
          </a:p>
          <a:p>
            <a:pPr lvl="1" eaLnBrk="1" hangingPunct="1"/>
            <a:endParaRPr lang="en-AU" sz="2000" dirty="0"/>
          </a:p>
          <a:p>
            <a:pPr eaLnBrk="1" hangingPunct="1"/>
            <a:r>
              <a:rPr lang="en-AU" sz="2000" dirty="0"/>
              <a:t>The extent of test coverage can be measured (by a tool) for existing test cases and further test cases can be derived to increase coverage</a:t>
            </a:r>
          </a:p>
          <a:p>
            <a:pPr lvl="8"/>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22</a:t>
            </a:fld>
            <a:endParaRPr lang="en-US"/>
          </a:p>
        </p:txBody>
      </p:sp>
      <p:sp>
        <p:nvSpPr>
          <p:cNvPr id="5" name="Cube 4"/>
          <p:cNvSpPr/>
          <p:nvPr/>
        </p:nvSpPr>
        <p:spPr>
          <a:xfrm>
            <a:off x="7315200" y="4191000"/>
            <a:ext cx="1524000" cy="1447800"/>
          </a:xfrm>
          <a:prstGeom prst="cube">
            <a:avLst/>
          </a:prstGeom>
          <a:gradFill rotWithShape="1">
            <a:gsLst>
              <a:gs pos="0">
                <a:srgbClr val="FFFFFF">
                  <a:shade val="51000"/>
                  <a:satMod val="130000"/>
                </a:srgbClr>
              </a:gs>
              <a:gs pos="80000">
                <a:srgbClr val="FFFFFF">
                  <a:shade val="93000"/>
                  <a:satMod val="130000"/>
                </a:srgbClr>
              </a:gs>
              <a:gs pos="100000">
                <a:srgbClr val="FFFFFF">
                  <a:shade val="94000"/>
                  <a:satMod val="135000"/>
                </a:srgbClr>
              </a:gs>
            </a:gsLst>
            <a:lin ang="16200000" scaled="0"/>
          </a:gradFill>
          <a:ln>
            <a:solidFill>
              <a:srgbClr val="000000"/>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vert" anchor="ctr"/>
          <a:lstStyle/>
          <a:p>
            <a:pPr algn="ctr">
              <a:defRPr/>
            </a:pPr>
            <a:r>
              <a:rPr lang="en-AU" sz="700" b="1" kern="0" dirty="0">
                <a:solidFill>
                  <a:srgbClr val="FFFFFF"/>
                </a:solidFill>
                <a:latin typeface="Arial"/>
              </a:rPr>
              <a:t>0</a:t>
            </a:r>
            <a:endParaRPr lang="en-US" sz="700" b="1" kern="0" dirty="0">
              <a:solidFill>
                <a:srgbClr val="FFFFFF"/>
              </a:solidFill>
              <a:latin typeface="Arial"/>
            </a:endParaRPr>
          </a:p>
        </p:txBody>
      </p:sp>
      <p:cxnSp>
        <p:nvCxnSpPr>
          <p:cNvPr id="6" name="Straight Arrow Connector 5"/>
          <p:cNvCxnSpPr/>
          <p:nvPr/>
        </p:nvCxnSpPr>
        <p:spPr>
          <a:xfrm rot="16200000" flipH="1">
            <a:off x="6610350" y="4248150"/>
            <a:ext cx="723900" cy="685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7" name="Straight Arrow Connector 6"/>
          <p:cNvCxnSpPr/>
          <p:nvPr/>
        </p:nvCxnSpPr>
        <p:spPr>
          <a:xfrm>
            <a:off x="8610600" y="5486400"/>
            <a:ext cx="9525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7315200" y="4953000"/>
            <a:ext cx="533400" cy="0"/>
          </a:xfrm>
          <a:prstGeom prst="line">
            <a:avLst/>
          </a:prstGeom>
          <a:ln>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848600" y="4800600"/>
            <a:ext cx="228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7772400" y="5105400"/>
            <a:ext cx="304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7848600" y="4800600"/>
            <a:ext cx="0" cy="152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772400" y="5105400"/>
            <a:ext cx="0" cy="152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077200" y="4800600"/>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772400" y="5257800"/>
            <a:ext cx="609600" cy="0"/>
          </a:xfrm>
          <a:prstGeom prst="line">
            <a:avLst/>
          </a:prstGeom>
          <a:ln>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581900" y="5257800"/>
            <a:ext cx="8001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581900" y="5486400"/>
            <a:ext cx="8763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8458200" y="5067300"/>
            <a:ext cx="0" cy="4191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8229600" y="5067300"/>
            <a:ext cx="228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8229600" y="4572000"/>
            <a:ext cx="0" cy="495300"/>
          </a:xfrm>
          <a:prstGeom prst="line">
            <a:avLst/>
          </a:prstGeom>
          <a:ln>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229600" y="4572000"/>
            <a:ext cx="1143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343900" y="4572000"/>
            <a:ext cx="0" cy="381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343900" y="4953000"/>
            <a:ext cx="1143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8458200" y="4705350"/>
            <a:ext cx="0" cy="2476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58200" y="4705350"/>
            <a:ext cx="152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610600" y="4705350"/>
            <a:ext cx="0" cy="781050"/>
          </a:xfrm>
          <a:prstGeom prst="line">
            <a:avLst/>
          </a:prstGeom>
          <a:ln cap="rnd">
            <a:solidFill>
              <a:srgbClr val="FF0000"/>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213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Experienced-based techniques</a:t>
            </a:r>
            <a:endParaRPr lang="en-US" sz="2800" dirty="0"/>
          </a:p>
        </p:txBody>
      </p:sp>
      <p:sp>
        <p:nvSpPr>
          <p:cNvPr id="3" name="Content Placeholder 2"/>
          <p:cNvSpPr>
            <a:spLocks noGrp="1"/>
          </p:cNvSpPr>
          <p:nvPr>
            <p:ph idx="1"/>
          </p:nvPr>
        </p:nvSpPr>
        <p:spPr/>
        <p:txBody>
          <a:bodyPr/>
          <a:lstStyle/>
          <a:p>
            <a:pPr eaLnBrk="1" hangingPunct="1"/>
            <a:r>
              <a:rPr lang="en-AU" sz="2000" b="1" dirty="0"/>
              <a:t>Utilising the knowledge and experience of people to derive test cases</a:t>
            </a:r>
          </a:p>
          <a:p>
            <a:pPr eaLnBrk="1" hangingPunct="1"/>
            <a:endParaRPr lang="en-AU" sz="2000" dirty="0"/>
          </a:p>
          <a:p>
            <a:pPr lvl="1" eaLnBrk="1" hangingPunct="1"/>
            <a:r>
              <a:rPr lang="en-AU" sz="2000" dirty="0"/>
              <a:t>Knowledge of testers, developers, users, stakeholders, etc.</a:t>
            </a:r>
          </a:p>
          <a:p>
            <a:pPr lvl="1" eaLnBrk="1" hangingPunct="1"/>
            <a:r>
              <a:rPr lang="en-AU" sz="2000" dirty="0"/>
              <a:t>About the software, its usage and its environment</a:t>
            </a:r>
          </a:p>
          <a:p>
            <a:pPr lvl="1" eaLnBrk="1" hangingPunct="1"/>
            <a:r>
              <a:rPr lang="en-AU" sz="2000" dirty="0"/>
              <a:t>Knowledge about likely defects and their distribution</a:t>
            </a:r>
          </a:p>
          <a:p>
            <a:pPr lvl="1" eaLnBrk="1" hangingPunct="1"/>
            <a:endParaRPr lang="en-AU" sz="2000" dirty="0"/>
          </a:p>
          <a:p>
            <a:pPr eaLnBrk="1" hangingPunct="1"/>
            <a:r>
              <a:rPr lang="en-AU" sz="2000" b="1" dirty="0"/>
              <a:t>Useful when augmenting with systematic techniques</a:t>
            </a:r>
          </a:p>
          <a:p>
            <a:pPr eaLnBrk="1" hangingPunct="1"/>
            <a:endParaRPr lang="en-AU" sz="2000" dirty="0"/>
          </a:p>
          <a:p>
            <a:pPr eaLnBrk="1" hangingPunct="1"/>
            <a:r>
              <a:rPr lang="en-AU" sz="2000" b="1" dirty="0"/>
              <a:t>Can give varying results of effectiveness depending on the testers’ experience</a:t>
            </a:r>
          </a:p>
          <a:p>
            <a:pPr lvl="1" eaLnBrk="1" hangingPunct="1"/>
            <a:endParaRPr lang="en-US" dirty="0"/>
          </a:p>
          <a:p>
            <a:pPr marL="0" indent="0">
              <a:buNone/>
            </a:pPr>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23</a:t>
            </a:fld>
            <a:endParaRPr lang="en-US"/>
          </a:p>
        </p:txBody>
      </p:sp>
    </p:spTree>
    <p:extLst>
      <p:ext uri="{BB962C8B-B14F-4D97-AF65-F5344CB8AC3E}">
        <p14:creationId xmlns:p14="http://schemas.microsoft.com/office/powerpoint/2010/main" val="10392677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6405" y="1379836"/>
            <a:ext cx="8420100" cy="1470025"/>
          </a:xfrm>
        </p:spPr>
        <p:txBody>
          <a:bodyPr>
            <a:normAutofit fontScale="90000"/>
          </a:bodyPr>
          <a:lstStyle/>
          <a:p>
            <a:r>
              <a:rPr lang="en-AU" dirty="0"/>
              <a:t>Equivalence Partitioning</a:t>
            </a:r>
            <a:endParaRPr lang="en-US" dirty="0"/>
          </a:p>
        </p:txBody>
      </p:sp>
      <p:sp>
        <p:nvSpPr>
          <p:cNvPr id="3" name="Subtitle 2"/>
          <p:cNvSpPr>
            <a:spLocks noGrp="1"/>
          </p:cNvSpPr>
          <p:nvPr>
            <p:ph type="subTitle" idx="1"/>
          </p:nvPr>
        </p:nvSpPr>
        <p:spPr>
          <a:xfrm>
            <a:off x="1542300" y="1228045"/>
            <a:ext cx="6934200" cy="571500"/>
          </a:xfrm>
        </p:spPr>
        <p:txBody>
          <a:bodyPr/>
          <a:lstStyle/>
          <a:p>
            <a:r>
              <a:rPr lang="en-AU" dirty="0"/>
              <a:t>Specification-based (Black-box) Techniques</a:t>
            </a:r>
            <a:endParaRPr lang="en-US" dirty="0"/>
          </a:p>
          <a:p>
            <a:endParaRPr lang="en-US" dirty="0"/>
          </a:p>
        </p:txBody>
      </p:sp>
      <p:sp>
        <p:nvSpPr>
          <p:cNvPr id="4" name="Cube 3"/>
          <p:cNvSpPr/>
          <p:nvPr/>
        </p:nvSpPr>
        <p:spPr>
          <a:xfrm>
            <a:off x="10409925" y="809555"/>
            <a:ext cx="533400" cy="533400"/>
          </a:xfrm>
          <a:prstGeom prst="cube">
            <a:avLst/>
          </a:prstGeom>
        </p:spPr>
        <p:style>
          <a:lnRef idx="0">
            <a:schemeClr val="dk1"/>
          </a:lnRef>
          <a:fillRef idx="3">
            <a:schemeClr val="dk1"/>
          </a:fillRef>
          <a:effectRef idx="3">
            <a:schemeClr val="dk1"/>
          </a:effectRef>
          <a:fontRef idx="minor">
            <a:schemeClr val="lt1"/>
          </a:fontRef>
        </p:style>
        <p:txBody>
          <a:bodyPr vert="vert" anchor="ctr"/>
          <a:lstStyle/>
          <a:p>
            <a:pPr algn="ctr">
              <a:defRPr/>
            </a:pPr>
            <a:endParaRPr lang="en-US" sz="700" b="1" dirty="0"/>
          </a:p>
        </p:txBody>
      </p:sp>
    </p:spTree>
    <p:extLst>
      <p:ext uri="{BB962C8B-B14F-4D97-AF65-F5344CB8AC3E}">
        <p14:creationId xmlns:p14="http://schemas.microsoft.com/office/powerpoint/2010/main" val="14563663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Equivalence Partitioning</a:t>
            </a:r>
            <a:endParaRPr lang="en-US" sz="2800" dirty="0"/>
          </a:p>
        </p:txBody>
      </p:sp>
      <p:sp>
        <p:nvSpPr>
          <p:cNvPr id="3" name="Content Placeholder 2"/>
          <p:cNvSpPr>
            <a:spLocks noGrp="1"/>
          </p:cNvSpPr>
          <p:nvPr>
            <p:ph idx="1"/>
          </p:nvPr>
        </p:nvSpPr>
        <p:spPr/>
        <p:txBody>
          <a:bodyPr/>
          <a:lstStyle/>
          <a:p>
            <a:r>
              <a:rPr lang="en-AU" sz="2000" dirty="0"/>
              <a:t>Inputs are divided into groups that are expected to behave similar</a:t>
            </a:r>
          </a:p>
          <a:p>
            <a:endParaRPr lang="en-AU" sz="2000" dirty="0"/>
          </a:p>
          <a:p>
            <a:r>
              <a:rPr lang="en-AU" sz="2000" dirty="0"/>
              <a:t>Can be done for valid and invalid partitions</a:t>
            </a:r>
          </a:p>
          <a:p>
            <a:endParaRPr lang="en-AU" sz="2000" dirty="0"/>
          </a:p>
          <a:p>
            <a:r>
              <a:rPr lang="en-AU" sz="2000" dirty="0"/>
              <a:t>Can also be identified for </a:t>
            </a:r>
          </a:p>
          <a:p>
            <a:pPr lvl="1"/>
            <a:r>
              <a:rPr lang="en-AU" sz="2000" dirty="0"/>
              <a:t>Outputs</a:t>
            </a:r>
          </a:p>
          <a:p>
            <a:pPr lvl="1"/>
            <a:r>
              <a:rPr lang="en-AU" sz="2000" dirty="0"/>
              <a:t>Internal values and interface parameters</a:t>
            </a:r>
          </a:p>
          <a:p>
            <a:pPr lvl="1"/>
            <a:r>
              <a:rPr lang="en-AU" sz="2000" dirty="0"/>
              <a:t>Time-related values </a:t>
            </a:r>
          </a:p>
          <a:p>
            <a:endParaRPr lang="en-AU" sz="2000" dirty="0"/>
          </a:p>
          <a:p>
            <a:r>
              <a:rPr lang="en-AU" sz="2000" dirty="0"/>
              <a:t>Can be done at all levels/phases of testing</a:t>
            </a:r>
            <a:endParaRPr lang="en-US" sz="2000" dirty="0"/>
          </a:p>
          <a:p>
            <a:endParaRPr lang="en-US" sz="20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25</a:t>
            </a:fld>
            <a:endParaRPr lang="en-US"/>
          </a:p>
        </p:txBody>
      </p:sp>
      <p:sp>
        <p:nvSpPr>
          <p:cNvPr id="5" name="TextBox 4"/>
          <p:cNvSpPr txBox="1"/>
          <p:nvPr/>
        </p:nvSpPr>
        <p:spPr>
          <a:xfrm>
            <a:off x="3445934" y="5585734"/>
            <a:ext cx="4364143" cy="461665"/>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pPr>
              <a:defRPr/>
            </a:pPr>
            <a:r>
              <a:rPr lang="en-AU" sz="2400" b="1" dirty="0"/>
              <a:t>Partitions are also called Classes </a:t>
            </a:r>
          </a:p>
        </p:txBody>
      </p:sp>
    </p:spTree>
    <p:extLst>
      <p:ext uri="{BB962C8B-B14F-4D97-AF65-F5344CB8AC3E}">
        <p14:creationId xmlns:p14="http://schemas.microsoft.com/office/powerpoint/2010/main" val="35955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Equivalence Partitioning</a:t>
            </a:r>
            <a:endParaRPr lang="en-US" sz="2800" dirty="0"/>
          </a:p>
        </p:txBody>
      </p:sp>
      <p:sp>
        <p:nvSpPr>
          <p:cNvPr id="3" name="Content Placeholder 2"/>
          <p:cNvSpPr>
            <a:spLocks noGrp="1"/>
          </p:cNvSpPr>
          <p:nvPr>
            <p:ph idx="1"/>
          </p:nvPr>
        </p:nvSpPr>
        <p:spPr/>
        <p:txBody>
          <a:bodyPr/>
          <a:lstStyle/>
          <a:p>
            <a:pPr marL="0" indent="0">
              <a:buNone/>
              <a:defRPr/>
            </a:pPr>
            <a:r>
              <a:rPr lang="en-AU" sz="2000" b="1" dirty="0"/>
              <a:t>Activity</a:t>
            </a:r>
          </a:p>
          <a:p>
            <a:pPr>
              <a:defRPr/>
            </a:pPr>
            <a:r>
              <a:rPr lang="en-AU" sz="2000" dirty="0"/>
              <a:t>Let’s derive the equivalence classes for an application that lets you apply for your driver’s license</a:t>
            </a:r>
          </a:p>
          <a:p>
            <a:pPr>
              <a:defRPr/>
            </a:pPr>
            <a:endParaRPr lang="en-AU" sz="2000" dirty="0"/>
          </a:p>
          <a:p>
            <a:pPr>
              <a:defRPr/>
            </a:pPr>
            <a:r>
              <a:rPr lang="en-AU" sz="2000" dirty="0"/>
              <a:t>In Victoria, Australia you must be at least 18 yrs. old to apply for your probationary license</a:t>
            </a:r>
          </a:p>
          <a:p>
            <a:pPr>
              <a:defRPr/>
            </a:pPr>
            <a:r>
              <a:rPr lang="en-AU" sz="2000" dirty="0"/>
              <a:t>Let’s say theoretically you must stop driving when you are 90 yrs. old</a:t>
            </a:r>
          </a:p>
          <a:p>
            <a:pPr marL="0" indent="0">
              <a:buNone/>
            </a:pPr>
            <a:endParaRPr lang="en-US" dirty="0">
              <a:solidFill>
                <a:schemeClr val="accent1"/>
              </a:solidFill>
            </a:endParaRPr>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26</a:t>
            </a:fld>
            <a:endParaRPr lang="en-US"/>
          </a:p>
        </p:txBody>
      </p:sp>
      <p:sp>
        <p:nvSpPr>
          <p:cNvPr id="6" name="Oval 5"/>
          <p:cNvSpPr/>
          <p:nvPr/>
        </p:nvSpPr>
        <p:spPr bwMode="auto">
          <a:xfrm>
            <a:off x="2073565" y="4140127"/>
            <a:ext cx="2276850" cy="1517900"/>
          </a:xfrm>
          <a:prstGeom prst="ellipse">
            <a:avLst/>
          </a:prstGeom>
          <a:solidFill>
            <a:schemeClr val="bg2">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50000"/>
              </a:spcBef>
              <a:spcAft>
                <a:spcPct val="0"/>
              </a:spcAft>
              <a:buClr>
                <a:srgbClr val="0033CC"/>
              </a:buClr>
              <a:buSzPct val="155000"/>
            </a:pPr>
            <a:endParaRPr lang="en-US" sz="1200" b="1" u="sng">
              <a:latin typeface="Arial" charset="0"/>
            </a:endParaRPr>
          </a:p>
        </p:txBody>
      </p:sp>
      <p:sp>
        <p:nvSpPr>
          <p:cNvPr id="8" name="Oval 7"/>
          <p:cNvSpPr/>
          <p:nvPr/>
        </p:nvSpPr>
        <p:spPr bwMode="auto">
          <a:xfrm>
            <a:off x="4843732" y="4105040"/>
            <a:ext cx="2276850" cy="1517900"/>
          </a:xfrm>
          <a:prstGeom prst="ellipse">
            <a:avLst/>
          </a:prstGeom>
          <a:solidFill>
            <a:schemeClr val="bg2">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50000"/>
              </a:spcBef>
              <a:spcAft>
                <a:spcPct val="0"/>
              </a:spcAft>
              <a:buClr>
                <a:srgbClr val="0033CC"/>
              </a:buClr>
              <a:buSzPct val="155000"/>
            </a:pPr>
            <a:endParaRPr lang="en-US" sz="1200" b="1" u="sng">
              <a:latin typeface="Arial" charset="0"/>
            </a:endParaRPr>
          </a:p>
        </p:txBody>
      </p:sp>
      <p:sp>
        <p:nvSpPr>
          <p:cNvPr id="9" name="Oval 8"/>
          <p:cNvSpPr/>
          <p:nvPr/>
        </p:nvSpPr>
        <p:spPr bwMode="auto">
          <a:xfrm>
            <a:off x="7462111" y="4140127"/>
            <a:ext cx="2134905" cy="1517900"/>
          </a:xfrm>
          <a:prstGeom prst="ellipse">
            <a:avLst/>
          </a:prstGeom>
          <a:solidFill>
            <a:schemeClr val="bg2">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50000"/>
              </a:spcBef>
              <a:spcAft>
                <a:spcPct val="0"/>
              </a:spcAft>
              <a:buClr>
                <a:srgbClr val="0033CC"/>
              </a:buClr>
              <a:buSzPct val="155000"/>
            </a:pPr>
            <a:endParaRPr lang="en-US" sz="1200" b="1" u="sng">
              <a:latin typeface="Arial" charset="0"/>
            </a:endParaRPr>
          </a:p>
        </p:txBody>
      </p:sp>
      <p:cxnSp>
        <p:nvCxnSpPr>
          <p:cNvPr id="10" name="Straight Connector 9"/>
          <p:cNvCxnSpPr/>
          <p:nvPr/>
        </p:nvCxnSpPr>
        <p:spPr>
          <a:xfrm flipV="1">
            <a:off x="2604831" y="4885041"/>
            <a:ext cx="6754655" cy="28072"/>
          </a:xfrm>
          <a:prstGeom prst="line">
            <a:avLst/>
          </a:prstGeom>
          <a:ln>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a:off x="4653995" y="4337605"/>
            <a:ext cx="0" cy="1066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p:cNvCxnSpPr/>
          <p:nvPr/>
        </p:nvCxnSpPr>
        <p:spPr>
          <a:xfrm>
            <a:off x="7310320" y="4288257"/>
            <a:ext cx="0" cy="1066800"/>
          </a:xfrm>
          <a:prstGeom prst="line">
            <a:avLst/>
          </a:prstGeom>
        </p:spPr>
        <p:style>
          <a:lnRef idx="3">
            <a:schemeClr val="accent2"/>
          </a:lnRef>
          <a:fillRef idx="0">
            <a:schemeClr val="accent2"/>
          </a:fillRef>
          <a:effectRef idx="2">
            <a:schemeClr val="accent2"/>
          </a:effectRef>
          <a:fontRef idx="minor">
            <a:schemeClr val="tx1"/>
          </a:fontRef>
        </p:style>
      </p:cxnSp>
      <p:sp>
        <p:nvSpPr>
          <p:cNvPr id="17" name="TextBox 16"/>
          <p:cNvSpPr txBox="1"/>
          <p:nvPr/>
        </p:nvSpPr>
        <p:spPr>
          <a:xfrm>
            <a:off x="3970941" y="5404405"/>
            <a:ext cx="379475" cy="369332"/>
          </a:xfrm>
          <a:prstGeom prst="rect">
            <a:avLst/>
          </a:prstGeom>
          <a:noFill/>
        </p:spPr>
        <p:txBody>
          <a:bodyPr wrap="square" rtlCol="0">
            <a:spAutoFit/>
          </a:bodyPr>
          <a:lstStyle/>
          <a:p>
            <a:endParaRPr lang="en-US" dirty="0"/>
          </a:p>
        </p:txBody>
      </p:sp>
      <p:sp>
        <p:nvSpPr>
          <p:cNvPr id="18" name="TextBox 17"/>
          <p:cNvSpPr txBox="1"/>
          <p:nvPr/>
        </p:nvSpPr>
        <p:spPr>
          <a:xfrm>
            <a:off x="3889817" y="5325804"/>
            <a:ext cx="493318" cy="338554"/>
          </a:xfrm>
          <a:prstGeom prst="rect">
            <a:avLst/>
          </a:prstGeom>
          <a:noFill/>
        </p:spPr>
        <p:txBody>
          <a:bodyPr wrap="square" rtlCol="0">
            <a:spAutoFit/>
          </a:bodyPr>
          <a:lstStyle/>
          <a:p>
            <a:r>
              <a:rPr lang="en-US" sz="1600" dirty="0"/>
              <a:t>17</a:t>
            </a:r>
          </a:p>
        </p:txBody>
      </p:sp>
      <p:sp>
        <p:nvSpPr>
          <p:cNvPr id="19" name="TextBox 18"/>
          <p:cNvSpPr txBox="1"/>
          <p:nvPr/>
        </p:nvSpPr>
        <p:spPr>
          <a:xfrm>
            <a:off x="4702639" y="5325804"/>
            <a:ext cx="417423" cy="338554"/>
          </a:xfrm>
          <a:prstGeom prst="rect">
            <a:avLst/>
          </a:prstGeom>
          <a:noFill/>
        </p:spPr>
        <p:txBody>
          <a:bodyPr wrap="square" rtlCol="0">
            <a:spAutoFit/>
          </a:bodyPr>
          <a:lstStyle/>
          <a:p>
            <a:r>
              <a:rPr lang="en-US" sz="1600" dirty="0"/>
              <a:t>18</a:t>
            </a:r>
          </a:p>
        </p:txBody>
      </p:sp>
      <p:sp>
        <p:nvSpPr>
          <p:cNvPr id="20" name="TextBox 19"/>
          <p:cNvSpPr txBox="1"/>
          <p:nvPr/>
        </p:nvSpPr>
        <p:spPr>
          <a:xfrm>
            <a:off x="6775700" y="5265905"/>
            <a:ext cx="455370" cy="338554"/>
          </a:xfrm>
          <a:prstGeom prst="rect">
            <a:avLst/>
          </a:prstGeom>
          <a:noFill/>
        </p:spPr>
        <p:txBody>
          <a:bodyPr wrap="square" rtlCol="0">
            <a:spAutoFit/>
          </a:bodyPr>
          <a:lstStyle/>
          <a:p>
            <a:r>
              <a:rPr lang="en-US" sz="1600" dirty="0"/>
              <a:t>89</a:t>
            </a:r>
          </a:p>
        </p:txBody>
      </p:sp>
      <p:sp>
        <p:nvSpPr>
          <p:cNvPr id="21" name="TextBox 20"/>
          <p:cNvSpPr txBox="1"/>
          <p:nvPr/>
        </p:nvSpPr>
        <p:spPr>
          <a:xfrm>
            <a:off x="7447543" y="5265905"/>
            <a:ext cx="455370" cy="338554"/>
          </a:xfrm>
          <a:prstGeom prst="rect">
            <a:avLst/>
          </a:prstGeom>
          <a:noFill/>
        </p:spPr>
        <p:txBody>
          <a:bodyPr wrap="square" rtlCol="0">
            <a:spAutoFit/>
          </a:bodyPr>
          <a:lstStyle/>
          <a:p>
            <a:r>
              <a:rPr lang="en-US" sz="1600" dirty="0"/>
              <a:t>90</a:t>
            </a:r>
          </a:p>
        </p:txBody>
      </p:sp>
      <p:sp>
        <p:nvSpPr>
          <p:cNvPr id="22" name="TextBox 21"/>
          <p:cNvSpPr txBox="1"/>
          <p:nvPr/>
        </p:nvSpPr>
        <p:spPr>
          <a:xfrm>
            <a:off x="2604831" y="4288258"/>
            <a:ext cx="1138425" cy="307777"/>
          </a:xfrm>
          <a:prstGeom prst="rect">
            <a:avLst/>
          </a:prstGeom>
          <a:noFill/>
          <a:ln>
            <a:noFill/>
          </a:ln>
        </p:spPr>
        <p:txBody>
          <a:bodyPr wrap="square" rtlCol="0">
            <a:spAutoFit/>
          </a:bodyPr>
          <a:lstStyle/>
          <a:p>
            <a:pPr algn="ctr"/>
            <a:r>
              <a:rPr lang="en-US" sz="1400" dirty="0">
                <a:solidFill>
                  <a:srgbClr val="FF0000"/>
                </a:solidFill>
              </a:rPr>
              <a:t>Invalid</a:t>
            </a:r>
          </a:p>
        </p:txBody>
      </p:sp>
      <p:sp>
        <p:nvSpPr>
          <p:cNvPr id="23" name="TextBox 22"/>
          <p:cNvSpPr txBox="1"/>
          <p:nvPr/>
        </p:nvSpPr>
        <p:spPr>
          <a:xfrm>
            <a:off x="8069271" y="4288258"/>
            <a:ext cx="986635" cy="584775"/>
          </a:xfrm>
          <a:prstGeom prst="rect">
            <a:avLst/>
          </a:prstGeom>
          <a:noFill/>
        </p:spPr>
        <p:txBody>
          <a:bodyPr wrap="square" rtlCol="0">
            <a:spAutoFit/>
          </a:bodyPr>
          <a:lstStyle/>
          <a:p>
            <a:r>
              <a:rPr lang="en-US" sz="1400" dirty="0">
                <a:solidFill>
                  <a:srgbClr val="FF0000"/>
                </a:solidFill>
              </a:rPr>
              <a:t>Invalid</a:t>
            </a:r>
          </a:p>
          <a:p>
            <a:endParaRPr lang="en-US" dirty="0"/>
          </a:p>
        </p:txBody>
      </p:sp>
      <p:sp>
        <p:nvSpPr>
          <p:cNvPr id="24" name="TextBox 23"/>
          <p:cNvSpPr txBox="1"/>
          <p:nvPr/>
        </p:nvSpPr>
        <p:spPr>
          <a:xfrm>
            <a:off x="5564735" y="4288258"/>
            <a:ext cx="910740" cy="307777"/>
          </a:xfrm>
          <a:prstGeom prst="rect">
            <a:avLst/>
          </a:prstGeom>
          <a:noFill/>
        </p:spPr>
        <p:txBody>
          <a:bodyPr wrap="square" rtlCol="0">
            <a:spAutoFit/>
          </a:bodyPr>
          <a:lstStyle/>
          <a:p>
            <a:r>
              <a:rPr lang="en-US" sz="1400" dirty="0">
                <a:solidFill>
                  <a:srgbClr val="00B050"/>
                </a:solidFill>
              </a:rPr>
              <a:t>Valid</a:t>
            </a:r>
          </a:p>
        </p:txBody>
      </p:sp>
      <p:sp>
        <p:nvSpPr>
          <p:cNvPr id="25" name="Oval 24"/>
          <p:cNvSpPr/>
          <p:nvPr/>
        </p:nvSpPr>
        <p:spPr>
          <a:xfrm>
            <a:off x="1447800" y="5681404"/>
            <a:ext cx="1447800" cy="631606"/>
          </a:xfrm>
          <a:prstGeom prst="ellipse">
            <a:avLst/>
          </a:prstGeom>
          <a:solidFill>
            <a:srgbClr val="FF5050"/>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AU" sz="1400" b="1" dirty="0">
                <a:solidFill>
                  <a:schemeClr val="accent2">
                    <a:lumMod val="50000"/>
                  </a:schemeClr>
                </a:solidFill>
              </a:rPr>
              <a:t>Others? Non-integer</a:t>
            </a:r>
            <a:endParaRPr lang="en-US" sz="1400" b="1" dirty="0">
              <a:solidFill>
                <a:schemeClr val="accent2">
                  <a:lumMod val="50000"/>
                </a:schemeClr>
              </a:solidFill>
            </a:endParaRPr>
          </a:p>
        </p:txBody>
      </p:sp>
    </p:spTree>
    <p:extLst>
      <p:ext uri="{BB962C8B-B14F-4D97-AF65-F5344CB8AC3E}">
        <p14:creationId xmlns:p14="http://schemas.microsoft.com/office/powerpoint/2010/main" val="40378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2300" y="1303941"/>
            <a:ext cx="8420100" cy="1470025"/>
          </a:xfrm>
        </p:spPr>
        <p:txBody>
          <a:bodyPr>
            <a:normAutofit fontScale="90000"/>
          </a:bodyPr>
          <a:lstStyle/>
          <a:p>
            <a:r>
              <a:rPr lang="en-AU" dirty="0"/>
              <a:t>Boundary Value Analysis</a:t>
            </a:r>
            <a:endParaRPr lang="en-US" dirty="0"/>
          </a:p>
        </p:txBody>
      </p:sp>
      <p:sp>
        <p:nvSpPr>
          <p:cNvPr id="3" name="Subtitle 2"/>
          <p:cNvSpPr>
            <a:spLocks noGrp="1"/>
          </p:cNvSpPr>
          <p:nvPr>
            <p:ph type="subTitle" idx="1"/>
          </p:nvPr>
        </p:nvSpPr>
        <p:spPr>
          <a:xfrm>
            <a:off x="1542300" y="1000360"/>
            <a:ext cx="6934200" cy="571500"/>
          </a:xfrm>
        </p:spPr>
        <p:txBody>
          <a:bodyPr/>
          <a:lstStyle/>
          <a:p>
            <a:r>
              <a:rPr lang="en-AU" dirty="0"/>
              <a:t>Specification-based (Black-box) Techniques</a:t>
            </a:r>
            <a:endParaRPr lang="en-US" dirty="0"/>
          </a:p>
          <a:p>
            <a:endParaRPr lang="en-US" dirty="0"/>
          </a:p>
        </p:txBody>
      </p:sp>
    </p:spTree>
    <p:extLst>
      <p:ext uri="{BB962C8B-B14F-4D97-AF65-F5344CB8AC3E}">
        <p14:creationId xmlns:p14="http://schemas.microsoft.com/office/powerpoint/2010/main" val="12664865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Boundary Value Analysis</a:t>
            </a:r>
            <a:endParaRPr lang="en-US" sz="2800" dirty="0"/>
          </a:p>
        </p:txBody>
      </p:sp>
      <p:sp>
        <p:nvSpPr>
          <p:cNvPr id="3" name="Content Placeholder 2"/>
          <p:cNvSpPr>
            <a:spLocks noGrp="1"/>
          </p:cNvSpPr>
          <p:nvPr>
            <p:ph idx="1"/>
          </p:nvPr>
        </p:nvSpPr>
        <p:spPr/>
        <p:txBody>
          <a:bodyPr/>
          <a:lstStyle/>
          <a:p>
            <a:r>
              <a:rPr lang="en-AU" sz="2000" dirty="0"/>
              <a:t>Behaviour at the edge of a partition is more likely to be incorrect</a:t>
            </a:r>
          </a:p>
          <a:p>
            <a:pPr lvl="1"/>
            <a:r>
              <a:rPr lang="en-AU" sz="2000" dirty="0"/>
              <a:t>Defects lurk on boundaries!</a:t>
            </a:r>
          </a:p>
          <a:p>
            <a:pPr lvl="1"/>
            <a:endParaRPr lang="en-AU" sz="2000" dirty="0"/>
          </a:p>
          <a:p>
            <a:r>
              <a:rPr lang="en-AU" sz="2000" dirty="0"/>
              <a:t>Can be done at all levels/phases of testing</a:t>
            </a:r>
          </a:p>
          <a:p>
            <a:pPr lvl="1"/>
            <a:r>
              <a:rPr lang="en-AU" sz="2000" dirty="0"/>
              <a:t>Detailed specifications are helpful</a:t>
            </a:r>
          </a:p>
          <a:p>
            <a:pPr lvl="1"/>
            <a:r>
              <a:rPr lang="en-AU" sz="2000" dirty="0"/>
              <a:t>Good at finding defects</a:t>
            </a:r>
          </a:p>
          <a:p>
            <a:pPr lvl="1"/>
            <a:r>
              <a:rPr lang="en-AU" sz="2000" dirty="0"/>
              <a:t>Good at finding rounding errors</a:t>
            </a:r>
          </a:p>
          <a:p>
            <a:pPr lvl="1"/>
            <a:endParaRPr lang="en-AU" sz="2000" dirty="0"/>
          </a:p>
          <a:p>
            <a:r>
              <a:rPr lang="en-AU" sz="2000" dirty="0"/>
              <a:t>Can be used on input screens as well as ranges </a:t>
            </a:r>
            <a:br>
              <a:rPr lang="en-AU" sz="2000" dirty="0"/>
            </a:br>
            <a:r>
              <a:rPr lang="en-AU" sz="2000" dirty="0"/>
              <a:t>	– e.g. time out, transaction speed, table size</a:t>
            </a:r>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28</a:t>
            </a:fld>
            <a:endParaRPr lang="en-US"/>
          </a:p>
        </p:txBody>
      </p:sp>
    </p:spTree>
    <p:extLst>
      <p:ext uri="{BB962C8B-B14F-4D97-AF65-F5344CB8AC3E}">
        <p14:creationId xmlns:p14="http://schemas.microsoft.com/office/powerpoint/2010/main" val="21289700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Boundary Value Analysis</a:t>
            </a:r>
            <a:endParaRPr lang="en-US" sz="2800" dirty="0"/>
          </a:p>
        </p:txBody>
      </p:sp>
      <p:sp>
        <p:nvSpPr>
          <p:cNvPr id="3" name="Content Placeholder 2"/>
          <p:cNvSpPr>
            <a:spLocks noGrp="1"/>
          </p:cNvSpPr>
          <p:nvPr>
            <p:ph idx="1"/>
          </p:nvPr>
        </p:nvSpPr>
        <p:spPr>
          <a:xfrm>
            <a:off x="1473200" y="1282701"/>
            <a:ext cx="8915400" cy="5106205"/>
          </a:xfrm>
        </p:spPr>
        <p:txBody>
          <a:bodyPr/>
          <a:lstStyle/>
          <a:p>
            <a:pPr marL="0" indent="0">
              <a:buNone/>
              <a:defRPr/>
            </a:pPr>
            <a:r>
              <a:rPr lang="en-AU" sz="2000" b="1" dirty="0"/>
              <a:t>Back to our activity…</a:t>
            </a:r>
          </a:p>
          <a:p>
            <a:pPr>
              <a:defRPr/>
            </a:pPr>
            <a:r>
              <a:rPr lang="en-AU" sz="2000" dirty="0"/>
              <a:t>In Victoria you must be at least 18 yrs. old to apply for your probationary license</a:t>
            </a:r>
          </a:p>
          <a:p>
            <a:pPr>
              <a:defRPr/>
            </a:pPr>
            <a:r>
              <a:rPr lang="en-AU" sz="2000" dirty="0"/>
              <a:t>Let’s say theoretically you must stop driving when you are 90 </a:t>
            </a:r>
            <a:r>
              <a:rPr lang="en-AU" sz="2000" dirty="0" err="1"/>
              <a:t>yrs</a:t>
            </a:r>
            <a:r>
              <a:rPr lang="en-AU" sz="2000" dirty="0"/>
              <a:t> Old</a:t>
            </a:r>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29</a:t>
            </a:fld>
            <a:endParaRPr lang="en-US"/>
          </a:p>
        </p:txBody>
      </p:sp>
      <p:cxnSp>
        <p:nvCxnSpPr>
          <p:cNvPr id="5" name="Straight Connector 4"/>
          <p:cNvCxnSpPr/>
          <p:nvPr/>
        </p:nvCxnSpPr>
        <p:spPr>
          <a:xfrm>
            <a:off x="2438400" y="3733800"/>
            <a:ext cx="6705600" cy="0"/>
          </a:xfrm>
          <a:prstGeom prst="line">
            <a:avLst/>
          </a:prstGeom>
          <a:ln>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6" name="Straight Connector 5"/>
          <p:cNvCxnSpPr/>
          <p:nvPr/>
        </p:nvCxnSpPr>
        <p:spPr>
          <a:xfrm>
            <a:off x="4419600" y="3200400"/>
            <a:ext cx="0" cy="1066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7010400" y="3200400"/>
            <a:ext cx="0" cy="1066800"/>
          </a:xfrm>
          <a:prstGeom prst="line">
            <a:avLst/>
          </a:prstGeom>
        </p:spPr>
        <p:style>
          <a:lnRef idx="3">
            <a:schemeClr val="accent2"/>
          </a:lnRef>
          <a:fillRef idx="0">
            <a:schemeClr val="accent2"/>
          </a:fillRef>
          <a:effectRef idx="2">
            <a:schemeClr val="accent2"/>
          </a:effectRef>
          <a:fontRef idx="minor">
            <a:schemeClr val="tx1"/>
          </a:fontRef>
        </p:style>
      </p:cxnSp>
      <p:sp>
        <p:nvSpPr>
          <p:cNvPr id="8" name="TextBox 7"/>
          <p:cNvSpPr txBox="1">
            <a:spLocks noChangeArrowheads="1"/>
          </p:cNvSpPr>
          <p:nvPr/>
        </p:nvSpPr>
        <p:spPr bwMode="auto">
          <a:xfrm>
            <a:off x="3886200" y="4097980"/>
            <a:ext cx="533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sz="1600" dirty="0"/>
              <a:t>17</a:t>
            </a:r>
            <a:endParaRPr lang="en-US" sz="1600" dirty="0"/>
          </a:p>
        </p:txBody>
      </p:sp>
      <p:sp>
        <p:nvSpPr>
          <p:cNvPr id="9" name="TextBox 8"/>
          <p:cNvSpPr txBox="1">
            <a:spLocks noChangeArrowheads="1"/>
          </p:cNvSpPr>
          <p:nvPr/>
        </p:nvSpPr>
        <p:spPr bwMode="auto">
          <a:xfrm>
            <a:off x="4572000" y="4097923"/>
            <a:ext cx="533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sz="1600" dirty="0"/>
              <a:t>18</a:t>
            </a:r>
            <a:endParaRPr lang="en-US" sz="1600" dirty="0"/>
          </a:p>
        </p:txBody>
      </p:sp>
      <p:sp>
        <p:nvSpPr>
          <p:cNvPr id="10" name="TextBox 9"/>
          <p:cNvSpPr txBox="1">
            <a:spLocks noChangeArrowheads="1"/>
          </p:cNvSpPr>
          <p:nvPr/>
        </p:nvSpPr>
        <p:spPr bwMode="auto">
          <a:xfrm>
            <a:off x="6477000" y="4131846"/>
            <a:ext cx="533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sz="1600" dirty="0"/>
              <a:t>89</a:t>
            </a:r>
            <a:endParaRPr lang="en-US" sz="1600" dirty="0"/>
          </a:p>
        </p:txBody>
      </p:sp>
      <p:sp>
        <p:nvSpPr>
          <p:cNvPr id="11" name="TextBox 10"/>
          <p:cNvSpPr txBox="1">
            <a:spLocks noChangeArrowheads="1"/>
          </p:cNvSpPr>
          <p:nvPr/>
        </p:nvSpPr>
        <p:spPr bwMode="auto">
          <a:xfrm>
            <a:off x="7162800" y="4131677"/>
            <a:ext cx="533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sz="1600" dirty="0"/>
              <a:t>90</a:t>
            </a:r>
            <a:endParaRPr lang="en-US" sz="1600" dirty="0"/>
          </a:p>
        </p:txBody>
      </p:sp>
      <p:sp>
        <p:nvSpPr>
          <p:cNvPr id="12" name="TextBox 11"/>
          <p:cNvSpPr txBox="1">
            <a:spLocks noChangeArrowheads="1"/>
          </p:cNvSpPr>
          <p:nvPr/>
        </p:nvSpPr>
        <p:spPr bwMode="auto">
          <a:xfrm>
            <a:off x="2667000" y="2895600"/>
            <a:ext cx="1295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sz="1600" dirty="0">
                <a:solidFill>
                  <a:srgbClr val="FF0000"/>
                </a:solidFill>
              </a:rPr>
              <a:t>Invalid</a:t>
            </a:r>
            <a:endParaRPr lang="en-US" sz="1600" dirty="0">
              <a:solidFill>
                <a:srgbClr val="FF0000"/>
              </a:solidFill>
            </a:endParaRPr>
          </a:p>
        </p:txBody>
      </p:sp>
      <p:sp>
        <p:nvSpPr>
          <p:cNvPr id="13" name="TextBox 12"/>
          <p:cNvSpPr txBox="1">
            <a:spLocks noChangeArrowheads="1"/>
          </p:cNvSpPr>
          <p:nvPr/>
        </p:nvSpPr>
        <p:spPr bwMode="auto">
          <a:xfrm>
            <a:off x="7429500" y="2946456"/>
            <a:ext cx="1295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sz="1600" dirty="0">
                <a:solidFill>
                  <a:srgbClr val="FF0000"/>
                </a:solidFill>
              </a:rPr>
              <a:t>Invalid</a:t>
            </a:r>
            <a:endParaRPr lang="en-US" sz="1600" dirty="0">
              <a:solidFill>
                <a:srgbClr val="FF0000"/>
              </a:solidFill>
            </a:endParaRPr>
          </a:p>
        </p:txBody>
      </p:sp>
      <p:sp>
        <p:nvSpPr>
          <p:cNvPr id="14" name="TextBox 13"/>
          <p:cNvSpPr txBox="1">
            <a:spLocks noChangeArrowheads="1"/>
          </p:cNvSpPr>
          <p:nvPr/>
        </p:nvSpPr>
        <p:spPr bwMode="auto">
          <a:xfrm>
            <a:off x="5410200" y="2895600"/>
            <a:ext cx="1066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sz="1600" dirty="0">
                <a:solidFill>
                  <a:srgbClr val="00B050"/>
                </a:solidFill>
              </a:rPr>
              <a:t>Valid</a:t>
            </a:r>
            <a:endParaRPr lang="en-US" sz="1600" dirty="0">
              <a:solidFill>
                <a:srgbClr val="00B050"/>
              </a:solidFill>
            </a:endParaRPr>
          </a:p>
        </p:txBody>
      </p:sp>
      <p:sp>
        <p:nvSpPr>
          <p:cNvPr id="16" name="Rectangle 15"/>
          <p:cNvSpPr/>
          <p:nvPr/>
        </p:nvSpPr>
        <p:spPr>
          <a:xfrm>
            <a:off x="1694090" y="4567425"/>
            <a:ext cx="7449910" cy="1277273"/>
          </a:xfrm>
          <a:prstGeom prst="rect">
            <a:avLst/>
          </a:prstGeom>
        </p:spPr>
        <p:txBody>
          <a:bodyPr wrap="square">
            <a:spAutoFit/>
          </a:bodyPr>
          <a:lstStyle/>
          <a:p>
            <a:pPr>
              <a:defRPr/>
            </a:pPr>
            <a:r>
              <a:rPr lang="en-AU" sz="2000" dirty="0">
                <a:solidFill>
                  <a:schemeClr val="accent6">
                    <a:lumMod val="60000"/>
                    <a:lumOff val="40000"/>
                  </a:schemeClr>
                </a:solidFill>
              </a:rPr>
              <a:t>Question</a:t>
            </a:r>
            <a:r>
              <a:rPr lang="en-AU" sz="2000" dirty="0"/>
              <a:t>: What values would you choose to test the boundaries?</a:t>
            </a:r>
          </a:p>
          <a:p>
            <a:pPr>
              <a:defRPr/>
            </a:pPr>
            <a:r>
              <a:rPr lang="en-AU" sz="1900" dirty="0">
                <a:solidFill>
                  <a:schemeClr val="accent6">
                    <a:lumMod val="60000"/>
                    <a:lumOff val="40000"/>
                  </a:schemeClr>
                </a:solidFill>
              </a:rPr>
              <a:t>Answer</a:t>
            </a:r>
            <a:r>
              <a:rPr lang="en-AU" sz="1900" dirty="0"/>
              <a:t>: 17,18  and 89, 90</a:t>
            </a:r>
          </a:p>
          <a:p>
            <a:pPr marL="342900" indent="-342900">
              <a:buFont typeface="Arial" pitchFamily="34" charset="0"/>
              <a:buChar char="•"/>
              <a:defRPr/>
            </a:pPr>
            <a:r>
              <a:rPr lang="en-AU" sz="1900" dirty="0"/>
              <a:t>There is a variant called 3-BVA</a:t>
            </a:r>
          </a:p>
          <a:p>
            <a:pPr marL="800100" lvl="1" indent="-342900">
              <a:buFont typeface="Courier New" pitchFamily="49" charset="0"/>
              <a:buChar char="o"/>
              <a:defRPr/>
            </a:pPr>
            <a:r>
              <a:rPr lang="en-AU" sz="1900" dirty="0"/>
              <a:t>On the boundary and either side = 17,18, 19 and 88, 89, 90</a:t>
            </a:r>
          </a:p>
        </p:txBody>
      </p:sp>
    </p:spTree>
    <p:extLst>
      <p:ext uri="{BB962C8B-B14F-4D97-AF65-F5344CB8AC3E}">
        <p14:creationId xmlns:p14="http://schemas.microsoft.com/office/powerpoint/2010/main" val="862451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Covered in this session...</a:t>
            </a:r>
            <a:endParaRPr lang="en-US" sz="2800" dirty="0"/>
          </a:p>
        </p:txBody>
      </p:sp>
      <p:sp>
        <p:nvSpPr>
          <p:cNvPr id="3" name="Content Placeholder 2"/>
          <p:cNvSpPr>
            <a:spLocks noGrp="1"/>
          </p:cNvSpPr>
          <p:nvPr>
            <p:ph idx="1"/>
          </p:nvPr>
        </p:nvSpPr>
        <p:spPr>
          <a:xfrm>
            <a:off x="838200" y="1413501"/>
            <a:ext cx="10515600" cy="4351338"/>
          </a:xfrm>
        </p:spPr>
        <p:txBody>
          <a:bodyPr/>
          <a:lstStyle/>
          <a:p>
            <a:pPr eaLnBrk="1" hangingPunct="1"/>
            <a:endParaRPr lang="en-AU" dirty="0" smtClean="0"/>
          </a:p>
          <a:p>
            <a:pPr eaLnBrk="1" hangingPunct="1"/>
            <a:r>
              <a:rPr lang="en-AU" sz="2000" b="1" dirty="0"/>
              <a:t>The test development process</a:t>
            </a:r>
          </a:p>
          <a:p>
            <a:pPr eaLnBrk="1" hangingPunct="1"/>
            <a:r>
              <a:rPr lang="en-AU" sz="2000" dirty="0"/>
              <a:t>Categories of test design techniques</a:t>
            </a:r>
          </a:p>
          <a:p>
            <a:pPr eaLnBrk="1" hangingPunct="1"/>
            <a:r>
              <a:rPr lang="en-AU" sz="2000" dirty="0"/>
              <a:t>Specification-based or black box techniques</a:t>
            </a:r>
          </a:p>
          <a:p>
            <a:pPr eaLnBrk="1" hangingPunct="1"/>
            <a:r>
              <a:rPr lang="en-AU" sz="2000" dirty="0"/>
              <a:t>Structure-based or white box techniques</a:t>
            </a:r>
          </a:p>
          <a:p>
            <a:pPr eaLnBrk="1" hangingPunct="1"/>
            <a:r>
              <a:rPr lang="en-AU" sz="2000" dirty="0"/>
              <a:t>Experienced-based techniques</a:t>
            </a:r>
          </a:p>
          <a:p>
            <a:pPr eaLnBrk="1" hangingPunct="1"/>
            <a:r>
              <a:rPr lang="en-AU" sz="2000" dirty="0"/>
              <a:t>Choosing test techniques</a:t>
            </a:r>
          </a:p>
          <a:p>
            <a:pPr eaLnBrk="1" hangingPunct="1"/>
            <a:endParaRPr lang="en-US" sz="2000" dirty="0"/>
          </a:p>
          <a:p>
            <a:endParaRPr lang="en-US" sz="24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3</a:t>
            </a:fld>
            <a:endParaRPr lang="en-US"/>
          </a:p>
        </p:txBody>
      </p:sp>
    </p:spTree>
    <p:extLst>
      <p:ext uri="{BB962C8B-B14F-4D97-AF65-F5344CB8AC3E}">
        <p14:creationId xmlns:p14="http://schemas.microsoft.com/office/powerpoint/2010/main" val="2279763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Why do both EP and BVA?</a:t>
            </a:r>
            <a:endParaRPr lang="en-US" sz="2800" dirty="0"/>
          </a:p>
        </p:txBody>
      </p:sp>
      <p:sp>
        <p:nvSpPr>
          <p:cNvPr id="3" name="Content Placeholder 2"/>
          <p:cNvSpPr>
            <a:spLocks noGrp="1"/>
          </p:cNvSpPr>
          <p:nvPr>
            <p:ph idx="1"/>
          </p:nvPr>
        </p:nvSpPr>
        <p:spPr/>
        <p:txBody>
          <a:bodyPr/>
          <a:lstStyle/>
          <a:p>
            <a:pPr>
              <a:defRPr/>
            </a:pPr>
            <a:r>
              <a:rPr lang="en-AU" sz="2000" dirty="0"/>
              <a:t>Use both EP and BVA = Stronger, more thorough testing</a:t>
            </a:r>
          </a:p>
          <a:p>
            <a:pPr>
              <a:defRPr/>
            </a:pPr>
            <a:endParaRPr lang="en-AU" sz="2000" dirty="0"/>
          </a:p>
          <a:p>
            <a:pPr>
              <a:defRPr/>
            </a:pPr>
            <a:r>
              <a:rPr lang="en-AU" sz="2000" dirty="0"/>
              <a:t>If you test only EP you could miss rounding errors</a:t>
            </a:r>
          </a:p>
          <a:p>
            <a:pPr lvl="1">
              <a:defRPr/>
            </a:pPr>
            <a:r>
              <a:rPr lang="en-AU" sz="2000" dirty="0"/>
              <a:t>But, could be useful for Acceptance Testing with minimal tests</a:t>
            </a:r>
          </a:p>
          <a:p>
            <a:pPr>
              <a:defRPr/>
            </a:pPr>
            <a:endParaRPr lang="en-AU" sz="2000" dirty="0"/>
          </a:p>
          <a:p>
            <a:pPr>
              <a:defRPr/>
            </a:pPr>
            <a:r>
              <a:rPr lang="en-AU" sz="2000" dirty="0"/>
              <a:t>If you test only BVA and you find an error, you have to test more options anyway – is just the boundary wrong or the whole partition?</a:t>
            </a:r>
          </a:p>
          <a:p>
            <a:pPr lvl="1">
              <a:defRPr/>
            </a:pPr>
            <a:r>
              <a:rPr lang="en-AU" sz="2000" dirty="0"/>
              <a:t>But could be useful if there are time pressures and you are looking to find defects first, so test boundaries only.</a:t>
            </a:r>
          </a:p>
          <a:p>
            <a:pPr lvl="1">
              <a:defRPr/>
            </a:pPr>
            <a:r>
              <a:rPr lang="en-AU" sz="2000" dirty="0"/>
              <a:t>If you do boundaries only, you have covered all the partitions as well.</a:t>
            </a:r>
          </a:p>
          <a:p>
            <a:pPr lvl="1">
              <a:defRPr/>
            </a:pPr>
            <a:r>
              <a:rPr lang="en-AU" sz="2000" dirty="0"/>
              <a:t>Boundary testing requires a lot more tests and may be expensive to set up.</a:t>
            </a:r>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30</a:t>
            </a:fld>
            <a:endParaRPr lang="en-US"/>
          </a:p>
        </p:txBody>
      </p:sp>
    </p:spTree>
    <p:extLst>
      <p:ext uri="{BB962C8B-B14F-4D97-AF65-F5344CB8AC3E}">
        <p14:creationId xmlns:p14="http://schemas.microsoft.com/office/powerpoint/2010/main" val="18572886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Question: EP</a:t>
            </a:r>
            <a:endParaRPr lang="en-US" sz="2800" dirty="0"/>
          </a:p>
        </p:txBody>
      </p:sp>
      <p:sp>
        <p:nvSpPr>
          <p:cNvPr id="3" name="Content Placeholder 2"/>
          <p:cNvSpPr>
            <a:spLocks noGrp="1"/>
          </p:cNvSpPr>
          <p:nvPr>
            <p:ph idx="1"/>
          </p:nvPr>
        </p:nvSpPr>
        <p:spPr/>
        <p:txBody>
          <a:bodyPr/>
          <a:lstStyle/>
          <a:p>
            <a:pPr>
              <a:defRPr/>
            </a:pPr>
            <a:r>
              <a:rPr lang="en-AU" sz="2000" dirty="0"/>
              <a:t>An airline offers pricing as follows; infants &lt; 2 yrs. travel free, children aged between 2-11 yrs. at 75% of adult fare and adults at full price.</a:t>
            </a:r>
          </a:p>
          <a:p>
            <a:pPr>
              <a:defRPr/>
            </a:pPr>
            <a:endParaRPr lang="en-AU" sz="2000" dirty="0"/>
          </a:p>
          <a:p>
            <a:pPr>
              <a:defRPr/>
            </a:pPr>
            <a:r>
              <a:rPr lang="en-AU" sz="2000" dirty="0"/>
              <a:t>Which of the following are age values from different VALID partitions for airfare pricing?</a:t>
            </a:r>
          </a:p>
          <a:p>
            <a:pPr marL="0" indent="0">
              <a:buNone/>
              <a:defRPr/>
            </a:pPr>
            <a:r>
              <a:rPr lang="en-AU" sz="2000" dirty="0"/>
              <a:t>	a) 0, 2, 10</a:t>
            </a:r>
          </a:p>
          <a:p>
            <a:pPr marL="0" indent="0">
              <a:buNone/>
              <a:defRPr/>
            </a:pPr>
            <a:r>
              <a:rPr lang="en-AU" sz="2000" dirty="0"/>
              <a:t>	b) -1, 1, 3</a:t>
            </a:r>
          </a:p>
          <a:p>
            <a:pPr marL="0" indent="0">
              <a:buNone/>
              <a:defRPr/>
            </a:pPr>
            <a:r>
              <a:rPr lang="en-AU" sz="2000" dirty="0"/>
              <a:t>	c) 1, 7, 45</a:t>
            </a:r>
          </a:p>
          <a:p>
            <a:pPr marL="0" indent="0">
              <a:buNone/>
              <a:defRPr/>
            </a:pPr>
            <a:r>
              <a:rPr lang="en-AU" sz="2000" dirty="0"/>
              <a:t>	d) 2, 9, 12</a:t>
            </a:r>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31</a:t>
            </a:fld>
            <a:endParaRPr lang="en-US"/>
          </a:p>
        </p:txBody>
      </p:sp>
      <p:sp>
        <p:nvSpPr>
          <p:cNvPr id="7" name="Rounded Rectangle 6"/>
          <p:cNvSpPr/>
          <p:nvPr/>
        </p:nvSpPr>
        <p:spPr>
          <a:xfrm>
            <a:off x="1508132" y="4013366"/>
            <a:ext cx="1821480" cy="284162"/>
          </a:xfrm>
          <a:prstGeom prst="roundRect">
            <a:avLst/>
          </a:prstGeom>
          <a:solidFill>
            <a:srgbClr val="92D050">
              <a:alpha val="41000"/>
            </a:srgbClr>
          </a:solidFill>
          <a:ln>
            <a:solidFill>
              <a:srgbClr val="92D05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AU"/>
          </a:p>
        </p:txBody>
      </p:sp>
    </p:spTree>
    <p:extLst>
      <p:ext uri="{BB962C8B-B14F-4D97-AF65-F5344CB8AC3E}">
        <p14:creationId xmlns:p14="http://schemas.microsoft.com/office/powerpoint/2010/main" val="1775094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Question: 2-BVA</a:t>
            </a:r>
            <a:endParaRPr lang="en-US" sz="2800" dirty="0"/>
          </a:p>
        </p:txBody>
      </p:sp>
      <p:sp>
        <p:nvSpPr>
          <p:cNvPr id="3" name="Content Placeholder 2"/>
          <p:cNvSpPr>
            <a:spLocks noGrp="1"/>
          </p:cNvSpPr>
          <p:nvPr>
            <p:ph idx="1"/>
          </p:nvPr>
        </p:nvSpPr>
        <p:spPr/>
        <p:txBody>
          <a:bodyPr/>
          <a:lstStyle/>
          <a:p>
            <a:pPr>
              <a:defRPr/>
            </a:pPr>
            <a:r>
              <a:rPr lang="en-AU" sz="2000" dirty="0"/>
              <a:t>An electricity company charges usage &lt;1000 kW at $0.13 per kW, between 1000 and 5000 kW inclusive at $0.22 per kW and &gt;5001 kW at $0.28 per kW</a:t>
            </a:r>
          </a:p>
          <a:p>
            <a:pPr>
              <a:defRPr/>
            </a:pPr>
            <a:endParaRPr lang="en-AU" sz="2000" dirty="0"/>
          </a:p>
          <a:p>
            <a:pPr>
              <a:defRPr/>
            </a:pPr>
            <a:r>
              <a:rPr lang="en-AU" sz="2000" dirty="0"/>
              <a:t>Using 2-BVA what usage inputs should be tested?</a:t>
            </a:r>
          </a:p>
          <a:p>
            <a:pPr marL="0" indent="0">
              <a:buNone/>
              <a:defRPr/>
            </a:pPr>
            <a:r>
              <a:rPr lang="en-AU" sz="2000" dirty="0"/>
              <a:t>	a) 1000, 1001, 5000, 5001</a:t>
            </a:r>
          </a:p>
          <a:p>
            <a:pPr marL="0" indent="0">
              <a:buNone/>
              <a:defRPr/>
            </a:pPr>
            <a:r>
              <a:rPr lang="en-AU" sz="2000" dirty="0"/>
              <a:t>	b) 999, 1000, 4999, 5000</a:t>
            </a:r>
          </a:p>
          <a:p>
            <a:pPr marL="0" indent="0">
              <a:buNone/>
              <a:defRPr/>
            </a:pPr>
            <a:r>
              <a:rPr lang="en-AU" sz="2000" dirty="0"/>
              <a:t>	c) 999, 1000, 5000, 5001</a:t>
            </a:r>
          </a:p>
          <a:p>
            <a:pPr marL="0" indent="0">
              <a:buNone/>
              <a:defRPr/>
            </a:pPr>
            <a:r>
              <a:rPr lang="en-AU" sz="2000" dirty="0"/>
              <a:t>	d) 1000, 1001, 4999, 5000</a:t>
            </a:r>
          </a:p>
          <a:p>
            <a:endParaRPr lang="en-US" sz="20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32</a:t>
            </a:fld>
            <a:endParaRPr lang="en-US"/>
          </a:p>
        </p:txBody>
      </p:sp>
      <p:sp>
        <p:nvSpPr>
          <p:cNvPr id="6" name="Rounded Rectangle 5"/>
          <p:cNvSpPr/>
          <p:nvPr/>
        </p:nvSpPr>
        <p:spPr>
          <a:xfrm>
            <a:off x="1526813" y="4001791"/>
            <a:ext cx="3263484" cy="284162"/>
          </a:xfrm>
          <a:prstGeom prst="roundRect">
            <a:avLst/>
          </a:prstGeom>
          <a:solidFill>
            <a:srgbClr val="92D050">
              <a:alpha val="41000"/>
            </a:srgbClr>
          </a:solidFill>
          <a:ln>
            <a:solidFill>
              <a:srgbClr val="92D05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AU"/>
          </a:p>
        </p:txBody>
      </p:sp>
    </p:spTree>
    <p:extLst>
      <p:ext uri="{BB962C8B-B14F-4D97-AF65-F5344CB8AC3E}">
        <p14:creationId xmlns:p14="http://schemas.microsoft.com/office/powerpoint/2010/main" val="31501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Question: 3-BVA</a:t>
            </a:r>
            <a:endParaRPr lang="en-US" sz="2800" dirty="0"/>
          </a:p>
        </p:txBody>
      </p:sp>
      <p:sp>
        <p:nvSpPr>
          <p:cNvPr id="3" name="Content Placeholder 2"/>
          <p:cNvSpPr>
            <a:spLocks noGrp="1"/>
          </p:cNvSpPr>
          <p:nvPr>
            <p:ph idx="1"/>
          </p:nvPr>
        </p:nvSpPr>
        <p:spPr/>
        <p:txBody>
          <a:bodyPr/>
          <a:lstStyle/>
          <a:p>
            <a:pPr>
              <a:defRPr/>
            </a:pPr>
            <a:r>
              <a:rPr lang="en-AU" sz="2000" dirty="0"/>
              <a:t>A bank’s saving account earns an additional 2% interest when the balance of the account is greater than $10,000</a:t>
            </a:r>
          </a:p>
          <a:p>
            <a:pPr>
              <a:defRPr/>
            </a:pPr>
            <a:endParaRPr lang="en-AU" sz="2000" dirty="0"/>
          </a:p>
          <a:p>
            <a:pPr>
              <a:defRPr/>
            </a:pPr>
            <a:r>
              <a:rPr lang="en-AU" sz="2000" dirty="0"/>
              <a:t>Using 3-BVA what account balance inputs should be tested?</a:t>
            </a:r>
          </a:p>
          <a:p>
            <a:pPr>
              <a:defRPr/>
            </a:pPr>
            <a:endParaRPr lang="en-AU" sz="2000" dirty="0"/>
          </a:p>
          <a:p>
            <a:pPr marL="0" indent="0">
              <a:buNone/>
              <a:defRPr/>
            </a:pPr>
            <a:r>
              <a:rPr lang="en-AU" sz="2000" dirty="0"/>
              <a:t>	a) 10,000, 10,001, 10,002</a:t>
            </a:r>
          </a:p>
          <a:p>
            <a:pPr marL="0" indent="0">
              <a:buNone/>
              <a:defRPr/>
            </a:pPr>
            <a:r>
              <a:rPr lang="en-AU" sz="2000" dirty="0"/>
              <a:t>	b) 9,999, 10,000, 10,001</a:t>
            </a:r>
          </a:p>
          <a:p>
            <a:pPr marL="0" indent="0">
              <a:buNone/>
              <a:defRPr/>
            </a:pPr>
            <a:r>
              <a:rPr lang="en-AU" sz="2000" dirty="0"/>
              <a:t>	c) 9,998, 9,999, 10,000</a:t>
            </a:r>
          </a:p>
          <a:p>
            <a:pPr marL="0" indent="0">
              <a:buNone/>
              <a:defRPr/>
            </a:pPr>
            <a:r>
              <a:rPr lang="en-AU" sz="2000" dirty="0"/>
              <a:t>	d) 9,999, 10,001, 10,002</a:t>
            </a:r>
          </a:p>
          <a:p>
            <a:pPr marL="0" indent="0">
              <a:buNone/>
              <a:defRPr/>
            </a:pPr>
            <a:endParaRPr lang="en-US" dirty="0"/>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33</a:t>
            </a:fld>
            <a:endParaRPr lang="en-US"/>
          </a:p>
        </p:txBody>
      </p:sp>
      <p:sp>
        <p:nvSpPr>
          <p:cNvPr id="6" name="Rounded Rectangle 5"/>
          <p:cNvSpPr/>
          <p:nvPr/>
        </p:nvSpPr>
        <p:spPr>
          <a:xfrm>
            <a:off x="1504300" y="3565974"/>
            <a:ext cx="3567065" cy="435320"/>
          </a:xfrm>
          <a:prstGeom prst="roundRect">
            <a:avLst/>
          </a:prstGeom>
          <a:solidFill>
            <a:srgbClr val="92D050">
              <a:alpha val="41000"/>
            </a:srgbClr>
          </a:solidFill>
          <a:ln>
            <a:solidFill>
              <a:srgbClr val="92D05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AU"/>
          </a:p>
        </p:txBody>
      </p:sp>
    </p:spTree>
    <p:extLst>
      <p:ext uri="{BB962C8B-B14F-4D97-AF65-F5344CB8AC3E}">
        <p14:creationId xmlns:p14="http://schemas.microsoft.com/office/powerpoint/2010/main" val="61316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2300" y="1228046"/>
            <a:ext cx="8420100" cy="1470025"/>
          </a:xfrm>
        </p:spPr>
        <p:txBody>
          <a:bodyPr/>
          <a:lstStyle/>
          <a:p>
            <a:r>
              <a:rPr lang="en-AU" dirty="0"/>
              <a:t>Decision Tables</a:t>
            </a:r>
            <a:endParaRPr lang="en-US" dirty="0"/>
          </a:p>
        </p:txBody>
      </p:sp>
      <p:sp>
        <p:nvSpPr>
          <p:cNvPr id="3" name="Subtitle 2"/>
          <p:cNvSpPr>
            <a:spLocks noGrp="1"/>
          </p:cNvSpPr>
          <p:nvPr>
            <p:ph type="subTitle" idx="1"/>
          </p:nvPr>
        </p:nvSpPr>
        <p:spPr>
          <a:xfrm>
            <a:off x="1542300" y="924465"/>
            <a:ext cx="6934200" cy="571500"/>
          </a:xfrm>
        </p:spPr>
        <p:txBody>
          <a:bodyPr/>
          <a:lstStyle/>
          <a:p>
            <a:r>
              <a:rPr lang="en-AU" dirty="0"/>
              <a:t>Specification-based (Black-box) Techniques</a:t>
            </a:r>
            <a:endParaRPr lang="en-US" dirty="0"/>
          </a:p>
          <a:p>
            <a:endParaRPr lang="en-US" dirty="0"/>
          </a:p>
        </p:txBody>
      </p:sp>
    </p:spTree>
    <p:extLst>
      <p:ext uri="{BB962C8B-B14F-4D97-AF65-F5344CB8AC3E}">
        <p14:creationId xmlns:p14="http://schemas.microsoft.com/office/powerpoint/2010/main" val="11072662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Decision Table Testing</a:t>
            </a:r>
            <a:endParaRPr lang="en-US" sz="2800" dirty="0"/>
          </a:p>
        </p:txBody>
      </p:sp>
      <p:sp>
        <p:nvSpPr>
          <p:cNvPr id="3" name="Content Placeholder 2"/>
          <p:cNvSpPr>
            <a:spLocks noGrp="1"/>
          </p:cNvSpPr>
          <p:nvPr>
            <p:ph idx="1"/>
          </p:nvPr>
        </p:nvSpPr>
        <p:spPr/>
        <p:txBody>
          <a:bodyPr/>
          <a:lstStyle/>
          <a:p>
            <a:pPr>
              <a:defRPr/>
            </a:pPr>
            <a:r>
              <a:rPr lang="en-AU" sz="2000" dirty="0"/>
              <a:t>Decision tables are great for requirements with logical conditions</a:t>
            </a:r>
          </a:p>
          <a:p>
            <a:pPr lvl="1">
              <a:defRPr/>
            </a:pPr>
            <a:r>
              <a:rPr lang="en-AU" sz="2000" dirty="0"/>
              <a:t>Like complex business rules</a:t>
            </a:r>
          </a:p>
          <a:p>
            <a:pPr lvl="1">
              <a:defRPr/>
            </a:pPr>
            <a:endParaRPr lang="en-AU" sz="2000" dirty="0"/>
          </a:p>
          <a:p>
            <a:pPr>
              <a:defRPr/>
            </a:pPr>
            <a:r>
              <a:rPr lang="en-AU" sz="2000" dirty="0"/>
              <a:t>The strength of decision tables is that it creates </a:t>
            </a:r>
            <a:r>
              <a:rPr lang="en-AU" sz="2000" b="1" u="sng" dirty="0"/>
              <a:t>combinations</a:t>
            </a:r>
            <a:r>
              <a:rPr lang="en-AU" sz="2000" dirty="0"/>
              <a:t> of conditions, inputs situations and events that might be missed</a:t>
            </a:r>
          </a:p>
          <a:p>
            <a:pPr>
              <a:defRPr/>
            </a:pPr>
            <a:r>
              <a:rPr lang="en-AU" sz="2000" dirty="0"/>
              <a:t>The top part of the table contains combinations of input conditions</a:t>
            </a:r>
          </a:p>
          <a:p>
            <a:pPr>
              <a:defRPr/>
            </a:pPr>
            <a:r>
              <a:rPr lang="en-AU" sz="2000" dirty="0"/>
              <a:t>The bottom part contains the resultant actions as True or False (Boolean)</a:t>
            </a:r>
          </a:p>
          <a:p>
            <a:pPr>
              <a:defRPr/>
            </a:pPr>
            <a:r>
              <a:rPr lang="en-AU" sz="2000" dirty="0"/>
              <a:t>Each column can then be considered as a test case of a business rule</a:t>
            </a:r>
          </a:p>
          <a:p>
            <a:pPr>
              <a:defRPr/>
            </a:pPr>
            <a:r>
              <a:rPr lang="en-AU" sz="2000" dirty="0"/>
              <a:t>Coverage standard could be at least one test for each column to trigger all combinations of conditions.</a:t>
            </a:r>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35</a:t>
            </a:fld>
            <a:endParaRPr lang="en-US"/>
          </a:p>
        </p:txBody>
      </p:sp>
      <p:sp>
        <p:nvSpPr>
          <p:cNvPr id="5" name="TextBox 4"/>
          <p:cNvSpPr txBox="1"/>
          <p:nvPr/>
        </p:nvSpPr>
        <p:spPr>
          <a:xfrm>
            <a:off x="3331713" y="5158471"/>
            <a:ext cx="4893071" cy="707886"/>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pPr algn="ctr">
              <a:defRPr/>
            </a:pPr>
            <a:r>
              <a:rPr lang="en-AU" sz="2000" b="1" dirty="0"/>
              <a:t>Exam Tip: Decision Table Testing  is good for </a:t>
            </a:r>
            <a:br>
              <a:rPr lang="en-AU" sz="2000" b="1" dirty="0"/>
            </a:br>
            <a:r>
              <a:rPr lang="en-AU" sz="2000" b="1" dirty="0"/>
              <a:t>testing business rules or combinations</a:t>
            </a:r>
          </a:p>
        </p:txBody>
      </p:sp>
    </p:spTree>
    <p:extLst>
      <p:ext uri="{BB962C8B-B14F-4D97-AF65-F5344CB8AC3E}">
        <p14:creationId xmlns:p14="http://schemas.microsoft.com/office/powerpoint/2010/main" val="187799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Example: Shipping an online order</a:t>
            </a:r>
            <a:endParaRPr lang="en-US" sz="2800" dirty="0"/>
          </a:p>
        </p:txBody>
      </p:sp>
      <p:sp>
        <p:nvSpPr>
          <p:cNvPr id="3" name="Content Placeholder 2"/>
          <p:cNvSpPr>
            <a:spLocks noGrp="1"/>
          </p:cNvSpPr>
          <p:nvPr>
            <p:ph idx="1"/>
          </p:nvPr>
        </p:nvSpPr>
        <p:spPr/>
        <p:txBody>
          <a:bodyPr>
            <a:normAutofit lnSpcReduction="10000"/>
          </a:bodyPr>
          <a:lstStyle/>
          <a:p>
            <a:pPr>
              <a:defRPr/>
            </a:pPr>
            <a:r>
              <a:rPr lang="en-AU" sz="2000" dirty="0"/>
              <a:t>Online order system rules</a:t>
            </a:r>
          </a:p>
          <a:p>
            <a:pPr lvl="1">
              <a:defRPr/>
            </a:pPr>
            <a:r>
              <a:rPr lang="en-AU" sz="2000" dirty="0"/>
              <a:t>There must be items in the cart</a:t>
            </a:r>
          </a:p>
          <a:p>
            <a:pPr lvl="1">
              <a:defRPr/>
            </a:pPr>
            <a:r>
              <a:rPr lang="en-AU" sz="2000" dirty="0"/>
              <a:t>Shipping address must not be a PO. Box</a:t>
            </a:r>
          </a:p>
          <a:p>
            <a:pPr lvl="1">
              <a:defRPr/>
            </a:pPr>
            <a:r>
              <a:rPr lang="en-AU" sz="2000" dirty="0"/>
              <a:t>Orders can be placed from accounts with a credit balance</a:t>
            </a:r>
          </a:p>
          <a:p>
            <a:pPr marL="395287" lvl="1" indent="0">
              <a:buNone/>
              <a:defRPr/>
            </a:pPr>
            <a:endParaRPr lang="en-AU" sz="2000" dirty="0"/>
          </a:p>
          <a:p>
            <a:pPr lvl="1">
              <a:buFont typeface="Wingdings" pitchFamily="2" charset="2"/>
              <a:buChar char="Ø"/>
              <a:defRPr/>
            </a:pPr>
            <a:r>
              <a:rPr lang="en-AU" sz="2000" dirty="0"/>
              <a:t>Conditions</a:t>
            </a:r>
          </a:p>
          <a:p>
            <a:pPr lvl="2">
              <a:defRPr/>
            </a:pPr>
            <a:r>
              <a:rPr lang="en-AU" dirty="0"/>
              <a:t>Cart has something in it			</a:t>
            </a:r>
          </a:p>
          <a:p>
            <a:pPr lvl="2">
              <a:defRPr/>
            </a:pPr>
            <a:r>
              <a:rPr lang="en-AU" dirty="0"/>
              <a:t>Shipping address is a PO box</a:t>
            </a:r>
          </a:p>
          <a:p>
            <a:pPr lvl="2">
              <a:defRPr/>
            </a:pPr>
            <a:r>
              <a:rPr lang="en-AU" dirty="0"/>
              <a:t>Account balance is in credit</a:t>
            </a:r>
          </a:p>
          <a:p>
            <a:pPr lvl="2">
              <a:defRPr/>
            </a:pPr>
            <a:endParaRPr lang="en-AU" dirty="0"/>
          </a:p>
          <a:p>
            <a:pPr lvl="1">
              <a:buFont typeface="Wingdings" pitchFamily="2" charset="2"/>
              <a:buChar char="Ø"/>
              <a:defRPr/>
            </a:pPr>
            <a:r>
              <a:rPr lang="en-AU" sz="2000" dirty="0"/>
              <a:t>Actions</a:t>
            </a:r>
          </a:p>
          <a:p>
            <a:pPr lvl="2">
              <a:defRPr/>
            </a:pPr>
            <a:r>
              <a:rPr lang="en-AU" dirty="0"/>
              <a:t>Item is shipped</a:t>
            </a:r>
          </a:p>
          <a:p>
            <a:pPr lvl="2">
              <a:defRPr/>
            </a:pPr>
            <a:r>
              <a:rPr lang="en-AU" dirty="0"/>
              <a:t>Account is debited</a:t>
            </a:r>
          </a:p>
          <a:p>
            <a:pPr lvl="1">
              <a:defRPr/>
            </a:pPr>
            <a:endParaRPr lang="en-AU" dirty="0"/>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36</a:t>
            </a:fld>
            <a:endParaRPr lang="en-US"/>
          </a:p>
        </p:txBody>
      </p:sp>
      <p:pic>
        <p:nvPicPr>
          <p:cNvPr id="5" name="Picture 4" descr="C:\Documents and Settings\emily_mogic\Local Settings\Temporary Internet Files\Content.IE5\PVQVFLWW\MP900390556[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5166" y="2973630"/>
            <a:ext cx="228282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22865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Construct the decision table</a:t>
            </a:r>
            <a:endParaRPr lang="en-US" sz="28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1745" y="2110907"/>
            <a:ext cx="7779170" cy="3255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37</a:t>
            </a:fld>
            <a:endParaRPr lang="en-US"/>
          </a:p>
        </p:txBody>
      </p:sp>
      <p:sp>
        <p:nvSpPr>
          <p:cNvPr id="6" name="Oval 5"/>
          <p:cNvSpPr/>
          <p:nvPr/>
        </p:nvSpPr>
        <p:spPr>
          <a:xfrm>
            <a:off x="4882327" y="2214680"/>
            <a:ext cx="685800" cy="3048000"/>
          </a:xfrm>
          <a:prstGeom prst="ellipse">
            <a:avLst/>
          </a:prstGeom>
          <a:noFill/>
          <a:ln w="28575">
            <a:solidFill>
              <a:schemeClr val="accent4"/>
            </a:solidFill>
          </a:ln>
        </p:spPr>
        <p:style>
          <a:lnRef idx="1">
            <a:schemeClr val="accent6"/>
          </a:lnRef>
          <a:fillRef idx="2">
            <a:schemeClr val="accent6"/>
          </a:fillRef>
          <a:effectRef idx="1">
            <a:schemeClr val="accent6"/>
          </a:effectRef>
          <a:fontRef idx="minor">
            <a:schemeClr val="dk1"/>
          </a:fontRef>
        </p:style>
        <p:txBody>
          <a:bodyPr vert="vert" anchor="ctr"/>
          <a:lstStyle/>
          <a:p>
            <a:pPr algn="ctr">
              <a:defRPr/>
            </a:pPr>
            <a:endParaRPr lang="en-US" sz="700" b="1" dirty="0">
              <a:solidFill>
                <a:schemeClr val="lt1"/>
              </a:solidFill>
            </a:endParaRPr>
          </a:p>
        </p:txBody>
      </p:sp>
      <p:sp>
        <p:nvSpPr>
          <p:cNvPr id="7" name="Oval 6"/>
          <p:cNvSpPr/>
          <p:nvPr/>
        </p:nvSpPr>
        <p:spPr>
          <a:xfrm>
            <a:off x="4729891" y="4272080"/>
            <a:ext cx="3495675" cy="990600"/>
          </a:xfrm>
          <a:prstGeom prst="ellipse">
            <a:avLst/>
          </a:prstGeom>
          <a:noFill/>
          <a:ln w="28575">
            <a:solidFill>
              <a:schemeClr val="accent4"/>
            </a:solidFill>
          </a:ln>
        </p:spPr>
        <p:style>
          <a:lnRef idx="1">
            <a:schemeClr val="accent6"/>
          </a:lnRef>
          <a:fillRef idx="2">
            <a:schemeClr val="accent6"/>
          </a:fillRef>
          <a:effectRef idx="1">
            <a:schemeClr val="accent6"/>
          </a:effectRef>
          <a:fontRef idx="minor">
            <a:schemeClr val="dk1"/>
          </a:fontRef>
        </p:style>
        <p:txBody>
          <a:bodyPr vert="vert" anchor="ctr"/>
          <a:lstStyle/>
          <a:p>
            <a:pPr algn="ctr">
              <a:defRPr/>
            </a:pPr>
            <a:endParaRPr lang="en-US" sz="700" b="1" dirty="0">
              <a:solidFill>
                <a:schemeClr val="lt1"/>
              </a:solidFill>
            </a:endParaRPr>
          </a:p>
        </p:txBody>
      </p:sp>
      <p:sp>
        <p:nvSpPr>
          <p:cNvPr id="8" name="Oval 7"/>
          <p:cNvSpPr/>
          <p:nvPr/>
        </p:nvSpPr>
        <p:spPr>
          <a:xfrm>
            <a:off x="7920765" y="1986080"/>
            <a:ext cx="609600" cy="3505200"/>
          </a:xfrm>
          <a:prstGeom prst="ellipse">
            <a:avLst/>
          </a:prstGeom>
          <a:noFill/>
          <a:ln w="28575">
            <a:solidFill>
              <a:schemeClr val="accent4"/>
            </a:solidFill>
          </a:ln>
        </p:spPr>
        <p:style>
          <a:lnRef idx="1">
            <a:schemeClr val="accent6"/>
          </a:lnRef>
          <a:fillRef idx="2">
            <a:schemeClr val="accent6"/>
          </a:fillRef>
          <a:effectRef idx="1">
            <a:schemeClr val="accent6"/>
          </a:effectRef>
          <a:fontRef idx="minor">
            <a:schemeClr val="dk1"/>
          </a:fontRef>
        </p:style>
        <p:txBody>
          <a:bodyPr vert="vert" anchor="ctr"/>
          <a:lstStyle/>
          <a:p>
            <a:pPr algn="ctr">
              <a:defRPr/>
            </a:pPr>
            <a:endParaRPr lang="en-US" sz="700" b="1" dirty="0">
              <a:solidFill>
                <a:schemeClr val="lt1"/>
              </a:solidFill>
            </a:endParaRPr>
          </a:p>
        </p:txBody>
      </p:sp>
      <p:sp>
        <p:nvSpPr>
          <p:cNvPr id="9" name="Oval 8"/>
          <p:cNvSpPr/>
          <p:nvPr/>
        </p:nvSpPr>
        <p:spPr>
          <a:xfrm>
            <a:off x="9211733" y="4780080"/>
            <a:ext cx="457200" cy="419100"/>
          </a:xfrm>
          <a:prstGeom prst="ellipse">
            <a:avLst/>
          </a:prstGeom>
          <a:noFill/>
          <a:ln w="28575">
            <a:solidFill>
              <a:schemeClr val="accent4"/>
            </a:solidFill>
          </a:ln>
        </p:spPr>
        <p:style>
          <a:lnRef idx="1">
            <a:schemeClr val="accent6"/>
          </a:lnRef>
          <a:fillRef idx="2">
            <a:schemeClr val="accent6"/>
          </a:fillRef>
          <a:effectRef idx="1">
            <a:schemeClr val="accent6"/>
          </a:effectRef>
          <a:fontRef idx="minor">
            <a:schemeClr val="dk1"/>
          </a:fontRef>
        </p:style>
        <p:txBody>
          <a:bodyPr vert="vert" anchor="ctr"/>
          <a:lstStyle/>
          <a:p>
            <a:pPr algn="ctr">
              <a:defRPr/>
            </a:pPr>
            <a:endParaRPr lang="en-US" sz="700" b="1" dirty="0">
              <a:solidFill>
                <a:schemeClr val="lt1"/>
              </a:solidFill>
            </a:endParaRPr>
          </a:p>
        </p:txBody>
      </p:sp>
      <p:sp>
        <p:nvSpPr>
          <p:cNvPr id="10" name="Up Arrow Callout 9"/>
          <p:cNvSpPr/>
          <p:nvPr/>
        </p:nvSpPr>
        <p:spPr>
          <a:xfrm>
            <a:off x="4557830" y="5262680"/>
            <a:ext cx="1333500" cy="952500"/>
          </a:xfrm>
          <a:prstGeom prst="upArrowCallout">
            <a:avLst>
              <a:gd name="adj1" fmla="val 17889"/>
              <a:gd name="adj2" fmla="val 25000"/>
              <a:gd name="adj3" fmla="val 25000"/>
              <a:gd name="adj4" fmla="val 64977"/>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AU" sz="1400" b="1" dirty="0"/>
              <a:t>Not feasible, so remove?</a:t>
            </a:r>
            <a:endParaRPr lang="en-US" sz="1400" b="1" dirty="0">
              <a:solidFill>
                <a:schemeClr val="lt1"/>
              </a:solidFill>
            </a:endParaRPr>
          </a:p>
        </p:txBody>
      </p:sp>
      <p:sp>
        <p:nvSpPr>
          <p:cNvPr id="12" name="Up Arrow Callout 11"/>
          <p:cNvSpPr/>
          <p:nvPr/>
        </p:nvSpPr>
        <p:spPr>
          <a:xfrm>
            <a:off x="5846057" y="5199181"/>
            <a:ext cx="1828800" cy="1189725"/>
          </a:xfrm>
          <a:prstGeom prst="upArrowCallou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AU" sz="1400" b="1" dirty="0"/>
              <a:t>Same resulting actions… do conditions  matter?</a:t>
            </a:r>
            <a:endParaRPr lang="en-US" sz="1400" b="1" dirty="0">
              <a:solidFill>
                <a:schemeClr val="lt1"/>
              </a:solidFill>
            </a:endParaRPr>
          </a:p>
        </p:txBody>
      </p:sp>
      <p:sp>
        <p:nvSpPr>
          <p:cNvPr id="13" name="Up Arrow Callout 12"/>
          <p:cNvSpPr/>
          <p:nvPr/>
        </p:nvSpPr>
        <p:spPr>
          <a:xfrm>
            <a:off x="7590565" y="5265522"/>
            <a:ext cx="1676400" cy="1143000"/>
          </a:xfrm>
          <a:prstGeom prst="upArrowCallou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AU" sz="1400" b="1" dirty="0"/>
              <a:t>Each column is a test case</a:t>
            </a:r>
            <a:endParaRPr lang="en-US" sz="1400" b="1" dirty="0">
              <a:solidFill>
                <a:schemeClr val="lt1"/>
              </a:solidFill>
            </a:endParaRPr>
          </a:p>
        </p:txBody>
      </p:sp>
      <p:sp>
        <p:nvSpPr>
          <p:cNvPr id="14" name="Up Arrow Callout 13"/>
          <p:cNvSpPr/>
          <p:nvPr/>
        </p:nvSpPr>
        <p:spPr>
          <a:xfrm>
            <a:off x="9144000" y="5034080"/>
            <a:ext cx="1219200" cy="802942"/>
          </a:xfrm>
          <a:prstGeom prst="upArrowCallou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AU" sz="1400" b="1" dirty="0"/>
              <a:t>Spec doesn’t say</a:t>
            </a:r>
            <a:endParaRPr lang="en-US" sz="1400" b="1" dirty="0">
              <a:solidFill>
                <a:schemeClr val="lt1"/>
              </a:solidFill>
            </a:endParaRPr>
          </a:p>
        </p:txBody>
      </p:sp>
    </p:spTree>
    <p:extLst>
      <p:ext uri="{BB962C8B-B14F-4D97-AF65-F5344CB8AC3E}">
        <p14:creationId xmlns:p14="http://schemas.microsoft.com/office/powerpoint/2010/main" val="206408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animBg="1"/>
      <p:bldP spid="13" grpId="0" animBg="1"/>
      <p:bldP spid="1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Rationalise the decision table</a:t>
            </a:r>
            <a:endParaRPr lang="en-US" sz="28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1529" y="1228045"/>
            <a:ext cx="6248942" cy="3206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38</a:t>
            </a:fld>
            <a:endParaRPr lang="en-US"/>
          </a:p>
        </p:txBody>
      </p:sp>
      <p:sp>
        <p:nvSpPr>
          <p:cNvPr id="5" name="Rectangle 4"/>
          <p:cNvSpPr/>
          <p:nvPr/>
        </p:nvSpPr>
        <p:spPr>
          <a:xfrm>
            <a:off x="2149461" y="4643321"/>
            <a:ext cx="7361815" cy="707886"/>
          </a:xfrm>
          <a:prstGeom prst="rect">
            <a:avLst/>
          </a:prstGeom>
        </p:spPr>
        <p:txBody>
          <a:bodyPr wrap="square">
            <a:spAutoFit/>
          </a:bodyPr>
          <a:lstStyle/>
          <a:p>
            <a:pPr algn="ctr"/>
            <a:r>
              <a:rPr lang="en-AU" sz="2000" dirty="0"/>
              <a:t>Be careful with assumptions made when rationalising</a:t>
            </a:r>
          </a:p>
          <a:p>
            <a:pPr algn="ctr"/>
            <a:r>
              <a:rPr lang="en-AU" sz="2000" dirty="0"/>
              <a:t>You may remove valid or important combinations</a:t>
            </a:r>
          </a:p>
        </p:txBody>
      </p:sp>
    </p:spTree>
    <p:extLst>
      <p:ext uri="{BB962C8B-B14F-4D97-AF65-F5344CB8AC3E}">
        <p14:creationId xmlns:p14="http://schemas.microsoft.com/office/powerpoint/2010/main" val="5856598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6700"/>
            <a:ext cx="10515600" cy="1325563"/>
          </a:xfrm>
        </p:spPr>
        <p:txBody>
          <a:bodyPr/>
          <a:lstStyle/>
          <a:p>
            <a:r>
              <a:rPr lang="en-AU" sz="2800" dirty="0"/>
              <a:t>Question: Decision table</a:t>
            </a:r>
            <a:endParaRPr lang="en-US" sz="2800" dirty="0"/>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69986" y="1244400"/>
            <a:ext cx="8230313" cy="2719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39</a:t>
            </a:fld>
            <a:endParaRPr lang="en-US"/>
          </a:p>
        </p:txBody>
      </p:sp>
      <p:sp>
        <p:nvSpPr>
          <p:cNvPr id="5" name="Rectangle 4"/>
          <p:cNvSpPr/>
          <p:nvPr/>
        </p:nvSpPr>
        <p:spPr>
          <a:xfrm>
            <a:off x="2149460" y="4263845"/>
            <a:ext cx="8196660" cy="707886"/>
          </a:xfrm>
          <a:prstGeom prst="rect">
            <a:avLst/>
          </a:prstGeom>
        </p:spPr>
        <p:txBody>
          <a:bodyPr wrap="square">
            <a:spAutoFit/>
          </a:bodyPr>
          <a:lstStyle/>
          <a:p>
            <a:pPr eaLnBrk="1" hangingPunct="1"/>
            <a:r>
              <a:rPr lang="en-AU" sz="2000" dirty="0"/>
              <a:t>Test case A: 2 </a:t>
            </a:r>
            <a:r>
              <a:rPr lang="en-AU" sz="2000" dirty="0" err="1"/>
              <a:t>yr</a:t>
            </a:r>
            <a:r>
              <a:rPr lang="en-AU" sz="2000" dirty="0"/>
              <a:t> customer, pays late, bad credit history</a:t>
            </a:r>
          </a:p>
          <a:p>
            <a:pPr eaLnBrk="1" hangingPunct="1"/>
            <a:r>
              <a:rPr lang="en-AU" sz="2000" dirty="0"/>
              <a:t>Test case B: 6 month customer, pays on time, bad credit history</a:t>
            </a:r>
            <a:endParaRPr lang="en-US" sz="2000" dirty="0"/>
          </a:p>
        </p:txBody>
      </p:sp>
      <p:sp>
        <p:nvSpPr>
          <p:cNvPr id="8" name="Rounded Rectangle 7"/>
          <p:cNvSpPr/>
          <p:nvPr/>
        </p:nvSpPr>
        <p:spPr>
          <a:xfrm>
            <a:off x="1769986" y="5882990"/>
            <a:ext cx="7361815" cy="276625"/>
          </a:xfrm>
          <a:prstGeom prst="roundRect">
            <a:avLst/>
          </a:prstGeom>
          <a:solidFill>
            <a:srgbClr val="92D050">
              <a:alpha val="41000"/>
            </a:srgbClr>
          </a:solidFill>
          <a:ln>
            <a:solidFill>
              <a:srgbClr val="92D05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AU"/>
          </a:p>
        </p:txBody>
      </p:sp>
      <p:sp>
        <p:nvSpPr>
          <p:cNvPr id="9" name="Text Box 31"/>
          <p:cNvSpPr txBox="1">
            <a:spLocks noChangeArrowheads="1"/>
          </p:cNvSpPr>
          <p:nvPr/>
        </p:nvSpPr>
        <p:spPr bwMode="auto">
          <a:xfrm>
            <a:off x="1769985" y="5082396"/>
            <a:ext cx="83058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AutoNum type="alphaLcParenR"/>
            </a:pPr>
            <a:r>
              <a:rPr lang="en-GB" sz="1600" dirty="0"/>
              <a:t>A: $5 credit, no letter  B: Nothing on next bill, no letter sent</a:t>
            </a:r>
          </a:p>
          <a:p>
            <a:pPr eaLnBrk="1" hangingPunct="1">
              <a:buFontTx/>
              <a:buAutoNum type="alphaLcParenR"/>
            </a:pPr>
            <a:r>
              <a:rPr lang="en-GB" sz="1600" dirty="0"/>
              <a:t>A: nothing on next bill, no letter  B: Nothing on next bill, letter sent</a:t>
            </a:r>
          </a:p>
          <a:p>
            <a:pPr eaLnBrk="1" hangingPunct="1">
              <a:buFontTx/>
              <a:buAutoNum type="alphaLcParenR"/>
            </a:pPr>
            <a:r>
              <a:rPr lang="en-GB" sz="1600" dirty="0"/>
              <a:t>A: $15 debit on next bill, letter sent  B: $10 credit on next bill, no letter sent</a:t>
            </a:r>
          </a:p>
          <a:p>
            <a:pPr eaLnBrk="1" hangingPunct="1">
              <a:buFontTx/>
              <a:buAutoNum type="alphaLcParenR"/>
            </a:pPr>
            <a:r>
              <a:rPr lang="en-GB" sz="1600" dirty="0"/>
              <a:t>A: $15 debit on next bill, letter sent  B: Nothing on next bill, no letter sent</a:t>
            </a:r>
          </a:p>
        </p:txBody>
      </p:sp>
    </p:spTree>
    <p:extLst>
      <p:ext uri="{BB962C8B-B14F-4D97-AF65-F5344CB8AC3E}">
        <p14:creationId xmlns:p14="http://schemas.microsoft.com/office/powerpoint/2010/main" val="126771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Test Development Process</a:t>
            </a:r>
            <a:endParaRPr lang="en-US" dirty="0"/>
          </a:p>
        </p:txBody>
      </p:sp>
    </p:spTree>
    <p:extLst>
      <p:ext uri="{BB962C8B-B14F-4D97-AF65-F5344CB8AC3E}">
        <p14:creationId xmlns:p14="http://schemas.microsoft.com/office/powerpoint/2010/main" val="4882092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2300" y="1303941"/>
            <a:ext cx="8420100" cy="1470025"/>
          </a:xfrm>
        </p:spPr>
        <p:txBody>
          <a:bodyPr/>
          <a:lstStyle/>
          <a:p>
            <a:r>
              <a:rPr lang="en-AU" dirty="0"/>
              <a:t>State Transition Testing</a:t>
            </a:r>
            <a:endParaRPr lang="en-US" dirty="0"/>
          </a:p>
        </p:txBody>
      </p:sp>
      <p:sp>
        <p:nvSpPr>
          <p:cNvPr id="3" name="Subtitle 2"/>
          <p:cNvSpPr>
            <a:spLocks noGrp="1"/>
          </p:cNvSpPr>
          <p:nvPr>
            <p:ph type="subTitle" idx="1"/>
          </p:nvPr>
        </p:nvSpPr>
        <p:spPr>
          <a:xfrm>
            <a:off x="1466405" y="1076255"/>
            <a:ext cx="6840310" cy="571500"/>
          </a:xfrm>
        </p:spPr>
        <p:txBody>
          <a:bodyPr/>
          <a:lstStyle/>
          <a:p>
            <a:r>
              <a:rPr lang="en-AU" dirty="0"/>
              <a:t>Specification-based (Black-box) Techniques</a:t>
            </a:r>
            <a:endParaRPr lang="en-US" dirty="0"/>
          </a:p>
        </p:txBody>
      </p:sp>
    </p:spTree>
    <p:extLst>
      <p:ext uri="{BB962C8B-B14F-4D97-AF65-F5344CB8AC3E}">
        <p14:creationId xmlns:p14="http://schemas.microsoft.com/office/powerpoint/2010/main" val="4552623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State Transition Testing</a:t>
            </a:r>
            <a:endParaRPr lang="en-US" sz="2800" dirty="0"/>
          </a:p>
        </p:txBody>
      </p:sp>
      <p:sp>
        <p:nvSpPr>
          <p:cNvPr id="6" name="Content Placeholder 2"/>
          <p:cNvSpPr>
            <a:spLocks noGrp="1"/>
          </p:cNvSpPr>
          <p:nvPr>
            <p:ph idx="1"/>
          </p:nvPr>
        </p:nvSpPr>
        <p:spPr bwMode="auto">
          <a:xfrm>
            <a:off x="1354825" y="1183504"/>
            <a:ext cx="8915400" cy="4881563"/>
          </a:xfrm>
          <a:prstGeom prst="rect">
            <a:avLst/>
          </a:prstGeom>
          <a:noFill/>
          <a:ln w="9525">
            <a:noFill/>
            <a:miter lim="800000"/>
            <a:headEnd/>
            <a:tailEnd/>
          </a:ln>
        </p:spPr>
        <p:txBody>
          <a:bodyPr/>
          <a:lstStyle/>
          <a:p>
            <a:pPr marL="0" indent="0">
              <a:lnSpc>
                <a:spcPct val="100000"/>
              </a:lnSpc>
              <a:spcBef>
                <a:spcPts val="0"/>
              </a:spcBef>
              <a:buNone/>
              <a:defRPr/>
            </a:pPr>
            <a:r>
              <a:rPr lang="en-AU" sz="2000" kern="0" dirty="0">
                <a:solidFill>
                  <a:sysClr val="windowText" lastClr="000000"/>
                </a:solidFill>
              </a:rPr>
              <a:t>A system may exhibit a different response depending on current conditions or previous history. A state transition diagram allows a tester to view the software in terms of its states, transitions between states, inputs or events that trigger state changes (transitions) and resulting actions.</a:t>
            </a:r>
          </a:p>
          <a:p>
            <a:pPr marL="0" indent="0">
              <a:lnSpc>
                <a:spcPct val="100000"/>
              </a:lnSpc>
              <a:spcBef>
                <a:spcPts val="0"/>
              </a:spcBef>
              <a:buNone/>
              <a:defRPr/>
            </a:pPr>
            <a:endParaRPr lang="en-AU" sz="2000" kern="0" dirty="0">
              <a:solidFill>
                <a:srgbClr val="808080"/>
              </a:solidFill>
            </a:endParaRPr>
          </a:p>
          <a:p>
            <a:pPr marL="0" indent="0">
              <a:lnSpc>
                <a:spcPct val="100000"/>
              </a:lnSpc>
              <a:spcBef>
                <a:spcPts val="0"/>
              </a:spcBef>
              <a:buNone/>
              <a:defRPr/>
            </a:pPr>
            <a:r>
              <a:rPr lang="en-AU" sz="2000" b="1" kern="0" dirty="0">
                <a:solidFill>
                  <a:srgbClr val="193A80"/>
                </a:solidFill>
              </a:rPr>
              <a:t>Example: a vending machine</a:t>
            </a:r>
          </a:p>
          <a:p>
            <a:pPr marL="0" indent="0">
              <a:lnSpc>
                <a:spcPct val="100000"/>
              </a:lnSpc>
              <a:spcBef>
                <a:spcPts val="0"/>
              </a:spcBef>
              <a:buNone/>
              <a:defRPr/>
            </a:pPr>
            <a:endParaRPr lang="en-AU" sz="2000" kern="0" dirty="0">
              <a:solidFill>
                <a:srgbClr val="808080"/>
              </a:solidFill>
            </a:endParaRPr>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41</a:t>
            </a:fld>
            <a:endParaRPr lang="en-US"/>
          </a:p>
        </p:txBody>
      </p:sp>
      <p:sp>
        <p:nvSpPr>
          <p:cNvPr id="5" name="Cube 4"/>
          <p:cNvSpPr/>
          <p:nvPr/>
        </p:nvSpPr>
        <p:spPr>
          <a:xfrm>
            <a:off x="10270225" y="1152150"/>
            <a:ext cx="533400" cy="533400"/>
          </a:xfrm>
          <a:prstGeom prst="cube">
            <a:avLst/>
          </a:prstGeom>
        </p:spPr>
        <p:style>
          <a:lnRef idx="0">
            <a:schemeClr val="dk1"/>
          </a:lnRef>
          <a:fillRef idx="3">
            <a:schemeClr val="dk1"/>
          </a:fillRef>
          <a:effectRef idx="3">
            <a:schemeClr val="dk1"/>
          </a:effectRef>
          <a:fontRef idx="minor">
            <a:schemeClr val="lt1"/>
          </a:fontRef>
        </p:style>
        <p:txBody>
          <a:bodyPr vert="vert" anchor="ctr"/>
          <a:lstStyle/>
          <a:p>
            <a:pPr algn="ctr">
              <a:defRPr/>
            </a:pPr>
            <a:endParaRPr lang="en-US" sz="700" b="1" dirty="0"/>
          </a:p>
        </p:txBody>
      </p:sp>
      <p:sp>
        <p:nvSpPr>
          <p:cNvPr id="7" name="Oval 30"/>
          <p:cNvSpPr>
            <a:spLocks noChangeArrowheads="1"/>
          </p:cNvSpPr>
          <p:nvPr/>
        </p:nvSpPr>
        <p:spPr bwMode="auto">
          <a:xfrm>
            <a:off x="1827214" y="4185974"/>
            <a:ext cx="1233487" cy="1143000"/>
          </a:xfrm>
          <a:prstGeom prst="ellipse">
            <a:avLst/>
          </a:prstGeom>
          <a:solidFill>
            <a:srgbClr val="002060"/>
          </a:solidFill>
          <a:ln w="12700">
            <a:solidFill>
              <a:schemeClr val="tx1"/>
            </a:solidFill>
            <a:round/>
            <a:headEnd/>
            <a:tailEnd/>
          </a:ln>
        </p:spPr>
        <p:txBody>
          <a:bodyPr wrap="none" anchor="ctr"/>
          <a:lstStyle/>
          <a:p>
            <a:pPr algn="ctr"/>
            <a:r>
              <a:rPr lang="en-GB" sz="1600" dirty="0">
                <a:solidFill>
                  <a:schemeClr val="bg1"/>
                </a:solidFill>
              </a:rPr>
              <a:t>wait for</a:t>
            </a:r>
            <a:br>
              <a:rPr lang="en-GB" sz="1600" dirty="0">
                <a:solidFill>
                  <a:schemeClr val="bg1"/>
                </a:solidFill>
              </a:rPr>
            </a:br>
            <a:r>
              <a:rPr lang="en-GB" sz="1600" dirty="0">
                <a:solidFill>
                  <a:schemeClr val="bg1"/>
                </a:solidFill>
              </a:rPr>
              <a:t>money</a:t>
            </a:r>
            <a:endParaRPr lang="en-US" sz="1600" dirty="0">
              <a:solidFill>
                <a:schemeClr val="bg1"/>
              </a:solidFill>
            </a:endParaRPr>
          </a:p>
        </p:txBody>
      </p:sp>
      <p:sp>
        <p:nvSpPr>
          <p:cNvPr id="8" name="Oval 31"/>
          <p:cNvSpPr>
            <a:spLocks noChangeArrowheads="1"/>
          </p:cNvSpPr>
          <p:nvPr/>
        </p:nvSpPr>
        <p:spPr bwMode="auto">
          <a:xfrm>
            <a:off x="6383337" y="4210051"/>
            <a:ext cx="1233488" cy="1143000"/>
          </a:xfrm>
          <a:prstGeom prst="ellipse">
            <a:avLst/>
          </a:prstGeom>
          <a:solidFill>
            <a:srgbClr val="002060"/>
          </a:solidFill>
          <a:ln w="12700">
            <a:solidFill>
              <a:schemeClr val="tx1"/>
            </a:solidFill>
            <a:round/>
            <a:headEnd/>
            <a:tailEnd/>
          </a:ln>
        </p:spPr>
        <p:txBody>
          <a:bodyPr wrap="none" anchor="ctr"/>
          <a:lstStyle/>
          <a:p>
            <a:pPr algn="ctr"/>
            <a:r>
              <a:rPr lang="en-GB" sz="1600" dirty="0">
                <a:solidFill>
                  <a:schemeClr val="bg1"/>
                </a:solidFill>
              </a:rPr>
              <a:t>wait for</a:t>
            </a:r>
            <a:br>
              <a:rPr lang="en-GB" sz="1600" dirty="0">
                <a:solidFill>
                  <a:schemeClr val="bg1"/>
                </a:solidFill>
              </a:rPr>
            </a:br>
            <a:r>
              <a:rPr lang="en-GB" sz="1600" dirty="0">
                <a:solidFill>
                  <a:schemeClr val="bg1"/>
                </a:solidFill>
              </a:rPr>
              <a:t>selection</a:t>
            </a:r>
            <a:endParaRPr lang="en-US" sz="1600" dirty="0">
              <a:solidFill>
                <a:schemeClr val="bg1"/>
              </a:solidFill>
            </a:endParaRPr>
          </a:p>
        </p:txBody>
      </p:sp>
      <p:sp>
        <p:nvSpPr>
          <p:cNvPr id="9" name="Freeform 20"/>
          <p:cNvSpPr>
            <a:spLocks/>
          </p:cNvSpPr>
          <p:nvPr/>
        </p:nvSpPr>
        <p:spPr bwMode="auto">
          <a:xfrm rot="10800000">
            <a:off x="2963864" y="5000626"/>
            <a:ext cx="3419475" cy="504825"/>
          </a:xfrm>
          <a:custGeom>
            <a:avLst/>
            <a:gdLst>
              <a:gd name="T0" fmla="*/ 0 w 2154"/>
              <a:gd name="T1" fmla="*/ 801409688 h 318"/>
              <a:gd name="T2" fmla="*/ 627519700 w 2154"/>
              <a:gd name="T3" fmla="*/ 408265313 h 318"/>
              <a:gd name="T4" fmla="*/ 1406247188 w 2154"/>
              <a:gd name="T5" fmla="*/ 151209375 h 318"/>
              <a:gd name="T6" fmla="*/ 2147483647 w 2154"/>
              <a:gd name="T7" fmla="*/ 22682200 h 318"/>
              <a:gd name="T8" fmla="*/ 2147483647 w 2154"/>
              <a:gd name="T9" fmla="*/ 22682200 h 318"/>
              <a:gd name="T10" fmla="*/ 2147483647 w 2154"/>
              <a:gd name="T11" fmla="*/ 151209375 h 318"/>
              <a:gd name="T12" fmla="*/ 2147483647 w 2154"/>
              <a:gd name="T13" fmla="*/ 370463763 h 318"/>
              <a:gd name="T14" fmla="*/ 2147483647 w 2154"/>
              <a:gd name="T15" fmla="*/ 740925938 h 318"/>
              <a:gd name="T16" fmla="*/ 0 60000 65536"/>
              <a:gd name="T17" fmla="*/ 0 60000 65536"/>
              <a:gd name="T18" fmla="*/ 0 60000 65536"/>
              <a:gd name="T19" fmla="*/ 0 60000 65536"/>
              <a:gd name="T20" fmla="*/ 0 60000 65536"/>
              <a:gd name="T21" fmla="*/ 0 60000 65536"/>
              <a:gd name="T22" fmla="*/ 0 60000 65536"/>
              <a:gd name="T23" fmla="*/ 0 60000 65536"/>
              <a:gd name="T24" fmla="*/ 0 w 2154"/>
              <a:gd name="T25" fmla="*/ 0 h 318"/>
              <a:gd name="T26" fmla="*/ 2154 w 2154"/>
              <a:gd name="T27" fmla="*/ 318 h 3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54" h="318">
                <a:moveTo>
                  <a:pt x="0" y="318"/>
                </a:moveTo>
                <a:cubicBezTo>
                  <a:pt x="41" y="292"/>
                  <a:pt x="156" y="205"/>
                  <a:pt x="249" y="162"/>
                </a:cubicBezTo>
                <a:cubicBezTo>
                  <a:pt x="342" y="119"/>
                  <a:pt x="447" y="85"/>
                  <a:pt x="558" y="60"/>
                </a:cubicBezTo>
                <a:cubicBezTo>
                  <a:pt x="669" y="35"/>
                  <a:pt x="797" y="18"/>
                  <a:pt x="915" y="9"/>
                </a:cubicBezTo>
                <a:cubicBezTo>
                  <a:pt x="1033" y="0"/>
                  <a:pt x="1152" y="1"/>
                  <a:pt x="1266" y="9"/>
                </a:cubicBezTo>
                <a:cubicBezTo>
                  <a:pt x="1380" y="17"/>
                  <a:pt x="1498" y="37"/>
                  <a:pt x="1602" y="60"/>
                </a:cubicBezTo>
                <a:cubicBezTo>
                  <a:pt x="1706" y="83"/>
                  <a:pt x="1798" y="108"/>
                  <a:pt x="1890" y="147"/>
                </a:cubicBezTo>
                <a:cubicBezTo>
                  <a:pt x="1982" y="186"/>
                  <a:pt x="2099" y="264"/>
                  <a:pt x="2154" y="294"/>
                </a:cubicBezTo>
              </a:path>
            </a:pathLst>
          </a:custGeom>
          <a:noFill/>
          <a:ln w="57150">
            <a:solidFill>
              <a:schemeClr val="accent1">
                <a:lumMod val="50000"/>
              </a:schemeClr>
            </a:solidFill>
            <a:round/>
            <a:headEnd type="none" w="sm" len="sm"/>
            <a:tailEnd type="triangle" w="med" len="med"/>
          </a:ln>
        </p:spPr>
        <p:txBody>
          <a:bodyPr wrap="none" anchor="ctr"/>
          <a:lstStyle/>
          <a:p>
            <a:pPr>
              <a:defRPr/>
            </a:pPr>
            <a:endParaRPr lang="en-US"/>
          </a:p>
        </p:txBody>
      </p:sp>
      <p:sp>
        <p:nvSpPr>
          <p:cNvPr id="10" name="Freeform 19"/>
          <p:cNvSpPr>
            <a:spLocks/>
          </p:cNvSpPr>
          <p:nvPr/>
        </p:nvSpPr>
        <p:spPr bwMode="auto">
          <a:xfrm rot="10800000">
            <a:off x="2546351" y="5326063"/>
            <a:ext cx="4138613" cy="647700"/>
          </a:xfrm>
          <a:custGeom>
            <a:avLst/>
            <a:gdLst>
              <a:gd name="T0" fmla="*/ 0 w 2154"/>
              <a:gd name="T1" fmla="*/ 801409688 h 318"/>
              <a:gd name="T2" fmla="*/ 626936500 w 2154"/>
              <a:gd name="T3" fmla="*/ 408265313 h 318"/>
              <a:gd name="T4" fmla="*/ 1404942380 w 2154"/>
              <a:gd name="T5" fmla="*/ 151209375 h 318"/>
              <a:gd name="T6" fmla="*/ 2147483647 w 2154"/>
              <a:gd name="T7" fmla="*/ 22682200 h 318"/>
              <a:gd name="T8" fmla="*/ 2147483647 w 2154"/>
              <a:gd name="T9" fmla="*/ 22682200 h 318"/>
              <a:gd name="T10" fmla="*/ 2147483647 w 2154"/>
              <a:gd name="T11" fmla="*/ 151209375 h 318"/>
              <a:gd name="T12" fmla="*/ 2147483647 w 2154"/>
              <a:gd name="T13" fmla="*/ 370463763 h 318"/>
              <a:gd name="T14" fmla="*/ 2147483647 w 2154"/>
              <a:gd name="T15" fmla="*/ 740925938 h 318"/>
              <a:gd name="T16" fmla="*/ 0 60000 65536"/>
              <a:gd name="T17" fmla="*/ 0 60000 65536"/>
              <a:gd name="T18" fmla="*/ 0 60000 65536"/>
              <a:gd name="T19" fmla="*/ 0 60000 65536"/>
              <a:gd name="T20" fmla="*/ 0 60000 65536"/>
              <a:gd name="T21" fmla="*/ 0 60000 65536"/>
              <a:gd name="T22" fmla="*/ 0 60000 65536"/>
              <a:gd name="T23" fmla="*/ 0 60000 65536"/>
              <a:gd name="T24" fmla="*/ 0 w 2154"/>
              <a:gd name="T25" fmla="*/ 0 h 318"/>
              <a:gd name="T26" fmla="*/ 2154 w 2154"/>
              <a:gd name="T27" fmla="*/ 318 h 3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54" h="318">
                <a:moveTo>
                  <a:pt x="0" y="318"/>
                </a:moveTo>
                <a:cubicBezTo>
                  <a:pt x="41" y="292"/>
                  <a:pt x="156" y="205"/>
                  <a:pt x="249" y="162"/>
                </a:cubicBezTo>
                <a:cubicBezTo>
                  <a:pt x="342" y="119"/>
                  <a:pt x="447" y="85"/>
                  <a:pt x="558" y="60"/>
                </a:cubicBezTo>
                <a:cubicBezTo>
                  <a:pt x="669" y="35"/>
                  <a:pt x="797" y="18"/>
                  <a:pt x="915" y="9"/>
                </a:cubicBezTo>
                <a:cubicBezTo>
                  <a:pt x="1033" y="0"/>
                  <a:pt x="1152" y="1"/>
                  <a:pt x="1266" y="9"/>
                </a:cubicBezTo>
                <a:cubicBezTo>
                  <a:pt x="1380" y="17"/>
                  <a:pt x="1498" y="37"/>
                  <a:pt x="1602" y="60"/>
                </a:cubicBezTo>
                <a:cubicBezTo>
                  <a:pt x="1706" y="83"/>
                  <a:pt x="1798" y="108"/>
                  <a:pt x="1890" y="147"/>
                </a:cubicBezTo>
                <a:cubicBezTo>
                  <a:pt x="1982" y="186"/>
                  <a:pt x="2099" y="264"/>
                  <a:pt x="2154" y="294"/>
                </a:cubicBezTo>
              </a:path>
            </a:pathLst>
          </a:custGeom>
          <a:noFill/>
          <a:ln w="57150">
            <a:solidFill>
              <a:schemeClr val="accent1">
                <a:lumMod val="50000"/>
              </a:schemeClr>
            </a:solidFill>
            <a:round/>
            <a:headEnd type="none" w="sm" len="sm"/>
            <a:tailEnd type="triangle" w="med" len="med"/>
          </a:ln>
        </p:spPr>
        <p:txBody>
          <a:bodyPr wrap="none" anchor="ctr"/>
          <a:lstStyle/>
          <a:p>
            <a:pPr>
              <a:defRPr/>
            </a:pPr>
            <a:endParaRPr lang="en-US"/>
          </a:p>
        </p:txBody>
      </p:sp>
      <p:sp>
        <p:nvSpPr>
          <p:cNvPr id="11" name="Freeform 19"/>
          <p:cNvSpPr>
            <a:spLocks/>
          </p:cNvSpPr>
          <p:nvPr/>
        </p:nvSpPr>
        <p:spPr bwMode="auto">
          <a:xfrm>
            <a:off x="3060701" y="4102101"/>
            <a:ext cx="3417887" cy="504825"/>
          </a:xfrm>
          <a:custGeom>
            <a:avLst/>
            <a:gdLst>
              <a:gd name="T0" fmla="*/ 0 w 2154"/>
              <a:gd name="T1" fmla="*/ 801409688 h 318"/>
              <a:gd name="T2" fmla="*/ 626936500 w 2154"/>
              <a:gd name="T3" fmla="*/ 408265313 h 318"/>
              <a:gd name="T4" fmla="*/ 1404942380 w 2154"/>
              <a:gd name="T5" fmla="*/ 151209375 h 318"/>
              <a:gd name="T6" fmla="*/ 2147483647 w 2154"/>
              <a:gd name="T7" fmla="*/ 22682200 h 318"/>
              <a:gd name="T8" fmla="*/ 2147483647 w 2154"/>
              <a:gd name="T9" fmla="*/ 22682200 h 318"/>
              <a:gd name="T10" fmla="*/ 2147483647 w 2154"/>
              <a:gd name="T11" fmla="*/ 151209375 h 318"/>
              <a:gd name="T12" fmla="*/ 2147483647 w 2154"/>
              <a:gd name="T13" fmla="*/ 370463763 h 318"/>
              <a:gd name="T14" fmla="*/ 2147483647 w 2154"/>
              <a:gd name="T15" fmla="*/ 740925938 h 318"/>
              <a:gd name="T16" fmla="*/ 0 60000 65536"/>
              <a:gd name="T17" fmla="*/ 0 60000 65536"/>
              <a:gd name="T18" fmla="*/ 0 60000 65536"/>
              <a:gd name="T19" fmla="*/ 0 60000 65536"/>
              <a:gd name="T20" fmla="*/ 0 60000 65536"/>
              <a:gd name="T21" fmla="*/ 0 60000 65536"/>
              <a:gd name="T22" fmla="*/ 0 60000 65536"/>
              <a:gd name="T23" fmla="*/ 0 60000 65536"/>
              <a:gd name="T24" fmla="*/ 0 w 2154"/>
              <a:gd name="T25" fmla="*/ 0 h 318"/>
              <a:gd name="T26" fmla="*/ 2154 w 2154"/>
              <a:gd name="T27" fmla="*/ 318 h 3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54" h="318">
                <a:moveTo>
                  <a:pt x="0" y="318"/>
                </a:moveTo>
                <a:cubicBezTo>
                  <a:pt x="41" y="292"/>
                  <a:pt x="156" y="205"/>
                  <a:pt x="249" y="162"/>
                </a:cubicBezTo>
                <a:cubicBezTo>
                  <a:pt x="342" y="119"/>
                  <a:pt x="447" y="85"/>
                  <a:pt x="558" y="60"/>
                </a:cubicBezTo>
                <a:cubicBezTo>
                  <a:pt x="669" y="35"/>
                  <a:pt x="797" y="18"/>
                  <a:pt x="915" y="9"/>
                </a:cubicBezTo>
                <a:cubicBezTo>
                  <a:pt x="1033" y="0"/>
                  <a:pt x="1152" y="1"/>
                  <a:pt x="1266" y="9"/>
                </a:cubicBezTo>
                <a:cubicBezTo>
                  <a:pt x="1380" y="17"/>
                  <a:pt x="1498" y="37"/>
                  <a:pt x="1602" y="60"/>
                </a:cubicBezTo>
                <a:cubicBezTo>
                  <a:pt x="1706" y="83"/>
                  <a:pt x="1798" y="108"/>
                  <a:pt x="1890" y="147"/>
                </a:cubicBezTo>
                <a:cubicBezTo>
                  <a:pt x="1982" y="186"/>
                  <a:pt x="2099" y="264"/>
                  <a:pt x="2154" y="294"/>
                </a:cubicBezTo>
              </a:path>
            </a:pathLst>
          </a:custGeom>
          <a:noFill/>
          <a:ln w="57150">
            <a:solidFill>
              <a:schemeClr val="accent1">
                <a:lumMod val="50000"/>
              </a:schemeClr>
            </a:solidFill>
            <a:round/>
            <a:headEnd type="none" w="sm" len="sm"/>
            <a:tailEnd type="triangle" w="med" len="med"/>
          </a:ln>
        </p:spPr>
        <p:txBody>
          <a:bodyPr wrap="none" anchor="ctr"/>
          <a:lstStyle/>
          <a:p>
            <a:pPr>
              <a:defRPr/>
            </a:pPr>
            <a:endParaRPr lang="en-US"/>
          </a:p>
        </p:txBody>
      </p:sp>
      <p:grpSp>
        <p:nvGrpSpPr>
          <p:cNvPr id="12" name="Group 12"/>
          <p:cNvGrpSpPr>
            <a:grpSpLocks/>
          </p:cNvGrpSpPr>
          <p:nvPr/>
        </p:nvGrpSpPr>
        <p:grpSpPr bwMode="auto">
          <a:xfrm>
            <a:off x="3876678" y="3752858"/>
            <a:ext cx="1539875" cy="339726"/>
            <a:chOff x="2468" y="3433"/>
            <a:chExt cx="970" cy="214"/>
          </a:xfrm>
        </p:grpSpPr>
        <p:sp>
          <p:nvSpPr>
            <p:cNvPr id="13" name="Rectangle 13"/>
            <p:cNvSpPr>
              <a:spLocks noChangeArrowheads="1"/>
            </p:cNvSpPr>
            <p:nvPr/>
          </p:nvSpPr>
          <p:spPr bwMode="auto">
            <a:xfrm>
              <a:off x="2468" y="3433"/>
              <a:ext cx="97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defRPr/>
              </a:pPr>
              <a:r>
                <a:rPr lang="en-GB" sz="1600" dirty="0">
                  <a:solidFill>
                    <a:schemeClr val="tx2">
                      <a:lumMod val="60000"/>
                      <a:lumOff val="40000"/>
                    </a:schemeClr>
                  </a:solidFill>
                </a:rPr>
                <a:t>ask for selection</a:t>
              </a:r>
            </a:p>
          </p:txBody>
        </p:sp>
        <p:sp>
          <p:nvSpPr>
            <p:cNvPr id="14" name="Line 14"/>
            <p:cNvSpPr>
              <a:spLocks noChangeShapeType="1"/>
            </p:cNvSpPr>
            <p:nvPr/>
          </p:nvSpPr>
          <p:spPr bwMode="auto">
            <a:xfrm>
              <a:off x="2640" y="3456"/>
              <a:ext cx="624" cy="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defRPr/>
              </a:pPr>
              <a:endParaRPr lang="en-AU">
                <a:solidFill>
                  <a:schemeClr val="tx2">
                    <a:lumMod val="60000"/>
                    <a:lumOff val="40000"/>
                  </a:schemeClr>
                </a:solidFill>
              </a:endParaRPr>
            </a:p>
          </p:txBody>
        </p:sp>
      </p:grpSp>
      <p:sp>
        <p:nvSpPr>
          <p:cNvPr id="15" name="Rectangle 11"/>
          <p:cNvSpPr>
            <a:spLocks noChangeArrowheads="1"/>
          </p:cNvSpPr>
          <p:nvPr/>
        </p:nvSpPr>
        <p:spPr bwMode="auto">
          <a:xfrm>
            <a:off x="3902033" y="3452813"/>
            <a:ext cx="1492332"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defRPr/>
            </a:pPr>
            <a:r>
              <a:rPr lang="en-GB" sz="1600" dirty="0">
                <a:solidFill>
                  <a:schemeClr val="tx2">
                    <a:lumMod val="60000"/>
                    <a:lumOff val="40000"/>
                  </a:schemeClr>
                </a:solidFill>
              </a:rPr>
              <a:t>money inserted</a:t>
            </a:r>
          </a:p>
        </p:txBody>
      </p:sp>
      <p:sp>
        <p:nvSpPr>
          <p:cNvPr id="17" name="Rectangle 21"/>
          <p:cNvSpPr>
            <a:spLocks noChangeArrowheads="1"/>
          </p:cNvSpPr>
          <p:nvPr/>
        </p:nvSpPr>
        <p:spPr bwMode="auto">
          <a:xfrm>
            <a:off x="4357880" y="4811713"/>
            <a:ext cx="721929"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defRPr/>
            </a:pPr>
            <a:r>
              <a:rPr lang="en-GB" sz="1600" b="1" dirty="0">
                <a:solidFill>
                  <a:schemeClr val="tx2">
                    <a:lumMod val="60000"/>
                    <a:lumOff val="40000"/>
                  </a:schemeClr>
                </a:solidFill>
              </a:rPr>
              <a:t>cancel</a:t>
            </a:r>
            <a:endParaRPr lang="en-GB" sz="1600" dirty="0">
              <a:solidFill>
                <a:schemeClr val="tx2">
                  <a:lumMod val="60000"/>
                  <a:lumOff val="40000"/>
                </a:schemeClr>
              </a:solidFill>
            </a:endParaRPr>
          </a:p>
        </p:txBody>
      </p:sp>
      <p:sp>
        <p:nvSpPr>
          <p:cNvPr id="18" name="Rectangle 23"/>
          <p:cNvSpPr>
            <a:spLocks noChangeArrowheads="1"/>
          </p:cNvSpPr>
          <p:nvPr/>
        </p:nvSpPr>
        <p:spPr bwMode="auto">
          <a:xfrm>
            <a:off x="4044197" y="5027613"/>
            <a:ext cx="1357231"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defRPr/>
            </a:pPr>
            <a:r>
              <a:rPr lang="en-GB" sz="1600" b="1" dirty="0">
                <a:solidFill>
                  <a:schemeClr val="tx2">
                    <a:lumMod val="60000"/>
                    <a:lumOff val="40000"/>
                  </a:schemeClr>
                </a:solidFill>
              </a:rPr>
              <a:t>return money</a:t>
            </a:r>
            <a:endParaRPr lang="en-GB" sz="1600" dirty="0">
              <a:solidFill>
                <a:schemeClr val="tx2">
                  <a:lumMod val="60000"/>
                  <a:lumOff val="40000"/>
                </a:schemeClr>
              </a:solidFill>
            </a:endParaRPr>
          </a:p>
        </p:txBody>
      </p:sp>
      <p:sp>
        <p:nvSpPr>
          <p:cNvPr id="28" name="Freeform 25"/>
          <p:cNvSpPr>
            <a:spLocks/>
          </p:cNvSpPr>
          <p:nvPr/>
        </p:nvSpPr>
        <p:spPr bwMode="auto">
          <a:xfrm flipV="1">
            <a:off x="7616825" y="4972050"/>
            <a:ext cx="1905000" cy="228600"/>
          </a:xfrm>
          <a:custGeom>
            <a:avLst/>
            <a:gdLst>
              <a:gd name="T0" fmla="*/ 0 w 2154"/>
              <a:gd name="T1" fmla="*/ 164333208 h 318"/>
              <a:gd name="T2" fmla="*/ 194759276 w 2154"/>
              <a:gd name="T3" fmla="*/ 83717202 h 318"/>
              <a:gd name="T4" fmla="*/ 436448412 w 2154"/>
              <a:gd name="T5" fmla="*/ 31006211 h 318"/>
              <a:gd name="T6" fmla="*/ 715681260 w 2154"/>
              <a:gd name="T7" fmla="*/ 4651075 h 318"/>
              <a:gd name="T8" fmla="*/ 990221476 w 2154"/>
              <a:gd name="T9" fmla="*/ 4651075 h 318"/>
              <a:gd name="T10" fmla="*/ 1253029227 w 2154"/>
              <a:gd name="T11" fmla="*/ 31006211 h 318"/>
              <a:gd name="T12" fmla="*/ 1478292382 w 2154"/>
              <a:gd name="T13" fmla="*/ 75965649 h 318"/>
              <a:gd name="T14" fmla="*/ 1684784123 w 2154"/>
              <a:gd name="T15" fmla="*/ 151930579 h 318"/>
              <a:gd name="T16" fmla="*/ 0 60000 65536"/>
              <a:gd name="T17" fmla="*/ 0 60000 65536"/>
              <a:gd name="T18" fmla="*/ 0 60000 65536"/>
              <a:gd name="T19" fmla="*/ 0 60000 65536"/>
              <a:gd name="T20" fmla="*/ 0 60000 65536"/>
              <a:gd name="T21" fmla="*/ 0 60000 65536"/>
              <a:gd name="T22" fmla="*/ 0 60000 65536"/>
              <a:gd name="T23" fmla="*/ 0 60000 65536"/>
              <a:gd name="T24" fmla="*/ 0 w 2154"/>
              <a:gd name="T25" fmla="*/ 0 h 318"/>
              <a:gd name="T26" fmla="*/ 2154 w 2154"/>
              <a:gd name="T27" fmla="*/ 318 h 3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54" h="318">
                <a:moveTo>
                  <a:pt x="0" y="318"/>
                </a:moveTo>
                <a:cubicBezTo>
                  <a:pt x="41" y="292"/>
                  <a:pt x="156" y="205"/>
                  <a:pt x="249" y="162"/>
                </a:cubicBezTo>
                <a:cubicBezTo>
                  <a:pt x="342" y="119"/>
                  <a:pt x="447" y="85"/>
                  <a:pt x="558" y="60"/>
                </a:cubicBezTo>
                <a:cubicBezTo>
                  <a:pt x="669" y="35"/>
                  <a:pt x="797" y="18"/>
                  <a:pt x="915" y="9"/>
                </a:cubicBezTo>
                <a:cubicBezTo>
                  <a:pt x="1033" y="0"/>
                  <a:pt x="1152" y="1"/>
                  <a:pt x="1266" y="9"/>
                </a:cubicBezTo>
                <a:cubicBezTo>
                  <a:pt x="1380" y="17"/>
                  <a:pt x="1498" y="37"/>
                  <a:pt x="1602" y="60"/>
                </a:cubicBezTo>
                <a:cubicBezTo>
                  <a:pt x="1706" y="83"/>
                  <a:pt x="1798" y="108"/>
                  <a:pt x="1890" y="147"/>
                </a:cubicBezTo>
                <a:cubicBezTo>
                  <a:pt x="1982" y="186"/>
                  <a:pt x="2099" y="264"/>
                  <a:pt x="2154" y="294"/>
                </a:cubicBezTo>
              </a:path>
            </a:pathLst>
          </a:custGeom>
          <a:noFill/>
          <a:ln w="57150">
            <a:solidFill>
              <a:schemeClr val="accent1">
                <a:lumMod val="50000"/>
              </a:schemeClr>
            </a:solidFill>
            <a:round/>
            <a:headEnd type="none" w="sm" len="sm"/>
            <a:tailEnd type="triangle" w="med" len="med"/>
          </a:ln>
        </p:spPr>
        <p:txBody>
          <a:bodyPr wrap="none" anchor="ctr"/>
          <a:lstStyle/>
          <a:p>
            <a:pPr>
              <a:defRPr/>
            </a:pPr>
            <a:endParaRPr lang="en-US"/>
          </a:p>
        </p:txBody>
      </p:sp>
      <p:sp>
        <p:nvSpPr>
          <p:cNvPr id="29" name="Rectangle 15"/>
          <p:cNvSpPr>
            <a:spLocks noChangeArrowheads="1"/>
          </p:cNvSpPr>
          <p:nvPr/>
        </p:nvSpPr>
        <p:spPr bwMode="auto">
          <a:xfrm>
            <a:off x="8135217" y="3741738"/>
            <a:ext cx="1560364"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defRPr/>
            </a:pPr>
            <a:r>
              <a:rPr lang="en-GB" sz="1600" b="1" dirty="0">
                <a:solidFill>
                  <a:schemeClr val="tx2">
                    <a:lumMod val="60000"/>
                    <a:lumOff val="40000"/>
                  </a:schemeClr>
                </a:solidFill>
              </a:rPr>
              <a:t>invalid selection</a:t>
            </a:r>
            <a:endParaRPr lang="en-GB" sz="1600" dirty="0">
              <a:solidFill>
                <a:schemeClr val="tx2">
                  <a:lumMod val="60000"/>
                  <a:lumOff val="40000"/>
                </a:schemeClr>
              </a:solidFill>
            </a:endParaRPr>
          </a:p>
        </p:txBody>
      </p:sp>
      <p:sp>
        <p:nvSpPr>
          <p:cNvPr id="30" name="Rectangle 17"/>
          <p:cNvSpPr>
            <a:spLocks noChangeArrowheads="1"/>
          </p:cNvSpPr>
          <p:nvPr/>
        </p:nvSpPr>
        <p:spPr bwMode="auto">
          <a:xfrm>
            <a:off x="8285378" y="4019550"/>
            <a:ext cx="612347"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defRPr/>
            </a:pPr>
            <a:r>
              <a:rPr lang="en-GB" sz="1600" b="1" dirty="0">
                <a:solidFill>
                  <a:schemeClr val="tx2">
                    <a:lumMod val="60000"/>
                    <a:lumOff val="40000"/>
                  </a:schemeClr>
                </a:solidFill>
              </a:rPr>
              <a:t>beep</a:t>
            </a:r>
            <a:endParaRPr lang="en-GB" sz="1600" dirty="0">
              <a:solidFill>
                <a:schemeClr val="tx2">
                  <a:lumMod val="60000"/>
                  <a:lumOff val="40000"/>
                </a:schemeClr>
              </a:solidFill>
            </a:endParaRPr>
          </a:p>
        </p:txBody>
      </p:sp>
      <p:sp>
        <p:nvSpPr>
          <p:cNvPr id="31" name="Rectangle 26"/>
          <p:cNvSpPr>
            <a:spLocks noChangeArrowheads="1"/>
          </p:cNvSpPr>
          <p:nvPr/>
        </p:nvSpPr>
        <p:spPr bwMode="auto">
          <a:xfrm>
            <a:off x="7859120" y="5181600"/>
            <a:ext cx="1402948"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defRPr/>
            </a:pPr>
            <a:r>
              <a:rPr lang="en-GB" sz="1600" b="1" dirty="0">
                <a:solidFill>
                  <a:schemeClr val="tx2">
                    <a:lumMod val="60000"/>
                    <a:lumOff val="40000"/>
                  </a:schemeClr>
                </a:solidFill>
              </a:rPr>
              <a:t>valid selection</a:t>
            </a:r>
            <a:endParaRPr lang="en-GB" sz="1600" dirty="0">
              <a:solidFill>
                <a:schemeClr val="tx2">
                  <a:lumMod val="60000"/>
                  <a:lumOff val="40000"/>
                </a:schemeClr>
              </a:solidFill>
            </a:endParaRPr>
          </a:p>
        </p:txBody>
      </p:sp>
      <p:sp>
        <p:nvSpPr>
          <p:cNvPr id="32" name="Rectangle 28"/>
          <p:cNvSpPr>
            <a:spLocks noChangeArrowheads="1"/>
          </p:cNvSpPr>
          <p:nvPr/>
        </p:nvSpPr>
        <p:spPr bwMode="auto">
          <a:xfrm>
            <a:off x="8067352" y="5461001"/>
            <a:ext cx="999184"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defRPr/>
            </a:pPr>
            <a:r>
              <a:rPr lang="en-GB" sz="1600" b="1" dirty="0">
                <a:solidFill>
                  <a:schemeClr val="tx2">
                    <a:lumMod val="60000"/>
                    <a:lumOff val="40000"/>
                  </a:schemeClr>
                </a:solidFill>
              </a:rPr>
              <a:t>Give item</a:t>
            </a:r>
            <a:endParaRPr lang="en-GB" sz="1600" dirty="0">
              <a:solidFill>
                <a:schemeClr val="tx2">
                  <a:lumMod val="60000"/>
                  <a:lumOff val="40000"/>
                </a:schemeClr>
              </a:solidFill>
            </a:endParaRPr>
          </a:p>
        </p:txBody>
      </p:sp>
      <p:sp>
        <p:nvSpPr>
          <p:cNvPr id="33" name="Rectangle 15"/>
          <p:cNvSpPr>
            <a:spLocks noChangeArrowheads="1"/>
          </p:cNvSpPr>
          <p:nvPr/>
        </p:nvSpPr>
        <p:spPr bwMode="auto">
          <a:xfrm>
            <a:off x="5590402" y="5829300"/>
            <a:ext cx="1663661"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defRPr/>
            </a:pPr>
            <a:r>
              <a:rPr lang="en-GB" sz="1600" b="1" dirty="0">
                <a:solidFill>
                  <a:schemeClr val="tx2">
                    <a:lumMod val="60000"/>
                    <a:lumOff val="40000"/>
                  </a:schemeClr>
                </a:solidFill>
              </a:rPr>
              <a:t>insufficient funds</a:t>
            </a:r>
            <a:endParaRPr lang="en-GB" sz="1600" dirty="0">
              <a:solidFill>
                <a:schemeClr val="tx2">
                  <a:lumMod val="60000"/>
                  <a:lumOff val="40000"/>
                </a:schemeClr>
              </a:solidFill>
            </a:endParaRPr>
          </a:p>
        </p:txBody>
      </p:sp>
      <p:sp>
        <p:nvSpPr>
          <p:cNvPr id="34" name="Rectangle 17"/>
          <p:cNvSpPr>
            <a:spLocks noChangeArrowheads="1"/>
          </p:cNvSpPr>
          <p:nvPr/>
        </p:nvSpPr>
        <p:spPr bwMode="auto">
          <a:xfrm>
            <a:off x="5762304" y="6107113"/>
            <a:ext cx="1392881"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defRPr/>
            </a:pPr>
            <a:r>
              <a:rPr lang="en-GB" sz="1600" b="1" dirty="0">
                <a:solidFill>
                  <a:schemeClr val="tx2">
                    <a:lumMod val="60000"/>
                    <a:lumOff val="40000"/>
                  </a:schemeClr>
                </a:solidFill>
              </a:rPr>
              <a:t>ask for money</a:t>
            </a:r>
            <a:endParaRPr lang="en-GB" sz="1600" dirty="0">
              <a:solidFill>
                <a:schemeClr val="tx2">
                  <a:lumMod val="60000"/>
                  <a:lumOff val="40000"/>
                </a:schemeClr>
              </a:solidFill>
            </a:endParaRPr>
          </a:p>
        </p:txBody>
      </p:sp>
      <p:cxnSp>
        <p:nvCxnSpPr>
          <p:cNvPr id="37" name="Curved Connector 36"/>
          <p:cNvCxnSpPr>
            <a:stCxn id="8" idx="0"/>
            <a:endCxn id="8" idx="6"/>
          </p:cNvCxnSpPr>
          <p:nvPr/>
        </p:nvCxnSpPr>
        <p:spPr bwMode="auto">
          <a:xfrm rot="16200000" flipH="1">
            <a:off x="7022703" y="4187429"/>
            <a:ext cx="571500" cy="616744"/>
          </a:xfrm>
          <a:prstGeom prst="curvedConnector4">
            <a:avLst>
              <a:gd name="adj1" fmla="val -40000"/>
              <a:gd name="adj2" fmla="val 137066"/>
            </a:avLst>
          </a:prstGeom>
          <a:solidFill>
            <a:srgbClr val="FFFF99"/>
          </a:solidFill>
          <a:ln w="44450" cap="flat" cmpd="sng" algn="ctr">
            <a:solidFill>
              <a:schemeClr val="accent1">
                <a:lumMod val="50000"/>
              </a:schemeClr>
            </a:solidFill>
            <a:prstDash val="solid"/>
            <a:round/>
            <a:headEnd type="none" w="med" len="med"/>
            <a:tailEnd type="triangle"/>
          </a:ln>
          <a:effectLst/>
        </p:spPr>
      </p:cxnSp>
    </p:spTree>
    <p:extLst>
      <p:ext uri="{BB962C8B-B14F-4D97-AF65-F5344CB8AC3E}">
        <p14:creationId xmlns:p14="http://schemas.microsoft.com/office/powerpoint/2010/main" val="11009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dissolve">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dissolve">
                                      <p:cBhvr>
                                        <p:cTn id="45" dur="500"/>
                                        <p:tgtEl>
                                          <p:spTgt spid="33"/>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dissolve">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dissolve">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dissolve">
                                      <p:cBhvr>
                                        <p:cTn id="72" dur="5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dissolve">
                                      <p:cBhvr>
                                        <p:cTn id="8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5" grpId="0"/>
      <p:bldP spid="17" grpId="0"/>
      <p:bldP spid="18" grpId="0"/>
      <p:bldP spid="29" grpId="0"/>
      <p:bldP spid="30" grpId="0"/>
      <p:bldP spid="31" grpId="0"/>
      <p:bldP spid="32" grpId="0"/>
      <p:bldP spid="33" grpId="0"/>
      <p:bldP spid="3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State Transition Testing</a:t>
            </a:r>
            <a:endParaRPr lang="en-US" sz="2800"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pPr marL="0" indent="0">
              <a:buNone/>
              <a:defRPr/>
            </a:pPr>
            <a:endParaRPr lang="en-US" dirty="0"/>
          </a:p>
          <a:p>
            <a:pPr marL="0" indent="0">
              <a:buNone/>
              <a:defRPr/>
            </a:pPr>
            <a:endParaRPr lang="en-US" sz="2000" dirty="0"/>
          </a:p>
          <a:p>
            <a:pPr marL="0" indent="0">
              <a:buNone/>
              <a:defRPr/>
            </a:pPr>
            <a:r>
              <a:rPr lang="en-US" sz="2000" dirty="0"/>
              <a:t>Model shows:</a:t>
            </a:r>
          </a:p>
          <a:p>
            <a:pPr lvl="1">
              <a:defRPr/>
            </a:pPr>
            <a:r>
              <a:rPr lang="en-GB" sz="2000" b="1" dirty="0">
                <a:solidFill>
                  <a:srgbClr val="002060"/>
                </a:solidFill>
              </a:rPr>
              <a:t>states</a:t>
            </a:r>
            <a:r>
              <a:rPr lang="en-GB" sz="2000" dirty="0"/>
              <a:t> the software can occupy (the circles)</a:t>
            </a:r>
          </a:p>
          <a:p>
            <a:pPr lvl="1">
              <a:defRPr/>
            </a:pPr>
            <a:r>
              <a:rPr lang="en-GB" sz="2000" b="1" dirty="0">
                <a:solidFill>
                  <a:schemeClr val="accent1">
                    <a:lumMod val="50000"/>
                  </a:schemeClr>
                </a:solidFill>
              </a:rPr>
              <a:t>transitions</a:t>
            </a:r>
            <a:r>
              <a:rPr lang="en-GB" sz="2000" dirty="0"/>
              <a:t> between the states (the lines)</a:t>
            </a:r>
          </a:p>
          <a:p>
            <a:pPr lvl="1">
              <a:defRPr/>
            </a:pPr>
            <a:r>
              <a:rPr lang="en-GB" sz="2000" b="1" dirty="0">
                <a:solidFill>
                  <a:srgbClr val="00B050"/>
                </a:solidFill>
              </a:rPr>
              <a:t>events</a:t>
            </a:r>
            <a:r>
              <a:rPr lang="en-GB" sz="2000" dirty="0"/>
              <a:t> that cause the transitions</a:t>
            </a:r>
          </a:p>
          <a:p>
            <a:pPr lvl="1">
              <a:defRPr/>
            </a:pPr>
            <a:r>
              <a:rPr lang="en-GB" sz="2000" b="1" dirty="0">
                <a:solidFill>
                  <a:srgbClr val="7030A0"/>
                </a:solidFill>
              </a:rPr>
              <a:t>actions</a:t>
            </a:r>
            <a:r>
              <a:rPr lang="en-GB" sz="2000" dirty="0">
                <a:solidFill>
                  <a:srgbClr val="7030A0"/>
                </a:solidFill>
              </a:rPr>
              <a:t> </a:t>
            </a:r>
            <a:r>
              <a:rPr lang="en-GB" sz="2000" dirty="0"/>
              <a:t>that result from the transition</a:t>
            </a:r>
            <a:endParaRPr lang="en-AU" sz="2000" dirty="0"/>
          </a:p>
          <a:p>
            <a:endParaRPr lang="en-US" sz="20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42</a:t>
            </a:fld>
            <a:endParaRPr lang="en-US"/>
          </a:p>
        </p:txBody>
      </p:sp>
      <p:sp>
        <p:nvSpPr>
          <p:cNvPr id="5" name="Cube 4"/>
          <p:cNvSpPr/>
          <p:nvPr/>
        </p:nvSpPr>
        <p:spPr>
          <a:xfrm>
            <a:off x="10422015" y="1152150"/>
            <a:ext cx="533400" cy="533400"/>
          </a:xfrm>
          <a:prstGeom prst="cube">
            <a:avLst/>
          </a:prstGeom>
        </p:spPr>
        <p:style>
          <a:lnRef idx="0">
            <a:schemeClr val="dk1"/>
          </a:lnRef>
          <a:fillRef idx="3">
            <a:schemeClr val="dk1"/>
          </a:fillRef>
          <a:effectRef idx="3">
            <a:schemeClr val="dk1"/>
          </a:effectRef>
          <a:fontRef idx="minor">
            <a:schemeClr val="lt1"/>
          </a:fontRef>
        </p:style>
        <p:txBody>
          <a:bodyPr vert="vert" anchor="ctr"/>
          <a:lstStyle/>
          <a:p>
            <a:pPr algn="ctr">
              <a:defRPr/>
            </a:pPr>
            <a:endParaRPr lang="en-US" sz="700" b="1" dirty="0"/>
          </a:p>
        </p:txBody>
      </p:sp>
      <p:sp>
        <p:nvSpPr>
          <p:cNvPr id="6" name="Oval 30"/>
          <p:cNvSpPr>
            <a:spLocks noChangeArrowheads="1"/>
          </p:cNvSpPr>
          <p:nvPr/>
        </p:nvSpPr>
        <p:spPr bwMode="auto">
          <a:xfrm>
            <a:off x="1827214" y="1670050"/>
            <a:ext cx="1233487" cy="1143000"/>
          </a:xfrm>
          <a:prstGeom prst="ellipse">
            <a:avLst/>
          </a:prstGeom>
          <a:solidFill>
            <a:srgbClr val="002060"/>
          </a:solidFill>
          <a:ln w="12700">
            <a:solidFill>
              <a:schemeClr val="tx1"/>
            </a:solidFill>
            <a:round/>
            <a:headEnd/>
            <a:tailEnd/>
          </a:ln>
        </p:spPr>
        <p:txBody>
          <a:bodyPr wrap="none" anchor="ctr"/>
          <a:lstStyle/>
          <a:p>
            <a:pPr algn="ctr"/>
            <a:r>
              <a:rPr lang="en-GB" sz="1600" b="1" dirty="0">
                <a:solidFill>
                  <a:schemeClr val="bg1"/>
                </a:solidFill>
              </a:rPr>
              <a:t>wait for</a:t>
            </a:r>
            <a:br>
              <a:rPr lang="en-GB" sz="1600" b="1" dirty="0">
                <a:solidFill>
                  <a:schemeClr val="bg1"/>
                </a:solidFill>
              </a:rPr>
            </a:br>
            <a:r>
              <a:rPr lang="en-GB" sz="1600" b="1" dirty="0">
                <a:solidFill>
                  <a:schemeClr val="bg1"/>
                </a:solidFill>
              </a:rPr>
              <a:t>money</a:t>
            </a:r>
            <a:endParaRPr lang="en-US" sz="1600" b="1" dirty="0">
              <a:solidFill>
                <a:schemeClr val="bg1"/>
              </a:solidFill>
            </a:endParaRPr>
          </a:p>
        </p:txBody>
      </p:sp>
      <p:sp>
        <p:nvSpPr>
          <p:cNvPr id="7" name="Oval 31"/>
          <p:cNvSpPr>
            <a:spLocks noChangeArrowheads="1"/>
          </p:cNvSpPr>
          <p:nvPr/>
        </p:nvSpPr>
        <p:spPr bwMode="auto">
          <a:xfrm>
            <a:off x="6378575" y="1746250"/>
            <a:ext cx="1233488" cy="1143000"/>
          </a:xfrm>
          <a:prstGeom prst="ellipse">
            <a:avLst/>
          </a:prstGeom>
          <a:solidFill>
            <a:srgbClr val="002060"/>
          </a:solidFill>
          <a:ln w="12700">
            <a:solidFill>
              <a:schemeClr val="tx1"/>
            </a:solidFill>
            <a:round/>
            <a:headEnd/>
            <a:tailEnd/>
          </a:ln>
        </p:spPr>
        <p:txBody>
          <a:bodyPr wrap="none" anchor="ctr"/>
          <a:lstStyle/>
          <a:p>
            <a:pPr algn="ctr"/>
            <a:r>
              <a:rPr lang="en-GB" sz="1600" b="1" dirty="0">
                <a:solidFill>
                  <a:schemeClr val="bg1"/>
                </a:solidFill>
              </a:rPr>
              <a:t>wait for</a:t>
            </a:r>
            <a:br>
              <a:rPr lang="en-GB" sz="1600" b="1" dirty="0">
                <a:solidFill>
                  <a:schemeClr val="bg1"/>
                </a:solidFill>
              </a:rPr>
            </a:br>
            <a:r>
              <a:rPr lang="en-GB" sz="1600" b="1" dirty="0">
                <a:solidFill>
                  <a:schemeClr val="bg1"/>
                </a:solidFill>
              </a:rPr>
              <a:t>selection</a:t>
            </a:r>
            <a:endParaRPr lang="en-US" sz="1600" b="1" dirty="0">
              <a:solidFill>
                <a:schemeClr val="bg1"/>
              </a:solidFill>
            </a:endParaRPr>
          </a:p>
        </p:txBody>
      </p:sp>
      <p:sp>
        <p:nvSpPr>
          <p:cNvPr id="8" name="Freeform 19"/>
          <p:cNvSpPr>
            <a:spLocks/>
          </p:cNvSpPr>
          <p:nvPr/>
        </p:nvSpPr>
        <p:spPr bwMode="auto">
          <a:xfrm>
            <a:off x="3060700" y="1628247"/>
            <a:ext cx="3417887" cy="504825"/>
          </a:xfrm>
          <a:custGeom>
            <a:avLst/>
            <a:gdLst>
              <a:gd name="T0" fmla="*/ 0 w 2154"/>
              <a:gd name="T1" fmla="*/ 801409688 h 318"/>
              <a:gd name="T2" fmla="*/ 626936500 w 2154"/>
              <a:gd name="T3" fmla="*/ 408265313 h 318"/>
              <a:gd name="T4" fmla="*/ 1404942380 w 2154"/>
              <a:gd name="T5" fmla="*/ 151209375 h 318"/>
              <a:gd name="T6" fmla="*/ 2147483647 w 2154"/>
              <a:gd name="T7" fmla="*/ 22682200 h 318"/>
              <a:gd name="T8" fmla="*/ 2147483647 w 2154"/>
              <a:gd name="T9" fmla="*/ 22682200 h 318"/>
              <a:gd name="T10" fmla="*/ 2147483647 w 2154"/>
              <a:gd name="T11" fmla="*/ 151209375 h 318"/>
              <a:gd name="T12" fmla="*/ 2147483647 w 2154"/>
              <a:gd name="T13" fmla="*/ 370463763 h 318"/>
              <a:gd name="T14" fmla="*/ 2147483647 w 2154"/>
              <a:gd name="T15" fmla="*/ 740925938 h 318"/>
              <a:gd name="T16" fmla="*/ 0 60000 65536"/>
              <a:gd name="T17" fmla="*/ 0 60000 65536"/>
              <a:gd name="T18" fmla="*/ 0 60000 65536"/>
              <a:gd name="T19" fmla="*/ 0 60000 65536"/>
              <a:gd name="T20" fmla="*/ 0 60000 65536"/>
              <a:gd name="T21" fmla="*/ 0 60000 65536"/>
              <a:gd name="T22" fmla="*/ 0 60000 65536"/>
              <a:gd name="T23" fmla="*/ 0 60000 65536"/>
              <a:gd name="T24" fmla="*/ 0 w 2154"/>
              <a:gd name="T25" fmla="*/ 0 h 318"/>
              <a:gd name="T26" fmla="*/ 2154 w 2154"/>
              <a:gd name="T27" fmla="*/ 318 h 3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54" h="318">
                <a:moveTo>
                  <a:pt x="0" y="318"/>
                </a:moveTo>
                <a:cubicBezTo>
                  <a:pt x="41" y="292"/>
                  <a:pt x="156" y="205"/>
                  <a:pt x="249" y="162"/>
                </a:cubicBezTo>
                <a:cubicBezTo>
                  <a:pt x="342" y="119"/>
                  <a:pt x="447" y="85"/>
                  <a:pt x="558" y="60"/>
                </a:cubicBezTo>
                <a:cubicBezTo>
                  <a:pt x="669" y="35"/>
                  <a:pt x="797" y="18"/>
                  <a:pt x="915" y="9"/>
                </a:cubicBezTo>
                <a:cubicBezTo>
                  <a:pt x="1033" y="0"/>
                  <a:pt x="1152" y="1"/>
                  <a:pt x="1266" y="9"/>
                </a:cubicBezTo>
                <a:cubicBezTo>
                  <a:pt x="1380" y="17"/>
                  <a:pt x="1498" y="37"/>
                  <a:pt x="1602" y="60"/>
                </a:cubicBezTo>
                <a:cubicBezTo>
                  <a:pt x="1706" y="83"/>
                  <a:pt x="1798" y="108"/>
                  <a:pt x="1890" y="147"/>
                </a:cubicBezTo>
                <a:cubicBezTo>
                  <a:pt x="1982" y="186"/>
                  <a:pt x="2099" y="264"/>
                  <a:pt x="2154" y="294"/>
                </a:cubicBezTo>
              </a:path>
            </a:pathLst>
          </a:custGeom>
          <a:noFill/>
          <a:ln w="57150">
            <a:solidFill>
              <a:schemeClr val="accent1">
                <a:lumMod val="50000"/>
              </a:schemeClr>
            </a:solidFill>
            <a:round/>
            <a:headEnd type="none" w="sm" len="sm"/>
            <a:tailEnd type="triangle" w="med" len="med"/>
          </a:ln>
        </p:spPr>
        <p:txBody>
          <a:bodyPr wrap="none" anchor="ctr"/>
          <a:lstStyle/>
          <a:p>
            <a:pPr>
              <a:defRPr/>
            </a:pPr>
            <a:endParaRPr lang="en-US"/>
          </a:p>
        </p:txBody>
      </p:sp>
      <p:sp>
        <p:nvSpPr>
          <p:cNvPr id="9" name="Freeform 20"/>
          <p:cNvSpPr>
            <a:spLocks/>
          </p:cNvSpPr>
          <p:nvPr/>
        </p:nvSpPr>
        <p:spPr bwMode="auto">
          <a:xfrm rot="10800000">
            <a:off x="2963864" y="2536826"/>
            <a:ext cx="3419475" cy="504825"/>
          </a:xfrm>
          <a:custGeom>
            <a:avLst/>
            <a:gdLst>
              <a:gd name="T0" fmla="*/ 0 w 2154"/>
              <a:gd name="T1" fmla="*/ 801409688 h 318"/>
              <a:gd name="T2" fmla="*/ 627519700 w 2154"/>
              <a:gd name="T3" fmla="*/ 408265313 h 318"/>
              <a:gd name="T4" fmla="*/ 1406247188 w 2154"/>
              <a:gd name="T5" fmla="*/ 151209375 h 318"/>
              <a:gd name="T6" fmla="*/ 2147483647 w 2154"/>
              <a:gd name="T7" fmla="*/ 22682200 h 318"/>
              <a:gd name="T8" fmla="*/ 2147483647 w 2154"/>
              <a:gd name="T9" fmla="*/ 22682200 h 318"/>
              <a:gd name="T10" fmla="*/ 2147483647 w 2154"/>
              <a:gd name="T11" fmla="*/ 151209375 h 318"/>
              <a:gd name="T12" fmla="*/ 2147483647 w 2154"/>
              <a:gd name="T13" fmla="*/ 370463763 h 318"/>
              <a:gd name="T14" fmla="*/ 2147483647 w 2154"/>
              <a:gd name="T15" fmla="*/ 740925938 h 318"/>
              <a:gd name="T16" fmla="*/ 0 60000 65536"/>
              <a:gd name="T17" fmla="*/ 0 60000 65536"/>
              <a:gd name="T18" fmla="*/ 0 60000 65536"/>
              <a:gd name="T19" fmla="*/ 0 60000 65536"/>
              <a:gd name="T20" fmla="*/ 0 60000 65536"/>
              <a:gd name="T21" fmla="*/ 0 60000 65536"/>
              <a:gd name="T22" fmla="*/ 0 60000 65536"/>
              <a:gd name="T23" fmla="*/ 0 60000 65536"/>
              <a:gd name="T24" fmla="*/ 0 w 2154"/>
              <a:gd name="T25" fmla="*/ 0 h 318"/>
              <a:gd name="T26" fmla="*/ 2154 w 2154"/>
              <a:gd name="T27" fmla="*/ 318 h 3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54" h="318">
                <a:moveTo>
                  <a:pt x="0" y="318"/>
                </a:moveTo>
                <a:cubicBezTo>
                  <a:pt x="41" y="292"/>
                  <a:pt x="156" y="205"/>
                  <a:pt x="249" y="162"/>
                </a:cubicBezTo>
                <a:cubicBezTo>
                  <a:pt x="342" y="119"/>
                  <a:pt x="447" y="85"/>
                  <a:pt x="558" y="60"/>
                </a:cubicBezTo>
                <a:cubicBezTo>
                  <a:pt x="669" y="35"/>
                  <a:pt x="797" y="18"/>
                  <a:pt x="915" y="9"/>
                </a:cubicBezTo>
                <a:cubicBezTo>
                  <a:pt x="1033" y="0"/>
                  <a:pt x="1152" y="1"/>
                  <a:pt x="1266" y="9"/>
                </a:cubicBezTo>
                <a:cubicBezTo>
                  <a:pt x="1380" y="17"/>
                  <a:pt x="1498" y="37"/>
                  <a:pt x="1602" y="60"/>
                </a:cubicBezTo>
                <a:cubicBezTo>
                  <a:pt x="1706" y="83"/>
                  <a:pt x="1798" y="108"/>
                  <a:pt x="1890" y="147"/>
                </a:cubicBezTo>
                <a:cubicBezTo>
                  <a:pt x="1982" y="186"/>
                  <a:pt x="2099" y="264"/>
                  <a:pt x="2154" y="294"/>
                </a:cubicBezTo>
              </a:path>
            </a:pathLst>
          </a:custGeom>
          <a:noFill/>
          <a:ln w="57150">
            <a:solidFill>
              <a:schemeClr val="accent1">
                <a:lumMod val="50000"/>
              </a:schemeClr>
            </a:solidFill>
            <a:round/>
            <a:headEnd type="none" w="sm" len="sm"/>
            <a:tailEnd type="triangle" w="med" len="med"/>
          </a:ln>
        </p:spPr>
        <p:txBody>
          <a:bodyPr wrap="none" anchor="ctr"/>
          <a:lstStyle/>
          <a:p>
            <a:pPr>
              <a:defRPr/>
            </a:pPr>
            <a:endParaRPr lang="en-US"/>
          </a:p>
        </p:txBody>
      </p:sp>
      <p:sp>
        <p:nvSpPr>
          <p:cNvPr id="10" name="Freeform 19"/>
          <p:cNvSpPr>
            <a:spLocks/>
          </p:cNvSpPr>
          <p:nvPr/>
        </p:nvSpPr>
        <p:spPr bwMode="auto">
          <a:xfrm rot="10800000">
            <a:off x="2546351" y="2862264"/>
            <a:ext cx="4138613" cy="649287"/>
          </a:xfrm>
          <a:custGeom>
            <a:avLst/>
            <a:gdLst>
              <a:gd name="T0" fmla="*/ 0 w 2154"/>
              <a:gd name="T1" fmla="*/ 801409688 h 318"/>
              <a:gd name="T2" fmla="*/ 626936500 w 2154"/>
              <a:gd name="T3" fmla="*/ 408265313 h 318"/>
              <a:gd name="T4" fmla="*/ 1404942380 w 2154"/>
              <a:gd name="T5" fmla="*/ 151209375 h 318"/>
              <a:gd name="T6" fmla="*/ 2147483647 w 2154"/>
              <a:gd name="T7" fmla="*/ 22682200 h 318"/>
              <a:gd name="T8" fmla="*/ 2147483647 w 2154"/>
              <a:gd name="T9" fmla="*/ 22682200 h 318"/>
              <a:gd name="T10" fmla="*/ 2147483647 w 2154"/>
              <a:gd name="T11" fmla="*/ 151209375 h 318"/>
              <a:gd name="T12" fmla="*/ 2147483647 w 2154"/>
              <a:gd name="T13" fmla="*/ 370463763 h 318"/>
              <a:gd name="T14" fmla="*/ 2147483647 w 2154"/>
              <a:gd name="T15" fmla="*/ 740925938 h 318"/>
              <a:gd name="T16" fmla="*/ 0 60000 65536"/>
              <a:gd name="T17" fmla="*/ 0 60000 65536"/>
              <a:gd name="T18" fmla="*/ 0 60000 65536"/>
              <a:gd name="T19" fmla="*/ 0 60000 65536"/>
              <a:gd name="T20" fmla="*/ 0 60000 65536"/>
              <a:gd name="T21" fmla="*/ 0 60000 65536"/>
              <a:gd name="T22" fmla="*/ 0 60000 65536"/>
              <a:gd name="T23" fmla="*/ 0 60000 65536"/>
              <a:gd name="T24" fmla="*/ 0 w 2154"/>
              <a:gd name="T25" fmla="*/ 0 h 318"/>
              <a:gd name="T26" fmla="*/ 2154 w 2154"/>
              <a:gd name="T27" fmla="*/ 318 h 3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54" h="318">
                <a:moveTo>
                  <a:pt x="0" y="318"/>
                </a:moveTo>
                <a:cubicBezTo>
                  <a:pt x="41" y="292"/>
                  <a:pt x="156" y="205"/>
                  <a:pt x="249" y="162"/>
                </a:cubicBezTo>
                <a:cubicBezTo>
                  <a:pt x="342" y="119"/>
                  <a:pt x="447" y="85"/>
                  <a:pt x="558" y="60"/>
                </a:cubicBezTo>
                <a:cubicBezTo>
                  <a:pt x="669" y="35"/>
                  <a:pt x="797" y="18"/>
                  <a:pt x="915" y="9"/>
                </a:cubicBezTo>
                <a:cubicBezTo>
                  <a:pt x="1033" y="0"/>
                  <a:pt x="1152" y="1"/>
                  <a:pt x="1266" y="9"/>
                </a:cubicBezTo>
                <a:cubicBezTo>
                  <a:pt x="1380" y="17"/>
                  <a:pt x="1498" y="37"/>
                  <a:pt x="1602" y="60"/>
                </a:cubicBezTo>
                <a:cubicBezTo>
                  <a:pt x="1706" y="83"/>
                  <a:pt x="1798" y="108"/>
                  <a:pt x="1890" y="147"/>
                </a:cubicBezTo>
                <a:cubicBezTo>
                  <a:pt x="1982" y="186"/>
                  <a:pt x="2099" y="264"/>
                  <a:pt x="2154" y="294"/>
                </a:cubicBezTo>
              </a:path>
            </a:pathLst>
          </a:custGeom>
          <a:noFill/>
          <a:ln w="57150">
            <a:solidFill>
              <a:schemeClr val="accent1">
                <a:lumMod val="50000"/>
              </a:schemeClr>
            </a:solidFill>
            <a:round/>
            <a:headEnd type="none" w="sm" len="sm"/>
            <a:tailEnd type="triangle" w="med" len="med"/>
          </a:ln>
        </p:spPr>
        <p:txBody>
          <a:bodyPr wrap="none" anchor="ctr"/>
          <a:lstStyle/>
          <a:p>
            <a:pPr>
              <a:defRPr/>
            </a:pPr>
            <a:endParaRPr lang="en-US"/>
          </a:p>
        </p:txBody>
      </p:sp>
      <p:sp>
        <p:nvSpPr>
          <p:cNvPr id="11" name="Freeform 25"/>
          <p:cNvSpPr>
            <a:spLocks/>
          </p:cNvSpPr>
          <p:nvPr/>
        </p:nvSpPr>
        <p:spPr bwMode="auto">
          <a:xfrm flipV="1">
            <a:off x="7616825" y="2508250"/>
            <a:ext cx="1905000" cy="228600"/>
          </a:xfrm>
          <a:custGeom>
            <a:avLst/>
            <a:gdLst>
              <a:gd name="T0" fmla="*/ 0 w 2154"/>
              <a:gd name="T1" fmla="*/ 164333208 h 318"/>
              <a:gd name="T2" fmla="*/ 194759276 w 2154"/>
              <a:gd name="T3" fmla="*/ 83717202 h 318"/>
              <a:gd name="T4" fmla="*/ 436448412 w 2154"/>
              <a:gd name="T5" fmla="*/ 31006211 h 318"/>
              <a:gd name="T6" fmla="*/ 715681260 w 2154"/>
              <a:gd name="T7" fmla="*/ 4651075 h 318"/>
              <a:gd name="T8" fmla="*/ 990221476 w 2154"/>
              <a:gd name="T9" fmla="*/ 4651075 h 318"/>
              <a:gd name="T10" fmla="*/ 1253029227 w 2154"/>
              <a:gd name="T11" fmla="*/ 31006211 h 318"/>
              <a:gd name="T12" fmla="*/ 1478292382 w 2154"/>
              <a:gd name="T13" fmla="*/ 75965649 h 318"/>
              <a:gd name="T14" fmla="*/ 1684784123 w 2154"/>
              <a:gd name="T15" fmla="*/ 151930579 h 318"/>
              <a:gd name="T16" fmla="*/ 0 60000 65536"/>
              <a:gd name="T17" fmla="*/ 0 60000 65536"/>
              <a:gd name="T18" fmla="*/ 0 60000 65536"/>
              <a:gd name="T19" fmla="*/ 0 60000 65536"/>
              <a:gd name="T20" fmla="*/ 0 60000 65536"/>
              <a:gd name="T21" fmla="*/ 0 60000 65536"/>
              <a:gd name="T22" fmla="*/ 0 60000 65536"/>
              <a:gd name="T23" fmla="*/ 0 60000 65536"/>
              <a:gd name="T24" fmla="*/ 0 w 2154"/>
              <a:gd name="T25" fmla="*/ 0 h 318"/>
              <a:gd name="T26" fmla="*/ 2154 w 2154"/>
              <a:gd name="T27" fmla="*/ 318 h 3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54" h="318">
                <a:moveTo>
                  <a:pt x="0" y="318"/>
                </a:moveTo>
                <a:cubicBezTo>
                  <a:pt x="41" y="292"/>
                  <a:pt x="156" y="205"/>
                  <a:pt x="249" y="162"/>
                </a:cubicBezTo>
                <a:cubicBezTo>
                  <a:pt x="342" y="119"/>
                  <a:pt x="447" y="85"/>
                  <a:pt x="558" y="60"/>
                </a:cubicBezTo>
                <a:cubicBezTo>
                  <a:pt x="669" y="35"/>
                  <a:pt x="797" y="18"/>
                  <a:pt x="915" y="9"/>
                </a:cubicBezTo>
                <a:cubicBezTo>
                  <a:pt x="1033" y="0"/>
                  <a:pt x="1152" y="1"/>
                  <a:pt x="1266" y="9"/>
                </a:cubicBezTo>
                <a:cubicBezTo>
                  <a:pt x="1380" y="17"/>
                  <a:pt x="1498" y="37"/>
                  <a:pt x="1602" y="60"/>
                </a:cubicBezTo>
                <a:cubicBezTo>
                  <a:pt x="1706" y="83"/>
                  <a:pt x="1798" y="108"/>
                  <a:pt x="1890" y="147"/>
                </a:cubicBezTo>
                <a:cubicBezTo>
                  <a:pt x="1982" y="186"/>
                  <a:pt x="2099" y="264"/>
                  <a:pt x="2154" y="294"/>
                </a:cubicBezTo>
              </a:path>
            </a:pathLst>
          </a:custGeom>
          <a:noFill/>
          <a:ln w="57150">
            <a:solidFill>
              <a:schemeClr val="accent1">
                <a:lumMod val="50000"/>
              </a:schemeClr>
            </a:solidFill>
            <a:round/>
            <a:headEnd type="none" w="sm" len="sm"/>
            <a:tailEnd type="triangle" w="med" len="med"/>
          </a:ln>
        </p:spPr>
        <p:txBody>
          <a:bodyPr wrap="none" anchor="ctr"/>
          <a:lstStyle/>
          <a:p>
            <a:pPr>
              <a:defRPr/>
            </a:pPr>
            <a:endParaRPr lang="en-US"/>
          </a:p>
        </p:txBody>
      </p:sp>
      <p:sp>
        <p:nvSpPr>
          <p:cNvPr id="12" name="Rectangle 11"/>
          <p:cNvSpPr>
            <a:spLocks noChangeArrowheads="1"/>
          </p:cNvSpPr>
          <p:nvPr/>
        </p:nvSpPr>
        <p:spPr bwMode="auto">
          <a:xfrm>
            <a:off x="3888922" y="990600"/>
            <a:ext cx="1518557"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en-GB" sz="1600" b="1" dirty="0">
                <a:solidFill>
                  <a:srgbClr val="00B050"/>
                </a:solidFill>
              </a:rPr>
              <a:t>money inserted</a:t>
            </a:r>
            <a:endParaRPr lang="en-GB" sz="1600" dirty="0">
              <a:solidFill>
                <a:srgbClr val="00B050"/>
              </a:solidFill>
            </a:endParaRPr>
          </a:p>
        </p:txBody>
      </p:sp>
      <p:sp>
        <p:nvSpPr>
          <p:cNvPr id="13" name="Rectangle 13"/>
          <p:cNvSpPr>
            <a:spLocks noChangeArrowheads="1"/>
          </p:cNvSpPr>
          <p:nvPr/>
        </p:nvSpPr>
        <p:spPr bwMode="auto">
          <a:xfrm>
            <a:off x="3667361" y="1289050"/>
            <a:ext cx="2276850"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pPr algn="ctr"/>
            <a:r>
              <a:rPr lang="en-GB" sz="1600" b="1" dirty="0">
                <a:solidFill>
                  <a:srgbClr val="7030A0"/>
                </a:solidFill>
              </a:rPr>
              <a:t>ask for selection</a:t>
            </a:r>
            <a:endParaRPr lang="en-GB" sz="1600" dirty="0">
              <a:solidFill>
                <a:srgbClr val="7030A0"/>
              </a:solidFill>
            </a:endParaRPr>
          </a:p>
        </p:txBody>
      </p:sp>
      <p:sp>
        <p:nvSpPr>
          <p:cNvPr id="14" name="Rectangle 15"/>
          <p:cNvSpPr>
            <a:spLocks noChangeArrowheads="1"/>
          </p:cNvSpPr>
          <p:nvPr/>
        </p:nvSpPr>
        <p:spPr bwMode="auto">
          <a:xfrm>
            <a:off x="7959005" y="1143000"/>
            <a:ext cx="1560364"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en-GB" sz="1600" b="1">
                <a:solidFill>
                  <a:srgbClr val="00B050"/>
                </a:solidFill>
              </a:rPr>
              <a:t>invalid selection</a:t>
            </a:r>
            <a:endParaRPr lang="en-GB" sz="1600">
              <a:solidFill>
                <a:srgbClr val="00B050"/>
              </a:solidFill>
            </a:endParaRPr>
          </a:p>
        </p:txBody>
      </p:sp>
      <p:grpSp>
        <p:nvGrpSpPr>
          <p:cNvPr id="15" name="Group 16"/>
          <p:cNvGrpSpPr>
            <a:grpSpLocks/>
          </p:cNvGrpSpPr>
          <p:nvPr/>
        </p:nvGrpSpPr>
        <p:grpSpPr bwMode="auto">
          <a:xfrm>
            <a:off x="8229600" y="1406524"/>
            <a:ext cx="990600" cy="339726"/>
            <a:chOff x="2640" y="3433"/>
            <a:chExt cx="624" cy="214"/>
          </a:xfrm>
        </p:grpSpPr>
        <p:sp>
          <p:nvSpPr>
            <p:cNvPr id="16" name="Rectangle 17"/>
            <p:cNvSpPr>
              <a:spLocks noChangeArrowheads="1"/>
            </p:cNvSpPr>
            <p:nvPr/>
          </p:nvSpPr>
          <p:spPr bwMode="auto">
            <a:xfrm>
              <a:off x="2757" y="3433"/>
              <a:ext cx="38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en-GB" sz="1600" b="1">
                  <a:solidFill>
                    <a:srgbClr val="7030A0"/>
                  </a:solidFill>
                </a:rPr>
                <a:t>beep</a:t>
              </a:r>
              <a:endParaRPr lang="en-GB" sz="1600">
                <a:solidFill>
                  <a:srgbClr val="7030A0"/>
                </a:solidFill>
              </a:endParaRPr>
            </a:p>
          </p:txBody>
        </p:sp>
        <p:sp>
          <p:nvSpPr>
            <p:cNvPr id="17" name="Line 18"/>
            <p:cNvSpPr>
              <a:spLocks noChangeShapeType="1"/>
            </p:cNvSpPr>
            <p:nvPr/>
          </p:nvSpPr>
          <p:spPr bwMode="auto">
            <a:xfrm>
              <a:off x="2640" y="3456"/>
              <a:ext cx="624" cy="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600"/>
            </a:p>
          </p:txBody>
        </p:sp>
      </p:grpSp>
      <p:sp>
        <p:nvSpPr>
          <p:cNvPr id="18" name="Rectangle 26"/>
          <p:cNvSpPr>
            <a:spLocks noChangeArrowheads="1"/>
          </p:cNvSpPr>
          <p:nvPr/>
        </p:nvSpPr>
        <p:spPr bwMode="auto">
          <a:xfrm>
            <a:off x="7859120" y="2719388"/>
            <a:ext cx="1402948"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en-GB" sz="1600" b="1" dirty="0">
                <a:solidFill>
                  <a:srgbClr val="00B050"/>
                </a:solidFill>
              </a:rPr>
              <a:t>valid selection</a:t>
            </a:r>
            <a:endParaRPr lang="en-GB" sz="1600" dirty="0">
              <a:solidFill>
                <a:srgbClr val="00B050"/>
              </a:solidFill>
            </a:endParaRPr>
          </a:p>
        </p:txBody>
      </p:sp>
      <p:sp>
        <p:nvSpPr>
          <p:cNvPr id="19" name="Rectangle 28"/>
          <p:cNvSpPr>
            <a:spLocks noChangeArrowheads="1"/>
          </p:cNvSpPr>
          <p:nvPr/>
        </p:nvSpPr>
        <p:spPr bwMode="auto">
          <a:xfrm>
            <a:off x="8067352" y="2997201"/>
            <a:ext cx="999184"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en-GB" sz="1600" b="1" dirty="0">
                <a:solidFill>
                  <a:srgbClr val="7030A0"/>
                </a:solidFill>
              </a:rPr>
              <a:t>Give item</a:t>
            </a:r>
            <a:endParaRPr lang="en-GB" sz="1600" dirty="0">
              <a:solidFill>
                <a:srgbClr val="7030A0"/>
              </a:solidFill>
            </a:endParaRPr>
          </a:p>
        </p:txBody>
      </p:sp>
      <p:sp>
        <p:nvSpPr>
          <p:cNvPr id="20" name="Rectangle 15"/>
          <p:cNvSpPr>
            <a:spLocks noChangeArrowheads="1"/>
          </p:cNvSpPr>
          <p:nvPr/>
        </p:nvSpPr>
        <p:spPr bwMode="auto">
          <a:xfrm>
            <a:off x="5590402" y="3367088"/>
            <a:ext cx="1663661"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en-GB" sz="1600" b="1">
                <a:solidFill>
                  <a:srgbClr val="00B050"/>
                </a:solidFill>
              </a:rPr>
              <a:t>insufficient funds</a:t>
            </a:r>
            <a:endParaRPr lang="en-GB" sz="1600">
              <a:solidFill>
                <a:srgbClr val="00B050"/>
              </a:solidFill>
            </a:endParaRPr>
          </a:p>
        </p:txBody>
      </p:sp>
      <p:sp>
        <p:nvSpPr>
          <p:cNvPr id="21" name="Rectangle 17"/>
          <p:cNvSpPr>
            <a:spLocks noChangeArrowheads="1"/>
          </p:cNvSpPr>
          <p:nvPr/>
        </p:nvSpPr>
        <p:spPr bwMode="auto">
          <a:xfrm>
            <a:off x="5762304" y="3644900"/>
            <a:ext cx="1392881"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en-GB" sz="1600" b="1" dirty="0">
                <a:solidFill>
                  <a:srgbClr val="7030A0"/>
                </a:solidFill>
              </a:rPr>
              <a:t>ask for money</a:t>
            </a:r>
            <a:endParaRPr lang="en-GB" sz="1600" dirty="0">
              <a:solidFill>
                <a:srgbClr val="7030A0"/>
              </a:solidFill>
            </a:endParaRPr>
          </a:p>
        </p:txBody>
      </p:sp>
      <p:sp>
        <p:nvSpPr>
          <p:cNvPr id="22" name="Rectangle 21"/>
          <p:cNvSpPr>
            <a:spLocks noChangeArrowheads="1"/>
          </p:cNvSpPr>
          <p:nvPr/>
        </p:nvSpPr>
        <p:spPr bwMode="auto">
          <a:xfrm>
            <a:off x="4312636" y="2249752"/>
            <a:ext cx="721929"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en-GB" sz="1600" b="1" dirty="0">
                <a:solidFill>
                  <a:srgbClr val="00B050"/>
                </a:solidFill>
              </a:rPr>
              <a:t>cancel</a:t>
            </a:r>
            <a:endParaRPr lang="en-GB" sz="1600" dirty="0">
              <a:solidFill>
                <a:srgbClr val="00B050"/>
              </a:solidFill>
            </a:endParaRPr>
          </a:p>
        </p:txBody>
      </p:sp>
      <p:sp>
        <p:nvSpPr>
          <p:cNvPr id="23" name="Rectangle 23"/>
          <p:cNvSpPr>
            <a:spLocks noChangeArrowheads="1"/>
          </p:cNvSpPr>
          <p:nvPr/>
        </p:nvSpPr>
        <p:spPr bwMode="auto">
          <a:xfrm>
            <a:off x="4044197" y="2565400"/>
            <a:ext cx="1357231"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en-GB" sz="1600" b="1" dirty="0">
                <a:solidFill>
                  <a:srgbClr val="7030A0"/>
                </a:solidFill>
              </a:rPr>
              <a:t>return money</a:t>
            </a:r>
            <a:endParaRPr lang="en-GB" sz="1600" dirty="0">
              <a:solidFill>
                <a:srgbClr val="7030A0"/>
              </a:solidFill>
            </a:endParaRPr>
          </a:p>
        </p:txBody>
      </p:sp>
      <p:cxnSp>
        <p:nvCxnSpPr>
          <p:cNvPr id="24" name="Curved Connector 23"/>
          <p:cNvCxnSpPr/>
          <p:nvPr/>
        </p:nvCxnSpPr>
        <p:spPr bwMode="auto">
          <a:xfrm rot="16200000" flipH="1">
            <a:off x="7085460" y="1759611"/>
            <a:ext cx="571500" cy="616744"/>
          </a:xfrm>
          <a:prstGeom prst="curvedConnector4">
            <a:avLst>
              <a:gd name="adj1" fmla="val -40000"/>
              <a:gd name="adj2" fmla="val 137066"/>
            </a:avLst>
          </a:prstGeom>
          <a:solidFill>
            <a:srgbClr val="FFFF99"/>
          </a:solidFill>
          <a:ln w="44450" cap="flat" cmpd="sng" algn="ctr">
            <a:solidFill>
              <a:schemeClr val="accent1">
                <a:lumMod val="50000"/>
              </a:schemeClr>
            </a:solidFill>
            <a:prstDash val="solid"/>
            <a:round/>
            <a:headEnd type="none" w="med" len="med"/>
            <a:tailEnd type="triangle"/>
          </a:ln>
          <a:effectLst/>
        </p:spPr>
      </p:cxnSp>
    </p:spTree>
    <p:extLst>
      <p:ext uri="{BB962C8B-B14F-4D97-AF65-F5344CB8AC3E}">
        <p14:creationId xmlns:p14="http://schemas.microsoft.com/office/powerpoint/2010/main" val="8818068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State Transition Testing</a:t>
            </a:r>
            <a:endParaRPr lang="en-US" sz="2800" dirty="0"/>
          </a:p>
        </p:txBody>
      </p:sp>
      <p:sp>
        <p:nvSpPr>
          <p:cNvPr id="3" name="Content Placeholder 2"/>
          <p:cNvSpPr>
            <a:spLocks noGrp="1"/>
          </p:cNvSpPr>
          <p:nvPr>
            <p:ph idx="1"/>
          </p:nvPr>
        </p:nvSpPr>
        <p:spPr/>
        <p:txBody>
          <a:bodyPr/>
          <a:lstStyle/>
          <a:p>
            <a:pPr>
              <a:defRPr/>
            </a:pPr>
            <a:r>
              <a:rPr lang="en-AU" sz="2000" dirty="0"/>
              <a:t>Different events may trigger a specific action and transition to another state of the system.</a:t>
            </a:r>
          </a:p>
          <a:p>
            <a:pPr>
              <a:defRPr/>
            </a:pPr>
            <a:endParaRPr lang="en-AU" sz="2000" dirty="0"/>
          </a:p>
          <a:p>
            <a:pPr>
              <a:defRPr/>
            </a:pPr>
            <a:r>
              <a:rPr lang="en-AU" sz="2000" dirty="0"/>
              <a:t>Tests can be designed to cover every state, a typical sequence, every transition or to test invalid transitions</a:t>
            </a:r>
          </a:p>
          <a:p>
            <a:endParaRPr lang="en-US" sz="20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43</a:t>
            </a:fld>
            <a:endParaRPr lang="en-US"/>
          </a:p>
        </p:txBody>
      </p:sp>
      <p:sp>
        <p:nvSpPr>
          <p:cNvPr id="6" name="TextBox 5"/>
          <p:cNvSpPr txBox="1"/>
          <p:nvPr/>
        </p:nvSpPr>
        <p:spPr>
          <a:xfrm>
            <a:off x="3041001" y="3357771"/>
            <a:ext cx="4735912" cy="707886"/>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pPr>
              <a:defRPr/>
            </a:pPr>
            <a:r>
              <a:rPr lang="en-AU" sz="2000" b="1" dirty="0"/>
              <a:t>Tip: To cover every state – cover the circles</a:t>
            </a:r>
            <a:br>
              <a:rPr lang="en-AU" sz="2000" b="1" dirty="0"/>
            </a:br>
            <a:r>
              <a:rPr lang="en-AU" sz="2000" b="1" dirty="0"/>
              <a:t>To cover every transition – cover every line</a:t>
            </a:r>
            <a:endParaRPr lang="en-US" sz="2000" b="1" dirty="0"/>
          </a:p>
        </p:txBody>
      </p:sp>
      <p:sp>
        <p:nvSpPr>
          <p:cNvPr id="7" name="Rectangle 6"/>
          <p:cNvSpPr/>
          <p:nvPr/>
        </p:nvSpPr>
        <p:spPr>
          <a:xfrm>
            <a:off x="1845880" y="4946900"/>
            <a:ext cx="7589500" cy="1015663"/>
          </a:xfrm>
          <a:prstGeom prst="rect">
            <a:avLst/>
          </a:prstGeom>
        </p:spPr>
        <p:txBody>
          <a:bodyPr wrap="square">
            <a:spAutoFit/>
          </a:bodyPr>
          <a:lstStyle/>
          <a:p>
            <a:pPr>
              <a:defRPr/>
            </a:pPr>
            <a:r>
              <a:rPr lang="en-AU" sz="2000" dirty="0">
                <a:solidFill>
                  <a:srgbClr val="002060"/>
                </a:solidFill>
              </a:rPr>
              <a:t>State transition testing may be used in technical automation,  modelling a business object or screen dialogue flows (e.g. navigation of web pages)</a:t>
            </a:r>
          </a:p>
        </p:txBody>
      </p:sp>
      <p:sp>
        <p:nvSpPr>
          <p:cNvPr id="8" name="Cube 7"/>
          <p:cNvSpPr/>
          <p:nvPr/>
        </p:nvSpPr>
        <p:spPr>
          <a:xfrm>
            <a:off x="10422015" y="1152150"/>
            <a:ext cx="533400" cy="533400"/>
          </a:xfrm>
          <a:prstGeom prst="cube">
            <a:avLst/>
          </a:prstGeom>
        </p:spPr>
        <p:style>
          <a:lnRef idx="0">
            <a:schemeClr val="dk1"/>
          </a:lnRef>
          <a:fillRef idx="3">
            <a:schemeClr val="dk1"/>
          </a:fillRef>
          <a:effectRef idx="3">
            <a:schemeClr val="dk1"/>
          </a:effectRef>
          <a:fontRef idx="minor">
            <a:schemeClr val="lt1"/>
          </a:fontRef>
        </p:style>
        <p:txBody>
          <a:bodyPr vert="vert" anchor="ctr"/>
          <a:lstStyle/>
          <a:p>
            <a:pPr algn="ctr">
              <a:defRPr/>
            </a:pPr>
            <a:endParaRPr lang="en-US" sz="700" b="1" dirty="0"/>
          </a:p>
        </p:txBody>
      </p:sp>
    </p:spTree>
    <p:extLst>
      <p:ext uri="{BB962C8B-B14F-4D97-AF65-F5344CB8AC3E}">
        <p14:creationId xmlns:p14="http://schemas.microsoft.com/office/powerpoint/2010/main" val="7428783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080" y="-113818"/>
            <a:ext cx="10515600" cy="1325563"/>
          </a:xfrm>
        </p:spPr>
        <p:txBody>
          <a:bodyPr/>
          <a:lstStyle/>
          <a:p>
            <a:r>
              <a:rPr lang="en-AU" sz="2800" dirty="0"/>
              <a:t>State Transition Testing – Vending Machine Example</a:t>
            </a:r>
            <a:endParaRPr lang="en-US" sz="28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44</a:t>
            </a:fld>
            <a:endParaRPr lang="en-US"/>
          </a:p>
        </p:txBody>
      </p:sp>
      <p:sp>
        <p:nvSpPr>
          <p:cNvPr id="6" name="Rectangle 5"/>
          <p:cNvSpPr/>
          <p:nvPr/>
        </p:nvSpPr>
        <p:spPr>
          <a:xfrm>
            <a:off x="1921775" y="3656686"/>
            <a:ext cx="8126210" cy="2554545"/>
          </a:xfrm>
          <a:prstGeom prst="rect">
            <a:avLst/>
          </a:prstGeom>
        </p:spPr>
        <p:txBody>
          <a:bodyPr wrap="square">
            <a:spAutoFit/>
          </a:bodyPr>
          <a:lstStyle/>
          <a:p>
            <a:pPr>
              <a:buFontTx/>
              <a:buAutoNum type="arabicPeriod"/>
            </a:pPr>
            <a:r>
              <a:rPr lang="en-US" sz="2000" dirty="0"/>
              <a:t>Which sequence would be testing a typical transaction flow?</a:t>
            </a:r>
          </a:p>
          <a:p>
            <a:pPr>
              <a:buFontTx/>
              <a:buAutoNum type="arabicPeriod"/>
            </a:pPr>
            <a:r>
              <a:rPr lang="en-US" sz="2000" dirty="0"/>
              <a:t>What is the minimum number of tests required to test every state?</a:t>
            </a:r>
          </a:p>
          <a:p>
            <a:pPr lvl="1"/>
            <a:r>
              <a:rPr lang="en-US" sz="2000" dirty="0"/>
              <a:t>Answer: </a:t>
            </a:r>
            <a:r>
              <a:rPr lang="en-US" sz="2000" dirty="0">
                <a:solidFill>
                  <a:srgbClr val="FF0000"/>
                </a:solidFill>
              </a:rPr>
              <a:t>1</a:t>
            </a:r>
          </a:p>
          <a:p>
            <a:pPr lvl="1"/>
            <a:r>
              <a:rPr lang="en-US" sz="2000" dirty="0"/>
              <a:t>Cross every circle</a:t>
            </a:r>
          </a:p>
          <a:p>
            <a:pPr>
              <a:buFontTx/>
              <a:buAutoNum type="arabicPeriod"/>
            </a:pPr>
            <a:r>
              <a:rPr lang="en-US" sz="2000" dirty="0"/>
              <a:t>How many tests are required for testing every transition?</a:t>
            </a:r>
          </a:p>
          <a:p>
            <a:pPr lvl="1"/>
            <a:r>
              <a:rPr lang="en-US" sz="2000" dirty="0"/>
              <a:t>Answer: </a:t>
            </a:r>
            <a:r>
              <a:rPr lang="en-US" sz="2000" dirty="0">
                <a:solidFill>
                  <a:srgbClr val="FF0000"/>
                </a:solidFill>
              </a:rPr>
              <a:t>3</a:t>
            </a:r>
            <a:r>
              <a:rPr lang="en-US" sz="2000" dirty="0"/>
              <a:t> </a:t>
            </a:r>
          </a:p>
          <a:p>
            <a:pPr lvl="1"/>
            <a:r>
              <a:rPr lang="en-US" sz="2000" dirty="0"/>
              <a:t>Cover every line.  </a:t>
            </a:r>
            <a:br>
              <a:rPr lang="en-US" sz="2000" dirty="0"/>
            </a:br>
            <a:r>
              <a:rPr lang="en-US" sz="2000" dirty="0">
                <a:solidFill>
                  <a:srgbClr val="4C7ADC"/>
                </a:solidFill>
              </a:rPr>
              <a:t>This is also know as Chow’s 0-switch Coverage</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3888" y="1040105"/>
            <a:ext cx="6658890" cy="2726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reeform 9"/>
          <p:cNvSpPr/>
          <p:nvPr/>
        </p:nvSpPr>
        <p:spPr>
          <a:xfrm>
            <a:off x="3273255" y="1485934"/>
            <a:ext cx="4568330" cy="548640"/>
          </a:xfrm>
          <a:custGeom>
            <a:avLst/>
            <a:gdLst>
              <a:gd name="connsiteX0" fmla="*/ 0 w 6644640"/>
              <a:gd name="connsiteY0" fmla="*/ 794485 h 1206656"/>
              <a:gd name="connsiteX1" fmla="*/ 1539240 w 6644640"/>
              <a:gd name="connsiteY1" fmla="*/ 47725 h 1206656"/>
              <a:gd name="connsiteX2" fmla="*/ 2819400 w 6644640"/>
              <a:gd name="connsiteY2" fmla="*/ 123925 h 1206656"/>
              <a:gd name="connsiteX3" fmla="*/ 3688080 w 6644640"/>
              <a:gd name="connsiteY3" fmla="*/ 520165 h 1206656"/>
              <a:gd name="connsiteX4" fmla="*/ 4572000 w 6644640"/>
              <a:gd name="connsiteY4" fmla="*/ 855445 h 1206656"/>
              <a:gd name="connsiteX5" fmla="*/ 5577840 w 6644640"/>
              <a:gd name="connsiteY5" fmla="*/ 1205965 h 1206656"/>
              <a:gd name="connsiteX6" fmla="*/ 6644640 w 6644640"/>
              <a:gd name="connsiteY6" fmla="*/ 946885 h 1206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44640" h="1206656">
                <a:moveTo>
                  <a:pt x="0" y="794485"/>
                </a:moveTo>
                <a:cubicBezTo>
                  <a:pt x="534670" y="476985"/>
                  <a:pt x="1069340" y="159485"/>
                  <a:pt x="1539240" y="47725"/>
                </a:cubicBezTo>
                <a:cubicBezTo>
                  <a:pt x="2009140" y="-64035"/>
                  <a:pt x="2461260" y="45185"/>
                  <a:pt x="2819400" y="123925"/>
                </a:cubicBezTo>
                <a:cubicBezTo>
                  <a:pt x="3177540" y="202665"/>
                  <a:pt x="3395980" y="398245"/>
                  <a:pt x="3688080" y="520165"/>
                </a:cubicBezTo>
                <a:cubicBezTo>
                  <a:pt x="3980180" y="642085"/>
                  <a:pt x="4257040" y="741145"/>
                  <a:pt x="4572000" y="855445"/>
                </a:cubicBezTo>
                <a:cubicBezTo>
                  <a:pt x="4886960" y="969745"/>
                  <a:pt x="5232400" y="1190725"/>
                  <a:pt x="5577840" y="1205965"/>
                </a:cubicBezTo>
                <a:cubicBezTo>
                  <a:pt x="5923280" y="1221205"/>
                  <a:pt x="6499860" y="979905"/>
                  <a:pt x="6644640" y="946885"/>
                </a:cubicBezTo>
              </a:path>
            </a:pathLst>
          </a:custGeom>
          <a:ln w="57150">
            <a:solidFill>
              <a:srgbClr val="FF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AU"/>
          </a:p>
        </p:txBody>
      </p:sp>
      <p:sp>
        <p:nvSpPr>
          <p:cNvPr id="11" name="Freeform 10"/>
          <p:cNvSpPr/>
          <p:nvPr/>
        </p:nvSpPr>
        <p:spPr>
          <a:xfrm>
            <a:off x="3439675" y="1607520"/>
            <a:ext cx="3108960" cy="1005840"/>
          </a:xfrm>
          <a:custGeom>
            <a:avLst/>
            <a:gdLst>
              <a:gd name="connsiteX0" fmla="*/ 14514 w 4357737"/>
              <a:gd name="connsiteY0" fmla="*/ 475867 h 1569844"/>
              <a:gd name="connsiteX1" fmla="*/ 1524000 w 4357737"/>
              <a:gd name="connsiteY1" fmla="*/ 11410 h 1569844"/>
              <a:gd name="connsiteX2" fmla="*/ 3222171 w 4357737"/>
              <a:gd name="connsiteY2" fmla="*/ 171067 h 1569844"/>
              <a:gd name="connsiteX3" fmla="*/ 4252686 w 4357737"/>
              <a:gd name="connsiteY3" fmla="*/ 490382 h 1569844"/>
              <a:gd name="connsiteX4" fmla="*/ 4238171 w 4357737"/>
              <a:gd name="connsiteY4" fmla="*/ 954839 h 1569844"/>
              <a:gd name="connsiteX5" fmla="*/ 3497943 w 4357737"/>
              <a:gd name="connsiteY5" fmla="*/ 1230610 h 1569844"/>
              <a:gd name="connsiteX6" fmla="*/ 2641600 w 4357737"/>
              <a:gd name="connsiteY6" fmla="*/ 1549925 h 1569844"/>
              <a:gd name="connsiteX7" fmla="*/ 986971 w 4357737"/>
              <a:gd name="connsiteY7" fmla="*/ 1477353 h 1569844"/>
              <a:gd name="connsiteX8" fmla="*/ 0 w 4357737"/>
              <a:gd name="connsiteY8" fmla="*/ 998382 h 156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57737" h="1569844">
                <a:moveTo>
                  <a:pt x="14514" y="475867"/>
                </a:moveTo>
                <a:cubicBezTo>
                  <a:pt x="501952" y="269038"/>
                  <a:pt x="989391" y="62210"/>
                  <a:pt x="1524000" y="11410"/>
                </a:cubicBezTo>
                <a:cubicBezTo>
                  <a:pt x="2058610" y="-39390"/>
                  <a:pt x="2767390" y="91238"/>
                  <a:pt x="3222171" y="171067"/>
                </a:cubicBezTo>
                <a:cubicBezTo>
                  <a:pt x="3676952" y="250896"/>
                  <a:pt x="4083353" y="359753"/>
                  <a:pt x="4252686" y="490382"/>
                </a:cubicBezTo>
                <a:cubicBezTo>
                  <a:pt x="4422019" y="621011"/>
                  <a:pt x="4363962" y="831468"/>
                  <a:pt x="4238171" y="954839"/>
                </a:cubicBezTo>
                <a:cubicBezTo>
                  <a:pt x="4112380" y="1078210"/>
                  <a:pt x="3497943" y="1230610"/>
                  <a:pt x="3497943" y="1230610"/>
                </a:cubicBezTo>
                <a:cubicBezTo>
                  <a:pt x="3231848" y="1329791"/>
                  <a:pt x="3060095" y="1508801"/>
                  <a:pt x="2641600" y="1549925"/>
                </a:cubicBezTo>
                <a:cubicBezTo>
                  <a:pt x="2223105" y="1591049"/>
                  <a:pt x="1427238" y="1569277"/>
                  <a:pt x="986971" y="1477353"/>
                </a:cubicBezTo>
                <a:cubicBezTo>
                  <a:pt x="546704" y="1385429"/>
                  <a:pt x="249162" y="1153201"/>
                  <a:pt x="0" y="998382"/>
                </a:cubicBezTo>
              </a:path>
            </a:pathLst>
          </a:custGeom>
          <a:ln w="571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AU"/>
          </a:p>
        </p:txBody>
      </p:sp>
      <p:sp>
        <p:nvSpPr>
          <p:cNvPr id="15" name="Freeform 14"/>
          <p:cNvSpPr/>
          <p:nvPr/>
        </p:nvSpPr>
        <p:spPr>
          <a:xfrm>
            <a:off x="3273255" y="1228045"/>
            <a:ext cx="4114800" cy="1796795"/>
          </a:xfrm>
          <a:custGeom>
            <a:avLst/>
            <a:gdLst>
              <a:gd name="connsiteX0" fmla="*/ 275772 w 5716058"/>
              <a:gd name="connsiteY0" fmla="*/ 1005888 h 2103304"/>
              <a:gd name="connsiteX1" fmla="*/ 1335315 w 5716058"/>
              <a:gd name="connsiteY1" fmla="*/ 686574 h 2103304"/>
              <a:gd name="connsiteX2" fmla="*/ 2467429 w 5716058"/>
              <a:gd name="connsiteY2" fmla="*/ 439831 h 2103304"/>
              <a:gd name="connsiteX3" fmla="*/ 3614057 w 5716058"/>
              <a:gd name="connsiteY3" fmla="*/ 672059 h 2103304"/>
              <a:gd name="connsiteX4" fmla="*/ 4441372 w 5716058"/>
              <a:gd name="connsiteY4" fmla="*/ 962345 h 2103304"/>
              <a:gd name="connsiteX5" fmla="*/ 4615543 w 5716058"/>
              <a:gd name="connsiteY5" fmla="*/ 497888 h 2103304"/>
              <a:gd name="connsiteX6" fmla="*/ 5021943 w 5716058"/>
              <a:gd name="connsiteY6" fmla="*/ 18917 h 2103304"/>
              <a:gd name="connsiteX7" fmla="*/ 5602515 w 5716058"/>
              <a:gd name="connsiteY7" fmla="*/ 149545 h 2103304"/>
              <a:gd name="connsiteX8" fmla="*/ 5675086 w 5716058"/>
              <a:gd name="connsiteY8" fmla="*/ 643031 h 2103304"/>
              <a:gd name="connsiteX9" fmla="*/ 5123543 w 5716058"/>
              <a:gd name="connsiteY9" fmla="*/ 933317 h 2103304"/>
              <a:gd name="connsiteX10" fmla="*/ 4441372 w 5716058"/>
              <a:gd name="connsiteY10" fmla="*/ 1455831 h 2103304"/>
              <a:gd name="connsiteX11" fmla="*/ 3715657 w 5716058"/>
              <a:gd name="connsiteY11" fmla="*/ 1847717 h 2103304"/>
              <a:gd name="connsiteX12" fmla="*/ 2772229 w 5716058"/>
              <a:gd name="connsiteY12" fmla="*/ 2079945 h 2103304"/>
              <a:gd name="connsiteX13" fmla="*/ 1509486 w 5716058"/>
              <a:gd name="connsiteY13" fmla="*/ 2050917 h 2103304"/>
              <a:gd name="connsiteX14" fmla="*/ 537029 w 5716058"/>
              <a:gd name="connsiteY14" fmla="*/ 1688059 h 2103304"/>
              <a:gd name="connsiteX15" fmla="*/ 0 w 5716058"/>
              <a:gd name="connsiteY15" fmla="*/ 1267145 h 2103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6058" h="2103304">
                <a:moveTo>
                  <a:pt x="275772" y="1005888"/>
                </a:moveTo>
                <a:cubicBezTo>
                  <a:pt x="622905" y="893402"/>
                  <a:pt x="970039" y="780917"/>
                  <a:pt x="1335315" y="686574"/>
                </a:cubicBezTo>
                <a:cubicBezTo>
                  <a:pt x="1700591" y="592231"/>
                  <a:pt x="2087639" y="442250"/>
                  <a:pt x="2467429" y="439831"/>
                </a:cubicBezTo>
                <a:cubicBezTo>
                  <a:pt x="2847219" y="437412"/>
                  <a:pt x="3285067" y="584973"/>
                  <a:pt x="3614057" y="672059"/>
                </a:cubicBezTo>
                <a:cubicBezTo>
                  <a:pt x="3943047" y="759145"/>
                  <a:pt x="4274458" y="991373"/>
                  <a:pt x="4441372" y="962345"/>
                </a:cubicBezTo>
                <a:cubicBezTo>
                  <a:pt x="4608286" y="933317"/>
                  <a:pt x="4518781" y="655126"/>
                  <a:pt x="4615543" y="497888"/>
                </a:cubicBezTo>
                <a:cubicBezTo>
                  <a:pt x="4712305" y="340650"/>
                  <a:pt x="4857448" y="76974"/>
                  <a:pt x="5021943" y="18917"/>
                </a:cubicBezTo>
                <a:cubicBezTo>
                  <a:pt x="5186438" y="-39140"/>
                  <a:pt x="5493658" y="45526"/>
                  <a:pt x="5602515" y="149545"/>
                </a:cubicBezTo>
                <a:cubicBezTo>
                  <a:pt x="5711372" y="253564"/>
                  <a:pt x="5754915" y="512402"/>
                  <a:pt x="5675086" y="643031"/>
                </a:cubicBezTo>
                <a:cubicBezTo>
                  <a:pt x="5595257" y="773660"/>
                  <a:pt x="5329162" y="797850"/>
                  <a:pt x="5123543" y="933317"/>
                </a:cubicBezTo>
                <a:cubicBezTo>
                  <a:pt x="4917924" y="1068784"/>
                  <a:pt x="4676020" y="1303431"/>
                  <a:pt x="4441372" y="1455831"/>
                </a:cubicBezTo>
                <a:cubicBezTo>
                  <a:pt x="4206724" y="1608231"/>
                  <a:pt x="3993848" y="1743698"/>
                  <a:pt x="3715657" y="1847717"/>
                </a:cubicBezTo>
                <a:cubicBezTo>
                  <a:pt x="3437467" y="1951736"/>
                  <a:pt x="3139924" y="2046078"/>
                  <a:pt x="2772229" y="2079945"/>
                </a:cubicBezTo>
                <a:cubicBezTo>
                  <a:pt x="2404534" y="2113812"/>
                  <a:pt x="1882019" y="2116231"/>
                  <a:pt x="1509486" y="2050917"/>
                </a:cubicBezTo>
                <a:cubicBezTo>
                  <a:pt x="1136953" y="1985603"/>
                  <a:pt x="788610" y="1818688"/>
                  <a:pt x="537029" y="1688059"/>
                </a:cubicBezTo>
                <a:cubicBezTo>
                  <a:pt x="285448" y="1557430"/>
                  <a:pt x="142724" y="1412287"/>
                  <a:pt x="0" y="1267145"/>
                </a:cubicBezTo>
              </a:path>
            </a:pathLst>
          </a:custGeom>
          <a:ln w="57150">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AU"/>
          </a:p>
        </p:txBody>
      </p:sp>
    </p:spTree>
    <p:extLst>
      <p:ext uri="{BB962C8B-B14F-4D97-AF65-F5344CB8AC3E}">
        <p14:creationId xmlns:p14="http://schemas.microsoft.com/office/powerpoint/2010/main" val="8598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State Transition Diagram Example: Account Login</a:t>
            </a:r>
            <a:endParaRPr lang="en-US" sz="28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45</a:t>
            </a:fld>
            <a:endParaRPr lang="en-US"/>
          </a:p>
        </p:txBody>
      </p:sp>
      <p:grpSp>
        <p:nvGrpSpPr>
          <p:cNvPr id="5" name="Group 73"/>
          <p:cNvGrpSpPr>
            <a:grpSpLocks/>
          </p:cNvGrpSpPr>
          <p:nvPr/>
        </p:nvGrpSpPr>
        <p:grpSpPr bwMode="auto">
          <a:xfrm>
            <a:off x="1471229" y="1002508"/>
            <a:ext cx="8361620" cy="4179093"/>
            <a:chOff x="365" y="672"/>
            <a:chExt cx="5412" cy="3121"/>
          </a:xfrm>
        </p:grpSpPr>
        <p:sp>
          <p:nvSpPr>
            <p:cNvPr id="6" name="Oval 74"/>
            <p:cNvSpPr>
              <a:spLocks noChangeArrowheads="1"/>
            </p:cNvSpPr>
            <p:nvPr/>
          </p:nvSpPr>
          <p:spPr bwMode="auto">
            <a:xfrm>
              <a:off x="1430" y="1839"/>
              <a:ext cx="714" cy="690"/>
            </a:xfrm>
            <a:prstGeom prst="ellipse">
              <a:avLst/>
            </a:prstGeom>
            <a:solidFill>
              <a:srgbClr val="1A5692"/>
            </a:solidFill>
            <a:ln w="25400" cap="flat" cmpd="sng" algn="ctr">
              <a:solidFill>
                <a:srgbClr val="1A5692">
                  <a:shade val="50000"/>
                </a:srgbClr>
              </a:solidFill>
              <a:prstDash val="solid"/>
              <a:headEnd/>
              <a:tailEnd/>
            </a:ln>
            <a:effectLst/>
          </p:spPr>
          <p:txBody>
            <a:bodyPr wrap="none" anchor="ctr"/>
            <a:lstStyle/>
            <a:p>
              <a:pPr algn="ctr">
                <a:defRPr/>
              </a:pPr>
              <a:r>
                <a:rPr lang="en-GB" b="1" kern="0" dirty="0">
                  <a:solidFill>
                    <a:srgbClr val="FFFFFF"/>
                  </a:solidFill>
                  <a:latin typeface="Arial"/>
                </a:rPr>
                <a:t>S2</a:t>
              </a:r>
            </a:p>
            <a:p>
              <a:pPr algn="ctr">
                <a:defRPr/>
              </a:pPr>
              <a:r>
                <a:rPr lang="en-GB" b="1" kern="0" dirty="0">
                  <a:solidFill>
                    <a:srgbClr val="FFFFFF"/>
                  </a:solidFill>
                  <a:latin typeface="Arial"/>
                </a:rPr>
                <a:t>1</a:t>
              </a:r>
              <a:r>
                <a:rPr lang="en-GB" b="1" kern="0" baseline="30000" dirty="0">
                  <a:solidFill>
                    <a:srgbClr val="FFFFFF"/>
                  </a:solidFill>
                  <a:latin typeface="Arial"/>
                </a:rPr>
                <a:t>st</a:t>
              </a:r>
              <a:r>
                <a:rPr lang="en-GB" b="1" kern="0" dirty="0">
                  <a:solidFill>
                    <a:srgbClr val="FFFFFF"/>
                  </a:solidFill>
                  <a:latin typeface="Arial"/>
                </a:rPr>
                <a:t> </a:t>
              </a:r>
              <a:br>
                <a:rPr lang="en-GB" b="1" kern="0" dirty="0">
                  <a:solidFill>
                    <a:srgbClr val="FFFFFF"/>
                  </a:solidFill>
                  <a:latin typeface="Arial"/>
                </a:rPr>
              </a:br>
              <a:r>
                <a:rPr lang="en-GB" b="1" kern="0" dirty="0">
                  <a:solidFill>
                    <a:srgbClr val="FFFFFF"/>
                  </a:solidFill>
                  <a:latin typeface="Arial"/>
                </a:rPr>
                <a:t>attempt</a:t>
              </a:r>
              <a:endParaRPr lang="en-US" b="1" kern="0" dirty="0">
                <a:solidFill>
                  <a:srgbClr val="FFFFFF"/>
                </a:solidFill>
                <a:latin typeface="Arial"/>
              </a:endParaRPr>
            </a:p>
          </p:txBody>
        </p:sp>
        <p:sp>
          <p:nvSpPr>
            <p:cNvPr id="7" name="Oval 75"/>
            <p:cNvSpPr>
              <a:spLocks noChangeArrowheads="1"/>
            </p:cNvSpPr>
            <p:nvPr/>
          </p:nvSpPr>
          <p:spPr bwMode="auto">
            <a:xfrm>
              <a:off x="2875" y="1839"/>
              <a:ext cx="714" cy="690"/>
            </a:xfrm>
            <a:prstGeom prst="ellipse">
              <a:avLst/>
            </a:prstGeom>
            <a:solidFill>
              <a:srgbClr val="1A5692"/>
            </a:solidFill>
            <a:ln w="25400" cap="flat" cmpd="sng" algn="ctr">
              <a:solidFill>
                <a:srgbClr val="1A5692">
                  <a:shade val="50000"/>
                </a:srgbClr>
              </a:solidFill>
              <a:prstDash val="solid"/>
              <a:headEnd/>
              <a:tailEnd/>
            </a:ln>
            <a:effectLst/>
          </p:spPr>
          <p:txBody>
            <a:bodyPr wrap="none" anchor="ctr"/>
            <a:lstStyle/>
            <a:p>
              <a:pPr algn="ctr">
                <a:defRPr/>
              </a:pPr>
              <a:r>
                <a:rPr lang="en-GB" b="1" kern="0" dirty="0">
                  <a:solidFill>
                    <a:srgbClr val="FFFFFF"/>
                  </a:solidFill>
                  <a:latin typeface="Arial"/>
                </a:rPr>
                <a:t>S3</a:t>
              </a:r>
            </a:p>
            <a:p>
              <a:pPr algn="ctr">
                <a:defRPr/>
              </a:pPr>
              <a:r>
                <a:rPr lang="en-GB" b="1" kern="0" dirty="0">
                  <a:solidFill>
                    <a:srgbClr val="FFFFFF"/>
                  </a:solidFill>
                  <a:latin typeface="Arial"/>
                </a:rPr>
                <a:t>2</a:t>
              </a:r>
              <a:r>
                <a:rPr lang="en-GB" b="1" kern="0" baseline="30000" dirty="0">
                  <a:solidFill>
                    <a:srgbClr val="FFFFFF"/>
                  </a:solidFill>
                  <a:latin typeface="Arial"/>
                </a:rPr>
                <a:t>nd</a:t>
              </a:r>
              <a:r>
                <a:rPr lang="en-GB" b="1" kern="0" dirty="0">
                  <a:solidFill>
                    <a:srgbClr val="FFFFFF"/>
                  </a:solidFill>
                  <a:latin typeface="Arial"/>
                </a:rPr>
                <a:t> </a:t>
              </a:r>
              <a:br>
                <a:rPr lang="en-GB" b="1" kern="0" dirty="0">
                  <a:solidFill>
                    <a:srgbClr val="FFFFFF"/>
                  </a:solidFill>
                  <a:latin typeface="Arial"/>
                </a:rPr>
              </a:br>
              <a:r>
                <a:rPr lang="en-GB" b="1" kern="0" dirty="0">
                  <a:solidFill>
                    <a:srgbClr val="FFFFFF"/>
                  </a:solidFill>
                  <a:latin typeface="Arial"/>
                </a:rPr>
                <a:t>attempt</a:t>
              </a:r>
              <a:endParaRPr lang="en-US" b="1" kern="0" dirty="0">
                <a:solidFill>
                  <a:srgbClr val="FFFFFF"/>
                </a:solidFill>
                <a:latin typeface="Arial"/>
              </a:endParaRPr>
            </a:p>
          </p:txBody>
        </p:sp>
        <p:sp>
          <p:nvSpPr>
            <p:cNvPr id="8" name="Oval 76"/>
            <p:cNvSpPr>
              <a:spLocks noChangeArrowheads="1"/>
            </p:cNvSpPr>
            <p:nvPr/>
          </p:nvSpPr>
          <p:spPr bwMode="auto">
            <a:xfrm>
              <a:off x="3926" y="1839"/>
              <a:ext cx="714" cy="690"/>
            </a:xfrm>
            <a:prstGeom prst="ellipse">
              <a:avLst/>
            </a:prstGeom>
            <a:solidFill>
              <a:srgbClr val="1A5692"/>
            </a:solidFill>
            <a:ln w="25400" cap="flat" cmpd="sng" algn="ctr">
              <a:solidFill>
                <a:srgbClr val="1A5692">
                  <a:shade val="50000"/>
                </a:srgbClr>
              </a:solidFill>
              <a:prstDash val="solid"/>
              <a:headEnd/>
              <a:tailEnd/>
            </a:ln>
            <a:effectLst/>
          </p:spPr>
          <p:txBody>
            <a:bodyPr wrap="none" anchor="ctr"/>
            <a:lstStyle/>
            <a:p>
              <a:pPr algn="ctr">
                <a:defRPr/>
              </a:pPr>
              <a:r>
                <a:rPr lang="en-GB" b="1" kern="0" dirty="0">
                  <a:solidFill>
                    <a:srgbClr val="FFFFFF"/>
                  </a:solidFill>
                  <a:latin typeface="Arial"/>
                </a:rPr>
                <a:t>S4</a:t>
              </a:r>
            </a:p>
            <a:p>
              <a:pPr algn="ctr">
                <a:defRPr/>
              </a:pPr>
              <a:r>
                <a:rPr lang="en-GB" b="1" kern="0" dirty="0">
                  <a:solidFill>
                    <a:srgbClr val="FFFFFF"/>
                  </a:solidFill>
                  <a:latin typeface="Arial"/>
                </a:rPr>
                <a:t>3</a:t>
              </a:r>
              <a:r>
                <a:rPr lang="en-GB" b="1" kern="0" baseline="30000" dirty="0">
                  <a:solidFill>
                    <a:srgbClr val="FFFFFF"/>
                  </a:solidFill>
                  <a:latin typeface="Arial"/>
                </a:rPr>
                <a:t>rd</a:t>
              </a:r>
              <a:r>
                <a:rPr lang="en-GB" b="1" kern="0" dirty="0">
                  <a:solidFill>
                    <a:srgbClr val="FFFFFF"/>
                  </a:solidFill>
                  <a:latin typeface="Arial"/>
                </a:rPr>
                <a:t>  </a:t>
              </a:r>
              <a:br>
                <a:rPr lang="en-GB" b="1" kern="0" dirty="0">
                  <a:solidFill>
                    <a:srgbClr val="FFFFFF"/>
                  </a:solidFill>
                  <a:latin typeface="Arial"/>
                </a:rPr>
              </a:br>
              <a:r>
                <a:rPr lang="en-GB" b="1" kern="0" dirty="0">
                  <a:solidFill>
                    <a:srgbClr val="FFFFFF"/>
                  </a:solidFill>
                  <a:latin typeface="Arial"/>
                </a:rPr>
                <a:t>attempt</a:t>
              </a:r>
              <a:endParaRPr lang="en-US" b="1" kern="0" dirty="0">
                <a:solidFill>
                  <a:srgbClr val="FFFFFF"/>
                </a:solidFill>
                <a:latin typeface="Arial"/>
              </a:endParaRPr>
            </a:p>
          </p:txBody>
        </p:sp>
        <p:sp>
          <p:nvSpPr>
            <p:cNvPr id="9" name="Oval 77"/>
            <p:cNvSpPr>
              <a:spLocks noChangeArrowheads="1"/>
            </p:cNvSpPr>
            <p:nvPr/>
          </p:nvSpPr>
          <p:spPr bwMode="auto">
            <a:xfrm>
              <a:off x="4259" y="3103"/>
              <a:ext cx="714" cy="690"/>
            </a:xfrm>
            <a:prstGeom prst="ellipse">
              <a:avLst/>
            </a:prstGeom>
            <a:solidFill>
              <a:srgbClr val="1A5692"/>
            </a:solidFill>
            <a:ln w="25400" cap="flat" cmpd="sng" algn="ctr">
              <a:solidFill>
                <a:srgbClr val="1A5692">
                  <a:shade val="50000"/>
                </a:srgbClr>
              </a:solidFill>
              <a:prstDash val="solid"/>
              <a:headEnd/>
              <a:tailEnd/>
            </a:ln>
            <a:effectLst/>
          </p:spPr>
          <p:txBody>
            <a:bodyPr wrap="none" anchor="ctr"/>
            <a:lstStyle/>
            <a:p>
              <a:pPr algn="ctr">
                <a:defRPr/>
              </a:pPr>
              <a:r>
                <a:rPr lang="en-GB" b="1" kern="0" dirty="0">
                  <a:solidFill>
                    <a:srgbClr val="FFFFFF"/>
                  </a:solidFill>
                  <a:latin typeface="Arial"/>
                </a:rPr>
                <a:t>S5</a:t>
              </a:r>
            </a:p>
            <a:p>
              <a:pPr algn="ctr">
                <a:defRPr/>
              </a:pPr>
              <a:r>
                <a:rPr lang="en-GB" b="1" kern="0" dirty="0">
                  <a:solidFill>
                    <a:srgbClr val="FFFFFF"/>
                  </a:solidFill>
                  <a:latin typeface="Arial"/>
                </a:rPr>
                <a:t>Access</a:t>
              </a:r>
            </a:p>
            <a:p>
              <a:pPr algn="ctr">
                <a:defRPr/>
              </a:pPr>
              <a:r>
                <a:rPr lang="en-GB" b="1" kern="0" dirty="0">
                  <a:solidFill>
                    <a:srgbClr val="FFFFFF"/>
                  </a:solidFill>
                  <a:latin typeface="Arial"/>
                </a:rPr>
                <a:t>account</a:t>
              </a:r>
              <a:endParaRPr lang="en-US" b="1" kern="0" dirty="0">
                <a:solidFill>
                  <a:srgbClr val="FFFFFF"/>
                </a:solidFill>
                <a:latin typeface="Arial"/>
              </a:endParaRPr>
            </a:p>
          </p:txBody>
        </p:sp>
        <p:sp>
          <p:nvSpPr>
            <p:cNvPr id="10" name="Oval 78"/>
            <p:cNvSpPr>
              <a:spLocks noChangeArrowheads="1"/>
            </p:cNvSpPr>
            <p:nvPr/>
          </p:nvSpPr>
          <p:spPr bwMode="auto">
            <a:xfrm>
              <a:off x="4973" y="1034"/>
              <a:ext cx="714" cy="690"/>
            </a:xfrm>
            <a:prstGeom prst="ellipse">
              <a:avLst/>
            </a:prstGeom>
            <a:solidFill>
              <a:srgbClr val="1A5692"/>
            </a:solidFill>
            <a:ln w="25400" cap="flat" cmpd="sng" algn="ctr">
              <a:solidFill>
                <a:srgbClr val="1A5692">
                  <a:shade val="50000"/>
                </a:srgbClr>
              </a:solidFill>
              <a:prstDash val="solid"/>
              <a:headEnd/>
              <a:tailEnd/>
            </a:ln>
            <a:effectLst/>
          </p:spPr>
          <p:txBody>
            <a:bodyPr wrap="none" anchor="ctr"/>
            <a:lstStyle/>
            <a:p>
              <a:pPr algn="ctr">
                <a:defRPr/>
              </a:pPr>
              <a:r>
                <a:rPr lang="en-GB" b="1" kern="0" dirty="0">
                  <a:solidFill>
                    <a:srgbClr val="FFFFFF"/>
                  </a:solidFill>
                  <a:latin typeface="Arial"/>
                </a:rPr>
                <a:t>S6</a:t>
              </a:r>
            </a:p>
            <a:p>
              <a:pPr algn="ctr">
                <a:defRPr/>
              </a:pPr>
              <a:r>
                <a:rPr lang="en-GB" b="1" kern="0" dirty="0">
                  <a:solidFill>
                    <a:srgbClr val="FFFFFF"/>
                  </a:solidFill>
                  <a:latin typeface="Arial"/>
                </a:rPr>
                <a:t>Suspend </a:t>
              </a:r>
              <a:br>
                <a:rPr lang="en-GB" b="1" kern="0" dirty="0">
                  <a:solidFill>
                    <a:srgbClr val="FFFFFF"/>
                  </a:solidFill>
                  <a:latin typeface="Arial"/>
                </a:rPr>
              </a:br>
              <a:r>
                <a:rPr lang="en-GB" b="1" kern="0" dirty="0">
                  <a:solidFill>
                    <a:srgbClr val="FFFFFF"/>
                  </a:solidFill>
                  <a:latin typeface="Arial"/>
                </a:rPr>
                <a:t>Acct</a:t>
              </a:r>
            </a:p>
          </p:txBody>
        </p:sp>
        <p:sp>
          <p:nvSpPr>
            <p:cNvPr id="11" name="Oval 79"/>
            <p:cNvSpPr>
              <a:spLocks noChangeArrowheads="1"/>
            </p:cNvSpPr>
            <p:nvPr/>
          </p:nvSpPr>
          <p:spPr bwMode="auto">
            <a:xfrm>
              <a:off x="659" y="1174"/>
              <a:ext cx="715" cy="690"/>
            </a:xfrm>
            <a:prstGeom prst="ellipse">
              <a:avLst/>
            </a:prstGeom>
            <a:solidFill>
              <a:srgbClr val="1A5692"/>
            </a:solidFill>
            <a:ln w="25400" cap="flat" cmpd="sng" algn="ctr">
              <a:solidFill>
                <a:srgbClr val="1A5692">
                  <a:shade val="50000"/>
                </a:srgbClr>
              </a:solidFill>
              <a:prstDash val="solid"/>
              <a:headEnd/>
              <a:tailEnd/>
            </a:ln>
            <a:effectLst/>
          </p:spPr>
          <p:txBody>
            <a:bodyPr wrap="none" anchor="ctr"/>
            <a:lstStyle/>
            <a:p>
              <a:pPr algn="ctr">
                <a:defRPr/>
              </a:pPr>
              <a:r>
                <a:rPr lang="en-GB" b="1" kern="0" dirty="0">
                  <a:solidFill>
                    <a:srgbClr val="FFFFFF"/>
                  </a:solidFill>
                  <a:latin typeface="Arial"/>
                </a:rPr>
                <a:t>S1</a:t>
              </a:r>
            </a:p>
            <a:p>
              <a:pPr algn="ctr">
                <a:defRPr/>
              </a:pPr>
              <a:r>
                <a:rPr lang="en-GB" b="1" kern="0" dirty="0">
                  <a:solidFill>
                    <a:srgbClr val="FFFFFF"/>
                  </a:solidFill>
                  <a:latin typeface="Arial"/>
                </a:rPr>
                <a:t>start</a:t>
              </a:r>
              <a:endParaRPr lang="en-US" b="1" kern="0" dirty="0">
                <a:solidFill>
                  <a:srgbClr val="FFFFFF"/>
                </a:solidFill>
                <a:latin typeface="Arial"/>
              </a:endParaRPr>
            </a:p>
          </p:txBody>
        </p:sp>
        <p:sp>
          <p:nvSpPr>
            <p:cNvPr id="12" name="Freeform 80"/>
            <p:cNvSpPr>
              <a:spLocks/>
            </p:cNvSpPr>
            <p:nvPr/>
          </p:nvSpPr>
          <p:spPr bwMode="auto">
            <a:xfrm rot="5400000" flipV="1">
              <a:off x="1200" y="1804"/>
              <a:ext cx="225" cy="299"/>
            </a:xfrm>
            <a:custGeom>
              <a:avLst/>
              <a:gdLst>
                <a:gd name="T0" fmla="*/ 0 w 244"/>
                <a:gd name="T1" fmla="*/ 0 h 276"/>
                <a:gd name="T2" fmla="*/ 152 w 244"/>
                <a:gd name="T3" fmla="*/ 104 h 276"/>
                <a:gd name="T4" fmla="*/ 207 w 244"/>
                <a:gd name="T5" fmla="*/ 324 h 276"/>
                <a:gd name="T6" fmla="*/ 0 60000 65536"/>
                <a:gd name="T7" fmla="*/ 0 60000 65536"/>
                <a:gd name="T8" fmla="*/ 0 60000 65536"/>
                <a:gd name="T9" fmla="*/ 0 w 244"/>
                <a:gd name="T10" fmla="*/ 0 h 276"/>
                <a:gd name="T11" fmla="*/ 244 w 244"/>
                <a:gd name="T12" fmla="*/ 276 h 276"/>
              </a:gdLst>
              <a:ahLst/>
              <a:cxnLst>
                <a:cxn ang="T6">
                  <a:pos x="T0" y="T1"/>
                </a:cxn>
                <a:cxn ang="T7">
                  <a:pos x="T2" y="T3"/>
                </a:cxn>
                <a:cxn ang="T8">
                  <a:pos x="T4" y="T5"/>
                </a:cxn>
              </a:cxnLst>
              <a:rect l="T9" t="T10" r="T11" b="T12"/>
              <a:pathLst>
                <a:path w="244" h="276">
                  <a:moveTo>
                    <a:pt x="0" y="0"/>
                  </a:moveTo>
                  <a:cubicBezTo>
                    <a:pt x="69" y="21"/>
                    <a:pt x="138" y="43"/>
                    <a:pt x="179" y="89"/>
                  </a:cubicBezTo>
                  <a:cubicBezTo>
                    <a:pt x="220" y="135"/>
                    <a:pt x="232" y="205"/>
                    <a:pt x="244" y="276"/>
                  </a:cubicBezTo>
                </a:path>
              </a:pathLst>
            </a:custGeom>
            <a:noFill/>
            <a:ln w="57150">
              <a:solidFill>
                <a:srgbClr val="F54510">
                  <a:lumMod val="50000"/>
                </a:srgbClr>
              </a:solidFill>
              <a:round/>
              <a:headEnd/>
              <a:tailEnd type="triangle" w="med" len="med"/>
            </a:ln>
          </p:spPr>
          <p:txBody>
            <a:bodyPr wrap="none" anchor="ctr"/>
            <a:lstStyle/>
            <a:p>
              <a:pPr>
                <a:defRPr/>
              </a:pPr>
              <a:endParaRPr lang="en-US" kern="0">
                <a:solidFill>
                  <a:sysClr val="windowText" lastClr="000000"/>
                </a:solidFill>
              </a:endParaRPr>
            </a:p>
          </p:txBody>
        </p:sp>
        <p:sp>
          <p:nvSpPr>
            <p:cNvPr id="13" name="Text Box 81"/>
            <p:cNvSpPr txBox="1">
              <a:spLocks noChangeArrowheads="1"/>
            </p:cNvSpPr>
            <p:nvPr/>
          </p:nvSpPr>
          <p:spPr bwMode="auto">
            <a:xfrm>
              <a:off x="365" y="1977"/>
              <a:ext cx="808"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kern="0">
                  <a:solidFill>
                    <a:srgbClr val="000000"/>
                  </a:solidFill>
                </a:rPr>
                <a:t>Enter </a:t>
              </a:r>
              <a:br>
                <a:rPr lang="en-GB" kern="0">
                  <a:solidFill>
                    <a:srgbClr val="000000"/>
                  </a:solidFill>
                </a:rPr>
              </a:br>
              <a:r>
                <a:rPr lang="en-GB" kern="0">
                  <a:solidFill>
                    <a:srgbClr val="000000"/>
                  </a:solidFill>
                </a:rPr>
                <a:t>Username</a:t>
              </a:r>
              <a:endParaRPr lang="en-US" kern="0">
                <a:solidFill>
                  <a:srgbClr val="000000"/>
                </a:solidFill>
              </a:endParaRPr>
            </a:p>
          </p:txBody>
        </p:sp>
        <p:sp>
          <p:nvSpPr>
            <p:cNvPr id="14" name="Freeform 82"/>
            <p:cNvSpPr>
              <a:spLocks/>
            </p:cNvSpPr>
            <p:nvPr/>
          </p:nvSpPr>
          <p:spPr bwMode="auto">
            <a:xfrm>
              <a:off x="2106" y="1805"/>
              <a:ext cx="895" cy="172"/>
            </a:xfrm>
            <a:custGeom>
              <a:avLst/>
              <a:gdLst>
                <a:gd name="T0" fmla="*/ 0 w 551"/>
                <a:gd name="T1" fmla="*/ 214 h 138"/>
                <a:gd name="T2" fmla="*/ 642 w 551"/>
                <a:gd name="T3" fmla="*/ 0 h 138"/>
                <a:gd name="T4" fmla="*/ 1454 w 551"/>
                <a:gd name="T5" fmla="*/ 214 h 138"/>
                <a:gd name="T6" fmla="*/ 0 60000 65536"/>
                <a:gd name="T7" fmla="*/ 0 60000 65536"/>
                <a:gd name="T8" fmla="*/ 0 60000 65536"/>
                <a:gd name="T9" fmla="*/ 0 w 551"/>
                <a:gd name="T10" fmla="*/ 0 h 138"/>
                <a:gd name="T11" fmla="*/ 551 w 551"/>
                <a:gd name="T12" fmla="*/ 138 h 138"/>
              </a:gdLst>
              <a:ahLst/>
              <a:cxnLst>
                <a:cxn ang="T6">
                  <a:pos x="T0" y="T1"/>
                </a:cxn>
                <a:cxn ang="T7">
                  <a:pos x="T2" y="T3"/>
                </a:cxn>
                <a:cxn ang="T8">
                  <a:pos x="T4" y="T5"/>
                </a:cxn>
              </a:cxnLst>
              <a:rect l="T9" t="T10" r="T11" b="T12"/>
              <a:pathLst>
                <a:path w="551" h="138">
                  <a:moveTo>
                    <a:pt x="0" y="138"/>
                  </a:moveTo>
                  <a:cubicBezTo>
                    <a:pt x="75" y="69"/>
                    <a:pt x="151" y="0"/>
                    <a:pt x="243" y="0"/>
                  </a:cubicBezTo>
                  <a:cubicBezTo>
                    <a:pt x="335" y="0"/>
                    <a:pt x="500" y="115"/>
                    <a:pt x="551" y="138"/>
                  </a:cubicBezTo>
                </a:path>
              </a:pathLst>
            </a:custGeom>
            <a:noFill/>
            <a:ln w="38100" cap="flat" cmpd="sng" algn="ctr">
              <a:solidFill>
                <a:srgbClr val="F54510">
                  <a:lumMod val="50000"/>
                </a:srgbClr>
              </a:solidFill>
              <a:prstDash val="solid"/>
              <a:headEnd/>
              <a:tailEnd type="triangle" w="med" len="med"/>
            </a:ln>
            <a:effectLst>
              <a:outerShdw blurRad="40000" dist="23000" dir="5400000" rotWithShape="0">
                <a:srgbClr val="000000">
                  <a:alpha val="35000"/>
                </a:srgbClr>
              </a:outerShdw>
            </a:effectLst>
          </p:spPr>
          <p:txBody>
            <a:bodyPr wrap="none" anchor="ctr"/>
            <a:lstStyle/>
            <a:p>
              <a:pPr>
                <a:defRPr/>
              </a:pPr>
              <a:endParaRPr lang="en-US" kern="0">
                <a:solidFill>
                  <a:srgbClr val="000000"/>
                </a:solidFill>
                <a:latin typeface="Arial"/>
              </a:endParaRPr>
            </a:p>
          </p:txBody>
        </p:sp>
        <p:sp>
          <p:nvSpPr>
            <p:cNvPr id="15" name="Freeform 83"/>
            <p:cNvSpPr>
              <a:spLocks/>
            </p:cNvSpPr>
            <p:nvPr/>
          </p:nvSpPr>
          <p:spPr bwMode="auto">
            <a:xfrm>
              <a:off x="1654" y="2513"/>
              <a:ext cx="2607" cy="949"/>
            </a:xfrm>
            <a:custGeom>
              <a:avLst/>
              <a:gdLst>
                <a:gd name="T0" fmla="*/ 125 w 2154"/>
                <a:gd name="T1" fmla="*/ 0 h 933"/>
                <a:gd name="T2" fmla="*/ 506 w 2154"/>
                <a:gd name="T3" fmla="*/ 688 h 933"/>
                <a:gd name="T4" fmla="*/ 3155 w 2154"/>
                <a:gd name="T5" fmla="*/ 965 h 933"/>
                <a:gd name="T6" fmla="*/ 0 60000 65536"/>
                <a:gd name="T7" fmla="*/ 0 60000 65536"/>
                <a:gd name="T8" fmla="*/ 0 60000 65536"/>
                <a:gd name="T9" fmla="*/ 0 w 2154"/>
                <a:gd name="T10" fmla="*/ 0 h 933"/>
                <a:gd name="T11" fmla="*/ 2154 w 2154"/>
                <a:gd name="T12" fmla="*/ 933 h 933"/>
              </a:gdLst>
              <a:ahLst/>
              <a:cxnLst>
                <a:cxn ang="T6">
                  <a:pos x="T0" y="T1"/>
                </a:cxn>
                <a:cxn ang="T7">
                  <a:pos x="T2" y="T3"/>
                </a:cxn>
                <a:cxn ang="T8">
                  <a:pos x="T4" y="T5"/>
                </a:cxn>
              </a:cxnLst>
              <a:rect l="T9" t="T10" r="T11" b="T12"/>
              <a:pathLst>
                <a:path w="2154" h="933">
                  <a:moveTo>
                    <a:pt x="85" y="0"/>
                  </a:moveTo>
                  <a:cubicBezTo>
                    <a:pt x="42" y="255"/>
                    <a:pt x="0" y="510"/>
                    <a:pt x="345" y="665"/>
                  </a:cubicBezTo>
                  <a:cubicBezTo>
                    <a:pt x="690" y="820"/>
                    <a:pt x="1853" y="888"/>
                    <a:pt x="2154" y="933"/>
                  </a:cubicBezTo>
                </a:path>
              </a:pathLst>
            </a:custGeom>
            <a:noFill/>
            <a:ln w="38100" cap="flat" cmpd="sng" algn="ctr">
              <a:solidFill>
                <a:srgbClr val="F54510">
                  <a:lumMod val="50000"/>
                </a:srgbClr>
              </a:solidFill>
              <a:prstDash val="solid"/>
              <a:headEnd/>
              <a:tailEnd type="triangle" w="med" len="med"/>
            </a:ln>
            <a:effectLst>
              <a:outerShdw blurRad="40000" dist="23000" dir="5400000" rotWithShape="0">
                <a:srgbClr val="000000">
                  <a:alpha val="35000"/>
                </a:srgbClr>
              </a:outerShdw>
            </a:effectLst>
          </p:spPr>
          <p:txBody>
            <a:bodyPr wrap="none" anchor="ctr"/>
            <a:lstStyle/>
            <a:p>
              <a:pPr>
                <a:defRPr/>
              </a:pPr>
              <a:endParaRPr lang="en-US" kern="0">
                <a:solidFill>
                  <a:srgbClr val="000000"/>
                </a:solidFill>
                <a:latin typeface="Arial"/>
              </a:endParaRPr>
            </a:p>
          </p:txBody>
        </p:sp>
        <p:sp>
          <p:nvSpPr>
            <p:cNvPr id="16" name="Text Box 84"/>
            <p:cNvSpPr txBox="1">
              <a:spLocks noChangeArrowheads="1"/>
            </p:cNvSpPr>
            <p:nvPr/>
          </p:nvSpPr>
          <p:spPr bwMode="auto">
            <a:xfrm>
              <a:off x="1817" y="2653"/>
              <a:ext cx="8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kern="0" dirty="0">
                  <a:solidFill>
                    <a:srgbClr val="000000"/>
                  </a:solidFill>
                </a:rPr>
                <a:t>Password </a:t>
              </a:r>
              <a:br>
                <a:rPr lang="en-GB" kern="0" dirty="0">
                  <a:solidFill>
                    <a:srgbClr val="000000"/>
                  </a:solidFill>
                </a:rPr>
              </a:br>
              <a:r>
                <a:rPr lang="en-GB" kern="0" dirty="0">
                  <a:solidFill>
                    <a:srgbClr val="000000"/>
                  </a:solidFill>
                </a:rPr>
                <a:t>valid</a:t>
              </a:r>
              <a:endParaRPr lang="en-US" kern="0" dirty="0">
                <a:solidFill>
                  <a:srgbClr val="000000"/>
                </a:solidFill>
              </a:endParaRPr>
            </a:p>
          </p:txBody>
        </p:sp>
        <p:sp>
          <p:nvSpPr>
            <p:cNvPr id="17" name="Freeform 85"/>
            <p:cNvSpPr>
              <a:spLocks/>
            </p:cNvSpPr>
            <p:nvPr/>
          </p:nvSpPr>
          <p:spPr bwMode="auto">
            <a:xfrm>
              <a:off x="3183" y="2513"/>
              <a:ext cx="1110" cy="803"/>
            </a:xfrm>
            <a:custGeom>
              <a:avLst/>
              <a:gdLst>
                <a:gd name="T0" fmla="*/ 96 w 1111"/>
                <a:gd name="T1" fmla="*/ 0 h 803"/>
                <a:gd name="T2" fmla="*/ 169 w 1111"/>
                <a:gd name="T3" fmla="*/ 405 h 803"/>
                <a:gd name="T4" fmla="*/ 1109 w 1111"/>
                <a:gd name="T5" fmla="*/ 803 h 803"/>
                <a:gd name="T6" fmla="*/ 0 60000 65536"/>
                <a:gd name="T7" fmla="*/ 0 60000 65536"/>
                <a:gd name="T8" fmla="*/ 0 60000 65536"/>
                <a:gd name="T9" fmla="*/ 0 w 1111"/>
                <a:gd name="T10" fmla="*/ 0 h 803"/>
                <a:gd name="T11" fmla="*/ 1111 w 1111"/>
                <a:gd name="T12" fmla="*/ 803 h 803"/>
              </a:gdLst>
              <a:ahLst/>
              <a:cxnLst>
                <a:cxn ang="T6">
                  <a:pos x="T0" y="T1"/>
                </a:cxn>
                <a:cxn ang="T7">
                  <a:pos x="T2" y="T3"/>
                </a:cxn>
                <a:cxn ang="T8">
                  <a:pos x="T4" y="T5"/>
                </a:cxn>
              </a:cxnLst>
              <a:rect l="T9" t="T10" r="T11" b="T12"/>
              <a:pathLst>
                <a:path w="1111" h="803">
                  <a:moveTo>
                    <a:pt x="96" y="0"/>
                  </a:moveTo>
                  <a:cubicBezTo>
                    <a:pt x="48" y="135"/>
                    <a:pt x="0" y="271"/>
                    <a:pt x="169" y="405"/>
                  </a:cubicBezTo>
                  <a:cubicBezTo>
                    <a:pt x="338" y="539"/>
                    <a:pt x="954" y="737"/>
                    <a:pt x="1111" y="803"/>
                  </a:cubicBezTo>
                </a:path>
              </a:pathLst>
            </a:custGeom>
            <a:noFill/>
            <a:ln w="38100" cap="flat" cmpd="sng" algn="ctr">
              <a:solidFill>
                <a:srgbClr val="F54510">
                  <a:lumMod val="50000"/>
                </a:srgbClr>
              </a:solidFill>
              <a:prstDash val="solid"/>
              <a:headEnd/>
              <a:tailEnd type="triangle" w="med" len="med"/>
            </a:ln>
            <a:effectLst>
              <a:outerShdw blurRad="40000" dist="23000" dir="5400000" rotWithShape="0">
                <a:srgbClr val="000000">
                  <a:alpha val="35000"/>
                </a:srgbClr>
              </a:outerShdw>
            </a:effectLst>
          </p:spPr>
          <p:txBody>
            <a:bodyPr wrap="none" anchor="ctr"/>
            <a:lstStyle/>
            <a:p>
              <a:pPr>
                <a:defRPr/>
              </a:pPr>
              <a:endParaRPr lang="en-US" kern="0">
                <a:solidFill>
                  <a:srgbClr val="000000"/>
                </a:solidFill>
                <a:latin typeface="Arial"/>
              </a:endParaRPr>
            </a:p>
          </p:txBody>
        </p:sp>
        <p:sp>
          <p:nvSpPr>
            <p:cNvPr id="18" name="Freeform 86"/>
            <p:cNvSpPr>
              <a:spLocks/>
            </p:cNvSpPr>
            <p:nvPr/>
          </p:nvSpPr>
          <p:spPr bwMode="auto">
            <a:xfrm>
              <a:off x="3479" y="1795"/>
              <a:ext cx="551" cy="138"/>
            </a:xfrm>
            <a:custGeom>
              <a:avLst/>
              <a:gdLst>
                <a:gd name="T0" fmla="*/ 0 w 551"/>
                <a:gd name="T1" fmla="*/ 138 h 138"/>
                <a:gd name="T2" fmla="*/ 243 w 551"/>
                <a:gd name="T3" fmla="*/ 0 h 138"/>
                <a:gd name="T4" fmla="*/ 551 w 551"/>
                <a:gd name="T5" fmla="*/ 138 h 138"/>
                <a:gd name="T6" fmla="*/ 0 60000 65536"/>
                <a:gd name="T7" fmla="*/ 0 60000 65536"/>
                <a:gd name="T8" fmla="*/ 0 60000 65536"/>
                <a:gd name="T9" fmla="*/ 0 w 551"/>
                <a:gd name="T10" fmla="*/ 0 h 138"/>
                <a:gd name="T11" fmla="*/ 551 w 551"/>
                <a:gd name="T12" fmla="*/ 138 h 138"/>
              </a:gdLst>
              <a:ahLst/>
              <a:cxnLst>
                <a:cxn ang="T6">
                  <a:pos x="T0" y="T1"/>
                </a:cxn>
                <a:cxn ang="T7">
                  <a:pos x="T2" y="T3"/>
                </a:cxn>
                <a:cxn ang="T8">
                  <a:pos x="T4" y="T5"/>
                </a:cxn>
              </a:cxnLst>
              <a:rect l="T9" t="T10" r="T11" b="T12"/>
              <a:pathLst>
                <a:path w="551" h="138">
                  <a:moveTo>
                    <a:pt x="0" y="138"/>
                  </a:moveTo>
                  <a:cubicBezTo>
                    <a:pt x="75" y="69"/>
                    <a:pt x="151" y="0"/>
                    <a:pt x="243" y="0"/>
                  </a:cubicBezTo>
                  <a:cubicBezTo>
                    <a:pt x="335" y="0"/>
                    <a:pt x="500" y="115"/>
                    <a:pt x="551" y="138"/>
                  </a:cubicBezTo>
                </a:path>
              </a:pathLst>
            </a:custGeom>
            <a:noFill/>
            <a:ln w="38100" cap="flat" cmpd="sng" algn="ctr">
              <a:solidFill>
                <a:srgbClr val="F54510">
                  <a:lumMod val="50000"/>
                </a:srgbClr>
              </a:solidFill>
              <a:prstDash val="solid"/>
              <a:headEnd/>
              <a:tailEnd type="triangle" w="med" len="med"/>
            </a:ln>
            <a:effectLst>
              <a:outerShdw blurRad="40000" dist="23000" dir="5400000" rotWithShape="0">
                <a:srgbClr val="000000">
                  <a:alpha val="35000"/>
                </a:srgbClr>
              </a:outerShdw>
            </a:effectLst>
          </p:spPr>
          <p:txBody>
            <a:bodyPr wrap="none" anchor="ctr"/>
            <a:lstStyle/>
            <a:p>
              <a:pPr>
                <a:defRPr/>
              </a:pPr>
              <a:endParaRPr lang="en-US" kern="0">
                <a:solidFill>
                  <a:srgbClr val="000000"/>
                </a:solidFill>
                <a:latin typeface="Arial"/>
              </a:endParaRPr>
            </a:p>
          </p:txBody>
        </p:sp>
        <p:sp>
          <p:nvSpPr>
            <p:cNvPr id="19" name="Text Box 87"/>
            <p:cNvSpPr txBox="1">
              <a:spLocks noChangeArrowheads="1"/>
            </p:cNvSpPr>
            <p:nvPr/>
          </p:nvSpPr>
          <p:spPr bwMode="auto">
            <a:xfrm>
              <a:off x="2093" y="1940"/>
              <a:ext cx="8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kern="0">
                  <a:solidFill>
                    <a:srgbClr val="000000"/>
                  </a:solidFill>
                </a:rPr>
                <a:t>Password </a:t>
              </a:r>
              <a:br>
                <a:rPr lang="en-GB" kern="0">
                  <a:solidFill>
                    <a:srgbClr val="000000"/>
                  </a:solidFill>
                </a:rPr>
              </a:br>
              <a:r>
                <a:rPr lang="en-GB" kern="0">
                  <a:solidFill>
                    <a:srgbClr val="000000"/>
                  </a:solidFill>
                </a:rPr>
                <a:t>invalid</a:t>
              </a:r>
              <a:endParaRPr lang="en-US" kern="0">
                <a:solidFill>
                  <a:srgbClr val="000000"/>
                </a:solidFill>
              </a:endParaRPr>
            </a:p>
          </p:txBody>
        </p:sp>
        <p:sp>
          <p:nvSpPr>
            <p:cNvPr id="20" name="Freeform 88"/>
            <p:cNvSpPr>
              <a:spLocks/>
            </p:cNvSpPr>
            <p:nvPr/>
          </p:nvSpPr>
          <p:spPr bwMode="auto">
            <a:xfrm>
              <a:off x="4279" y="2537"/>
              <a:ext cx="201" cy="592"/>
            </a:xfrm>
            <a:custGeom>
              <a:avLst/>
              <a:gdLst>
                <a:gd name="T0" fmla="*/ 22 w 200"/>
                <a:gd name="T1" fmla="*/ 0 h 592"/>
                <a:gd name="T2" fmla="*/ 30 w 200"/>
                <a:gd name="T3" fmla="*/ 227 h 592"/>
                <a:gd name="T4" fmla="*/ 202 w 200"/>
                <a:gd name="T5" fmla="*/ 592 h 592"/>
                <a:gd name="T6" fmla="*/ 0 60000 65536"/>
                <a:gd name="T7" fmla="*/ 0 60000 65536"/>
                <a:gd name="T8" fmla="*/ 0 60000 65536"/>
                <a:gd name="T9" fmla="*/ 0 w 200"/>
                <a:gd name="T10" fmla="*/ 0 h 592"/>
                <a:gd name="T11" fmla="*/ 200 w 200"/>
                <a:gd name="T12" fmla="*/ 592 h 592"/>
              </a:gdLst>
              <a:ahLst/>
              <a:cxnLst>
                <a:cxn ang="T6">
                  <a:pos x="T0" y="T1"/>
                </a:cxn>
                <a:cxn ang="T7">
                  <a:pos x="T2" y="T3"/>
                </a:cxn>
                <a:cxn ang="T8">
                  <a:pos x="T4" y="T5"/>
                </a:cxn>
              </a:cxnLst>
              <a:rect l="T9" t="T10" r="T11" b="T12"/>
              <a:pathLst>
                <a:path w="200" h="592">
                  <a:moveTo>
                    <a:pt x="22" y="0"/>
                  </a:moveTo>
                  <a:cubicBezTo>
                    <a:pt x="11" y="64"/>
                    <a:pt x="0" y="128"/>
                    <a:pt x="30" y="227"/>
                  </a:cubicBezTo>
                  <a:cubicBezTo>
                    <a:pt x="60" y="326"/>
                    <a:pt x="172" y="531"/>
                    <a:pt x="200" y="592"/>
                  </a:cubicBezTo>
                </a:path>
              </a:pathLst>
            </a:custGeom>
            <a:noFill/>
            <a:ln w="38100" cap="flat" cmpd="sng" algn="ctr">
              <a:solidFill>
                <a:srgbClr val="F54510">
                  <a:lumMod val="50000"/>
                </a:srgbClr>
              </a:solidFill>
              <a:prstDash val="solid"/>
              <a:headEnd/>
              <a:tailEnd type="triangle" w="med" len="med"/>
            </a:ln>
            <a:effectLst>
              <a:outerShdw blurRad="40000" dist="23000" dir="5400000" rotWithShape="0">
                <a:srgbClr val="000000">
                  <a:alpha val="35000"/>
                </a:srgbClr>
              </a:outerShdw>
            </a:effectLst>
          </p:spPr>
          <p:txBody>
            <a:bodyPr wrap="none" anchor="ctr"/>
            <a:lstStyle/>
            <a:p>
              <a:pPr>
                <a:defRPr/>
              </a:pPr>
              <a:endParaRPr lang="en-US" kern="0">
                <a:solidFill>
                  <a:srgbClr val="000000"/>
                </a:solidFill>
                <a:latin typeface="Arial"/>
              </a:endParaRPr>
            </a:p>
          </p:txBody>
        </p:sp>
        <p:sp>
          <p:nvSpPr>
            <p:cNvPr id="21" name="Text Box 89"/>
            <p:cNvSpPr txBox="1">
              <a:spLocks noChangeArrowheads="1"/>
            </p:cNvSpPr>
            <p:nvPr/>
          </p:nvSpPr>
          <p:spPr bwMode="auto">
            <a:xfrm>
              <a:off x="3339" y="2624"/>
              <a:ext cx="8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kern="0">
                  <a:solidFill>
                    <a:srgbClr val="000000"/>
                  </a:solidFill>
                </a:rPr>
                <a:t>Password </a:t>
              </a:r>
              <a:br>
                <a:rPr lang="en-GB" kern="0">
                  <a:solidFill>
                    <a:srgbClr val="000000"/>
                  </a:solidFill>
                </a:rPr>
              </a:br>
              <a:r>
                <a:rPr lang="en-GB" kern="0">
                  <a:solidFill>
                    <a:srgbClr val="000000"/>
                  </a:solidFill>
                </a:rPr>
                <a:t>valid</a:t>
              </a:r>
              <a:endParaRPr lang="en-US" kern="0">
                <a:solidFill>
                  <a:srgbClr val="000000"/>
                </a:solidFill>
              </a:endParaRPr>
            </a:p>
          </p:txBody>
        </p:sp>
        <p:sp>
          <p:nvSpPr>
            <p:cNvPr id="22" name="Freeform 90"/>
            <p:cNvSpPr>
              <a:spLocks/>
            </p:cNvSpPr>
            <p:nvPr/>
          </p:nvSpPr>
          <p:spPr bwMode="auto">
            <a:xfrm>
              <a:off x="4569" y="1669"/>
              <a:ext cx="543" cy="308"/>
            </a:xfrm>
            <a:custGeom>
              <a:avLst/>
              <a:gdLst>
                <a:gd name="T0" fmla="*/ 0 w 544"/>
                <a:gd name="T1" fmla="*/ 308 h 308"/>
                <a:gd name="T2" fmla="*/ 299 w 544"/>
                <a:gd name="T3" fmla="*/ 211 h 308"/>
                <a:gd name="T4" fmla="*/ 542 w 544"/>
                <a:gd name="T5" fmla="*/ 0 h 308"/>
                <a:gd name="T6" fmla="*/ 0 60000 65536"/>
                <a:gd name="T7" fmla="*/ 0 60000 65536"/>
                <a:gd name="T8" fmla="*/ 0 60000 65536"/>
                <a:gd name="T9" fmla="*/ 0 w 544"/>
                <a:gd name="T10" fmla="*/ 0 h 308"/>
                <a:gd name="T11" fmla="*/ 544 w 544"/>
                <a:gd name="T12" fmla="*/ 308 h 308"/>
              </a:gdLst>
              <a:ahLst/>
              <a:cxnLst>
                <a:cxn ang="T6">
                  <a:pos x="T0" y="T1"/>
                </a:cxn>
                <a:cxn ang="T7">
                  <a:pos x="T2" y="T3"/>
                </a:cxn>
                <a:cxn ang="T8">
                  <a:pos x="T4" y="T5"/>
                </a:cxn>
              </a:cxnLst>
              <a:rect l="T9" t="T10" r="T11" b="T12"/>
              <a:pathLst>
                <a:path w="544" h="308">
                  <a:moveTo>
                    <a:pt x="0" y="308"/>
                  </a:moveTo>
                  <a:cubicBezTo>
                    <a:pt x="105" y="285"/>
                    <a:pt x="210" y="262"/>
                    <a:pt x="301" y="211"/>
                  </a:cubicBezTo>
                  <a:cubicBezTo>
                    <a:pt x="392" y="160"/>
                    <a:pt x="504" y="35"/>
                    <a:pt x="544" y="0"/>
                  </a:cubicBezTo>
                </a:path>
              </a:pathLst>
            </a:custGeom>
            <a:noFill/>
            <a:ln w="38100" cap="flat" cmpd="sng" algn="ctr">
              <a:solidFill>
                <a:srgbClr val="F54510">
                  <a:lumMod val="50000"/>
                </a:srgbClr>
              </a:solidFill>
              <a:prstDash val="solid"/>
              <a:headEnd/>
              <a:tailEnd type="triangle" w="med" len="med"/>
            </a:ln>
            <a:effectLst>
              <a:outerShdw blurRad="40000" dist="23000" dir="5400000" rotWithShape="0">
                <a:srgbClr val="000000">
                  <a:alpha val="35000"/>
                </a:srgbClr>
              </a:outerShdw>
            </a:effectLst>
          </p:spPr>
          <p:txBody>
            <a:bodyPr wrap="none" anchor="ctr"/>
            <a:lstStyle/>
            <a:p>
              <a:pPr>
                <a:defRPr/>
              </a:pPr>
              <a:endParaRPr lang="en-US" kern="0">
                <a:solidFill>
                  <a:srgbClr val="000000"/>
                </a:solidFill>
                <a:latin typeface="Arial"/>
              </a:endParaRPr>
            </a:p>
          </p:txBody>
        </p:sp>
        <p:sp>
          <p:nvSpPr>
            <p:cNvPr id="23" name="Text Box 91"/>
            <p:cNvSpPr txBox="1">
              <a:spLocks noChangeArrowheads="1"/>
            </p:cNvSpPr>
            <p:nvPr/>
          </p:nvSpPr>
          <p:spPr bwMode="auto">
            <a:xfrm>
              <a:off x="5002" y="1857"/>
              <a:ext cx="775"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kern="0">
                  <a:solidFill>
                    <a:srgbClr val="000000"/>
                  </a:solidFill>
                </a:rPr>
                <a:t>Password</a:t>
              </a:r>
              <a:br>
                <a:rPr lang="en-GB" kern="0">
                  <a:solidFill>
                    <a:srgbClr val="000000"/>
                  </a:solidFill>
                </a:rPr>
              </a:br>
              <a:r>
                <a:rPr lang="en-GB" kern="0">
                  <a:solidFill>
                    <a:srgbClr val="000000"/>
                  </a:solidFill>
                </a:rPr>
                <a:t> invalid</a:t>
              </a:r>
              <a:endParaRPr lang="en-US" kern="0">
                <a:solidFill>
                  <a:srgbClr val="000000"/>
                </a:solidFill>
              </a:endParaRPr>
            </a:p>
          </p:txBody>
        </p:sp>
        <p:sp>
          <p:nvSpPr>
            <p:cNvPr id="24" name="Text Box 92"/>
            <p:cNvSpPr txBox="1">
              <a:spLocks noChangeArrowheads="1"/>
            </p:cNvSpPr>
            <p:nvPr/>
          </p:nvSpPr>
          <p:spPr bwMode="auto">
            <a:xfrm>
              <a:off x="4360" y="2614"/>
              <a:ext cx="775"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kern="0">
                  <a:solidFill>
                    <a:srgbClr val="000000"/>
                  </a:solidFill>
                </a:rPr>
                <a:t>Password</a:t>
              </a:r>
              <a:br>
                <a:rPr lang="en-GB" kern="0">
                  <a:solidFill>
                    <a:srgbClr val="000000"/>
                  </a:solidFill>
                </a:rPr>
              </a:br>
              <a:r>
                <a:rPr lang="en-GB" kern="0">
                  <a:solidFill>
                    <a:srgbClr val="000000"/>
                  </a:solidFill>
                </a:rPr>
                <a:t>valid</a:t>
              </a:r>
              <a:endParaRPr lang="en-US" kern="0">
                <a:solidFill>
                  <a:srgbClr val="000000"/>
                </a:solidFill>
              </a:endParaRPr>
            </a:p>
          </p:txBody>
        </p:sp>
        <p:sp>
          <p:nvSpPr>
            <p:cNvPr id="25" name="Freeform 93"/>
            <p:cNvSpPr>
              <a:spLocks/>
            </p:cNvSpPr>
            <p:nvPr/>
          </p:nvSpPr>
          <p:spPr bwMode="auto">
            <a:xfrm>
              <a:off x="1359" y="1529"/>
              <a:ext cx="295" cy="318"/>
            </a:xfrm>
            <a:custGeom>
              <a:avLst/>
              <a:gdLst>
                <a:gd name="T0" fmla="*/ 320 w 272"/>
                <a:gd name="T1" fmla="*/ 318 h 318"/>
                <a:gd name="T2" fmla="*/ 267 w 272"/>
                <a:gd name="T3" fmla="*/ 136 h 318"/>
                <a:gd name="T4" fmla="*/ 0 w 272"/>
                <a:gd name="T5" fmla="*/ 0 h 318"/>
                <a:gd name="T6" fmla="*/ 0 60000 65536"/>
                <a:gd name="T7" fmla="*/ 0 60000 65536"/>
                <a:gd name="T8" fmla="*/ 0 60000 65536"/>
                <a:gd name="T9" fmla="*/ 0 w 272"/>
                <a:gd name="T10" fmla="*/ 0 h 318"/>
                <a:gd name="T11" fmla="*/ 272 w 272"/>
                <a:gd name="T12" fmla="*/ 318 h 318"/>
              </a:gdLst>
              <a:ahLst/>
              <a:cxnLst>
                <a:cxn ang="T6">
                  <a:pos x="T0" y="T1"/>
                </a:cxn>
                <a:cxn ang="T7">
                  <a:pos x="T2" y="T3"/>
                </a:cxn>
                <a:cxn ang="T8">
                  <a:pos x="T4" y="T5"/>
                </a:cxn>
              </a:cxnLst>
              <a:rect l="T9" t="T10" r="T11" b="T12"/>
              <a:pathLst>
                <a:path w="272" h="318">
                  <a:moveTo>
                    <a:pt x="272" y="318"/>
                  </a:moveTo>
                  <a:cubicBezTo>
                    <a:pt x="272" y="253"/>
                    <a:pt x="272" y="189"/>
                    <a:pt x="227" y="136"/>
                  </a:cubicBezTo>
                  <a:cubicBezTo>
                    <a:pt x="182" y="83"/>
                    <a:pt x="30" y="23"/>
                    <a:pt x="0" y="0"/>
                  </a:cubicBezTo>
                </a:path>
              </a:pathLst>
            </a:custGeom>
            <a:noFill/>
            <a:ln w="57150">
              <a:solidFill>
                <a:srgbClr val="F54510">
                  <a:lumMod val="50000"/>
                </a:srgbClr>
              </a:solidFill>
              <a:round/>
              <a:headEnd/>
              <a:tailEnd type="triangle" w="med" len="med"/>
            </a:ln>
          </p:spPr>
          <p:txBody>
            <a:bodyPr/>
            <a:lstStyle/>
            <a:p>
              <a:pPr>
                <a:defRPr/>
              </a:pPr>
              <a:endParaRPr lang="en-US" kern="0">
                <a:solidFill>
                  <a:srgbClr val="F54510">
                    <a:lumMod val="50000"/>
                  </a:srgbClr>
                </a:solidFill>
              </a:endParaRPr>
            </a:p>
          </p:txBody>
        </p:sp>
        <p:sp>
          <p:nvSpPr>
            <p:cNvPr id="26" name="Text Box 94"/>
            <p:cNvSpPr txBox="1">
              <a:spLocks noChangeArrowheads="1"/>
            </p:cNvSpPr>
            <p:nvPr/>
          </p:nvSpPr>
          <p:spPr bwMode="auto">
            <a:xfrm>
              <a:off x="1783" y="1056"/>
              <a:ext cx="58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kern="0">
                  <a:solidFill>
                    <a:srgbClr val="000000"/>
                  </a:solidFill>
                </a:rPr>
                <a:t>Cancel</a:t>
              </a:r>
              <a:endParaRPr lang="en-US" kern="0">
                <a:solidFill>
                  <a:srgbClr val="000000"/>
                </a:solidFill>
              </a:endParaRPr>
            </a:p>
          </p:txBody>
        </p:sp>
        <p:sp>
          <p:nvSpPr>
            <p:cNvPr id="27" name="Freeform 95"/>
            <p:cNvSpPr>
              <a:spLocks/>
            </p:cNvSpPr>
            <p:nvPr/>
          </p:nvSpPr>
          <p:spPr bwMode="auto">
            <a:xfrm>
              <a:off x="1245" y="1265"/>
              <a:ext cx="1985" cy="552"/>
            </a:xfrm>
            <a:custGeom>
              <a:avLst/>
              <a:gdLst>
                <a:gd name="T0" fmla="*/ 2714 w 1452"/>
                <a:gd name="T1" fmla="*/ 552 h 552"/>
                <a:gd name="T2" fmla="*/ 2544 w 1452"/>
                <a:gd name="T3" fmla="*/ 280 h 552"/>
                <a:gd name="T4" fmla="*/ 1781 w 1452"/>
                <a:gd name="T5" fmla="*/ 99 h 552"/>
                <a:gd name="T6" fmla="*/ 340 w 1452"/>
                <a:gd name="T7" fmla="*/ 8 h 552"/>
                <a:gd name="T8" fmla="*/ 0 w 1452"/>
                <a:gd name="T9" fmla="*/ 53 h 552"/>
                <a:gd name="T10" fmla="*/ 0 60000 65536"/>
                <a:gd name="T11" fmla="*/ 0 60000 65536"/>
                <a:gd name="T12" fmla="*/ 0 60000 65536"/>
                <a:gd name="T13" fmla="*/ 0 60000 65536"/>
                <a:gd name="T14" fmla="*/ 0 60000 65536"/>
                <a:gd name="T15" fmla="*/ 0 w 1452"/>
                <a:gd name="T16" fmla="*/ 0 h 552"/>
                <a:gd name="T17" fmla="*/ 1452 w 1452"/>
                <a:gd name="T18" fmla="*/ 552 h 552"/>
              </a:gdLst>
              <a:ahLst/>
              <a:cxnLst>
                <a:cxn ang="T10">
                  <a:pos x="T0" y="T1"/>
                </a:cxn>
                <a:cxn ang="T11">
                  <a:pos x="T2" y="T3"/>
                </a:cxn>
                <a:cxn ang="T12">
                  <a:pos x="T4" y="T5"/>
                </a:cxn>
                <a:cxn ang="T13">
                  <a:pos x="T6" y="T7"/>
                </a:cxn>
                <a:cxn ang="T14">
                  <a:pos x="T8" y="T9"/>
                </a:cxn>
              </a:cxnLst>
              <a:rect l="T15" t="T16" r="T17" b="T18"/>
              <a:pathLst>
                <a:path w="1452" h="552">
                  <a:moveTo>
                    <a:pt x="1452" y="552"/>
                  </a:moveTo>
                  <a:cubicBezTo>
                    <a:pt x="1448" y="454"/>
                    <a:pt x="1444" y="356"/>
                    <a:pt x="1361" y="280"/>
                  </a:cubicBezTo>
                  <a:cubicBezTo>
                    <a:pt x="1278" y="204"/>
                    <a:pt x="1149" y="144"/>
                    <a:pt x="953" y="99"/>
                  </a:cubicBezTo>
                  <a:cubicBezTo>
                    <a:pt x="757" y="54"/>
                    <a:pt x="341" y="16"/>
                    <a:pt x="182" y="8"/>
                  </a:cubicBezTo>
                  <a:cubicBezTo>
                    <a:pt x="23" y="0"/>
                    <a:pt x="30" y="46"/>
                    <a:pt x="0" y="53"/>
                  </a:cubicBezTo>
                </a:path>
              </a:pathLst>
            </a:custGeom>
            <a:noFill/>
            <a:ln w="38100" cap="flat" cmpd="sng" algn="ctr">
              <a:solidFill>
                <a:srgbClr val="F54510">
                  <a:lumMod val="50000"/>
                </a:srgbClr>
              </a:solidFill>
              <a:prstDash val="solid"/>
              <a:headEnd/>
              <a:tailEnd type="triangle" w="med" len="med"/>
            </a:ln>
            <a:effectLst>
              <a:outerShdw blurRad="40000" dist="23000" dir="5400000" rotWithShape="0">
                <a:srgbClr val="000000">
                  <a:alpha val="35000"/>
                </a:srgbClr>
              </a:outerShdw>
            </a:effectLst>
          </p:spPr>
          <p:txBody>
            <a:bodyPr/>
            <a:lstStyle/>
            <a:p>
              <a:pPr>
                <a:defRPr/>
              </a:pPr>
              <a:endParaRPr lang="en-US" kern="0">
                <a:solidFill>
                  <a:srgbClr val="000000"/>
                </a:solidFill>
                <a:latin typeface="Arial"/>
              </a:endParaRPr>
            </a:p>
          </p:txBody>
        </p:sp>
        <p:sp>
          <p:nvSpPr>
            <p:cNvPr id="28" name="Freeform 96"/>
            <p:cNvSpPr>
              <a:spLocks/>
            </p:cNvSpPr>
            <p:nvPr/>
          </p:nvSpPr>
          <p:spPr bwMode="auto">
            <a:xfrm>
              <a:off x="1163" y="909"/>
              <a:ext cx="3155" cy="930"/>
            </a:xfrm>
            <a:custGeom>
              <a:avLst/>
              <a:gdLst>
                <a:gd name="T0" fmla="*/ 3897 w 2547"/>
                <a:gd name="T1" fmla="*/ 930 h 930"/>
                <a:gd name="T2" fmla="*/ 3826 w 2547"/>
                <a:gd name="T3" fmla="*/ 567 h 930"/>
                <a:gd name="T4" fmla="*/ 3409 w 2547"/>
                <a:gd name="T5" fmla="*/ 204 h 930"/>
                <a:gd name="T6" fmla="*/ 2643 w 2547"/>
                <a:gd name="T7" fmla="*/ 23 h 930"/>
                <a:gd name="T8" fmla="*/ 1112 w 2547"/>
                <a:gd name="T9" fmla="*/ 68 h 930"/>
                <a:gd name="T10" fmla="*/ 0 w 2547"/>
                <a:gd name="T11" fmla="*/ 295 h 930"/>
                <a:gd name="T12" fmla="*/ 0 60000 65536"/>
                <a:gd name="T13" fmla="*/ 0 60000 65536"/>
                <a:gd name="T14" fmla="*/ 0 60000 65536"/>
                <a:gd name="T15" fmla="*/ 0 60000 65536"/>
                <a:gd name="T16" fmla="*/ 0 60000 65536"/>
                <a:gd name="T17" fmla="*/ 0 60000 65536"/>
                <a:gd name="T18" fmla="*/ 0 w 2547"/>
                <a:gd name="T19" fmla="*/ 0 h 930"/>
                <a:gd name="T20" fmla="*/ 2547 w 2547"/>
                <a:gd name="T21" fmla="*/ 930 h 930"/>
              </a:gdLst>
              <a:ahLst/>
              <a:cxnLst>
                <a:cxn ang="T12">
                  <a:pos x="T0" y="T1"/>
                </a:cxn>
                <a:cxn ang="T13">
                  <a:pos x="T2" y="T3"/>
                </a:cxn>
                <a:cxn ang="T14">
                  <a:pos x="T4" y="T5"/>
                </a:cxn>
                <a:cxn ang="T15">
                  <a:pos x="T6" y="T7"/>
                </a:cxn>
                <a:cxn ang="T16">
                  <a:pos x="T8" y="T9"/>
                </a:cxn>
                <a:cxn ang="T17">
                  <a:pos x="T10" y="T11"/>
                </a:cxn>
              </a:cxnLst>
              <a:rect l="T18" t="T19" r="T20" b="T21"/>
              <a:pathLst>
                <a:path w="2547" h="930">
                  <a:moveTo>
                    <a:pt x="2540" y="930"/>
                  </a:moveTo>
                  <a:cubicBezTo>
                    <a:pt x="2543" y="809"/>
                    <a:pt x="2547" y="688"/>
                    <a:pt x="2494" y="567"/>
                  </a:cubicBezTo>
                  <a:cubicBezTo>
                    <a:pt x="2441" y="446"/>
                    <a:pt x="2351" y="295"/>
                    <a:pt x="2222" y="204"/>
                  </a:cubicBezTo>
                  <a:cubicBezTo>
                    <a:pt x="2093" y="113"/>
                    <a:pt x="1972" y="46"/>
                    <a:pt x="1723" y="23"/>
                  </a:cubicBezTo>
                  <a:cubicBezTo>
                    <a:pt x="1474" y="0"/>
                    <a:pt x="1012" y="23"/>
                    <a:pt x="725" y="68"/>
                  </a:cubicBezTo>
                  <a:cubicBezTo>
                    <a:pt x="438" y="113"/>
                    <a:pt x="121" y="257"/>
                    <a:pt x="0" y="295"/>
                  </a:cubicBezTo>
                </a:path>
              </a:pathLst>
            </a:custGeom>
            <a:noFill/>
            <a:ln w="38100" cap="flat" cmpd="sng" algn="ctr">
              <a:solidFill>
                <a:srgbClr val="F54510">
                  <a:lumMod val="50000"/>
                </a:srgbClr>
              </a:solidFill>
              <a:prstDash val="solid"/>
              <a:headEnd/>
              <a:tailEnd type="triangle" w="med" len="med"/>
            </a:ln>
            <a:effectLst>
              <a:outerShdw blurRad="40000" dist="23000" dir="5400000" rotWithShape="0">
                <a:srgbClr val="000000">
                  <a:alpha val="35000"/>
                </a:srgbClr>
              </a:outerShdw>
            </a:effectLst>
          </p:spPr>
          <p:txBody>
            <a:bodyPr/>
            <a:lstStyle/>
            <a:p>
              <a:pPr>
                <a:defRPr/>
              </a:pPr>
              <a:endParaRPr lang="en-US" kern="0">
                <a:solidFill>
                  <a:srgbClr val="000000"/>
                </a:solidFill>
                <a:latin typeface="Arial"/>
              </a:endParaRPr>
            </a:p>
          </p:txBody>
        </p:sp>
        <p:sp>
          <p:nvSpPr>
            <p:cNvPr id="29" name="Text Box 97"/>
            <p:cNvSpPr txBox="1">
              <a:spLocks noChangeArrowheads="1"/>
            </p:cNvSpPr>
            <p:nvPr/>
          </p:nvSpPr>
          <p:spPr bwMode="auto">
            <a:xfrm>
              <a:off x="2849" y="672"/>
              <a:ext cx="58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kern="0">
                  <a:solidFill>
                    <a:srgbClr val="000000"/>
                  </a:solidFill>
                </a:rPr>
                <a:t>Cancel</a:t>
              </a:r>
              <a:endParaRPr lang="en-US" kern="0">
                <a:solidFill>
                  <a:srgbClr val="000000"/>
                </a:solidFill>
              </a:endParaRPr>
            </a:p>
          </p:txBody>
        </p:sp>
        <p:sp>
          <p:nvSpPr>
            <p:cNvPr id="30" name="Text Box 98"/>
            <p:cNvSpPr txBox="1">
              <a:spLocks noChangeArrowheads="1"/>
            </p:cNvSpPr>
            <p:nvPr/>
          </p:nvSpPr>
          <p:spPr bwMode="auto">
            <a:xfrm>
              <a:off x="3352" y="1421"/>
              <a:ext cx="8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kern="0">
                  <a:solidFill>
                    <a:srgbClr val="000000"/>
                  </a:solidFill>
                </a:rPr>
                <a:t>Password </a:t>
              </a:r>
              <a:br>
                <a:rPr lang="en-GB" kern="0">
                  <a:solidFill>
                    <a:srgbClr val="000000"/>
                  </a:solidFill>
                </a:rPr>
              </a:br>
              <a:r>
                <a:rPr lang="en-GB" kern="0">
                  <a:solidFill>
                    <a:srgbClr val="000000"/>
                  </a:solidFill>
                </a:rPr>
                <a:t>invalid</a:t>
              </a:r>
              <a:endParaRPr lang="en-US" kern="0">
                <a:solidFill>
                  <a:srgbClr val="000000"/>
                </a:solidFill>
              </a:endParaRPr>
            </a:p>
          </p:txBody>
        </p:sp>
      </p:grpSp>
      <p:sp>
        <p:nvSpPr>
          <p:cNvPr id="31" name="Freeform 26"/>
          <p:cNvSpPr>
            <a:spLocks/>
          </p:cNvSpPr>
          <p:nvPr/>
        </p:nvSpPr>
        <p:spPr bwMode="hidden">
          <a:xfrm>
            <a:off x="2485708" y="2310879"/>
            <a:ext cx="5407660" cy="2688469"/>
          </a:xfrm>
          <a:custGeom>
            <a:avLst/>
            <a:gdLst>
              <a:gd name="T0" fmla="*/ 0 w 3003"/>
              <a:gd name="T1" fmla="*/ 0 h 1852"/>
              <a:gd name="T2" fmla="*/ 352821838 w 3003"/>
              <a:gd name="T3" fmla="*/ 685482500 h 1852"/>
              <a:gd name="T4" fmla="*/ 1388605154 w 3003"/>
              <a:gd name="T5" fmla="*/ 1348284388 h 1852"/>
              <a:gd name="T6" fmla="*/ 1927918535 w 3003"/>
              <a:gd name="T7" fmla="*/ 1660783763 h 1852"/>
              <a:gd name="T8" fmla="*/ 1990923229 w 3003"/>
              <a:gd name="T9" fmla="*/ 2147483647 h 1852"/>
              <a:gd name="T10" fmla="*/ 1990923229 w 3003"/>
              <a:gd name="T11" fmla="*/ 2147483647 h 1852"/>
              <a:gd name="T12" fmla="*/ 2147483647 w 3003"/>
              <a:gd name="T13" fmla="*/ 2147483647 h 1852"/>
              <a:gd name="T14" fmla="*/ 2147483647 w 3003"/>
              <a:gd name="T15" fmla="*/ 2147483647 h 1852"/>
              <a:gd name="T16" fmla="*/ 2147483647 w 3003"/>
              <a:gd name="T17" fmla="*/ 2147483647 h 18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03"/>
              <a:gd name="T28" fmla="*/ 0 h 1852"/>
              <a:gd name="T29" fmla="*/ 3003 w 3003"/>
              <a:gd name="T30" fmla="*/ 1852 h 1852"/>
              <a:gd name="connsiteX0" fmla="*/ 0 w 10575"/>
              <a:gd name="connsiteY0" fmla="*/ 0 h 10449"/>
              <a:gd name="connsiteX1" fmla="*/ 466 w 10575"/>
              <a:gd name="connsiteY1" fmla="*/ 1469 h 10449"/>
              <a:gd name="connsiteX2" fmla="*/ 1835 w 10575"/>
              <a:gd name="connsiteY2" fmla="*/ 2889 h 10449"/>
              <a:gd name="connsiteX3" fmla="*/ 2547 w 10575"/>
              <a:gd name="connsiteY3" fmla="*/ 3558 h 10449"/>
              <a:gd name="connsiteX4" fmla="*/ 2631 w 10575"/>
              <a:gd name="connsiteY4" fmla="*/ 4800 h 10449"/>
              <a:gd name="connsiteX5" fmla="*/ 2631 w 10575"/>
              <a:gd name="connsiteY5" fmla="*/ 6620 h 10449"/>
              <a:gd name="connsiteX6" fmla="*/ 3343 w 10575"/>
              <a:gd name="connsiteY6" fmla="*/ 8974 h 10449"/>
              <a:gd name="connsiteX7" fmla="*/ 5398 w 10575"/>
              <a:gd name="connsiteY7" fmla="*/ 9779 h 10449"/>
              <a:gd name="connsiteX8" fmla="*/ 10575 w 10575"/>
              <a:gd name="connsiteY8" fmla="*/ 10449 h 10449"/>
              <a:gd name="connsiteX0" fmla="*/ 0 w 10575"/>
              <a:gd name="connsiteY0" fmla="*/ 0 h 10449"/>
              <a:gd name="connsiteX1" fmla="*/ 466 w 10575"/>
              <a:gd name="connsiteY1" fmla="*/ 1469 h 10449"/>
              <a:gd name="connsiteX2" fmla="*/ 1835 w 10575"/>
              <a:gd name="connsiteY2" fmla="*/ 2889 h 10449"/>
              <a:gd name="connsiteX3" fmla="*/ 2547 w 10575"/>
              <a:gd name="connsiteY3" fmla="*/ 3558 h 10449"/>
              <a:gd name="connsiteX4" fmla="*/ 2631 w 10575"/>
              <a:gd name="connsiteY4" fmla="*/ 4800 h 10449"/>
              <a:gd name="connsiteX5" fmla="*/ 2631 w 10575"/>
              <a:gd name="connsiteY5" fmla="*/ 6620 h 10449"/>
              <a:gd name="connsiteX6" fmla="*/ 3812 w 10575"/>
              <a:gd name="connsiteY6" fmla="*/ 8179 h 10449"/>
              <a:gd name="connsiteX7" fmla="*/ 5398 w 10575"/>
              <a:gd name="connsiteY7" fmla="*/ 9779 h 10449"/>
              <a:gd name="connsiteX8" fmla="*/ 10575 w 10575"/>
              <a:gd name="connsiteY8" fmla="*/ 10449 h 10449"/>
              <a:gd name="connsiteX0" fmla="*/ 0 w 10575"/>
              <a:gd name="connsiteY0" fmla="*/ 0 h 10449"/>
              <a:gd name="connsiteX1" fmla="*/ 466 w 10575"/>
              <a:gd name="connsiteY1" fmla="*/ 1469 h 10449"/>
              <a:gd name="connsiteX2" fmla="*/ 1835 w 10575"/>
              <a:gd name="connsiteY2" fmla="*/ 2889 h 10449"/>
              <a:gd name="connsiteX3" fmla="*/ 2547 w 10575"/>
              <a:gd name="connsiteY3" fmla="*/ 3558 h 10449"/>
              <a:gd name="connsiteX4" fmla="*/ 2631 w 10575"/>
              <a:gd name="connsiteY4" fmla="*/ 4800 h 10449"/>
              <a:gd name="connsiteX5" fmla="*/ 2631 w 10575"/>
              <a:gd name="connsiteY5" fmla="*/ 6620 h 10449"/>
              <a:gd name="connsiteX6" fmla="*/ 3812 w 10575"/>
              <a:gd name="connsiteY6" fmla="*/ 8179 h 10449"/>
              <a:gd name="connsiteX7" fmla="*/ 5654 w 10575"/>
              <a:gd name="connsiteY7" fmla="*/ 8777 h 10449"/>
              <a:gd name="connsiteX8" fmla="*/ 10575 w 10575"/>
              <a:gd name="connsiteY8" fmla="*/ 10449 h 1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5" h="10449">
                <a:moveTo>
                  <a:pt x="0" y="0"/>
                </a:moveTo>
                <a:cubicBezTo>
                  <a:pt x="80" y="491"/>
                  <a:pt x="160" y="988"/>
                  <a:pt x="466" y="1469"/>
                </a:cubicBezTo>
                <a:cubicBezTo>
                  <a:pt x="773" y="1949"/>
                  <a:pt x="1489" y="2543"/>
                  <a:pt x="1835" y="2889"/>
                </a:cubicBezTo>
                <a:cubicBezTo>
                  <a:pt x="2181" y="3234"/>
                  <a:pt x="2414" y="3240"/>
                  <a:pt x="2547" y="3558"/>
                </a:cubicBezTo>
                <a:cubicBezTo>
                  <a:pt x="2681" y="3877"/>
                  <a:pt x="2617" y="4293"/>
                  <a:pt x="2631" y="4800"/>
                </a:cubicBezTo>
                <a:cubicBezTo>
                  <a:pt x="2644" y="5308"/>
                  <a:pt x="2434" y="6057"/>
                  <a:pt x="2631" y="6620"/>
                </a:cubicBezTo>
                <a:cubicBezTo>
                  <a:pt x="2828" y="7183"/>
                  <a:pt x="3308" y="7820"/>
                  <a:pt x="3812" y="8179"/>
                </a:cubicBezTo>
                <a:cubicBezTo>
                  <a:pt x="4316" y="8538"/>
                  <a:pt x="4545" y="8604"/>
                  <a:pt x="5654" y="8777"/>
                </a:cubicBezTo>
                <a:cubicBezTo>
                  <a:pt x="6763" y="8949"/>
                  <a:pt x="9809" y="10411"/>
                  <a:pt x="10575" y="10449"/>
                </a:cubicBezTo>
              </a:path>
            </a:pathLst>
          </a:custGeom>
          <a:ln>
            <a:solidFill>
              <a:srgbClr val="00B050"/>
            </a:solidFill>
            <a:headEnd/>
            <a:tailEnd type="triangle" w="med" len="med"/>
          </a:ln>
          <a:effectLst>
            <a:glow rad="139700">
              <a:srgbClr val="00B050">
                <a:alpha val="0"/>
              </a:srgbClr>
            </a:glow>
          </a:effectLst>
        </p:spPr>
        <p:style>
          <a:lnRef idx="3">
            <a:schemeClr val="accent6"/>
          </a:lnRef>
          <a:fillRef idx="0">
            <a:schemeClr val="accent6"/>
          </a:fillRef>
          <a:effectRef idx="2">
            <a:schemeClr val="accent6"/>
          </a:effectRef>
          <a:fontRef idx="minor">
            <a:schemeClr val="tx1"/>
          </a:fontRef>
        </p:style>
        <p:txBody>
          <a:bodyPr wrap="none" anchor="ctr"/>
          <a:lstStyle/>
          <a:p>
            <a:pPr>
              <a:defRPr/>
            </a:pPr>
            <a:endParaRPr lang="en-US"/>
          </a:p>
        </p:txBody>
      </p:sp>
      <p:sp>
        <p:nvSpPr>
          <p:cNvPr id="32" name="Freeform 28"/>
          <p:cNvSpPr>
            <a:spLocks/>
          </p:cNvSpPr>
          <p:nvPr/>
        </p:nvSpPr>
        <p:spPr bwMode="hidden">
          <a:xfrm>
            <a:off x="2703513" y="2293939"/>
            <a:ext cx="4972050" cy="2757487"/>
          </a:xfrm>
          <a:custGeom>
            <a:avLst/>
            <a:gdLst>
              <a:gd name="T0" fmla="*/ 0 w 10000"/>
              <a:gd name="T1" fmla="*/ 0 h 10000"/>
              <a:gd name="T2" fmla="*/ 2147483647 w 10000"/>
              <a:gd name="T3" fmla="*/ 2147483647 h 10000"/>
              <a:gd name="T4" fmla="*/ 2147483647 w 10000"/>
              <a:gd name="T5" fmla="*/ 2147483647 h 10000"/>
              <a:gd name="T6" fmla="*/ 2147483647 w 10000"/>
              <a:gd name="T7" fmla="*/ 2147483647 h 10000"/>
              <a:gd name="T8" fmla="*/ 2147483647 w 10000"/>
              <a:gd name="T9" fmla="*/ 2147483647 h 10000"/>
              <a:gd name="T10" fmla="*/ 2147483647 w 10000"/>
              <a:gd name="T11" fmla="*/ 2147483647 h 10000"/>
              <a:gd name="T12" fmla="*/ 2147483647 w 10000"/>
              <a:gd name="T13" fmla="*/ 2147483647 h 10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0" h="10000">
                <a:moveTo>
                  <a:pt x="0" y="0"/>
                </a:moveTo>
                <a:cubicBezTo>
                  <a:pt x="853" y="1146"/>
                  <a:pt x="1709" y="2291"/>
                  <a:pt x="2305" y="2890"/>
                </a:cubicBezTo>
                <a:cubicBezTo>
                  <a:pt x="2901" y="3489"/>
                  <a:pt x="2902" y="3485"/>
                  <a:pt x="3576" y="3604"/>
                </a:cubicBezTo>
                <a:cubicBezTo>
                  <a:pt x="4250" y="3723"/>
                  <a:pt x="5825" y="3017"/>
                  <a:pt x="6350" y="3604"/>
                </a:cubicBezTo>
                <a:cubicBezTo>
                  <a:pt x="6875" y="4191"/>
                  <a:pt x="6408" y="6248"/>
                  <a:pt x="6725" y="7128"/>
                </a:cubicBezTo>
                <a:cubicBezTo>
                  <a:pt x="7042" y="8008"/>
                  <a:pt x="7552" y="8418"/>
                  <a:pt x="8254" y="8884"/>
                </a:cubicBezTo>
                <a:cubicBezTo>
                  <a:pt x="8955" y="9350"/>
                  <a:pt x="9546" y="9827"/>
                  <a:pt x="10000" y="10000"/>
                </a:cubicBezTo>
              </a:path>
            </a:pathLst>
          </a:custGeom>
          <a:noFill/>
          <a:ln w="57150">
            <a:solidFill>
              <a:srgbClr val="FFC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 name="Freeform 29"/>
          <p:cNvSpPr>
            <a:spLocks/>
          </p:cNvSpPr>
          <p:nvPr/>
        </p:nvSpPr>
        <p:spPr bwMode="hidden">
          <a:xfrm>
            <a:off x="2718191" y="1681670"/>
            <a:ext cx="5346825" cy="2905126"/>
          </a:xfrm>
          <a:custGeom>
            <a:avLst/>
            <a:gdLst>
              <a:gd name="T0" fmla="*/ 0 w 3053"/>
              <a:gd name="T1" fmla="*/ 0 h 1630"/>
              <a:gd name="T2" fmla="*/ 1970761984 w 3053"/>
              <a:gd name="T3" fmla="*/ 1391126250 h 1630"/>
              <a:gd name="T4" fmla="*/ 2147483647 w 3053"/>
              <a:gd name="T5" fmla="*/ 1368445638 h 1630"/>
              <a:gd name="T6" fmla="*/ 2147483647 w 3053"/>
              <a:gd name="T7" fmla="*/ 1494453450 h 1630"/>
              <a:gd name="T8" fmla="*/ 2147483647 w 3053"/>
              <a:gd name="T9" fmla="*/ 1804431875 h 1630"/>
              <a:gd name="T10" fmla="*/ 2147483647 w 3053"/>
              <a:gd name="T11" fmla="*/ 2147483647 h 1630"/>
              <a:gd name="T12" fmla="*/ 2147483647 w 3053"/>
              <a:gd name="T13" fmla="*/ 2147483647 h 1630"/>
              <a:gd name="T14" fmla="*/ 2147483647 w 3053"/>
              <a:gd name="T15" fmla="*/ 2147483647 h 1630"/>
              <a:gd name="T16" fmla="*/ 0 60000 65536"/>
              <a:gd name="T17" fmla="*/ 0 60000 65536"/>
              <a:gd name="T18" fmla="*/ 0 60000 65536"/>
              <a:gd name="T19" fmla="*/ 0 60000 65536"/>
              <a:gd name="T20" fmla="*/ 0 60000 65536"/>
              <a:gd name="T21" fmla="*/ 0 60000 65536"/>
              <a:gd name="T22" fmla="*/ 0 60000 65536"/>
              <a:gd name="T23" fmla="*/ 0 60000 65536"/>
              <a:gd name="T24" fmla="*/ 0 w 3053"/>
              <a:gd name="T25" fmla="*/ 0 h 1630"/>
              <a:gd name="T26" fmla="*/ 3053 w 3053"/>
              <a:gd name="T27" fmla="*/ 1630 h 16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53" h="1630">
                <a:moveTo>
                  <a:pt x="0" y="0"/>
                </a:moveTo>
                <a:cubicBezTo>
                  <a:pt x="265" y="231"/>
                  <a:pt x="531" y="462"/>
                  <a:pt x="782" y="552"/>
                </a:cubicBezTo>
                <a:cubicBezTo>
                  <a:pt x="1033" y="642"/>
                  <a:pt x="1281" y="536"/>
                  <a:pt x="1506" y="543"/>
                </a:cubicBezTo>
                <a:cubicBezTo>
                  <a:pt x="1731" y="550"/>
                  <a:pt x="1928" y="564"/>
                  <a:pt x="2132" y="593"/>
                </a:cubicBezTo>
                <a:cubicBezTo>
                  <a:pt x="2336" y="622"/>
                  <a:pt x="2628" y="645"/>
                  <a:pt x="2732" y="716"/>
                </a:cubicBezTo>
                <a:cubicBezTo>
                  <a:pt x="2836" y="787"/>
                  <a:pt x="2743" y="924"/>
                  <a:pt x="2757" y="1021"/>
                </a:cubicBezTo>
                <a:cubicBezTo>
                  <a:pt x="2771" y="1118"/>
                  <a:pt x="2766" y="1199"/>
                  <a:pt x="2815" y="1300"/>
                </a:cubicBezTo>
                <a:cubicBezTo>
                  <a:pt x="2864" y="1401"/>
                  <a:pt x="3013" y="1575"/>
                  <a:pt x="3053" y="1630"/>
                </a:cubicBezTo>
              </a:path>
            </a:pathLst>
          </a:custGeom>
          <a:noFill/>
          <a:ln w="57150">
            <a:solidFill>
              <a:srgbClr val="FFC000"/>
            </a:solidFill>
            <a:round/>
            <a:headEnd/>
            <a:tailEnd type="triangle" w="med" len="med"/>
          </a:ln>
          <a:effectLst>
            <a:glow rad="139700">
              <a:schemeClr val="accent1">
                <a:alpha val="0"/>
              </a:schemeClr>
            </a:glow>
          </a:effectLst>
        </p:spPr>
        <p:txBody>
          <a:bodyPr wrap="none" anchor="ctr"/>
          <a:lstStyle/>
          <a:p>
            <a:pPr>
              <a:defRPr/>
            </a:pPr>
            <a:endParaRPr lang="en-US"/>
          </a:p>
        </p:txBody>
      </p:sp>
      <p:sp>
        <p:nvSpPr>
          <p:cNvPr id="34" name="Freeform 41"/>
          <p:cNvSpPr>
            <a:spLocks/>
          </p:cNvSpPr>
          <p:nvPr/>
        </p:nvSpPr>
        <p:spPr bwMode="hidden">
          <a:xfrm>
            <a:off x="2465388" y="1014413"/>
            <a:ext cx="5319712" cy="1854200"/>
          </a:xfrm>
          <a:custGeom>
            <a:avLst/>
            <a:gdLst>
              <a:gd name="T0" fmla="*/ 2147483647 w 10123"/>
              <a:gd name="T1" fmla="*/ 2147483647 h 9981"/>
              <a:gd name="T2" fmla="*/ 2147483647 w 10123"/>
              <a:gd name="T3" fmla="*/ 2147483647 h 9981"/>
              <a:gd name="T4" fmla="*/ 2147483647 w 10123"/>
              <a:gd name="T5" fmla="*/ 2147483647 h 9981"/>
              <a:gd name="T6" fmla="*/ 2147483647 w 10123"/>
              <a:gd name="T7" fmla="*/ 2147483647 h 9981"/>
              <a:gd name="T8" fmla="*/ 2147483647 w 10123"/>
              <a:gd name="T9" fmla="*/ 2147483647 h 9981"/>
              <a:gd name="T10" fmla="*/ 2147483647 w 10123"/>
              <a:gd name="T11" fmla="*/ 2147483647 h 9981"/>
              <a:gd name="T12" fmla="*/ 2147483647 w 10123"/>
              <a:gd name="T13" fmla="*/ 2147483647 h 9981"/>
              <a:gd name="T14" fmla="*/ 0 w 10123"/>
              <a:gd name="T15" fmla="*/ 2147483647 h 99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23" h="9981">
                <a:moveTo>
                  <a:pt x="9072" y="9981"/>
                </a:moveTo>
                <a:cubicBezTo>
                  <a:pt x="9185" y="9682"/>
                  <a:pt x="9859" y="9544"/>
                  <a:pt x="10000" y="8571"/>
                </a:cubicBezTo>
                <a:cubicBezTo>
                  <a:pt x="10141" y="7598"/>
                  <a:pt x="10216" y="5442"/>
                  <a:pt x="9919" y="4145"/>
                </a:cubicBezTo>
                <a:cubicBezTo>
                  <a:pt x="9622" y="2848"/>
                  <a:pt x="8853" y="1479"/>
                  <a:pt x="8219" y="788"/>
                </a:cubicBezTo>
                <a:cubicBezTo>
                  <a:pt x="7585" y="98"/>
                  <a:pt x="6930" y="28"/>
                  <a:pt x="6115" y="2"/>
                </a:cubicBezTo>
                <a:cubicBezTo>
                  <a:pt x="5300" y="-24"/>
                  <a:pt x="4103" y="293"/>
                  <a:pt x="3329" y="635"/>
                </a:cubicBezTo>
                <a:cubicBezTo>
                  <a:pt x="2556" y="977"/>
                  <a:pt x="2021" y="1301"/>
                  <a:pt x="1465" y="2036"/>
                </a:cubicBezTo>
                <a:cubicBezTo>
                  <a:pt x="910" y="2771"/>
                  <a:pt x="245" y="4556"/>
                  <a:pt x="0" y="5060"/>
                </a:cubicBezTo>
              </a:path>
            </a:pathLst>
          </a:custGeom>
          <a:noFill/>
          <a:ln w="57150">
            <a:solidFill>
              <a:srgbClr val="FFC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 name="Freeform 42"/>
          <p:cNvSpPr>
            <a:spLocks/>
          </p:cNvSpPr>
          <p:nvPr/>
        </p:nvSpPr>
        <p:spPr bwMode="hidden">
          <a:xfrm>
            <a:off x="2563814" y="2125663"/>
            <a:ext cx="4676775" cy="1168400"/>
          </a:xfrm>
          <a:custGeom>
            <a:avLst/>
            <a:gdLst>
              <a:gd name="T0" fmla="*/ 0 w 2946"/>
              <a:gd name="T1" fmla="*/ 0 h 736"/>
              <a:gd name="T2" fmla="*/ 2147483647 w 2946"/>
              <a:gd name="T3" fmla="*/ 2147483647 h 736"/>
              <a:gd name="T4" fmla="*/ 2147483647 w 2946"/>
              <a:gd name="T5" fmla="*/ 2147483647 h 736"/>
              <a:gd name="T6" fmla="*/ 2147483647 w 2946"/>
              <a:gd name="T7" fmla="*/ 2147483647 h 736"/>
              <a:gd name="T8" fmla="*/ 2147483647 w 2946"/>
              <a:gd name="T9" fmla="*/ 2147483647 h 736"/>
              <a:gd name="T10" fmla="*/ 0 60000 65536"/>
              <a:gd name="T11" fmla="*/ 0 60000 65536"/>
              <a:gd name="T12" fmla="*/ 0 60000 65536"/>
              <a:gd name="T13" fmla="*/ 0 60000 65536"/>
              <a:gd name="T14" fmla="*/ 0 60000 65536"/>
              <a:gd name="T15" fmla="*/ 0 w 2946"/>
              <a:gd name="T16" fmla="*/ 0 h 736"/>
              <a:gd name="T17" fmla="*/ 2946 w 2946"/>
              <a:gd name="T18" fmla="*/ 736 h 736"/>
            </a:gdLst>
            <a:ahLst/>
            <a:cxnLst>
              <a:cxn ang="T10">
                <a:pos x="T0" y="T1"/>
              </a:cxn>
              <a:cxn ang="T11">
                <a:pos x="T2" y="T3"/>
              </a:cxn>
              <a:cxn ang="T12">
                <a:pos x="T4" y="T5"/>
              </a:cxn>
              <a:cxn ang="T13">
                <a:pos x="T6" y="T7"/>
              </a:cxn>
              <a:cxn ang="T14">
                <a:pos x="T8" y="T9"/>
              </a:cxn>
            </a:cxnLst>
            <a:rect l="T15" t="T16" r="T17" b="T18"/>
            <a:pathLst>
              <a:path w="2946" h="736">
                <a:moveTo>
                  <a:pt x="0" y="0"/>
                </a:moveTo>
                <a:cubicBezTo>
                  <a:pt x="266" y="258"/>
                  <a:pt x="532" y="516"/>
                  <a:pt x="831" y="626"/>
                </a:cubicBezTo>
                <a:cubicBezTo>
                  <a:pt x="1130" y="736"/>
                  <a:pt x="1483" y="664"/>
                  <a:pt x="1794" y="659"/>
                </a:cubicBezTo>
                <a:cubicBezTo>
                  <a:pt x="2105" y="654"/>
                  <a:pt x="2507" y="623"/>
                  <a:pt x="2699" y="593"/>
                </a:cubicBezTo>
                <a:cubicBezTo>
                  <a:pt x="2891" y="563"/>
                  <a:pt x="2903" y="496"/>
                  <a:pt x="2946" y="477"/>
                </a:cubicBezTo>
              </a:path>
            </a:pathLst>
          </a:custGeom>
          <a:noFill/>
          <a:ln w="57150">
            <a:solidFill>
              <a:srgbClr val="FFC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 name="Freeform 35"/>
          <p:cNvSpPr/>
          <p:nvPr/>
        </p:nvSpPr>
        <p:spPr>
          <a:xfrm>
            <a:off x="2740026" y="1581151"/>
            <a:ext cx="3433763" cy="1236663"/>
          </a:xfrm>
          <a:custGeom>
            <a:avLst/>
            <a:gdLst>
              <a:gd name="connsiteX0" fmla="*/ 0 w 3434375"/>
              <a:gd name="connsiteY0" fmla="*/ 349349 h 1235978"/>
              <a:gd name="connsiteX1" fmla="*/ 1349829 w 3434375"/>
              <a:gd name="connsiteY1" fmla="*/ 1220206 h 1235978"/>
              <a:gd name="connsiteX2" fmla="*/ 2017486 w 3434375"/>
              <a:gd name="connsiteY2" fmla="*/ 929920 h 1235978"/>
              <a:gd name="connsiteX3" fmla="*/ 2873829 w 3434375"/>
              <a:gd name="connsiteY3" fmla="*/ 1176663 h 1235978"/>
              <a:gd name="connsiteX4" fmla="*/ 3280229 w 3434375"/>
              <a:gd name="connsiteY4" fmla="*/ 1075063 h 1235978"/>
              <a:gd name="connsiteX5" fmla="*/ 3396343 w 3434375"/>
              <a:gd name="connsiteY5" fmla="*/ 523520 h 1235978"/>
              <a:gd name="connsiteX6" fmla="*/ 2656115 w 3434375"/>
              <a:gd name="connsiteY6" fmla="*/ 175178 h 1235978"/>
              <a:gd name="connsiteX7" fmla="*/ 914400 w 3434375"/>
              <a:gd name="connsiteY7" fmla="*/ 1006 h 1235978"/>
              <a:gd name="connsiteX8" fmla="*/ 0 w 3434375"/>
              <a:gd name="connsiteY8" fmla="*/ 247749 h 1235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4375" h="1235978">
                <a:moveTo>
                  <a:pt x="0" y="349349"/>
                </a:moveTo>
                <a:cubicBezTo>
                  <a:pt x="506790" y="736396"/>
                  <a:pt x="1013581" y="1123444"/>
                  <a:pt x="1349829" y="1220206"/>
                </a:cubicBezTo>
                <a:cubicBezTo>
                  <a:pt x="1686077" y="1316968"/>
                  <a:pt x="1763486" y="937177"/>
                  <a:pt x="2017486" y="929920"/>
                </a:cubicBezTo>
                <a:cubicBezTo>
                  <a:pt x="2271486" y="922663"/>
                  <a:pt x="2663372" y="1152472"/>
                  <a:pt x="2873829" y="1176663"/>
                </a:cubicBezTo>
                <a:cubicBezTo>
                  <a:pt x="3084286" y="1200854"/>
                  <a:pt x="3193143" y="1183920"/>
                  <a:pt x="3280229" y="1075063"/>
                </a:cubicBezTo>
                <a:cubicBezTo>
                  <a:pt x="3367315" y="966206"/>
                  <a:pt x="3500362" y="673501"/>
                  <a:pt x="3396343" y="523520"/>
                </a:cubicBezTo>
                <a:cubicBezTo>
                  <a:pt x="3292324" y="373539"/>
                  <a:pt x="3069772" y="262264"/>
                  <a:pt x="2656115" y="175178"/>
                </a:cubicBezTo>
                <a:cubicBezTo>
                  <a:pt x="2242458" y="88092"/>
                  <a:pt x="1357086" y="-11089"/>
                  <a:pt x="914400" y="1006"/>
                </a:cubicBezTo>
                <a:cubicBezTo>
                  <a:pt x="471714" y="13101"/>
                  <a:pt x="235857" y="130425"/>
                  <a:pt x="0" y="247749"/>
                </a:cubicBezTo>
              </a:path>
            </a:pathLst>
          </a:custGeom>
          <a:ln w="571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AU"/>
          </a:p>
        </p:txBody>
      </p:sp>
      <p:sp>
        <p:nvSpPr>
          <p:cNvPr id="37" name="Freeform 27"/>
          <p:cNvSpPr>
            <a:spLocks/>
          </p:cNvSpPr>
          <p:nvPr/>
        </p:nvSpPr>
        <p:spPr bwMode="hidden">
          <a:xfrm>
            <a:off x="2835151" y="2054225"/>
            <a:ext cx="6540625" cy="973596"/>
          </a:xfrm>
          <a:custGeom>
            <a:avLst/>
            <a:gdLst>
              <a:gd name="T0" fmla="*/ 0 w 3818"/>
              <a:gd name="T1" fmla="*/ 186491563 h 590"/>
              <a:gd name="T2" fmla="*/ 1181954075 w 3818"/>
              <a:gd name="T3" fmla="*/ 1118949375 h 590"/>
              <a:gd name="T4" fmla="*/ 1907759075 w 3818"/>
              <a:gd name="T5" fmla="*/ 1305440938 h 590"/>
              <a:gd name="T6" fmla="*/ 2147483647 w 3818"/>
              <a:gd name="T7" fmla="*/ 992941563 h 590"/>
              <a:gd name="T8" fmla="*/ 2147483647 w 3818"/>
              <a:gd name="T9" fmla="*/ 1305440938 h 590"/>
              <a:gd name="T10" fmla="*/ 2147483647 w 3818"/>
              <a:gd name="T11" fmla="*/ 1388606888 h 590"/>
              <a:gd name="T12" fmla="*/ 2147483647 w 3818"/>
              <a:gd name="T13" fmla="*/ 1076107513 h 590"/>
              <a:gd name="T14" fmla="*/ 2147483647 w 3818"/>
              <a:gd name="T15" fmla="*/ 1262599075 h 590"/>
              <a:gd name="T16" fmla="*/ 2147483647 w 3818"/>
              <a:gd name="T17" fmla="*/ 1428929388 h 590"/>
              <a:gd name="T18" fmla="*/ 2147483647 w 3818"/>
              <a:gd name="T19" fmla="*/ 912296563 h 590"/>
              <a:gd name="T20" fmla="*/ 2147483647 w 3818"/>
              <a:gd name="T21" fmla="*/ 0 h 59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18"/>
              <a:gd name="T34" fmla="*/ 0 h 590"/>
              <a:gd name="T35" fmla="*/ 3818 w 3818"/>
              <a:gd name="T36" fmla="*/ 590 h 590"/>
              <a:gd name="connsiteX0" fmla="*/ 0 w 10000"/>
              <a:gd name="connsiteY0" fmla="*/ 1254 h 9632"/>
              <a:gd name="connsiteX1" fmla="*/ 1228 w 10000"/>
              <a:gd name="connsiteY1" fmla="*/ 7525 h 9632"/>
              <a:gd name="connsiteX2" fmla="*/ 1983 w 10000"/>
              <a:gd name="connsiteY2" fmla="*/ 8780 h 9632"/>
              <a:gd name="connsiteX3" fmla="*/ 3038 w 10000"/>
              <a:gd name="connsiteY3" fmla="*/ 6678 h 9632"/>
              <a:gd name="connsiteX4" fmla="*/ 4007 w 10000"/>
              <a:gd name="connsiteY4" fmla="*/ 8780 h 9632"/>
              <a:gd name="connsiteX5" fmla="*/ 4762 w 10000"/>
              <a:gd name="connsiteY5" fmla="*/ 9339 h 9632"/>
              <a:gd name="connsiteX6" fmla="*/ 5754 w 10000"/>
              <a:gd name="connsiteY6" fmla="*/ 7237 h 9632"/>
              <a:gd name="connsiteX7" fmla="*/ 6831 w 10000"/>
              <a:gd name="connsiteY7" fmla="*/ 8492 h 9632"/>
              <a:gd name="connsiteX8" fmla="*/ 7952 w 10000"/>
              <a:gd name="connsiteY8" fmla="*/ 9610 h 9632"/>
              <a:gd name="connsiteX9" fmla="*/ 9700 w 10000"/>
              <a:gd name="connsiteY9" fmla="*/ 7438 h 9632"/>
              <a:gd name="connsiteX10" fmla="*/ 10000 w 10000"/>
              <a:gd name="connsiteY10" fmla="*/ 0 h 9632"/>
              <a:gd name="connsiteX0" fmla="*/ 0 w 10486"/>
              <a:gd name="connsiteY0" fmla="*/ 0 h 8698"/>
              <a:gd name="connsiteX1" fmla="*/ 1228 w 10486"/>
              <a:gd name="connsiteY1" fmla="*/ 6511 h 8698"/>
              <a:gd name="connsiteX2" fmla="*/ 1983 w 10486"/>
              <a:gd name="connsiteY2" fmla="*/ 7813 h 8698"/>
              <a:gd name="connsiteX3" fmla="*/ 3038 w 10486"/>
              <a:gd name="connsiteY3" fmla="*/ 5631 h 8698"/>
              <a:gd name="connsiteX4" fmla="*/ 4007 w 10486"/>
              <a:gd name="connsiteY4" fmla="*/ 7813 h 8698"/>
              <a:gd name="connsiteX5" fmla="*/ 4762 w 10486"/>
              <a:gd name="connsiteY5" fmla="*/ 8394 h 8698"/>
              <a:gd name="connsiteX6" fmla="*/ 5754 w 10486"/>
              <a:gd name="connsiteY6" fmla="*/ 6211 h 8698"/>
              <a:gd name="connsiteX7" fmla="*/ 6831 w 10486"/>
              <a:gd name="connsiteY7" fmla="*/ 7514 h 8698"/>
              <a:gd name="connsiteX8" fmla="*/ 7952 w 10486"/>
              <a:gd name="connsiteY8" fmla="*/ 8675 h 8698"/>
              <a:gd name="connsiteX9" fmla="*/ 9700 w 10486"/>
              <a:gd name="connsiteY9" fmla="*/ 6420 h 8698"/>
              <a:gd name="connsiteX10" fmla="*/ 10486 w 10486"/>
              <a:gd name="connsiteY10" fmla="*/ 1401 h 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86" h="8698">
                <a:moveTo>
                  <a:pt x="0" y="0"/>
                </a:moveTo>
                <a:cubicBezTo>
                  <a:pt x="448" y="2605"/>
                  <a:pt x="898" y="5209"/>
                  <a:pt x="1228" y="6511"/>
                </a:cubicBezTo>
                <a:cubicBezTo>
                  <a:pt x="1558" y="7813"/>
                  <a:pt x="1682" y="7954"/>
                  <a:pt x="1983" y="7813"/>
                </a:cubicBezTo>
                <a:cubicBezTo>
                  <a:pt x="2284" y="7672"/>
                  <a:pt x="2700" y="5631"/>
                  <a:pt x="3038" y="5631"/>
                </a:cubicBezTo>
                <a:cubicBezTo>
                  <a:pt x="3376" y="5631"/>
                  <a:pt x="3719" y="7356"/>
                  <a:pt x="4007" y="7813"/>
                </a:cubicBezTo>
                <a:cubicBezTo>
                  <a:pt x="4295" y="8270"/>
                  <a:pt x="4471" y="8658"/>
                  <a:pt x="4762" y="8394"/>
                </a:cubicBezTo>
                <a:cubicBezTo>
                  <a:pt x="5052" y="8130"/>
                  <a:pt x="5409" y="6353"/>
                  <a:pt x="5754" y="6211"/>
                </a:cubicBezTo>
                <a:cubicBezTo>
                  <a:pt x="6100" y="6071"/>
                  <a:pt x="6464" y="7110"/>
                  <a:pt x="6831" y="7514"/>
                </a:cubicBezTo>
                <a:cubicBezTo>
                  <a:pt x="7197" y="7918"/>
                  <a:pt x="7474" y="8858"/>
                  <a:pt x="7952" y="8675"/>
                </a:cubicBezTo>
                <a:cubicBezTo>
                  <a:pt x="8430" y="8492"/>
                  <a:pt x="9360" y="8092"/>
                  <a:pt x="9700" y="6420"/>
                </a:cubicBezTo>
                <a:cubicBezTo>
                  <a:pt x="10041" y="4748"/>
                  <a:pt x="10345" y="2457"/>
                  <a:pt x="10486" y="1401"/>
                </a:cubicBezTo>
              </a:path>
            </a:pathLst>
          </a:custGeom>
          <a:ln>
            <a:solidFill>
              <a:srgbClr val="6666FF"/>
            </a:solidFill>
            <a:headEnd/>
            <a:tailEnd type="triangle" w="med" len="med"/>
          </a:ln>
          <a:effectLst>
            <a:glow rad="139700">
              <a:srgbClr val="FF9900">
                <a:alpha val="0"/>
              </a:srgbClr>
            </a:glow>
          </a:effectLst>
        </p:spPr>
        <p:style>
          <a:lnRef idx="3">
            <a:schemeClr val="accent3"/>
          </a:lnRef>
          <a:fillRef idx="0">
            <a:schemeClr val="accent3"/>
          </a:fillRef>
          <a:effectRef idx="2">
            <a:schemeClr val="accent3"/>
          </a:effectRef>
          <a:fontRef idx="minor">
            <a:schemeClr val="tx1"/>
          </a:fontRef>
        </p:style>
        <p:txBody>
          <a:bodyPr wrap="none" anchor="ctr"/>
          <a:lstStyle/>
          <a:p>
            <a:pPr>
              <a:defRPr/>
            </a:pPr>
            <a:endParaRPr lang="en-US"/>
          </a:p>
        </p:txBody>
      </p:sp>
      <p:sp>
        <p:nvSpPr>
          <p:cNvPr id="38" name="Freeform 99"/>
          <p:cNvSpPr>
            <a:spLocks/>
          </p:cNvSpPr>
          <p:nvPr/>
        </p:nvSpPr>
        <p:spPr bwMode="hidden">
          <a:xfrm>
            <a:off x="2743200" y="2143126"/>
            <a:ext cx="863600" cy="898525"/>
          </a:xfrm>
          <a:custGeom>
            <a:avLst/>
            <a:gdLst>
              <a:gd name="T0" fmla="*/ 0 w 544"/>
              <a:gd name="T1" fmla="*/ 2147483647 h 566"/>
              <a:gd name="T2" fmla="*/ 2147483647 w 544"/>
              <a:gd name="T3" fmla="*/ 2147483647 h 566"/>
              <a:gd name="T4" fmla="*/ 2147483647 w 544"/>
              <a:gd name="T5" fmla="*/ 2147483647 h 566"/>
              <a:gd name="T6" fmla="*/ 2147483647 w 544"/>
              <a:gd name="T7" fmla="*/ 2147483647 h 566"/>
              <a:gd name="T8" fmla="*/ 2147483647 w 544"/>
              <a:gd name="T9" fmla="*/ 2147483647 h 566"/>
              <a:gd name="T10" fmla="*/ 2147483647 w 544"/>
              <a:gd name="T11" fmla="*/ 0 h 566"/>
              <a:gd name="T12" fmla="*/ 0 60000 65536"/>
              <a:gd name="T13" fmla="*/ 0 60000 65536"/>
              <a:gd name="T14" fmla="*/ 0 60000 65536"/>
              <a:gd name="T15" fmla="*/ 0 60000 65536"/>
              <a:gd name="T16" fmla="*/ 0 60000 65536"/>
              <a:gd name="T17" fmla="*/ 0 60000 65536"/>
              <a:gd name="T18" fmla="*/ 0 w 544"/>
              <a:gd name="T19" fmla="*/ 0 h 566"/>
              <a:gd name="T20" fmla="*/ 544 w 544"/>
              <a:gd name="T21" fmla="*/ 566 h 566"/>
            </a:gdLst>
            <a:ahLst/>
            <a:cxnLst>
              <a:cxn ang="T12">
                <a:pos x="T0" y="T1"/>
              </a:cxn>
              <a:cxn ang="T13">
                <a:pos x="T2" y="T3"/>
              </a:cxn>
              <a:cxn ang="T14">
                <a:pos x="T4" y="T5"/>
              </a:cxn>
              <a:cxn ang="T15">
                <a:pos x="T6" y="T7"/>
              </a:cxn>
              <a:cxn ang="T16">
                <a:pos x="T8" y="T9"/>
              </a:cxn>
              <a:cxn ang="T17">
                <a:pos x="T10" y="T11"/>
              </a:cxn>
            </a:cxnLst>
            <a:rect l="T18" t="T19" r="T20" b="T21"/>
            <a:pathLst>
              <a:path w="544" h="566">
                <a:moveTo>
                  <a:pt x="0" y="84"/>
                </a:moveTo>
                <a:cubicBezTo>
                  <a:pt x="16" y="231"/>
                  <a:pt x="32" y="378"/>
                  <a:pt x="102" y="455"/>
                </a:cubicBezTo>
                <a:cubicBezTo>
                  <a:pt x="172" y="532"/>
                  <a:pt x="345" y="566"/>
                  <a:pt x="418" y="548"/>
                </a:cubicBezTo>
                <a:cubicBezTo>
                  <a:pt x="491" y="530"/>
                  <a:pt x="544" y="424"/>
                  <a:pt x="539" y="344"/>
                </a:cubicBezTo>
                <a:cubicBezTo>
                  <a:pt x="534" y="264"/>
                  <a:pt x="453" y="122"/>
                  <a:pt x="390" y="65"/>
                </a:cubicBezTo>
                <a:cubicBezTo>
                  <a:pt x="327" y="8"/>
                  <a:pt x="242" y="4"/>
                  <a:pt x="158" y="0"/>
                </a:cubicBezTo>
              </a:path>
            </a:pathLst>
          </a:custGeom>
          <a:noFill/>
          <a:ln w="57150">
            <a:solidFill>
              <a:srgbClr val="FFC000"/>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 name="Text Box 23"/>
          <p:cNvSpPr txBox="1">
            <a:spLocks noChangeArrowheads="1"/>
          </p:cNvSpPr>
          <p:nvPr/>
        </p:nvSpPr>
        <p:spPr bwMode="auto">
          <a:xfrm>
            <a:off x="4563495" y="5344886"/>
            <a:ext cx="51306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sz="1600" dirty="0"/>
              <a:t>Minimum</a:t>
            </a:r>
            <a:r>
              <a:rPr lang="en-AU" dirty="0"/>
              <a:t> </a:t>
            </a:r>
            <a:r>
              <a:rPr lang="en-AU" dirty="0" err="1"/>
              <a:t>nbr</a:t>
            </a:r>
            <a:r>
              <a:rPr lang="en-AU" dirty="0"/>
              <a:t> of tests for state coverage =</a:t>
            </a:r>
          </a:p>
        </p:txBody>
      </p:sp>
      <p:sp>
        <p:nvSpPr>
          <p:cNvPr id="40" name="Text Box 24"/>
          <p:cNvSpPr txBox="1">
            <a:spLocks noChangeArrowheads="1"/>
          </p:cNvSpPr>
          <p:nvPr/>
        </p:nvSpPr>
        <p:spPr bwMode="auto">
          <a:xfrm>
            <a:off x="1550988" y="5181600"/>
            <a:ext cx="14157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b="1" dirty="0">
                <a:solidFill>
                  <a:srgbClr val="6666FF"/>
                </a:solidFill>
              </a:rPr>
              <a:t>Every state</a:t>
            </a:r>
          </a:p>
        </p:txBody>
      </p:sp>
      <p:sp>
        <p:nvSpPr>
          <p:cNvPr id="41" name="Text Box 25"/>
          <p:cNvSpPr txBox="1">
            <a:spLocks noChangeArrowheads="1"/>
          </p:cNvSpPr>
          <p:nvPr/>
        </p:nvSpPr>
        <p:spPr bwMode="auto">
          <a:xfrm>
            <a:off x="1493839" y="5715000"/>
            <a:ext cx="1682897" cy="369332"/>
          </a:xfrm>
          <a:prstGeom prst="rect">
            <a:avLst/>
          </a:prstGeom>
          <a:noFill/>
          <a:ln w="12700">
            <a:noFill/>
            <a:miter lim="800000"/>
            <a:headEnd/>
            <a:tailEnd/>
          </a:ln>
        </p:spPr>
        <p:txBody>
          <a:bodyPr wrap="none">
            <a:spAutoFit/>
          </a:bodyPr>
          <a:lstStyle/>
          <a:p>
            <a:pPr>
              <a:defRPr/>
            </a:pPr>
            <a:r>
              <a:rPr lang="en-GB" b="1" dirty="0">
                <a:solidFill>
                  <a:srgbClr val="FFC000"/>
                </a:solidFill>
              </a:rPr>
              <a:t>Every transition</a:t>
            </a:r>
          </a:p>
        </p:txBody>
      </p:sp>
      <p:sp>
        <p:nvSpPr>
          <p:cNvPr id="42" name="Rectangle 41"/>
          <p:cNvSpPr/>
          <p:nvPr/>
        </p:nvSpPr>
        <p:spPr>
          <a:xfrm>
            <a:off x="4605088" y="5763139"/>
            <a:ext cx="5047456" cy="338554"/>
          </a:xfrm>
          <a:prstGeom prst="rect">
            <a:avLst/>
          </a:prstGeom>
        </p:spPr>
        <p:txBody>
          <a:bodyPr wrap="square">
            <a:spAutoFit/>
          </a:bodyPr>
          <a:lstStyle/>
          <a:p>
            <a:pPr eaLnBrk="1" hangingPunct="1"/>
            <a:r>
              <a:rPr lang="en-AU" sz="1600" dirty="0"/>
              <a:t>Minimum </a:t>
            </a:r>
            <a:r>
              <a:rPr lang="en-AU" sz="1600" dirty="0" err="1"/>
              <a:t>nbr</a:t>
            </a:r>
            <a:r>
              <a:rPr lang="en-AU" sz="1600" dirty="0"/>
              <a:t> of tests for Chow’s 0 switch coverage =</a:t>
            </a:r>
          </a:p>
        </p:txBody>
      </p:sp>
      <p:sp>
        <p:nvSpPr>
          <p:cNvPr id="43" name="TextBox 42"/>
          <p:cNvSpPr txBox="1"/>
          <p:nvPr/>
        </p:nvSpPr>
        <p:spPr>
          <a:xfrm>
            <a:off x="1488225" y="4599884"/>
            <a:ext cx="2406821" cy="369332"/>
          </a:xfrm>
          <a:prstGeom prst="rect">
            <a:avLst/>
          </a:prstGeom>
          <a:noFill/>
        </p:spPr>
        <p:txBody>
          <a:bodyPr wrap="square" rtlCol="0">
            <a:spAutoFit/>
          </a:bodyPr>
          <a:lstStyle/>
          <a:p>
            <a:r>
              <a:rPr lang="en-US" dirty="0">
                <a:solidFill>
                  <a:srgbClr val="00B050"/>
                </a:solidFill>
              </a:rPr>
              <a:t>Typical transaction</a:t>
            </a:r>
          </a:p>
        </p:txBody>
      </p:sp>
    </p:spTree>
    <p:extLst>
      <p:ext uri="{BB962C8B-B14F-4D97-AF65-F5344CB8AC3E}">
        <p14:creationId xmlns:p14="http://schemas.microsoft.com/office/powerpoint/2010/main" val="124489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10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0"/>
                                        </p:tgtEl>
                                        <p:attrNameLst>
                                          <p:attrName>style.visibility</p:attrName>
                                        </p:attrNameLst>
                                      </p:cBhvr>
                                      <p:to>
                                        <p:strVal val="visible"/>
                                      </p:to>
                                    </p:set>
                                  </p:childTnLst>
                                </p:cTn>
                              </p:par>
                            </p:childTnLst>
                          </p:cTn>
                        </p:par>
                        <p:par>
                          <p:cTn id="16" fill="hold">
                            <p:stCondLst>
                              <p:cond delay="0"/>
                            </p:stCondLst>
                            <p:childTnLst>
                              <p:par>
                                <p:cTn id="17" presetID="22" presetClass="entr" presetSubtype="8"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left)">
                                      <p:cBhvr>
                                        <p:cTn id="19" dur="2000"/>
                                        <p:tgtEl>
                                          <p:spTgt spid="3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wipe(left)">
                                      <p:cBhvr>
                                        <p:cTn id="24" dur="500"/>
                                        <p:tgtEl>
                                          <p:spTgt spid="41"/>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ipe(left)">
                                      <p:cBhvr>
                                        <p:cTn id="28" dur="2000"/>
                                        <p:tgtEl>
                                          <p:spTgt spid="32"/>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left)">
                                      <p:cBhvr>
                                        <p:cTn id="32" dur="2000"/>
                                        <p:tgtEl>
                                          <p:spTgt spid="33"/>
                                        </p:tgtEl>
                                      </p:cBhvr>
                                    </p:animEffect>
                                  </p:childTnLst>
                                </p:cTn>
                              </p:par>
                            </p:childTnLst>
                          </p:cTn>
                        </p:par>
                        <p:par>
                          <p:cTn id="33" fill="hold">
                            <p:stCondLst>
                              <p:cond delay="4500"/>
                            </p:stCondLst>
                            <p:childTnLst>
                              <p:par>
                                <p:cTn id="34" presetID="22" presetClass="entr" presetSubtype="8" fill="hold" grpId="0" nodeType="after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wipe(left)">
                                      <p:cBhvr>
                                        <p:cTn id="36" dur="1000"/>
                                        <p:tgtEl>
                                          <p:spTgt spid="35"/>
                                        </p:tgtEl>
                                      </p:cBhvr>
                                    </p:animEffect>
                                  </p:childTnLst>
                                </p:cTn>
                              </p:par>
                            </p:childTnLst>
                          </p:cTn>
                        </p:par>
                        <p:par>
                          <p:cTn id="37" fill="hold">
                            <p:stCondLst>
                              <p:cond delay="5500"/>
                            </p:stCondLst>
                            <p:childTnLst>
                              <p:par>
                                <p:cTn id="38" presetID="22" presetClass="entr" presetSubtype="2" fill="hold" grpId="0" nodeType="after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wipe(right)">
                                      <p:cBhvr>
                                        <p:cTn id="40" dur="1000"/>
                                        <p:tgtEl>
                                          <p:spTgt spid="34"/>
                                        </p:tgtEl>
                                      </p:cBhvr>
                                    </p:animEffect>
                                  </p:childTnLst>
                                </p:cTn>
                              </p:par>
                            </p:childTnLst>
                          </p:cTn>
                        </p:par>
                        <p:par>
                          <p:cTn id="41" fill="hold">
                            <p:stCondLst>
                              <p:cond delay="6500"/>
                            </p:stCondLst>
                            <p:childTnLst>
                              <p:par>
                                <p:cTn id="42" presetID="22" presetClass="entr" presetSubtype="4" fill="hold" grpId="0" nodeType="after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wipe(down)">
                                      <p:cBhvr>
                                        <p:cTn id="44" dur="1000"/>
                                        <p:tgtEl>
                                          <p:spTgt spid="38"/>
                                        </p:tgtEl>
                                      </p:cBhvr>
                                    </p:animEffect>
                                  </p:childTnLst>
                                </p:cTn>
                              </p:par>
                            </p:childTnLst>
                          </p:cTn>
                        </p:par>
                        <p:par>
                          <p:cTn id="45" fill="hold">
                            <p:stCondLst>
                              <p:cond delay="7500"/>
                            </p:stCondLst>
                            <p:childTnLst>
                              <p:par>
                                <p:cTn id="46" presetID="1" presetClass="entr" presetSubtype="0" fill="hold" nodeType="afterEffect">
                                  <p:stCondLst>
                                    <p:cond delay="0"/>
                                  </p:stCondLst>
                                  <p:childTnLst>
                                    <p:set>
                                      <p:cBhvr>
                                        <p:cTn id="47" dur="1" fill="hold">
                                          <p:stCondLst>
                                            <p:cond delay="0"/>
                                          </p:stCondLst>
                                        </p:cTn>
                                        <p:tgtEl>
                                          <p:spTgt spid="3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wipe(left)">
                                      <p:cBhvr>
                                        <p:cTn id="52" dur="500"/>
                                        <p:tgtEl>
                                          <p:spTgt spid="39"/>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4" grpId="0" animBg="1"/>
      <p:bldP spid="35" grpId="0" animBg="1"/>
      <p:bldP spid="38" grpId="0" animBg="1"/>
      <p:bldP spid="39" grpId="0"/>
      <p:bldP spid="40" grpId="0"/>
      <p:bldP spid="41" grpId="0"/>
      <p:bldP spid="42" grpId="0"/>
      <p:bldP spid="4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State Transition Table</a:t>
            </a:r>
            <a:endParaRPr lang="en-US" sz="2800"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61026" y="1152150"/>
            <a:ext cx="8297375" cy="2999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46</a:t>
            </a:fld>
            <a:endParaRPr lang="en-US"/>
          </a:p>
        </p:txBody>
      </p:sp>
      <p:sp>
        <p:nvSpPr>
          <p:cNvPr id="6" name="Rectangle 5"/>
          <p:cNvSpPr>
            <a:spLocks noChangeArrowheads="1"/>
          </p:cNvSpPr>
          <p:nvPr/>
        </p:nvSpPr>
        <p:spPr bwMode="auto">
          <a:xfrm>
            <a:off x="1447800" y="4001830"/>
            <a:ext cx="8610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i="1" dirty="0">
                <a:solidFill>
                  <a:schemeClr val="accent2"/>
                </a:solidFill>
              </a:rPr>
              <a:t>Use the state table to identify invalid </a:t>
            </a:r>
            <a:br>
              <a:rPr lang="en-US" sz="2000" i="1" dirty="0">
                <a:solidFill>
                  <a:schemeClr val="accent2"/>
                </a:solidFill>
              </a:rPr>
            </a:br>
            <a:r>
              <a:rPr lang="en-US" sz="2000" i="1" dirty="0">
                <a:solidFill>
                  <a:schemeClr val="accent2"/>
                </a:solidFill>
              </a:rPr>
              <a:t>(or unspecified / specification doesn’t say) transitions</a:t>
            </a:r>
          </a:p>
        </p:txBody>
      </p:sp>
      <p:sp>
        <p:nvSpPr>
          <p:cNvPr id="7" name="TextBox 6"/>
          <p:cNvSpPr txBox="1"/>
          <p:nvPr/>
        </p:nvSpPr>
        <p:spPr>
          <a:xfrm>
            <a:off x="1754188" y="4724400"/>
            <a:ext cx="7770812" cy="1631950"/>
          </a:xfrm>
          <a:prstGeom prst="rect">
            <a:avLst/>
          </a:prstGeom>
          <a:noFill/>
        </p:spPr>
        <p:txBody>
          <a:bodyPr>
            <a:spAutoFit/>
          </a:bodyPr>
          <a:lstStyle/>
          <a:p>
            <a:pPr lvl="1">
              <a:defRPr/>
            </a:pPr>
            <a:r>
              <a:rPr lang="en-AU" sz="2000" dirty="0">
                <a:latin typeface="+mj-lt"/>
              </a:rPr>
              <a:t>Question: Which of the following is not a valid transition?</a:t>
            </a:r>
          </a:p>
          <a:p>
            <a:pPr marL="914400" lvl="1" indent="-457200">
              <a:buFontTx/>
              <a:buAutoNum type="alphaLcParenR"/>
              <a:defRPr/>
            </a:pPr>
            <a:r>
              <a:rPr lang="en-AU" sz="2000" dirty="0">
                <a:latin typeface="+mj-lt"/>
              </a:rPr>
              <a:t>Password Valid from S3</a:t>
            </a:r>
          </a:p>
          <a:p>
            <a:pPr marL="914400" lvl="1" indent="-457200">
              <a:buFontTx/>
              <a:buAutoNum type="alphaLcParenR"/>
              <a:defRPr/>
            </a:pPr>
            <a:r>
              <a:rPr lang="en-AU" sz="2000" dirty="0">
                <a:latin typeface="+mj-lt"/>
              </a:rPr>
              <a:t>Cancel from S4</a:t>
            </a:r>
          </a:p>
          <a:p>
            <a:pPr marL="914400" lvl="1" indent="-457200">
              <a:buFontTx/>
              <a:buAutoNum type="alphaLcParenR"/>
              <a:defRPr/>
            </a:pPr>
            <a:r>
              <a:rPr lang="en-AU" sz="2000" dirty="0">
                <a:latin typeface="+mj-lt"/>
              </a:rPr>
              <a:t>Enter Username from S1</a:t>
            </a:r>
          </a:p>
          <a:p>
            <a:pPr marL="914400" lvl="1" indent="-457200">
              <a:buFontTx/>
              <a:buAutoNum type="alphaLcParenR"/>
              <a:defRPr/>
            </a:pPr>
            <a:r>
              <a:rPr lang="en-AU" sz="2000" dirty="0">
                <a:latin typeface="+mj-lt"/>
              </a:rPr>
              <a:t>Password Invalid from S5</a:t>
            </a:r>
            <a:endParaRPr lang="en-US" sz="2000" dirty="0">
              <a:latin typeface="+mj-lt"/>
            </a:endParaRPr>
          </a:p>
        </p:txBody>
      </p:sp>
      <p:sp>
        <p:nvSpPr>
          <p:cNvPr id="9" name="Rounded Rectangle 8"/>
          <p:cNvSpPr/>
          <p:nvPr/>
        </p:nvSpPr>
        <p:spPr>
          <a:xfrm>
            <a:off x="7404098" y="3336667"/>
            <a:ext cx="1371600" cy="304800"/>
          </a:xfrm>
          <a:prstGeom prst="roundRect">
            <a:avLst/>
          </a:prstGeom>
          <a:solidFill>
            <a:srgbClr val="92D050">
              <a:alpha val="41000"/>
            </a:srgbClr>
          </a:solidFill>
          <a:ln>
            <a:solidFill>
              <a:srgbClr val="92D050"/>
            </a:solidFill>
          </a:ln>
        </p:spPr>
        <p:style>
          <a:lnRef idx="1">
            <a:schemeClr val="accent1"/>
          </a:lnRef>
          <a:fillRef idx="3">
            <a:schemeClr val="accent1"/>
          </a:fillRef>
          <a:effectRef idx="2">
            <a:schemeClr val="accent1"/>
          </a:effectRef>
          <a:fontRef idx="minor">
            <a:schemeClr val="lt1"/>
          </a:fontRef>
        </p:style>
        <p:txBody>
          <a:bodyPr vert="vert" anchor="ctr"/>
          <a:lstStyle/>
          <a:p>
            <a:pPr algn="ctr">
              <a:defRPr/>
            </a:pPr>
            <a:endParaRPr lang="en-US" sz="700" b="1" dirty="0"/>
          </a:p>
        </p:txBody>
      </p:sp>
      <p:pic>
        <p:nvPicPr>
          <p:cNvPr id="2051" name="Picture 3"/>
          <p:cNvPicPr>
            <a:picLocks noChangeAspect="1" noChangeArrowheads="1"/>
          </p:cNvPicPr>
          <p:nvPr/>
        </p:nvPicPr>
        <p:blipFill>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8906758" y="3612438"/>
            <a:ext cx="1151643"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ounded Rectangle 11"/>
          <p:cNvSpPr/>
          <p:nvPr/>
        </p:nvSpPr>
        <p:spPr>
          <a:xfrm>
            <a:off x="2175913" y="6007768"/>
            <a:ext cx="3733800" cy="304800"/>
          </a:xfrm>
          <a:prstGeom prst="roundRect">
            <a:avLst/>
          </a:prstGeom>
          <a:solidFill>
            <a:srgbClr val="92D050">
              <a:alpha val="41000"/>
            </a:srgbClr>
          </a:solidFill>
          <a:ln>
            <a:solidFill>
              <a:srgbClr val="92D050"/>
            </a:solidFill>
          </a:ln>
        </p:spPr>
        <p:style>
          <a:lnRef idx="1">
            <a:schemeClr val="accent1"/>
          </a:lnRef>
          <a:fillRef idx="3">
            <a:schemeClr val="accent1"/>
          </a:fillRef>
          <a:effectRef idx="2">
            <a:schemeClr val="accent1"/>
          </a:effectRef>
          <a:fontRef idx="minor">
            <a:schemeClr val="lt1"/>
          </a:fontRef>
        </p:style>
        <p:txBody>
          <a:bodyPr vert="vert" anchor="ctr"/>
          <a:lstStyle/>
          <a:p>
            <a:pPr algn="ctr">
              <a:defRPr/>
            </a:pPr>
            <a:endParaRPr lang="en-US" sz="700" b="1" dirty="0"/>
          </a:p>
        </p:txBody>
      </p:sp>
      <p:sp>
        <p:nvSpPr>
          <p:cNvPr id="13" name="Cube 12"/>
          <p:cNvSpPr/>
          <p:nvPr/>
        </p:nvSpPr>
        <p:spPr>
          <a:xfrm>
            <a:off x="10422015" y="1152150"/>
            <a:ext cx="533400" cy="533400"/>
          </a:xfrm>
          <a:prstGeom prst="cube">
            <a:avLst/>
          </a:prstGeom>
        </p:spPr>
        <p:style>
          <a:lnRef idx="0">
            <a:schemeClr val="dk1"/>
          </a:lnRef>
          <a:fillRef idx="3">
            <a:schemeClr val="dk1"/>
          </a:fillRef>
          <a:effectRef idx="3">
            <a:schemeClr val="dk1"/>
          </a:effectRef>
          <a:fontRef idx="minor">
            <a:schemeClr val="lt1"/>
          </a:fontRef>
        </p:style>
        <p:txBody>
          <a:bodyPr vert="vert" anchor="ctr"/>
          <a:lstStyle/>
          <a:p>
            <a:pPr algn="ctr">
              <a:defRPr/>
            </a:pPr>
            <a:endParaRPr lang="en-US" sz="700" b="1" dirty="0"/>
          </a:p>
        </p:txBody>
      </p:sp>
    </p:spTree>
    <p:extLst>
      <p:ext uri="{BB962C8B-B14F-4D97-AF65-F5344CB8AC3E}">
        <p14:creationId xmlns:p14="http://schemas.microsoft.com/office/powerpoint/2010/main" val="160422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animBg="1"/>
      <p:bldP spid="1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a:t>Practice Question</a:t>
            </a:r>
            <a:endParaRPr lang="en-US" sz="28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47</a:t>
            </a:fld>
            <a:endParaRPr lang="en-US"/>
          </a:p>
        </p:txBody>
      </p:sp>
      <p:grpSp>
        <p:nvGrpSpPr>
          <p:cNvPr id="5" name="Group 59"/>
          <p:cNvGrpSpPr>
            <a:grpSpLocks/>
          </p:cNvGrpSpPr>
          <p:nvPr/>
        </p:nvGrpSpPr>
        <p:grpSpPr bwMode="auto">
          <a:xfrm>
            <a:off x="1847838" y="1044137"/>
            <a:ext cx="7674938" cy="3230552"/>
            <a:chOff x="525" y="587"/>
            <a:chExt cx="5339" cy="2678"/>
          </a:xfrm>
        </p:grpSpPr>
        <p:sp>
          <p:nvSpPr>
            <p:cNvPr id="6" name="Oval 60"/>
            <p:cNvSpPr>
              <a:spLocks noChangeArrowheads="1"/>
            </p:cNvSpPr>
            <p:nvPr/>
          </p:nvSpPr>
          <p:spPr bwMode="auto">
            <a:xfrm>
              <a:off x="1628" y="1249"/>
              <a:ext cx="714" cy="690"/>
            </a:xfrm>
            <a:prstGeom prst="ellipse">
              <a:avLst/>
            </a:prstGeom>
            <a:solidFill>
              <a:srgbClr val="193A80"/>
            </a:solidFill>
            <a:ln w="12700">
              <a:solidFill>
                <a:srgbClr val="000000"/>
              </a:solidFill>
              <a:round/>
              <a:headEnd/>
              <a:tailEnd/>
            </a:ln>
          </p:spPr>
          <p:txBody>
            <a:bodyPr wrap="none" anchor="ctr"/>
            <a:lstStyle/>
            <a:p>
              <a:pPr algn="ctr">
                <a:defRPr/>
              </a:pPr>
              <a:r>
                <a:rPr lang="en-GB" b="1" kern="0">
                  <a:solidFill>
                    <a:srgbClr val="FFFFFF"/>
                  </a:solidFill>
                </a:rPr>
                <a:t>S2</a:t>
              </a:r>
            </a:p>
            <a:p>
              <a:pPr algn="ctr">
                <a:defRPr/>
              </a:pPr>
              <a:r>
                <a:rPr lang="en-GB" b="1" kern="0">
                  <a:solidFill>
                    <a:srgbClr val="FFFFFF"/>
                  </a:solidFill>
                </a:rPr>
                <a:t>1</a:t>
              </a:r>
              <a:r>
                <a:rPr lang="en-GB" b="1" kern="0" baseline="30000">
                  <a:solidFill>
                    <a:srgbClr val="FFFFFF"/>
                  </a:solidFill>
                </a:rPr>
                <a:t>st</a:t>
              </a:r>
              <a:r>
                <a:rPr lang="en-GB" b="1" kern="0">
                  <a:solidFill>
                    <a:srgbClr val="FFFFFF"/>
                  </a:solidFill>
                </a:rPr>
                <a:t> </a:t>
              </a:r>
              <a:br>
                <a:rPr lang="en-GB" b="1" kern="0">
                  <a:solidFill>
                    <a:srgbClr val="FFFFFF"/>
                  </a:solidFill>
                </a:rPr>
              </a:br>
              <a:r>
                <a:rPr lang="en-GB" b="1" kern="0">
                  <a:solidFill>
                    <a:srgbClr val="FFFFFF"/>
                  </a:solidFill>
                </a:rPr>
                <a:t>attempt</a:t>
              </a:r>
              <a:endParaRPr lang="en-US" b="1" kern="0">
                <a:solidFill>
                  <a:srgbClr val="FFFFFF"/>
                </a:solidFill>
              </a:endParaRPr>
            </a:p>
          </p:txBody>
        </p:sp>
        <p:sp>
          <p:nvSpPr>
            <p:cNvPr id="7" name="Oval 61"/>
            <p:cNvSpPr>
              <a:spLocks noChangeArrowheads="1"/>
            </p:cNvSpPr>
            <p:nvPr/>
          </p:nvSpPr>
          <p:spPr bwMode="auto">
            <a:xfrm>
              <a:off x="3073" y="1249"/>
              <a:ext cx="714" cy="690"/>
            </a:xfrm>
            <a:prstGeom prst="ellipse">
              <a:avLst/>
            </a:prstGeom>
            <a:solidFill>
              <a:srgbClr val="193A80"/>
            </a:solidFill>
            <a:ln w="12700">
              <a:solidFill>
                <a:srgbClr val="000000"/>
              </a:solidFill>
              <a:round/>
              <a:headEnd/>
              <a:tailEnd/>
            </a:ln>
          </p:spPr>
          <p:txBody>
            <a:bodyPr wrap="none" anchor="ctr"/>
            <a:lstStyle/>
            <a:p>
              <a:pPr algn="ctr">
                <a:defRPr/>
              </a:pPr>
              <a:r>
                <a:rPr lang="en-GB" b="1" kern="0">
                  <a:solidFill>
                    <a:srgbClr val="FFFFFF"/>
                  </a:solidFill>
                </a:rPr>
                <a:t>S3</a:t>
              </a:r>
            </a:p>
            <a:p>
              <a:pPr algn="ctr">
                <a:defRPr/>
              </a:pPr>
              <a:r>
                <a:rPr lang="en-GB" b="1" kern="0">
                  <a:solidFill>
                    <a:srgbClr val="FFFFFF"/>
                  </a:solidFill>
                </a:rPr>
                <a:t>2</a:t>
              </a:r>
              <a:r>
                <a:rPr lang="en-GB" b="1" kern="0" baseline="30000">
                  <a:solidFill>
                    <a:srgbClr val="FFFFFF"/>
                  </a:solidFill>
                </a:rPr>
                <a:t>nd</a:t>
              </a:r>
              <a:r>
                <a:rPr lang="en-GB" b="1" kern="0">
                  <a:solidFill>
                    <a:srgbClr val="FFFFFF"/>
                  </a:solidFill>
                </a:rPr>
                <a:t> </a:t>
              </a:r>
              <a:br>
                <a:rPr lang="en-GB" b="1" kern="0">
                  <a:solidFill>
                    <a:srgbClr val="FFFFFF"/>
                  </a:solidFill>
                </a:rPr>
              </a:br>
              <a:r>
                <a:rPr lang="en-GB" b="1" kern="0">
                  <a:solidFill>
                    <a:srgbClr val="FFFFFF"/>
                  </a:solidFill>
                </a:rPr>
                <a:t>attempt</a:t>
              </a:r>
              <a:endParaRPr lang="en-US" b="1" kern="0">
                <a:solidFill>
                  <a:srgbClr val="FFFFFF"/>
                </a:solidFill>
              </a:endParaRPr>
            </a:p>
          </p:txBody>
        </p:sp>
        <p:sp>
          <p:nvSpPr>
            <p:cNvPr id="8" name="Oval 62"/>
            <p:cNvSpPr>
              <a:spLocks noChangeArrowheads="1"/>
            </p:cNvSpPr>
            <p:nvPr/>
          </p:nvSpPr>
          <p:spPr bwMode="auto">
            <a:xfrm>
              <a:off x="4124" y="1249"/>
              <a:ext cx="714" cy="690"/>
            </a:xfrm>
            <a:prstGeom prst="ellipse">
              <a:avLst/>
            </a:prstGeom>
            <a:solidFill>
              <a:srgbClr val="193A80"/>
            </a:solidFill>
            <a:ln w="12700">
              <a:solidFill>
                <a:srgbClr val="000000"/>
              </a:solidFill>
              <a:round/>
              <a:headEnd/>
              <a:tailEnd/>
            </a:ln>
          </p:spPr>
          <p:txBody>
            <a:bodyPr wrap="none" anchor="ctr"/>
            <a:lstStyle/>
            <a:p>
              <a:pPr algn="ctr">
                <a:defRPr/>
              </a:pPr>
              <a:r>
                <a:rPr lang="en-GB" b="1" kern="0">
                  <a:solidFill>
                    <a:srgbClr val="FFFFFF"/>
                  </a:solidFill>
                </a:rPr>
                <a:t>S4</a:t>
              </a:r>
            </a:p>
            <a:p>
              <a:pPr algn="ctr">
                <a:defRPr/>
              </a:pPr>
              <a:r>
                <a:rPr lang="en-GB" b="1" kern="0">
                  <a:solidFill>
                    <a:srgbClr val="FFFFFF"/>
                  </a:solidFill>
                </a:rPr>
                <a:t>3</a:t>
              </a:r>
              <a:r>
                <a:rPr lang="en-GB" b="1" kern="0" baseline="30000">
                  <a:solidFill>
                    <a:srgbClr val="FFFFFF"/>
                  </a:solidFill>
                </a:rPr>
                <a:t>rd</a:t>
              </a:r>
              <a:r>
                <a:rPr lang="en-GB" b="1" kern="0">
                  <a:solidFill>
                    <a:srgbClr val="FFFFFF"/>
                  </a:solidFill>
                </a:rPr>
                <a:t> </a:t>
              </a:r>
              <a:br>
                <a:rPr lang="en-GB" b="1" kern="0">
                  <a:solidFill>
                    <a:srgbClr val="FFFFFF"/>
                  </a:solidFill>
                </a:rPr>
              </a:br>
              <a:r>
                <a:rPr lang="en-GB" b="1" kern="0">
                  <a:solidFill>
                    <a:srgbClr val="FFFFFF"/>
                  </a:solidFill>
                </a:rPr>
                <a:t>attempt</a:t>
              </a:r>
              <a:endParaRPr lang="en-US" b="1" kern="0">
                <a:solidFill>
                  <a:srgbClr val="FFFFFF"/>
                </a:solidFill>
              </a:endParaRPr>
            </a:p>
          </p:txBody>
        </p:sp>
        <p:sp>
          <p:nvSpPr>
            <p:cNvPr id="9" name="Oval 63"/>
            <p:cNvSpPr>
              <a:spLocks noChangeArrowheads="1"/>
            </p:cNvSpPr>
            <p:nvPr/>
          </p:nvSpPr>
          <p:spPr bwMode="auto">
            <a:xfrm>
              <a:off x="4259" y="2575"/>
              <a:ext cx="714" cy="690"/>
            </a:xfrm>
            <a:prstGeom prst="ellipse">
              <a:avLst/>
            </a:prstGeom>
            <a:solidFill>
              <a:srgbClr val="193A80"/>
            </a:solidFill>
            <a:ln w="12700">
              <a:solidFill>
                <a:srgbClr val="000000"/>
              </a:solidFill>
              <a:round/>
              <a:headEnd/>
              <a:tailEnd/>
            </a:ln>
          </p:spPr>
          <p:txBody>
            <a:bodyPr wrap="none" anchor="ctr"/>
            <a:lstStyle/>
            <a:p>
              <a:pPr algn="ctr">
                <a:defRPr/>
              </a:pPr>
              <a:r>
                <a:rPr lang="en-GB" b="1" kern="0">
                  <a:solidFill>
                    <a:srgbClr val="FFFFFF"/>
                  </a:solidFill>
                </a:rPr>
                <a:t>S5</a:t>
              </a:r>
            </a:p>
            <a:p>
              <a:pPr algn="ctr">
                <a:defRPr/>
              </a:pPr>
              <a:r>
                <a:rPr lang="en-GB" b="1" kern="0">
                  <a:solidFill>
                    <a:srgbClr val="FFFFFF"/>
                  </a:solidFill>
                </a:rPr>
                <a:t>Access</a:t>
              </a:r>
            </a:p>
            <a:p>
              <a:pPr algn="ctr">
                <a:defRPr/>
              </a:pPr>
              <a:r>
                <a:rPr lang="en-GB" b="1" kern="0">
                  <a:solidFill>
                    <a:srgbClr val="FFFFFF"/>
                  </a:solidFill>
                </a:rPr>
                <a:t>Acct</a:t>
              </a:r>
              <a:endParaRPr lang="en-US" b="1" kern="0">
                <a:solidFill>
                  <a:srgbClr val="FFFFFF"/>
                </a:solidFill>
              </a:endParaRPr>
            </a:p>
          </p:txBody>
        </p:sp>
        <p:sp>
          <p:nvSpPr>
            <p:cNvPr id="10" name="Oval 64"/>
            <p:cNvSpPr>
              <a:spLocks noChangeArrowheads="1"/>
            </p:cNvSpPr>
            <p:nvPr/>
          </p:nvSpPr>
          <p:spPr bwMode="auto">
            <a:xfrm>
              <a:off x="4973" y="1034"/>
              <a:ext cx="714" cy="690"/>
            </a:xfrm>
            <a:prstGeom prst="ellipse">
              <a:avLst/>
            </a:prstGeom>
            <a:solidFill>
              <a:srgbClr val="193A80"/>
            </a:solidFill>
            <a:ln w="12700">
              <a:solidFill>
                <a:srgbClr val="000000"/>
              </a:solidFill>
              <a:round/>
              <a:headEnd/>
              <a:tailEnd/>
            </a:ln>
          </p:spPr>
          <p:txBody>
            <a:bodyPr wrap="none" anchor="ctr"/>
            <a:lstStyle/>
            <a:p>
              <a:pPr algn="ctr">
                <a:defRPr/>
              </a:pPr>
              <a:r>
                <a:rPr lang="en-GB" b="1" kern="0">
                  <a:solidFill>
                    <a:srgbClr val="FFFFFF"/>
                  </a:solidFill>
                </a:rPr>
                <a:t>S6</a:t>
              </a:r>
            </a:p>
            <a:p>
              <a:pPr algn="ctr">
                <a:defRPr/>
              </a:pPr>
              <a:r>
                <a:rPr lang="en-GB" b="1" kern="0">
                  <a:solidFill>
                    <a:srgbClr val="FFFFFF"/>
                  </a:solidFill>
                </a:rPr>
                <a:t>Suspend </a:t>
              </a:r>
              <a:br>
                <a:rPr lang="en-GB" b="1" kern="0">
                  <a:solidFill>
                    <a:srgbClr val="FFFFFF"/>
                  </a:solidFill>
                </a:rPr>
              </a:br>
              <a:r>
                <a:rPr lang="en-GB" b="1" kern="0">
                  <a:solidFill>
                    <a:srgbClr val="FFFFFF"/>
                  </a:solidFill>
                </a:rPr>
                <a:t>Acct</a:t>
              </a:r>
            </a:p>
          </p:txBody>
        </p:sp>
        <p:sp>
          <p:nvSpPr>
            <p:cNvPr id="11" name="Oval 65"/>
            <p:cNvSpPr>
              <a:spLocks noChangeArrowheads="1"/>
            </p:cNvSpPr>
            <p:nvPr/>
          </p:nvSpPr>
          <p:spPr bwMode="auto">
            <a:xfrm>
              <a:off x="659" y="1009"/>
              <a:ext cx="715" cy="690"/>
            </a:xfrm>
            <a:prstGeom prst="ellipse">
              <a:avLst/>
            </a:prstGeom>
            <a:solidFill>
              <a:srgbClr val="193A80"/>
            </a:solidFill>
            <a:ln w="12700">
              <a:solidFill>
                <a:srgbClr val="000000"/>
              </a:solidFill>
              <a:round/>
              <a:headEnd/>
              <a:tailEnd/>
            </a:ln>
          </p:spPr>
          <p:txBody>
            <a:bodyPr wrap="none" anchor="ctr"/>
            <a:lstStyle/>
            <a:p>
              <a:pPr algn="ctr">
                <a:defRPr/>
              </a:pPr>
              <a:r>
                <a:rPr lang="en-GB" b="1" kern="0">
                  <a:solidFill>
                    <a:srgbClr val="FFFFFF"/>
                  </a:solidFill>
                </a:rPr>
                <a:t>S1</a:t>
              </a:r>
            </a:p>
            <a:p>
              <a:pPr algn="ctr">
                <a:defRPr/>
              </a:pPr>
              <a:r>
                <a:rPr lang="en-GB" b="1" kern="0">
                  <a:solidFill>
                    <a:srgbClr val="FFFFFF"/>
                  </a:solidFill>
                </a:rPr>
                <a:t>Start</a:t>
              </a:r>
              <a:endParaRPr lang="en-US" b="1" kern="0">
                <a:solidFill>
                  <a:srgbClr val="FFFFFF"/>
                </a:solidFill>
              </a:endParaRPr>
            </a:p>
          </p:txBody>
        </p:sp>
        <p:sp>
          <p:nvSpPr>
            <p:cNvPr id="12" name="Freeform 66"/>
            <p:cNvSpPr>
              <a:spLocks/>
            </p:cNvSpPr>
            <p:nvPr/>
          </p:nvSpPr>
          <p:spPr bwMode="auto">
            <a:xfrm rot="5400000" flipV="1">
              <a:off x="1349" y="1466"/>
              <a:ext cx="225" cy="299"/>
            </a:xfrm>
            <a:custGeom>
              <a:avLst/>
              <a:gdLst>
                <a:gd name="T0" fmla="*/ 0 w 244"/>
                <a:gd name="T1" fmla="*/ 0 h 276"/>
                <a:gd name="T2" fmla="*/ 152 w 244"/>
                <a:gd name="T3" fmla="*/ 104 h 276"/>
                <a:gd name="T4" fmla="*/ 207 w 244"/>
                <a:gd name="T5" fmla="*/ 324 h 276"/>
                <a:gd name="T6" fmla="*/ 0 60000 65536"/>
                <a:gd name="T7" fmla="*/ 0 60000 65536"/>
                <a:gd name="T8" fmla="*/ 0 60000 65536"/>
                <a:gd name="T9" fmla="*/ 0 w 244"/>
                <a:gd name="T10" fmla="*/ 0 h 276"/>
                <a:gd name="T11" fmla="*/ 244 w 244"/>
                <a:gd name="T12" fmla="*/ 276 h 276"/>
              </a:gdLst>
              <a:ahLst/>
              <a:cxnLst>
                <a:cxn ang="T6">
                  <a:pos x="T0" y="T1"/>
                </a:cxn>
                <a:cxn ang="T7">
                  <a:pos x="T2" y="T3"/>
                </a:cxn>
                <a:cxn ang="T8">
                  <a:pos x="T4" y="T5"/>
                </a:cxn>
              </a:cxnLst>
              <a:rect l="T9" t="T10" r="T11" b="T12"/>
              <a:pathLst>
                <a:path w="244" h="276">
                  <a:moveTo>
                    <a:pt x="0" y="0"/>
                  </a:moveTo>
                  <a:cubicBezTo>
                    <a:pt x="69" y="21"/>
                    <a:pt x="138" y="43"/>
                    <a:pt x="179" y="89"/>
                  </a:cubicBezTo>
                  <a:cubicBezTo>
                    <a:pt x="220" y="135"/>
                    <a:pt x="232" y="205"/>
                    <a:pt x="244" y="276"/>
                  </a:cubicBezTo>
                </a:path>
              </a:pathLst>
            </a:custGeom>
            <a:noFill/>
            <a:ln w="57150">
              <a:solidFill>
                <a:srgbClr val="F54510">
                  <a:lumMod val="50000"/>
                </a:srgbClr>
              </a:solidFill>
              <a:round/>
              <a:headEnd/>
              <a:tailEnd type="triangle" w="med" len="med"/>
            </a:ln>
          </p:spPr>
          <p:txBody>
            <a:bodyPr wrap="none" anchor="ctr"/>
            <a:lstStyle/>
            <a:p>
              <a:pPr>
                <a:defRPr/>
              </a:pPr>
              <a:endParaRPr lang="en-US" kern="0">
                <a:solidFill>
                  <a:sysClr val="windowText" lastClr="000000"/>
                </a:solidFill>
              </a:endParaRPr>
            </a:p>
          </p:txBody>
        </p:sp>
        <p:sp>
          <p:nvSpPr>
            <p:cNvPr id="13" name="Text Box 67"/>
            <p:cNvSpPr txBox="1">
              <a:spLocks noChangeArrowheads="1"/>
            </p:cNvSpPr>
            <p:nvPr/>
          </p:nvSpPr>
          <p:spPr bwMode="auto">
            <a:xfrm>
              <a:off x="525" y="1742"/>
              <a:ext cx="869"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kern="0">
                  <a:solidFill>
                    <a:srgbClr val="000000"/>
                  </a:solidFill>
                </a:rPr>
                <a:t>Enter </a:t>
              </a:r>
              <a:br>
                <a:rPr lang="en-GB" kern="0">
                  <a:solidFill>
                    <a:srgbClr val="000000"/>
                  </a:solidFill>
                </a:rPr>
              </a:br>
              <a:r>
                <a:rPr lang="en-GB" kern="0">
                  <a:solidFill>
                    <a:srgbClr val="000000"/>
                  </a:solidFill>
                </a:rPr>
                <a:t>Username</a:t>
              </a:r>
              <a:endParaRPr lang="en-US" kern="0">
                <a:solidFill>
                  <a:srgbClr val="000000"/>
                </a:solidFill>
              </a:endParaRPr>
            </a:p>
          </p:txBody>
        </p:sp>
        <p:sp>
          <p:nvSpPr>
            <p:cNvPr id="14" name="Freeform 68"/>
            <p:cNvSpPr>
              <a:spLocks/>
            </p:cNvSpPr>
            <p:nvPr/>
          </p:nvSpPr>
          <p:spPr bwMode="auto">
            <a:xfrm>
              <a:off x="2311" y="1379"/>
              <a:ext cx="832" cy="172"/>
            </a:xfrm>
            <a:custGeom>
              <a:avLst/>
              <a:gdLst>
                <a:gd name="T0" fmla="*/ 0 w 551"/>
                <a:gd name="T1" fmla="*/ 214 h 138"/>
                <a:gd name="T2" fmla="*/ 642 w 551"/>
                <a:gd name="T3" fmla="*/ 0 h 138"/>
                <a:gd name="T4" fmla="*/ 1454 w 551"/>
                <a:gd name="T5" fmla="*/ 214 h 138"/>
                <a:gd name="T6" fmla="*/ 0 60000 65536"/>
                <a:gd name="T7" fmla="*/ 0 60000 65536"/>
                <a:gd name="T8" fmla="*/ 0 60000 65536"/>
                <a:gd name="T9" fmla="*/ 0 w 551"/>
                <a:gd name="T10" fmla="*/ 0 h 138"/>
                <a:gd name="T11" fmla="*/ 551 w 551"/>
                <a:gd name="T12" fmla="*/ 138 h 138"/>
              </a:gdLst>
              <a:ahLst/>
              <a:cxnLst>
                <a:cxn ang="T6">
                  <a:pos x="T0" y="T1"/>
                </a:cxn>
                <a:cxn ang="T7">
                  <a:pos x="T2" y="T3"/>
                </a:cxn>
                <a:cxn ang="T8">
                  <a:pos x="T4" y="T5"/>
                </a:cxn>
              </a:cxnLst>
              <a:rect l="T9" t="T10" r="T11" b="T12"/>
              <a:pathLst>
                <a:path w="551" h="138">
                  <a:moveTo>
                    <a:pt x="0" y="138"/>
                  </a:moveTo>
                  <a:cubicBezTo>
                    <a:pt x="75" y="69"/>
                    <a:pt x="151" y="0"/>
                    <a:pt x="243" y="0"/>
                  </a:cubicBezTo>
                  <a:cubicBezTo>
                    <a:pt x="335" y="0"/>
                    <a:pt x="500" y="115"/>
                    <a:pt x="551" y="138"/>
                  </a:cubicBezTo>
                </a:path>
              </a:pathLst>
            </a:custGeom>
            <a:noFill/>
            <a:ln w="57150">
              <a:solidFill>
                <a:srgbClr val="F54510">
                  <a:lumMod val="50000"/>
                </a:srgbClr>
              </a:solidFill>
              <a:round/>
              <a:headEnd/>
              <a:tailEnd type="triangle" w="med" len="med"/>
            </a:ln>
          </p:spPr>
          <p:txBody>
            <a:bodyPr wrap="none" anchor="ctr"/>
            <a:lstStyle/>
            <a:p>
              <a:pPr>
                <a:defRPr/>
              </a:pPr>
              <a:endParaRPr lang="en-US" kern="0">
                <a:solidFill>
                  <a:sysClr val="windowText" lastClr="000000"/>
                </a:solidFill>
              </a:endParaRPr>
            </a:p>
          </p:txBody>
        </p:sp>
        <p:sp>
          <p:nvSpPr>
            <p:cNvPr id="15" name="Freeform 69"/>
            <p:cNvSpPr>
              <a:spLocks/>
            </p:cNvSpPr>
            <p:nvPr/>
          </p:nvSpPr>
          <p:spPr bwMode="auto">
            <a:xfrm>
              <a:off x="1987" y="1977"/>
              <a:ext cx="2276" cy="886"/>
            </a:xfrm>
            <a:custGeom>
              <a:avLst/>
              <a:gdLst>
                <a:gd name="T0" fmla="*/ 125 w 2154"/>
                <a:gd name="T1" fmla="*/ 0 h 933"/>
                <a:gd name="T2" fmla="*/ 506 w 2154"/>
                <a:gd name="T3" fmla="*/ 688 h 933"/>
                <a:gd name="T4" fmla="*/ 3155 w 2154"/>
                <a:gd name="T5" fmla="*/ 965 h 933"/>
                <a:gd name="T6" fmla="*/ 0 60000 65536"/>
                <a:gd name="T7" fmla="*/ 0 60000 65536"/>
                <a:gd name="T8" fmla="*/ 0 60000 65536"/>
                <a:gd name="T9" fmla="*/ 0 w 2154"/>
                <a:gd name="T10" fmla="*/ 0 h 933"/>
                <a:gd name="T11" fmla="*/ 2154 w 2154"/>
                <a:gd name="T12" fmla="*/ 933 h 933"/>
                <a:gd name="connsiteX0" fmla="*/ 16 w 9621"/>
                <a:gd name="connsiteY0" fmla="*/ 0 h 10000"/>
                <a:gd name="connsiteX1" fmla="*/ 3218 w 9621"/>
                <a:gd name="connsiteY1" fmla="*/ 4304 h 10000"/>
                <a:gd name="connsiteX2" fmla="*/ 9621 w 9621"/>
                <a:gd name="connsiteY2" fmla="*/ 10000 h 10000"/>
                <a:gd name="connsiteX0" fmla="*/ 14 w 9997"/>
                <a:gd name="connsiteY0" fmla="*/ 0 h 10000"/>
                <a:gd name="connsiteX1" fmla="*/ 3757 w 9997"/>
                <a:gd name="connsiteY1" fmla="*/ 3598 h 10000"/>
                <a:gd name="connsiteX2" fmla="*/ 9997 w 9997"/>
                <a:gd name="connsiteY2" fmla="*/ 10000 h 10000"/>
                <a:gd name="connsiteX0" fmla="*/ 21 w 9094"/>
                <a:gd name="connsiteY0" fmla="*/ 0 h 10863"/>
                <a:gd name="connsiteX1" fmla="*/ 2852 w 9094"/>
                <a:gd name="connsiteY1" fmla="*/ 4461 h 10863"/>
                <a:gd name="connsiteX2" fmla="*/ 9094 w 9094"/>
                <a:gd name="connsiteY2" fmla="*/ 10863 h 10863"/>
                <a:gd name="connsiteX0" fmla="*/ 0 w 9977"/>
                <a:gd name="connsiteY0" fmla="*/ 0 h 10000"/>
                <a:gd name="connsiteX1" fmla="*/ 3113 w 9977"/>
                <a:gd name="connsiteY1" fmla="*/ 4107 h 10000"/>
                <a:gd name="connsiteX2" fmla="*/ 9977 w 9977"/>
                <a:gd name="connsiteY2" fmla="*/ 10000 h 10000"/>
              </a:gdLst>
              <a:ahLst/>
              <a:cxnLst>
                <a:cxn ang="0">
                  <a:pos x="connsiteX0" y="connsiteY0"/>
                </a:cxn>
                <a:cxn ang="0">
                  <a:pos x="connsiteX1" y="connsiteY1"/>
                </a:cxn>
                <a:cxn ang="0">
                  <a:pos x="connsiteX2" y="connsiteY2"/>
                </a:cxn>
              </a:cxnLst>
              <a:rect l="l" t="t" r="r" b="b"/>
              <a:pathLst>
                <a:path w="9977" h="10000">
                  <a:moveTo>
                    <a:pt x="0" y="0"/>
                  </a:moveTo>
                  <a:cubicBezTo>
                    <a:pt x="866" y="855"/>
                    <a:pt x="1282" y="2577"/>
                    <a:pt x="3113" y="4107"/>
                  </a:cubicBezTo>
                  <a:cubicBezTo>
                    <a:pt x="4944" y="5636"/>
                    <a:pt x="8380" y="9556"/>
                    <a:pt x="9977" y="10000"/>
                  </a:cubicBezTo>
                </a:path>
              </a:pathLst>
            </a:custGeom>
            <a:noFill/>
            <a:ln w="57150">
              <a:solidFill>
                <a:srgbClr val="F54510">
                  <a:lumMod val="50000"/>
                </a:srgbClr>
              </a:solidFill>
              <a:round/>
              <a:headEnd/>
              <a:tailEnd type="triangle" w="med" len="med"/>
            </a:ln>
          </p:spPr>
          <p:txBody>
            <a:bodyPr wrap="none" anchor="ctr"/>
            <a:lstStyle/>
            <a:p>
              <a:pPr>
                <a:defRPr/>
              </a:pPr>
              <a:endParaRPr lang="en-US" kern="0">
                <a:solidFill>
                  <a:sysClr val="windowText" lastClr="000000"/>
                </a:solidFill>
              </a:endParaRPr>
            </a:p>
          </p:txBody>
        </p:sp>
        <p:sp>
          <p:nvSpPr>
            <p:cNvPr id="16" name="Text Box 70"/>
            <p:cNvSpPr txBox="1">
              <a:spLocks noChangeArrowheads="1"/>
            </p:cNvSpPr>
            <p:nvPr/>
          </p:nvSpPr>
          <p:spPr bwMode="auto">
            <a:xfrm>
              <a:off x="1873" y="2305"/>
              <a:ext cx="878"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kern="0">
                  <a:solidFill>
                    <a:srgbClr val="000000"/>
                  </a:solidFill>
                </a:rPr>
                <a:t>Password </a:t>
              </a:r>
              <a:br>
                <a:rPr lang="en-GB" kern="0">
                  <a:solidFill>
                    <a:srgbClr val="000000"/>
                  </a:solidFill>
                </a:rPr>
              </a:br>
              <a:r>
                <a:rPr lang="en-GB" kern="0">
                  <a:solidFill>
                    <a:srgbClr val="000000"/>
                  </a:solidFill>
                </a:rPr>
                <a:t>valid</a:t>
              </a:r>
              <a:endParaRPr lang="en-US" kern="0">
                <a:solidFill>
                  <a:srgbClr val="000000"/>
                </a:solidFill>
              </a:endParaRPr>
            </a:p>
          </p:txBody>
        </p:sp>
        <p:sp>
          <p:nvSpPr>
            <p:cNvPr id="17" name="Freeform 71"/>
            <p:cNvSpPr>
              <a:spLocks/>
            </p:cNvSpPr>
            <p:nvPr/>
          </p:nvSpPr>
          <p:spPr bwMode="auto">
            <a:xfrm>
              <a:off x="3430" y="1921"/>
              <a:ext cx="889" cy="701"/>
            </a:xfrm>
            <a:custGeom>
              <a:avLst/>
              <a:gdLst>
                <a:gd name="T0" fmla="*/ 96 w 1111"/>
                <a:gd name="T1" fmla="*/ 0 h 803"/>
                <a:gd name="T2" fmla="*/ 169 w 1111"/>
                <a:gd name="T3" fmla="*/ 405 h 803"/>
                <a:gd name="T4" fmla="*/ 1109 w 1111"/>
                <a:gd name="T5" fmla="*/ 803 h 803"/>
                <a:gd name="T6" fmla="*/ 0 60000 65536"/>
                <a:gd name="T7" fmla="*/ 0 60000 65536"/>
                <a:gd name="T8" fmla="*/ 0 60000 65536"/>
                <a:gd name="T9" fmla="*/ 0 w 1111"/>
                <a:gd name="T10" fmla="*/ 0 h 803"/>
                <a:gd name="T11" fmla="*/ 1111 w 1111"/>
                <a:gd name="T12" fmla="*/ 803 h 803"/>
              </a:gdLst>
              <a:ahLst/>
              <a:cxnLst>
                <a:cxn ang="T6">
                  <a:pos x="T0" y="T1"/>
                </a:cxn>
                <a:cxn ang="T7">
                  <a:pos x="T2" y="T3"/>
                </a:cxn>
                <a:cxn ang="T8">
                  <a:pos x="T4" y="T5"/>
                </a:cxn>
              </a:cxnLst>
              <a:rect l="T9" t="T10" r="T11" b="T12"/>
              <a:pathLst>
                <a:path w="1111" h="803">
                  <a:moveTo>
                    <a:pt x="96" y="0"/>
                  </a:moveTo>
                  <a:cubicBezTo>
                    <a:pt x="48" y="135"/>
                    <a:pt x="0" y="271"/>
                    <a:pt x="169" y="405"/>
                  </a:cubicBezTo>
                  <a:cubicBezTo>
                    <a:pt x="338" y="539"/>
                    <a:pt x="954" y="737"/>
                    <a:pt x="1111" y="803"/>
                  </a:cubicBezTo>
                </a:path>
              </a:pathLst>
            </a:custGeom>
            <a:noFill/>
            <a:ln w="57150">
              <a:solidFill>
                <a:srgbClr val="F54510">
                  <a:lumMod val="50000"/>
                </a:srgbClr>
              </a:solidFill>
              <a:round/>
              <a:headEnd/>
              <a:tailEnd type="triangle" w="med" len="med"/>
            </a:ln>
          </p:spPr>
          <p:txBody>
            <a:bodyPr wrap="none" anchor="ctr"/>
            <a:lstStyle/>
            <a:p>
              <a:pPr>
                <a:defRPr/>
              </a:pPr>
              <a:endParaRPr lang="en-US" kern="0">
                <a:solidFill>
                  <a:sysClr val="windowText" lastClr="000000"/>
                </a:solidFill>
              </a:endParaRPr>
            </a:p>
          </p:txBody>
        </p:sp>
        <p:sp>
          <p:nvSpPr>
            <p:cNvPr id="18" name="Freeform 72"/>
            <p:cNvSpPr>
              <a:spLocks/>
            </p:cNvSpPr>
            <p:nvPr/>
          </p:nvSpPr>
          <p:spPr bwMode="auto">
            <a:xfrm>
              <a:off x="3745" y="1350"/>
              <a:ext cx="379" cy="91"/>
            </a:xfrm>
            <a:custGeom>
              <a:avLst/>
              <a:gdLst>
                <a:gd name="T0" fmla="*/ 0 w 551"/>
                <a:gd name="T1" fmla="*/ 138 h 138"/>
                <a:gd name="T2" fmla="*/ 243 w 551"/>
                <a:gd name="T3" fmla="*/ 0 h 138"/>
                <a:gd name="T4" fmla="*/ 551 w 551"/>
                <a:gd name="T5" fmla="*/ 138 h 138"/>
                <a:gd name="T6" fmla="*/ 0 60000 65536"/>
                <a:gd name="T7" fmla="*/ 0 60000 65536"/>
                <a:gd name="T8" fmla="*/ 0 60000 65536"/>
                <a:gd name="T9" fmla="*/ 0 w 551"/>
                <a:gd name="T10" fmla="*/ 0 h 138"/>
                <a:gd name="T11" fmla="*/ 551 w 551"/>
                <a:gd name="T12" fmla="*/ 138 h 138"/>
              </a:gdLst>
              <a:ahLst/>
              <a:cxnLst>
                <a:cxn ang="T6">
                  <a:pos x="T0" y="T1"/>
                </a:cxn>
                <a:cxn ang="T7">
                  <a:pos x="T2" y="T3"/>
                </a:cxn>
                <a:cxn ang="T8">
                  <a:pos x="T4" y="T5"/>
                </a:cxn>
              </a:cxnLst>
              <a:rect l="T9" t="T10" r="T11" b="T12"/>
              <a:pathLst>
                <a:path w="551" h="138">
                  <a:moveTo>
                    <a:pt x="0" y="138"/>
                  </a:moveTo>
                  <a:cubicBezTo>
                    <a:pt x="75" y="69"/>
                    <a:pt x="151" y="0"/>
                    <a:pt x="243" y="0"/>
                  </a:cubicBezTo>
                  <a:cubicBezTo>
                    <a:pt x="335" y="0"/>
                    <a:pt x="500" y="115"/>
                    <a:pt x="551" y="138"/>
                  </a:cubicBezTo>
                </a:path>
              </a:pathLst>
            </a:custGeom>
            <a:noFill/>
            <a:ln w="57150">
              <a:solidFill>
                <a:srgbClr val="F54510">
                  <a:lumMod val="50000"/>
                </a:srgbClr>
              </a:solidFill>
              <a:round/>
              <a:headEnd/>
              <a:tailEnd type="triangle" w="med" len="med"/>
            </a:ln>
          </p:spPr>
          <p:txBody>
            <a:bodyPr wrap="none" anchor="ctr"/>
            <a:lstStyle/>
            <a:p>
              <a:pPr>
                <a:defRPr/>
              </a:pPr>
              <a:endParaRPr lang="en-US" kern="0">
                <a:solidFill>
                  <a:sysClr val="windowText" lastClr="000000"/>
                </a:solidFill>
              </a:endParaRPr>
            </a:p>
          </p:txBody>
        </p:sp>
        <p:sp>
          <p:nvSpPr>
            <p:cNvPr id="19" name="Text Box 73"/>
            <p:cNvSpPr txBox="1">
              <a:spLocks noChangeArrowheads="1"/>
            </p:cNvSpPr>
            <p:nvPr/>
          </p:nvSpPr>
          <p:spPr bwMode="auto">
            <a:xfrm>
              <a:off x="2303" y="1558"/>
              <a:ext cx="878"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kern="0">
                  <a:solidFill>
                    <a:srgbClr val="000000"/>
                  </a:solidFill>
                </a:rPr>
                <a:t>Password </a:t>
              </a:r>
              <a:br>
                <a:rPr lang="en-GB" kern="0">
                  <a:solidFill>
                    <a:srgbClr val="000000"/>
                  </a:solidFill>
                </a:rPr>
              </a:br>
              <a:r>
                <a:rPr lang="en-GB" kern="0">
                  <a:solidFill>
                    <a:srgbClr val="000000"/>
                  </a:solidFill>
                </a:rPr>
                <a:t>invalid</a:t>
              </a:r>
              <a:endParaRPr lang="en-US" kern="0">
                <a:solidFill>
                  <a:srgbClr val="000000"/>
                </a:solidFill>
              </a:endParaRPr>
            </a:p>
          </p:txBody>
        </p:sp>
        <p:sp>
          <p:nvSpPr>
            <p:cNvPr id="20" name="Freeform 74"/>
            <p:cNvSpPr>
              <a:spLocks/>
            </p:cNvSpPr>
            <p:nvPr/>
          </p:nvSpPr>
          <p:spPr bwMode="auto">
            <a:xfrm>
              <a:off x="4343" y="2001"/>
              <a:ext cx="197" cy="592"/>
            </a:xfrm>
            <a:custGeom>
              <a:avLst/>
              <a:gdLst>
                <a:gd name="T0" fmla="*/ 22 w 200"/>
                <a:gd name="T1" fmla="*/ 0 h 592"/>
                <a:gd name="T2" fmla="*/ 30 w 200"/>
                <a:gd name="T3" fmla="*/ 227 h 592"/>
                <a:gd name="T4" fmla="*/ 202 w 200"/>
                <a:gd name="T5" fmla="*/ 592 h 592"/>
                <a:gd name="T6" fmla="*/ 0 60000 65536"/>
                <a:gd name="T7" fmla="*/ 0 60000 65536"/>
                <a:gd name="T8" fmla="*/ 0 60000 65536"/>
                <a:gd name="T9" fmla="*/ 0 w 200"/>
                <a:gd name="T10" fmla="*/ 0 h 592"/>
                <a:gd name="T11" fmla="*/ 200 w 200"/>
                <a:gd name="T12" fmla="*/ 592 h 592"/>
              </a:gdLst>
              <a:ahLst/>
              <a:cxnLst>
                <a:cxn ang="T6">
                  <a:pos x="T0" y="T1"/>
                </a:cxn>
                <a:cxn ang="T7">
                  <a:pos x="T2" y="T3"/>
                </a:cxn>
                <a:cxn ang="T8">
                  <a:pos x="T4" y="T5"/>
                </a:cxn>
              </a:cxnLst>
              <a:rect l="T9" t="T10" r="T11" b="T12"/>
              <a:pathLst>
                <a:path w="200" h="592">
                  <a:moveTo>
                    <a:pt x="22" y="0"/>
                  </a:moveTo>
                  <a:cubicBezTo>
                    <a:pt x="11" y="64"/>
                    <a:pt x="0" y="128"/>
                    <a:pt x="30" y="227"/>
                  </a:cubicBezTo>
                  <a:cubicBezTo>
                    <a:pt x="60" y="326"/>
                    <a:pt x="172" y="531"/>
                    <a:pt x="200" y="592"/>
                  </a:cubicBezTo>
                </a:path>
              </a:pathLst>
            </a:custGeom>
            <a:noFill/>
            <a:ln w="57150">
              <a:solidFill>
                <a:srgbClr val="F54510">
                  <a:lumMod val="50000"/>
                </a:srgbClr>
              </a:solidFill>
              <a:round/>
              <a:headEnd/>
              <a:tailEnd type="triangle" w="med" len="med"/>
            </a:ln>
          </p:spPr>
          <p:txBody>
            <a:bodyPr wrap="none" anchor="ctr"/>
            <a:lstStyle/>
            <a:p>
              <a:pPr>
                <a:defRPr/>
              </a:pPr>
              <a:endParaRPr lang="en-US" kern="0">
                <a:solidFill>
                  <a:sysClr val="windowText" lastClr="000000"/>
                </a:solidFill>
              </a:endParaRPr>
            </a:p>
          </p:txBody>
        </p:sp>
        <p:sp>
          <p:nvSpPr>
            <p:cNvPr id="21" name="Text Box 75"/>
            <p:cNvSpPr txBox="1">
              <a:spLocks noChangeArrowheads="1"/>
            </p:cNvSpPr>
            <p:nvPr/>
          </p:nvSpPr>
          <p:spPr bwMode="auto">
            <a:xfrm>
              <a:off x="3436" y="1991"/>
              <a:ext cx="878"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kern="0">
                  <a:solidFill>
                    <a:srgbClr val="000000"/>
                  </a:solidFill>
                </a:rPr>
                <a:t>Password </a:t>
              </a:r>
              <a:br>
                <a:rPr lang="en-GB" kern="0">
                  <a:solidFill>
                    <a:srgbClr val="000000"/>
                  </a:solidFill>
                </a:rPr>
              </a:br>
              <a:r>
                <a:rPr lang="en-GB" kern="0">
                  <a:solidFill>
                    <a:srgbClr val="000000"/>
                  </a:solidFill>
                </a:rPr>
                <a:t>valid</a:t>
              </a:r>
              <a:endParaRPr lang="en-US" kern="0">
                <a:solidFill>
                  <a:srgbClr val="000000"/>
                </a:solidFill>
              </a:endParaRPr>
            </a:p>
          </p:txBody>
        </p:sp>
        <p:sp>
          <p:nvSpPr>
            <p:cNvPr id="22" name="Freeform 76"/>
            <p:cNvSpPr>
              <a:spLocks/>
            </p:cNvSpPr>
            <p:nvPr/>
          </p:nvSpPr>
          <p:spPr bwMode="auto">
            <a:xfrm>
              <a:off x="4749" y="1739"/>
              <a:ext cx="581" cy="96"/>
            </a:xfrm>
            <a:custGeom>
              <a:avLst/>
              <a:gdLst>
                <a:gd name="T0" fmla="*/ 0 w 544"/>
                <a:gd name="T1" fmla="*/ 308 h 308"/>
                <a:gd name="T2" fmla="*/ 299 w 544"/>
                <a:gd name="T3" fmla="*/ 211 h 308"/>
                <a:gd name="T4" fmla="*/ 542 w 544"/>
                <a:gd name="T5" fmla="*/ 0 h 308"/>
                <a:gd name="T6" fmla="*/ 0 60000 65536"/>
                <a:gd name="T7" fmla="*/ 0 60000 65536"/>
                <a:gd name="T8" fmla="*/ 0 60000 65536"/>
                <a:gd name="T9" fmla="*/ 0 w 544"/>
                <a:gd name="T10" fmla="*/ 0 h 308"/>
                <a:gd name="T11" fmla="*/ 544 w 544"/>
                <a:gd name="T12" fmla="*/ 308 h 308"/>
              </a:gdLst>
              <a:ahLst/>
              <a:cxnLst>
                <a:cxn ang="T6">
                  <a:pos x="T0" y="T1"/>
                </a:cxn>
                <a:cxn ang="T7">
                  <a:pos x="T2" y="T3"/>
                </a:cxn>
                <a:cxn ang="T8">
                  <a:pos x="T4" y="T5"/>
                </a:cxn>
              </a:cxnLst>
              <a:rect l="T9" t="T10" r="T11" b="T12"/>
              <a:pathLst>
                <a:path w="544" h="308">
                  <a:moveTo>
                    <a:pt x="0" y="308"/>
                  </a:moveTo>
                  <a:cubicBezTo>
                    <a:pt x="105" y="285"/>
                    <a:pt x="210" y="262"/>
                    <a:pt x="301" y="211"/>
                  </a:cubicBezTo>
                  <a:cubicBezTo>
                    <a:pt x="392" y="160"/>
                    <a:pt x="504" y="35"/>
                    <a:pt x="544" y="0"/>
                  </a:cubicBezTo>
                </a:path>
              </a:pathLst>
            </a:custGeom>
            <a:noFill/>
            <a:ln w="57150">
              <a:solidFill>
                <a:srgbClr val="F54510">
                  <a:lumMod val="50000"/>
                </a:srgbClr>
              </a:solidFill>
              <a:round/>
              <a:headEnd/>
              <a:tailEnd type="triangle" w="med" len="med"/>
            </a:ln>
          </p:spPr>
          <p:txBody>
            <a:bodyPr wrap="none" anchor="ctr"/>
            <a:lstStyle/>
            <a:p>
              <a:pPr>
                <a:defRPr/>
              </a:pPr>
              <a:endParaRPr lang="en-US" kern="0">
                <a:solidFill>
                  <a:sysClr val="windowText" lastClr="000000"/>
                </a:solidFill>
              </a:endParaRPr>
            </a:p>
          </p:txBody>
        </p:sp>
        <p:sp>
          <p:nvSpPr>
            <p:cNvPr id="23" name="Text Box 77"/>
            <p:cNvSpPr txBox="1">
              <a:spLocks noChangeArrowheads="1"/>
            </p:cNvSpPr>
            <p:nvPr/>
          </p:nvSpPr>
          <p:spPr bwMode="auto">
            <a:xfrm>
              <a:off x="5031" y="1817"/>
              <a:ext cx="833"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kern="0">
                  <a:solidFill>
                    <a:srgbClr val="000000"/>
                  </a:solidFill>
                </a:rPr>
                <a:t>Password</a:t>
              </a:r>
              <a:br>
                <a:rPr lang="en-GB" kern="0">
                  <a:solidFill>
                    <a:srgbClr val="000000"/>
                  </a:solidFill>
                </a:rPr>
              </a:br>
              <a:r>
                <a:rPr lang="en-GB" kern="0">
                  <a:solidFill>
                    <a:srgbClr val="000000"/>
                  </a:solidFill>
                </a:rPr>
                <a:t> invalid</a:t>
              </a:r>
              <a:endParaRPr lang="en-US" kern="0">
                <a:solidFill>
                  <a:srgbClr val="000000"/>
                </a:solidFill>
              </a:endParaRPr>
            </a:p>
          </p:txBody>
        </p:sp>
        <p:sp>
          <p:nvSpPr>
            <p:cNvPr id="24" name="Text Box 78"/>
            <p:cNvSpPr txBox="1">
              <a:spLocks noChangeArrowheads="1"/>
            </p:cNvSpPr>
            <p:nvPr/>
          </p:nvSpPr>
          <p:spPr bwMode="auto">
            <a:xfrm>
              <a:off x="4346" y="2093"/>
              <a:ext cx="878"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kern="0">
                  <a:solidFill>
                    <a:srgbClr val="000000"/>
                  </a:solidFill>
                </a:rPr>
                <a:t>Password </a:t>
              </a:r>
              <a:br>
                <a:rPr lang="en-GB" kern="0">
                  <a:solidFill>
                    <a:srgbClr val="000000"/>
                  </a:solidFill>
                </a:rPr>
              </a:br>
              <a:r>
                <a:rPr lang="en-GB" kern="0">
                  <a:solidFill>
                    <a:srgbClr val="000000"/>
                  </a:solidFill>
                </a:rPr>
                <a:t>valid</a:t>
              </a:r>
              <a:endParaRPr lang="en-US" kern="0">
                <a:solidFill>
                  <a:srgbClr val="000000"/>
                </a:solidFill>
              </a:endParaRPr>
            </a:p>
          </p:txBody>
        </p:sp>
        <p:sp>
          <p:nvSpPr>
            <p:cNvPr id="25" name="Freeform 79"/>
            <p:cNvSpPr>
              <a:spLocks/>
            </p:cNvSpPr>
            <p:nvPr/>
          </p:nvSpPr>
          <p:spPr bwMode="auto">
            <a:xfrm>
              <a:off x="1378" y="1249"/>
              <a:ext cx="235" cy="318"/>
            </a:xfrm>
            <a:custGeom>
              <a:avLst/>
              <a:gdLst>
                <a:gd name="T0" fmla="*/ 320 w 272"/>
                <a:gd name="T1" fmla="*/ 318 h 318"/>
                <a:gd name="T2" fmla="*/ 267 w 272"/>
                <a:gd name="T3" fmla="*/ 136 h 318"/>
                <a:gd name="T4" fmla="*/ 0 w 272"/>
                <a:gd name="T5" fmla="*/ 0 h 318"/>
                <a:gd name="T6" fmla="*/ 0 60000 65536"/>
                <a:gd name="T7" fmla="*/ 0 60000 65536"/>
                <a:gd name="T8" fmla="*/ 0 60000 65536"/>
                <a:gd name="T9" fmla="*/ 0 w 272"/>
                <a:gd name="T10" fmla="*/ 0 h 318"/>
                <a:gd name="T11" fmla="*/ 272 w 272"/>
                <a:gd name="T12" fmla="*/ 318 h 318"/>
              </a:gdLst>
              <a:ahLst/>
              <a:cxnLst>
                <a:cxn ang="T6">
                  <a:pos x="T0" y="T1"/>
                </a:cxn>
                <a:cxn ang="T7">
                  <a:pos x="T2" y="T3"/>
                </a:cxn>
                <a:cxn ang="T8">
                  <a:pos x="T4" y="T5"/>
                </a:cxn>
              </a:cxnLst>
              <a:rect l="T9" t="T10" r="T11" b="T12"/>
              <a:pathLst>
                <a:path w="272" h="318">
                  <a:moveTo>
                    <a:pt x="272" y="318"/>
                  </a:moveTo>
                  <a:cubicBezTo>
                    <a:pt x="272" y="253"/>
                    <a:pt x="272" y="189"/>
                    <a:pt x="227" y="136"/>
                  </a:cubicBezTo>
                  <a:cubicBezTo>
                    <a:pt x="182" y="83"/>
                    <a:pt x="30" y="23"/>
                    <a:pt x="0" y="0"/>
                  </a:cubicBezTo>
                </a:path>
              </a:pathLst>
            </a:custGeom>
            <a:noFill/>
            <a:ln w="57150">
              <a:solidFill>
                <a:srgbClr val="F54510">
                  <a:lumMod val="50000"/>
                </a:srgbClr>
              </a:solidFill>
              <a:round/>
              <a:headEnd/>
              <a:tailEnd type="triangle" w="med" len="med"/>
            </a:ln>
          </p:spPr>
          <p:txBody>
            <a:bodyPr/>
            <a:lstStyle/>
            <a:p>
              <a:pPr>
                <a:defRPr/>
              </a:pPr>
              <a:endParaRPr lang="en-US" kern="0">
                <a:solidFill>
                  <a:sysClr val="windowText" lastClr="000000"/>
                </a:solidFill>
              </a:endParaRPr>
            </a:p>
          </p:txBody>
        </p:sp>
        <p:sp>
          <p:nvSpPr>
            <p:cNvPr id="26" name="Text Box 80"/>
            <p:cNvSpPr txBox="1">
              <a:spLocks noChangeArrowheads="1"/>
            </p:cNvSpPr>
            <p:nvPr/>
          </p:nvSpPr>
          <p:spPr bwMode="auto">
            <a:xfrm>
              <a:off x="2477" y="972"/>
              <a:ext cx="628"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kern="0">
                  <a:solidFill>
                    <a:srgbClr val="000000"/>
                  </a:solidFill>
                </a:rPr>
                <a:t>Cancel</a:t>
              </a:r>
              <a:endParaRPr lang="en-US" kern="0">
                <a:solidFill>
                  <a:srgbClr val="000000"/>
                </a:solidFill>
              </a:endParaRPr>
            </a:p>
          </p:txBody>
        </p:sp>
        <p:sp>
          <p:nvSpPr>
            <p:cNvPr id="27" name="Freeform 81"/>
            <p:cNvSpPr>
              <a:spLocks/>
            </p:cNvSpPr>
            <p:nvPr/>
          </p:nvSpPr>
          <p:spPr bwMode="auto">
            <a:xfrm>
              <a:off x="1344" y="1101"/>
              <a:ext cx="1861" cy="233"/>
            </a:xfrm>
            <a:custGeom>
              <a:avLst/>
              <a:gdLst>
                <a:gd name="T0" fmla="*/ 2714 w 1452"/>
                <a:gd name="T1" fmla="*/ 552 h 552"/>
                <a:gd name="T2" fmla="*/ 2544 w 1452"/>
                <a:gd name="T3" fmla="*/ 280 h 552"/>
                <a:gd name="T4" fmla="*/ 1781 w 1452"/>
                <a:gd name="T5" fmla="*/ 99 h 552"/>
                <a:gd name="T6" fmla="*/ 340 w 1452"/>
                <a:gd name="T7" fmla="*/ 8 h 552"/>
                <a:gd name="T8" fmla="*/ 0 w 1452"/>
                <a:gd name="T9" fmla="*/ 53 h 552"/>
                <a:gd name="T10" fmla="*/ 0 60000 65536"/>
                <a:gd name="T11" fmla="*/ 0 60000 65536"/>
                <a:gd name="T12" fmla="*/ 0 60000 65536"/>
                <a:gd name="T13" fmla="*/ 0 60000 65536"/>
                <a:gd name="T14" fmla="*/ 0 60000 65536"/>
                <a:gd name="T15" fmla="*/ 0 w 1452"/>
                <a:gd name="T16" fmla="*/ 0 h 552"/>
                <a:gd name="T17" fmla="*/ 1452 w 1452"/>
                <a:gd name="T18" fmla="*/ 552 h 552"/>
              </a:gdLst>
              <a:ahLst/>
              <a:cxnLst>
                <a:cxn ang="T10">
                  <a:pos x="T0" y="T1"/>
                </a:cxn>
                <a:cxn ang="T11">
                  <a:pos x="T2" y="T3"/>
                </a:cxn>
                <a:cxn ang="T12">
                  <a:pos x="T4" y="T5"/>
                </a:cxn>
                <a:cxn ang="T13">
                  <a:pos x="T6" y="T7"/>
                </a:cxn>
                <a:cxn ang="T14">
                  <a:pos x="T8" y="T9"/>
                </a:cxn>
              </a:cxnLst>
              <a:rect l="T15" t="T16" r="T17" b="T18"/>
              <a:pathLst>
                <a:path w="1452" h="552">
                  <a:moveTo>
                    <a:pt x="1452" y="552"/>
                  </a:moveTo>
                  <a:cubicBezTo>
                    <a:pt x="1448" y="454"/>
                    <a:pt x="1444" y="356"/>
                    <a:pt x="1361" y="280"/>
                  </a:cubicBezTo>
                  <a:cubicBezTo>
                    <a:pt x="1278" y="204"/>
                    <a:pt x="1149" y="144"/>
                    <a:pt x="953" y="99"/>
                  </a:cubicBezTo>
                  <a:cubicBezTo>
                    <a:pt x="757" y="54"/>
                    <a:pt x="341" y="16"/>
                    <a:pt x="182" y="8"/>
                  </a:cubicBezTo>
                  <a:cubicBezTo>
                    <a:pt x="23" y="0"/>
                    <a:pt x="30" y="46"/>
                    <a:pt x="0" y="53"/>
                  </a:cubicBezTo>
                </a:path>
              </a:pathLst>
            </a:custGeom>
            <a:noFill/>
            <a:ln w="57150">
              <a:solidFill>
                <a:srgbClr val="F54510">
                  <a:lumMod val="50000"/>
                </a:srgbClr>
              </a:solidFill>
              <a:round/>
              <a:headEnd/>
              <a:tailEnd type="triangle" w="med" len="med"/>
            </a:ln>
          </p:spPr>
          <p:txBody>
            <a:bodyPr/>
            <a:lstStyle/>
            <a:p>
              <a:pPr>
                <a:defRPr/>
              </a:pPr>
              <a:endParaRPr lang="en-US" kern="0">
                <a:solidFill>
                  <a:sysClr val="windowText" lastClr="000000"/>
                </a:solidFill>
              </a:endParaRPr>
            </a:p>
          </p:txBody>
        </p:sp>
        <p:sp>
          <p:nvSpPr>
            <p:cNvPr id="28" name="Freeform 82"/>
            <p:cNvSpPr>
              <a:spLocks/>
            </p:cNvSpPr>
            <p:nvPr/>
          </p:nvSpPr>
          <p:spPr bwMode="auto">
            <a:xfrm>
              <a:off x="1196" y="793"/>
              <a:ext cx="4134" cy="216"/>
            </a:xfrm>
            <a:custGeom>
              <a:avLst/>
              <a:gdLst>
                <a:gd name="T0" fmla="*/ 3897 w 2547"/>
                <a:gd name="T1" fmla="*/ 930 h 930"/>
                <a:gd name="T2" fmla="*/ 3826 w 2547"/>
                <a:gd name="T3" fmla="*/ 567 h 930"/>
                <a:gd name="T4" fmla="*/ 3409 w 2547"/>
                <a:gd name="T5" fmla="*/ 204 h 930"/>
                <a:gd name="T6" fmla="*/ 2643 w 2547"/>
                <a:gd name="T7" fmla="*/ 23 h 930"/>
                <a:gd name="T8" fmla="*/ 1112 w 2547"/>
                <a:gd name="T9" fmla="*/ 68 h 930"/>
                <a:gd name="T10" fmla="*/ 0 w 2547"/>
                <a:gd name="T11" fmla="*/ 295 h 930"/>
                <a:gd name="T12" fmla="*/ 0 60000 65536"/>
                <a:gd name="T13" fmla="*/ 0 60000 65536"/>
                <a:gd name="T14" fmla="*/ 0 60000 65536"/>
                <a:gd name="T15" fmla="*/ 0 60000 65536"/>
                <a:gd name="T16" fmla="*/ 0 60000 65536"/>
                <a:gd name="T17" fmla="*/ 0 60000 65536"/>
                <a:gd name="T18" fmla="*/ 0 w 2547"/>
                <a:gd name="T19" fmla="*/ 0 h 930"/>
                <a:gd name="T20" fmla="*/ 2547 w 2547"/>
                <a:gd name="T21" fmla="*/ 930 h 930"/>
              </a:gdLst>
              <a:ahLst/>
              <a:cxnLst>
                <a:cxn ang="T12">
                  <a:pos x="T0" y="T1"/>
                </a:cxn>
                <a:cxn ang="T13">
                  <a:pos x="T2" y="T3"/>
                </a:cxn>
                <a:cxn ang="T14">
                  <a:pos x="T4" y="T5"/>
                </a:cxn>
                <a:cxn ang="T15">
                  <a:pos x="T6" y="T7"/>
                </a:cxn>
                <a:cxn ang="T16">
                  <a:pos x="T8" y="T9"/>
                </a:cxn>
                <a:cxn ang="T17">
                  <a:pos x="T10" y="T11"/>
                </a:cxn>
              </a:cxnLst>
              <a:rect l="T18" t="T19" r="T20" b="T21"/>
              <a:pathLst>
                <a:path w="2547" h="930">
                  <a:moveTo>
                    <a:pt x="2540" y="930"/>
                  </a:moveTo>
                  <a:cubicBezTo>
                    <a:pt x="2543" y="809"/>
                    <a:pt x="2547" y="688"/>
                    <a:pt x="2494" y="567"/>
                  </a:cubicBezTo>
                  <a:cubicBezTo>
                    <a:pt x="2441" y="446"/>
                    <a:pt x="2351" y="295"/>
                    <a:pt x="2222" y="204"/>
                  </a:cubicBezTo>
                  <a:cubicBezTo>
                    <a:pt x="2093" y="113"/>
                    <a:pt x="1972" y="46"/>
                    <a:pt x="1723" y="23"/>
                  </a:cubicBezTo>
                  <a:cubicBezTo>
                    <a:pt x="1474" y="0"/>
                    <a:pt x="1012" y="23"/>
                    <a:pt x="725" y="68"/>
                  </a:cubicBezTo>
                  <a:cubicBezTo>
                    <a:pt x="438" y="113"/>
                    <a:pt x="121" y="257"/>
                    <a:pt x="0" y="295"/>
                  </a:cubicBezTo>
                </a:path>
              </a:pathLst>
            </a:custGeom>
            <a:noFill/>
            <a:ln w="57150">
              <a:solidFill>
                <a:srgbClr val="F54510">
                  <a:lumMod val="50000"/>
                </a:srgbClr>
              </a:solidFill>
              <a:round/>
              <a:headEnd/>
              <a:tailEnd type="triangle" w="med" len="med"/>
            </a:ln>
          </p:spPr>
          <p:txBody>
            <a:bodyPr/>
            <a:lstStyle/>
            <a:p>
              <a:pPr>
                <a:defRPr/>
              </a:pPr>
              <a:endParaRPr lang="en-US" kern="0">
                <a:solidFill>
                  <a:sysClr val="windowText" lastClr="000000"/>
                </a:solidFill>
              </a:endParaRPr>
            </a:p>
          </p:txBody>
        </p:sp>
        <p:sp>
          <p:nvSpPr>
            <p:cNvPr id="29" name="Text Box 83"/>
            <p:cNvSpPr txBox="1">
              <a:spLocks noChangeArrowheads="1"/>
            </p:cNvSpPr>
            <p:nvPr/>
          </p:nvSpPr>
          <p:spPr bwMode="auto">
            <a:xfrm>
              <a:off x="2979" y="587"/>
              <a:ext cx="628"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kern="0">
                  <a:solidFill>
                    <a:srgbClr val="000000"/>
                  </a:solidFill>
                </a:rPr>
                <a:t>Cancel</a:t>
              </a:r>
              <a:endParaRPr lang="en-US" kern="0">
                <a:solidFill>
                  <a:srgbClr val="000000"/>
                </a:solidFill>
              </a:endParaRPr>
            </a:p>
          </p:txBody>
        </p:sp>
        <p:sp>
          <p:nvSpPr>
            <p:cNvPr id="30" name="Text Box 84"/>
            <p:cNvSpPr txBox="1">
              <a:spLocks noChangeArrowheads="1"/>
            </p:cNvSpPr>
            <p:nvPr/>
          </p:nvSpPr>
          <p:spPr bwMode="auto">
            <a:xfrm>
              <a:off x="3567" y="961"/>
              <a:ext cx="878"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kern="0">
                  <a:solidFill>
                    <a:srgbClr val="000000"/>
                  </a:solidFill>
                </a:rPr>
                <a:t>Password </a:t>
              </a:r>
              <a:br>
                <a:rPr lang="en-GB" kern="0">
                  <a:solidFill>
                    <a:srgbClr val="000000"/>
                  </a:solidFill>
                </a:rPr>
              </a:br>
              <a:r>
                <a:rPr lang="en-GB" kern="0">
                  <a:solidFill>
                    <a:srgbClr val="000000"/>
                  </a:solidFill>
                </a:rPr>
                <a:t>invalid</a:t>
              </a:r>
              <a:endParaRPr lang="en-US" kern="0">
                <a:solidFill>
                  <a:srgbClr val="000000"/>
                </a:solidFill>
              </a:endParaRPr>
            </a:p>
          </p:txBody>
        </p:sp>
      </p:grpSp>
      <p:sp>
        <p:nvSpPr>
          <p:cNvPr id="31" name="Text Box 31"/>
          <p:cNvSpPr txBox="1">
            <a:spLocks noChangeArrowheads="1"/>
          </p:cNvSpPr>
          <p:nvPr/>
        </p:nvSpPr>
        <p:spPr bwMode="auto">
          <a:xfrm>
            <a:off x="1438276" y="4800601"/>
            <a:ext cx="6181725" cy="1323439"/>
          </a:xfrm>
          <a:prstGeom prst="rect">
            <a:avLst/>
          </a:prstGeom>
          <a:noFill/>
          <a:ln w="12700">
            <a:noFill/>
            <a:miter lim="800000"/>
            <a:headEnd/>
            <a:tailEnd/>
          </a:ln>
        </p:spPr>
        <p:txBody>
          <a:bodyPr>
            <a:spAutoFit/>
          </a:bodyPr>
          <a:lstStyle/>
          <a:p>
            <a:pPr marL="457200" indent="-457200">
              <a:defRPr/>
            </a:pPr>
            <a:r>
              <a:rPr lang="en-GB" sz="1600" dirty="0">
                <a:solidFill>
                  <a:schemeClr val="tx1">
                    <a:lumMod val="50000"/>
                    <a:lumOff val="50000"/>
                  </a:schemeClr>
                </a:solidFill>
              </a:rPr>
              <a:t>Which two tests will cover all states?</a:t>
            </a:r>
          </a:p>
          <a:p>
            <a:pPr marL="457200" indent="-457200">
              <a:buFontTx/>
              <a:buAutoNum type="alphaLcParenR"/>
              <a:defRPr/>
            </a:pPr>
            <a:r>
              <a:rPr lang="en-GB" sz="1600" dirty="0">
                <a:solidFill>
                  <a:schemeClr val="tx1">
                    <a:lumMod val="50000"/>
                    <a:lumOff val="50000"/>
                  </a:schemeClr>
                </a:solidFill>
              </a:rPr>
              <a:t>S1 – S2 – S3 – S4 – S5  and S1 – S4 – S6</a:t>
            </a:r>
          </a:p>
          <a:p>
            <a:pPr marL="457200" indent="-457200">
              <a:buFontTx/>
              <a:buAutoNum type="alphaLcParenR"/>
              <a:defRPr/>
            </a:pPr>
            <a:r>
              <a:rPr lang="en-GB" sz="1600" dirty="0">
                <a:solidFill>
                  <a:schemeClr val="tx1">
                    <a:lumMod val="50000"/>
                    <a:lumOff val="50000"/>
                  </a:schemeClr>
                </a:solidFill>
              </a:rPr>
              <a:t>S1 – S2 – S3 – S4 – S5  and S1 – S2  - S3 – S4 – S6</a:t>
            </a:r>
          </a:p>
          <a:p>
            <a:pPr marL="457200" indent="-457200">
              <a:buFontTx/>
              <a:buAutoNum type="alphaLcParenR"/>
              <a:defRPr/>
            </a:pPr>
            <a:r>
              <a:rPr lang="en-GB" sz="1600" dirty="0">
                <a:solidFill>
                  <a:schemeClr val="tx1">
                    <a:lumMod val="50000"/>
                    <a:lumOff val="50000"/>
                  </a:schemeClr>
                </a:solidFill>
              </a:rPr>
              <a:t>S1 – S2 – S3 – S4 – S5  and S1 – S2  - S1 – S4 – S6</a:t>
            </a:r>
          </a:p>
          <a:p>
            <a:pPr marL="457200" indent="-457200">
              <a:buFontTx/>
              <a:buAutoNum type="alphaLcParenR"/>
              <a:defRPr/>
            </a:pPr>
            <a:r>
              <a:rPr lang="en-GB" sz="1600" dirty="0">
                <a:solidFill>
                  <a:schemeClr val="tx1">
                    <a:lumMod val="50000"/>
                    <a:lumOff val="50000"/>
                  </a:schemeClr>
                </a:solidFill>
              </a:rPr>
              <a:t>S1 – S2 – S3 – S4 – S5  and S4 – S6</a:t>
            </a:r>
          </a:p>
        </p:txBody>
      </p:sp>
      <p:sp>
        <p:nvSpPr>
          <p:cNvPr id="32" name="Rounded Rectangle 31"/>
          <p:cNvSpPr/>
          <p:nvPr/>
        </p:nvSpPr>
        <p:spPr>
          <a:xfrm flipV="1">
            <a:off x="1438276" y="5299478"/>
            <a:ext cx="4782510" cy="230953"/>
          </a:xfrm>
          <a:prstGeom prst="roundRect">
            <a:avLst/>
          </a:prstGeom>
          <a:solidFill>
            <a:srgbClr val="92D050">
              <a:alpha val="41000"/>
            </a:srgbClr>
          </a:solidFill>
          <a:ln>
            <a:solidFill>
              <a:srgbClr val="92D05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AU"/>
          </a:p>
        </p:txBody>
      </p:sp>
    </p:spTree>
    <p:extLst>
      <p:ext uri="{BB962C8B-B14F-4D97-AF65-F5344CB8AC3E}">
        <p14:creationId xmlns:p14="http://schemas.microsoft.com/office/powerpoint/2010/main" val="883512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linds(horizontal)">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6405" y="1379836"/>
            <a:ext cx="8420100" cy="1470025"/>
          </a:xfrm>
        </p:spPr>
        <p:txBody>
          <a:bodyPr/>
          <a:lstStyle/>
          <a:p>
            <a:r>
              <a:rPr lang="en-AU" dirty="0"/>
              <a:t>Use Case Testing</a:t>
            </a:r>
            <a:endParaRPr lang="en-US" dirty="0"/>
          </a:p>
        </p:txBody>
      </p:sp>
      <p:sp>
        <p:nvSpPr>
          <p:cNvPr id="3" name="Subtitle 2"/>
          <p:cNvSpPr>
            <a:spLocks noGrp="1"/>
          </p:cNvSpPr>
          <p:nvPr>
            <p:ph type="subTitle" idx="1"/>
          </p:nvPr>
        </p:nvSpPr>
        <p:spPr>
          <a:xfrm>
            <a:off x="1466405" y="924465"/>
            <a:ext cx="6934200" cy="571500"/>
          </a:xfrm>
        </p:spPr>
        <p:txBody>
          <a:bodyPr/>
          <a:lstStyle/>
          <a:p>
            <a:r>
              <a:rPr lang="en-AU" dirty="0"/>
              <a:t>Specification-based (Black-box) Techniques</a:t>
            </a:r>
            <a:endParaRPr lang="en-US" dirty="0"/>
          </a:p>
        </p:txBody>
      </p:sp>
    </p:spTree>
    <p:extLst>
      <p:ext uri="{BB962C8B-B14F-4D97-AF65-F5344CB8AC3E}">
        <p14:creationId xmlns:p14="http://schemas.microsoft.com/office/powerpoint/2010/main" val="1517073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Use Case Testing</a:t>
            </a:r>
            <a:endParaRPr lang="en-US" sz="2800" dirty="0"/>
          </a:p>
        </p:txBody>
      </p:sp>
      <p:sp>
        <p:nvSpPr>
          <p:cNvPr id="3" name="Content Placeholder 2"/>
          <p:cNvSpPr>
            <a:spLocks noGrp="1"/>
          </p:cNvSpPr>
          <p:nvPr>
            <p:ph idx="1"/>
          </p:nvPr>
        </p:nvSpPr>
        <p:spPr/>
        <p:txBody>
          <a:bodyPr/>
          <a:lstStyle/>
          <a:p>
            <a:pPr>
              <a:defRPr/>
            </a:pPr>
            <a:r>
              <a:rPr lang="en-AU" sz="2000" dirty="0"/>
              <a:t>Use cases describe process flows through a system</a:t>
            </a:r>
          </a:p>
          <a:p>
            <a:pPr lvl="1">
              <a:defRPr/>
            </a:pPr>
            <a:r>
              <a:rPr lang="en-AU" sz="2000" dirty="0"/>
              <a:t>Including mainstream (most likely) and alternate (exception) flows</a:t>
            </a:r>
          </a:p>
          <a:p>
            <a:pPr>
              <a:defRPr/>
            </a:pPr>
            <a:r>
              <a:rPr lang="en-AU" sz="2000" dirty="0"/>
              <a:t>Interactions between actors (users and the system) to produce a result</a:t>
            </a:r>
          </a:p>
          <a:p>
            <a:pPr>
              <a:defRPr/>
            </a:pPr>
            <a:r>
              <a:rPr lang="en-AU" sz="2000" dirty="0"/>
              <a:t>Each use case has pre-conditions and post-conditions</a:t>
            </a:r>
          </a:p>
          <a:p>
            <a:pPr>
              <a:defRPr/>
            </a:pPr>
            <a:endParaRPr lang="en-AU" sz="2000" dirty="0"/>
          </a:p>
          <a:p>
            <a:pPr marL="0" indent="0">
              <a:buNone/>
              <a:defRPr/>
            </a:pPr>
            <a:r>
              <a:rPr lang="en-AU" sz="2000" b="1" dirty="0">
                <a:solidFill>
                  <a:schemeClr val="tx1"/>
                </a:solidFill>
              </a:rPr>
              <a:t>Use cases are good for </a:t>
            </a:r>
          </a:p>
          <a:p>
            <a:pPr lvl="1">
              <a:defRPr/>
            </a:pPr>
            <a:r>
              <a:rPr lang="en-AU" sz="2000" b="1" dirty="0">
                <a:solidFill>
                  <a:schemeClr val="tx1"/>
                </a:solidFill>
              </a:rPr>
              <a:t>designing acceptance tests </a:t>
            </a:r>
          </a:p>
          <a:p>
            <a:pPr lvl="1">
              <a:defRPr/>
            </a:pPr>
            <a:r>
              <a:rPr lang="en-AU" sz="2000" b="1" dirty="0">
                <a:solidFill>
                  <a:schemeClr val="tx1"/>
                </a:solidFill>
              </a:rPr>
              <a:t>Involving customers</a:t>
            </a:r>
          </a:p>
          <a:p>
            <a:pPr lvl="1">
              <a:defRPr/>
            </a:pPr>
            <a:r>
              <a:rPr lang="en-AU" sz="2000" b="1" dirty="0">
                <a:solidFill>
                  <a:schemeClr val="tx1"/>
                </a:solidFill>
              </a:rPr>
              <a:t>Finding defects in integration between components</a:t>
            </a:r>
          </a:p>
          <a:p>
            <a:pPr>
              <a:defRPr/>
            </a:pPr>
            <a:endParaRPr lang="en-AU" sz="2400" dirty="0">
              <a:solidFill>
                <a:schemeClr val="accent2"/>
              </a:solidFill>
            </a:endParaRPr>
          </a:p>
          <a:p>
            <a:endParaRPr lang="en-US" dirty="0">
              <a:solidFill>
                <a:schemeClr val="accent2"/>
              </a:solidFill>
            </a:endParaRPr>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49</a:t>
            </a:fld>
            <a:endParaRPr lang="en-US"/>
          </a:p>
        </p:txBody>
      </p:sp>
      <p:sp>
        <p:nvSpPr>
          <p:cNvPr id="5" name="Cube 4"/>
          <p:cNvSpPr/>
          <p:nvPr/>
        </p:nvSpPr>
        <p:spPr>
          <a:xfrm>
            <a:off x="10422015" y="1152150"/>
            <a:ext cx="533400" cy="533400"/>
          </a:xfrm>
          <a:prstGeom prst="cube">
            <a:avLst/>
          </a:prstGeom>
        </p:spPr>
        <p:style>
          <a:lnRef idx="0">
            <a:schemeClr val="dk1"/>
          </a:lnRef>
          <a:fillRef idx="3">
            <a:schemeClr val="dk1"/>
          </a:fillRef>
          <a:effectRef idx="3">
            <a:schemeClr val="dk1"/>
          </a:effectRef>
          <a:fontRef idx="minor">
            <a:schemeClr val="lt1"/>
          </a:fontRef>
        </p:style>
        <p:txBody>
          <a:bodyPr vert="vert" anchor="ctr"/>
          <a:lstStyle/>
          <a:p>
            <a:pPr algn="ctr">
              <a:defRPr/>
            </a:pPr>
            <a:endParaRPr lang="en-US" sz="700" b="1" dirty="0"/>
          </a:p>
        </p:txBody>
      </p:sp>
    </p:spTree>
    <p:extLst>
      <p:ext uri="{BB962C8B-B14F-4D97-AF65-F5344CB8AC3E}">
        <p14:creationId xmlns:p14="http://schemas.microsoft.com/office/powerpoint/2010/main" val="682392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Test Development Process</a:t>
            </a:r>
            <a:endParaRPr lang="en-US" sz="2800" dirty="0"/>
          </a:p>
        </p:txBody>
      </p:sp>
      <p:sp>
        <p:nvSpPr>
          <p:cNvPr id="3" name="Content Placeholder 2"/>
          <p:cNvSpPr>
            <a:spLocks noGrp="1"/>
          </p:cNvSpPr>
          <p:nvPr>
            <p:ph idx="1"/>
          </p:nvPr>
        </p:nvSpPr>
        <p:spPr>
          <a:xfrm>
            <a:off x="682580" y="1282701"/>
            <a:ext cx="9706020" cy="4881563"/>
          </a:xfrm>
        </p:spPr>
        <p:txBody>
          <a:bodyPr/>
          <a:lstStyle/>
          <a:p>
            <a:pPr marL="0" indent="0">
              <a:buNone/>
            </a:pPr>
            <a:r>
              <a:rPr lang="en-AU" sz="2000" dirty="0"/>
              <a:t>The process can be</a:t>
            </a:r>
          </a:p>
          <a:p>
            <a:pPr lvl="1" eaLnBrk="1" hangingPunct="1"/>
            <a:r>
              <a:rPr lang="en-AU" sz="2000" dirty="0"/>
              <a:t>Very informal with little or no </a:t>
            </a:r>
            <a:br>
              <a:rPr lang="en-AU" sz="2000" dirty="0"/>
            </a:br>
            <a:r>
              <a:rPr lang="en-AU" sz="2000" dirty="0"/>
              <a:t>documentation </a:t>
            </a:r>
          </a:p>
          <a:p>
            <a:pPr lvl="1" eaLnBrk="1" hangingPunct="1"/>
            <a:r>
              <a:rPr lang="en-AU" sz="2000" dirty="0"/>
              <a:t>Very formal with lots of 			</a:t>
            </a:r>
            <a:br>
              <a:rPr lang="en-AU" sz="2000" dirty="0"/>
            </a:br>
            <a:r>
              <a:rPr lang="en-AU" sz="2000" dirty="0"/>
              <a:t>documentation</a:t>
            </a:r>
          </a:p>
          <a:p>
            <a:pPr marL="914400" lvl="2" indent="0">
              <a:buNone/>
              <a:defRPr/>
            </a:pPr>
            <a:r>
              <a:rPr lang="en-AU" sz="1800" dirty="0"/>
              <a:t>				</a:t>
            </a:r>
          </a:p>
          <a:p>
            <a:pPr marL="914400" lvl="2" indent="0">
              <a:buNone/>
              <a:defRPr/>
            </a:pPr>
            <a:endParaRPr lang="en-AU" sz="1800" dirty="0"/>
          </a:p>
          <a:p>
            <a:pPr marL="914400" lvl="2" indent="0">
              <a:buNone/>
              <a:defRPr/>
            </a:pPr>
            <a:r>
              <a:rPr lang="en-AU" sz="1800" dirty="0"/>
              <a:t>			</a:t>
            </a:r>
            <a:r>
              <a:rPr lang="en-AU" dirty="0"/>
              <a:t>Depends on the</a:t>
            </a:r>
            <a:r>
              <a:rPr lang="en-AU" dirty="0">
                <a:solidFill>
                  <a:srgbClr val="6699FF"/>
                </a:solidFill>
              </a:rPr>
              <a:t> </a:t>
            </a:r>
            <a:r>
              <a:rPr lang="en-AU" b="1" dirty="0">
                <a:solidFill>
                  <a:srgbClr val="6699FF"/>
                </a:solidFill>
              </a:rPr>
              <a:t>context</a:t>
            </a:r>
            <a:r>
              <a:rPr lang="en-AU" dirty="0">
                <a:solidFill>
                  <a:srgbClr val="6699FF"/>
                </a:solidFill>
              </a:rPr>
              <a:t> </a:t>
            </a:r>
            <a:r>
              <a:rPr lang="en-AU" dirty="0"/>
              <a:t>for testing</a:t>
            </a:r>
          </a:p>
          <a:p>
            <a:pPr lvl="8" indent="-285750">
              <a:defRPr/>
            </a:pPr>
            <a:r>
              <a:rPr lang="en-AU" sz="2000" dirty="0"/>
              <a:t>  Organisation and the type of software</a:t>
            </a:r>
          </a:p>
          <a:p>
            <a:pPr lvl="8" indent="-285750">
              <a:defRPr/>
            </a:pPr>
            <a:r>
              <a:rPr lang="en-AU" sz="2000" dirty="0"/>
              <a:t>  Maturity of testing and development processes</a:t>
            </a:r>
          </a:p>
          <a:p>
            <a:pPr lvl="8" indent="-285750">
              <a:defRPr/>
            </a:pPr>
            <a:r>
              <a:rPr lang="en-AU" sz="2000" dirty="0"/>
              <a:t>   Time constraints and the people involved</a:t>
            </a:r>
            <a:endParaRPr lang="en-US" sz="2000" dirty="0"/>
          </a:p>
          <a:p>
            <a:pPr lvl="8"/>
            <a:endParaRPr lang="en-US" sz="20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5</a:t>
            </a:fld>
            <a:endParaRPr lang="en-US"/>
          </a:p>
        </p:txBody>
      </p:sp>
      <p:sp>
        <p:nvSpPr>
          <p:cNvPr id="7" name="Line Callout 1 6"/>
          <p:cNvSpPr/>
          <p:nvPr/>
        </p:nvSpPr>
        <p:spPr>
          <a:xfrm>
            <a:off x="6934200" y="1282701"/>
            <a:ext cx="3352800" cy="1524000"/>
          </a:xfrm>
          <a:prstGeom prst="borderCallout1">
            <a:avLst>
              <a:gd name="adj1" fmla="val 100654"/>
              <a:gd name="adj2" fmla="val 50565"/>
              <a:gd name="adj3" fmla="val 121547"/>
              <a:gd name="adj4" fmla="val 34698"/>
            </a:avLst>
          </a:prstGeom>
          <a:solidFill>
            <a:schemeClr val="accent2"/>
          </a:solidFill>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AU" sz="1400" b="1" dirty="0">
                <a:solidFill>
                  <a:schemeClr val="tx1"/>
                </a:solidFill>
              </a:rPr>
              <a:t>Remember Principle 6 – Testing is context dependent</a:t>
            </a:r>
          </a:p>
          <a:p>
            <a:pPr algn="ctr">
              <a:defRPr/>
            </a:pPr>
            <a:r>
              <a:rPr lang="en-AU" dirty="0">
                <a:solidFill>
                  <a:schemeClr val="tx1"/>
                </a:solidFill>
              </a:rPr>
              <a:t>E.g. May test differently on web info page vs. Safety critical breaking system</a:t>
            </a:r>
            <a:endParaRPr lang="en-US" b="1" dirty="0">
              <a:solidFill>
                <a:schemeClr val="tx1"/>
              </a:solidFill>
            </a:endParaRPr>
          </a:p>
        </p:txBody>
      </p:sp>
    </p:spTree>
    <p:extLst>
      <p:ext uri="{BB962C8B-B14F-4D97-AF65-F5344CB8AC3E}">
        <p14:creationId xmlns:p14="http://schemas.microsoft.com/office/powerpoint/2010/main" val="175742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Use Case – Table Format</a:t>
            </a:r>
            <a:endParaRPr lang="en-US" sz="2800"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53384" y="1282701"/>
            <a:ext cx="7355033" cy="488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50</a:t>
            </a:fld>
            <a:endParaRPr lang="en-US"/>
          </a:p>
        </p:txBody>
      </p:sp>
    </p:spTree>
    <p:extLst>
      <p:ext uri="{BB962C8B-B14F-4D97-AF65-F5344CB8AC3E}">
        <p14:creationId xmlns:p14="http://schemas.microsoft.com/office/powerpoint/2010/main" val="7364164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Use Case – Table Format Example</a:t>
            </a:r>
            <a:endParaRPr lang="en-US" sz="2800"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26807" y="1282701"/>
            <a:ext cx="7808186" cy="488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51</a:t>
            </a:fld>
            <a:endParaRPr lang="en-US"/>
          </a:p>
        </p:txBody>
      </p:sp>
      <p:sp>
        <p:nvSpPr>
          <p:cNvPr id="6" name="Cube 5"/>
          <p:cNvSpPr/>
          <p:nvPr/>
        </p:nvSpPr>
        <p:spPr>
          <a:xfrm>
            <a:off x="10270225" y="1213320"/>
            <a:ext cx="533400" cy="533400"/>
          </a:xfrm>
          <a:prstGeom prst="cube">
            <a:avLst/>
          </a:prstGeom>
        </p:spPr>
        <p:style>
          <a:lnRef idx="0">
            <a:schemeClr val="dk1"/>
          </a:lnRef>
          <a:fillRef idx="3">
            <a:schemeClr val="dk1"/>
          </a:fillRef>
          <a:effectRef idx="3">
            <a:schemeClr val="dk1"/>
          </a:effectRef>
          <a:fontRef idx="minor">
            <a:schemeClr val="lt1"/>
          </a:fontRef>
        </p:style>
        <p:txBody>
          <a:bodyPr vert="vert" anchor="ctr"/>
          <a:lstStyle/>
          <a:p>
            <a:pPr algn="ctr">
              <a:defRPr/>
            </a:pPr>
            <a:endParaRPr lang="en-US" sz="700" b="1" dirty="0"/>
          </a:p>
        </p:txBody>
      </p:sp>
    </p:spTree>
    <p:extLst>
      <p:ext uri="{BB962C8B-B14F-4D97-AF65-F5344CB8AC3E}">
        <p14:creationId xmlns:p14="http://schemas.microsoft.com/office/powerpoint/2010/main" val="10033200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575"/>
            <a:ext cx="10515600" cy="1325563"/>
          </a:xfrm>
        </p:spPr>
        <p:txBody>
          <a:bodyPr/>
          <a:lstStyle/>
          <a:p>
            <a:r>
              <a:rPr lang="en-AU" sz="2800" dirty="0"/>
              <a:t>Use Case – Diagram Format</a:t>
            </a:r>
            <a:endParaRPr lang="en-US" sz="2800" dirty="0"/>
          </a:p>
        </p:txBody>
      </p:sp>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53041" y="1000361"/>
            <a:ext cx="6864691" cy="434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52</a:t>
            </a:fld>
            <a:endParaRPr lang="en-US"/>
          </a:p>
        </p:txBody>
      </p:sp>
      <p:sp>
        <p:nvSpPr>
          <p:cNvPr id="6" name="TextBox 1"/>
          <p:cNvSpPr txBox="1">
            <a:spLocks noChangeArrowheads="1"/>
          </p:cNvSpPr>
          <p:nvPr/>
        </p:nvSpPr>
        <p:spPr bwMode="auto">
          <a:xfrm>
            <a:off x="1997670" y="5326376"/>
            <a:ext cx="850024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AU" sz="1400" i="1" dirty="0"/>
              <a:t>Source: http://argouml-stats.tigris.org/nonav/documentation/manual-0.22/ch04s03.html</a:t>
            </a:r>
          </a:p>
          <a:p>
            <a:pPr eaLnBrk="1" hangingPunct="1"/>
            <a:endParaRPr lang="en-AU" dirty="0"/>
          </a:p>
          <a:p>
            <a:pPr eaLnBrk="1" hangingPunct="1"/>
            <a:r>
              <a:rPr lang="en-AU" dirty="0"/>
              <a:t>Actors: Bank Engineer, Customer, Loan Bank Official and Central Computer</a:t>
            </a:r>
          </a:p>
          <a:p>
            <a:pPr eaLnBrk="1" hangingPunct="1"/>
            <a:r>
              <a:rPr lang="en-AU" dirty="0"/>
              <a:t>Further Use Cases e.g. for Withdraw Cash for more detail on this transaction</a:t>
            </a:r>
            <a:endParaRPr lang="en-US" dirty="0"/>
          </a:p>
        </p:txBody>
      </p:sp>
      <p:sp>
        <p:nvSpPr>
          <p:cNvPr id="7" name="Cube 6"/>
          <p:cNvSpPr/>
          <p:nvPr/>
        </p:nvSpPr>
        <p:spPr>
          <a:xfrm>
            <a:off x="10058400" y="1303940"/>
            <a:ext cx="533400" cy="533400"/>
          </a:xfrm>
          <a:prstGeom prst="cube">
            <a:avLst/>
          </a:prstGeom>
        </p:spPr>
        <p:style>
          <a:lnRef idx="0">
            <a:schemeClr val="dk1"/>
          </a:lnRef>
          <a:fillRef idx="3">
            <a:schemeClr val="dk1"/>
          </a:fillRef>
          <a:effectRef idx="3">
            <a:schemeClr val="dk1"/>
          </a:effectRef>
          <a:fontRef idx="minor">
            <a:schemeClr val="lt1"/>
          </a:fontRef>
        </p:style>
        <p:txBody>
          <a:bodyPr vert="vert" anchor="ctr"/>
          <a:lstStyle/>
          <a:p>
            <a:pPr algn="ctr">
              <a:defRPr/>
            </a:pPr>
            <a:endParaRPr lang="en-US" sz="700" b="1" dirty="0"/>
          </a:p>
        </p:txBody>
      </p:sp>
    </p:spTree>
    <p:extLst>
      <p:ext uri="{BB962C8B-B14F-4D97-AF65-F5344CB8AC3E}">
        <p14:creationId xmlns:p14="http://schemas.microsoft.com/office/powerpoint/2010/main" val="7578958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2300" y="1379836"/>
            <a:ext cx="8420100" cy="1470025"/>
          </a:xfrm>
        </p:spPr>
        <p:txBody>
          <a:bodyPr>
            <a:normAutofit fontScale="90000"/>
          </a:bodyPr>
          <a:lstStyle/>
          <a:p>
            <a:r>
              <a:rPr lang="en-AU" dirty="0"/>
              <a:t>Statement Testing &amp; Coverage</a:t>
            </a:r>
            <a:endParaRPr lang="en-US" dirty="0"/>
          </a:p>
        </p:txBody>
      </p:sp>
      <p:sp>
        <p:nvSpPr>
          <p:cNvPr id="3" name="Subtitle 2"/>
          <p:cNvSpPr>
            <a:spLocks noGrp="1"/>
          </p:cNvSpPr>
          <p:nvPr>
            <p:ph type="subTitle" idx="1"/>
          </p:nvPr>
        </p:nvSpPr>
        <p:spPr>
          <a:xfrm>
            <a:off x="1542300" y="1000360"/>
            <a:ext cx="6934200" cy="571500"/>
          </a:xfrm>
        </p:spPr>
        <p:txBody>
          <a:bodyPr/>
          <a:lstStyle/>
          <a:p>
            <a:r>
              <a:rPr lang="en-AU" dirty="0"/>
              <a:t>Structure-based (White-box) Techniques</a:t>
            </a:r>
            <a:endParaRPr lang="en-US" dirty="0"/>
          </a:p>
        </p:txBody>
      </p:sp>
      <p:sp>
        <p:nvSpPr>
          <p:cNvPr id="4" name="Cube 3"/>
          <p:cNvSpPr/>
          <p:nvPr/>
        </p:nvSpPr>
        <p:spPr>
          <a:xfrm>
            <a:off x="10396187" y="663623"/>
            <a:ext cx="533400" cy="533400"/>
          </a:xfrm>
          <a:prstGeom prst="cube">
            <a:avLst/>
          </a:prstGeom>
        </p:spPr>
        <p:style>
          <a:lnRef idx="0">
            <a:schemeClr val="accent3"/>
          </a:lnRef>
          <a:fillRef idx="3">
            <a:schemeClr val="accent3"/>
          </a:fillRef>
          <a:effectRef idx="3">
            <a:schemeClr val="accent3"/>
          </a:effectRef>
          <a:fontRef idx="minor">
            <a:schemeClr val="lt1"/>
          </a:fontRef>
        </p:style>
        <p:txBody>
          <a:bodyPr vert="vert" anchor="ctr"/>
          <a:lstStyle/>
          <a:p>
            <a:pPr algn="ctr">
              <a:defRPr/>
            </a:pPr>
            <a:endParaRPr lang="en-US" sz="700" b="1" dirty="0"/>
          </a:p>
        </p:txBody>
      </p:sp>
    </p:spTree>
    <p:extLst>
      <p:ext uri="{BB962C8B-B14F-4D97-AF65-F5344CB8AC3E}">
        <p14:creationId xmlns:p14="http://schemas.microsoft.com/office/powerpoint/2010/main" val="4269209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Structure-based Testing</a:t>
            </a:r>
            <a:endParaRPr lang="en-US" sz="2800" dirty="0"/>
          </a:p>
        </p:txBody>
      </p:sp>
      <p:sp>
        <p:nvSpPr>
          <p:cNvPr id="3" name="Content Placeholder 2"/>
          <p:cNvSpPr>
            <a:spLocks noGrp="1"/>
          </p:cNvSpPr>
          <p:nvPr>
            <p:ph idx="1"/>
          </p:nvPr>
        </p:nvSpPr>
        <p:spPr/>
        <p:txBody>
          <a:bodyPr/>
          <a:lstStyle/>
          <a:p>
            <a:pPr>
              <a:defRPr/>
            </a:pPr>
            <a:r>
              <a:rPr lang="en-AU" sz="2000" b="1" dirty="0"/>
              <a:t>Based on an identified structure</a:t>
            </a:r>
          </a:p>
          <a:p>
            <a:pPr lvl="1">
              <a:defRPr/>
            </a:pPr>
            <a:r>
              <a:rPr lang="en-AU" sz="2000" dirty="0"/>
              <a:t>Component level: code (statement, branches, decisions)</a:t>
            </a:r>
          </a:p>
          <a:p>
            <a:pPr lvl="1">
              <a:defRPr/>
            </a:pPr>
            <a:r>
              <a:rPr lang="en-AU" sz="2000" dirty="0"/>
              <a:t>Integration level: call tree diagram</a:t>
            </a:r>
          </a:p>
          <a:p>
            <a:pPr lvl="1">
              <a:defRPr/>
            </a:pPr>
            <a:r>
              <a:rPr lang="en-AU" sz="2000" dirty="0"/>
              <a:t>System level: menu structure, business process or web page navigation</a:t>
            </a:r>
          </a:p>
          <a:p>
            <a:pPr marL="395287" lvl="1" indent="0">
              <a:buNone/>
              <a:defRPr/>
            </a:pPr>
            <a:endParaRPr lang="en-AU" sz="2000" dirty="0"/>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54</a:t>
            </a:fld>
            <a:endParaRPr lang="en-US"/>
          </a:p>
        </p:txBody>
      </p:sp>
      <p:sp>
        <p:nvSpPr>
          <p:cNvPr id="5" name="TextBox 4"/>
          <p:cNvSpPr txBox="1"/>
          <p:nvPr/>
        </p:nvSpPr>
        <p:spPr>
          <a:xfrm>
            <a:off x="2586677" y="4343401"/>
            <a:ext cx="6400800" cy="1323439"/>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algn="ctr">
              <a:defRPr/>
            </a:pPr>
            <a:r>
              <a:rPr lang="en-AU" sz="2000" dirty="0"/>
              <a:t>Tip: Often see questions related to coverage when talking about structure-based testing as we can measure how many items (lines of code, components, classes, menu items) are exercised by our tests.</a:t>
            </a:r>
            <a:endParaRPr lang="en-US" sz="2000" dirty="0"/>
          </a:p>
        </p:txBody>
      </p:sp>
      <p:sp>
        <p:nvSpPr>
          <p:cNvPr id="6" name="Cube 5"/>
          <p:cNvSpPr/>
          <p:nvPr/>
        </p:nvSpPr>
        <p:spPr>
          <a:xfrm>
            <a:off x="10194330" y="1147990"/>
            <a:ext cx="533400" cy="533400"/>
          </a:xfrm>
          <a:prstGeom prst="cube">
            <a:avLst/>
          </a:prstGeom>
        </p:spPr>
        <p:style>
          <a:lnRef idx="0">
            <a:schemeClr val="accent3"/>
          </a:lnRef>
          <a:fillRef idx="3">
            <a:schemeClr val="accent3"/>
          </a:fillRef>
          <a:effectRef idx="3">
            <a:schemeClr val="accent3"/>
          </a:effectRef>
          <a:fontRef idx="minor">
            <a:schemeClr val="lt1"/>
          </a:fontRef>
        </p:style>
        <p:txBody>
          <a:bodyPr vert="vert" anchor="ctr"/>
          <a:lstStyle/>
          <a:p>
            <a:pPr algn="ctr">
              <a:defRPr/>
            </a:pPr>
            <a:endParaRPr lang="en-US" sz="700" b="1" dirty="0"/>
          </a:p>
        </p:txBody>
      </p:sp>
    </p:spTree>
    <p:extLst>
      <p:ext uri="{BB962C8B-B14F-4D97-AF65-F5344CB8AC3E}">
        <p14:creationId xmlns:p14="http://schemas.microsoft.com/office/powerpoint/2010/main" val="13569652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Statement Testing and Coverage</a:t>
            </a:r>
            <a:endParaRPr lang="en-US" sz="2800" dirty="0"/>
          </a:p>
        </p:txBody>
      </p:sp>
      <p:sp>
        <p:nvSpPr>
          <p:cNvPr id="3" name="Content Placeholder 2"/>
          <p:cNvSpPr>
            <a:spLocks noGrp="1"/>
          </p:cNvSpPr>
          <p:nvPr>
            <p:ph idx="1"/>
          </p:nvPr>
        </p:nvSpPr>
        <p:spPr>
          <a:xfrm>
            <a:off x="1542300" y="1835206"/>
            <a:ext cx="8915400" cy="4881563"/>
          </a:xfrm>
        </p:spPr>
        <p:txBody>
          <a:bodyPr/>
          <a:lstStyle/>
          <a:p>
            <a:pPr marL="0" indent="0">
              <a:buNone/>
              <a:defRPr/>
            </a:pPr>
            <a:r>
              <a:rPr lang="en-AU" sz="2000" b="1" dirty="0"/>
              <a:t>Test Coverage</a:t>
            </a:r>
          </a:p>
          <a:p>
            <a:pPr lvl="1">
              <a:defRPr/>
            </a:pPr>
            <a:r>
              <a:rPr lang="en-AU" sz="2000" dirty="0"/>
              <a:t>Here we devise test suites with information on how many statements they exercise to achieve a coverage target</a:t>
            </a:r>
          </a:p>
          <a:p>
            <a:pPr>
              <a:defRPr/>
            </a:pPr>
            <a:endParaRPr lang="en-AU" sz="2000" dirty="0"/>
          </a:p>
          <a:p>
            <a:pPr>
              <a:defRPr/>
            </a:pPr>
            <a:r>
              <a:rPr lang="en-AU" sz="2000" b="1" dirty="0"/>
              <a:t>Usually involves a tool that measures statement coverage during test execution</a:t>
            </a:r>
          </a:p>
          <a:p>
            <a:pPr>
              <a:defRPr/>
            </a:pPr>
            <a:endParaRPr lang="en-AU" sz="2000" b="1" dirty="0"/>
          </a:p>
          <a:p>
            <a:pPr>
              <a:defRPr/>
            </a:pPr>
            <a:r>
              <a:rPr lang="en-AU" sz="2000" b="1" dirty="0"/>
              <a:t>Usually for safety critical testing to ensure every statement is tested</a:t>
            </a:r>
          </a:p>
          <a:p>
            <a:endParaRPr lang="en-US" b="1"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55</a:t>
            </a:fld>
            <a:endParaRPr lang="en-US"/>
          </a:p>
        </p:txBody>
      </p:sp>
      <p:sp>
        <p:nvSpPr>
          <p:cNvPr id="5" name="Cube 4"/>
          <p:cNvSpPr/>
          <p:nvPr/>
        </p:nvSpPr>
        <p:spPr>
          <a:xfrm>
            <a:off x="10194330" y="1147990"/>
            <a:ext cx="533400" cy="533400"/>
          </a:xfrm>
          <a:prstGeom prst="cube">
            <a:avLst/>
          </a:prstGeom>
        </p:spPr>
        <p:style>
          <a:lnRef idx="0">
            <a:schemeClr val="accent3"/>
          </a:lnRef>
          <a:fillRef idx="3">
            <a:schemeClr val="accent3"/>
          </a:fillRef>
          <a:effectRef idx="3">
            <a:schemeClr val="accent3"/>
          </a:effectRef>
          <a:fontRef idx="minor">
            <a:schemeClr val="lt1"/>
          </a:fontRef>
        </p:style>
        <p:txBody>
          <a:bodyPr vert="vert" anchor="ctr"/>
          <a:lstStyle/>
          <a:p>
            <a:pPr algn="ctr">
              <a:defRPr/>
            </a:pPr>
            <a:endParaRPr lang="en-US" sz="700" b="1" dirty="0"/>
          </a:p>
        </p:txBody>
      </p:sp>
    </p:spTree>
    <p:extLst>
      <p:ext uri="{BB962C8B-B14F-4D97-AF65-F5344CB8AC3E}">
        <p14:creationId xmlns:p14="http://schemas.microsoft.com/office/powerpoint/2010/main" val="23855838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How to draw a control flow diagram</a:t>
            </a:r>
            <a:endParaRPr lang="en-US" sz="2800" dirty="0"/>
          </a:p>
        </p:txBody>
      </p:sp>
      <p:sp>
        <p:nvSpPr>
          <p:cNvPr id="3" name="Content Placeholder 2"/>
          <p:cNvSpPr>
            <a:spLocks noGrp="1"/>
          </p:cNvSpPr>
          <p:nvPr>
            <p:ph idx="1"/>
          </p:nvPr>
        </p:nvSpPr>
        <p:spPr/>
        <p:txBody>
          <a:bodyPr>
            <a:normAutofit lnSpcReduction="10000"/>
          </a:bodyPr>
          <a:lstStyle/>
          <a:p>
            <a:r>
              <a:rPr lang="en-AU" sz="2000" dirty="0"/>
              <a:t>A control flow diagram helps show the logic in a program</a:t>
            </a:r>
          </a:p>
          <a:p>
            <a:endParaRPr lang="en-AU" sz="2000" dirty="0"/>
          </a:p>
          <a:p>
            <a:r>
              <a:rPr lang="en-AU" sz="2000" dirty="0"/>
              <a:t>Read pseudo code for a program</a:t>
            </a:r>
          </a:p>
          <a:p>
            <a:pPr lvl="1"/>
            <a:r>
              <a:rPr lang="en-AU" sz="2000" dirty="0"/>
              <a:t>Draw from top to bottom as you would read it</a:t>
            </a:r>
          </a:p>
          <a:p>
            <a:pPr lvl="1"/>
            <a:r>
              <a:rPr lang="en-AU" sz="2000" dirty="0"/>
              <a:t>The indentation in the pseudo code should help you read and understand the logic of the program</a:t>
            </a:r>
          </a:p>
          <a:p>
            <a:pPr lvl="1"/>
            <a:endParaRPr lang="en-AU" sz="2000" dirty="0"/>
          </a:p>
          <a:p>
            <a:r>
              <a:rPr lang="en-AU" sz="2000" dirty="0"/>
              <a:t>Statements are boxes</a:t>
            </a:r>
          </a:p>
          <a:p>
            <a:endParaRPr lang="en-AU" sz="2000" dirty="0"/>
          </a:p>
          <a:p>
            <a:r>
              <a:rPr lang="en-AU" sz="2000" dirty="0"/>
              <a:t>Decisions (e.g. IF) are represented by diamonds</a:t>
            </a:r>
          </a:p>
          <a:p>
            <a:endParaRPr lang="en-AU" sz="2000" dirty="0"/>
          </a:p>
          <a:p>
            <a:r>
              <a:rPr lang="en-AU" sz="2000" dirty="0"/>
              <a:t>Be consistent</a:t>
            </a:r>
          </a:p>
          <a:p>
            <a:pPr lvl="1"/>
            <a:r>
              <a:rPr lang="en-AU" sz="2000" dirty="0" err="1"/>
              <a:t>Eg</a:t>
            </a:r>
            <a:r>
              <a:rPr lang="en-AU" sz="2000" dirty="0"/>
              <a:t>. Always draw to the right for “true” decisions </a:t>
            </a:r>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56</a:t>
            </a:fld>
            <a:endParaRPr lang="en-US"/>
          </a:p>
        </p:txBody>
      </p:sp>
      <p:sp>
        <p:nvSpPr>
          <p:cNvPr id="5" name="Rectangle 4"/>
          <p:cNvSpPr/>
          <p:nvPr/>
        </p:nvSpPr>
        <p:spPr>
          <a:xfrm>
            <a:off x="5025571" y="3619500"/>
            <a:ext cx="914400" cy="533400"/>
          </a:xfrm>
          <a:prstGeom prst="rect">
            <a:avLst/>
          </a:prstGeom>
        </p:spPr>
        <p:style>
          <a:lnRef idx="0">
            <a:schemeClr val="accent2"/>
          </a:lnRef>
          <a:fillRef idx="3">
            <a:schemeClr val="accent2"/>
          </a:fillRef>
          <a:effectRef idx="3">
            <a:schemeClr val="accent2"/>
          </a:effectRef>
          <a:fontRef idx="minor">
            <a:schemeClr val="lt1"/>
          </a:fontRef>
        </p:style>
        <p:txBody>
          <a:bodyPr vert="vert" anchor="ctr"/>
          <a:lstStyle/>
          <a:p>
            <a:pPr algn="ctr">
              <a:defRPr/>
            </a:pPr>
            <a:endParaRPr lang="en-AU" sz="700" b="1" dirty="0"/>
          </a:p>
        </p:txBody>
      </p:sp>
      <p:sp>
        <p:nvSpPr>
          <p:cNvPr id="6" name="Diamond 5"/>
          <p:cNvSpPr/>
          <p:nvPr/>
        </p:nvSpPr>
        <p:spPr>
          <a:xfrm>
            <a:off x="8305800" y="4267200"/>
            <a:ext cx="990600" cy="876300"/>
          </a:xfrm>
          <a:prstGeom prst="diamond">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AU" sz="1600" b="1" dirty="0"/>
              <a:t>IF</a:t>
            </a:r>
            <a:endParaRPr lang="en-AU" sz="700" b="1" dirty="0"/>
          </a:p>
        </p:txBody>
      </p:sp>
      <p:sp>
        <p:nvSpPr>
          <p:cNvPr id="7" name="Cube 6"/>
          <p:cNvSpPr/>
          <p:nvPr/>
        </p:nvSpPr>
        <p:spPr>
          <a:xfrm>
            <a:off x="10270225" y="1152150"/>
            <a:ext cx="533400" cy="533400"/>
          </a:xfrm>
          <a:prstGeom prst="cube">
            <a:avLst/>
          </a:prstGeom>
        </p:spPr>
        <p:style>
          <a:lnRef idx="0">
            <a:schemeClr val="accent3"/>
          </a:lnRef>
          <a:fillRef idx="3">
            <a:schemeClr val="accent3"/>
          </a:fillRef>
          <a:effectRef idx="3">
            <a:schemeClr val="accent3"/>
          </a:effectRef>
          <a:fontRef idx="minor">
            <a:schemeClr val="lt1"/>
          </a:fontRef>
        </p:style>
        <p:txBody>
          <a:bodyPr vert="vert" anchor="ctr"/>
          <a:lstStyle/>
          <a:p>
            <a:pPr algn="ctr">
              <a:defRPr/>
            </a:pPr>
            <a:endParaRPr lang="en-US" sz="700" b="1" dirty="0"/>
          </a:p>
        </p:txBody>
      </p:sp>
    </p:spTree>
    <p:extLst>
      <p:ext uri="{BB962C8B-B14F-4D97-AF65-F5344CB8AC3E}">
        <p14:creationId xmlns:p14="http://schemas.microsoft.com/office/powerpoint/2010/main" val="987573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Statement Testing and Coverage: Example 1</a:t>
            </a:r>
            <a:endParaRPr lang="en-US" sz="2800" dirty="0"/>
          </a:p>
        </p:txBody>
      </p:sp>
      <p:sp>
        <p:nvSpPr>
          <p:cNvPr id="3" name="Content Placeholder 2"/>
          <p:cNvSpPr>
            <a:spLocks noGrp="1"/>
          </p:cNvSpPr>
          <p:nvPr>
            <p:ph idx="1"/>
          </p:nvPr>
        </p:nvSpPr>
        <p:spPr/>
        <p:txBody>
          <a:bodyPr>
            <a:normAutofit/>
          </a:bodyPr>
          <a:lstStyle/>
          <a:p>
            <a:pPr marL="514350" indent="-514350">
              <a:buNone/>
              <a:defRPr/>
            </a:pPr>
            <a:r>
              <a:rPr lang="en-AU" sz="2400" dirty="0">
                <a:solidFill>
                  <a:schemeClr val="bg1">
                    <a:lumMod val="50000"/>
                  </a:schemeClr>
                </a:solidFill>
              </a:rPr>
              <a:t>1. Read </a:t>
            </a:r>
            <a:r>
              <a:rPr lang="en-AU" sz="2400" dirty="0" err="1">
                <a:solidFill>
                  <a:schemeClr val="bg1">
                    <a:lumMod val="50000"/>
                  </a:schemeClr>
                </a:solidFill>
              </a:rPr>
              <a:t>Qty</a:t>
            </a:r>
            <a:endParaRPr lang="en-AU" sz="2400" dirty="0">
              <a:solidFill>
                <a:schemeClr val="bg1">
                  <a:lumMod val="50000"/>
                </a:schemeClr>
              </a:solidFill>
            </a:endParaRPr>
          </a:p>
          <a:p>
            <a:pPr>
              <a:buFontTx/>
              <a:buNone/>
              <a:defRPr/>
            </a:pPr>
            <a:endParaRPr lang="en-AU" sz="2400" dirty="0">
              <a:solidFill>
                <a:schemeClr val="bg1">
                  <a:lumMod val="50000"/>
                </a:schemeClr>
              </a:solidFill>
            </a:endParaRPr>
          </a:p>
          <a:p>
            <a:pPr>
              <a:buFontTx/>
              <a:buNone/>
              <a:defRPr/>
            </a:pPr>
            <a:r>
              <a:rPr lang="en-AU" sz="2400" dirty="0">
                <a:solidFill>
                  <a:schemeClr val="bg1">
                    <a:lumMod val="50000"/>
                  </a:schemeClr>
                </a:solidFill>
              </a:rPr>
              <a:t>2. IF </a:t>
            </a:r>
            <a:r>
              <a:rPr lang="en-AU" sz="2400" dirty="0" err="1">
                <a:solidFill>
                  <a:schemeClr val="bg1">
                    <a:lumMod val="50000"/>
                  </a:schemeClr>
                </a:solidFill>
              </a:rPr>
              <a:t>Qty</a:t>
            </a:r>
            <a:r>
              <a:rPr lang="en-AU" sz="2400" dirty="0">
                <a:solidFill>
                  <a:schemeClr val="bg1">
                    <a:lumMod val="50000"/>
                  </a:schemeClr>
                </a:solidFill>
              </a:rPr>
              <a:t> &gt; 50</a:t>
            </a:r>
          </a:p>
          <a:p>
            <a:pPr>
              <a:buFontTx/>
              <a:buNone/>
              <a:defRPr/>
            </a:pPr>
            <a:endParaRPr lang="en-AU" sz="2400" dirty="0">
              <a:solidFill>
                <a:schemeClr val="bg1">
                  <a:lumMod val="50000"/>
                </a:schemeClr>
              </a:solidFill>
            </a:endParaRPr>
          </a:p>
          <a:p>
            <a:pPr>
              <a:buFontTx/>
              <a:buNone/>
              <a:defRPr/>
            </a:pPr>
            <a:endParaRPr lang="en-AU" sz="2400" dirty="0">
              <a:solidFill>
                <a:schemeClr val="bg1">
                  <a:lumMod val="50000"/>
                </a:schemeClr>
              </a:solidFill>
            </a:endParaRPr>
          </a:p>
          <a:p>
            <a:pPr>
              <a:buFontTx/>
              <a:buNone/>
              <a:defRPr/>
            </a:pPr>
            <a:r>
              <a:rPr lang="en-AU" sz="2400" dirty="0">
                <a:solidFill>
                  <a:schemeClr val="bg1">
                    <a:lumMod val="50000"/>
                  </a:schemeClr>
                </a:solidFill>
              </a:rPr>
              <a:t>3. </a:t>
            </a:r>
            <a:r>
              <a:rPr lang="en-AU" sz="2400" dirty="0" err="1">
                <a:solidFill>
                  <a:schemeClr val="bg1">
                    <a:lumMod val="50000"/>
                  </a:schemeClr>
                </a:solidFill>
              </a:rPr>
              <a:t>Qty</a:t>
            </a:r>
            <a:r>
              <a:rPr lang="en-AU" sz="2400" dirty="0">
                <a:solidFill>
                  <a:schemeClr val="bg1">
                    <a:lumMod val="50000"/>
                  </a:schemeClr>
                </a:solidFill>
              </a:rPr>
              <a:t> = </a:t>
            </a:r>
            <a:r>
              <a:rPr lang="en-AU" sz="2400" dirty="0" err="1">
                <a:solidFill>
                  <a:schemeClr val="bg1">
                    <a:lumMod val="50000"/>
                  </a:schemeClr>
                </a:solidFill>
              </a:rPr>
              <a:t>Qty</a:t>
            </a:r>
            <a:r>
              <a:rPr lang="en-AU" sz="2400" dirty="0">
                <a:solidFill>
                  <a:schemeClr val="bg1">
                    <a:lumMod val="50000"/>
                  </a:schemeClr>
                </a:solidFill>
              </a:rPr>
              <a:t> * 0.8</a:t>
            </a:r>
          </a:p>
          <a:p>
            <a:pPr>
              <a:buFontTx/>
              <a:buNone/>
              <a:defRPr/>
            </a:pPr>
            <a:endParaRPr lang="en-AU" sz="2400" dirty="0">
              <a:solidFill>
                <a:schemeClr val="bg1">
                  <a:lumMod val="50000"/>
                </a:schemeClr>
              </a:solidFill>
            </a:endParaRPr>
          </a:p>
          <a:p>
            <a:pPr>
              <a:buFontTx/>
              <a:buNone/>
              <a:defRPr/>
            </a:pPr>
            <a:r>
              <a:rPr lang="en-AU" sz="2400" dirty="0">
                <a:solidFill>
                  <a:schemeClr val="bg1">
                    <a:lumMod val="50000"/>
                  </a:schemeClr>
                </a:solidFill>
              </a:rPr>
              <a:t>4. End If</a:t>
            </a:r>
          </a:p>
          <a:p>
            <a:pPr>
              <a:buFontTx/>
              <a:buNone/>
              <a:defRPr/>
            </a:pPr>
            <a:endParaRPr lang="en-AU" sz="2400" dirty="0">
              <a:solidFill>
                <a:schemeClr val="bg1">
                  <a:lumMod val="50000"/>
                </a:schemeClr>
              </a:solidFill>
            </a:endParaRPr>
          </a:p>
          <a:p>
            <a:pPr>
              <a:buFontTx/>
              <a:buNone/>
              <a:defRPr/>
            </a:pPr>
            <a:r>
              <a:rPr lang="en-AU" sz="2400" dirty="0">
                <a:solidFill>
                  <a:schemeClr val="bg1">
                    <a:lumMod val="50000"/>
                  </a:schemeClr>
                </a:solidFill>
              </a:rPr>
              <a:t>5. Print </a:t>
            </a:r>
            <a:r>
              <a:rPr lang="en-AU" sz="2400" dirty="0" err="1">
                <a:solidFill>
                  <a:schemeClr val="bg1">
                    <a:lumMod val="50000"/>
                  </a:schemeClr>
                </a:solidFill>
              </a:rPr>
              <a:t>Qty</a:t>
            </a:r>
            <a:endParaRPr lang="en-AU" sz="2400" dirty="0">
              <a:solidFill>
                <a:schemeClr val="bg1">
                  <a:lumMod val="50000"/>
                </a:schemeClr>
              </a:solidFill>
            </a:endParaRPr>
          </a:p>
          <a:p>
            <a:pPr>
              <a:defRPr/>
            </a:pPr>
            <a:endParaRPr lang="en-AU" sz="2400" dirty="0"/>
          </a:p>
          <a:p>
            <a:endParaRPr lang="en-US" sz="24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57</a:t>
            </a:fld>
            <a:endParaRPr lang="en-US"/>
          </a:p>
        </p:txBody>
      </p:sp>
      <p:sp>
        <p:nvSpPr>
          <p:cNvPr id="6" name="Rectangle 5"/>
          <p:cNvSpPr/>
          <p:nvPr/>
        </p:nvSpPr>
        <p:spPr>
          <a:xfrm>
            <a:off x="5488841" y="1192743"/>
            <a:ext cx="719137" cy="431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400" b="1" dirty="0" err="1"/>
              <a:t>Qty</a:t>
            </a:r>
            <a:endParaRPr lang="en-AU" sz="1400" b="1" dirty="0"/>
          </a:p>
        </p:txBody>
      </p:sp>
      <p:sp>
        <p:nvSpPr>
          <p:cNvPr id="7" name="AutoShape 15"/>
          <p:cNvSpPr>
            <a:spLocks noChangeArrowheads="1"/>
          </p:cNvSpPr>
          <p:nvPr/>
        </p:nvSpPr>
        <p:spPr bwMode="auto">
          <a:xfrm>
            <a:off x="5488840" y="2366471"/>
            <a:ext cx="768350" cy="796925"/>
          </a:xfrm>
          <a:prstGeom prst="diamond">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1400" b="1" dirty="0"/>
              <a:t>IF </a:t>
            </a:r>
          </a:p>
          <a:p>
            <a:pPr algn="ctr">
              <a:defRPr/>
            </a:pPr>
            <a:r>
              <a:rPr lang="en-AU" sz="1400" b="1" dirty="0"/>
              <a:t>&gt;50</a:t>
            </a:r>
            <a:endParaRPr lang="en-US" sz="1400" b="1" dirty="0"/>
          </a:p>
        </p:txBody>
      </p:sp>
      <p:sp>
        <p:nvSpPr>
          <p:cNvPr id="8" name="Rectangle 7"/>
          <p:cNvSpPr/>
          <p:nvPr/>
        </p:nvSpPr>
        <p:spPr>
          <a:xfrm>
            <a:off x="5476483" y="4397375"/>
            <a:ext cx="719137" cy="431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400" b="1" dirty="0"/>
              <a:t>End If</a:t>
            </a:r>
          </a:p>
        </p:txBody>
      </p:sp>
      <p:sp>
        <p:nvSpPr>
          <p:cNvPr id="9" name="Rectangle 8"/>
          <p:cNvSpPr/>
          <p:nvPr/>
        </p:nvSpPr>
        <p:spPr>
          <a:xfrm>
            <a:off x="5476482" y="5435600"/>
            <a:ext cx="719137" cy="431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400" b="1" dirty="0"/>
              <a:t>Print X</a:t>
            </a:r>
          </a:p>
        </p:txBody>
      </p:sp>
      <p:sp>
        <p:nvSpPr>
          <p:cNvPr id="10" name="Rectangle 9"/>
          <p:cNvSpPr/>
          <p:nvPr/>
        </p:nvSpPr>
        <p:spPr>
          <a:xfrm>
            <a:off x="6854951" y="3504895"/>
            <a:ext cx="720725" cy="431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400" b="1" dirty="0"/>
              <a:t>X=</a:t>
            </a:r>
            <a:r>
              <a:rPr lang="en-AU" sz="1400" b="1" dirty="0" err="1"/>
              <a:t>Qty</a:t>
            </a:r>
            <a:r>
              <a:rPr lang="en-AU" sz="1400" b="1" dirty="0"/>
              <a:t>*0.8</a:t>
            </a:r>
          </a:p>
        </p:txBody>
      </p:sp>
      <p:cxnSp>
        <p:nvCxnSpPr>
          <p:cNvPr id="11" name="Straight Arrow Connector 10"/>
          <p:cNvCxnSpPr>
            <a:endCxn id="7" idx="0"/>
          </p:cNvCxnSpPr>
          <p:nvPr/>
        </p:nvCxnSpPr>
        <p:spPr>
          <a:xfrm>
            <a:off x="5860315" y="1624544"/>
            <a:ext cx="12701" cy="741926"/>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13" name="Straight Arrow Connector 12"/>
          <p:cNvCxnSpPr/>
          <p:nvPr/>
        </p:nvCxnSpPr>
        <p:spPr>
          <a:xfrm rot="16200000" flipH="1">
            <a:off x="5184833" y="3833321"/>
            <a:ext cx="1363662" cy="23813"/>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14" name="Straight Arrow Connector 13"/>
          <p:cNvCxnSpPr/>
          <p:nvPr/>
        </p:nvCxnSpPr>
        <p:spPr>
          <a:xfrm>
            <a:off x="5878571" y="4829176"/>
            <a:ext cx="0" cy="586317"/>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16" name="Shape 21"/>
          <p:cNvCxnSpPr/>
          <p:nvPr/>
        </p:nvCxnSpPr>
        <p:spPr>
          <a:xfrm>
            <a:off x="6278688" y="2786364"/>
            <a:ext cx="936625" cy="754063"/>
          </a:xfrm>
          <a:prstGeom prst="bentConnector2">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17" name="Shape 26"/>
          <p:cNvCxnSpPr/>
          <p:nvPr/>
        </p:nvCxnSpPr>
        <p:spPr>
          <a:xfrm rot="5400000">
            <a:off x="6338476" y="3829520"/>
            <a:ext cx="700694" cy="961693"/>
          </a:xfrm>
          <a:prstGeom prst="bentConnector2">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
        <p:nvSpPr>
          <p:cNvPr id="18" name="Rectangle 17"/>
          <p:cNvSpPr/>
          <p:nvPr/>
        </p:nvSpPr>
        <p:spPr>
          <a:xfrm>
            <a:off x="7438747" y="1366345"/>
            <a:ext cx="3714622" cy="923330"/>
          </a:xfrm>
          <a:prstGeom prst="rect">
            <a:avLst/>
          </a:prstGeom>
        </p:spPr>
        <p:txBody>
          <a:bodyPr wrap="square">
            <a:spAutoFit/>
          </a:bodyPr>
          <a:lstStyle/>
          <a:p>
            <a:pPr eaLnBrk="1" hangingPunct="1"/>
            <a:r>
              <a:rPr lang="en-AU" dirty="0">
                <a:solidFill>
                  <a:schemeClr val="tx2"/>
                </a:solidFill>
              </a:rPr>
              <a:t>Question: How many statements are exercised if we set the input value of “</a:t>
            </a:r>
            <a:r>
              <a:rPr lang="en-AU" dirty="0" err="1">
                <a:solidFill>
                  <a:schemeClr val="tx2"/>
                </a:solidFill>
              </a:rPr>
              <a:t>Qty</a:t>
            </a:r>
            <a:r>
              <a:rPr lang="en-AU" dirty="0">
                <a:solidFill>
                  <a:schemeClr val="tx2"/>
                </a:solidFill>
              </a:rPr>
              <a:t>” to 10?</a:t>
            </a:r>
          </a:p>
        </p:txBody>
      </p:sp>
      <p:sp>
        <p:nvSpPr>
          <p:cNvPr id="20" name="TextBox 19"/>
          <p:cNvSpPr txBox="1">
            <a:spLocks noChangeArrowheads="1"/>
          </p:cNvSpPr>
          <p:nvPr/>
        </p:nvSpPr>
        <p:spPr bwMode="auto">
          <a:xfrm>
            <a:off x="7459951" y="2366471"/>
            <a:ext cx="31445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dirty="0">
                <a:solidFill>
                  <a:srgbClr val="006600"/>
                </a:solidFill>
              </a:rPr>
              <a:t>Answer = 4 out of 5 statements</a:t>
            </a:r>
          </a:p>
          <a:p>
            <a:pPr eaLnBrk="1" hangingPunct="1"/>
            <a:r>
              <a:rPr lang="en-AU" dirty="0">
                <a:solidFill>
                  <a:srgbClr val="006600"/>
                </a:solidFill>
              </a:rPr>
              <a:t>Statement Coverage = 80%</a:t>
            </a:r>
          </a:p>
        </p:txBody>
      </p:sp>
      <p:sp>
        <p:nvSpPr>
          <p:cNvPr id="19" name="TextBox 18"/>
          <p:cNvSpPr txBox="1"/>
          <p:nvPr/>
        </p:nvSpPr>
        <p:spPr>
          <a:xfrm>
            <a:off x="6475476" y="2366471"/>
            <a:ext cx="739837" cy="307777"/>
          </a:xfrm>
          <a:prstGeom prst="rect">
            <a:avLst/>
          </a:prstGeom>
          <a:noFill/>
        </p:spPr>
        <p:txBody>
          <a:bodyPr wrap="square" rtlCol="0">
            <a:spAutoFit/>
          </a:bodyPr>
          <a:lstStyle/>
          <a:p>
            <a:r>
              <a:rPr lang="en-US" sz="1400" dirty="0"/>
              <a:t>True</a:t>
            </a:r>
          </a:p>
        </p:txBody>
      </p:sp>
      <p:sp>
        <p:nvSpPr>
          <p:cNvPr id="21" name="TextBox 20"/>
          <p:cNvSpPr txBox="1"/>
          <p:nvPr/>
        </p:nvSpPr>
        <p:spPr>
          <a:xfrm>
            <a:off x="6020105" y="3277211"/>
            <a:ext cx="668718" cy="307777"/>
          </a:xfrm>
          <a:prstGeom prst="rect">
            <a:avLst/>
          </a:prstGeom>
          <a:noFill/>
        </p:spPr>
        <p:txBody>
          <a:bodyPr wrap="square" rtlCol="0">
            <a:spAutoFit/>
          </a:bodyPr>
          <a:lstStyle/>
          <a:p>
            <a:r>
              <a:rPr lang="en-US" sz="1400" dirty="0"/>
              <a:t>Else</a:t>
            </a:r>
          </a:p>
        </p:txBody>
      </p:sp>
      <p:sp>
        <p:nvSpPr>
          <p:cNvPr id="23" name="Cube 22"/>
          <p:cNvSpPr/>
          <p:nvPr/>
        </p:nvSpPr>
        <p:spPr>
          <a:xfrm>
            <a:off x="10487098" y="659343"/>
            <a:ext cx="533400" cy="533400"/>
          </a:xfrm>
          <a:prstGeom prst="cube">
            <a:avLst/>
          </a:prstGeom>
        </p:spPr>
        <p:style>
          <a:lnRef idx="0">
            <a:schemeClr val="accent3"/>
          </a:lnRef>
          <a:fillRef idx="3">
            <a:schemeClr val="accent3"/>
          </a:fillRef>
          <a:effectRef idx="3">
            <a:schemeClr val="accent3"/>
          </a:effectRef>
          <a:fontRef idx="minor">
            <a:schemeClr val="lt1"/>
          </a:fontRef>
        </p:style>
        <p:txBody>
          <a:bodyPr vert="vert" anchor="ctr"/>
          <a:lstStyle/>
          <a:p>
            <a:pPr algn="ctr">
              <a:defRPr/>
            </a:pPr>
            <a:endParaRPr lang="en-US" sz="700" b="1" dirty="0"/>
          </a:p>
        </p:txBody>
      </p:sp>
    </p:spTree>
    <p:extLst>
      <p:ext uri="{BB962C8B-B14F-4D97-AF65-F5344CB8AC3E}">
        <p14:creationId xmlns:p14="http://schemas.microsoft.com/office/powerpoint/2010/main" val="20065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9" presetClass="entr" presetSubtype="0" fill="hold" grpId="0" nodeType="afterEffect">
                                  <p:stCondLst>
                                    <p:cond delay="0"/>
                                  </p:stCondLst>
                                  <p:iterate type="lt">
                                    <p:tmPct val="0"/>
                                  </p:iterate>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par>
                          <p:cTn id="27" fill="hold">
                            <p:stCondLst>
                              <p:cond delay="0"/>
                            </p:stCondLst>
                            <p:childTnLst>
                              <p:par>
                                <p:cTn id="28" presetID="9" presetClass="entr" presetSubtype="0"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dissolv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par>
                                <p:cTn id="35" presetID="9"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dissolve">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childTnLst>
                                </p:cTn>
                              </p:par>
                              <p:par>
                                <p:cTn id="51" presetID="9"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dissolve">
                                      <p:cBhvr>
                                        <p:cTn id="53" dur="500"/>
                                        <p:tgtEl>
                                          <p:spTgt spid="8"/>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dissolve">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dissolve">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childTnLst>
                                </p:cTn>
                              </p:par>
                              <p:par>
                                <p:cTn id="68" presetID="9" presetClass="entr" presetSubtype="0" fill="hold" grpId="0" nodeType="with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dissolve">
                                      <p:cBhvr>
                                        <p:cTn id="70" dur="500"/>
                                        <p:tgtEl>
                                          <p:spTgt spid="9"/>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mph" presetSubtype="2" fill="hold" grpId="1" nodeType="clickEffect">
                                  <p:stCondLst>
                                    <p:cond delay="0"/>
                                  </p:stCondLst>
                                  <p:childTnLst>
                                    <p:animClr clrSpc="rgb" dir="cw">
                                      <p:cBhvr>
                                        <p:cTn id="78" dur="2000" fill="hold"/>
                                        <p:tgtEl>
                                          <p:spTgt spid="6"/>
                                        </p:tgtEl>
                                        <p:attrNameLst>
                                          <p:attrName>fillcolor</p:attrName>
                                        </p:attrNameLst>
                                      </p:cBhvr>
                                      <p:to>
                                        <a:srgbClr val="006600"/>
                                      </p:to>
                                    </p:animClr>
                                    <p:set>
                                      <p:cBhvr>
                                        <p:cTn id="79" dur="2000" fill="hold"/>
                                        <p:tgtEl>
                                          <p:spTgt spid="6"/>
                                        </p:tgtEl>
                                        <p:attrNameLst>
                                          <p:attrName>fill.type</p:attrName>
                                        </p:attrNameLst>
                                      </p:cBhvr>
                                      <p:to>
                                        <p:strVal val="solid"/>
                                      </p:to>
                                    </p:set>
                                    <p:set>
                                      <p:cBhvr>
                                        <p:cTn id="80" dur="2000" fill="hold"/>
                                        <p:tgtEl>
                                          <p:spTgt spid="6"/>
                                        </p:tgtEl>
                                        <p:attrNameLst>
                                          <p:attrName>fill.on</p:attrName>
                                        </p:attrNameLst>
                                      </p:cBhvr>
                                      <p:to>
                                        <p:strVal val="true"/>
                                      </p:to>
                                    </p:set>
                                  </p:childTnLst>
                                </p:cTn>
                              </p:par>
                            </p:childTnLst>
                          </p:cTn>
                        </p:par>
                        <p:par>
                          <p:cTn id="81" fill="hold">
                            <p:stCondLst>
                              <p:cond delay="2000"/>
                            </p:stCondLst>
                            <p:childTnLst>
                              <p:par>
                                <p:cTn id="82" presetID="1" presetClass="emph" presetSubtype="2" fill="hold" grpId="1" nodeType="afterEffect">
                                  <p:stCondLst>
                                    <p:cond delay="0"/>
                                  </p:stCondLst>
                                  <p:childTnLst>
                                    <p:animClr clrSpc="rgb" dir="cw">
                                      <p:cBhvr>
                                        <p:cTn id="83" dur="2000" fill="hold"/>
                                        <p:tgtEl>
                                          <p:spTgt spid="7"/>
                                        </p:tgtEl>
                                        <p:attrNameLst>
                                          <p:attrName>fillcolor</p:attrName>
                                        </p:attrNameLst>
                                      </p:cBhvr>
                                      <p:to>
                                        <a:srgbClr val="006600"/>
                                      </p:to>
                                    </p:animClr>
                                    <p:set>
                                      <p:cBhvr>
                                        <p:cTn id="84" dur="2000" fill="hold"/>
                                        <p:tgtEl>
                                          <p:spTgt spid="7"/>
                                        </p:tgtEl>
                                        <p:attrNameLst>
                                          <p:attrName>fill.type</p:attrName>
                                        </p:attrNameLst>
                                      </p:cBhvr>
                                      <p:to>
                                        <p:strVal val="solid"/>
                                      </p:to>
                                    </p:set>
                                    <p:set>
                                      <p:cBhvr>
                                        <p:cTn id="85" dur="2000" fill="hold"/>
                                        <p:tgtEl>
                                          <p:spTgt spid="7"/>
                                        </p:tgtEl>
                                        <p:attrNameLst>
                                          <p:attrName>fill.on</p:attrName>
                                        </p:attrNameLst>
                                      </p:cBhvr>
                                      <p:to>
                                        <p:strVal val="true"/>
                                      </p:to>
                                    </p:set>
                                  </p:childTnLst>
                                </p:cTn>
                              </p:par>
                            </p:childTnLst>
                          </p:cTn>
                        </p:par>
                        <p:par>
                          <p:cTn id="86" fill="hold">
                            <p:stCondLst>
                              <p:cond delay="4000"/>
                            </p:stCondLst>
                            <p:childTnLst>
                              <p:par>
                                <p:cTn id="87" presetID="1" presetClass="emph" presetSubtype="2" fill="hold" nodeType="afterEffect">
                                  <p:stCondLst>
                                    <p:cond delay="0"/>
                                  </p:stCondLst>
                                  <p:childTnLst>
                                    <p:animClr clrSpc="rgb" dir="cw">
                                      <p:cBhvr>
                                        <p:cTn id="88" dur="2000" fill="hold"/>
                                        <p:tgtEl>
                                          <p:spTgt spid="21"/>
                                        </p:tgtEl>
                                        <p:attrNameLst>
                                          <p:attrName>fillcolor</p:attrName>
                                        </p:attrNameLst>
                                      </p:cBhvr>
                                      <p:to>
                                        <a:srgbClr val="008000"/>
                                      </p:to>
                                    </p:animClr>
                                    <p:set>
                                      <p:cBhvr>
                                        <p:cTn id="89" dur="2000" fill="hold"/>
                                        <p:tgtEl>
                                          <p:spTgt spid="21"/>
                                        </p:tgtEl>
                                        <p:attrNameLst>
                                          <p:attrName>fill.type</p:attrName>
                                        </p:attrNameLst>
                                      </p:cBhvr>
                                      <p:to>
                                        <p:strVal val="solid"/>
                                      </p:to>
                                    </p:set>
                                    <p:set>
                                      <p:cBhvr>
                                        <p:cTn id="90" dur="2000" fill="hold"/>
                                        <p:tgtEl>
                                          <p:spTgt spid="21"/>
                                        </p:tgtEl>
                                        <p:attrNameLst>
                                          <p:attrName>fill.on</p:attrName>
                                        </p:attrNameLst>
                                      </p:cBhvr>
                                      <p:to>
                                        <p:strVal val="true"/>
                                      </p:to>
                                    </p:set>
                                  </p:childTnLst>
                                </p:cTn>
                              </p:par>
                            </p:childTnLst>
                          </p:cTn>
                        </p:par>
                        <p:par>
                          <p:cTn id="91" fill="hold">
                            <p:stCondLst>
                              <p:cond delay="6000"/>
                            </p:stCondLst>
                            <p:childTnLst>
                              <p:par>
                                <p:cTn id="92" presetID="1" presetClass="emph" presetSubtype="2" fill="hold" grpId="1" nodeType="afterEffect">
                                  <p:stCondLst>
                                    <p:cond delay="0"/>
                                  </p:stCondLst>
                                  <p:childTnLst>
                                    <p:animClr clrSpc="rgb" dir="cw">
                                      <p:cBhvr>
                                        <p:cTn id="93" dur="2000" fill="hold"/>
                                        <p:tgtEl>
                                          <p:spTgt spid="8"/>
                                        </p:tgtEl>
                                        <p:attrNameLst>
                                          <p:attrName>fillcolor</p:attrName>
                                        </p:attrNameLst>
                                      </p:cBhvr>
                                      <p:to>
                                        <a:srgbClr val="006600"/>
                                      </p:to>
                                    </p:animClr>
                                    <p:set>
                                      <p:cBhvr>
                                        <p:cTn id="94" dur="2000" fill="hold"/>
                                        <p:tgtEl>
                                          <p:spTgt spid="8"/>
                                        </p:tgtEl>
                                        <p:attrNameLst>
                                          <p:attrName>fill.type</p:attrName>
                                        </p:attrNameLst>
                                      </p:cBhvr>
                                      <p:to>
                                        <p:strVal val="solid"/>
                                      </p:to>
                                    </p:set>
                                    <p:set>
                                      <p:cBhvr>
                                        <p:cTn id="95" dur="2000" fill="hold"/>
                                        <p:tgtEl>
                                          <p:spTgt spid="8"/>
                                        </p:tgtEl>
                                        <p:attrNameLst>
                                          <p:attrName>fill.on</p:attrName>
                                        </p:attrNameLst>
                                      </p:cBhvr>
                                      <p:to>
                                        <p:strVal val="true"/>
                                      </p:to>
                                    </p:set>
                                  </p:childTnLst>
                                </p:cTn>
                              </p:par>
                            </p:childTnLst>
                          </p:cTn>
                        </p:par>
                        <p:par>
                          <p:cTn id="96" fill="hold">
                            <p:stCondLst>
                              <p:cond delay="8000"/>
                            </p:stCondLst>
                            <p:childTnLst>
                              <p:par>
                                <p:cTn id="97" presetID="1" presetClass="emph" presetSubtype="2" fill="hold" grpId="1" nodeType="afterEffect">
                                  <p:stCondLst>
                                    <p:cond delay="0"/>
                                  </p:stCondLst>
                                  <p:childTnLst>
                                    <p:animClr clrSpc="rgb" dir="cw">
                                      <p:cBhvr>
                                        <p:cTn id="98" dur="2000" fill="hold"/>
                                        <p:tgtEl>
                                          <p:spTgt spid="9"/>
                                        </p:tgtEl>
                                        <p:attrNameLst>
                                          <p:attrName>fillcolor</p:attrName>
                                        </p:attrNameLst>
                                      </p:cBhvr>
                                      <p:to>
                                        <a:srgbClr val="006600"/>
                                      </p:to>
                                    </p:animClr>
                                    <p:set>
                                      <p:cBhvr>
                                        <p:cTn id="99" dur="2000" fill="hold"/>
                                        <p:tgtEl>
                                          <p:spTgt spid="9"/>
                                        </p:tgtEl>
                                        <p:attrNameLst>
                                          <p:attrName>fill.type</p:attrName>
                                        </p:attrNameLst>
                                      </p:cBhvr>
                                      <p:to>
                                        <p:strVal val="solid"/>
                                      </p:to>
                                    </p:set>
                                    <p:set>
                                      <p:cBhvr>
                                        <p:cTn id="100" dur="2000" fill="hold"/>
                                        <p:tgtEl>
                                          <p:spTgt spid="9"/>
                                        </p:tgtEl>
                                        <p:attrNameLst>
                                          <p:attrName>fill.on</p:attrName>
                                        </p:attrNameLst>
                                      </p:cBhvr>
                                      <p:to>
                                        <p:strVal val="true"/>
                                      </p:to>
                                    </p:set>
                                  </p:childTnLst>
                                </p:cTn>
                              </p:par>
                            </p:childTnLst>
                          </p:cTn>
                        </p:par>
                        <p:par>
                          <p:cTn id="101" fill="hold">
                            <p:stCondLst>
                              <p:cond delay="10000"/>
                            </p:stCondLst>
                            <p:childTnLst>
                              <p:par>
                                <p:cTn id="102" presetID="1" presetClass="emph" presetSubtype="2" fill="hold" nodeType="afterEffect">
                                  <p:stCondLst>
                                    <p:cond delay="0"/>
                                  </p:stCondLst>
                                  <p:childTnLst>
                                    <p:animClr clrSpc="rgb" dir="cw">
                                      <p:cBhvr>
                                        <p:cTn id="103" dur="2000" fill="hold"/>
                                        <p:tgtEl>
                                          <p:spTgt spid="11"/>
                                        </p:tgtEl>
                                        <p:attrNameLst>
                                          <p:attrName>fillcolor</p:attrName>
                                        </p:attrNameLst>
                                      </p:cBhvr>
                                      <p:to>
                                        <a:srgbClr val="006600"/>
                                      </p:to>
                                    </p:animClr>
                                    <p:set>
                                      <p:cBhvr>
                                        <p:cTn id="104" dur="2000" fill="hold"/>
                                        <p:tgtEl>
                                          <p:spTgt spid="11"/>
                                        </p:tgtEl>
                                        <p:attrNameLst>
                                          <p:attrName>fill.type</p:attrName>
                                        </p:attrNameLst>
                                      </p:cBhvr>
                                      <p:to>
                                        <p:strVal val="solid"/>
                                      </p:to>
                                    </p:set>
                                    <p:set>
                                      <p:cBhvr>
                                        <p:cTn id="105" dur="2000" fill="hold"/>
                                        <p:tgtEl>
                                          <p:spTgt spid="11"/>
                                        </p:tgtEl>
                                        <p:attrNameLst>
                                          <p:attrName>fill.on</p:attrName>
                                        </p:attrNameLst>
                                      </p:cBhvr>
                                      <p:to>
                                        <p:strVal val="true"/>
                                      </p:to>
                                    </p:set>
                                  </p:childTnLst>
                                </p:cTn>
                              </p:par>
                            </p:childTnLst>
                          </p:cTn>
                        </p:par>
                        <p:par>
                          <p:cTn id="106" fill="hold">
                            <p:stCondLst>
                              <p:cond delay="12000"/>
                            </p:stCondLst>
                            <p:childTnLst>
                              <p:par>
                                <p:cTn id="107" presetID="1" presetClass="emph" presetSubtype="2" fill="hold" nodeType="afterEffect">
                                  <p:stCondLst>
                                    <p:cond delay="0"/>
                                  </p:stCondLst>
                                  <p:childTnLst>
                                    <p:animClr clrSpc="rgb" dir="cw">
                                      <p:cBhvr>
                                        <p:cTn id="108" dur="2000" fill="hold"/>
                                        <p:tgtEl>
                                          <p:spTgt spid="13"/>
                                        </p:tgtEl>
                                        <p:attrNameLst>
                                          <p:attrName>fillcolor</p:attrName>
                                        </p:attrNameLst>
                                      </p:cBhvr>
                                      <p:to>
                                        <a:srgbClr val="006600"/>
                                      </p:to>
                                    </p:animClr>
                                    <p:set>
                                      <p:cBhvr>
                                        <p:cTn id="109" dur="2000" fill="hold"/>
                                        <p:tgtEl>
                                          <p:spTgt spid="13"/>
                                        </p:tgtEl>
                                        <p:attrNameLst>
                                          <p:attrName>fill.type</p:attrName>
                                        </p:attrNameLst>
                                      </p:cBhvr>
                                      <p:to>
                                        <p:strVal val="solid"/>
                                      </p:to>
                                    </p:set>
                                    <p:set>
                                      <p:cBhvr>
                                        <p:cTn id="110" dur="2000" fill="hold"/>
                                        <p:tgtEl>
                                          <p:spTgt spid="13"/>
                                        </p:tgtEl>
                                        <p:attrNameLst>
                                          <p:attrName>fill.on</p:attrName>
                                        </p:attrNameLst>
                                      </p:cBhvr>
                                      <p:to>
                                        <p:strVal val="true"/>
                                      </p:to>
                                    </p:set>
                                  </p:childTnLst>
                                </p:cTn>
                              </p:par>
                            </p:childTnLst>
                          </p:cTn>
                        </p:par>
                        <p:par>
                          <p:cTn id="111" fill="hold">
                            <p:stCondLst>
                              <p:cond delay="14000"/>
                            </p:stCondLst>
                            <p:childTnLst>
                              <p:par>
                                <p:cTn id="112" presetID="1" presetClass="emph" presetSubtype="2" fill="hold" nodeType="afterEffect">
                                  <p:stCondLst>
                                    <p:cond delay="0"/>
                                  </p:stCondLst>
                                  <p:childTnLst>
                                    <p:animClr clrSpc="rgb" dir="cw">
                                      <p:cBhvr>
                                        <p:cTn id="113" dur="2000" fill="hold"/>
                                        <p:tgtEl>
                                          <p:spTgt spid="14"/>
                                        </p:tgtEl>
                                        <p:attrNameLst>
                                          <p:attrName>fillcolor</p:attrName>
                                        </p:attrNameLst>
                                      </p:cBhvr>
                                      <p:to>
                                        <a:srgbClr val="006600"/>
                                      </p:to>
                                    </p:animClr>
                                    <p:set>
                                      <p:cBhvr>
                                        <p:cTn id="114" dur="2000" fill="hold"/>
                                        <p:tgtEl>
                                          <p:spTgt spid="14"/>
                                        </p:tgtEl>
                                        <p:attrNameLst>
                                          <p:attrName>fill.type</p:attrName>
                                        </p:attrNameLst>
                                      </p:cBhvr>
                                      <p:to>
                                        <p:strVal val="solid"/>
                                      </p:to>
                                    </p:set>
                                    <p:set>
                                      <p:cBhvr>
                                        <p:cTn id="115" dur="2000" fill="hold"/>
                                        <p:tgtEl>
                                          <p:spTgt spid="14"/>
                                        </p:tgtEl>
                                        <p:attrNameLst>
                                          <p:attrName>fill.on</p:attrName>
                                        </p:attrNameLst>
                                      </p:cBhvr>
                                      <p:to>
                                        <p:strVal val="true"/>
                                      </p:to>
                                    </p:se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20"/>
                                        </p:tgtEl>
                                        <p:attrNameLst>
                                          <p:attrName>style.visibility</p:attrName>
                                        </p:attrNameLst>
                                      </p:cBhvr>
                                      <p:to>
                                        <p:strVal val="visible"/>
                                      </p:to>
                                    </p:set>
                                    <p:animEffect transition="in" filter="dissolve">
                                      <p:cBhvr>
                                        <p:cTn id="1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P spid="18" grpId="0"/>
      <p:bldP spid="20" grpId="0"/>
      <p:bldP spid="19" grpId="0"/>
      <p:bldP spid="2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Statement Testing and Coverage: Example 2</a:t>
            </a:r>
            <a:endParaRPr lang="en-US" sz="2800" dirty="0"/>
          </a:p>
        </p:txBody>
      </p:sp>
      <p:sp>
        <p:nvSpPr>
          <p:cNvPr id="3" name="Content Placeholder 2"/>
          <p:cNvSpPr>
            <a:spLocks noGrp="1"/>
          </p:cNvSpPr>
          <p:nvPr>
            <p:ph idx="1"/>
          </p:nvPr>
        </p:nvSpPr>
        <p:spPr>
          <a:xfrm>
            <a:off x="1278503" y="1257465"/>
            <a:ext cx="8915400" cy="4881563"/>
          </a:xfrm>
        </p:spPr>
        <p:txBody>
          <a:bodyPr/>
          <a:lstStyle/>
          <a:p>
            <a:pPr marL="514350" indent="-514350">
              <a:buNone/>
              <a:defRPr/>
            </a:pPr>
            <a:r>
              <a:rPr lang="en-AU" sz="2000" dirty="0">
                <a:solidFill>
                  <a:schemeClr val="bg1">
                    <a:lumMod val="50000"/>
                  </a:schemeClr>
                </a:solidFill>
              </a:rPr>
              <a:t>1. Read </a:t>
            </a:r>
            <a:r>
              <a:rPr lang="en-AU" sz="2000" dirty="0" err="1">
                <a:solidFill>
                  <a:schemeClr val="bg1">
                    <a:lumMod val="50000"/>
                  </a:schemeClr>
                </a:solidFill>
              </a:rPr>
              <a:t>Qty</a:t>
            </a:r>
            <a:endParaRPr lang="en-AU" sz="2000" dirty="0">
              <a:solidFill>
                <a:schemeClr val="bg1">
                  <a:lumMod val="50000"/>
                </a:schemeClr>
              </a:solidFill>
            </a:endParaRPr>
          </a:p>
          <a:p>
            <a:pPr>
              <a:buFontTx/>
              <a:buNone/>
              <a:defRPr/>
            </a:pPr>
            <a:endParaRPr lang="en-AU" sz="2000" dirty="0">
              <a:solidFill>
                <a:schemeClr val="bg1">
                  <a:lumMod val="50000"/>
                </a:schemeClr>
              </a:solidFill>
            </a:endParaRPr>
          </a:p>
          <a:p>
            <a:pPr>
              <a:buFontTx/>
              <a:buNone/>
              <a:defRPr/>
            </a:pPr>
            <a:r>
              <a:rPr lang="en-AU" sz="2000" dirty="0">
                <a:solidFill>
                  <a:schemeClr val="bg1">
                    <a:lumMod val="50000"/>
                  </a:schemeClr>
                </a:solidFill>
              </a:rPr>
              <a:t>2. IF </a:t>
            </a:r>
            <a:r>
              <a:rPr lang="en-AU" sz="2000" dirty="0" err="1">
                <a:solidFill>
                  <a:schemeClr val="bg1">
                    <a:lumMod val="50000"/>
                  </a:schemeClr>
                </a:solidFill>
              </a:rPr>
              <a:t>Qty</a:t>
            </a:r>
            <a:r>
              <a:rPr lang="en-AU" sz="2000" dirty="0">
                <a:solidFill>
                  <a:schemeClr val="bg1">
                    <a:lumMod val="50000"/>
                  </a:schemeClr>
                </a:solidFill>
              </a:rPr>
              <a:t> &gt; 50</a:t>
            </a:r>
          </a:p>
          <a:p>
            <a:pPr>
              <a:buFontTx/>
              <a:buNone/>
              <a:defRPr/>
            </a:pPr>
            <a:endParaRPr lang="en-AU" sz="2000" dirty="0">
              <a:solidFill>
                <a:schemeClr val="bg1">
                  <a:lumMod val="50000"/>
                </a:schemeClr>
              </a:solidFill>
            </a:endParaRPr>
          </a:p>
          <a:p>
            <a:pPr>
              <a:buFontTx/>
              <a:buNone/>
              <a:defRPr/>
            </a:pPr>
            <a:endParaRPr lang="en-AU" sz="2000" dirty="0">
              <a:solidFill>
                <a:schemeClr val="bg1">
                  <a:lumMod val="50000"/>
                </a:schemeClr>
              </a:solidFill>
            </a:endParaRPr>
          </a:p>
          <a:p>
            <a:pPr marL="0" indent="0">
              <a:buNone/>
              <a:defRPr/>
            </a:pPr>
            <a:r>
              <a:rPr lang="en-AU" sz="2000" dirty="0">
                <a:solidFill>
                  <a:schemeClr val="bg1">
                    <a:lumMod val="50000"/>
                  </a:schemeClr>
                </a:solidFill>
              </a:rPr>
              <a:t>3. </a:t>
            </a:r>
            <a:r>
              <a:rPr lang="en-AU" sz="2000" dirty="0" err="1">
                <a:solidFill>
                  <a:schemeClr val="bg1">
                    <a:lumMod val="50000"/>
                  </a:schemeClr>
                </a:solidFill>
              </a:rPr>
              <a:t>Qty</a:t>
            </a:r>
            <a:r>
              <a:rPr lang="en-AU" sz="2000" dirty="0">
                <a:solidFill>
                  <a:schemeClr val="bg1">
                    <a:lumMod val="50000"/>
                  </a:schemeClr>
                </a:solidFill>
              </a:rPr>
              <a:t> = </a:t>
            </a:r>
            <a:r>
              <a:rPr lang="en-AU" sz="2000" dirty="0" err="1">
                <a:solidFill>
                  <a:schemeClr val="bg1">
                    <a:lumMod val="50000"/>
                  </a:schemeClr>
                </a:solidFill>
              </a:rPr>
              <a:t>Qty</a:t>
            </a:r>
            <a:r>
              <a:rPr lang="en-AU" sz="2000" dirty="0">
                <a:solidFill>
                  <a:schemeClr val="bg1">
                    <a:lumMod val="50000"/>
                  </a:schemeClr>
                </a:solidFill>
              </a:rPr>
              <a:t> * 0.8</a:t>
            </a:r>
          </a:p>
          <a:p>
            <a:pPr>
              <a:buFontTx/>
              <a:buNone/>
              <a:defRPr/>
            </a:pPr>
            <a:endParaRPr lang="en-AU" sz="2000" dirty="0">
              <a:solidFill>
                <a:schemeClr val="bg1">
                  <a:lumMod val="50000"/>
                </a:schemeClr>
              </a:solidFill>
            </a:endParaRPr>
          </a:p>
          <a:p>
            <a:pPr>
              <a:buFontTx/>
              <a:buNone/>
              <a:defRPr/>
            </a:pPr>
            <a:endParaRPr lang="en-AU" sz="2000" dirty="0">
              <a:solidFill>
                <a:schemeClr val="bg1">
                  <a:lumMod val="50000"/>
                </a:schemeClr>
              </a:solidFill>
            </a:endParaRPr>
          </a:p>
          <a:p>
            <a:pPr>
              <a:buFontTx/>
              <a:buNone/>
              <a:defRPr/>
            </a:pPr>
            <a:r>
              <a:rPr lang="en-AU" sz="2000" dirty="0">
                <a:solidFill>
                  <a:schemeClr val="bg1">
                    <a:lumMod val="50000"/>
                  </a:schemeClr>
                </a:solidFill>
              </a:rPr>
              <a:t>4. End If</a:t>
            </a:r>
          </a:p>
          <a:p>
            <a:pPr>
              <a:buFontTx/>
              <a:buNone/>
              <a:defRPr/>
            </a:pPr>
            <a:endParaRPr lang="en-AU" sz="2000" dirty="0">
              <a:solidFill>
                <a:schemeClr val="bg1">
                  <a:lumMod val="50000"/>
                </a:schemeClr>
              </a:solidFill>
            </a:endParaRPr>
          </a:p>
          <a:p>
            <a:pPr>
              <a:buFontTx/>
              <a:buNone/>
              <a:defRPr/>
            </a:pPr>
            <a:r>
              <a:rPr lang="en-AU" sz="2000" dirty="0">
                <a:solidFill>
                  <a:schemeClr val="bg1">
                    <a:lumMod val="50000"/>
                  </a:schemeClr>
                </a:solidFill>
              </a:rPr>
              <a:t>5. Print </a:t>
            </a:r>
            <a:r>
              <a:rPr lang="en-AU" sz="2000" dirty="0" err="1">
                <a:solidFill>
                  <a:schemeClr val="bg1">
                    <a:lumMod val="50000"/>
                  </a:schemeClr>
                </a:solidFill>
              </a:rPr>
              <a:t>Qty</a:t>
            </a:r>
            <a:endParaRPr lang="en-AU" sz="2000" dirty="0">
              <a:solidFill>
                <a:schemeClr val="bg1">
                  <a:lumMod val="50000"/>
                </a:schemeClr>
              </a:solidFill>
            </a:endParaRPr>
          </a:p>
          <a:p>
            <a:pPr>
              <a:defRPr/>
            </a:pPr>
            <a:endParaRPr lang="en-AU" dirty="0"/>
          </a:p>
          <a:p>
            <a:endParaRPr lang="en-US" dirty="0"/>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58</a:t>
            </a:fld>
            <a:endParaRPr lang="en-US"/>
          </a:p>
        </p:txBody>
      </p:sp>
      <p:sp>
        <p:nvSpPr>
          <p:cNvPr id="9" name="TextBox 8"/>
          <p:cNvSpPr txBox="1">
            <a:spLocks noChangeArrowheads="1"/>
          </p:cNvSpPr>
          <p:nvPr/>
        </p:nvSpPr>
        <p:spPr bwMode="auto">
          <a:xfrm>
            <a:off x="6551371" y="1152151"/>
            <a:ext cx="402243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sz="2000" dirty="0">
                <a:solidFill>
                  <a:schemeClr val="tx2"/>
                </a:solidFill>
              </a:rPr>
              <a:t>Question: How many statements are exercised if we set the input value of “</a:t>
            </a:r>
            <a:r>
              <a:rPr lang="en-AU" sz="2000" dirty="0" err="1">
                <a:solidFill>
                  <a:schemeClr val="tx2"/>
                </a:solidFill>
              </a:rPr>
              <a:t>Qty</a:t>
            </a:r>
            <a:r>
              <a:rPr lang="en-AU" sz="2000" dirty="0">
                <a:solidFill>
                  <a:schemeClr val="tx2"/>
                </a:solidFill>
              </a:rPr>
              <a:t>” to 100?</a:t>
            </a:r>
          </a:p>
        </p:txBody>
      </p:sp>
      <p:sp>
        <p:nvSpPr>
          <p:cNvPr id="10" name="TextBox 9"/>
          <p:cNvSpPr txBox="1">
            <a:spLocks noChangeArrowheads="1"/>
          </p:cNvSpPr>
          <p:nvPr/>
        </p:nvSpPr>
        <p:spPr bwMode="auto">
          <a:xfrm>
            <a:off x="6551371" y="2320303"/>
            <a:ext cx="37385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sz="2000" dirty="0">
                <a:solidFill>
                  <a:srgbClr val="006600"/>
                </a:solidFill>
              </a:rPr>
              <a:t>Answer = 5 out of 5 statements</a:t>
            </a:r>
          </a:p>
          <a:p>
            <a:pPr eaLnBrk="1" hangingPunct="1"/>
            <a:r>
              <a:rPr lang="en-AU" sz="2000" dirty="0">
                <a:solidFill>
                  <a:srgbClr val="006600"/>
                </a:solidFill>
              </a:rPr>
              <a:t>Statement Coverage = 100%!!!</a:t>
            </a:r>
          </a:p>
        </p:txBody>
      </p:sp>
      <p:sp>
        <p:nvSpPr>
          <p:cNvPr id="11" name="TextBox 10"/>
          <p:cNvSpPr txBox="1">
            <a:spLocks noChangeArrowheads="1"/>
          </p:cNvSpPr>
          <p:nvPr/>
        </p:nvSpPr>
        <p:spPr bwMode="auto">
          <a:xfrm>
            <a:off x="5854260" y="5199594"/>
            <a:ext cx="4857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sz="2000" b="1" dirty="0">
                <a:solidFill>
                  <a:srgbClr val="FF0000"/>
                </a:solidFill>
              </a:rPr>
              <a:t>But wait... Are we missing something?</a:t>
            </a:r>
          </a:p>
        </p:txBody>
      </p:sp>
      <p:sp>
        <p:nvSpPr>
          <p:cNvPr id="12" name="TextBox 11"/>
          <p:cNvSpPr txBox="1"/>
          <p:nvPr/>
        </p:nvSpPr>
        <p:spPr>
          <a:xfrm>
            <a:off x="2908410" y="5933536"/>
            <a:ext cx="5208670" cy="338554"/>
          </a:xfrm>
          <a:prstGeom prst="rect">
            <a:avLst/>
          </a:prstGeom>
          <a:solidFill>
            <a:schemeClr val="accent2"/>
          </a:solidFill>
        </p:spPr>
        <p:style>
          <a:lnRef idx="0">
            <a:schemeClr val="accent6"/>
          </a:lnRef>
          <a:fillRef idx="3">
            <a:schemeClr val="accent6"/>
          </a:fillRef>
          <a:effectRef idx="3">
            <a:schemeClr val="accent6"/>
          </a:effectRef>
          <a:fontRef idx="minor">
            <a:schemeClr val="lt1"/>
          </a:fontRef>
        </p:style>
        <p:txBody>
          <a:bodyPr wrap="none">
            <a:spAutoFit/>
          </a:bodyPr>
          <a:lstStyle/>
          <a:p>
            <a:pPr>
              <a:defRPr/>
            </a:pPr>
            <a:r>
              <a:rPr lang="en-AU" sz="1600" dirty="0">
                <a:solidFill>
                  <a:schemeClr val="bg1"/>
                </a:solidFill>
              </a:rPr>
              <a:t>Tip: 100% Statement Coverage means cover all of the boxes!</a:t>
            </a:r>
            <a:endParaRPr lang="en-US" sz="1600" dirty="0">
              <a:solidFill>
                <a:schemeClr val="bg1"/>
              </a:solidFill>
            </a:endParaRPr>
          </a:p>
        </p:txBody>
      </p:sp>
      <p:sp>
        <p:nvSpPr>
          <p:cNvPr id="13" name="Cube 12"/>
          <p:cNvSpPr/>
          <p:nvPr/>
        </p:nvSpPr>
        <p:spPr>
          <a:xfrm>
            <a:off x="10445310" y="1197023"/>
            <a:ext cx="533400" cy="533400"/>
          </a:xfrm>
          <a:prstGeom prst="cube">
            <a:avLst/>
          </a:prstGeom>
        </p:spPr>
        <p:style>
          <a:lnRef idx="0">
            <a:schemeClr val="accent3"/>
          </a:lnRef>
          <a:fillRef idx="3">
            <a:schemeClr val="accent3"/>
          </a:fillRef>
          <a:effectRef idx="3">
            <a:schemeClr val="accent3"/>
          </a:effectRef>
          <a:fontRef idx="minor">
            <a:schemeClr val="lt1"/>
          </a:fontRef>
        </p:style>
        <p:txBody>
          <a:bodyPr vert="vert" anchor="ctr"/>
          <a:lstStyle/>
          <a:p>
            <a:pPr algn="ctr">
              <a:defRPr/>
            </a:pPr>
            <a:endParaRPr lang="en-US" sz="700" b="1" dirty="0"/>
          </a:p>
        </p:txBody>
      </p:sp>
      <p:sp>
        <p:nvSpPr>
          <p:cNvPr id="14" name="Rectangle 13"/>
          <p:cNvSpPr/>
          <p:nvPr/>
        </p:nvSpPr>
        <p:spPr>
          <a:xfrm>
            <a:off x="4046836" y="1192743"/>
            <a:ext cx="719137" cy="431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400" b="1" dirty="0" err="1"/>
              <a:t>Qty</a:t>
            </a:r>
            <a:endParaRPr lang="en-AU" sz="1400" b="1" dirty="0"/>
          </a:p>
        </p:txBody>
      </p:sp>
      <p:sp>
        <p:nvSpPr>
          <p:cNvPr id="15" name="AutoShape 15"/>
          <p:cNvSpPr>
            <a:spLocks noChangeArrowheads="1"/>
          </p:cNvSpPr>
          <p:nvPr/>
        </p:nvSpPr>
        <p:spPr bwMode="auto">
          <a:xfrm>
            <a:off x="4046835" y="2301040"/>
            <a:ext cx="768350" cy="796925"/>
          </a:xfrm>
          <a:prstGeom prst="diamond">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1400" b="1" dirty="0"/>
              <a:t>IF </a:t>
            </a:r>
          </a:p>
          <a:p>
            <a:pPr algn="ctr">
              <a:defRPr/>
            </a:pPr>
            <a:r>
              <a:rPr lang="en-AU" sz="1400" b="1" dirty="0"/>
              <a:t>&gt;50</a:t>
            </a:r>
            <a:endParaRPr lang="en-US" sz="1400" b="1" dirty="0"/>
          </a:p>
        </p:txBody>
      </p:sp>
      <p:sp>
        <p:nvSpPr>
          <p:cNvPr id="16" name="Rectangle 15"/>
          <p:cNvSpPr/>
          <p:nvPr/>
        </p:nvSpPr>
        <p:spPr>
          <a:xfrm>
            <a:off x="4046835" y="3936695"/>
            <a:ext cx="719137" cy="431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400" b="1" dirty="0"/>
              <a:t>End If</a:t>
            </a:r>
          </a:p>
        </p:txBody>
      </p:sp>
      <p:sp>
        <p:nvSpPr>
          <p:cNvPr id="17" name="Rectangle 16"/>
          <p:cNvSpPr/>
          <p:nvPr/>
        </p:nvSpPr>
        <p:spPr>
          <a:xfrm>
            <a:off x="4025293" y="4772550"/>
            <a:ext cx="719137" cy="431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400" b="1" dirty="0"/>
              <a:t>Print X</a:t>
            </a:r>
          </a:p>
        </p:txBody>
      </p:sp>
      <p:sp>
        <p:nvSpPr>
          <p:cNvPr id="18" name="Rectangle 17"/>
          <p:cNvSpPr/>
          <p:nvPr/>
        </p:nvSpPr>
        <p:spPr>
          <a:xfrm>
            <a:off x="5244516" y="3097964"/>
            <a:ext cx="720725" cy="431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400" b="1" dirty="0"/>
              <a:t>X=</a:t>
            </a:r>
            <a:r>
              <a:rPr lang="en-AU" sz="1400" b="1" dirty="0" err="1"/>
              <a:t>Qty</a:t>
            </a:r>
            <a:r>
              <a:rPr lang="en-AU" sz="1400" b="1" dirty="0"/>
              <a:t>*0.8</a:t>
            </a:r>
          </a:p>
        </p:txBody>
      </p:sp>
      <p:cxnSp>
        <p:nvCxnSpPr>
          <p:cNvPr id="19" name="Straight Arrow Connector 18"/>
          <p:cNvCxnSpPr/>
          <p:nvPr/>
        </p:nvCxnSpPr>
        <p:spPr>
          <a:xfrm>
            <a:off x="4418310" y="1624543"/>
            <a:ext cx="12701" cy="741926"/>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20" name="Straight Arrow Connector 19"/>
          <p:cNvCxnSpPr/>
          <p:nvPr/>
        </p:nvCxnSpPr>
        <p:spPr>
          <a:xfrm flipH="1">
            <a:off x="4431011" y="3097965"/>
            <a:ext cx="1" cy="838731"/>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25" name="Straight Arrow Connector 24"/>
          <p:cNvCxnSpPr/>
          <p:nvPr/>
        </p:nvCxnSpPr>
        <p:spPr>
          <a:xfrm>
            <a:off x="4430785" y="4368496"/>
            <a:ext cx="0" cy="411169"/>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29" name="Shape 21"/>
          <p:cNvCxnSpPr/>
          <p:nvPr/>
        </p:nvCxnSpPr>
        <p:spPr>
          <a:xfrm>
            <a:off x="4765972" y="2696728"/>
            <a:ext cx="731520" cy="457200"/>
          </a:xfrm>
          <a:prstGeom prst="bentConnector2">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31" name="Shape 26"/>
          <p:cNvCxnSpPr/>
          <p:nvPr/>
        </p:nvCxnSpPr>
        <p:spPr>
          <a:xfrm rot="5400000">
            <a:off x="4873356" y="3438324"/>
            <a:ext cx="640080" cy="822960"/>
          </a:xfrm>
          <a:prstGeom prst="bentConnector2">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
        <p:nvSpPr>
          <p:cNvPr id="21" name="Oval 20"/>
          <p:cNvSpPr/>
          <p:nvPr/>
        </p:nvSpPr>
        <p:spPr>
          <a:xfrm>
            <a:off x="4157005" y="3097965"/>
            <a:ext cx="576262" cy="782767"/>
          </a:xfrm>
          <a:prstGeom prst="ellipse">
            <a:avLst/>
          </a:prstGeom>
          <a:solidFill>
            <a:srgbClr val="FF5050">
              <a:alpha val="24000"/>
            </a:srgbClr>
          </a:solidFill>
          <a:ln>
            <a:solidFill>
              <a:schemeClr val="accent1"/>
            </a:solidFill>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AU"/>
          </a:p>
        </p:txBody>
      </p:sp>
      <p:sp>
        <p:nvSpPr>
          <p:cNvPr id="22" name="TextBox 21"/>
          <p:cNvSpPr txBox="1"/>
          <p:nvPr/>
        </p:nvSpPr>
        <p:spPr>
          <a:xfrm>
            <a:off x="4836932" y="2273924"/>
            <a:ext cx="660561" cy="307777"/>
          </a:xfrm>
          <a:prstGeom prst="rect">
            <a:avLst/>
          </a:prstGeom>
          <a:noFill/>
        </p:spPr>
        <p:txBody>
          <a:bodyPr wrap="square" rtlCol="0">
            <a:spAutoFit/>
          </a:bodyPr>
          <a:lstStyle/>
          <a:p>
            <a:r>
              <a:rPr lang="en-US" sz="1400" dirty="0"/>
              <a:t>True</a:t>
            </a:r>
          </a:p>
        </p:txBody>
      </p:sp>
      <p:sp>
        <p:nvSpPr>
          <p:cNvPr id="23" name="TextBox 22"/>
          <p:cNvSpPr txBox="1"/>
          <p:nvPr/>
        </p:nvSpPr>
        <p:spPr>
          <a:xfrm>
            <a:off x="4538811" y="2938092"/>
            <a:ext cx="579051" cy="307777"/>
          </a:xfrm>
          <a:prstGeom prst="rect">
            <a:avLst/>
          </a:prstGeom>
          <a:noFill/>
        </p:spPr>
        <p:txBody>
          <a:bodyPr wrap="square" rtlCol="0">
            <a:spAutoFit/>
          </a:bodyPr>
          <a:lstStyle/>
          <a:p>
            <a:r>
              <a:rPr lang="en-US" sz="1400" dirty="0"/>
              <a:t>Else</a:t>
            </a:r>
          </a:p>
        </p:txBody>
      </p:sp>
    </p:spTree>
    <p:extLst>
      <p:ext uri="{BB962C8B-B14F-4D97-AF65-F5344CB8AC3E}">
        <p14:creationId xmlns:p14="http://schemas.microsoft.com/office/powerpoint/2010/main" val="299911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0" nodeType="clickEffect">
                                  <p:stCondLst>
                                    <p:cond delay="0"/>
                                  </p:stCondLst>
                                  <p:childTnLst>
                                    <p:animClr clrSpc="rgb" dir="cw">
                                      <p:cBhvr>
                                        <p:cTn id="10" dur="2000" fill="hold"/>
                                        <p:tgtEl>
                                          <p:spTgt spid="14"/>
                                        </p:tgtEl>
                                        <p:attrNameLst>
                                          <p:attrName>fillcolor</p:attrName>
                                        </p:attrNameLst>
                                      </p:cBhvr>
                                      <p:to>
                                        <a:srgbClr val="006600"/>
                                      </p:to>
                                    </p:animClr>
                                    <p:set>
                                      <p:cBhvr>
                                        <p:cTn id="11" dur="2000" fill="hold"/>
                                        <p:tgtEl>
                                          <p:spTgt spid="14"/>
                                        </p:tgtEl>
                                        <p:attrNameLst>
                                          <p:attrName>fill.type</p:attrName>
                                        </p:attrNameLst>
                                      </p:cBhvr>
                                      <p:to>
                                        <p:strVal val="solid"/>
                                      </p:to>
                                    </p:set>
                                    <p:set>
                                      <p:cBhvr>
                                        <p:cTn id="12" dur="2000" fill="hold"/>
                                        <p:tgtEl>
                                          <p:spTgt spid="14"/>
                                        </p:tgtEl>
                                        <p:attrNameLst>
                                          <p:attrName>fill.on</p:attrName>
                                        </p:attrNameLst>
                                      </p:cBhvr>
                                      <p:to>
                                        <p:strVal val="true"/>
                                      </p:to>
                                    </p:set>
                                  </p:childTnLst>
                                </p:cTn>
                              </p:par>
                            </p:childTnLst>
                          </p:cTn>
                        </p:par>
                        <p:par>
                          <p:cTn id="13" fill="hold">
                            <p:stCondLst>
                              <p:cond delay="2000"/>
                            </p:stCondLst>
                            <p:childTnLst>
                              <p:par>
                                <p:cTn id="14" presetID="1" presetClass="emph" presetSubtype="2" fill="hold" grpId="0" nodeType="afterEffect">
                                  <p:stCondLst>
                                    <p:cond delay="0"/>
                                  </p:stCondLst>
                                  <p:childTnLst>
                                    <p:animClr clrSpc="rgb" dir="cw">
                                      <p:cBhvr>
                                        <p:cTn id="15" dur="2000" fill="hold"/>
                                        <p:tgtEl>
                                          <p:spTgt spid="15"/>
                                        </p:tgtEl>
                                        <p:attrNameLst>
                                          <p:attrName>fillcolor</p:attrName>
                                        </p:attrNameLst>
                                      </p:cBhvr>
                                      <p:to>
                                        <a:srgbClr val="006600"/>
                                      </p:to>
                                    </p:animClr>
                                    <p:set>
                                      <p:cBhvr>
                                        <p:cTn id="16" dur="2000" fill="hold"/>
                                        <p:tgtEl>
                                          <p:spTgt spid="15"/>
                                        </p:tgtEl>
                                        <p:attrNameLst>
                                          <p:attrName>fill.type</p:attrName>
                                        </p:attrNameLst>
                                      </p:cBhvr>
                                      <p:to>
                                        <p:strVal val="solid"/>
                                      </p:to>
                                    </p:set>
                                    <p:set>
                                      <p:cBhvr>
                                        <p:cTn id="17" dur="2000" fill="hold"/>
                                        <p:tgtEl>
                                          <p:spTgt spid="15"/>
                                        </p:tgtEl>
                                        <p:attrNameLst>
                                          <p:attrName>fill.on</p:attrName>
                                        </p:attrNameLst>
                                      </p:cBhvr>
                                      <p:to>
                                        <p:strVal val="true"/>
                                      </p:to>
                                    </p:set>
                                  </p:childTnLst>
                                </p:cTn>
                              </p:par>
                            </p:childTnLst>
                          </p:cTn>
                        </p:par>
                        <p:par>
                          <p:cTn id="18" fill="hold">
                            <p:stCondLst>
                              <p:cond delay="4000"/>
                            </p:stCondLst>
                            <p:childTnLst>
                              <p:par>
                                <p:cTn id="19" presetID="1" presetClass="emph" presetSubtype="2" fill="hold" nodeType="afterEffect">
                                  <p:stCondLst>
                                    <p:cond delay="0"/>
                                  </p:stCondLst>
                                  <p:childTnLst>
                                    <p:animClr clrSpc="rgb" dir="cw">
                                      <p:cBhvr>
                                        <p:cTn id="20" dur="2000" fill="hold"/>
                                        <p:tgtEl>
                                          <p:spTgt spid="22"/>
                                        </p:tgtEl>
                                        <p:attrNameLst>
                                          <p:attrName>fillcolor</p:attrName>
                                        </p:attrNameLst>
                                      </p:cBhvr>
                                      <p:to>
                                        <a:srgbClr val="008000"/>
                                      </p:to>
                                    </p:animClr>
                                    <p:set>
                                      <p:cBhvr>
                                        <p:cTn id="21" dur="2000" fill="hold"/>
                                        <p:tgtEl>
                                          <p:spTgt spid="22"/>
                                        </p:tgtEl>
                                        <p:attrNameLst>
                                          <p:attrName>fill.type</p:attrName>
                                        </p:attrNameLst>
                                      </p:cBhvr>
                                      <p:to>
                                        <p:strVal val="solid"/>
                                      </p:to>
                                    </p:set>
                                    <p:set>
                                      <p:cBhvr>
                                        <p:cTn id="22" dur="2000" fill="hold"/>
                                        <p:tgtEl>
                                          <p:spTgt spid="22"/>
                                        </p:tgtEl>
                                        <p:attrNameLst>
                                          <p:attrName>fill.on</p:attrName>
                                        </p:attrNameLst>
                                      </p:cBhvr>
                                      <p:to>
                                        <p:strVal val="true"/>
                                      </p:to>
                                    </p:set>
                                  </p:childTnLst>
                                </p:cTn>
                              </p:par>
                            </p:childTnLst>
                          </p:cTn>
                        </p:par>
                        <p:par>
                          <p:cTn id="23" fill="hold">
                            <p:stCondLst>
                              <p:cond delay="6000"/>
                            </p:stCondLst>
                            <p:childTnLst>
                              <p:par>
                                <p:cTn id="24" presetID="1" presetClass="emph" presetSubtype="2" fill="hold" nodeType="afterEffect">
                                  <p:stCondLst>
                                    <p:cond delay="0"/>
                                  </p:stCondLst>
                                  <p:childTnLst>
                                    <p:animClr clrSpc="rgb" dir="cw">
                                      <p:cBhvr>
                                        <p:cTn id="25" dur="2000" fill="hold"/>
                                        <p:tgtEl>
                                          <p:spTgt spid="18"/>
                                        </p:tgtEl>
                                        <p:attrNameLst>
                                          <p:attrName>fillcolor</p:attrName>
                                        </p:attrNameLst>
                                      </p:cBhvr>
                                      <p:to>
                                        <a:srgbClr val="006600"/>
                                      </p:to>
                                    </p:animClr>
                                    <p:set>
                                      <p:cBhvr>
                                        <p:cTn id="26" dur="2000" fill="hold"/>
                                        <p:tgtEl>
                                          <p:spTgt spid="18"/>
                                        </p:tgtEl>
                                        <p:attrNameLst>
                                          <p:attrName>fill.type</p:attrName>
                                        </p:attrNameLst>
                                      </p:cBhvr>
                                      <p:to>
                                        <p:strVal val="solid"/>
                                      </p:to>
                                    </p:set>
                                    <p:set>
                                      <p:cBhvr>
                                        <p:cTn id="27" dur="2000" fill="hold"/>
                                        <p:tgtEl>
                                          <p:spTgt spid="18"/>
                                        </p:tgtEl>
                                        <p:attrNameLst>
                                          <p:attrName>fill.on</p:attrName>
                                        </p:attrNameLst>
                                      </p:cBhvr>
                                      <p:to>
                                        <p:strVal val="true"/>
                                      </p:to>
                                    </p:set>
                                  </p:childTnLst>
                                </p:cTn>
                              </p:par>
                            </p:childTnLst>
                          </p:cTn>
                        </p:par>
                        <p:par>
                          <p:cTn id="28" fill="hold">
                            <p:stCondLst>
                              <p:cond delay="8000"/>
                            </p:stCondLst>
                            <p:childTnLst>
                              <p:par>
                                <p:cTn id="29" presetID="1" presetClass="emph" presetSubtype="2" fill="hold" grpId="0" nodeType="afterEffect">
                                  <p:stCondLst>
                                    <p:cond delay="0"/>
                                  </p:stCondLst>
                                  <p:childTnLst>
                                    <p:animClr clrSpc="rgb" dir="cw">
                                      <p:cBhvr>
                                        <p:cTn id="30" dur="2000" fill="hold"/>
                                        <p:tgtEl>
                                          <p:spTgt spid="16"/>
                                        </p:tgtEl>
                                        <p:attrNameLst>
                                          <p:attrName>fillcolor</p:attrName>
                                        </p:attrNameLst>
                                      </p:cBhvr>
                                      <p:to>
                                        <a:srgbClr val="006600"/>
                                      </p:to>
                                    </p:animClr>
                                    <p:set>
                                      <p:cBhvr>
                                        <p:cTn id="31" dur="2000" fill="hold"/>
                                        <p:tgtEl>
                                          <p:spTgt spid="16"/>
                                        </p:tgtEl>
                                        <p:attrNameLst>
                                          <p:attrName>fill.type</p:attrName>
                                        </p:attrNameLst>
                                      </p:cBhvr>
                                      <p:to>
                                        <p:strVal val="solid"/>
                                      </p:to>
                                    </p:set>
                                    <p:set>
                                      <p:cBhvr>
                                        <p:cTn id="32" dur="2000" fill="hold"/>
                                        <p:tgtEl>
                                          <p:spTgt spid="16"/>
                                        </p:tgtEl>
                                        <p:attrNameLst>
                                          <p:attrName>fill.on</p:attrName>
                                        </p:attrNameLst>
                                      </p:cBhvr>
                                      <p:to>
                                        <p:strVal val="true"/>
                                      </p:to>
                                    </p:set>
                                  </p:childTnLst>
                                </p:cTn>
                              </p:par>
                            </p:childTnLst>
                          </p:cTn>
                        </p:par>
                        <p:par>
                          <p:cTn id="33" fill="hold">
                            <p:stCondLst>
                              <p:cond delay="10000"/>
                            </p:stCondLst>
                            <p:childTnLst>
                              <p:par>
                                <p:cTn id="34" presetID="1" presetClass="emph" presetSubtype="2" fill="hold" grpId="0" nodeType="afterEffect">
                                  <p:stCondLst>
                                    <p:cond delay="0"/>
                                  </p:stCondLst>
                                  <p:childTnLst>
                                    <p:animClr clrSpc="rgb" dir="cw">
                                      <p:cBhvr>
                                        <p:cTn id="35" dur="2000" fill="hold"/>
                                        <p:tgtEl>
                                          <p:spTgt spid="17"/>
                                        </p:tgtEl>
                                        <p:attrNameLst>
                                          <p:attrName>fillcolor</p:attrName>
                                        </p:attrNameLst>
                                      </p:cBhvr>
                                      <p:to>
                                        <a:srgbClr val="006600"/>
                                      </p:to>
                                    </p:animClr>
                                    <p:set>
                                      <p:cBhvr>
                                        <p:cTn id="36" dur="2000" fill="hold"/>
                                        <p:tgtEl>
                                          <p:spTgt spid="17"/>
                                        </p:tgtEl>
                                        <p:attrNameLst>
                                          <p:attrName>fill.type</p:attrName>
                                        </p:attrNameLst>
                                      </p:cBhvr>
                                      <p:to>
                                        <p:strVal val="solid"/>
                                      </p:to>
                                    </p:set>
                                    <p:set>
                                      <p:cBhvr>
                                        <p:cTn id="37" dur="2000" fill="hold"/>
                                        <p:tgtEl>
                                          <p:spTgt spid="17"/>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500" fill="hold"/>
                                        <p:tgtEl>
                                          <p:spTgt spid="21"/>
                                        </p:tgtEl>
                                        <p:attrNameLst>
                                          <p:attrName>ppt_w</p:attrName>
                                        </p:attrNameLst>
                                      </p:cBhvr>
                                      <p:tavLst>
                                        <p:tav tm="0">
                                          <p:val>
                                            <p:fltVal val="0"/>
                                          </p:val>
                                        </p:tav>
                                        <p:tav tm="100000">
                                          <p:val>
                                            <p:strVal val="#ppt_w"/>
                                          </p:val>
                                        </p:tav>
                                      </p:tavLst>
                                    </p:anim>
                                    <p:anim calcmode="lin" valueType="num">
                                      <p:cBhvr>
                                        <p:cTn id="51" dur="500" fill="hold"/>
                                        <p:tgtEl>
                                          <p:spTgt spid="21"/>
                                        </p:tgtEl>
                                        <p:attrNameLst>
                                          <p:attrName>ppt_h</p:attrName>
                                        </p:attrNameLst>
                                      </p:cBhvr>
                                      <p:tavLst>
                                        <p:tav tm="0">
                                          <p:val>
                                            <p:fltVal val="0"/>
                                          </p:val>
                                        </p:tav>
                                        <p:tav tm="100000">
                                          <p:val>
                                            <p:strVal val="#ppt_h"/>
                                          </p:val>
                                        </p:tav>
                                      </p:tavLst>
                                    </p:anim>
                                    <p:animEffect transition="in" filter="fad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animBg="1"/>
      <p:bldP spid="14" grpId="0" animBg="1"/>
      <p:bldP spid="15" grpId="0" animBg="1"/>
      <p:bldP spid="16" grpId="0" animBg="1"/>
      <p:bldP spid="17" grpId="0" animBg="1"/>
      <p:bldP spid="2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2300" y="1379836"/>
            <a:ext cx="8420100" cy="1470025"/>
          </a:xfrm>
        </p:spPr>
        <p:txBody>
          <a:bodyPr>
            <a:normAutofit fontScale="90000"/>
          </a:bodyPr>
          <a:lstStyle/>
          <a:p>
            <a:r>
              <a:rPr lang="en-AU" dirty="0"/>
              <a:t>Decision Testing &amp; Coverage</a:t>
            </a:r>
            <a:endParaRPr lang="en-US" dirty="0"/>
          </a:p>
        </p:txBody>
      </p:sp>
      <p:sp>
        <p:nvSpPr>
          <p:cNvPr id="3" name="Subtitle 2"/>
          <p:cNvSpPr>
            <a:spLocks noGrp="1"/>
          </p:cNvSpPr>
          <p:nvPr>
            <p:ph type="subTitle" idx="1"/>
          </p:nvPr>
        </p:nvSpPr>
        <p:spPr>
          <a:xfrm>
            <a:off x="1542300" y="924465"/>
            <a:ext cx="6934200" cy="571500"/>
          </a:xfrm>
        </p:spPr>
        <p:txBody>
          <a:bodyPr/>
          <a:lstStyle/>
          <a:p>
            <a:r>
              <a:rPr lang="en-AU" dirty="0"/>
              <a:t>Structure-based (White-box) Techniques</a:t>
            </a:r>
            <a:endParaRPr lang="en-US" dirty="0"/>
          </a:p>
        </p:txBody>
      </p:sp>
      <p:sp>
        <p:nvSpPr>
          <p:cNvPr id="4" name="Cube 3"/>
          <p:cNvSpPr/>
          <p:nvPr/>
        </p:nvSpPr>
        <p:spPr>
          <a:xfrm>
            <a:off x="10445310" y="679410"/>
            <a:ext cx="533400" cy="533400"/>
          </a:xfrm>
          <a:prstGeom prst="cube">
            <a:avLst/>
          </a:prstGeom>
        </p:spPr>
        <p:style>
          <a:lnRef idx="0">
            <a:schemeClr val="accent3"/>
          </a:lnRef>
          <a:fillRef idx="3">
            <a:schemeClr val="accent3"/>
          </a:fillRef>
          <a:effectRef idx="3">
            <a:schemeClr val="accent3"/>
          </a:effectRef>
          <a:fontRef idx="minor">
            <a:schemeClr val="lt1"/>
          </a:fontRef>
        </p:style>
        <p:txBody>
          <a:bodyPr vert="vert" anchor="ctr"/>
          <a:lstStyle/>
          <a:p>
            <a:pPr algn="ctr">
              <a:defRPr/>
            </a:pPr>
            <a:endParaRPr lang="en-US" sz="700" b="1" dirty="0"/>
          </a:p>
        </p:txBody>
      </p:sp>
    </p:spTree>
    <p:extLst>
      <p:ext uri="{BB962C8B-B14F-4D97-AF65-F5344CB8AC3E}">
        <p14:creationId xmlns:p14="http://schemas.microsoft.com/office/powerpoint/2010/main" val="1129444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How would you test software without requirements? </a:t>
            </a:r>
            <a:endParaRPr lang="en-US" sz="2800"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3426541483"/>
              </p:ext>
            </p:extLst>
          </p:nvPr>
        </p:nvGraphicFramePr>
        <p:xfrm>
          <a:off x="1845881" y="1607521"/>
          <a:ext cx="7893080" cy="37188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6</a:t>
            </a:fld>
            <a:endParaRPr lang="en-US"/>
          </a:p>
        </p:txBody>
      </p:sp>
    </p:spTree>
    <p:extLst>
      <p:ext uri="{BB962C8B-B14F-4D97-AF65-F5344CB8AC3E}">
        <p14:creationId xmlns:p14="http://schemas.microsoft.com/office/powerpoint/2010/main" val="150451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Decision Testing and Coverage</a:t>
            </a:r>
            <a:endParaRPr lang="en-US" sz="2800" dirty="0"/>
          </a:p>
        </p:txBody>
      </p:sp>
      <p:sp>
        <p:nvSpPr>
          <p:cNvPr id="3" name="Content Placeholder 2"/>
          <p:cNvSpPr>
            <a:spLocks noGrp="1"/>
          </p:cNvSpPr>
          <p:nvPr>
            <p:ph idx="1"/>
          </p:nvPr>
        </p:nvSpPr>
        <p:spPr/>
        <p:txBody>
          <a:bodyPr/>
          <a:lstStyle/>
          <a:p>
            <a:pPr>
              <a:defRPr/>
            </a:pPr>
            <a:r>
              <a:rPr lang="en-AU" sz="2000" dirty="0"/>
              <a:t>Decision coverage is the assessment of the percentage of decision outcomes exercised (e.g. the True and False options of the IF statement)</a:t>
            </a:r>
          </a:p>
          <a:p>
            <a:pPr>
              <a:defRPr/>
            </a:pPr>
            <a:endParaRPr lang="en-AU" sz="2000" dirty="0"/>
          </a:p>
          <a:p>
            <a:pPr>
              <a:defRPr/>
            </a:pPr>
            <a:r>
              <a:rPr lang="en-AU" sz="2000" dirty="0"/>
              <a:t>Related to branch testing and control flow testing</a:t>
            </a:r>
          </a:p>
          <a:p>
            <a:pPr>
              <a:defRPr/>
            </a:pPr>
            <a:endParaRPr lang="en-AU" sz="2000" dirty="0"/>
          </a:p>
          <a:p>
            <a:pPr>
              <a:defRPr/>
            </a:pPr>
            <a:r>
              <a:rPr lang="en-AU" sz="2000" dirty="0"/>
              <a:t>Decision coverage is always stronger than statement coverage</a:t>
            </a:r>
          </a:p>
          <a:p>
            <a:pPr>
              <a:defRPr/>
            </a:pPr>
            <a:endParaRPr lang="en-AU" sz="2000" dirty="0"/>
          </a:p>
          <a:p>
            <a:pPr>
              <a:defRPr/>
            </a:pPr>
            <a:r>
              <a:rPr lang="en-AU" sz="2000" dirty="0"/>
              <a:t>100% decision coverage guarantees 100% statement coverage, but not vice versa</a:t>
            </a:r>
          </a:p>
          <a:p>
            <a:pPr>
              <a:defRPr/>
            </a:pPr>
            <a:endParaRPr lang="en-AU" sz="2000" dirty="0"/>
          </a:p>
          <a:p>
            <a:pPr>
              <a:defRPr/>
            </a:pPr>
            <a:r>
              <a:rPr lang="en-AU" sz="2000" dirty="0"/>
              <a:t>Again, Decision Coverage is usually measured by a tool </a:t>
            </a:r>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60</a:t>
            </a:fld>
            <a:endParaRPr lang="en-US"/>
          </a:p>
        </p:txBody>
      </p:sp>
      <p:sp>
        <p:nvSpPr>
          <p:cNvPr id="5" name="Cube 4"/>
          <p:cNvSpPr/>
          <p:nvPr/>
        </p:nvSpPr>
        <p:spPr>
          <a:xfrm>
            <a:off x="10445310" y="1197023"/>
            <a:ext cx="533400" cy="533400"/>
          </a:xfrm>
          <a:prstGeom prst="cube">
            <a:avLst/>
          </a:prstGeom>
        </p:spPr>
        <p:style>
          <a:lnRef idx="0">
            <a:schemeClr val="accent3"/>
          </a:lnRef>
          <a:fillRef idx="3">
            <a:schemeClr val="accent3"/>
          </a:fillRef>
          <a:effectRef idx="3">
            <a:schemeClr val="accent3"/>
          </a:effectRef>
          <a:fontRef idx="minor">
            <a:schemeClr val="lt1"/>
          </a:fontRef>
        </p:style>
        <p:txBody>
          <a:bodyPr vert="vert" anchor="ctr"/>
          <a:lstStyle/>
          <a:p>
            <a:pPr algn="ctr">
              <a:defRPr/>
            </a:pPr>
            <a:endParaRPr lang="en-US" sz="700" b="1" dirty="0"/>
          </a:p>
        </p:txBody>
      </p:sp>
    </p:spTree>
    <p:extLst>
      <p:ext uri="{BB962C8B-B14F-4D97-AF65-F5344CB8AC3E}">
        <p14:creationId xmlns:p14="http://schemas.microsoft.com/office/powerpoint/2010/main" val="101961998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Decision Testing and Coverage</a:t>
            </a:r>
            <a:endParaRPr lang="en-US" sz="2800" dirty="0"/>
          </a:p>
        </p:txBody>
      </p:sp>
      <p:sp>
        <p:nvSpPr>
          <p:cNvPr id="3" name="Content Placeholder 2"/>
          <p:cNvSpPr>
            <a:spLocks noGrp="1"/>
          </p:cNvSpPr>
          <p:nvPr>
            <p:ph idx="1"/>
          </p:nvPr>
        </p:nvSpPr>
        <p:spPr>
          <a:xfrm>
            <a:off x="1473200" y="1282702"/>
            <a:ext cx="8972110" cy="4368799"/>
          </a:xfrm>
        </p:spPr>
        <p:txBody>
          <a:bodyPr>
            <a:normAutofit lnSpcReduction="10000"/>
          </a:bodyPr>
          <a:lstStyle/>
          <a:p>
            <a:pPr marL="514350" indent="-514350">
              <a:buNone/>
              <a:defRPr/>
            </a:pPr>
            <a:r>
              <a:rPr lang="en-AU" sz="2000" dirty="0">
                <a:solidFill>
                  <a:schemeClr val="bg1">
                    <a:lumMod val="50000"/>
                  </a:schemeClr>
                </a:solidFill>
              </a:rPr>
              <a:t>1. Read </a:t>
            </a:r>
            <a:r>
              <a:rPr lang="en-AU" sz="2000" dirty="0" err="1">
                <a:solidFill>
                  <a:schemeClr val="bg1">
                    <a:lumMod val="50000"/>
                  </a:schemeClr>
                </a:solidFill>
              </a:rPr>
              <a:t>Qty</a:t>
            </a:r>
            <a:endParaRPr lang="en-AU" sz="2000" dirty="0">
              <a:solidFill>
                <a:schemeClr val="bg1">
                  <a:lumMod val="50000"/>
                </a:schemeClr>
              </a:solidFill>
            </a:endParaRPr>
          </a:p>
          <a:p>
            <a:pPr>
              <a:buFontTx/>
              <a:buNone/>
              <a:defRPr/>
            </a:pPr>
            <a:endParaRPr lang="en-AU" sz="2000" dirty="0">
              <a:solidFill>
                <a:schemeClr val="bg1">
                  <a:lumMod val="50000"/>
                </a:schemeClr>
              </a:solidFill>
            </a:endParaRPr>
          </a:p>
          <a:p>
            <a:pPr>
              <a:buFontTx/>
              <a:buNone/>
              <a:defRPr/>
            </a:pPr>
            <a:endParaRPr lang="en-AU" sz="2000" dirty="0">
              <a:solidFill>
                <a:schemeClr val="bg1">
                  <a:lumMod val="50000"/>
                </a:schemeClr>
              </a:solidFill>
            </a:endParaRPr>
          </a:p>
          <a:p>
            <a:pPr>
              <a:buFontTx/>
              <a:buNone/>
              <a:defRPr/>
            </a:pPr>
            <a:r>
              <a:rPr lang="en-AU" sz="2000" dirty="0">
                <a:solidFill>
                  <a:schemeClr val="bg1">
                    <a:lumMod val="50000"/>
                  </a:schemeClr>
                </a:solidFill>
              </a:rPr>
              <a:t>2. IF </a:t>
            </a:r>
            <a:r>
              <a:rPr lang="en-AU" sz="2000" dirty="0" err="1">
                <a:solidFill>
                  <a:schemeClr val="bg1">
                    <a:lumMod val="50000"/>
                  </a:schemeClr>
                </a:solidFill>
              </a:rPr>
              <a:t>Qty</a:t>
            </a:r>
            <a:r>
              <a:rPr lang="en-AU" sz="2000" dirty="0">
                <a:solidFill>
                  <a:schemeClr val="bg1">
                    <a:lumMod val="50000"/>
                  </a:schemeClr>
                </a:solidFill>
              </a:rPr>
              <a:t> &gt; 50</a:t>
            </a:r>
          </a:p>
          <a:p>
            <a:pPr>
              <a:buFontTx/>
              <a:buNone/>
              <a:defRPr/>
            </a:pPr>
            <a:endParaRPr lang="en-AU" sz="2000" dirty="0">
              <a:solidFill>
                <a:schemeClr val="bg1">
                  <a:lumMod val="50000"/>
                </a:schemeClr>
              </a:solidFill>
            </a:endParaRPr>
          </a:p>
          <a:p>
            <a:pPr>
              <a:buFontTx/>
              <a:buNone/>
              <a:defRPr/>
            </a:pPr>
            <a:endParaRPr lang="en-AU" sz="2000" dirty="0">
              <a:solidFill>
                <a:schemeClr val="bg1">
                  <a:lumMod val="50000"/>
                </a:schemeClr>
              </a:solidFill>
            </a:endParaRPr>
          </a:p>
          <a:p>
            <a:pPr>
              <a:buFontTx/>
              <a:buNone/>
              <a:defRPr/>
            </a:pPr>
            <a:r>
              <a:rPr lang="en-AU" sz="2000" dirty="0">
                <a:solidFill>
                  <a:schemeClr val="bg1">
                    <a:lumMod val="50000"/>
                  </a:schemeClr>
                </a:solidFill>
              </a:rPr>
              <a:t>3.    	</a:t>
            </a:r>
            <a:r>
              <a:rPr lang="en-AU" sz="2000" dirty="0" err="1">
                <a:solidFill>
                  <a:schemeClr val="bg1">
                    <a:lumMod val="50000"/>
                  </a:schemeClr>
                </a:solidFill>
              </a:rPr>
              <a:t>Qty</a:t>
            </a:r>
            <a:r>
              <a:rPr lang="en-AU" sz="2000" dirty="0">
                <a:solidFill>
                  <a:schemeClr val="bg1">
                    <a:lumMod val="50000"/>
                  </a:schemeClr>
                </a:solidFill>
              </a:rPr>
              <a:t> = </a:t>
            </a:r>
            <a:r>
              <a:rPr lang="en-AU" sz="2000" dirty="0" err="1">
                <a:solidFill>
                  <a:schemeClr val="bg1">
                    <a:lumMod val="50000"/>
                  </a:schemeClr>
                </a:solidFill>
              </a:rPr>
              <a:t>Qty</a:t>
            </a:r>
            <a:r>
              <a:rPr lang="en-AU" sz="2000" dirty="0">
                <a:solidFill>
                  <a:schemeClr val="bg1">
                    <a:lumMod val="50000"/>
                  </a:schemeClr>
                </a:solidFill>
              </a:rPr>
              <a:t> * 0.8</a:t>
            </a:r>
          </a:p>
          <a:p>
            <a:pPr>
              <a:buFontTx/>
              <a:buNone/>
              <a:defRPr/>
            </a:pPr>
            <a:endParaRPr lang="en-AU" sz="2000" dirty="0">
              <a:solidFill>
                <a:schemeClr val="bg1">
                  <a:lumMod val="50000"/>
                </a:schemeClr>
              </a:solidFill>
            </a:endParaRPr>
          </a:p>
          <a:p>
            <a:pPr>
              <a:buFontTx/>
              <a:buNone/>
              <a:defRPr/>
            </a:pPr>
            <a:r>
              <a:rPr lang="en-AU" sz="2000" dirty="0">
                <a:solidFill>
                  <a:schemeClr val="bg1">
                    <a:lumMod val="50000"/>
                  </a:schemeClr>
                </a:solidFill>
              </a:rPr>
              <a:t>4. End If</a:t>
            </a:r>
          </a:p>
          <a:p>
            <a:pPr>
              <a:buFontTx/>
              <a:buNone/>
              <a:defRPr/>
            </a:pPr>
            <a:endParaRPr lang="en-AU" sz="2000" dirty="0">
              <a:solidFill>
                <a:schemeClr val="bg1">
                  <a:lumMod val="50000"/>
                </a:schemeClr>
              </a:solidFill>
            </a:endParaRPr>
          </a:p>
          <a:p>
            <a:pPr>
              <a:buFontTx/>
              <a:buNone/>
              <a:defRPr/>
            </a:pPr>
            <a:endParaRPr lang="en-AU" sz="2000" dirty="0">
              <a:solidFill>
                <a:schemeClr val="bg1">
                  <a:lumMod val="50000"/>
                </a:schemeClr>
              </a:solidFill>
            </a:endParaRPr>
          </a:p>
          <a:p>
            <a:pPr>
              <a:buFontTx/>
              <a:buNone/>
              <a:defRPr/>
            </a:pPr>
            <a:r>
              <a:rPr lang="en-AU" sz="2000" dirty="0">
                <a:solidFill>
                  <a:schemeClr val="bg1">
                    <a:lumMod val="50000"/>
                  </a:schemeClr>
                </a:solidFill>
              </a:rPr>
              <a:t>5. Print </a:t>
            </a:r>
            <a:r>
              <a:rPr lang="en-AU" sz="2000" dirty="0" err="1">
                <a:solidFill>
                  <a:schemeClr val="bg1">
                    <a:lumMod val="50000"/>
                  </a:schemeClr>
                </a:solidFill>
              </a:rPr>
              <a:t>Qty</a:t>
            </a:r>
            <a:endParaRPr lang="en-AU" sz="2000" dirty="0">
              <a:solidFill>
                <a:schemeClr val="bg1">
                  <a:lumMod val="50000"/>
                </a:schemeClr>
              </a:solidFill>
            </a:endParaRPr>
          </a:p>
          <a:p>
            <a:pPr>
              <a:defRPr/>
            </a:pPr>
            <a:endParaRPr lang="en-AU" sz="2000" dirty="0"/>
          </a:p>
          <a:p>
            <a:endParaRPr lang="en-US" sz="20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61</a:t>
            </a:fld>
            <a:endParaRPr lang="en-US"/>
          </a:p>
        </p:txBody>
      </p:sp>
      <p:sp>
        <p:nvSpPr>
          <p:cNvPr id="5" name="Cube 4"/>
          <p:cNvSpPr/>
          <p:nvPr/>
        </p:nvSpPr>
        <p:spPr>
          <a:xfrm>
            <a:off x="10178610" y="1195876"/>
            <a:ext cx="533400" cy="533400"/>
          </a:xfrm>
          <a:prstGeom prst="cube">
            <a:avLst/>
          </a:prstGeom>
        </p:spPr>
        <p:style>
          <a:lnRef idx="0">
            <a:schemeClr val="accent3"/>
          </a:lnRef>
          <a:fillRef idx="3">
            <a:schemeClr val="accent3"/>
          </a:fillRef>
          <a:effectRef idx="3">
            <a:schemeClr val="accent3"/>
          </a:effectRef>
          <a:fontRef idx="minor">
            <a:schemeClr val="lt1"/>
          </a:fontRef>
        </p:style>
        <p:txBody>
          <a:bodyPr vert="vert" anchor="ctr"/>
          <a:lstStyle/>
          <a:p>
            <a:pPr algn="ctr">
              <a:defRPr/>
            </a:pPr>
            <a:endParaRPr lang="en-US" sz="700" b="1" dirty="0"/>
          </a:p>
        </p:txBody>
      </p:sp>
      <p:sp>
        <p:nvSpPr>
          <p:cNvPr id="6" name="Rectangle 5"/>
          <p:cNvSpPr/>
          <p:nvPr/>
        </p:nvSpPr>
        <p:spPr>
          <a:xfrm>
            <a:off x="5488841" y="1192743"/>
            <a:ext cx="719137" cy="431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400" b="1" dirty="0" err="1"/>
              <a:t>Qty</a:t>
            </a:r>
            <a:endParaRPr lang="en-AU" sz="1400" b="1" dirty="0"/>
          </a:p>
        </p:txBody>
      </p:sp>
      <p:sp>
        <p:nvSpPr>
          <p:cNvPr id="7" name="AutoShape 15"/>
          <p:cNvSpPr>
            <a:spLocks noChangeArrowheads="1"/>
          </p:cNvSpPr>
          <p:nvPr/>
        </p:nvSpPr>
        <p:spPr bwMode="auto">
          <a:xfrm>
            <a:off x="5488840" y="2366471"/>
            <a:ext cx="768350" cy="796925"/>
          </a:xfrm>
          <a:prstGeom prst="diamond">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1400" b="1" dirty="0"/>
              <a:t>IF </a:t>
            </a:r>
          </a:p>
          <a:p>
            <a:pPr algn="ctr">
              <a:defRPr/>
            </a:pPr>
            <a:r>
              <a:rPr lang="en-AU" sz="1400" b="1" dirty="0"/>
              <a:t>&gt;50</a:t>
            </a:r>
            <a:endParaRPr lang="en-US" sz="1400" b="1" dirty="0"/>
          </a:p>
        </p:txBody>
      </p:sp>
      <p:sp>
        <p:nvSpPr>
          <p:cNvPr id="8" name="Rectangle 7"/>
          <p:cNvSpPr/>
          <p:nvPr/>
        </p:nvSpPr>
        <p:spPr>
          <a:xfrm>
            <a:off x="5476483" y="4397375"/>
            <a:ext cx="719137" cy="431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400" b="1" dirty="0"/>
              <a:t>End If</a:t>
            </a:r>
          </a:p>
        </p:txBody>
      </p:sp>
      <p:sp>
        <p:nvSpPr>
          <p:cNvPr id="9" name="Rectangle 8"/>
          <p:cNvSpPr/>
          <p:nvPr/>
        </p:nvSpPr>
        <p:spPr>
          <a:xfrm>
            <a:off x="5495189" y="5355045"/>
            <a:ext cx="719137" cy="431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400" b="1" dirty="0"/>
              <a:t>Print X</a:t>
            </a:r>
          </a:p>
        </p:txBody>
      </p:sp>
      <p:sp>
        <p:nvSpPr>
          <p:cNvPr id="10" name="Rectangle 9"/>
          <p:cNvSpPr/>
          <p:nvPr/>
        </p:nvSpPr>
        <p:spPr>
          <a:xfrm>
            <a:off x="6854951" y="3504895"/>
            <a:ext cx="720725" cy="431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400" b="1" dirty="0"/>
              <a:t>X=</a:t>
            </a:r>
            <a:r>
              <a:rPr lang="en-AU" sz="1400" b="1" dirty="0" err="1"/>
              <a:t>Qty</a:t>
            </a:r>
            <a:r>
              <a:rPr lang="en-AU" sz="1400" b="1" dirty="0"/>
              <a:t>*0.8</a:t>
            </a:r>
          </a:p>
        </p:txBody>
      </p:sp>
      <p:cxnSp>
        <p:nvCxnSpPr>
          <p:cNvPr id="11" name="Straight Arrow Connector 10"/>
          <p:cNvCxnSpPr/>
          <p:nvPr/>
        </p:nvCxnSpPr>
        <p:spPr>
          <a:xfrm>
            <a:off x="5860315" y="1624544"/>
            <a:ext cx="12701" cy="741926"/>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12" name="Straight Arrow Connector 11"/>
          <p:cNvCxnSpPr/>
          <p:nvPr/>
        </p:nvCxnSpPr>
        <p:spPr>
          <a:xfrm rot="16200000" flipH="1">
            <a:off x="5184833" y="3833321"/>
            <a:ext cx="1363662" cy="23813"/>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13" name="Straight Arrow Connector 12"/>
          <p:cNvCxnSpPr/>
          <p:nvPr/>
        </p:nvCxnSpPr>
        <p:spPr>
          <a:xfrm flipH="1">
            <a:off x="5836050" y="4849284"/>
            <a:ext cx="25852" cy="586317"/>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14" name="Shape 21"/>
          <p:cNvCxnSpPr/>
          <p:nvPr/>
        </p:nvCxnSpPr>
        <p:spPr>
          <a:xfrm>
            <a:off x="6278688" y="2786364"/>
            <a:ext cx="936625" cy="754063"/>
          </a:xfrm>
          <a:prstGeom prst="bentConnector2">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15" name="Shape 26"/>
          <p:cNvCxnSpPr/>
          <p:nvPr/>
        </p:nvCxnSpPr>
        <p:spPr>
          <a:xfrm rot="5400000">
            <a:off x="6338476" y="3829520"/>
            <a:ext cx="700694" cy="961693"/>
          </a:xfrm>
          <a:prstGeom prst="bentConnector2">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16" name="Straight Connector 15"/>
          <p:cNvCxnSpPr/>
          <p:nvPr/>
        </p:nvCxnSpPr>
        <p:spPr>
          <a:xfrm>
            <a:off x="5810308" y="1597026"/>
            <a:ext cx="76200" cy="3962400"/>
          </a:xfrm>
          <a:prstGeom prst="line">
            <a:avLst/>
          </a:prstGeom>
          <a:ln>
            <a:solidFill>
              <a:srgbClr val="FF0000"/>
            </a:solidFill>
          </a:ln>
          <a:effectLst>
            <a:glow rad="139700">
              <a:srgbClr val="FF0000">
                <a:alpha val="32000"/>
              </a:srgbClr>
            </a:glow>
            <a:outerShdw blurRad="40000" dist="23000" dir="5400000" rotWithShape="0">
              <a:srgbClr val="000000">
                <a:alpha val="35000"/>
              </a:srgbClr>
            </a:outerShdw>
          </a:effectLst>
        </p:spPr>
        <p:style>
          <a:lnRef idx="3">
            <a:schemeClr val="accent1"/>
          </a:lnRef>
          <a:fillRef idx="0">
            <a:schemeClr val="accent1"/>
          </a:fillRef>
          <a:effectRef idx="2">
            <a:schemeClr val="accent1"/>
          </a:effectRef>
          <a:fontRef idx="minor">
            <a:schemeClr val="tx1"/>
          </a:fontRef>
        </p:style>
      </p:cxnSp>
      <p:cxnSp>
        <p:nvCxnSpPr>
          <p:cNvPr id="17" name="Elbow Connector 16"/>
          <p:cNvCxnSpPr/>
          <p:nvPr/>
        </p:nvCxnSpPr>
        <p:spPr>
          <a:xfrm rot="16200000" flipH="1">
            <a:off x="5545515" y="2025842"/>
            <a:ext cx="2079848" cy="1168462"/>
          </a:xfrm>
          <a:prstGeom prst="bentConnector3">
            <a:avLst/>
          </a:prstGeom>
          <a:ln>
            <a:solidFill>
              <a:srgbClr val="FF0000"/>
            </a:solidFill>
          </a:ln>
          <a:effectLst>
            <a:glow rad="139700">
              <a:srgbClr val="FF0000">
                <a:alpha val="33000"/>
              </a:srgbClr>
            </a:glow>
            <a:outerShdw blurRad="40000" dist="23000" dir="5400000" rotWithShape="0">
              <a:srgbClr val="000000">
                <a:alpha val="35000"/>
              </a:srgbClr>
            </a:outerShdw>
          </a:effectLst>
        </p:spPr>
        <p:style>
          <a:lnRef idx="3">
            <a:schemeClr val="accent1"/>
          </a:lnRef>
          <a:fillRef idx="0">
            <a:schemeClr val="accent1"/>
          </a:fillRef>
          <a:effectRef idx="2">
            <a:schemeClr val="accent1"/>
          </a:effectRef>
          <a:fontRef idx="minor">
            <a:schemeClr val="tx1"/>
          </a:fontRef>
        </p:style>
      </p:cxnSp>
      <p:cxnSp>
        <p:nvCxnSpPr>
          <p:cNvPr id="18" name="Elbow Connector 17"/>
          <p:cNvCxnSpPr/>
          <p:nvPr/>
        </p:nvCxnSpPr>
        <p:spPr>
          <a:xfrm rot="10800000" flipV="1">
            <a:off x="6021513" y="3677460"/>
            <a:ext cx="1168462" cy="1118541"/>
          </a:xfrm>
          <a:prstGeom prst="bentConnector3">
            <a:avLst>
              <a:gd name="adj1" fmla="val 1307"/>
            </a:avLst>
          </a:prstGeom>
          <a:ln>
            <a:solidFill>
              <a:srgbClr val="FF0000"/>
            </a:solidFill>
          </a:ln>
          <a:effectLst>
            <a:glow rad="139700">
              <a:srgbClr val="FF0000">
                <a:alpha val="33000"/>
              </a:srgbClr>
            </a:glow>
            <a:outerShdw blurRad="40000" dist="23000" dir="5400000" rotWithShape="0">
              <a:srgbClr val="000000">
                <a:alpha val="35000"/>
              </a:srgbClr>
            </a:outerShdw>
          </a:effectLst>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6026647" y="4795840"/>
            <a:ext cx="0" cy="763587"/>
          </a:xfrm>
          <a:prstGeom prst="line">
            <a:avLst/>
          </a:prstGeom>
          <a:ln>
            <a:solidFill>
              <a:srgbClr val="FF0000"/>
            </a:solidFill>
          </a:ln>
          <a:effectLst>
            <a:glow rad="127000">
              <a:srgbClr val="FF0000">
                <a:alpha val="32000"/>
              </a:srgbClr>
            </a:glow>
            <a:outerShdw blurRad="65500" dist="38100" dir="5400000" rotWithShape="0">
              <a:srgbClr val="000000">
                <a:alpha val="40000"/>
              </a:srgbClr>
            </a:outerShdw>
          </a:effectLst>
        </p:spPr>
        <p:style>
          <a:lnRef idx="3">
            <a:schemeClr val="accent1"/>
          </a:lnRef>
          <a:fillRef idx="0">
            <a:schemeClr val="accent1"/>
          </a:fillRef>
          <a:effectRef idx="2">
            <a:schemeClr val="accent1"/>
          </a:effectRef>
          <a:fontRef idx="minor">
            <a:schemeClr val="tx1"/>
          </a:fontRef>
        </p:style>
      </p:cxnSp>
      <p:sp>
        <p:nvSpPr>
          <p:cNvPr id="20" name="TextBox 19"/>
          <p:cNvSpPr txBox="1">
            <a:spLocks noChangeArrowheads="1"/>
          </p:cNvSpPr>
          <p:nvPr/>
        </p:nvSpPr>
        <p:spPr bwMode="auto">
          <a:xfrm>
            <a:off x="6737474" y="1141711"/>
            <a:ext cx="370783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sz="2000" dirty="0">
                <a:solidFill>
                  <a:schemeClr val="tx2"/>
                </a:solidFill>
              </a:rPr>
              <a:t>Question 1: How many tests are required to achieve 100% statement coverage?</a:t>
            </a:r>
          </a:p>
        </p:txBody>
      </p:sp>
      <p:sp>
        <p:nvSpPr>
          <p:cNvPr id="21" name="TextBox 20"/>
          <p:cNvSpPr txBox="1">
            <a:spLocks noChangeArrowheads="1"/>
          </p:cNvSpPr>
          <p:nvPr/>
        </p:nvSpPr>
        <p:spPr bwMode="auto">
          <a:xfrm>
            <a:off x="7162591" y="2207779"/>
            <a:ext cx="3429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sz="1600" dirty="0">
                <a:solidFill>
                  <a:srgbClr val="006600"/>
                </a:solidFill>
              </a:rPr>
              <a:t>Answer = 1 Test </a:t>
            </a:r>
            <a:br>
              <a:rPr lang="en-AU" sz="1600" dirty="0">
                <a:solidFill>
                  <a:srgbClr val="006600"/>
                </a:solidFill>
              </a:rPr>
            </a:br>
            <a:r>
              <a:rPr lang="en-AU" sz="1600" dirty="0">
                <a:solidFill>
                  <a:srgbClr val="006600"/>
                </a:solidFill>
              </a:rPr>
              <a:t>e.g. Value </a:t>
            </a:r>
            <a:r>
              <a:rPr lang="en-AU" sz="1600" dirty="0" err="1">
                <a:solidFill>
                  <a:srgbClr val="006600"/>
                </a:solidFill>
              </a:rPr>
              <a:t>Qty</a:t>
            </a:r>
            <a:r>
              <a:rPr lang="en-AU" sz="1600" dirty="0">
                <a:solidFill>
                  <a:srgbClr val="006600"/>
                </a:solidFill>
              </a:rPr>
              <a:t> = 100</a:t>
            </a:r>
          </a:p>
        </p:txBody>
      </p:sp>
      <p:sp>
        <p:nvSpPr>
          <p:cNvPr id="22" name="TextBox 21"/>
          <p:cNvSpPr txBox="1">
            <a:spLocks noChangeArrowheads="1"/>
          </p:cNvSpPr>
          <p:nvPr/>
        </p:nvSpPr>
        <p:spPr bwMode="auto">
          <a:xfrm>
            <a:off x="7598928" y="3163395"/>
            <a:ext cx="365793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sz="2000" dirty="0">
                <a:solidFill>
                  <a:schemeClr val="tx2"/>
                </a:solidFill>
              </a:rPr>
              <a:t>Question 2: How many tests are required to achieve 100% decision coverage?</a:t>
            </a:r>
          </a:p>
        </p:txBody>
      </p:sp>
      <p:sp>
        <p:nvSpPr>
          <p:cNvPr id="23" name="TextBox 22"/>
          <p:cNvSpPr txBox="1">
            <a:spLocks noChangeArrowheads="1"/>
          </p:cNvSpPr>
          <p:nvPr/>
        </p:nvSpPr>
        <p:spPr bwMode="auto">
          <a:xfrm>
            <a:off x="7568596" y="4191001"/>
            <a:ext cx="3429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sz="1600" dirty="0">
                <a:solidFill>
                  <a:srgbClr val="006600"/>
                </a:solidFill>
              </a:rPr>
              <a:t>Answer = 2 Tests, </a:t>
            </a:r>
            <a:br>
              <a:rPr lang="en-AU" sz="1600" dirty="0">
                <a:solidFill>
                  <a:srgbClr val="006600"/>
                </a:solidFill>
              </a:rPr>
            </a:br>
            <a:r>
              <a:rPr lang="en-AU" sz="1600" dirty="0">
                <a:solidFill>
                  <a:srgbClr val="006600"/>
                </a:solidFill>
              </a:rPr>
              <a:t>e.g. Values 1 and 100</a:t>
            </a:r>
          </a:p>
        </p:txBody>
      </p:sp>
      <p:sp>
        <p:nvSpPr>
          <p:cNvPr id="24" name="TextBox 23"/>
          <p:cNvSpPr txBox="1"/>
          <p:nvPr/>
        </p:nvSpPr>
        <p:spPr>
          <a:xfrm>
            <a:off x="7189975" y="5028319"/>
            <a:ext cx="3753036" cy="523220"/>
          </a:xfrm>
          <a:prstGeom prst="rect">
            <a:avLst/>
          </a:prstGeom>
          <a:solidFill>
            <a:srgbClr val="0000CC"/>
          </a:solidFill>
        </p:spPr>
        <p:style>
          <a:lnRef idx="0">
            <a:schemeClr val="accent6"/>
          </a:lnRef>
          <a:fillRef idx="3">
            <a:schemeClr val="accent6"/>
          </a:fillRef>
          <a:effectRef idx="3">
            <a:schemeClr val="accent6"/>
          </a:effectRef>
          <a:fontRef idx="minor">
            <a:schemeClr val="lt1"/>
          </a:fontRef>
        </p:style>
        <p:txBody>
          <a:bodyPr>
            <a:spAutoFit/>
          </a:bodyPr>
          <a:lstStyle/>
          <a:p>
            <a:pPr algn="ctr">
              <a:defRPr/>
            </a:pPr>
            <a:r>
              <a:rPr lang="en-AU" sz="1400" b="1" dirty="0">
                <a:solidFill>
                  <a:schemeClr val="bg1"/>
                </a:solidFill>
              </a:rPr>
              <a:t>Tip: 100% Decision Coverage means cover all of the lines!</a:t>
            </a:r>
          </a:p>
        </p:txBody>
      </p:sp>
      <p:sp>
        <p:nvSpPr>
          <p:cNvPr id="25" name="TextBox 24"/>
          <p:cNvSpPr txBox="1"/>
          <p:nvPr/>
        </p:nvSpPr>
        <p:spPr>
          <a:xfrm>
            <a:off x="2009553" y="5923722"/>
            <a:ext cx="7983310" cy="523220"/>
          </a:xfrm>
          <a:prstGeom prst="rect">
            <a:avLst/>
          </a:prstGeom>
          <a:solidFill>
            <a:srgbClr val="0000CC"/>
          </a:solidFill>
        </p:spPr>
        <p:style>
          <a:lnRef idx="0">
            <a:schemeClr val="accent6"/>
          </a:lnRef>
          <a:fillRef idx="3">
            <a:schemeClr val="accent6"/>
          </a:fillRef>
          <a:effectRef idx="3">
            <a:schemeClr val="accent6"/>
          </a:effectRef>
          <a:fontRef idx="minor">
            <a:schemeClr val="lt1"/>
          </a:fontRef>
        </p:style>
        <p:txBody>
          <a:bodyPr wrap="square">
            <a:spAutoFit/>
          </a:bodyPr>
          <a:lstStyle/>
          <a:p>
            <a:pPr algn="ctr">
              <a:defRPr/>
            </a:pPr>
            <a:r>
              <a:rPr lang="en-AU" sz="1400" dirty="0">
                <a:solidFill>
                  <a:schemeClr val="bg1"/>
                </a:solidFill>
              </a:rPr>
              <a:t>Tip: 100% Decision Coverage is always = or &gt; </a:t>
            </a:r>
            <a:r>
              <a:rPr lang="en-AU" sz="1400" dirty="0" err="1">
                <a:solidFill>
                  <a:schemeClr val="bg1"/>
                </a:solidFill>
              </a:rPr>
              <a:t>nbr</a:t>
            </a:r>
            <a:r>
              <a:rPr lang="en-AU" sz="1400" dirty="0">
                <a:solidFill>
                  <a:schemeClr val="bg1"/>
                </a:solidFill>
              </a:rPr>
              <a:t> of tests needed for 100% Statement coverage. Never less than!</a:t>
            </a:r>
            <a:endParaRPr lang="en-US" sz="1400" dirty="0">
              <a:solidFill>
                <a:schemeClr val="bg1"/>
              </a:solidFill>
            </a:endParaRPr>
          </a:p>
        </p:txBody>
      </p:sp>
      <p:sp>
        <p:nvSpPr>
          <p:cNvPr id="26" name="TextBox 25"/>
          <p:cNvSpPr txBox="1"/>
          <p:nvPr/>
        </p:nvSpPr>
        <p:spPr>
          <a:xfrm>
            <a:off x="6057762" y="2333075"/>
            <a:ext cx="662176" cy="307777"/>
          </a:xfrm>
          <a:prstGeom prst="rect">
            <a:avLst/>
          </a:prstGeom>
          <a:noFill/>
        </p:spPr>
        <p:txBody>
          <a:bodyPr wrap="square" rtlCol="0">
            <a:spAutoFit/>
          </a:bodyPr>
          <a:lstStyle/>
          <a:p>
            <a:r>
              <a:rPr lang="en-US" sz="1400" dirty="0"/>
              <a:t>True</a:t>
            </a:r>
          </a:p>
        </p:txBody>
      </p:sp>
      <p:sp>
        <p:nvSpPr>
          <p:cNvPr id="27" name="TextBox 26"/>
          <p:cNvSpPr txBox="1"/>
          <p:nvPr/>
        </p:nvSpPr>
        <p:spPr>
          <a:xfrm>
            <a:off x="6001209" y="3163396"/>
            <a:ext cx="687615" cy="307777"/>
          </a:xfrm>
          <a:prstGeom prst="rect">
            <a:avLst/>
          </a:prstGeom>
          <a:noFill/>
        </p:spPr>
        <p:txBody>
          <a:bodyPr wrap="square" rtlCol="0">
            <a:spAutoFit/>
          </a:bodyPr>
          <a:lstStyle/>
          <a:p>
            <a:r>
              <a:rPr lang="en-US" sz="1400" dirty="0"/>
              <a:t>Else</a:t>
            </a:r>
          </a:p>
        </p:txBody>
      </p:sp>
    </p:spTree>
    <p:extLst>
      <p:ext uri="{BB962C8B-B14F-4D97-AF65-F5344CB8AC3E}">
        <p14:creationId xmlns:p14="http://schemas.microsoft.com/office/powerpoint/2010/main" val="21393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2000"/>
                                        <p:tgtEl>
                                          <p:spTgt spid="17"/>
                                        </p:tgtEl>
                                      </p:cBhvr>
                                    </p:animEffect>
                                  </p:childTnLst>
                                </p:cTn>
                              </p:par>
                            </p:childTnLst>
                          </p:cTn>
                        </p:par>
                        <p:par>
                          <p:cTn id="13" fill="hold">
                            <p:stCondLst>
                              <p:cond delay="2000"/>
                            </p:stCondLst>
                            <p:childTnLst>
                              <p:par>
                                <p:cTn id="14" presetID="22" presetClass="entr" presetSubtype="1"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2000"/>
                                        <p:tgtEl>
                                          <p:spTgt spid="18"/>
                                        </p:tgtEl>
                                      </p:cBhvr>
                                    </p:animEffect>
                                  </p:childTnLst>
                                </p:cTn>
                              </p:par>
                            </p:childTnLst>
                          </p:cTn>
                        </p:par>
                        <p:par>
                          <p:cTn id="17" fill="hold">
                            <p:stCondLst>
                              <p:cond delay="4000"/>
                            </p:stCondLst>
                            <p:childTnLst>
                              <p:par>
                                <p:cTn id="18" presetID="1" presetClass="entr" presetSubtype="0"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dissolve">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dissolv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20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dissolve">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nodeType="click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p:cTn id="44" dur="1000" fill="hold"/>
                                        <p:tgtEl>
                                          <p:spTgt spid="24"/>
                                        </p:tgtEl>
                                        <p:attrNameLst>
                                          <p:attrName>ppt_w</p:attrName>
                                        </p:attrNameLst>
                                      </p:cBhvr>
                                      <p:tavLst>
                                        <p:tav tm="0">
                                          <p:val>
                                            <p:fltVal val="0"/>
                                          </p:val>
                                        </p:tav>
                                        <p:tav tm="100000">
                                          <p:val>
                                            <p:strVal val="#ppt_w"/>
                                          </p:val>
                                        </p:tav>
                                      </p:tavLst>
                                    </p:anim>
                                    <p:anim calcmode="lin" valueType="num">
                                      <p:cBhvr>
                                        <p:cTn id="45" dur="1000" fill="hold"/>
                                        <p:tgtEl>
                                          <p:spTgt spid="24"/>
                                        </p:tgtEl>
                                        <p:attrNameLst>
                                          <p:attrName>ppt_h</p:attrName>
                                        </p:attrNameLst>
                                      </p:cBhvr>
                                      <p:tavLst>
                                        <p:tav tm="0">
                                          <p:val>
                                            <p:fltVal val="0"/>
                                          </p:val>
                                        </p:tav>
                                        <p:tav tm="100000">
                                          <p:val>
                                            <p:strVal val="#ppt_h"/>
                                          </p:val>
                                        </p:tav>
                                      </p:tavLst>
                                    </p:anim>
                                    <p:anim calcmode="lin" valueType="num">
                                      <p:cBhvr>
                                        <p:cTn id="46" dur="1000" fill="hold"/>
                                        <p:tgtEl>
                                          <p:spTgt spid="24"/>
                                        </p:tgtEl>
                                        <p:attrNameLst>
                                          <p:attrName>style.rotation</p:attrName>
                                        </p:attrNameLst>
                                      </p:cBhvr>
                                      <p:tavLst>
                                        <p:tav tm="0">
                                          <p:val>
                                            <p:fltVal val="90"/>
                                          </p:val>
                                        </p:tav>
                                        <p:tav tm="100000">
                                          <p:val>
                                            <p:fltVal val="0"/>
                                          </p:val>
                                        </p:tav>
                                      </p:tavLst>
                                    </p:anim>
                                    <p:animEffect transition="in" filter="fade">
                                      <p:cBhvr>
                                        <p:cTn id="47" dur="10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31" presetClass="entr" presetSubtype="0"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p:cTn id="52" dur="1000" fill="hold"/>
                                        <p:tgtEl>
                                          <p:spTgt spid="25"/>
                                        </p:tgtEl>
                                        <p:attrNameLst>
                                          <p:attrName>ppt_w</p:attrName>
                                        </p:attrNameLst>
                                      </p:cBhvr>
                                      <p:tavLst>
                                        <p:tav tm="0">
                                          <p:val>
                                            <p:fltVal val="0"/>
                                          </p:val>
                                        </p:tav>
                                        <p:tav tm="100000">
                                          <p:val>
                                            <p:strVal val="#ppt_w"/>
                                          </p:val>
                                        </p:tav>
                                      </p:tavLst>
                                    </p:anim>
                                    <p:anim calcmode="lin" valueType="num">
                                      <p:cBhvr>
                                        <p:cTn id="53" dur="1000" fill="hold"/>
                                        <p:tgtEl>
                                          <p:spTgt spid="25"/>
                                        </p:tgtEl>
                                        <p:attrNameLst>
                                          <p:attrName>ppt_h</p:attrName>
                                        </p:attrNameLst>
                                      </p:cBhvr>
                                      <p:tavLst>
                                        <p:tav tm="0">
                                          <p:val>
                                            <p:fltVal val="0"/>
                                          </p:val>
                                        </p:tav>
                                        <p:tav tm="100000">
                                          <p:val>
                                            <p:strVal val="#ppt_h"/>
                                          </p:val>
                                        </p:tav>
                                      </p:tavLst>
                                    </p:anim>
                                    <p:anim calcmode="lin" valueType="num">
                                      <p:cBhvr>
                                        <p:cTn id="54" dur="1000" fill="hold"/>
                                        <p:tgtEl>
                                          <p:spTgt spid="25"/>
                                        </p:tgtEl>
                                        <p:attrNameLst>
                                          <p:attrName>style.rotation</p:attrName>
                                        </p:attrNameLst>
                                      </p:cBhvr>
                                      <p:tavLst>
                                        <p:tav tm="0">
                                          <p:val>
                                            <p:fltVal val="90"/>
                                          </p:val>
                                        </p:tav>
                                        <p:tav tm="100000">
                                          <p:val>
                                            <p:fltVal val="0"/>
                                          </p:val>
                                        </p:tav>
                                      </p:tavLst>
                                    </p:anim>
                                    <p:animEffect transition="in" filter="fade">
                                      <p:cBhvr>
                                        <p:cTn id="55"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Decision Testing: IF with Else</a:t>
            </a:r>
            <a:endParaRPr lang="en-US" sz="2800" dirty="0"/>
          </a:p>
        </p:txBody>
      </p:sp>
      <p:sp>
        <p:nvSpPr>
          <p:cNvPr id="3" name="Content Placeholder 2"/>
          <p:cNvSpPr>
            <a:spLocks noGrp="1"/>
          </p:cNvSpPr>
          <p:nvPr>
            <p:ph idx="1"/>
          </p:nvPr>
        </p:nvSpPr>
        <p:spPr/>
        <p:txBody>
          <a:bodyPr>
            <a:normAutofit fontScale="92500" lnSpcReduction="10000"/>
          </a:bodyPr>
          <a:lstStyle/>
          <a:p>
            <a:pPr marL="514350" indent="-514350">
              <a:buNone/>
              <a:defRPr/>
            </a:pPr>
            <a:r>
              <a:rPr lang="en-AU" sz="2000" dirty="0">
                <a:solidFill>
                  <a:schemeClr val="bg1">
                    <a:lumMod val="50000"/>
                  </a:schemeClr>
                </a:solidFill>
              </a:rPr>
              <a:t>1. Read </a:t>
            </a:r>
            <a:r>
              <a:rPr lang="en-AU" sz="2000" dirty="0" err="1">
                <a:solidFill>
                  <a:schemeClr val="bg1">
                    <a:lumMod val="50000"/>
                  </a:schemeClr>
                </a:solidFill>
              </a:rPr>
              <a:t>Qty</a:t>
            </a:r>
            <a:endParaRPr lang="en-AU" sz="2000" dirty="0">
              <a:solidFill>
                <a:schemeClr val="bg1">
                  <a:lumMod val="50000"/>
                </a:schemeClr>
              </a:solidFill>
            </a:endParaRPr>
          </a:p>
          <a:p>
            <a:pPr>
              <a:buFontTx/>
              <a:buNone/>
              <a:defRPr/>
            </a:pPr>
            <a:endParaRPr lang="en-AU" sz="2000" dirty="0">
              <a:solidFill>
                <a:schemeClr val="bg1">
                  <a:lumMod val="50000"/>
                </a:schemeClr>
              </a:solidFill>
            </a:endParaRPr>
          </a:p>
          <a:p>
            <a:pPr>
              <a:buFontTx/>
              <a:buNone/>
              <a:defRPr/>
            </a:pPr>
            <a:r>
              <a:rPr lang="en-AU" sz="2000" dirty="0">
                <a:solidFill>
                  <a:schemeClr val="bg1">
                    <a:lumMod val="50000"/>
                  </a:schemeClr>
                </a:solidFill>
              </a:rPr>
              <a:t>2. IF </a:t>
            </a:r>
            <a:r>
              <a:rPr lang="en-AU" sz="2000" dirty="0" err="1">
                <a:solidFill>
                  <a:schemeClr val="bg1">
                    <a:lumMod val="50000"/>
                  </a:schemeClr>
                </a:solidFill>
              </a:rPr>
              <a:t>Qty</a:t>
            </a:r>
            <a:r>
              <a:rPr lang="en-AU" sz="2000" dirty="0">
                <a:solidFill>
                  <a:schemeClr val="bg1">
                    <a:lumMod val="50000"/>
                  </a:schemeClr>
                </a:solidFill>
              </a:rPr>
              <a:t> &gt; 50</a:t>
            </a:r>
          </a:p>
          <a:p>
            <a:pPr>
              <a:buFontTx/>
              <a:buNone/>
              <a:defRPr/>
            </a:pPr>
            <a:endParaRPr lang="en-AU" sz="2000" dirty="0">
              <a:solidFill>
                <a:schemeClr val="bg1">
                  <a:lumMod val="50000"/>
                </a:schemeClr>
              </a:solidFill>
            </a:endParaRPr>
          </a:p>
          <a:p>
            <a:pPr>
              <a:buFontTx/>
              <a:buNone/>
              <a:defRPr/>
            </a:pPr>
            <a:r>
              <a:rPr lang="en-AU" sz="2000" dirty="0">
                <a:solidFill>
                  <a:schemeClr val="bg1">
                    <a:lumMod val="50000"/>
                  </a:schemeClr>
                </a:solidFill>
              </a:rPr>
              <a:t>3.    	</a:t>
            </a:r>
            <a:r>
              <a:rPr lang="en-AU" sz="2000" dirty="0" err="1">
                <a:solidFill>
                  <a:schemeClr val="bg1">
                    <a:lumMod val="50000"/>
                  </a:schemeClr>
                </a:solidFill>
              </a:rPr>
              <a:t>Qty</a:t>
            </a:r>
            <a:r>
              <a:rPr lang="en-AU" sz="2000" dirty="0">
                <a:solidFill>
                  <a:schemeClr val="bg1">
                    <a:lumMod val="50000"/>
                  </a:schemeClr>
                </a:solidFill>
              </a:rPr>
              <a:t> = </a:t>
            </a:r>
            <a:r>
              <a:rPr lang="en-AU" sz="2000" dirty="0" err="1">
                <a:solidFill>
                  <a:schemeClr val="bg1">
                    <a:lumMod val="50000"/>
                  </a:schemeClr>
                </a:solidFill>
              </a:rPr>
              <a:t>Qty</a:t>
            </a:r>
            <a:r>
              <a:rPr lang="en-AU" sz="2000" dirty="0">
                <a:solidFill>
                  <a:schemeClr val="bg1">
                    <a:lumMod val="50000"/>
                  </a:schemeClr>
                </a:solidFill>
              </a:rPr>
              <a:t> * 0.8</a:t>
            </a:r>
          </a:p>
          <a:p>
            <a:pPr>
              <a:buFontTx/>
              <a:buNone/>
              <a:defRPr/>
            </a:pPr>
            <a:endParaRPr lang="en-AU" sz="2000" dirty="0">
              <a:solidFill>
                <a:schemeClr val="bg1">
                  <a:lumMod val="50000"/>
                </a:schemeClr>
              </a:solidFill>
            </a:endParaRPr>
          </a:p>
          <a:p>
            <a:pPr>
              <a:buFontTx/>
              <a:buNone/>
              <a:defRPr/>
            </a:pPr>
            <a:r>
              <a:rPr lang="en-AU" sz="2000" dirty="0">
                <a:solidFill>
                  <a:schemeClr val="bg1">
                    <a:lumMod val="50000"/>
                  </a:schemeClr>
                </a:solidFill>
              </a:rPr>
              <a:t>4. Else</a:t>
            </a:r>
          </a:p>
          <a:p>
            <a:pPr>
              <a:buFontTx/>
              <a:buNone/>
              <a:defRPr/>
            </a:pPr>
            <a:endParaRPr lang="en-AU" sz="2000" dirty="0">
              <a:solidFill>
                <a:schemeClr val="bg1">
                  <a:lumMod val="50000"/>
                </a:schemeClr>
              </a:solidFill>
            </a:endParaRPr>
          </a:p>
          <a:p>
            <a:pPr marL="0" indent="0">
              <a:buNone/>
              <a:defRPr/>
            </a:pPr>
            <a:r>
              <a:rPr lang="en-AU" sz="2000" dirty="0">
                <a:solidFill>
                  <a:schemeClr val="bg1">
                    <a:lumMod val="50000"/>
                  </a:schemeClr>
                </a:solidFill>
              </a:rPr>
              <a:t>5. 	</a:t>
            </a:r>
            <a:r>
              <a:rPr lang="en-AU" sz="2000" dirty="0" err="1">
                <a:solidFill>
                  <a:schemeClr val="bg1">
                    <a:lumMod val="50000"/>
                  </a:schemeClr>
                </a:solidFill>
              </a:rPr>
              <a:t>Qty</a:t>
            </a:r>
            <a:r>
              <a:rPr lang="en-AU" sz="2000" dirty="0">
                <a:solidFill>
                  <a:schemeClr val="bg1">
                    <a:lumMod val="50000"/>
                  </a:schemeClr>
                </a:solidFill>
              </a:rPr>
              <a:t> = </a:t>
            </a:r>
            <a:r>
              <a:rPr lang="en-AU" sz="2000" dirty="0" err="1">
                <a:solidFill>
                  <a:schemeClr val="bg1">
                    <a:lumMod val="50000"/>
                  </a:schemeClr>
                </a:solidFill>
              </a:rPr>
              <a:t>Qty</a:t>
            </a:r>
            <a:r>
              <a:rPr lang="en-AU" sz="2000" dirty="0">
                <a:solidFill>
                  <a:schemeClr val="bg1">
                    <a:lumMod val="50000"/>
                  </a:schemeClr>
                </a:solidFill>
              </a:rPr>
              <a:t> * 1. 5</a:t>
            </a:r>
          </a:p>
          <a:p>
            <a:pPr marL="457200" indent="-457200">
              <a:buFontTx/>
              <a:buAutoNum type="arabicPeriod" startAt="5"/>
              <a:defRPr/>
            </a:pPr>
            <a:endParaRPr lang="en-AU" sz="2000" dirty="0">
              <a:solidFill>
                <a:schemeClr val="bg1">
                  <a:lumMod val="50000"/>
                </a:schemeClr>
              </a:solidFill>
            </a:endParaRPr>
          </a:p>
          <a:p>
            <a:pPr marL="0" indent="0">
              <a:buNone/>
              <a:defRPr/>
            </a:pPr>
            <a:r>
              <a:rPr lang="en-AU" sz="2000" dirty="0">
                <a:solidFill>
                  <a:schemeClr val="bg1">
                    <a:lumMod val="50000"/>
                  </a:schemeClr>
                </a:solidFill>
              </a:rPr>
              <a:t>6. End If</a:t>
            </a:r>
          </a:p>
          <a:p>
            <a:pPr>
              <a:buFontTx/>
              <a:buNone/>
              <a:defRPr/>
            </a:pPr>
            <a:endParaRPr lang="en-AU" sz="2000" dirty="0">
              <a:solidFill>
                <a:schemeClr val="bg1">
                  <a:lumMod val="50000"/>
                </a:schemeClr>
              </a:solidFill>
            </a:endParaRPr>
          </a:p>
          <a:p>
            <a:pPr>
              <a:buFontTx/>
              <a:buNone/>
              <a:defRPr/>
            </a:pPr>
            <a:r>
              <a:rPr lang="en-AU" sz="2000" dirty="0">
                <a:solidFill>
                  <a:schemeClr val="bg1">
                    <a:lumMod val="50000"/>
                  </a:schemeClr>
                </a:solidFill>
              </a:rPr>
              <a:t>7. Print </a:t>
            </a:r>
            <a:r>
              <a:rPr lang="en-AU" sz="2000" dirty="0" err="1">
                <a:solidFill>
                  <a:schemeClr val="bg1">
                    <a:lumMod val="50000"/>
                  </a:schemeClr>
                </a:solidFill>
              </a:rPr>
              <a:t>Qty</a:t>
            </a:r>
            <a:endParaRPr lang="en-AU" sz="2000" dirty="0">
              <a:solidFill>
                <a:schemeClr val="bg1">
                  <a:lumMod val="50000"/>
                </a:schemeClr>
              </a:solidFill>
            </a:endParaRPr>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62</a:t>
            </a:fld>
            <a:endParaRPr lang="en-US"/>
          </a:p>
        </p:txBody>
      </p:sp>
      <p:sp>
        <p:nvSpPr>
          <p:cNvPr id="5" name="Rectangle 4"/>
          <p:cNvSpPr/>
          <p:nvPr/>
        </p:nvSpPr>
        <p:spPr>
          <a:xfrm>
            <a:off x="4550612" y="1073484"/>
            <a:ext cx="720725" cy="4318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400" b="1" dirty="0" err="1"/>
              <a:t>Qty</a:t>
            </a:r>
            <a:endParaRPr lang="en-AU" sz="1400" b="1" dirty="0"/>
          </a:p>
        </p:txBody>
      </p:sp>
      <p:sp>
        <p:nvSpPr>
          <p:cNvPr id="6" name="AutoShape 15"/>
          <p:cNvSpPr>
            <a:spLocks noChangeArrowheads="1"/>
          </p:cNvSpPr>
          <p:nvPr/>
        </p:nvSpPr>
        <p:spPr bwMode="auto">
          <a:xfrm>
            <a:off x="4526798" y="1759311"/>
            <a:ext cx="768350" cy="796925"/>
          </a:xfrm>
          <a:prstGeom prst="diamond">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1400" b="1" dirty="0"/>
              <a:t>IF </a:t>
            </a:r>
            <a:br>
              <a:rPr lang="en-US" sz="1400" b="1" dirty="0"/>
            </a:br>
            <a:r>
              <a:rPr lang="en-US" sz="1400" b="1" dirty="0"/>
              <a:t>&gt;50</a:t>
            </a:r>
          </a:p>
        </p:txBody>
      </p:sp>
      <p:sp>
        <p:nvSpPr>
          <p:cNvPr id="7" name="Rectangle 6"/>
          <p:cNvSpPr/>
          <p:nvPr/>
        </p:nvSpPr>
        <p:spPr>
          <a:xfrm>
            <a:off x="4574424" y="3962400"/>
            <a:ext cx="720725" cy="4318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400" b="1" dirty="0"/>
              <a:t>X=</a:t>
            </a:r>
            <a:r>
              <a:rPr lang="en-AU" sz="1400" b="1" dirty="0" err="1"/>
              <a:t>Qty</a:t>
            </a:r>
            <a:r>
              <a:rPr lang="en-AU" sz="1400" b="1" dirty="0"/>
              <a:t> * 1.5</a:t>
            </a:r>
          </a:p>
        </p:txBody>
      </p:sp>
      <p:sp>
        <p:nvSpPr>
          <p:cNvPr id="8" name="Rectangle 7"/>
          <p:cNvSpPr/>
          <p:nvPr/>
        </p:nvSpPr>
        <p:spPr>
          <a:xfrm>
            <a:off x="4597901" y="4813968"/>
            <a:ext cx="720725" cy="4318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400" b="1" dirty="0"/>
              <a:t>End If</a:t>
            </a:r>
          </a:p>
        </p:txBody>
      </p:sp>
      <p:sp>
        <p:nvSpPr>
          <p:cNvPr id="9" name="Rectangle 8"/>
          <p:cNvSpPr/>
          <p:nvPr/>
        </p:nvSpPr>
        <p:spPr>
          <a:xfrm>
            <a:off x="4612021" y="5511800"/>
            <a:ext cx="720725" cy="4318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400" b="1" dirty="0"/>
              <a:t>Print X</a:t>
            </a:r>
          </a:p>
        </p:txBody>
      </p:sp>
      <p:sp>
        <p:nvSpPr>
          <p:cNvPr id="10" name="Rectangle 9"/>
          <p:cNvSpPr/>
          <p:nvPr/>
        </p:nvSpPr>
        <p:spPr>
          <a:xfrm>
            <a:off x="5641108" y="3019425"/>
            <a:ext cx="719137" cy="4318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400" b="1" dirty="0"/>
              <a:t>X=</a:t>
            </a:r>
            <a:r>
              <a:rPr lang="en-AU" sz="1400" b="1" dirty="0" err="1"/>
              <a:t>Qty</a:t>
            </a:r>
            <a:r>
              <a:rPr lang="en-AU" sz="1400" b="1" dirty="0"/>
              <a:t>*0.8</a:t>
            </a:r>
          </a:p>
        </p:txBody>
      </p:sp>
      <p:cxnSp>
        <p:nvCxnSpPr>
          <p:cNvPr id="11" name="Straight Arrow Connector 10"/>
          <p:cNvCxnSpPr>
            <a:endCxn id="6" idx="0"/>
          </p:cNvCxnSpPr>
          <p:nvPr/>
        </p:nvCxnSpPr>
        <p:spPr>
          <a:xfrm flipH="1">
            <a:off x="4910973" y="1454484"/>
            <a:ext cx="4094" cy="30482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endCxn id="7" idx="0"/>
          </p:cNvCxnSpPr>
          <p:nvPr/>
        </p:nvCxnSpPr>
        <p:spPr>
          <a:xfrm flipH="1">
            <a:off x="4934787" y="2556236"/>
            <a:ext cx="4093" cy="140616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endCxn id="8" idx="0"/>
          </p:cNvCxnSpPr>
          <p:nvPr/>
        </p:nvCxnSpPr>
        <p:spPr>
          <a:xfrm>
            <a:off x="4919161" y="4394200"/>
            <a:ext cx="39102" cy="4197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flipH="1">
            <a:off x="4954168" y="5224404"/>
            <a:ext cx="4094" cy="30482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hape 21"/>
          <p:cNvCxnSpPr/>
          <p:nvPr/>
        </p:nvCxnSpPr>
        <p:spPr>
          <a:xfrm>
            <a:off x="5138187" y="2144755"/>
            <a:ext cx="1005840" cy="822960"/>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hape 26"/>
          <p:cNvCxnSpPr/>
          <p:nvPr/>
        </p:nvCxnSpPr>
        <p:spPr>
          <a:xfrm rot="5400000">
            <a:off x="4900920" y="3823227"/>
            <a:ext cx="1480375" cy="842963"/>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Elbow Connector 22"/>
          <p:cNvCxnSpPr/>
          <p:nvPr/>
        </p:nvCxnSpPr>
        <p:spPr>
          <a:xfrm rot="16200000" flipH="1">
            <a:off x="4504533" y="1870309"/>
            <a:ext cx="2079848" cy="1168462"/>
          </a:xfrm>
          <a:prstGeom prst="bentConnector3">
            <a:avLst>
              <a:gd name="adj1" fmla="val 33880"/>
            </a:avLst>
          </a:prstGeom>
          <a:ln>
            <a:solidFill>
              <a:srgbClr val="FF0000"/>
            </a:solidFill>
          </a:ln>
          <a:effectLst>
            <a:glow rad="139700">
              <a:srgbClr val="FF0000">
                <a:alpha val="40000"/>
              </a:srgbClr>
            </a:glow>
            <a:outerShdw blurRad="40000" dist="23000" dir="5400000" rotWithShape="0">
              <a:srgbClr val="000000">
                <a:alpha val="35000"/>
              </a:srgbClr>
            </a:outerShdw>
          </a:effectLst>
        </p:spPr>
        <p:style>
          <a:lnRef idx="3">
            <a:schemeClr val="accent1"/>
          </a:lnRef>
          <a:fillRef idx="0">
            <a:schemeClr val="accent1"/>
          </a:fillRef>
          <a:effectRef idx="2">
            <a:schemeClr val="accent1"/>
          </a:effectRef>
          <a:fontRef idx="minor">
            <a:schemeClr val="tx1"/>
          </a:fontRef>
        </p:style>
      </p:cxnSp>
      <p:cxnSp>
        <p:nvCxnSpPr>
          <p:cNvPr id="24" name="Elbow Connector 23"/>
          <p:cNvCxnSpPr/>
          <p:nvPr/>
        </p:nvCxnSpPr>
        <p:spPr>
          <a:xfrm rot="5400000">
            <a:off x="4444493" y="4086398"/>
            <a:ext cx="2276129" cy="1092263"/>
          </a:xfrm>
          <a:prstGeom prst="bentConnector3">
            <a:avLst>
              <a:gd name="adj1" fmla="val 66069"/>
            </a:avLst>
          </a:prstGeom>
          <a:ln>
            <a:solidFill>
              <a:srgbClr val="FF0000"/>
            </a:solidFill>
          </a:ln>
          <a:effectLst>
            <a:glow rad="139700">
              <a:srgbClr val="FF0000">
                <a:alpha val="40000"/>
              </a:srgbClr>
            </a:glow>
            <a:outerShdw blurRad="40000" dist="23000" dir="5400000" rotWithShape="0">
              <a:srgbClr val="000000">
                <a:alpha val="35000"/>
              </a:srgbClr>
            </a:outerShdw>
          </a:effectLst>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4729890" y="1414615"/>
            <a:ext cx="0" cy="4355978"/>
          </a:xfrm>
          <a:prstGeom prst="line">
            <a:avLst/>
          </a:prstGeom>
          <a:ln>
            <a:solidFill>
              <a:srgbClr val="FF0000"/>
            </a:solidFill>
          </a:ln>
          <a:effectLst>
            <a:glow rad="139700">
              <a:srgbClr val="FF0000">
                <a:alpha val="40000"/>
              </a:srgbClr>
            </a:glow>
            <a:outerShdw blurRad="40000" dist="23000" dir="5400000" rotWithShape="0">
              <a:srgbClr val="000000">
                <a:alpha val="35000"/>
              </a:srgbClr>
            </a:outerShdw>
          </a:effectLst>
        </p:spPr>
        <p:style>
          <a:lnRef idx="3">
            <a:schemeClr val="accent1"/>
          </a:lnRef>
          <a:fillRef idx="0">
            <a:schemeClr val="accent1"/>
          </a:fillRef>
          <a:effectRef idx="2">
            <a:schemeClr val="accent1"/>
          </a:effectRef>
          <a:fontRef idx="minor">
            <a:schemeClr val="tx1"/>
          </a:fontRef>
        </p:style>
      </p:cxnSp>
      <p:sp>
        <p:nvSpPr>
          <p:cNvPr id="27" name="TextBox 26"/>
          <p:cNvSpPr txBox="1">
            <a:spLocks noChangeArrowheads="1"/>
          </p:cNvSpPr>
          <p:nvPr/>
        </p:nvSpPr>
        <p:spPr bwMode="auto">
          <a:xfrm>
            <a:off x="6578601" y="990601"/>
            <a:ext cx="39952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sz="2000" dirty="0">
                <a:solidFill>
                  <a:schemeClr val="tx2"/>
                </a:solidFill>
              </a:rPr>
              <a:t>Question 1: How many tests are required to achieve 100% statement coverage?</a:t>
            </a:r>
          </a:p>
        </p:txBody>
      </p:sp>
      <p:sp>
        <p:nvSpPr>
          <p:cNvPr id="28" name="TextBox 27"/>
          <p:cNvSpPr txBox="1">
            <a:spLocks noChangeArrowheads="1"/>
          </p:cNvSpPr>
          <p:nvPr/>
        </p:nvSpPr>
        <p:spPr bwMode="auto">
          <a:xfrm>
            <a:off x="6578601" y="2100527"/>
            <a:ext cx="3457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sz="2000" dirty="0">
                <a:solidFill>
                  <a:srgbClr val="006600"/>
                </a:solidFill>
              </a:rPr>
              <a:t>Answer = 2 Tests, </a:t>
            </a:r>
            <a:br>
              <a:rPr lang="en-AU" sz="2000" dirty="0">
                <a:solidFill>
                  <a:srgbClr val="006600"/>
                </a:solidFill>
              </a:rPr>
            </a:br>
            <a:r>
              <a:rPr lang="en-AU" sz="2000" dirty="0">
                <a:solidFill>
                  <a:srgbClr val="006600"/>
                </a:solidFill>
              </a:rPr>
              <a:t>e.g. values 1 and 100</a:t>
            </a:r>
          </a:p>
        </p:txBody>
      </p:sp>
      <p:sp>
        <p:nvSpPr>
          <p:cNvPr id="29" name="TextBox 28"/>
          <p:cNvSpPr txBox="1">
            <a:spLocks noChangeArrowheads="1"/>
          </p:cNvSpPr>
          <p:nvPr/>
        </p:nvSpPr>
        <p:spPr bwMode="auto">
          <a:xfrm>
            <a:off x="6703160" y="3588422"/>
            <a:ext cx="345598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sz="2000" dirty="0">
                <a:solidFill>
                  <a:schemeClr val="tx2"/>
                </a:solidFill>
              </a:rPr>
              <a:t>Question 2: How many tests are required to achieve 100% decision coverage?</a:t>
            </a:r>
          </a:p>
        </p:txBody>
      </p:sp>
      <p:sp>
        <p:nvSpPr>
          <p:cNvPr id="30" name="TextBox 29"/>
          <p:cNvSpPr txBox="1">
            <a:spLocks noChangeArrowheads="1"/>
          </p:cNvSpPr>
          <p:nvPr/>
        </p:nvSpPr>
        <p:spPr bwMode="auto">
          <a:xfrm>
            <a:off x="6703160" y="4845718"/>
            <a:ext cx="3455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sz="2000" dirty="0">
                <a:solidFill>
                  <a:srgbClr val="006600"/>
                </a:solidFill>
              </a:rPr>
              <a:t>Answer = 2 Tests</a:t>
            </a:r>
          </a:p>
        </p:txBody>
      </p:sp>
      <p:sp>
        <p:nvSpPr>
          <p:cNvPr id="31" name="Cube 30"/>
          <p:cNvSpPr/>
          <p:nvPr/>
        </p:nvSpPr>
        <p:spPr>
          <a:xfrm>
            <a:off x="10307105" y="1340197"/>
            <a:ext cx="533400" cy="533400"/>
          </a:xfrm>
          <a:prstGeom prst="cube">
            <a:avLst/>
          </a:prstGeom>
        </p:spPr>
        <p:style>
          <a:lnRef idx="0">
            <a:schemeClr val="accent3"/>
          </a:lnRef>
          <a:fillRef idx="3">
            <a:schemeClr val="accent3"/>
          </a:fillRef>
          <a:effectRef idx="3">
            <a:schemeClr val="accent3"/>
          </a:effectRef>
          <a:fontRef idx="minor">
            <a:schemeClr val="lt1"/>
          </a:fontRef>
        </p:style>
        <p:txBody>
          <a:bodyPr vert="vert" anchor="ctr"/>
          <a:lstStyle/>
          <a:p>
            <a:pPr algn="ctr">
              <a:defRPr/>
            </a:pPr>
            <a:endParaRPr lang="en-US" sz="700" b="1" dirty="0"/>
          </a:p>
        </p:txBody>
      </p:sp>
      <p:sp>
        <p:nvSpPr>
          <p:cNvPr id="32" name="TextBox 31"/>
          <p:cNvSpPr txBox="1"/>
          <p:nvPr/>
        </p:nvSpPr>
        <p:spPr>
          <a:xfrm>
            <a:off x="5318625" y="2262129"/>
            <a:ext cx="682050" cy="307777"/>
          </a:xfrm>
          <a:prstGeom prst="rect">
            <a:avLst/>
          </a:prstGeom>
          <a:noFill/>
        </p:spPr>
        <p:txBody>
          <a:bodyPr wrap="square" rtlCol="0">
            <a:spAutoFit/>
          </a:bodyPr>
          <a:lstStyle/>
          <a:p>
            <a:r>
              <a:rPr lang="en-US" sz="1400" dirty="0"/>
              <a:t>True</a:t>
            </a:r>
          </a:p>
        </p:txBody>
      </p:sp>
      <p:sp>
        <p:nvSpPr>
          <p:cNvPr id="33" name="TextBox 32"/>
          <p:cNvSpPr txBox="1"/>
          <p:nvPr/>
        </p:nvSpPr>
        <p:spPr>
          <a:xfrm>
            <a:off x="4913021" y="2967716"/>
            <a:ext cx="631437" cy="307777"/>
          </a:xfrm>
          <a:prstGeom prst="rect">
            <a:avLst/>
          </a:prstGeom>
          <a:noFill/>
        </p:spPr>
        <p:txBody>
          <a:bodyPr wrap="square" rtlCol="0">
            <a:spAutoFit/>
          </a:bodyPr>
          <a:lstStyle/>
          <a:p>
            <a:r>
              <a:rPr lang="en-US" sz="1400" dirty="0"/>
              <a:t>Else</a:t>
            </a:r>
          </a:p>
        </p:txBody>
      </p:sp>
    </p:spTree>
    <p:extLst>
      <p:ext uri="{BB962C8B-B14F-4D97-AF65-F5344CB8AC3E}">
        <p14:creationId xmlns:p14="http://schemas.microsoft.com/office/powerpoint/2010/main" val="1002092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up)">
                                      <p:cBhvr>
                                        <p:cTn id="12" dur="2000"/>
                                        <p:tgtEl>
                                          <p:spTgt spid="23"/>
                                        </p:tgtEl>
                                      </p:cBhvr>
                                    </p:animEffect>
                                  </p:childTnLst>
                                </p:cTn>
                              </p:par>
                            </p:childTnLst>
                          </p:cTn>
                        </p:par>
                        <p:par>
                          <p:cTn id="13" fill="hold">
                            <p:stCondLst>
                              <p:cond delay="2000"/>
                            </p:stCondLst>
                            <p:childTnLst>
                              <p:par>
                                <p:cTn id="14" presetID="22" presetClass="entr" presetSubtype="1"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up)">
                                      <p:cBhvr>
                                        <p:cTn id="16" dur="2000"/>
                                        <p:tgtEl>
                                          <p:spTgt spid="24"/>
                                        </p:tgtEl>
                                      </p:cBhvr>
                                    </p:animEffect>
                                  </p:childTnLst>
                                </p:cTn>
                              </p:par>
                            </p:childTnLst>
                          </p:cTn>
                        </p:par>
                        <p:par>
                          <p:cTn id="17" fill="hold">
                            <p:stCondLst>
                              <p:cond delay="4000"/>
                            </p:stCondLst>
                            <p:childTnLst>
                              <p:par>
                                <p:cTn id="18" presetID="22" presetClass="entr" presetSubtype="1" fill="hold"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up)">
                                      <p:cBhvr>
                                        <p:cTn id="20" dur="20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dissolve">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dissolv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dissolve">
                                      <p:cBhvr>
                                        <p:cTn id="3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Decision Testing: Nested IF Statements</a:t>
            </a:r>
            <a:endParaRPr lang="en-US" sz="2800" dirty="0"/>
          </a:p>
        </p:txBody>
      </p:sp>
      <p:sp>
        <p:nvSpPr>
          <p:cNvPr id="3" name="Content Placeholder 2"/>
          <p:cNvSpPr>
            <a:spLocks noGrp="1"/>
          </p:cNvSpPr>
          <p:nvPr>
            <p:ph idx="1"/>
          </p:nvPr>
        </p:nvSpPr>
        <p:spPr/>
        <p:txBody>
          <a:bodyPr>
            <a:normAutofit/>
          </a:bodyPr>
          <a:lstStyle/>
          <a:p>
            <a:pPr marL="514350" indent="-514350">
              <a:buNone/>
              <a:defRPr/>
            </a:pPr>
            <a:r>
              <a:rPr lang="en-AU" sz="2000" dirty="0">
                <a:solidFill>
                  <a:schemeClr val="bg1">
                    <a:lumMod val="50000"/>
                  </a:schemeClr>
                </a:solidFill>
              </a:rPr>
              <a:t>1.   Read </a:t>
            </a:r>
            <a:r>
              <a:rPr lang="en-AU" sz="2000" dirty="0" err="1">
                <a:solidFill>
                  <a:schemeClr val="bg1">
                    <a:lumMod val="50000"/>
                  </a:schemeClr>
                </a:solidFill>
              </a:rPr>
              <a:t>Qty</a:t>
            </a:r>
            <a:endParaRPr lang="en-AU" sz="2000" dirty="0">
              <a:solidFill>
                <a:schemeClr val="bg1">
                  <a:lumMod val="50000"/>
                </a:schemeClr>
              </a:solidFill>
            </a:endParaRPr>
          </a:p>
          <a:p>
            <a:pPr>
              <a:buFontTx/>
              <a:buNone/>
              <a:defRPr/>
            </a:pPr>
            <a:r>
              <a:rPr lang="en-AU" sz="2000" dirty="0">
                <a:solidFill>
                  <a:schemeClr val="bg1">
                    <a:lumMod val="50000"/>
                  </a:schemeClr>
                </a:solidFill>
              </a:rPr>
              <a:t>2.   IF </a:t>
            </a:r>
            <a:r>
              <a:rPr lang="en-AU" sz="2000" dirty="0" err="1">
                <a:solidFill>
                  <a:schemeClr val="bg1">
                    <a:lumMod val="50000"/>
                  </a:schemeClr>
                </a:solidFill>
              </a:rPr>
              <a:t>Qty</a:t>
            </a:r>
            <a:r>
              <a:rPr lang="en-AU" sz="2000" dirty="0">
                <a:solidFill>
                  <a:schemeClr val="bg1">
                    <a:lumMod val="50000"/>
                  </a:schemeClr>
                </a:solidFill>
              </a:rPr>
              <a:t> &gt; 50</a:t>
            </a:r>
          </a:p>
          <a:p>
            <a:pPr>
              <a:buFontTx/>
              <a:buNone/>
              <a:defRPr/>
            </a:pPr>
            <a:r>
              <a:rPr lang="en-AU" sz="2000" dirty="0">
                <a:solidFill>
                  <a:schemeClr val="bg1">
                    <a:lumMod val="50000"/>
                  </a:schemeClr>
                </a:solidFill>
              </a:rPr>
              <a:t>3.    	X = </a:t>
            </a:r>
            <a:r>
              <a:rPr lang="en-AU" sz="2000" dirty="0" err="1">
                <a:solidFill>
                  <a:schemeClr val="bg1">
                    <a:lumMod val="50000"/>
                  </a:schemeClr>
                </a:solidFill>
              </a:rPr>
              <a:t>Qty</a:t>
            </a:r>
            <a:r>
              <a:rPr lang="en-AU" sz="2000" dirty="0">
                <a:solidFill>
                  <a:schemeClr val="bg1">
                    <a:lumMod val="50000"/>
                  </a:schemeClr>
                </a:solidFill>
              </a:rPr>
              <a:t> * 0.8</a:t>
            </a:r>
          </a:p>
          <a:p>
            <a:pPr>
              <a:buFontTx/>
              <a:buNone/>
              <a:defRPr/>
            </a:pPr>
            <a:r>
              <a:rPr lang="en-AU" sz="2000" dirty="0">
                <a:solidFill>
                  <a:schemeClr val="bg1">
                    <a:lumMod val="50000"/>
                  </a:schemeClr>
                </a:solidFill>
              </a:rPr>
              <a:t>4.   Else</a:t>
            </a:r>
          </a:p>
          <a:p>
            <a:pPr marL="0" indent="0">
              <a:buNone/>
              <a:defRPr/>
            </a:pPr>
            <a:r>
              <a:rPr lang="en-AU" sz="2000" dirty="0">
                <a:solidFill>
                  <a:schemeClr val="bg1">
                    <a:lumMod val="50000"/>
                  </a:schemeClr>
                </a:solidFill>
              </a:rPr>
              <a:t>5. 	IF </a:t>
            </a:r>
            <a:r>
              <a:rPr lang="en-AU" sz="2000" dirty="0" err="1">
                <a:solidFill>
                  <a:schemeClr val="bg1">
                    <a:lumMod val="50000"/>
                  </a:schemeClr>
                </a:solidFill>
              </a:rPr>
              <a:t>Qty</a:t>
            </a:r>
            <a:r>
              <a:rPr lang="en-AU" sz="2000" dirty="0">
                <a:solidFill>
                  <a:schemeClr val="bg1">
                    <a:lumMod val="50000"/>
                  </a:schemeClr>
                </a:solidFill>
              </a:rPr>
              <a:t> &lt; 0	</a:t>
            </a:r>
          </a:p>
          <a:p>
            <a:pPr marL="0" indent="0">
              <a:buNone/>
              <a:defRPr/>
            </a:pPr>
            <a:r>
              <a:rPr lang="en-AU" sz="2000" dirty="0">
                <a:solidFill>
                  <a:schemeClr val="bg1">
                    <a:lumMod val="50000"/>
                  </a:schemeClr>
                </a:solidFill>
              </a:rPr>
              <a:t>6. 		Print “Error”</a:t>
            </a:r>
          </a:p>
          <a:p>
            <a:pPr marL="0" indent="0">
              <a:buNone/>
              <a:defRPr/>
            </a:pPr>
            <a:r>
              <a:rPr lang="en-AU" sz="2000" dirty="0">
                <a:solidFill>
                  <a:schemeClr val="bg1">
                    <a:lumMod val="50000"/>
                  </a:schemeClr>
                </a:solidFill>
              </a:rPr>
              <a:t>7. 	Else</a:t>
            </a:r>
          </a:p>
          <a:p>
            <a:pPr marL="0" indent="0">
              <a:buNone/>
              <a:defRPr/>
            </a:pPr>
            <a:r>
              <a:rPr lang="en-AU" sz="2000" dirty="0">
                <a:solidFill>
                  <a:schemeClr val="bg1">
                    <a:lumMod val="50000"/>
                  </a:schemeClr>
                </a:solidFill>
              </a:rPr>
              <a:t>8.		X = </a:t>
            </a:r>
            <a:r>
              <a:rPr lang="en-AU" sz="2000" dirty="0" err="1">
                <a:solidFill>
                  <a:schemeClr val="bg1">
                    <a:lumMod val="50000"/>
                  </a:schemeClr>
                </a:solidFill>
              </a:rPr>
              <a:t>Qty</a:t>
            </a:r>
            <a:r>
              <a:rPr lang="en-AU" sz="2000" dirty="0">
                <a:solidFill>
                  <a:schemeClr val="bg1">
                    <a:lumMod val="50000"/>
                  </a:schemeClr>
                </a:solidFill>
              </a:rPr>
              <a:t> * 2</a:t>
            </a:r>
          </a:p>
          <a:p>
            <a:pPr marL="0" indent="0">
              <a:buNone/>
              <a:defRPr/>
            </a:pPr>
            <a:r>
              <a:rPr lang="en-AU" sz="2000" dirty="0">
                <a:solidFill>
                  <a:schemeClr val="bg1">
                    <a:lumMod val="50000"/>
                  </a:schemeClr>
                </a:solidFill>
              </a:rPr>
              <a:t>9.	End If</a:t>
            </a:r>
          </a:p>
          <a:p>
            <a:pPr marL="0" indent="0">
              <a:buNone/>
              <a:defRPr/>
            </a:pPr>
            <a:r>
              <a:rPr lang="en-AU" sz="2000" dirty="0">
                <a:solidFill>
                  <a:schemeClr val="bg1">
                    <a:lumMod val="50000"/>
                  </a:schemeClr>
                </a:solidFill>
              </a:rPr>
              <a:t>10.  End If</a:t>
            </a:r>
          </a:p>
          <a:p>
            <a:pPr>
              <a:buFontTx/>
              <a:buNone/>
              <a:defRPr/>
            </a:pPr>
            <a:r>
              <a:rPr lang="en-AU" sz="2000" dirty="0">
                <a:solidFill>
                  <a:schemeClr val="bg1">
                    <a:lumMod val="50000"/>
                  </a:schemeClr>
                </a:solidFill>
              </a:rPr>
              <a:t>11.  Print X</a:t>
            </a:r>
            <a:endParaRPr lang="en-AU" sz="2000" dirty="0"/>
          </a:p>
          <a:p>
            <a:endParaRPr lang="en-US" sz="20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63</a:t>
            </a:fld>
            <a:endParaRPr lang="en-US"/>
          </a:p>
        </p:txBody>
      </p:sp>
      <p:sp>
        <p:nvSpPr>
          <p:cNvPr id="5" name="TextBox 4"/>
          <p:cNvSpPr txBox="1"/>
          <p:nvPr/>
        </p:nvSpPr>
        <p:spPr>
          <a:xfrm>
            <a:off x="6400800" y="2209801"/>
            <a:ext cx="2819400" cy="1015663"/>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a:defRPr/>
            </a:pPr>
            <a:r>
              <a:rPr lang="en-AU" sz="2000" dirty="0">
                <a:solidFill>
                  <a:schemeClr val="tx2"/>
                </a:solidFill>
              </a:rPr>
              <a:t>Have a go at drawing the control flow diagram in your notes </a:t>
            </a:r>
            <a:r>
              <a:rPr lang="en-AU" sz="2000" dirty="0">
                <a:solidFill>
                  <a:schemeClr val="tx2"/>
                </a:solidFill>
                <a:sym typeface="Wingdings" pitchFamily="2" charset="2"/>
              </a:rPr>
              <a:t> </a:t>
            </a:r>
            <a:endParaRPr lang="en-US" sz="2000" dirty="0">
              <a:solidFill>
                <a:schemeClr val="tx2"/>
              </a:solidFill>
            </a:endParaRPr>
          </a:p>
        </p:txBody>
      </p:sp>
      <p:sp>
        <p:nvSpPr>
          <p:cNvPr id="6" name="Cube 5"/>
          <p:cNvSpPr/>
          <p:nvPr/>
        </p:nvSpPr>
        <p:spPr>
          <a:xfrm>
            <a:off x="10156658" y="1379835"/>
            <a:ext cx="533400" cy="533400"/>
          </a:xfrm>
          <a:prstGeom prst="cube">
            <a:avLst/>
          </a:prstGeom>
        </p:spPr>
        <p:style>
          <a:lnRef idx="0">
            <a:schemeClr val="accent3"/>
          </a:lnRef>
          <a:fillRef idx="3">
            <a:schemeClr val="accent3"/>
          </a:fillRef>
          <a:effectRef idx="3">
            <a:schemeClr val="accent3"/>
          </a:effectRef>
          <a:fontRef idx="minor">
            <a:schemeClr val="lt1"/>
          </a:fontRef>
        </p:style>
        <p:txBody>
          <a:bodyPr vert="vert" anchor="ctr"/>
          <a:lstStyle/>
          <a:p>
            <a:pPr algn="ctr">
              <a:defRPr/>
            </a:pPr>
            <a:endParaRPr lang="en-US" sz="700" b="1" dirty="0"/>
          </a:p>
        </p:txBody>
      </p:sp>
    </p:spTree>
    <p:extLst>
      <p:ext uri="{BB962C8B-B14F-4D97-AF65-F5344CB8AC3E}">
        <p14:creationId xmlns:p14="http://schemas.microsoft.com/office/powerpoint/2010/main" val="33349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Decision Testing: Nested IF Statements</a:t>
            </a:r>
            <a:endParaRPr lang="en-US" sz="2800" dirty="0"/>
          </a:p>
        </p:txBody>
      </p:sp>
      <p:sp>
        <p:nvSpPr>
          <p:cNvPr id="3" name="Content Placeholder 2"/>
          <p:cNvSpPr>
            <a:spLocks noGrp="1"/>
          </p:cNvSpPr>
          <p:nvPr>
            <p:ph idx="1"/>
          </p:nvPr>
        </p:nvSpPr>
        <p:spPr/>
        <p:txBody>
          <a:bodyPr>
            <a:normAutofit/>
          </a:bodyPr>
          <a:lstStyle/>
          <a:p>
            <a:pPr marL="514350" indent="-514350">
              <a:buNone/>
              <a:defRPr/>
            </a:pPr>
            <a:r>
              <a:rPr lang="en-AU" sz="2000" dirty="0">
                <a:solidFill>
                  <a:schemeClr val="bg1">
                    <a:lumMod val="50000"/>
                  </a:schemeClr>
                </a:solidFill>
              </a:rPr>
              <a:t>1.   Read </a:t>
            </a:r>
            <a:r>
              <a:rPr lang="en-AU" sz="2000" dirty="0" err="1">
                <a:solidFill>
                  <a:schemeClr val="bg1">
                    <a:lumMod val="50000"/>
                  </a:schemeClr>
                </a:solidFill>
              </a:rPr>
              <a:t>Qty</a:t>
            </a:r>
            <a:endParaRPr lang="en-AU" sz="2000" dirty="0">
              <a:solidFill>
                <a:schemeClr val="bg1">
                  <a:lumMod val="50000"/>
                </a:schemeClr>
              </a:solidFill>
            </a:endParaRPr>
          </a:p>
          <a:p>
            <a:pPr>
              <a:buFontTx/>
              <a:buNone/>
              <a:defRPr/>
            </a:pPr>
            <a:r>
              <a:rPr lang="en-AU" sz="2000" dirty="0">
                <a:solidFill>
                  <a:schemeClr val="bg1">
                    <a:lumMod val="50000"/>
                  </a:schemeClr>
                </a:solidFill>
              </a:rPr>
              <a:t>2.   IF </a:t>
            </a:r>
            <a:r>
              <a:rPr lang="en-AU" sz="2000" dirty="0" err="1">
                <a:solidFill>
                  <a:schemeClr val="bg1">
                    <a:lumMod val="50000"/>
                  </a:schemeClr>
                </a:solidFill>
              </a:rPr>
              <a:t>Qty</a:t>
            </a:r>
            <a:r>
              <a:rPr lang="en-AU" sz="2000" dirty="0">
                <a:solidFill>
                  <a:schemeClr val="bg1">
                    <a:lumMod val="50000"/>
                  </a:schemeClr>
                </a:solidFill>
              </a:rPr>
              <a:t> &gt; 50</a:t>
            </a:r>
          </a:p>
          <a:p>
            <a:pPr>
              <a:buFontTx/>
              <a:buNone/>
              <a:defRPr/>
            </a:pPr>
            <a:r>
              <a:rPr lang="en-AU" sz="2000" dirty="0">
                <a:solidFill>
                  <a:schemeClr val="bg1">
                    <a:lumMod val="50000"/>
                  </a:schemeClr>
                </a:solidFill>
              </a:rPr>
              <a:t>3.    	X = </a:t>
            </a:r>
            <a:r>
              <a:rPr lang="en-AU" sz="2000" dirty="0" err="1">
                <a:solidFill>
                  <a:schemeClr val="bg1">
                    <a:lumMod val="50000"/>
                  </a:schemeClr>
                </a:solidFill>
              </a:rPr>
              <a:t>Qty</a:t>
            </a:r>
            <a:r>
              <a:rPr lang="en-AU" sz="2000" dirty="0">
                <a:solidFill>
                  <a:schemeClr val="bg1">
                    <a:lumMod val="50000"/>
                  </a:schemeClr>
                </a:solidFill>
              </a:rPr>
              <a:t> * 0.8</a:t>
            </a:r>
          </a:p>
          <a:p>
            <a:pPr>
              <a:buFontTx/>
              <a:buNone/>
              <a:defRPr/>
            </a:pPr>
            <a:r>
              <a:rPr lang="en-AU" sz="2000" dirty="0">
                <a:solidFill>
                  <a:schemeClr val="bg1">
                    <a:lumMod val="50000"/>
                  </a:schemeClr>
                </a:solidFill>
              </a:rPr>
              <a:t>4.   Else</a:t>
            </a:r>
          </a:p>
          <a:p>
            <a:pPr marL="0" indent="0">
              <a:buNone/>
              <a:defRPr/>
            </a:pPr>
            <a:r>
              <a:rPr lang="en-AU" sz="2000" dirty="0">
                <a:solidFill>
                  <a:schemeClr val="bg1">
                    <a:lumMod val="50000"/>
                  </a:schemeClr>
                </a:solidFill>
              </a:rPr>
              <a:t>5. 	IF </a:t>
            </a:r>
            <a:r>
              <a:rPr lang="en-AU" sz="2000" dirty="0" err="1">
                <a:solidFill>
                  <a:schemeClr val="bg1">
                    <a:lumMod val="50000"/>
                  </a:schemeClr>
                </a:solidFill>
              </a:rPr>
              <a:t>Qty</a:t>
            </a:r>
            <a:r>
              <a:rPr lang="en-AU" sz="2000" dirty="0">
                <a:solidFill>
                  <a:schemeClr val="bg1">
                    <a:lumMod val="50000"/>
                  </a:schemeClr>
                </a:solidFill>
              </a:rPr>
              <a:t> &lt; 0	</a:t>
            </a:r>
          </a:p>
          <a:p>
            <a:pPr marL="0" indent="0">
              <a:buNone/>
              <a:defRPr/>
            </a:pPr>
            <a:r>
              <a:rPr lang="en-AU" sz="2000" dirty="0">
                <a:solidFill>
                  <a:schemeClr val="bg1">
                    <a:lumMod val="50000"/>
                  </a:schemeClr>
                </a:solidFill>
              </a:rPr>
              <a:t>6. 		Print “Error”</a:t>
            </a:r>
          </a:p>
          <a:p>
            <a:pPr marL="0" indent="0">
              <a:buNone/>
              <a:defRPr/>
            </a:pPr>
            <a:r>
              <a:rPr lang="en-AU" sz="2000" dirty="0">
                <a:solidFill>
                  <a:schemeClr val="bg1">
                    <a:lumMod val="50000"/>
                  </a:schemeClr>
                </a:solidFill>
              </a:rPr>
              <a:t>7. 	Else</a:t>
            </a:r>
          </a:p>
          <a:p>
            <a:pPr marL="0" indent="0">
              <a:buNone/>
              <a:defRPr/>
            </a:pPr>
            <a:r>
              <a:rPr lang="en-AU" sz="2000" dirty="0">
                <a:solidFill>
                  <a:schemeClr val="bg1">
                    <a:lumMod val="50000"/>
                  </a:schemeClr>
                </a:solidFill>
              </a:rPr>
              <a:t>8.		X = </a:t>
            </a:r>
            <a:r>
              <a:rPr lang="en-AU" sz="2000" dirty="0" err="1">
                <a:solidFill>
                  <a:schemeClr val="bg1">
                    <a:lumMod val="50000"/>
                  </a:schemeClr>
                </a:solidFill>
              </a:rPr>
              <a:t>Qty</a:t>
            </a:r>
            <a:r>
              <a:rPr lang="en-AU" sz="2000" dirty="0">
                <a:solidFill>
                  <a:schemeClr val="bg1">
                    <a:lumMod val="50000"/>
                  </a:schemeClr>
                </a:solidFill>
              </a:rPr>
              <a:t> * 2</a:t>
            </a:r>
          </a:p>
          <a:p>
            <a:pPr marL="0" indent="0">
              <a:buNone/>
              <a:defRPr/>
            </a:pPr>
            <a:r>
              <a:rPr lang="en-AU" sz="2000" dirty="0">
                <a:solidFill>
                  <a:schemeClr val="bg1">
                    <a:lumMod val="50000"/>
                  </a:schemeClr>
                </a:solidFill>
              </a:rPr>
              <a:t>9.	End If</a:t>
            </a:r>
          </a:p>
          <a:p>
            <a:pPr marL="0" indent="0">
              <a:buNone/>
              <a:defRPr/>
            </a:pPr>
            <a:r>
              <a:rPr lang="en-AU" sz="2000" dirty="0">
                <a:solidFill>
                  <a:schemeClr val="bg1">
                    <a:lumMod val="50000"/>
                  </a:schemeClr>
                </a:solidFill>
              </a:rPr>
              <a:t>10.  End If</a:t>
            </a:r>
          </a:p>
          <a:p>
            <a:pPr>
              <a:buFontTx/>
              <a:buNone/>
              <a:defRPr/>
            </a:pPr>
            <a:r>
              <a:rPr lang="en-AU" sz="2000" dirty="0">
                <a:solidFill>
                  <a:schemeClr val="bg1">
                    <a:lumMod val="50000"/>
                  </a:schemeClr>
                </a:solidFill>
              </a:rPr>
              <a:t>11.  Print X</a:t>
            </a:r>
            <a:endParaRPr lang="en-AU" sz="2000" dirty="0"/>
          </a:p>
          <a:p>
            <a:endParaRPr lang="en-US" sz="20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64</a:t>
            </a:fld>
            <a:endParaRPr lang="en-US"/>
          </a:p>
        </p:txBody>
      </p:sp>
      <p:sp>
        <p:nvSpPr>
          <p:cNvPr id="5" name="Rectangle 4"/>
          <p:cNvSpPr/>
          <p:nvPr/>
        </p:nvSpPr>
        <p:spPr>
          <a:xfrm>
            <a:off x="4848226" y="914400"/>
            <a:ext cx="720725" cy="431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400" b="1" dirty="0" err="1"/>
              <a:t>Qty</a:t>
            </a:r>
            <a:endParaRPr lang="en-AU" sz="1400" b="1" dirty="0"/>
          </a:p>
        </p:txBody>
      </p:sp>
      <p:sp>
        <p:nvSpPr>
          <p:cNvPr id="6" name="AutoShape 15"/>
          <p:cNvSpPr>
            <a:spLocks noChangeArrowheads="1"/>
          </p:cNvSpPr>
          <p:nvPr/>
        </p:nvSpPr>
        <p:spPr bwMode="auto">
          <a:xfrm>
            <a:off x="4800600" y="1600201"/>
            <a:ext cx="768350" cy="796925"/>
          </a:xfrm>
          <a:prstGeom prst="diamond">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1400" b="1" dirty="0"/>
              <a:t>IF </a:t>
            </a:r>
          </a:p>
          <a:p>
            <a:pPr algn="ctr">
              <a:defRPr/>
            </a:pPr>
            <a:r>
              <a:rPr lang="en-AU" sz="1400" b="1" dirty="0"/>
              <a:t>&gt;50</a:t>
            </a:r>
            <a:endParaRPr lang="en-US" sz="1400" b="1" dirty="0"/>
          </a:p>
        </p:txBody>
      </p:sp>
      <p:sp>
        <p:nvSpPr>
          <p:cNvPr id="7" name="AutoShape 15"/>
          <p:cNvSpPr>
            <a:spLocks noChangeArrowheads="1"/>
          </p:cNvSpPr>
          <p:nvPr/>
        </p:nvSpPr>
        <p:spPr bwMode="auto">
          <a:xfrm>
            <a:off x="4800600" y="2763839"/>
            <a:ext cx="768350" cy="796925"/>
          </a:xfrm>
          <a:prstGeom prst="diamond">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1400" b="1" dirty="0"/>
              <a:t>IF </a:t>
            </a:r>
          </a:p>
          <a:p>
            <a:pPr algn="ctr">
              <a:defRPr/>
            </a:pPr>
            <a:r>
              <a:rPr lang="en-AU" sz="1400" b="1" dirty="0"/>
              <a:t>&lt;0</a:t>
            </a:r>
            <a:endParaRPr lang="en-US" sz="1400" b="1" dirty="0"/>
          </a:p>
        </p:txBody>
      </p:sp>
      <p:sp>
        <p:nvSpPr>
          <p:cNvPr id="8" name="Rectangle 7"/>
          <p:cNvSpPr/>
          <p:nvPr/>
        </p:nvSpPr>
        <p:spPr>
          <a:xfrm>
            <a:off x="4841876" y="3886200"/>
            <a:ext cx="720725" cy="431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400" b="1" dirty="0"/>
              <a:t>X=</a:t>
            </a:r>
            <a:r>
              <a:rPr lang="en-AU" sz="1400" b="1" dirty="0" err="1"/>
              <a:t>Qty</a:t>
            </a:r>
            <a:r>
              <a:rPr lang="en-AU" sz="1400" b="1" dirty="0"/>
              <a:t>*2</a:t>
            </a:r>
          </a:p>
        </p:txBody>
      </p:sp>
      <p:sp>
        <p:nvSpPr>
          <p:cNvPr id="9" name="Rectangle 8"/>
          <p:cNvSpPr/>
          <p:nvPr/>
        </p:nvSpPr>
        <p:spPr>
          <a:xfrm>
            <a:off x="4841876" y="4495800"/>
            <a:ext cx="720725" cy="431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400" b="1" dirty="0"/>
              <a:t>End If</a:t>
            </a:r>
          </a:p>
        </p:txBody>
      </p:sp>
      <p:sp>
        <p:nvSpPr>
          <p:cNvPr id="10" name="Rectangle 9"/>
          <p:cNvSpPr/>
          <p:nvPr/>
        </p:nvSpPr>
        <p:spPr>
          <a:xfrm>
            <a:off x="4848226" y="5207000"/>
            <a:ext cx="720725" cy="431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400" b="1" dirty="0"/>
              <a:t>End If</a:t>
            </a:r>
          </a:p>
        </p:txBody>
      </p:sp>
      <p:sp>
        <p:nvSpPr>
          <p:cNvPr id="11" name="Rectangle 10"/>
          <p:cNvSpPr/>
          <p:nvPr/>
        </p:nvSpPr>
        <p:spPr>
          <a:xfrm>
            <a:off x="4848226" y="5892800"/>
            <a:ext cx="720725" cy="431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400" b="1" dirty="0"/>
              <a:t>Print X</a:t>
            </a:r>
          </a:p>
        </p:txBody>
      </p:sp>
      <p:sp>
        <p:nvSpPr>
          <p:cNvPr id="12" name="Rectangle 11"/>
          <p:cNvSpPr/>
          <p:nvPr/>
        </p:nvSpPr>
        <p:spPr>
          <a:xfrm>
            <a:off x="6442076" y="2898775"/>
            <a:ext cx="720725" cy="431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200" b="1" dirty="0"/>
              <a:t>Print “Error”</a:t>
            </a:r>
          </a:p>
        </p:txBody>
      </p:sp>
      <p:sp>
        <p:nvSpPr>
          <p:cNvPr id="13" name="Rectangle 12"/>
          <p:cNvSpPr/>
          <p:nvPr/>
        </p:nvSpPr>
        <p:spPr>
          <a:xfrm>
            <a:off x="7508876" y="2930525"/>
            <a:ext cx="720725" cy="431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400" b="1" dirty="0"/>
              <a:t>X=</a:t>
            </a:r>
            <a:r>
              <a:rPr lang="en-AU" sz="1400" b="1" dirty="0" err="1"/>
              <a:t>Qty</a:t>
            </a:r>
            <a:r>
              <a:rPr lang="en-AU" sz="1400" b="1" dirty="0"/>
              <a:t>*0.8</a:t>
            </a:r>
          </a:p>
        </p:txBody>
      </p:sp>
      <p:cxnSp>
        <p:nvCxnSpPr>
          <p:cNvPr id="14" name="Shape 21"/>
          <p:cNvCxnSpPr/>
          <p:nvPr/>
        </p:nvCxnSpPr>
        <p:spPr>
          <a:xfrm>
            <a:off x="5568950" y="1998663"/>
            <a:ext cx="2300288" cy="931862"/>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5568951" y="3114675"/>
            <a:ext cx="873125"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hape 26"/>
          <p:cNvCxnSpPr/>
          <p:nvPr/>
        </p:nvCxnSpPr>
        <p:spPr>
          <a:xfrm rot="5400000">
            <a:off x="5688807" y="3242469"/>
            <a:ext cx="2060575" cy="2300288"/>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hape 26"/>
          <p:cNvCxnSpPr/>
          <p:nvPr/>
        </p:nvCxnSpPr>
        <p:spPr>
          <a:xfrm rot="5400000">
            <a:off x="5491957" y="3401219"/>
            <a:ext cx="1381125" cy="1239838"/>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flipH="1">
            <a:off x="5184776" y="1346200"/>
            <a:ext cx="23813" cy="254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6" idx="2"/>
            <a:endCxn id="7" idx="0"/>
          </p:cNvCxnSpPr>
          <p:nvPr/>
        </p:nvCxnSpPr>
        <p:spPr>
          <a:xfrm>
            <a:off x="5184775" y="2397126"/>
            <a:ext cx="0" cy="36671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endCxn id="8" idx="0"/>
          </p:cNvCxnSpPr>
          <p:nvPr/>
        </p:nvCxnSpPr>
        <p:spPr>
          <a:xfrm>
            <a:off x="5183690" y="3560764"/>
            <a:ext cx="18548" cy="32543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p:nvPr/>
        </p:nvCxnSpPr>
        <p:spPr>
          <a:xfrm flipH="1">
            <a:off x="5184776" y="4318000"/>
            <a:ext cx="23813" cy="254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p:nvPr/>
        </p:nvCxnSpPr>
        <p:spPr>
          <a:xfrm flipH="1">
            <a:off x="5169152" y="4953000"/>
            <a:ext cx="23813" cy="254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p:nvPr/>
        </p:nvCxnSpPr>
        <p:spPr>
          <a:xfrm flipH="1">
            <a:off x="5202238" y="5644147"/>
            <a:ext cx="23813" cy="254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9" name="TextBox 28"/>
          <p:cNvSpPr txBox="1"/>
          <p:nvPr/>
        </p:nvSpPr>
        <p:spPr>
          <a:xfrm>
            <a:off x="5562600" y="1600201"/>
            <a:ext cx="619919" cy="307777"/>
          </a:xfrm>
          <a:prstGeom prst="rect">
            <a:avLst/>
          </a:prstGeom>
          <a:noFill/>
        </p:spPr>
        <p:txBody>
          <a:bodyPr wrap="square" rtlCol="0">
            <a:spAutoFit/>
          </a:bodyPr>
          <a:lstStyle/>
          <a:p>
            <a:r>
              <a:rPr lang="en-US" sz="1400" dirty="0"/>
              <a:t>True</a:t>
            </a:r>
          </a:p>
        </p:txBody>
      </p:sp>
      <p:sp>
        <p:nvSpPr>
          <p:cNvPr id="30" name="TextBox 29"/>
          <p:cNvSpPr txBox="1"/>
          <p:nvPr/>
        </p:nvSpPr>
        <p:spPr>
          <a:xfrm>
            <a:off x="5208588" y="2272705"/>
            <a:ext cx="592567" cy="307777"/>
          </a:xfrm>
          <a:prstGeom prst="rect">
            <a:avLst/>
          </a:prstGeom>
          <a:noFill/>
        </p:spPr>
        <p:txBody>
          <a:bodyPr wrap="square" rtlCol="0">
            <a:spAutoFit/>
          </a:bodyPr>
          <a:lstStyle/>
          <a:p>
            <a:r>
              <a:rPr lang="en-US" sz="1400" dirty="0"/>
              <a:t>Else</a:t>
            </a:r>
          </a:p>
        </p:txBody>
      </p:sp>
      <p:sp>
        <p:nvSpPr>
          <p:cNvPr id="31" name="TextBox 30"/>
          <p:cNvSpPr txBox="1"/>
          <p:nvPr/>
        </p:nvSpPr>
        <p:spPr>
          <a:xfrm>
            <a:off x="5568950" y="3330575"/>
            <a:ext cx="303608" cy="369332"/>
          </a:xfrm>
          <a:prstGeom prst="rect">
            <a:avLst/>
          </a:prstGeom>
          <a:noFill/>
        </p:spPr>
        <p:txBody>
          <a:bodyPr wrap="square" rtlCol="0">
            <a:spAutoFit/>
          </a:bodyPr>
          <a:lstStyle/>
          <a:p>
            <a:endParaRPr lang="en-US" dirty="0"/>
          </a:p>
        </p:txBody>
      </p:sp>
      <p:sp>
        <p:nvSpPr>
          <p:cNvPr id="32" name="TextBox 31"/>
          <p:cNvSpPr txBox="1"/>
          <p:nvPr/>
        </p:nvSpPr>
        <p:spPr>
          <a:xfrm>
            <a:off x="5571248" y="2744887"/>
            <a:ext cx="619919" cy="307777"/>
          </a:xfrm>
          <a:prstGeom prst="rect">
            <a:avLst/>
          </a:prstGeom>
          <a:noFill/>
        </p:spPr>
        <p:txBody>
          <a:bodyPr wrap="square" rtlCol="0">
            <a:spAutoFit/>
          </a:bodyPr>
          <a:lstStyle/>
          <a:p>
            <a:r>
              <a:rPr lang="en-US" sz="1400" dirty="0"/>
              <a:t>True</a:t>
            </a:r>
          </a:p>
        </p:txBody>
      </p:sp>
      <p:sp>
        <p:nvSpPr>
          <p:cNvPr id="33" name="TextBox 32"/>
          <p:cNvSpPr txBox="1"/>
          <p:nvPr/>
        </p:nvSpPr>
        <p:spPr>
          <a:xfrm>
            <a:off x="5253851" y="3473671"/>
            <a:ext cx="592567" cy="307777"/>
          </a:xfrm>
          <a:prstGeom prst="rect">
            <a:avLst/>
          </a:prstGeom>
          <a:noFill/>
        </p:spPr>
        <p:txBody>
          <a:bodyPr wrap="square" rtlCol="0">
            <a:spAutoFit/>
          </a:bodyPr>
          <a:lstStyle/>
          <a:p>
            <a:r>
              <a:rPr lang="en-US" sz="1400" dirty="0"/>
              <a:t>Else</a:t>
            </a:r>
          </a:p>
        </p:txBody>
      </p:sp>
      <p:sp>
        <p:nvSpPr>
          <p:cNvPr id="34" name="Freeform 33"/>
          <p:cNvSpPr/>
          <p:nvPr/>
        </p:nvSpPr>
        <p:spPr>
          <a:xfrm>
            <a:off x="4775200" y="914400"/>
            <a:ext cx="3373438" cy="5221288"/>
          </a:xfrm>
          <a:custGeom>
            <a:avLst/>
            <a:gdLst>
              <a:gd name="connsiteX0" fmla="*/ 461218 w 3374175"/>
              <a:gd name="connsiteY0" fmla="*/ 0 h 5220593"/>
              <a:gd name="connsiteX1" fmla="*/ 490246 w 3374175"/>
              <a:gd name="connsiteY1" fmla="*/ 943429 h 5220593"/>
              <a:gd name="connsiteX2" fmla="*/ 3015732 w 3374175"/>
              <a:gd name="connsiteY2" fmla="*/ 986971 h 5220593"/>
              <a:gd name="connsiteX3" fmla="*/ 3088303 w 3374175"/>
              <a:gd name="connsiteY3" fmla="*/ 4572000 h 5220593"/>
              <a:gd name="connsiteX4" fmla="*/ 490246 w 3374175"/>
              <a:gd name="connsiteY4" fmla="*/ 4484914 h 5220593"/>
              <a:gd name="connsiteX5" fmla="*/ 475732 w 3374175"/>
              <a:gd name="connsiteY5" fmla="*/ 5152571 h 522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4175" h="5220593">
                <a:moveTo>
                  <a:pt x="461218" y="0"/>
                </a:moveTo>
                <a:cubicBezTo>
                  <a:pt x="262856" y="389467"/>
                  <a:pt x="64494" y="778934"/>
                  <a:pt x="490246" y="943429"/>
                </a:cubicBezTo>
                <a:cubicBezTo>
                  <a:pt x="915998" y="1107924"/>
                  <a:pt x="2582722" y="382209"/>
                  <a:pt x="3015732" y="986971"/>
                </a:cubicBezTo>
                <a:cubicBezTo>
                  <a:pt x="3448742" y="1591733"/>
                  <a:pt x="3509217" y="3989010"/>
                  <a:pt x="3088303" y="4572000"/>
                </a:cubicBezTo>
                <a:cubicBezTo>
                  <a:pt x="2667389" y="5154990"/>
                  <a:pt x="925674" y="4388152"/>
                  <a:pt x="490246" y="4484914"/>
                </a:cubicBezTo>
                <a:cubicBezTo>
                  <a:pt x="54818" y="4581676"/>
                  <a:pt x="-344325" y="5469466"/>
                  <a:pt x="475732" y="5152571"/>
                </a:cubicBezTo>
              </a:path>
            </a:pathLst>
          </a:cu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AU"/>
          </a:p>
        </p:txBody>
      </p:sp>
      <p:sp>
        <p:nvSpPr>
          <p:cNvPr id="35" name="Freeform 34"/>
          <p:cNvSpPr/>
          <p:nvPr/>
        </p:nvSpPr>
        <p:spPr>
          <a:xfrm>
            <a:off x="4933950" y="1103313"/>
            <a:ext cx="2108200" cy="5065712"/>
          </a:xfrm>
          <a:custGeom>
            <a:avLst/>
            <a:gdLst>
              <a:gd name="connsiteX0" fmla="*/ 388770 w 2107484"/>
              <a:gd name="connsiteY0" fmla="*/ 0 h 5065485"/>
              <a:gd name="connsiteX1" fmla="*/ 330713 w 2107484"/>
              <a:gd name="connsiteY1" fmla="*/ 1901371 h 5065485"/>
              <a:gd name="connsiteX2" fmla="*/ 1782142 w 2107484"/>
              <a:gd name="connsiteY2" fmla="*/ 1973943 h 5065485"/>
              <a:gd name="connsiteX3" fmla="*/ 1970827 w 2107484"/>
              <a:gd name="connsiteY3" fmla="*/ 3323771 h 5065485"/>
              <a:gd name="connsiteX4" fmla="*/ 98485 w 2107484"/>
              <a:gd name="connsiteY4" fmla="*/ 3599543 h 5065485"/>
              <a:gd name="connsiteX5" fmla="*/ 359742 w 2107484"/>
              <a:gd name="connsiteY5" fmla="*/ 5065485 h 5065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7484" h="5065485">
                <a:moveTo>
                  <a:pt x="388770" y="0"/>
                </a:moveTo>
                <a:cubicBezTo>
                  <a:pt x="243627" y="786190"/>
                  <a:pt x="98484" y="1572381"/>
                  <a:pt x="330713" y="1901371"/>
                </a:cubicBezTo>
                <a:cubicBezTo>
                  <a:pt x="562942" y="2230361"/>
                  <a:pt x="1508790" y="1736876"/>
                  <a:pt x="1782142" y="1973943"/>
                </a:cubicBezTo>
                <a:cubicBezTo>
                  <a:pt x="2055494" y="2211010"/>
                  <a:pt x="2251437" y="3052838"/>
                  <a:pt x="1970827" y="3323771"/>
                </a:cubicBezTo>
                <a:cubicBezTo>
                  <a:pt x="1690218" y="3594704"/>
                  <a:pt x="366999" y="3309257"/>
                  <a:pt x="98485" y="3599543"/>
                </a:cubicBezTo>
                <a:cubicBezTo>
                  <a:pt x="-170029" y="3889829"/>
                  <a:pt x="175895" y="4775199"/>
                  <a:pt x="359742" y="5065485"/>
                </a:cubicBezTo>
              </a:path>
            </a:pathLst>
          </a:custGeom>
          <a:ln w="571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AU"/>
          </a:p>
        </p:txBody>
      </p:sp>
      <p:sp>
        <p:nvSpPr>
          <p:cNvPr id="36" name="Freeform 35"/>
          <p:cNvSpPr/>
          <p:nvPr/>
        </p:nvSpPr>
        <p:spPr>
          <a:xfrm>
            <a:off x="5046664" y="1058864"/>
            <a:ext cx="58737" cy="5138737"/>
          </a:xfrm>
          <a:custGeom>
            <a:avLst/>
            <a:gdLst>
              <a:gd name="connsiteX0" fmla="*/ 0 w 58057"/>
              <a:gd name="connsiteY0" fmla="*/ 0 h 5138057"/>
              <a:gd name="connsiteX1" fmla="*/ 58057 w 58057"/>
              <a:gd name="connsiteY1" fmla="*/ 5138057 h 5138057"/>
            </a:gdLst>
            <a:ahLst/>
            <a:cxnLst>
              <a:cxn ang="0">
                <a:pos x="connsiteX0" y="connsiteY0"/>
              </a:cxn>
              <a:cxn ang="0">
                <a:pos x="connsiteX1" y="connsiteY1"/>
              </a:cxn>
            </a:cxnLst>
            <a:rect l="l" t="t" r="r" b="b"/>
            <a:pathLst>
              <a:path w="58057" h="5138057">
                <a:moveTo>
                  <a:pt x="0" y="0"/>
                </a:moveTo>
                <a:lnTo>
                  <a:pt x="58057" y="5138057"/>
                </a:lnTo>
              </a:path>
            </a:pathLst>
          </a:custGeom>
          <a:ln w="571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AU"/>
          </a:p>
        </p:txBody>
      </p:sp>
      <p:sp>
        <p:nvSpPr>
          <p:cNvPr id="37" name="TextBox 31"/>
          <p:cNvSpPr txBox="1">
            <a:spLocks noChangeArrowheads="1"/>
          </p:cNvSpPr>
          <p:nvPr/>
        </p:nvSpPr>
        <p:spPr bwMode="auto">
          <a:xfrm>
            <a:off x="7574659" y="965369"/>
            <a:ext cx="367823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sz="2000" dirty="0">
                <a:solidFill>
                  <a:schemeClr val="tx2"/>
                </a:solidFill>
              </a:rPr>
              <a:t>Question 1: How many tests are required to achieve 100% statement coverage?</a:t>
            </a:r>
          </a:p>
        </p:txBody>
      </p:sp>
      <p:sp>
        <p:nvSpPr>
          <p:cNvPr id="38" name="TextBox 37"/>
          <p:cNvSpPr txBox="1">
            <a:spLocks noChangeArrowheads="1"/>
          </p:cNvSpPr>
          <p:nvPr/>
        </p:nvSpPr>
        <p:spPr bwMode="auto">
          <a:xfrm>
            <a:off x="8241371" y="2099528"/>
            <a:ext cx="234481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dirty="0">
                <a:solidFill>
                  <a:srgbClr val="006600"/>
                </a:solidFill>
              </a:rPr>
              <a:t>Answer = 3 Tests, </a:t>
            </a:r>
            <a:br>
              <a:rPr lang="en-AU" dirty="0">
                <a:solidFill>
                  <a:srgbClr val="006600"/>
                </a:solidFill>
              </a:rPr>
            </a:br>
            <a:r>
              <a:rPr lang="en-AU" dirty="0">
                <a:solidFill>
                  <a:srgbClr val="006600"/>
                </a:solidFill>
              </a:rPr>
              <a:t>e.g. Values 100, -1 and 25</a:t>
            </a:r>
          </a:p>
        </p:txBody>
      </p:sp>
      <p:sp>
        <p:nvSpPr>
          <p:cNvPr id="39" name="TextBox 38"/>
          <p:cNvSpPr txBox="1">
            <a:spLocks noChangeArrowheads="1"/>
          </p:cNvSpPr>
          <p:nvPr/>
        </p:nvSpPr>
        <p:spPr bwMode="auto">
          <a:xfrm>
            <a:off x="8241370" y="3791686"/>
            <a:ext cx="280763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sz="2000" dirty="0">
                <a:solidFill>
                  <a:schemeClr val="tx2"/>
                </a:solidFill>
              </a:rPr>
              <a:t>Question 2: How many tests are required to achieve 100% decision coverage?</a:t>
            </a:r>
          </a:p>
        </p:txBody>
      </p:sp>
      <p:sp>
        <p:nvSpPr>
          <p:cNvPr id="40" name="TextBox 39"/>
          <p:cNvSpPr txBox="1">
            <a:spLocks noChangeArrowheads="1"/>
          </p:cNvSpPr>
          <p:nvPr/>
        </p:nvSpPr>
        <p:spPr bwMode="auto">
          <a:xfrm>
            <a:off x="8329927" y="5203658"/>
            <a:ext cx="13452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dirty="0">
                <a:solidFill>
                  <a:srgbClr val="006600"/>
                </a:solidFill>
              </a:rPr>
              <a:t>Answer = 3</a:t>
            </a:r>
            <a:endParaRPr lang="en-US" dirty="0">
              <a:solidFill>
                <a:srgbClr val="006600"/>
              </a:solidFill>
            </a:endParaRPr>
          </a:p>
        </p:txBody>
      </p:sp>
    </p:spTree>
    <p:extLst>
      <p:ext uri="{BB962C8B-B14F-4D97-AF65-F5344CB8AC3E}">
        <p14:creationId xmlns:p14="http://schemas.microsoft.com/office/powerpoint/2010/main" val="14414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Decision Testing: WHILE LOOP</a:t>
            </a:r>
            <a:endParaRPr lang="en-US" sz="2800" dirty="0"/>
          </a:p>
        </p:txBody>
      </p:sp>
      <p:sp>
        <p:nvSpPr>
          <p:cNvPr id="3" name="Content Placeholder 2"/>
          <p:cNvSpPr>
            <a:spLocks noGrp="1"/>
          </p:cNvSpPr>
          <p:nvPr>
            <p:ph idx="1"/>
          </p:nvPr>
        </p:nvSpPr>
        <p:spPr/>
        <p:txBody>
          <a:bodyPr>
            <a:normAutofit/>
          </a:bodyPr>
          <a:lstStyle/>
          <a:p>
            <a:pPr marL="514350" indent="-514350">
              <a:buNone/>
              <a:defRPr/>
            </a:pPr>
            <a:r>
              <a:rPr lang="en-AU" sz="2000" dirty="0">
                <a:solidFill>
                  <a:schemeClr val="bg1">
                    <a:lumMod val="50000"/>
                  </a:schemeClr>
                </a:solidFill>
              </a:rPr>
              <a:t>1. Read </a:t>
            </a:r>
            <a:r>
              <a:rPr lang="en-AU" sz="2000" dirty="0" err="1">
                <a:solidFill>
                  <a:schemeClr val="bg1">
                    <a:lumMod val="50000"/>
                  </a:schemeClr>
                </a:solidFill>
              </a:rPr>
              <a:t>Nbr_Exams</a:t>
            </a:r>
            <a:endParaRPr lang="en-AU" sz="2000" dirty="0">
              <a:solidFill>
                <a:schemeClr val="bg1">
                  <a:lumMod val="50000"/>
                </a:schemeClr>
              </a:solidFill>
            </a:endParaRPr>
          </a:p>
          <a:p>
            <a:pPr>
              <a:buFontTx/>
              <a:buNone/>
              <a:defRPr/>
            </a:pPr>
            <a:endParaRPr lang="en-AU" sz="2000" dirty="0">
              <a:solidFill>
                <a:schemeClr val="bg1">
                  <a:lumMod val="50000"/>
                </a:schemeClr>
              </a:solidFill>
            </a:endParaRPr>
          </a:p>
          <a:p>
            <a:pPr>
              <a:buFontTx/>
              <a:buNone/>
              <a:defRPr/>
            </a:pPr>
            <a:r>
              <a:rPr lang="en-AU" sz="2000" dirty="0">
                <a:solidFill>
                  <a:schemeClr val="bg1">
                    <a:lumMod val="50000"/>
                  </a:schemeClr>
                </a:solidFill>
              </a:rPr>
              <a:t>2. WHILE more exams DO</a:t>
            </a:r>
          </a:p>
          <a:p>
            <a:pPr>
              <a:buFontTx/>
              <a:buNone/>
              <a:defRPr/>
            </a:pPr>
            <a:endParaRPr lang="en-AU" sz="2000" dirty="0">
              <a:solidFill>
                <a:schemeClr val="bg1">
                  <a:lumMod val="50000"/>
                </a:schemeClr>
              </a:solidFill>
            </a:endParaRPr>
          </a:p>
          <a:p>
            <a:pPr>
              <a:buFontTx/>
              <a:buNone/>
              <a:defRPr/>
            </a:pPr>
            <a:r>
              <a:rPr lang="en-AU" sz="2000" dirty="0">
                <a:solidFill>
                  <a:schemeClr val="bg1">
                    <a:lumMod val="50000"/>
                  </a:schemeClr>
                </a:solidFill>
              </a:rPr>
              <a:t>3. 	Mark answers</a:t>
            </a:r>
          </a:p>
          <a:p>
            <a:pPr marL="457200" indent="-457200">
              <a:buFontTx/>
              <a:buAutoNum type="arabicPeriod" startAt="3"/>
              <a:defRPr/>
            </a:pPr>
            <a:endParaRPr lang="en-AU" sz="2000" dirty="0">
              <a:solidFill>
                <a:schemeClr val="bg1">
                  <a:lumMod val="50000"/>
                </a:schemeClr>
              </a:solidFill>
            </a:endParaRPr>
          </a:p>
          <a:p>
            <a:pPr>
              <a:buFontTx/>
              <a:buNone/>
              <a:defRPr/>
            </a:pPr>
            <a:r>
              <a:rPr lang="en-AU" sz="2000" dirty="0">
                <a:solidFill>
                  <a:schemeClr val="bg1">
                    <a:lumMod val="50000"/>
                  </a:schemeClr>
                </a:solidFill>
              </a:rPr>
              <a:t>4. 	Collate total marks</a:t>
            </a:r>
          </a:p>
          <a:p>
            <a:pPr>
              <a:buFontTx/>
              <a:buNone/>
              <a:defRPr/>
            </a:pPr>
            <a:endParaRPr lang="en-AU" sz="2000" dirty="0">
              <a:solidFill>
                <a:schemeClr val="bg1">
                  <a:lumMod val="50000"/>
                </a:schemeClr>
              </a:solidFill>
            </a:endParaRPr>
          </a:p>
          <a:p>
            <a:pPr>
              <a:buFontTx/>
              <a:buNone/>
              <a:defRPr/>
            </a:pPr>
            <a:r>
              <a:rPr lang="en-AU" sz="2000" dirty="0">
                <a:solidFill>
                  <a:schemeClr val="bg1">
                    <a:lumMod val="50000"/>
                  </a:schemeClr>
                </a:solidFill>
              </a:rPr>
              <a:t>5. END WHILE</a:t>
            </a:r>
          </a:p>
          <a:p>
            <a:pPr>
              <a:buFontTx/>
              <a:buNone/>
              <a:defRPr/>
            </a:pPr>
            <a:endParaRPr lang="en-AU" sz="2000" dirty="0">
              <a:solidFill>
                <a:schemeClr val="bg1">
                  <a:lumMod val="50000"/>
                </a:schemeClr>
              </a:solidFill>
            </a:endParaRPr>
          </a:p>
          <a:p>
            <a:pPr marL="0" indent="0">
              <a:buNone/>
              <a:defRPr/>
            </a:pPr>
            <a:r>
              <a:rPr lang="en-AU" sz="2000" dirty="0">
                <a:solidFill>
                  <a:schemeClr val="bg1">
                    <a:lumMod val="50000"/>
                  </a:schemeClr>
                </a:solidFill>
              </a:rPr>
              <a:t>6. Print “No more to mark”</a:t>
            </a:r>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65</a:t>
            </a:fld>
            <a:endParaRPr lang="en-US"/>
          </a:p>
        </p:txBody>
      </p:sp>
      <p:sp>
        <p:nvSpPr>
          <p:cNvPr id="5" name="Rectangle 4"/>
          <p:cNvSpPr/>
          <p:nvPr/>
        </p:nvSpPr>
        <p:spPr>
          <a:xfrm>
            <a:off x="5792421" y="1062121"/>
            <a:ext cx="720725" cy="4318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200" b="1" dirty="0"/>
              <a:t>Read</a:t>
            </a:r>
          </a:p>
        </p:txBody>
      </p:sp>
      <p:sp>
        <p:nvSpPr>
          <p:cNvPr id="6" name="AutoShape 15"/>
          <p:cNvSpPr>
            <a:spLocks noChangeArrowheads="1"/>
          </p:cNvSpPr>
          <p:nvPr/>
        </p:nvSpPr>
        <p:spPr bwMode="auto">
          <a:xfrm>
            <a:off x="5744795" y="1835206"/>
            <a:ext cx="768350" cy="796925"/>
          </a:xfrm>
          <a:prstGeom prst="diamond">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AU" sz="1200" b="1" dirty="0"/>
              <a:t>WHILE</a:t>
            </a:r>
            <a:endParaRPr lang="en-US" sz="1200" b="1" dirty="0"/>
          </a:p>
        </p:txBody>
      </p:sp>
      <p:sp>
        <p:nvSpPr>
          <p:cNvPr id="7" name="Rectangle 6"/>
          <p:cNvSpPr/>
          <p:nvPr/>
        </p:nvSpPr>
        <p:spPr>
          <a:xfrm>
            <a:off x="5768608" y="2902284"/>
            <a:ext cx="720725" cy="4318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400" b="1" dirty="0"/>
              <a:t>Mark</a:t>
            </a:r>
          </a:p>
        </p:txBody>
      </p:sp>
      <p:sp>
        <p:nvSpPr>
          <p:cNvPr id="8" name="Rectangle 7"/>
          <p:cNvSpPr/>
          <p:nvPr/>
        </p:nvSpPr>
        <p:spPr>
          <a:xfrm>
            <a:off x="5792421" y="3562684"/>
            <a:ext cx="720725" cy="4318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200" b="1" dirty="0"/>
              <a:t>Collate</a:t>
            </a:r>
          </a:p>
        </p:txBody>
      </p:sp>
      <p:sp>
        <p:nvSpPr>
          <p:cNvPr id="9" name="Rectangle 8"/>
          <p:cNvSpPr/>
          <p:nvPr/>
        </p:nvSpPr>
        <p:spPr>
          <a:xfrm>
            <a:off x="5768607" y="4267200"/>
            <a:ext cx="720725" cy="4318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200" b="1" dirty="0"/>
              <a:t>End WHILE</a:t>
            </a:r>
          </a:p>
        </p:txBody>
      </p:sp>
      <p:sp>
        <p:nvSpPr>
          <p:cNvPr id="10" name="Rectangle 9"/>
          <p:cNvSpPr/>
          <p:nvPr/>
        </p:nvSpPr>
        <p:spPr>
          <a:xfrm>
            <a:off x="5768606" y="5105400"/>
            <a:ext cx="720725" cy="4318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200" b="1" dirty="0"/>
              <a:t>Print </a:t>
            </a:r>
          </a:p>
        </p:txBody>
      </p:sp>
      <p:cxnSp>
        <p:nvCxnSpPr>
          <p:cNvPr id="11" name="Shape 26"/>
          <p:cNvCxnSpPr/>
          <p:nvPr/>
        </p:nvCxnSpPr>
        <p:spPr>
          <a:xfrm>
            <a:off x="6513145" y="2242552"/>
            <a:ext cx="12700" cy="2286000"/>
          </a:xfrm>
          <a:prstGeom prst="bentConnector3">
            <a:avLst>
              <a:gd name="adj1" fmla="val 5358622"/>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12" name="Shape 21"/>
          <p:cNvCxnSpPr/>
          <p:nvPr/>
        </p:nvCxnSpPr>
        <p:spPr>
          <a:xfrm rot="10800000" flipH="1" flipV="1">
            <a:off x="5737391" y="2233667"/>
            <a:ext cx="47625" cy="3017520"/>
          </a:xfrm>
          <a:prstGeom prst="bentConnector3">
            <a:avLst>
              <a:gd name="adj1" fmla="val -1518740"/>
            </a:avLst>
          </a:prstGeom>
          <a:ln>
            <a:tailEnd type="arrow"/>
          </a:ln>
        </p:spPr>
        <p:style>
          <a:lnRef idx="2">
            <a:schemeClr val="accent2"/>
          </a:lnRef>
          <a:fillRef idx="0">
            <a:schemeClr val="accent2"/>
          </a:fillRef>
          <a:effectRef idx="1">
            <a:schemeClr val="accent2"/>
          </a:effectRef>
          <a:fontRef idx="minor">
            <a:schemeClr val="tx1"/>
          </a:fontRef>
        </p:style>
      </p:cxnSp>
      <p:sp>
        <p:nvSpPr>
          <p:cNvPr id="14" name="Freeform 13"/>
          <p:cNvSpPr/>
          <p:nvPr/>
        </p:nvSpPr>
        <p:spPr>
          <a:xfrm>
            <a:off x="4635500" y="1260642"/>
            <a:ext cx="2574925" cy="4480560"/>
          </a:xfrm>
          <a:custGeom>
            <a:avLst/>
            <a:gdLst>
              <a:gd name="connsiteX0" fmla="*/ 1370199 w 2575285"/>
              <a:gd name="connsiteY0" fmla="*/ 0 h 4606705"/>
              <a:gd name="connsiteX1" fmla="*/ 1370199 w 2575285"/>
              <a:gd name="connsiteY1" fmla="*/ 3367315 h 4606705"/>
              <a:gd name="connsiteX2" fmla="*/ 2429742 w 2575285"/>
              <a:gd name="connsiteY2" fmla="*/ 3497943 h 4606705"/>
              <a:gd name="connsiteX3" fmla="*/ 2516827 w 2575285"/>
              <a:gd name="connsiteY3" fmla="*/ 1219200 h 4606705"/>
              <a:gd name="connsiteX4" fmla="*/ 1965284 w 2575285"/>
              <a:gd name="connsiteY4" fmla="*/ 711200 h 4606705"/>
              <a:gd name="connsiteX5" fmla="*/ 165513 w 2575285"/>
              <a:gd name="connsiteY5" fmla="*/ 827315 h 4606705"/>
              <a:gd name="connsiteX6" fmla="*/ 209056 w 2575285"/>
              <a:gd name="connsiteY6" fmla="*/ 4238172 h 4606705"/>
              <a:gd name="connsiteX7" fmla="*/ 1297627 w 2575285"/>
              <a:gd name="connsiteY7" fmla="*/ 4354286 h 460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5285" h="4606705">
                <a:moveTo>
                  <a:pt x="1370199" y="0"/>
                </a:moveTo>
                <a:cubicBezTo>
                  <a:pt x="1281904" y="1392162"/>
                  <a:pt x="1193609" y="2784325"/>
                  <a:pt x="1370199" y="3367315"/>
                </a:cubicBezTo>
                <a:cubicBezTo>
                  <a:pt x="1546789" y="3950305"/>
                  <a:pt x="2238637" y="3855962"/>
                  <a:pt x="2429742" y="3497943"/>
                </a:cubicBezTo>
                <a:cubicBezTo>
                  <a:pt x="2620847" y="3139924"/>
                  <a:pt x="2594237" y="1683657"/>
                  <a:pt x="2516827" y="1219200"/>
                </a:cubicBezTo>
                <a:cubicBezTo>
                  <a:pt x="2439417" y="754743"/>
                  <a:pt x="2357170" y="776514"/>
                  <a:pt x="1965284" y="711200"/>
                </a:cubicBezTo>
                <a:cubicBezTo>
                  <a:pt x="1573398" y="645886"/>
                  <a:pt x="458218" y="239486"/>
                  <a:pt x="165513" y="827315"/>
                </a:cubicBezTo>
                <a:cubicBezTo>
                  <a:pt x="-127192" y="1415144"/>
                  <a:pt x="20370" y="3650344"/>
                  <a:pt x="209056" y="4238172"/>
                </a:cubicBezTo>
                <a:cubicBezTo>
                  <a:pt x="397742" y="4826000"/>
                  <a:pt x="847684" y="4590143"/>
                  <a:pt x="1297627" y="4354286"/>
                </a:cubicBezTo>
              </a:path>
            </a:pathLst>
          </a:cu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AU"/>
          </a:p>
        </p:txBody>
      </p:sp>
      <p:sp>
        <p:nvSpPr>
          <p:cNvPr id="15" name="TextBox 14"/>
          <p:cNvSpPr txBox="1">
            <a:spLocks noChangeArrowheads="1"/>
          </p:cNvSpPr>
          <p:nvPr/>
        </p:nvSpPr>
        <p:spPr bwMode="auto">
          <a:xfrm>
            <a:off x="7210424" y="1173221"/>
            <a:ext cx="35631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sz="2000" dirty="0">
                <a:solidFill>
                  <a:schemeClr val="tx2"/>
                </a:solidFill>
              </a:rPr>
              <a:t>Question 1: How many tests are required to achieve 100% statement coverage?</a:t>
            </a:r>
          </a:p>
        </p:txBody>
      </p:sp>
      <p:sp>
        <p:nvSpPr>
          <p:cNvPr id="16" name="TextBox 15"/>
          <p:cNvSpPr txBox="1">
            <a:spLocks noChangeArrowheads="1"/>
          </p:cNvSpPr>
          <p:nvPr/>
        </p:nvSpPr>
        <p:spPr bwMode="auto">
          <a:xfrm>
            <a:off x="7380288" y="2397125"/>
            <a:ext cx="2667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sz="2000">
                <a:solidFill>
                  <a:srgbClr val="006600"/>
                </a:solidFill>
              </a:rPr>
              <a:t>Answer = 1 Test</a:t>
            </a:r>
          </a:p>
        </p:txBody>
      </p:sp>
      <p:sp>
        <p:nvSpPr>
          <p:cNvPr id="17" name="TextBox 16"/>
          <p:cNvSpPr txBox="1">
            <a:spLocks noChangeArrowheads="1"/>
          </p:cNvSpPr>
          <p:nvPr/>
        </p:nvSpPr>
        <p:spPr bwMode="auto">
          <a:xfrm>
            <a:off x="7364246" y="3334085"/>
            <a:ext cx="353452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sz="2000" dirty="0">
                <a:solidFill>
                  <a:schemeClr val="tx2"/>
                </a:solidFill>
              </a:rPr>
              <a:t>Question 2: How many tests are required to achieve 100% decision coverage?</a:t>
            </a:r>
          </a:p>
        </p:txBody>
      </p:sp>
      <p:sp>
        <p:nvSpPr>
          <p:cNvPr id="18" name="TextBox 17"/>
          <p:cNvSpPr txBox="1">
            <a:spLocks noChangeArrowheads="1"/>
          </p:cNvSpPr>
          <p:nvPr/>
        </p:nvSpPr>
        <p:spPr bwMode="auto">
          <a:xfrm>
            <a:off x="7380288" y="4623803"/>
            <a:ext cx="2667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sz="2000" dirty="0">
                <a:solidFill>
                  <a:srgbClr val="006600"/>
                </a:solidFill>
              </a:rPr>
              <a:t>Answer = 1 Test</a:t>
            </a:r>
          </a:p>
        </p:txBody>
      </p:sp>
      <p:cxnSp>
        <p:nvCxnSpPr>
          <p:cNvPr id="19" name="Straight Arrow Connector 18"/>
          <p:cNvCxnSpPr/>
          <p:nvPr/>
        </p:nvCxnSpPr>
        <p:spPr>
          <a:xfrm>
            <a:off x="6150902" y="2632410"/>
            <a:ext cx="23812" cy="26987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6085685" y="1446129"/>
            <a:ext cx="58739" cy="42444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6118731" y="3292810"/>
            <a:ext cx="23812" cy="26987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8" idx="2"/>
          </p:cNvCxnSpPr>
          <p:nvPr/>
        </p:nvCxnSpPr>
        <p:spPr>
          <a:xfrm flipH="1">
            <a:off x="6126959" y="3994485"/>
            <a:ext cx="25824" cy="3552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9" idx="2"/>
            <a:endCxn id="10" idx="0"/>
          </p:cNvCxnSpPr>
          <p:nvPr/>
        </p:nvCxnSpPr>
        <p:spPr>
          <a:xfrm flipH="1">
            <a:off x="6128969" y="4699000"/>
            <a:ext cx="1" cy="406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6174715" y="2632131"/>
            <a:ext cx="756131" cy="307777"/>
          </a:xfrm>
          <a:prstGeom prst="rect">
            <a:avLst/>
          </a:prstGeom>
          <a:noFill/>
        </p:spPr>
        <p:txBody>
          <a:bodyPr wrap="square" rtlCol="0">
            <a:spAutoFit/>
          </a:bodyPr>
          <a:lstStyle/>
          <a:p>
            <a:r>
              <a:rPr lang="en-US" sz="1400" dirty="0"/>
              <a:t>True</a:t>
            </a:r>
          </a:p>
        </p:txBody>
      </p:sp>
      <p:sp>
        <p:nvSpPr>
          <p:cNvPr id="29" name="TextBox 28"/>
          <p:cNvSpPr txBox="1"/>
          <p:nvPr/>
        </p:nvSpPr>
        <p:spPr>
          <a:xfrm>
            <a:off x="5109365" y="2397126"/>
            <a:ext cx="813596" cy="307777"/>
          </a:xfrm>
          <a:prstGeom prst="rect">
            <a:avLst/>
          </a:prstGeom>
          <a:noFill/>
        </p:spPr>
        <p:txBody>
          <a:bodyPr wrap="square" rtlCol="0">
            <a:spAutoFit/>
          </a:bodyPr>
          <a:lstStyle/>
          <a:p>
            <a:r>
              <a:rPr lang="en-US" sz="1400" dirty="0"/>
              <a:t>False</a:t>
            </a:r>
          </a:p>
        </p:txBody>
      </p:sp>
    </p:spTree>
    <p:extLst>
      <p:ext uri="{BB962C8B-B14F-4D97-AF65-F5344CB8AC3E}">
        <p14:creationId xmlns:p14="http://schemas.microsoft.com/office/powerpoint/2010/main" val="181863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dissolv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p:bldP spid="17" grpId="0"/>
      <p:bldP spid="1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WHILE LOOP with nested IF Statement</a:t>
            </a:r>
            <a:endParaRPr lang="en-US" sz="2800" dirty="0"/>
          </a:p>
        </p:txBody>
      </p:sp>
      <p:sp>
        <p:nvSpPr>
          <p:cNvPr id="3" name="Content Placeholder 2"/>
          <p:cNvSpPr>
            <a:spLocks noGrp="1"/>
          </p:cNvSpPr>
          <p:nvPr>
            <p:ph idx="1"/>
          </p:nvPr>
        </p:nvSpPr>
        <p:spPr>
          <a:xfrm>
            <a:off x="1542300" y="1152150"/>
            <a:ext cx="8652030" cy="4401910"/>
          </a:xfrm>
        </p:spPr>
        <p:txBody>
          <a:bodyPr>
            <a:normAutofit fontScale="92500" lnSpcReduction="20000"/>
          </a:bodyPr>
          <a:lstStyle/>
          <a:p>
            <a:pPr marL="514350" indent="-514350">
              <a:buFontTx/>
              <a:buAutoNum type="arabicPeriod"/>
              <a:defRPr/>
            </a:pPr>
            <a:r>
              <a:rPr lang="en-AU" sz="2000" dirty="0">
                <a:solidFill>
                  <a:schemeClr val="bg1">
                    <a:lumMod val="50000"/>
                  </a:schemeClr>
                </a:solidFill>
              </a:rPr>
              <a:t>Read Number of Exams</a:t>
            </a:r>
          </a:p>
          <a:p>
            <a:pPr marL="514350" indent="-514350">
              <a:buFontTx/>
              <a:buAutoNum type="arabicPeriod"/>
              <a:defRPr/>
            </a:pPr>
            <a:endParaRPr lang="en-AU" sz="2000" dirty="0">
              <a:solidFill>
                <a:schemeClr val="bg1">
                  <a:lumMod val="50000"/>
                </a:schemeClr>
              </a:solidFill>
            </a:endParaRPr>
          </a:p>
          <a:p>
            <a:pPr>
              <a:buFontTx/>
              <a:buNone/>
              <a:defRPr/>
            </a:pPr>
            <a:r>
              <a:rPr lang="en-AU" sz="2000" dirty="0">
                <a:solidFill>
                  <a:schemeClr val="bg1">
                    <a:lumMod val="50000"/>
                  </a:schemeClr>
                </a:solidFill>
              </a:rPr>
              <a:t>2. WHILE more exams DO</a:t>
            </a:r>
          </a:p>
          <a:p>
            <a:pPr>
              <a:buFontTx/>
              <a:buNone/>
              <a:defRPr/>
            </a:pPr>
            <a:endParaRPr lang="en-AU" sz="2000" dirty="0">
              <a:solidFill>
                <a:schemeClr val="bg1">
                  <a:lumMod val="50000"/>
                </a:schemeClr>
              </a:solidFill>
            </a:endParaRPr>
          </a:p>
          <a:p>
            <a:pPr marL="0" indent="0">
              <a:buNone/>
              <a:defRPr/>
            </a:pPr>
            <a:r>
              <a:rPr lang="en-AU" sz="2000" dirty="0">
                <a:solidFill>
                  <a:schemeClr val="bg1">
                    <a:lumMod val="50000"/>
                  </a:schemeClr>
                </a:solidFill>
              </a:rPr>
              <a:t>3. 	Mark answers</a:t>
            </a:r>
          </a:p>
          <a:p>
            <a:pPr marL="0" indent="0">
              <a:buNone/>
              <a:defRPr/>
            </a:pPr>
            <a:r>
              <a:rPr lang="en-AU" sz="2000" dirty="0">
                <a:solidFill>
                  <a:schemeClr val="bg1">
                    <a:lumMod val="50000"/>
                  </a:schemeClr>
                </a:solidFill>
              </a:rPr>
              <a:t>4. 	Collate total marks</a:t>
            </a:r>
          </a:p>
          <a:p>
            <a:pPr marL="0" indent="0">
              <a:buNone/>
              <a:defRPr/>
            </a:pPr>
            <a:r>
              <a:rPr lang="en-AU" sz="2000" dirty="0">
                <a:solidFill>
                  <a:schemeClr val="bg1">
                    <a:lumMod val="50000"/>
                  </a:schemeClr>
                </a:solidFill>
              </a:rPr>
              <a:t>5. 	IF Score &lt; 65</a:t>
            </a:r>
          </a:p>
          <a:p>
            <a:pPr marL="457200" indent="-457200">
              <a:buFontTx/>
              <a:buAutoNum type="arabicPeriod" startAt="6"/>
              <a:defRPr/>
            </a:pPr>
            <a:r>
              <a:rPr lang="en-AU" sz="2000" dirty="0">
                <a:solidFill>
                  <a:schemeClr val="bg1">
                    <a:lumMod val="50000"/>
                  </a:schemeClr>
                </a:solidFill>
              </a:rPr>
              <a:t>Fail = Fail + 1</a:t>
            </a:r>
          </a:p>
          <a:p>
            <a:pPr marL="457200" indent="-457200">
              <a:buFontTx/>
              <a:buAutoNum type="arabicPeriod" startAt="6"/>
              <a:defRPr/>
            </a:pPr>
            <a:endParaRPr lang="en-AU" sz="2000" dirty="0">
              <a:solidFill>
                <a:schemeClr val="bg1">
                  <a:lumMod val="50000"/>
                </a:schemeClr>
              </a:solidFill>
            </a:endParaRPr>
          </a:p>
          <a:p>
            <a:pPr marL="457200" indent="-457200">
              <a:buFontTx/>
              <a:buAutoNum type="arabicPeriod" startAt="7"/>
              <a:defRPr/>
            </a:pPr>
            <a:r>
              <a:rPr lang="en-AU" sz="2000" dirty="0">
                <a:solidFill>
                  <a:schemeClr val="bg1">
                    <a:lumMod val="50000"/>
                  </a:schemeClr>
                </a:solidFill>
              </a:rPr>
              <a:t>End If</a:t>
            </a:r>
          </a:p>
          <a:p>
            <a:pPr marL="457200" indent="-457200">
              <a:buFontTx/>
              <a:buAutoNum type="arabicPeriod" startAt="7"/>
              <a:defRPr/>
            </a:pPr>
            <a:endParaRPr lang="en-AU" sz="2000" dirty="0">
              <a:solidFill>
                <a:schemeClr val="bg1">
                  <a:lumMod val="50000"/>
                </a:schemeClr>
              </a:solidFill>
            </a:endParaRPr>
          </a:p>
          <a:p>
            <a:pPr>
              <a:buFontTx/>
              <a:buNone/>
              <a:defRPr/>
            </a:pPr>
            <a:r>
              <a:rPr lang="en-AU" sz="2000" dirty="0">
                <a:solidFill>
                  <a:schemeClr val="bg1">
                    <a:lumMod val="50000"/>
                  </a:schemeClr>
                </a:solidFill>
              </a:rPr>
              <a:t>8. END WHILE</a:t>
            </a:r>
          </a:p>
          <a:p>
            <a:pPr>
              <a:buFontTx/>
              <a:buNone/>
              <a:defRPr/>
            </a:pPr>
            <a:endParaRPr lang="en-AU" sz="2000" dirty="0">
              <a:solidFill>
                <a:schemeClr val="bg1">
                  <a:lumMod val="50000"/>
                </a:schemeClr>
              </a:solidFill>
            </a:endParaRPr>
          </a:p>
          <a:p>
            <a:pPr marL="0" indent="0">
              <a:buNone/>
              <a:defRPr/>
            </a:pPr>
            <a:r>
              <a:rPr lang="en-AU" sz="2000" dirty="0">
                <a:solidFill>
                  <a:schemeClr val="bg1">
                    <a:lumMod val="50000"/>
                  </a:schemeClr>
                </a:solidFill>
              </a:rPr>
              <a:t>9. Print “No more to mark”</a:t>
            </a:r>
          </a:p>
          <a:p>
            <a:endParaRPr lang="en-US" sz="20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66</a:t>
            </a:fld>
            <a:endParaRPr lang="en-US"/>
          </a:p>
        </p:txBody>
      </p:sp>
      <p:sp>
        <p:nvSpPr>
          <p:cNvPr id="5" name="Rectangle 4"/>
          <p:cNvSpPr/>
          <p:nvPr/>
        </p:nvSpPr>
        <p:spPr>
          <a:xfrm>
            <a:off x="5909093" y="1016668"/>
            <a:ext cx="720725" cy="4318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200" b="1" dirty="0"/>
              <a:t>Read</a:t>
            </a:r>
          </a:p>
        </p:txBody>
      </p:sp>
      <p:sp>
        <p:nvSpPr>
          <p:cNvPr id="6" name="AutoShape 15"/>
          <p:cNvSpPr>
            <a:spLocks noChangeArrowheads="1"/>
          </p:cNvSpPr>
          <p:nvPr/>
        </p:nvSpPr>
        <p:spPr bwMode="auto">
          <a:xfrm>
            <a:off x="5838908" y="1683416"/>
            <a:ext cx="768350" cy="796925"/>
          </a:xfrm>
          <a:prstGeom prst="diamond">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AU" sz="1200" b="1" dirty="0"/>
              <a:t>WHILE</a:t>
            </a:r>
            <a:endParaRPr lang="en-US" sz="1200" b="1" dirty="0"/>
          </a:p>
        </p:txBody>
      </p:sp>
      <p:sp>
        <p:nvSpPr>
          <p:cNvPr id="7" name="Rectangle 6"/>
          <p:cNvSpPr/>
          <p:nvPr/>
        </p:nvSpPr>
        <p:spPr>
          <a:xfrm>
            <a:off x="5897311" y="2714458"/>
            <a:ext cx="720725" cy="4318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200" b="1" dirty="0"/>
              <a:t>Mark</a:t>
            </a:r>
          </a:p>
        </p:txBody>
      </p:sp>
      <p:sp>
        <p:nvSpPr>
          <p:cNvPr id="8" name="Rectangle 7"/>
          <p:cNvSpPr/>
          <p:nvPr/>
        </p:nvSpPr>
        <p:spPr>
          <a:xfrm>
            <a:off x="5909093" y="3279943"/>
            <a:ext cx="720725" cy="4318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200" b="1" dirty="0"/>
              <a:t>Collate</a:t>
            </a:r>
          </a:p>
        </p:txBody>
      </p:sp>
      <p:sp>
        <p:nvSpPr>
          <p:cNvPr id="9" name="AutoShape 15"/>
          <p:cNvSpPr>
            <a:spLocks noChangeArrowheads="1"/>
          </p:cNvSpPr>
          <p:nvPr/>
        </p:nvSpPr>
        <p:spPr bwMode="auto">
          <a:xfrm>
            <a:off x="5849685" y="3934618"/>
            <a:ext cx="768350" cy="796925"/>
          </a:xfrm>
          <a:prstGeom prst="diamond">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AU" sz="1200" b="1" dirty="0"/>
              <a:t>IF &lt; 65</a:t>
            </a:r>
            <a:endParaRPr lang="en-US" sz="1200" b="1" dirty="0"/>
          </a:p>
        </p:txBody>
      </p:sp>
      <p:sp>
        <p:nvSpPr>
          <p:cNvPr id="10" name="Rectangle 9"/>
          <p:cNvSpPr/>
          <p:nvPr/>
        </p:nvSpPr>
        <p:spPr>
          <a:xfrm>
            <a:off x="5838909" y="4837362"/>
            <a:ext cx="720725" cy="4318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200" b="1" dirty="0"/>
              <a:t>End If</a:t>
            </a:r>
          </a:p>
        </p:txBody>
      </p:sp>
      <p:sp>
        <p:nvSpPr>
          <p:cNvPr id="11" name="Rectangle 10"/>
          <p:cNvSpPr/>
          <p:nvPr/>
        </p:nvSpPr>
        <p:spPr>
          <a:xfrm>
            <a:off x="5838908" y="5461241"/>
            <a:ext cx="720725" cy="4318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200" b="1" dirty="0"/>
              <a:t>End WHILE</a:t>
            </a:r>
          </a:p>
        </p:txBody>
      </p:sp>
      <p:sp>
        <p:nvSpPr>
          <p:cNvPr id="12" name="Rectangle 11"/>
          <p:cNvSpPr/>
          <p:nvPr/>
        </p:nvSpPr>
        <p:spPr>
          <a:xfrm>
            <a:off x="5873498" y="5985283"/>
            <a:ext cx="720725" cy="4318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200" b="1" dirty="0"/>
              <a:t>Print </a:t>
            </a:r>
          </a:p>
        </p:txBody>
      </p:sp>
      <p:sp>
        <p:nvSpPr>
          <p:cNvPr id="13" name="Rectangle 12"/>
          <p:cNvSpPr/>
          <p:nvPr/>
        </p:nvSpPr>
        <p:spPr>
          <a:xfrm>
            <a:off x="6858001" y="4144963"/>
            <a:ext cx="720725" cy="4318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200" b="1" dirty="0"/>
              <a:t>Fail</a:t>
            </a:r>
          </a:p>
        </p:txBody>
      </p:sp>
      <p:cxnSp>
        <p:nvCxnSpPr>
          <p:cNvPr id="14" name="Shape 21"/>
          <p:cNvCxnSpPr/>
          <p:nvPr/>
        </p:nvCxnSpPr>
        <p:spPr>
          <a:xfrm rot="10800000" flipH="1" flipV="1">
            <a:off x="5815096" y="2081877"/>
            <a:ext cx="47625" cy="4023360"/>
          </a:xfrm>
          <a:prstGeom prst="bentConnector3">
            <a:avLst>
              <a:gd name="adj1" fmla="val -1148583"/>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hape 26"/>
          <p:cNvCxnSpPr/>
          <p:nvPr/>
        </p:nvCxnSpPr>
        <p:spPr>
          <a:xfrm>
            <a:off x="6546932" y="2024305"/>
            <a:ext cx="12700" cy="3652837"/>
          </a:xfrm>
          <a:prstGeom prst="bentConnector3">
            <a:avLst>
              <a:gd name="adj1" fmla="val 11160000"/>
            </a:avLst>
          </a:prstGeom>
          <a:ln>
            <a:headEnd type="arrow"/>
            <a:tailEnd type="none"/>
          </a:ln>
        </p:spPr>
        <p:style>
          <a:lnRef idx="2">
            <a:schemeClr val="accent2"/>
          </a:lnRef>
          <a:fillRef idx="0">
            <a:schemeClr val="accent2"/>
          </a:fillRef>
          <a:effectRef idx="1">
            <a:schemeClr val="accent2"/>
          </a:effectRef>
          <a:fontRef idx="minor">
            <a:schemeClr val="tx1"/>
          </a:fontRef>
        </p:style>
      </p:cxnSp>
      <p:cxnSp>
        <p:nvCxnSpPr>
          <p:cNvPr id="16" name="Elbow Connector 15"/>
          <p:cNvCxnSpPr/>
          <p:nvPr/>
        </p:nvCxnSpPr>
        <p:spPr>
          <a:xfrm rot="5400000">
            <a:off x="6649880" y="4505167"/>
            <a:ext cx="496887" cy="640080"/>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p:cNvCxnSpPr>
          <p:nvPr/>
        </p:nvCxnSpPr>
        <p:spPr>
          <a:xfrm>
            <a:off x="6618036" y="4333081"/>
            <a:ext cx="239965" cy="2778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a:off x="6263941" y="1458325"/>
            <a:ext cx="23812" cy="26987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6233859" y="2477750"/>
            <a:ext cx="23812" cy="26987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6228930" y="3715785"/>
            <a:ext cx="23812" cy="26987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6199269" y="5269163"/>
            <a:ext cx="23812" cy="26987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a:off x="6228930" y="3146259"/>
            <a:ext cx="0" cy="21556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a:off x="6199269" y="5877503"/>
            <a:ext cx="11906" cy="21556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p:nvPr/>
        </p:nvCxnSpPr>
        <p:spPr>
          <a:xfrm>
            <a:off x="6213431" y="4717427"/>
            <a:ext cx="0" cy="21556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0" name="TextBox 29"/>
          <p:cNvSpPr txBox="1"/>
          <p:nvPr/>
        </p:nvSpPr>
        <p:spPr>
          <a:xfrm>
            <a:off x="5385673" y="2169973"/>
            <a:ext cx="813596" cy="307777"/>
          </a:xfrm>
          <a:prstGeom prst="rect">
            <a:avLst/>
          </a:prstGeom>
          <a:noFill/>
        </p:spPr>
        <p:txBody>
          <a:bodyPr wrap="square" rtlCol="0">
            <a:spAutoFit/>
          </a:bodyPr>
          <a:lstStyle/>
          <a:p>
            <a:r>
              <a:rPr lang="en-US" sz="1400" dirty="0"/>
              <a:t>False</a:t>
            </a:r>
          </a:p>
        </p:txBody>
      </p:sp>
      <p:sp>
        <p:nvSpPr>
          <p:cNvPr id="31" name="TextBox 30"/>
          <p:cNvSpPr txBox="1"/>
          <p:nvPr/>
        </p:nvSpPr>
        <p:spPr>
          <a:xfrm>
            <a:off x="6462232" y="2312243"/>
            <a:ext cx="756131" cy="307777"/>
          </a:xfrm>
          <a:prstGeom prst="rect">
            <a:avLst/>
          </a:prstGeom>
          <a:noFill/>
        </p:spPr>
        <p:txBody>
          <a:bodyPr wrap="square" rtlCol="0">
            <a:spAutoFit/>
          </a:bodyPr>
          <a:lstStyle/>
          <a:p>
            <a:r>
              <a:rPr lang="en-US" sz="1400" dirty="0"/>
              <a:t>True</a:t>
            </a:r>
          </a:p>
        </p:txBody>
      </p:sp>
      <p:sp>
        <p:nvSpPr>
          <p:cNvPr id="32" name="TextBox 31"/>
          <p:cNvSpPr txBox="1">
            <a:spLocks noChangeArrowheads="1"/>
          </p:cNvSpPr>
          <p:nvPr/>
        </p:nvSpPr>
        <p:spPr bwMode="auto">
          <a:xfrm>
            <a:off x="7578725" y="965868"/>
            <a:ext cx="33988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sz="2000" dirty="0">
                <a:solidFill>
                  <a:schemeClr val="tx2"/>
                </a:solidFill>
              </a:rPr>
              <a:t>Question 1: Minimum tests  to achieve 100% statement coverage?</a:t>
            </a:r>
          </a:p>
        </p:txBody>
      </p:sp>
      <p:sp>
        <p:nvSpPr>
          <p:cNvPr id="33" name="TextBox 32"/>
          <p:cNvSpPr txBox="1">
            <a:spLocks noChangeArrowheads="1"/>
          </p:cNvSpPr>
          <p:nvPr/>
        </p:nvSpPr>
        <p:spPr bwMode="auto">
          <a:xfrm>
            <a:off x="8249444" y="1969917"/>
            <a:ext cx="2057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sz="2000" dirty="0">
                <a:solidFill>
                  <a:srgbClr val="006600"/>
                </a:solidFill>
              </a:rPr>
              <a:t>Answer = 1 Test</a:t>
            </a:r>
          </a:p>
        </p:txBody>
      </p:sp>
      <p:sp>
        <p:nvSpPr>
          <p:cNvPr id="34" name="TextBox 33"/>
          <p:cNvSpPr txBox="1">
            <a:spLocks noChangeArrowheads="1"/>
          </p:cNvSpPr>
          <p:nvPr/>
        </p:nvSpPr>
        <p:spPr bwMode="auto">
          <a:xfrm>
            <a:off x="8225381" y="2930359"/>
            <a:ext cx="272459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sz="2000" dirty="0">
                <a:solidFill>
                  <a:schemeClr val="tx2"/>
                </a:solidFill>
              </a:rPr>
              <a:t>Question 2: Minimum tests to achieve 100% decision coverage?</a:t>
            </a:r>
          </a:p>
        </p:txBody>
      </p:sp>
      <p:sp>
        <p:nvSpPr>
          <p:cNvPr id="35" name="TextBox 34"/>
          <p:cNvSpPr txBox="1">
            <a:spLocks noChangeArrowheads="1"/>
          </p:cNvSpPr>
          <p:nvPr/>
        </p:nvSpPr>
        <p:spPr bwMode="auto">
          <a:xfrm>
            <a:off x="8249444" y="4160808"/>
            <a:ext cx="2057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sz="2000" dirty="0">
                <a:solidFill>
                  <a:srgbClr val="006600"/>
                </a:solidFill>
              </a:rPr>
              <a:t>Answer = 1 Test</a:t>
            </a:r>
          </a:p>
        </p:txBody>
      </p:sp>
      <p:sp>
        <p:nvSpPr>
          <p:cNvPr id="36" name="TextBox 35"/>
          <p:cNvSpPr txBox="1"/>
          <p:nvPr/>
        </p:nvSpPr>
        <p:spPr>
          <a:xfrm>
            <a:off x="7365583" y="5831454"/>
            <a:ext cx="3581400" cy="584775"/>
          </a:xfrm>
          <a:prstGeom prst="rect">
            <a:avLst/>
          </a:prstGeom>
          <a:solidFill>
            <a:srgbClr val="0000CC"/>
          </a:solidFill>
        </p:spPr>
        <p:style>
          <a:lnRef idx="0">
            <a:schemeClr val="accent2"/>
          </a:lnRef>
          <a:fillRef idx="3">
            <a:schemeClr val="accent2"/>
          </a:fillRef>
          <a:effectRef idx="3">
            <a:schemeClr val="accent2"/>
          </a:effectRef>
          <a:fontRef idx="minor">
            <a:schemeClr val="lt1"/>
          </a:fontRef>
        </p:style>
        <p:txBody>
          <a:bodyPr>
            <a:spAutoFit/>
          </a:bodyPr>
          <a:lstStyle/>
          <a:p>
            <a:pPr algn="ctr">
              <a:defRPr/>
            </a:pPr>
            <a:r>
              <a:rPr lang="en-AU" sz="1600" dirty="0">
                <a:solidFill>
                  <a:schemeClr val="bg1"/>
                </a:solidFill>
              </a:rPr>
              <a:t>Tip: Anything within a WHILE LOOP can be covered with only 1 test!</a:t>
            </a:r>
            <a:endParaRPr lang="en-US" sz="1600" dirty="0">
              <a:solidFill>
                <a:schemeClr val="bg1"/>
              </a:solidFill>
            </a:endParaRPr>
          </a:p>
        </p:txBody>
      </p:sp>
      <p:sp>
        <p:nvSpPr>
          <p:cNvPr id="37" name="Freeform 36"/>
          <p:cNvSpPr/>
          <p:nvPr/>
        </p:nvSpPr>
        <p:spPr>
          <a:xfrm>
            <a:off x="4714875" y="1016000"/>
            <a:ext cx="3327400" cy="5302250"/>
          </a:xfrm>
          <a:custGeom>
            <a:avLst/>
            <a:gdLst>
              <a:gd name="connsiteX0" fmla="*/ 1246976 w 3326790"/>
              <a:gd name="connsiteY0" fmla="*/ 0 h 5302489"/>
              <a:gd name="connsiteX1" fmla="*/ 1246976 w 3326790"/>
              <a:gd name="connsiteY1" fmla="*/ 2728686 h 5302489"/>
              <a:gd name="connsiteX2" fmla="*/ 1566290 w 3326790"/>
              <a:gd name="connsiteY2" fmla="*/ 3178629 h 5302489"/>
              <a:gd name="connsiteX3" fmla="*/ 2495204 w 3326790"/>
              <a:gd name="connsiteY3" fmla="*/ 3323771 h 5302489"/>
              <a:gd name="connsiteX4" fmla="*/ 2437147 w 3326790"/>
              <a:gd name="connsiteY4" fmla="*/ 4020457 h 5302489"/>
              <a:gd name="connsiteX5" fmla="*/ 1203433 w 3326790"/>
              <a:gd name="connsiteY5" fmla="*/ 3962400 h 5302489"/>
              <a:gd name="connsiteX6" fmla="*/ 1246976 w 3326790"/>
              <a:gd name="connsiteY6" fmla="*/ 4644571 h 5302489"/>
              <a:gd name="connsiteX7" fmla="*/ 3003204 w 3326790"/>
              <a:gd name="connsiteY7" fmla="*/ 4644571 h 5302489"/>
              <a:gd name="connsiteX8" fmla="*/ 3061262 w 3326790"/>
              <a:gd name="connsiteY8" fmla="*/ 899886 h 5302489"/>
              <a:gd name="connsiteX9" fmla="*/ 245490 w 3326790"/>
              <a:gd name="connsiteY9" fmla="*/ 972457 h 5302489"/>
              <a:gd name="connsiteX10" fmla="*/ 260004 w 3326790"/>
              <a:gd name="connsiteY10" fmla="*/ 4934857 h 5302489"/>
              <a:gd name="connsiteX11" fmla="*/ 1261490 w 3326790"/>
              <a:gd name="connsiteY11" fmla="*/ 5196114 h 530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26790" h="5302489">
                <a:moveTo>
                  <a:pt x="1246976" y="0"/>
                </a:moveTo>
                <a:cubicBezTo>
                  <a:pt x="1220366" y="1099457"/>
                  <a:pt x="1193757" y="2198915"/>
                  <a:pt x="1246976" y="2728686"/>
                </a:cubicBezTo>
                <a:cubicBezTo>
                  <a:pt x="1300195" y="3258458"/>
                  <a:pt x="1358252" y="3079448"/>
                  <a:pt x="1566290" y="3178629"/>
                </a:cubicBezTo>
                <a:cubicBezTo>
                  <a:pt x="1774328" y="3277810"/>
                  <a:pt x="2350061" y="3183466"/>
                  <a:pt x="2495204" y="3323771"/>
                </a:cubicBezTo>
                <a:cubicBezTo>
                  <a:pt x="2640347" y="3464076"/>
                  <a:pt x="2652442" y="3914019"/>
                  <a:pt x="2437147" y="4020457"/>
                </a:cubicBezTo>
                <a:cubicBezTo>
                  <a:pt x="2221852" y="4126895"/>
                  <a:pt x="1401795" y="3858381"/>
                  <a:pt x="1203433" y="3962400"/>
                </a:cubicBezTo>
                <a:cubicBezTo>
                  <a:pt x="1005071" y="4066419"/>
                  <a:pt x="947014" y="4530876"/>
                  <a:pt x="1246976" y="4644571"/>
                </a:cubicBezTo>
                <a:cubicBezTo>
                  <a:pt x="1546938" y="4758266"/>
                  <a:pt x="2700823" y="5268685"/>
                  <a:pt x="3003204" y="4644571"/>
                </a:cubicBezTo>
                <a:cubicBezTo>
                  <a:pt x="3305585" y="4020457"/>
                  <a:pt x="3520881" y="1511905"/>
                  <a:pt x="3061262" y="899886"/>
                </a:cubicBezTo>
                <a:cubicBezTo>
                  <a:pt x="2601643" y="287867"/>
                  <a:pt x="712366" y="299962"/>
                  <a:pt x="245490" y="972457"/>
                </a:cubicBezTo>
                <a:cubicBezTo>
                  <a:pt x="-221386" y="1644952"/>
                  <a:pt x="90671" y="4230914"/>
                  <a:pt x="260004" y="4934857"/>
                </a:cubicBezTo>
                <a:cubicBezTo>
                  <a:pt x="429337" y="5638800"/>
                  <a:pt x="1232461" y="5096933"/>
                  <a:pt x="1261490" y="5196114"/>
                </a:cubicBezTo>
              </a:path>
            </a:pathLst>
          </a:cu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AU"/>
          </a:p>
        </p:txBody>
      </p:sp>
      <p:sp>
        <p:nvSpPr>
          <p:cNvPr id="38" name="Freeform 37"/>
          <p:cNvSpPr/>
          <p:nvPr/>
        </p:nvSpPr>
        <p:spPr>
          <a:xfrm>
            <a:off x="4824414" y="1176339"/>
            <a:ext cx="3297237" cy="4992687"/>
          </a:xfrm>
          <a:custGeom>
            <a:avLst/>
            <a:gdLst>
              <a:gd name="connsiteX0" fmla="*/ 1224051 w 3296466"/>
              <a:gd name="connsiteY0" fmla="*/ 0 h 4992914"/>
              <a:gd name="connsiteX1" fmla="*/ 1136965 w 3296466"/>
              <a:gd name="connsiteY1" fmla="*/ 3135086 h 4992914"/>
              <a:gd name="connsiteX2" fmla="*/ 2486793 w 3296466"/>
              <a:gd name="connsiteY2" fmla="*/ 3120572 h 4992914"/>
              <a:gd name="connsiteX3" fmla="*/ 2167479 w 3296466"/>
              <a:gd name="connsiteY3" fmla="*/ 3846286 h 4992914"/>
              <a:gd name="connsiteX4" fmla="*/ 1180508 w 3296466"/>
              <a:gd name="connsiteY4" fmla="*/ 3860800 h 4992914"/>
              <a:gd name="connsiteX5" fmla="*/ 1209536 w 3296466"/>
              <a:gd name="connsiteY5" fmla="*/ 4455886 h 4992914"/>
              <a:gd name="connsiteX6" fmla="*/ 2936736 w 3296466"/>
              <a:gd name="connsiteY6" fmla="*/ 4412343 h 4992914"/>
              <a:gd name="connsiteX7" fmla="*/ 2994793 w 3296466"/>
              <a:gd name="connsiteY7" fmla="*/ 1756229 h 4992914"/>
              <a:gd name="connsiteX8" fmla="*/ 2689993 w 3296466"/>
              <a:gd name="connsiteY8" fmla="*/ 870857 h 4992914"/>
              <a:gd name="connsiteX9" fmla="*/ 1354679 w 3296466"/>
              <a:gd name="connsiteY9" fmla="*/ 856343 h 4992914"/>
              <a:gd name="connsiteX10" fmla="*/ 890222 w 3296466"/>
              <a:gd name="connsiteY10" fmla="*/ 1161143 h 4992914"/>
              <a:gd name="connsiteX11" fmla="*/ 890222 w 3296466"/>
              <a:gd name="connsiteY11" fmla="*/ 2873829 h 4992914"/>
              <a:gd name="connsiteX12" fmla="*/ 904736 w 3296466"/>
              <a:gd name="connsiteY12" fmla="*/ 3860800 h 4992914"/>
              <a:gd name="connsiteX13" fmla="*/ 1369193 w 3296466"/>
              <a:gd name="connsiteY13" fmla="*/ 4644572 h 4992914"/>
              <a:gd name="connsiteX14" fmla="*/ 3023822 w 3296466"/>
              <a:gd name="connsiteY14" fmla="*/ 4615543 h 4992914"/>
              <a:gd name="connsiteX15" fmla="*/ 3270565 w 3296466"/>
              <a:gd name="connsiteY15" fmla="*/ 1669143 h 4992914"/>
              <a:gd name="connsiteX16" fmla="*/ 2762565 w 3296466"/>
              <a:gd name="connsiteY16" fmla="*/ 682172 h 4992914"/>
              <a:gd name="connsiteX17" fmla="*/ 933765 w 3296466"/>
              <a:gd name="connsiteY17" fmla="*/ 580572 h 4992914"/>
              <a:gd name="connsiteX18" fmla="*/ 62908 w 3296466"/>
              <a:gd name="connsiteY18" fmla="*/ 1117600 h 4992914"/>
              <a:gd name="connsiteX19" fmla="*/ 77422 w 3296466"/>
              <a:gd name="connsiteY19" fmla="*/ 3018972 h 4992914"/>
              <a:gd name="connsiteX20" fmla="*/ 149993 w 3296466"/>
              <a:gd name="connsiteY20" fmla="*/ 4615543 h 4992914"/>
              <a:gd name="connsiteX21" fmla="*/ 1078908 w 3296466"/>
              <a:gd name="connsiteY21" fmla="*/ 4992914 h 4992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96466" h="4992914">
                <a:moveTo>
                  <a:pt x="1224051" y="0"/>
                </a:moveTo>
                <a:cubicBezTo>
                  <a:pt x="1075279" y="1307495"/>
                  <a:pt x="926508" y="2614991"/>
                  <a:pt x="1136965" y="3135086"/>
                </a:cubicBezTo>
                <a:cubicBezTo>
                  <a:pt x="1347422" y="3655181"/>
                  <a:pt x="2315041" y="3002039"/>
                  <a:pt x="2486793" y="3120572"/>
                </a:cubicBezTo>
                <a:cubicBezTo>
                  <a:pt x="2658545" y="3239105"/>
                  <a:pt x="2385193" y="3722915"/>
                  <a:pt x="2167479" y="3846286"/>
                </a:cubicBezTo>
                <a:cubicBezTo>
                  <a:pt x="1949765" y="3969657"/>
                  <a:pt x="1340165" y="3759200"/>
                  <a:pt x="1180508" y="3860800"/>
                </a:cubicBezTo>
                <a:cubicBezTo>
                  <a:pt x="1020851" y="3962400"/>
                  <a:pt x="916831" y="4363962"/>
                  <a:pt x="1209536" y="4455886"/>
                </a:cubicBezTo>
                <a:cubicBezTo>
                  <a:pt x="1502241" y="4547810"/>
                  <a:pt x="2639193" y="4862286"/>
                  <a:pt x="2936736" y="4412343"/>
                </a:cubicBezTo>
                <a:cubicBezTo>
                  <a:pt x="3234279" y="3962400"/>
                  <a:pt x="3035917" y="2346477"/>
                  <a:pt x="2994793" y="1756229"/>
                </a:cubicBezTo>
                <a:cubicBezTo>
                  <a:pt x="2953669" y="1165981"/>
                  <a:pt x="2963345" y="1020838"/>
                  <a:pt x="2689993" y="870857"/>
                </a:cubicBezTo>
                <a:cubicBezTo>
                  <a:pt x="2416641" y="720876"/>
                  <a:pt x="1654641" y="807962"/>
                  <a:pt x="1354679" y="856343"/>
                </a:cubicBezTo>
                <a:cubicBezTo>
                  <a:pt x="1054717" y="904724"/>
                  <a:pt x="967631" y="824895"/>
                  <a:pt x="890222" y="1161143"/>
                </a:cubicBezTo>
                <a:cubicBezTo>
                  <a:pt x="812812" y="1497391"/>
                  <a:pt x="887803" y="2423886"/>
                  <a:pt x="890222" y="2873829"/>
                </a:cubicBezTo>
                <a:cubicBezTo>
                  <a:pt x="892641" y="3323772"/>
                  <a:pt x="824908" y="3565676"/>
                  <a:pt x="904736" y="3860800"/>
                </a:cubicBezTo>
                <a:cubicBezTo>
                  <a:pt x="984564" y="4155924"/>
                  <a:pt x="1016012" y="4518781"/>
                  <a:pt x="1369193" y="4644572"/>
                </a:cubicBezTo>
                <a:cubicBezTo>
                  <a:pt x="1722374" y="4770363"/>
                  <a:pt x="2706927" y="5111448"/>
                  <a:pt x="3023822" y="4615543"/>
                </a:cubicBezTo>
                <a:cubicBezTo>
                  <a:pt x="3340717" y="4119638"/>
                  <a:pt x="3314108" y="2324705"/>
                  <a:pt x="3270565" y="1669143"/>
                </a:cubicBezTo>
                <a:cubicBezTo>
                  <a:pt x="3227022" y="1013581"/>
                  <a:pt x="3152032" y="863600"/>
                  <a:pt x="2762565" y="682172"/>
                </a:cubicBezTo>
                <a:cubicBezTo>
                  <a:pt x="2373098" y="500744"/>
                  <a:pt x="1383708" y="508001"/>
                  <a:pt x="933765" y="580572"/>
                </a:cubicBezTo>
                <a:cubicBezTo>
                  <a:pt x="483822" y="653143"/>
                  <a:pt x="205632" y="711200"/>
                  <a:pt x="62908" y="1117600"/>
                </a:cubicBezTo>
                <a:cubicBezTo>
                  <a:pt x="-79816" y="1524000"/>
                  <a:pt x="62908" y="2435982"/>
                  <a:pt x="77422" y="3018972"/>
                </a:cubicBezTo>
                <a:cubicBezTo>
                  <a:pt x="91936" y="3601962"/>
                  <a:pt x="-16921" y="4286553"/>
                  <a:pt x="149993" y="4615543"/>
                </a:cubicBezTo>
                <a:cubicBezTo>
                  <a:pt x="316907" y="4944533"/>
                  <a:pt x="697907" y="4968723"/>
                  <a:pt x="1078908" y="4992914"/>
                </a:cubicBezTo>
              </a:path>
            </a:pathLst>
          </a:custGeom>
          <a:ln w="57150">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AU"/>
          </a:p>
        </p:txBody>
      </p:sp>
    </p:spTree>
    <p:extLst>
      <p:ext uri="{BB962C8B-B14F-4D97-AF65-F5344CB8AC3E}">
        <p14:creationId xmlns:p14="http://schemas.microsoft.com/office/powerpoint/2010/main" val="6804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dissolv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dissolv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dissolv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p:cTn id="27" dur="1000" fill="hold"/>
                                        <p:tgtEl>
                                          <p:spTgt spid="36"/>
                                        </p:tgtEl>
                                        <p:attrNameLst>
                                          <p:attrName>ppt_w</p:attrName>
                                        </p:attrNameLst>
                                      </p:cBhvr>
                                      <p:tavLst>
                                        <p:tav tm="0">
                                          <p:val>
                                            <p:fltVal val="0"/>
                                          </p:val>
                                        </p:tav>
                                        <p:tav tm="100000">
                                          <p:val>
                                            <p:strVal val="#ppt_w"/>
                                          </p:val>
                                        </p:tav>
                                      </p:tavLst>
                                    </p:anim>
                                    <p:anim calcmode="lin" valueType="num">
                                      <p:cBhvr>
                                        <p:cTn id="28" dur="1000" fill="hold"/>
                                        <p:tgtEl>
                                          <p:spTgt spid="36"/>
                                        </p:tgtEl>
                                        <p:attrNameLst>
                                          <p:attrName>ppt_h</p:attrName>
                                        </p:attrNameLst>
                                      </p:cBhvr>
                                      <p:tavLst>
                                        <p:tav tm="0">
                                          <p:val>
                                            <p:fltVal val="0"/>
                                          </p:val>
                                        </p:tav>
                                        <p:tav tm="100000">
                                          <p:val>
                                            <p:strVal val="#ppt_h"/>
                                          </p:val>
                                        </p:tav>
                                      </p:tavLst>
                                    </p:anim>
                                    <p:anim calcmode="lin" valueType="num">
                                      <p:cBhvr>
                                        <p:cTn id="29" dur="1000" fill="hold"/>
                                        <p:tgtEl>
                                          <p:spTgt spid="36"/>
                                        </p:tgtEl>
                                        <p:attrNameLst>
                                          <p:attrName>style.rotation</p:attrName>
                                        </p:attrNameLst>
                                      </p:cBhvr>
                                      <p:tavLst>
                                        <p:tav tm="0">
                                          <p:val>
                                            <p:fltVal val="90"/>
                                          </p:val>
                                        </p:tav>
                                        <p:tav tm="100000">
                                          <p:val>
                                            <p:fltVal val="0"/>
                                          </p:val>
                                        </p:tav>
                                      </p:tavLst>
                                    </p:anim>
                                    <p:animEffect transition="in" filter="fade">
                                      <p:cBhvr>
                                        <p:cTn id="30" dur="10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3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WHILE LOOP and more IF statements</a:t>
            </a:r>
            <a:endParaRPr lang="en-US" sz="2800" dirty="0"/>
          </a:p>
        </p:txBody>
      </p:sp>
      <p:sp>
        <p:nvSpPr>
          <p:cNvPr id="3" name="Content Placeholder 2"/>
          <p:cNvSpPr>
            <a:spLocks noGrp="1"/>
          </p:cNvSpPr>
          <p:nvPr>
            <p:ph idx="1"/>
          </p:nvPr>
        </p:nvSpPr>
        <p:spPr>
          <a:xfrm>
            <a:off x="1466405" y="1076256"/>
            <a:ext cx="8915400" cy="4881563"/>
          </a:xfrm>
        </p:spPr>
        <p:txBody>
          <a:bodyPr>
            <a:normAutofit fontScale="92500" lnSpcReduction="10000"/>
          </a:bodyPr>
          <a:lstStyle/>
          <a:p>
            <a:pPr marL="514350" indent="-514350">
              <a:buNone/>
              <a:defRPr/>
            </a:pPr>
            <a:r>
              <a:rPr lang="en-AU" sz="2000" dirty="0">
                <a:solidFill>
                  <a:schemeClr val="bg1">
                    <a:lumMod val="50000"/>
                  </a:schemeClr>
                </a:solidFill>
              </a:rPr>
              <a:t>1.  Read Number of Exams</a:t>
            </a:r>
          </a:p>
          <a:p>
            <a:pPr>
              <a:buFontTx/>
              <a:buNone/>
              <a:defRPr/>
            </a:pPr>
            <a:r>
              <a:rPr lang="en-AU" sz="2000" dirty="0">
                <a:solidFill>
                  <a:schemeClr val="bg1">
                    <a:lumMod val="50000"/>
                  </a:schemeClr>
                </a:solidFill>
              </a:rPr>
              <a:t>2.  WHILE more exams DO</a:t>
            </a:r>
          </a:p>
          <a:p>
            <a:pPr marL="0" indent="0">
              <a:buNone/>
              <a:defRPr/>
            </a:pPr>
            <a:r>
              <a:rPr lang="en-AU" sz="2000" dirty="0">
                <a:solidFill>
                  <a:schemeClr val="bg1">
                    <a:lumMod val="50000"/>
                  </a:schemeClr>
                </a:solidFill>
              </a:rPr>
              <a:t>3. 	Mark answers</a:t>
            </a:r>
          </a:p>
          <a:p>
            <a:pPr marL="0" indent="0">
              <a:buNone/>
              <a:defRPr/>
            </a:pPr>
            <a:r>
              <a:rPr lang="en-AU" sz="2000" dirty="0">
                <a:solidFill>
                  <a:schemeClr val="bg1">
                    <a:lumMod val="50000"/>
                  </a:schemeClr>
                </a:solidFill>
              </a:rPr>
              <a:t>4. 	Collate total marks</a:t>
            </a:r>
          </a:p>
          <a:p>
            <a:pPr marL="0" indent="0">
              <a:buNone/>
              <a:defRPr/>
            </a:pPr>
            <a:r>
              <a:rPr lang="en-AU" sz="2000" dirty="0">
                <a:solidFill>
                  <a:schemeClr val="bg1">
                    <a:lumMod val="50000"/>
                  </a:schemeClr>
                </a:solidFill>
              </a:rPr>
              <a:t>5. 	IF Score &lt; 65</a:t>
            </a:r>
          </a:p>
          <a:p>
            <a:pPr marL="0" indent="0">
              <a:buNone/>
              <a:defRPr/>
            </a:pPr>
            <a:r>
              <a:rPr lang="en-AU" sz="2000" dirty="0">
                <a:solidFill>
                  <a:schemeClr val="bg1">
                    <a:lumMod val="50000"/>
                  </a:schemeClr>
                </a:solidFill>
              </a:rPr>
              <a:t>6. 	      Fail = Fail + 1</a:t>
            </a:r>
          </a:p>
          <a:p>
            <a:pPr>
              <a:buFontTx/>
              <a:buNone/>
              <a:defRPr/>
            </a:pPr>
            <a:r>
              <a:rPr lang="en-AU" sz="2000" dirty="0">
                <a:solidFill>
                  <a:schemeClr val="bg1">
                    <a:lumMod val="50000"/>
                  </a:schemeClr>
                </a:solidFill>
              </a:rPr>
              <a:t>7.	End IF</a:t>
            </a:r>
          </a:p>
          <a:p>
            <a:pPr>
              <a:buFontTx/>
              <a:buNone/>
              <a:defRPr/>
            </a:pPr>
            <a:r>
              <a:rPr lang="en-AU" sz="2000" dirty="0">
                <a:solidFill>
                  <a:schemeClr val="bg1">
                    <a:lumMod val="50000"/>
                  </a:schemeClr>
                </a:solidFill>
              </a:rPr>
              <a:t>8.  END WHILE</a:t>
            </a:r>
          </a:p>
          <a:p>
            <a:pPr marL="0" indent="0">
              <a:buNone/>
              <a:defRPr/>
            </a:pPr>
            <a:r>
              <a:rPr lang="en-AU" sz="2000" dirty="0">
                <a:solidFill>
                  <a:schemeClr val="bg1">
                    <a:lumMod val="50000"/>
                  </a:schemeClr>
                </a:solidFill>
              </a:rPr>
              <a:t>9.  Class Result = Fail/Exams</a:t>
            </a:r>
          </a:p>
          <a:p>
            <a:pPr marL="0" indent="0">
              <a:buNone/>
              <a:defRPr/>
            </a:pPr>
            <a:r>
              <a:rPr lang="en-AU" sz="2000" dirty="0">
                <a:solidFill>
                  <a:schemeClr val="bg1">
                    <a:lumMod val="50000"/>
                  </a:schemeClr>
                </a:solidFill>
              </a:rPr>
              <a:t>10. IF Fail &lt; 30%</a:t>
            </a:r>
          </a:p>
          <a:p>
            <a:pPr marL="0" indent="0">
              <a:buNone/>
              <a:defRPr/>
            </a:pPr>
            <a:r>
              <a:rPr lang="en-AU" sz="2000" dirty="0">
                <a:solidFill>
                  <a:schemeClr val="bg1">
                    <a:lumMod val="50000"/>
                  </a:schemeClr>
                </a:solidFill>
              </a:rPr>
              <a:t>11.      Print “Smart Class”</a:t>
            </a:r>
          </a:p>
          <a:p>
            <a:pPr marL="0" indent="0">
              <a:buNone/>
              <a:defRPr/>
            </a:pPr>
            <a:r>
              <a:rPr lang="en-AU" sz="2000" dirty="0">
                <a:solidFill>
                  <a:schemeClr val="bg1">
                    <a:lumMod val="50000"/>
                  </a:schemeClr>
                </a:solidFill>
              </a:rPr>
              <a:t>12. ELSE</a:t>
            </a:r>
          </a:p>
          <a:p>
            <a:pPr marL="0" indent="0">
              <a:buNone/>
              <a:defRPr/>
            </a:pPr>
            <a:r>
              <a:rPr lang="en-AU" sz="2000" dirty="0">
                <a:solidFill>
                  <a:schemeClr val="bg1">
                    <a:lumMod val="50000"/>
                  </a:schemeClr>
                </a:solidFill>
              </a:rPr>
              <a:t>13.      Print “Poor Trainer”</a:t>
            </a:r>
          </a:p>
          <a:p>
            <a:pPr marL="0" indent="0">
              <a:buNone/>
              <a:defRPr/>
            </a:pPr>
            <a:r>
              <a:rPr lang="en-AU" sz="2000" dirty="0">
                <a:solidFill>
                  <a:schemeClr val="bg1">
                    <a:lumMod val="50000"/>
                  </a:schemeClr>
                </a:solidFill>
              </a:rPr>
              <a:t>14. END IF</a:t>
            </a:r>
            <a:endParaRPr lang="en-AU" sz="2000" dirty="0"/>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67</a:t>
            </a:fld>
            <a:endParaRPr lang="en-US"/>
          </a:p>
        </p:txBody>
      </p:sp>
      <p:sp>
        <p:nvSpPr>
          <p:cNvPr id="5" name="Rectangle 4"/>
          <p:cNvSpPr/>
          <p:nvPr/>
        </p:nvSpPr>
        <p:spPr>
          <a:xfrm>
            <a:off x="5584826" y="914401"/>
            <a:ext cx="684213" cy="34607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100" dirty="0"/>
              <a:t>Read</a:t>
            </a:r>
          </a:p>
        </p:txBody>
      </p:sp>
      <p:sp>
        <p:nvSpPr>
          <p:cNvPr id="6" name="AutoShape 15"/>
          <p:cNvSpPr>
            <a:spLocks noChangeArrowheads="1"/>
          </p:cNvSpPr>
          <p:nvPr/>
        </p:nvSpPr>
        <p:spPr bwMode="auto">
          <a:xfrm>
            <a:off x="5649914" y="1406525"/>
            <a:ext cx="598487" cy="603250"/>
          </a:xfrm>
          <a:prstGeom prst="diamond">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AU" sz="1100" dirty="0"/>
              <a:t>WHILE</a:t>
            </a:r>
            <a:endParaRPr lang="en-US" sz="1100" dirty="0"/>
          </a:p>
        </p:txBody>
      </p:sp>
      <p:sp>
        <p:nvSpPr>
          <p:cNvPr id="8" name="Rectangle 7"/>
          <p:cNvSpPr/>
          <p:nvPr/>
        </p:nvSpPr>
        <p:spPr>
          <a:xfrm>
            <a:off x="5621338" y="2209801"/>
            <a:ext cx="684212" cy="34607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100" dirty="0"/>
              <a:t>Mark &amp; Collate</a:t>
            </a:r>
          </a:p>
        </p:txBody>
      </p:sp>
      <p:sp>
        <p:nvSpPr>
          <p:cNvPr id="9" name="AutoShape 15"/>
          <p:cNvSpPr>
            <a:spLocks noChangeArrowheads="1"/>
          </p:cNvSpPr>
          <p:nvPr/>
        </p:nvSpPr>
        <p:spPr bwMode="auto">
          <a:xfrm>
            <a:off x="5638801" y="2667001"/>
            <a:ext cx="658813" cy="650875"/>
          </a:xfrm>
          <a:prstGeom prst="diamond">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AU" sz="1100" dirty="0"/>
              <a:t>IF &lt; 65</a:t>
            </a:r>
            <a:endParaRPr lang="en-US" sz="1100" dirty="0"/>
          </a:p>
        </p:txBody>
      </p:sp>
      <p:sp>
        <p:nvSpPr>
          <p:cNvPr id="10" name="Rectangle 9"/>
          <p:cNvSpPr/>
          <p:nvPr/>
        </p:nvSpPr>
        <p:spPr>
          <a:xfrm>
            <a:off x="5613401" y="3429001"/>
            <a:ext cx="684213" cy="34607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100" dirty="0"/>
              <a:t>End If</a:t>
            </a:r>
          </a:p>
        </p:txBody>
      </p:sp>
      <p:sp>
        <p:nvSpPr>
          <p:cNvPr id="11" name="Rectangle 10"/>
          <p:cNvSpPr/>
          <p:nvPr/>
        </p:nvSpPr>
        <p:spPr>
          <a:xfrm>
            <a:off x="5621338" y="3886201"/>
            <a:ext cx="684212" cy="34607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100" dirty="0"/>
              <a:t>End WHILE</a:t>
            </a:r>
          </a:p>
        </p:txBody>
      </p:sp>
      <p:sp>
        <p:nvSpPr>
          <p:cNvPr id="12" name="Rectangle 11"/>
          <p:cNvSpPr/>
          <p:nvPr/>
        </p:nvSpPr>
        <p:spPr>
          <a:xfrm>
            <a:off x="5621338" y="4378326"/>
            <a:ext cx="684212" cy="34607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100" dirty="0"/>
              <a:t>Class Result</a:t>
            </a:r>
          </a:p>
        </p:txBody>
      </p:sp>
      <p:sp>
        <p:nvSpPr>
          <p:cNvPr id="13" name="AutoShape 15"/>
          <p:cNvSpPr>
            <a:spLocks noChangeArrowheads="1"/>
          </p:cNvSpPr>
          <p:nvPr/>
        </p:nvSpPr>
        <p:spPr bwMode="auto">
          <a:xfrm>
            <a:off x="5640388" y="4835526"/>
            <a:ext cx="658812" cy="650875"/>
          </a:xfrm>
          <a:prstGeom prst="diamond">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AU" sz="1100" dirty="0"/>
              <a:t>IF &lt; 30</a:t>
            </a:r>
            <a:endParaRPr lang="en-US" sz="1100" dirty="0"/>
          </a:p>
        </p:txBody>
      </p:sp>
      <p:sp>
        <p:nvSpPr>
          <p:cNvPr id="14" name="Rectangle 13"/>
          <p:cNvSpPr/>
          <p:nvPr/>
        </p:nvSpPr>
        <p:spPr>
          <a:xfrm>
            <a:off x="5614988" y="5638801"/>
            <a:ext cx="684212" cy="34607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100" dirty="0"/>
              <a:t>Poor Trainer</a:t>
            </a:r>
          </a:p>
        </p:txBody>
      </p:sp>
      <p:sp>
        <p:nvSpPr>
          <p:cNvPr id="15" name="Rectangle 14"/>
          <p:cNvSpPr/>
          <p:nvPr/>
        </p:nvSpPr>
        <p:spPr>
          <a:xfrm>
            <a:off x="5622926" y="6130926"/>
            <a:ext cx="684213" cy="34607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100" dirty="0"/>
              <a:t>END IF</a:t>
            </a:r>
          </a:p>
        </p:txBody>
      </p:sp>
      <p:sp>
        <p:nvSpPr>
          <p:cNvPr id="16" name="Rectangle 15"/>
          <p:cNvSpPr/>
          <p:nvPr/>
        </p:nvSpPr>
        <p:spPr>
          <a:xfrm>
            <a:off x="6707188" y="4987926"/>
            <a:ext cx="684212" cy="34607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100" dirty="0"/>
              <a:t>Smart</a:t>
            </a:r>
          </a:p>
        </p:txBody>
      </p:sp>
      <p:sp>
        <p:nvSpPr>
          <p:cNvPr id="17" name="Rectangle 16"/>
          <p:cNvSpPr/>
          <p:nvPr/>
        </p:nvSpPr>
        <p:spPr>
          <a:xfrm>
            <a:off x="6705601" y="2819401"/>
            <a:ext cx="684213" cy="34607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AU" sz="1100" dirty="0"/>
              <a:t>Fail</a:t>
            </a:r>
          </a:p>
        </p:txBody>
      </p:sp>
      <p:sp>
        <p:nvSpPr>
          <p:cNvPr id="18" name="Oval 17"/>
          <p:cNvSpPr/>
          <p:nvPr/>
        </p:nvSpPr>
        <p:spPr>
          <a:xfrm>
            <a:off x="5490119" y="5332412"/>
            <a:ext cx="969963" cy="958850"/>
          </a:xfrm>
          <a:prstGeom prst="ellipse">
            <a:avLst/>
          </a:prstGeom>
          <a:solidFill>
            <a:schemeClr val="accent1">
              <a:alpha val="24000"/>
            </a:schemeClr>
          </a:solidFill>
          <a:ln>
            <a:solidFill>
              <a:srgbClr val="FF0000"/>
            </a:solidFill>
          </a:ln>
          <a:effectLst>
            <a:outerShdw blurRad="65500" dist="38100" dir="5400000" rotWithShape="0">
              <a:srgbClr val="FF0000">
                <a:alpha val="40000"/>
              </a:srgbClr>
            </a:outerShdw>
          </a:effectLst>
        </p:spPr>
        <p:style>
          <a:lnRef idx="1">
            <a:schemeClr val="accent1"/>
          </a:lnRef>
          <a:fillRef idx="3">
            <a:schemeClr val="accent1"/>
          </a:fillRef>
          <a:effectRef idx="2">
            <a:schemeClr val="accent1"/>
          </a:effectRef>
          <a:fontRef idx="minor">
            <a:schemeClr val="lt1"/>
          </a:fontRef>
        </p:style>
        <p:txBody>
          <a:bodyPr vert="vert" anchor="ctr"/>
          <a:lstStyle/>
          <a:p>
            <a:pPr algn="ctr">
              <a:defRPr/>
            </a:pPr>
            <a:endParaRPr lang="en-AU" sz="700" b="1" dirty="0"/>
          </a:p>
        </p:txBody>
      </p:sp>
      <p:cxnSp>
        <p:nvCxnSpPr>
          <p:cNvPr id="19" name="Shape 26"/>
          <p:cNvCxnSpPr/>
          <p:nvPr/>
        </p:nvCxnSpPr>
        <p:spPr>
          <a:xfrm>
            <a:off x="6248400" y="1708150"/>
            <a:ext cx="57150" cy="2351088"/>
          </a:xfrm>
          <a:prstGeom prst="bentConnector3">
            <a:avLst>
              <a:gd name="adj1" fmla="val 2364841"/>
            </a:avLst>
          </a:prstGeom>
          <a:ln>
            <a:headEnd type="arrow"/>
            <a:tailEnd type="none"/>
          </a:ln>
        </p:spPr>
        <p:style>
          <a:lnRef idx="2">
            <a:schemeClr val="accent2">
              <a:shade val="50000"/>
            </a:schemeClr>
          </a:lnRef>
          <a:fillRef idx="1">
            <a:schemeClr val="accent2"/>
          </a:fillRef>
          <a:effectRef idx="0">
            <a:schemeClr val="accent2"/>
          </a:effectRef>
          <a:fontRef idx="minor">
            <a:schemeClr val="lt1"/>
          </a:fontRef>
        </p:style>
      </p:cxnSp>
      <p:cxnSp>
        <p:nvCxnSpPr>
          <p:cNvPr id="20" name="Elbow Connector 19"/>
          <p:cNvCxnSpPr/>
          <p:nvPr/>
        </p:nvCxnSpPr>
        <p:spPr>
          <a:xfrm rot="5400000">
            <a:off x="6193632" y="5447507"/>
            <a:ext cx="969963" cy="742950"/>
          </a:xfrm>
          <a:prstGeom prst="bentConnector2">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21" name="Shape 21"/>
          <p:cNvCxnSpPr/>
          <p:nvPr/>
        </p:nvCxnSpPr>
        <p:spPr>
          <a:xfrm rot="10800000" flipV="1">
            <a:off x="5621339" y="1708151"/>
            <a:ext cx="28575" cy="2843213"/>
          </a:xfrm>
          <a:prstGeom prst="bentConnector3">
            <a:avLst>
              <a:gd name="adj1" fmla="val 1755138"/>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22" name="Straight Arrow Connector 21"/>
          <p:cNvCxnSpPr/>
          <p:nvPr/>
        </p:nvCxnSpPr>
        <p:spPr>
          <a:xfrm>
            <a:off x="6207126" y="5160963"/>
            <a:ext cx="500063" cy="0"/>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23" name="Straight Arrow Connector 22"/>
          <p:cNvCxnSpPr/>
          <p:nvPr/>
        </p:nvCxnSpPr>
        <p:spPr>
          <a:xfrm>
            <a:off x="5927725" y="1260475"/>
            <a:ext cx="20638" cy="146050"/>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26" name="Straight Arrow Connector 25"/>
          <p:cNvCxnSpPr/>
          <p:nvPr/>
        </p:nvCxnSpPr>
        <p:spPr>
          <a:xfrm flipH="1">
            <a:off x="5957888" y="5486400"/>
            <a:ext cx="12700" cy="152400"/>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27" name="Straight Arrow Connector 26"/>
          <p:cNvCxnSpPr/>
          <p:nvPr/>
        </p:nvCxnSpPr>
        <p:spPr>
          <a:xfrm flipH="1">
            <a:off x="5981450" y="5945089"/>
            <a:ext cx="12700" cy="262036"/>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28" name="Straight Arrow Connector 27"/>
          <p:cNvCxnSpPr/>
          <p:nvPr/>
        </p:nvCxnSpPr>
        <p:spPr>
          <a:xfrm flipH="1">
            <a:off x="5975100" y="2555876"/>
            <a:ext cx="12700" cy="325437"/>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30" name="Straight Arrow Connector 29"/>
          <p:cNvCxnSpPr/>
          <p:nvPr/>
        </p:nvCxnSpPr>
        <p:spPr>
          <a:xfrm flipH="1">
            <a:off x="5932864" y="3352800"/>
            <a:ext cx="12700" cy="152400"/>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31" name="Straight Arrow Connector 30"/>
          <p:cNvCxnSpPr>
            <a:stCxn id="11" idx="2"/>
          </p:cNvCxnSpPr>
          <p:nvPr/>
        </p:nvCxnSpPr>
        <p:spPr>
          <a:xfrm>
            <a:off x="5963445" y="4232275"/>
            <a:ext cx="1587" cy="222250"/>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33" name="Straight Arrow Connector 32"/>
          <p:cNvCxnSpPr/>
          <p:nvPr/>
        </p:nvCxnSpPr>
        <p:spPr>
          <a:xfrm>
            <a:off x="5971550" y="4724400"/>
            <a:ext cx="1587" cy="222250"/>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34" name="Straight Arrow Connector 33"/>
          <p:cNvCxnSpPr/>
          <p:nvPr/>
        </p:nvCxnSpPr>
        <p:spPr>
          <a:xfrm>
            <a:off x="5955507" y="2009775"/>
            <a:ext cx="1587" cy="222250"/>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35" name="Straight Arrow Connector 34"/>
          <p:cNvCxnSpPr/>
          <p:nvPr/>
        </p:nvCxnSpPr>
        <p:spPr>
          <a:xfrm>
            <a:off x="6205538" y="2992438"/>
            <a:ext cx="500062" cy="0"/>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
        <p:nvSpPr>
          <p:cNvPr id="36" name="Freeform 35"/>
          <p:cNvSpPr/>
          <p:nvPr/>
        </p:nvSpPr>
        <p:spPr>
          <a:xfrm>
            <a:off x="4918076" y="1103314"/>
            <a:ext cx="3076575" cy="5297487"/>
          </a:xfrm>
          <a:custGeom>
            <a:avLst/>
            <a:gdLst>
              <a:gd name="connsiteX0" fmla="*/ 1116260 w 3076031"/>
              <a:gd name="connsiteY0" fmla="*/ 0 h 5297714"/>
              <a:gd name="connsiteX1" fmla="*/ 1145289 w 3076031"/>
              <a:gd name="connsiteY1" fmla="*/ 1770743 h 5297714"/>
              <a:gd name="connsiteX2" fmla="*/ 2146775 w 3076031"/>
              <a:gd name="connsiteY2" fmla="*/ 1799771 h 5297714"/>
              <a:gd name="connsiteX3" fmla="*/ 2132260 w 3076031"/>
              <a:gd name="connsiteY3" fmla="*/ 2481943 h 5297714"/>
              <a:gd name="connsiteX4" fmla="*/ 1087232 w 3076031"/>
              <a:gd name="connsiteY4" fmla="*/ 2481943 h 5297714"/>
              <a:gd name="connsiteX5" fmla="*/ 1101746 w 3076031"/>
              <a:gd name="connsiteY5" fmla="*/ 2844800 h 5297714"/>
              <a:gd name="connsiteX6" fmla="*/ 2712832 w 3076031"/>
              <a:gd name="connsiteY6" fmla="*/ 2873828 h 5297714"/>
              <a:gd name="connsiteX7" fmla="*/ 2640260 w 3076031"/>
              <a:gd name="connsiteY7" fmla="*/ 609600 h 5297714"/>
              <a:gd name="connsiteX8" fmla="*/ 985632 w 3076031"/>
              <a:gd name="connsiteY8" fmla="*/ 522514 h 5297714"/>
              <a:gd name="connsiteX9" fmla="*/ 913060 w 3076031"/>
              <a:gd name="connsiteY9" fmla="*/ 1857828 h 5297714"/>
              <a:gd name="connsiteX10" fmla="*/ 1029175 w 3076031"/>
              <a:gd name="connsiteY10" fmla="*/ 2960914 h 5297714"/>
              <a:gd name="connsiteX11" fmla="*/ 2437060 w 3076031"/>
              <a:gd name="connsiteY11" fmla="*/ 3091543 h 5297714"/>
              <a:gd name="connsiteX12" fmla="*/ 3075689 w 3076031"/>
              <a:gd name="connsiteY12" fmla="*/ 1524000 h 5297714"/>
              <a:gd name="connsiteX13" fmla="*/ 2364489 w 3076031"/>
              <a:gd name="connsiteY13" fmla="*/ 261257 h 5297714"/>
              <a:gd name="connsiteX14" fmla="*/ 680832 w 3076031"/>
              <a:gd name="connsiteY14" fmla="*/ 420914 h 5297714"/>
              <a:gd name="connsiteX15" fmla="*/ 42203 w 3076031"/>
              <a:gd name="connsiteY15" fmla="*/ 609600 h 5297714"/>
              <a:gd name="connsiteX16" fmla="*/ 71232 w 3076031"/>
              <a:gd name="connsiteY16" fmla="*/ 2685143 h 5297714"/>
              <a:gd name="connsiteX17" fmla="*/ 158317 w 3076031"/>
              <a:gd name="connsiteY17" fmla="*/ 3570514 h 5297714"/>
              <a:gd name="connsiteX18" fmla="*/ 1087232 w 3076031"/>
              <a:gd name="connsiteY18" fmla="*/ 3439885 h 5297714"/>
              <a:gd name="connsiteX19" fmla="*/ 1000146 w 3076031"/>
              <a:gd name="connsiteY19" fmla="*/ 3846285 h 5297714"/>
              <a:gd name="connsiteX20" fmla="*/ 2190317 w 3076031"/>
              <a:gd name="connsiteY20" fmla="*/ 4034971 h 5297714"/>
              <a:gd name="connsiteX21" fmla="*/ 2132260 w 3076031"/>
              <a:gd name="connsiteY21" fmla="*/ 5094514 h 5297714"/>
              <a:gd name="connsiteX22" fmla="*/ 1058203 w 3076031"/>
              <a:gd name="connsiteY22" fmla="*/ 5297714 h 529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076031" h="5297714">
                <a:moveTo>
                  <a:pt x="1116260" y="0"/>
                </a:moveTo>
                <a:cubicBezTo>
                  <a:pt x="1044898" y="735390"/>
                  <a:pt x="973536" y="1470781"/>
                  <a:pt x="1145289" y="1770743"/>
                </a:cubicBezTo>
                <a:cubicBezTo>
                  <a:pt x="1317042" y="2070705"/>
                  <a:pt x="1982280" y="1681238"/>
                  <a:pt x="2146775" y="1799771"/>
                </a:cubicBezTo>
                <a:cubicBezTo>
                  <a:pt x="2311270" y="1918304"/>
                  <a:pt x="2308850" y="2368248"/>
                  <a:pt x="2132260" y="2481943"/>
                </a:cubicBezTo>
                <a:cubicBezTo>
                  <a:pt x="1955670" y="2595638"/>
                  <a:pt x="1258984" y="2421467"/>
                  <a:pt x="1087232" y="2481943"/>
                </a:cubicBezTo>
                <a:cubicBezTo>
                  <a:pt x="915480" y="2542419"/>
                  <a:pt x="830813" y="2779486"/>
                  <a:pt x="1101746" y="2844800"/>
                </a:cubicBezTo>
                <a:cubicBezTo>
                  <a:pt x="1372679" y="2910114"/>
                  <a:pt x="2456413" y="3246361"/>
                  <a:pt x="2712832" y="2873828"/>
                </a:cubicBezTo>
                <a:cubicBezTo>
                  <a:pt x="2969251" y="2501295"/>
                  <a:pt x="2928127" y="1001486"/>
                  <a:pt x="2640260" y="609600"/>
                </a:cubicBezTo>
                <a:cubicBezTo>
                  <a:pt x="2352393" y="217714"/>
                  <a:pt x="1273499" y="314476"/>
                  <a:pt x="985632" y="522514"/>
                </a:cubicBezTo>
                <a:cubicBezTo>
                  <a:pt x="697765" y="730552"/>
                  <a:pt x="905803" y="1451428"/>
                  <a:pt x="913060" y="1857828"/>
                </a:cubicBezTo>
                <a:cubicBezTo>
                  <a:pt x="920317" y="2264228"/>
                  <a:pt x="775175" y="2755295"/>
                  <a:pt x="1029175" y="2960914"/>
                </a:cubicBezTo>
                <a:cubicBezTo>
                  <a:pt x="1283175" y="3166533"/>
                  <a:pt x="2095974" y="3331029"/>
                  <a:pt x="2437060" y="3091543"/>
                </a:cubicBezTo>
                <a:cubicBezTo>
                  <a:pt x="2778146" y="2852057"/>
                  <a:pt x="3087784" y="1995714"/>
                  <a:pt x="3075689" y="1524000"/>
                </a:cubicBezTo>
                <a:cubicBezTo>
                  <a:pt x="3063594" y="1052286"/>
                  <a:pt x="2763632" y="445105"/>
                  <a:pt x="2364489" y="261257"/>
                </a:cubicBezTo>
                <a:cubicBezTo>
                  <a:pt x="1965346" y="77409"/>
                  <a:pt x="1067880" y="362857"/>
                  <a:pt x="680832" y="420914"/>
                </a:cubicBezTo>
                <a:cubicBezTo>
                  <a:pt x="293784" y="478971"/>
                  <a:pt x="143803" y="232229"/>
                  <a:pt x="42203" y="609600"/>
                </a:cubicBezTo>
                <a:cubicBezTo>
                  <a:pt x="-59397" y="986971"/>
                  <a:pt x="51880" y="2191657"/>
                  <a:pt x="71232" y="2685143"/>
                </a:cubicBezTo>
                <a:cubicBezTo>
                  <a:pt x="90584" y="3178629"/>
                  <a:pt x="-11016" y="3444724"/>
                  <a:pt x="158317" y="3570514"/>
                </a:cubicBezTo>
                <a:cubicBezTo>
                  <a:pt x="327650" y="3696304"/>
                  <a:pt x="946927" y="3393923"/>
                  <a:pt x="1087232" y="3439885"/>
                </a:cubicBezTo>
                <a:cubicBezTo>
                  <a:pt x="1227537" y="3485847"/>
                  <a:pt x="816299" y="3747104"/>
                  <a:pt x="1000146" y="3846285"/>
                </a:cubicBezTo>
                <a:cubicBezTo>
                  <a:pt x="1183993" y="3945466"/>
                  <a:pt x="2001631" y="3826933"/>
                  <a:pt x="2190317" y="4034971"/>
                </a:cubicBezTo>
                <a:cubicBezTo>
                  <a:pt x="2379003" y="4243009"/>
                  <a:pt x="2320946" y="4884057"/>
                  <a:pt x="2132260" y="5094514"/>
                </a:cubicBezTo>
                <a:cubicBezTo>
                  <a:pt x="1943574" y="5304971"/>
                  <a:pt x="1225117" y="5268686"/>
                  <a:pt x="1058203" y="5297714"/>
                </a:cubicBezTo>
              </a:path>
            </a:pathLst>
          </a:custGeom>
          <a:ln w="571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AU" dirty="0"/>
          </a:p>
        </p:txBody>
      </p:sp>
      <p:sp>
        <p:nvSpPr>
          <p:cNvPr id="37" name="TextBox 36"/>
          <p:cNvSpPr txBox="1"/>
          <p:nvPr/>
        </p:nvSpPr>
        <p:spPr>
          <a:xfrm>
            <a:off x="8387013" y="1917413"/>
            <a:ext cx="2381250" cy="584775"/>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a:defRPr/>
            </a:pPr>
            <a:r>
              <a:rPr lang="en-AU" sz="1600" dirty="0"/>
              <a:t>Have a go at drawing the control flow diagram</a:t>
            </a:r>
            <a:endParaRPr lang="en-US" sz="1600" dirty="0"/>
          </a:p>
        </p:txBody>
      </p:sp>
      <p:sp>
        <p:nvSpPr>
          <p:cNvPr id="38" name="TextBox 37"/>
          <p:cNvSpPr txBox="1">
            <a:spLocks noChangeArrowheads="1"/>
          </p:cNvSpPr>
          <p:nvPr/>
        </p:nvSpPr>
        <p:spPr bwMode="auto">
          <a:xfrm>
            <a:off x="7858396" y="3267244"/>
            <a:ext cx="320236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sz="2000" dirty="0">
                <a:solidFill>
                  <a:schemeClr val="tx2"/>
                </a:solidFill>
              </a:rPr>
              <a:t>Question 1: Minimum tests to achieve 100% statement coverage?</a:t>
            </a:r>
          </a:p>
        </p:txBody>
      </p:sp>
      <p:sp>
        <p:nvSpPr>
          <p:cNvPr id="39" name="TextBox 38"/>
          <p:cNvSpPr txBox="1">
            <a:spLocks noChangeArrowheads="1"/>
          </p:cNvSpPr>
          <p:nvPr/>
        </p:nvSpPr>
        <p:spPr bwMode="auto">
          <a:xfrm>
            <a:off x="7994650" y="4205679"/>
            <a:ext cx="2057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dirty="0">
                <a:solidFill>
                  <a:srgbClr val="006600"/>
                </a:solidFill>
              </a:rPr>
              <a:t>Answer = 2</a:t>
            </a:r>
          </a:p>
        </p:txBody>
      </p:sp>
      <p:sp>
        <p:nvSpPr>
          <p:cNvPr id="40" name="TextBox 39"/>
          <p:cNvSpPr txBox="1">
            <a:spLocks noChangeArrowheads="1"/>
          </p:cNvSpPr>
          <p:nvPr/>
        </p:nvSpPr>
        <p:spPr bwMode="auto">
          <a:xfrm>
            <a:off x="7753809" y="4653132"/>
            <a:ext cx="341153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sz="2000">
                <a:solidFill>
                  <a:schemeClr val="tx2"/>
                </a:solidFill>
              </a:rPr>
              <a:t>Question 2: Minimum tests to achieve 100% decision coverage?</a:t>
            </a:r>
          </a:p>
        </p:txBody>
      </p:sp>
      <p:sp>
        <p:nvSpPr>
          <p:cNvPr id="41" name="TextBox 40"/>
          <p:cNvSpPr txBox="1">
            <a:spLocks noChangeArrowheads="1"/>
          </p:cNvSpPr>
          <p:nvPr/>
        </p:nvSpPr>
        <p:spPr bwMode="auto">
          <a:xfrm>
            <a:off x="7914542" y="5760423"/>
            <a:ext cx="1676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dirty="0">
                <a:solidFill>
                  <a:srgbClr val="006600"/>
                </a:solidFill>
              </a:rPr>
              <a:t>Answer = 2</a:t>
            </a:r>
          </a:p>
        </p:txBody>
      </p:sp>
      <p:sp>
        <p:nvSpPr>
          <p:cNvPr id="42" name="Cube 41"/>
          <p:cNvSpPr/>
          <p:nvPr/>
        </p:nvSpPr>
        <p:spPr>
          <a:xfrm>
            <a:off x="10266947" y="1087437"/>
            <a:ext cx="533400" cy="533400"/>
          </a:xfrm>
          <a:prstGeom prst="cube">
            <a:avLst/>
          </a:prstGeom>
        </p:spPr>
        <p:style>
          <a:lnRef idx="0">
            <a:schemeClr val="accent3"/>
          </a:lnRef>
          <a:fillRef idx="3">
            <a:schemeClr val="accent3"/>
          </a:fillRef>
          <a:effectRef idx="3">
            <a:schemeClr val="accent3"/>
          </a:effectRef>
          <a:fontRef idx="minor">
            <a:schemeClr val="lt1"/>
          </a:fontRef>
        </p:style>
        <p:txBody>
          <a:bodyPr vert="vert" anchor="ctr"/>
          <a:lstStyle/>
          <a:p>
            <a:pPr algn="ctr">
              <a:defRPr/>
            </a:pPr>
            <a:endParaRPr lang="en-US" sz="700" b="1" dirty="0"/>
          </a:p>
        </p:txBody>
      </p:sp>
    </p:spTree>
    <p:extLst>
      <p:ext uri="{BB962C8B-B14F-4D97-AF65-F5344CB8AC3E}">
        <p14:creationId xmlns:p14="http://schemas.microsoft.com/office/powerpoint/2010/main" val="13415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dissolve">
                                      <p:cBhvr>
                                        <p:cTn id="59" dur="500"/>
                                        <p:tgtEl>
                                          <p:spTgt spid="38"/>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dissolve">
                                      <p:cBhvr>
                                        <p:cTn id="64" dur="500"/>
                                        <p:tgtEl>
                                          <p:spTgt spid="3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dissolve">
                                      <p:cBhvr>
                                        <p:cTn id="69" dur="500"/>
                                        <p:tgtEl>
                                          <p:spTgt spid="40"/>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dissolve">
                                      <p:cBhvr>
                                        <p:cTn id="74" dur="500"/>
                                        <p:tgtEl>
                                          <p:spTgt spid="41"/>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38" grpId="0"/>
      <p:bldP spid="39" grpId="0"/>
      <p:bldP spid="40" grpId="0"/>
      <p:bldP spid="4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Other Structure-based Techniques</a:t>
            </a:r>
            <a:endParaRPr lang="en-US" sz="2800" dirty="0"/>
          </a:p>
        </p:txBody>
      </p:sp>
      <p:sp>
        <p:nvSpPr>
          <p:cNvPr id="3" name="Content Placeholder 2"/>
          <p:cNvSpPr>
            <a:spLocks noGrp="1"/>
          </p:cNvSpPr>
          <p:nvPr>
            <p:ph idx="1"/>
          </p:nvPr>
        </p:nvSpPr>
        <p:spPr/>
        <p:txBody>
          <a:bodyPr/>
          <a:lstStyle/>
          <a:p>
            <a:r>
              <a:rPr lang="en-AU" sz="2400" dirty="0"/>
              <a:t>There are even stronger coverage levels than decision coverage</a:t>
            </a:r>
          </a:p>
          <a:p>
            <a:pPr lvl="1"/>
            <a:r>
              <a:rPr lang="en-AU" dirty="0"/>
              <a:t>E.g. LCSAJ, combination coverage</a:t>
            </a:r>
          </a:p>
          <a:p>
            <a:pPr lvl="1"/>
            <a:endParaRPr lang="en-AU" dirty="0"/>
          </a:p>
          <a:p>
            <a:r>
              <a:rPr lang="en-AU" sz="2400" dirty="0"/>
              <a:t>We have been looking at detailed low-level coverage, but coverage can also be applied to higher-levels like…</a:t>
            </a:r>
          </a:p>
          <a:p>
            <a:pPr lvl="1"/>
            <a:r>
              <a:rPr lang="en-AU" dirty="0"/>
              <a:t>System Testing: % of menu items covered by test cases</a:t>
            </a:r>
          </a:p>
          <a:p>
            <a:pPr lvl="1"/>
            <a:r>
              <a:rPr lang="en-AU" dirty="0"/>
              <a:t>Integration Testing: % components exercised</a:t>
            </a:r>
          </a:p>
          <a:p>
            <a:endParaRPr lang="en-US" sz="24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68</a:t>
            </a:fld>
            <a:endParaRPr lang="en-US"/>
          </a:p>
        </p:txBody>
      </p:sp>
      <p:sp>
        <p:nvSpPr>
          <p:cNvPr id="5" name="Cube 4"/>
          <p:cNvSpPr/>
          <p:nvPr/>
        </p:nvSpPr>
        <p:spPr>
          <a:xfrm>
            <a:off x="10044065" y="1228045"/>
            <a:ext cx="533400" cy="533400"/>
          </a:xfrm>
          <a:prstGeom prst="cube">
            <a:avLst/>
          </a:prstGeom>
        </p:spPr>
        <p:style>
          <a:lnRef idx="0">
            <a:schemeClr val="accent3"/>
          </a:lnRef>
          <a:fillRef idx="3">
            <a:schemeClr val="accent3"/>
          </a:fillRef>
          <a:effectRef idx="3">
            <a:schemeClr val="accent3"/>
          </a:effectRef>
          <a:fontRef idx="minor">
            <a:schemeClr val="lt1"/>
          </a:fontRef>
        </p:style>
        <p:txBody>
          <a:bodyPr vert="vert" anchor="ctr"/>
          <a:lstStyle/>
          <a:p>
            <a:pPr algn="ctr">
              <a:defRPr/>
            </a:pPr>
            <a:endParaRPr lang="en-US" sz="700" b="1" dirty="0"/>
          </a:p>
        </p:txBody>
      </p:sp>
    </p:spTree>
    <p:extLst>
      <p:ext uri="{BB962C8B-B14F-4D97-AF65-F5344CB8AC3E}">
        <p14:creationId xmlns:p14="http://schemas.microsoft.com/office/powerpoint/2010/main" val="15805926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2300" y="1513397"/>
            <a:ext cx="8420100" cy="1470025"/>
          </a:xfrm>
        </p:spPr>
        <p:txBody>
          <a:bodyPr>
            <a:normAutofit fontScale="90000"/>
          </a:bodyPr>
          <a:lstStyle/>
          <a:p>
            <a:r>
              <a:rPr lang="en-AU" dirty="0"/>
              <a:t>Error Guess &amp; Exploratory Testing</a:t>
            </a:r>
            <a:endParaRPr lang="en-US" dirty="0"/>
          </a:p>
        </p:txBody>
      </p:sp>
      <p:sp>
        <p:nvSpPr>
          <p:cNvPr id="3" name="Subtitle 2"/>
          <p:cNvSpPr>
            <a:spLocks noGrp="1"/>
          </p:cNvSpPr>
          <p:nvPr>
            <p:ph type="subTitle" idx="1"/>
          </p:nvPr>
        </p:nvSpPr>
        <p:spPr>
          <a:xfrm>
            <a:off x="1618195" y="924465"/>
            <a:ext cx="6934200" cy="571500"/>
          </a:xfrm>
        </p:spPr>
        <p:txBody>
          <a:bodyPr/>
          <a:lstStyle/>
          <a:p>
            <a:r>
              <a:rPr lang="en-AU" dirty="0"/>
              <a:t>Experienced-based techniques</a:t>
            </a:r>
            <a:endParaRPr lang="en-US" dirty="0"/>
          </a:p>
          <a:p>
            <a:endParaRPr lang="en-US" dirty="0"/>
          </a:p>
        </p:txBody>
      </p:sp>
    </p:spTree>
    <p:extLst>
      <p:ext uri="{BB962C8B-B14F-4D97-AF65-F5344CB8AC3E}">
        <p14:creationId xmlns:p14="http://schemas.microsoft.com/office/powerpoint/2010/main" val="6478879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How would you test software with 1,000 documents?</a:t>
            </a:r>
            <a:endParaRPr lang="en-US" sz="2800" dirty="0"/>
          </a:p>
        </p:txBody>
      </p:sp>
      <p:graphicFrame>
        <p:nvGraphicFramePr>
          <p:cNvPr id="5" name="Content Placeholder 3"/>
          <p:cNvGraphicFramePr>
            <a:graphicFrameLocks noGrp="1"/>
          </p:cNvGraphicFramePr>
          <p:nvPr>
            <p:ph idx="1"/>
            <p:extLst/>
          </p:nvPr>
        </p:nvGraphicFramePr>
        <p:xfrm>
          <a:off x="1997671" y="1911101"/>
          <a:ext cx="8120765" cy="40224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7</a:t>
            </a:fld>
            <a:endParaRPr lang="en-US"/>
          </a:p>
        </p:txBody>
      </p:sp>
    </p:spTree>
    <p:extLst>
      <p:ext uri="{BB962C8B-B14F-4D97-AF65-F5344CB8AC3E}">
        <p14:creationId xmlns:p14="http://schemas.microsoft.com/office/powerpoint/2010/main" val="190220389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Experienced-based techniques</a:t>
            </a:r>
            <a:endParaRPr lang="en-US" sz="2800" dirty="0"/>
          </a:p>
        </p:txBody>
      </p:sp>
      <p:sp>
        <p:nvSpPr>
          <p:cNvPr id="3" name="Content Placeholder 2"/>
          <p:cNvSpPr>
            <a:spLocks noGrp="1"/>
          </p:cNvSpPr>
          <p:nvPr>
            <p:ph idx="1"/>
          </p:nvPr>
        </p:nvSpPr>
        <p:spPr/>
        <p:txBody>
          <a:bodyPr/>
          <a:lstStyle/>
          <a:p>
            <a:pPr>
              <a:defRPr/>
            </a:pPr>
            <a:r>
              <a:rPr lang="en-AU" sz="2000" dirty="0"/>
              <a:t>Utilising tester’s skill, intuition and experience with similar applications or technologies</a:t>
            </a:r>
          </a:p>
          <a:p>
            <a:pPr>
              <a:defRPr/>
            </a:pPr>
            <a:endParaRPr lang="en-AU" sz="2000" dirty="0"/>
          </a:p>
          <a:p>
            <a:pPr>
              <a:defRPr/>
            </a:pPr>
            <a:r>
              <a:rPr lang="en-AU" sz="2000" dirty="0"/>
              <a:t>Useful when complementing systematic techniques and when special tests not easily captured by formal techniques</a:t>
            </a:r>
          </a:p>
          <a:p>
            <a:pPr>
              <a:defRPr/>
            </a:pPr>
            <a:endParaRPr lang="en-AU" sz="2000" dirty="0"/>
          </a:p>
          <a:p>
            <a:pPr>
              <a:defRPr/>
            </a:pPr>
            <a:r>
              <a:rPr lang="en-AU" sz="2000" dirty="0"/>
              <a:t>Can yield varying degrees of effectiveness</a:t>
            </a:r>
          </a:p>
          <a:p>
            <a:pPr>
              <a:defRPr/>
            </a:pPr>
            <a:endParaRPr lang="en-AU" sz="2000" dirty="0"/>
          </a:p>
          <a:p>
            <a:pPr>
              <a:defRPr/>
            </a:pPr>
            <a:r>
              <a:rPr lang="en-AU" sz="2000" b="1" dirty="0"/>
              <a:t>Error Guessing</a:t>
            </a:r>
          </a:p>
          <a:p>
            <a:pPr lvl="1">
              <a:defRPr/>
            </a:pPr>
            <a:r>
              <a:rPr lang="en-AU" sz="2000" dirty="0"/>
              <a:t>Anticipate defects based on experience</a:t>
            </a:r>
          </a:p>
          <a:p>
            <a:pPr lvl="2">
              <a:defRPr/>
            </a:pPr>
            <a:r>
              <a:rPr lang="en-AU" dirty="0"/>
              <a:t>Common knowledge of system, data and why system fails</a:t>
            </a:r>
          </a:p>
          <a:p>
            <a:pPr lvl="1">
              <a:defRPr/>
            </a:pPr>
            <a:r>
              <a:rPr lang="en-AU" sz="2000" dirty="0"/>
              <a:t>Or develop a list of possible errors and design tests to systemically attack these errors: this approach is called </a:t>
            </a:r>
            <a:r>
              <a:rPr lang="en-AU" sz="2000" b="1" dirty="0">
                <a:solidFill>
                  <a:schemeClr val="accent2"/>
                </a:solidFill>
              </a:rPr>
              <a:t>Fault Attack</a:t>
            </a:r>
            <a:endParaRPr lang="en-US" sz="20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70</a:t>
            </a:fld>
            <a:endParaRPr lang="en-US"/>
          </a:p>
        </p:txBody>
      </p:sp>
    </p:spTree>
    <p:extLst>
      <p:ext uri="{BB962C8B-B14F-4D97-AF65-F5344CB8AC3E}">
        <p14:creationId xmlns:p14="http://schemas.microsoft.com/office/powerpoint/2010/main" val="115949105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Exploratory Testing</a:t>
            </a:r>
            <a:endParaRPr lang="en-US" sz="2800" dirty="0"/>
          </a:p>
        </p:txBody>
      </p:sp>
      <p:sp>
        <p:nvSpPr>
          <p:cNvPr id="3" name="Content Placeholder 2"/>
          <p:cNvSpPr>
            <a:spLocks noGrp="1"/>
          </p:cNvSpPr>
          <p:nvPr>
            <p:ph idx="1"/>
          </p:nvPr>
        </p:nvSpPr>
        <p:spPr/>
        <p:txBody>
          <a:bodyPr/>
          <a:lstStyle/>
          <a:p>
            <a:pPr eaLnBrk="1" hangingPunct="1"/>
            <a:r>
              <a:rPr lang="en-AU" sz="2000" dirty="0"/>
              <a:t>Concurrent test design, execution, logging </a:t>
            </a:r>
            <a:r>
              <a:rPr lang="en-AU" sz="2000" dirty="0" smtClean="0"/>
              <a:t>and </a:t>
            </a:r>
            <a:r>
              <a:rPr lang="en-AU" sz="2000" dirty="0"/>
              <a:t>learning how the system behaves</a:t>
            </a:r>
          </a:p>
          <a:p>
            <a:pPr eaLnBrk="1" hangingPunct="1"/>
            <a:endParaRPr lang="en-AU" sz="2000" dirty="0"/>
          </a:p>
          <a:p>
            <a:pPr eaLnBrk="1" hangingPunct="1"/>
            <a:r>
              <a:rPr lang="en-AU" sz="2000" dirty="0"/>
              <a:t>Tester builds a “mental model” of the </a:t>
            </a:r>
            <a:r>
              <a:rPr lang="en-AU" sz="2000" dirty="0" smtClean="0"/>
              <a:t>system </a:t>
            </a:r>
            <a:r>
              <a:rPr lang="en-AU" sz="2000" dirty="0"/>
              <a:t>while they test it</a:t>
            </a:r>
          </a:p>
          <a:p>
            <a:pPr lvl="1" eaLnBrk="1" hangingPunct="1"/>
            <a:endParaRPr lang="en-AU" sz="2000" dirty="0"/>
          </a:p>
          <a:p>
            <a:pPr eaLnBrk="1" hangingPunct="1"/>
            <a:r>
              <a:rPr lang="en-AU" sz="2000" dirty="0"/>
              <a:t>Useful approach when </a:t>
            </a:r>
          </a:p>
          <a:p>
            <a:pPr lvl="1" eaLnBrk="1" hangingPunct="1"/>
            <a:r>
              <a:rPr lang="en-AU" sz="2000" dirty="0"/>
              <a:t>there are few or inadequate specifications</a:t>
            </a:r>
          </a:p>
          <a:p>
            <a:pPr lvl="1" eaLnBrk="1" hangingPunct="1"/>
            <a:r>
              <a:rPr lang="en-AU" sz="2000" dirty="0"/>
              <a:t>severe time pressure</a:t>
            </a:r>
          </a:p>
          <a:p>
            <a:pPr lvl="1" eaLnBrk="1" hangingPunct="1"/>
            <a:r>
              <a:rPr lang="en-AU" sz="2000" dirty="0"/>
              <a:t>complementing more formal testing</a:t>
            </a:r>
          </a:p>
          <a:p>
            <a:pPr lvl="1" eaLnBrk="1" hangingPunct="1"/>
            <a:r>
              <a:rPr lang="en-AU" sz="2000" dirty="0"/>
              <a:t>can be used to help ensure the most </a:t>
            </a:r>
            <a:br>
              <a:rPr lang="en-AU" sz="2000" dirty="0"/>
            </a:br>
            <a:r>
              <a:rPr lang="en-AU" sz="2000" dirty="0"/>
              <a:t>serious defects are found</a:t>
            </a:r>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71</a:t>
            </a:fld>
            <a:endParaRPr lang="en-US"/>
          </a:p>
        </p:txBody>
      </p:sp>
    </p:spTree>
    <p:extLst>
      <p:ext uri="{BB962C8B-B14F-4D97-AF65-F5344CB8AC3E}">
        <p14:creationId xmlns:p14="http://schemas.microsoft.com/office/powerpoint/2010/main" val="129951489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Exploratory Testing</a:t>
            </a:r>
            <a:endParaRPr lang="en-US" sz="2800" dirty="0"/>
          </a:p>
        </p:txBody>
      </p:sp>
      <p:sp>
        <p:nvSpPr>
          <p:cNvPr id="3" name="Content Placeholder 2"/>
          <p:cNvSpPr>
            <a:spLocks noGrp="1"/>
          </p:cNvSpPr>
          <p:nvPr>
            <p:ph idx="1"/>
          </p:nvPr>
        </p:nvSpPr>
        <p:spPr/>
        <p:txBody>
          <a:bodyPr/>
          <a:lstStyle/>
          <a:p>
            <a:pPr eaLnBrk="1" hangingPunct="1"/>
            <a:r>
              <a:rPr lang="en-AU" sz="2000" dirty="0"/>
              <a:t>Is an </a:t>
            </a:r>
            <a:r>
              <a:rPr lang="en-AU" sz="2000" b="1" dirty="0"/>
              <a:t>approach</a:t>
            </a:r>
            <a:r>
              <a:rPr lang="en-AU" sz="2000" dirty="0"/>
              <a:t> not a technique</a:t>
            </a:r>
          </a:p>
          <a:p>
            <a:pPr eaLnBrk="1" hangingPunct="1"/>
            <a:r>
              <a:rPr lang="en-AU" sz="2000" dirty="0"/>
              <a:t>Also known as </a:t>
            </a:r>
            <a:r>
              <a:rPr lang="en-AU" sz="2000" b="1" dirty="0"/>
              <a:t>Session-Based Test Management (SBTM)</a:t>
            </a:r>
          </a:p>
          <a:p>
            <a:pPr eaLnBrk="1" hangingPunct="1"/>
            <a:endParaRPr lang="en-AU" sz="2000" b="1" dirty="0"/>
          </a:p>
          <a:p>
            <a:pPr eaLnBrk="1" hangingPunct="1"/>
            <a:r>
              <a:rPr lang="en-AU" sz="2000" b="1" dirty="0"/>
              <a:t>Based on a Test Charter</a:t>
            </a:r>
          </a:p>
          <a:p>
            <a:pPr lvl="1" eaLnBrk="1" hangingPunct="1"/>
            <a:r>
              <a:rPr lang="en-AU" sz="2000" dirty="0"/>
              <a:t>A specified mission in a set time.</a:t>
            </a:r>
          </a:p>
          <a:p>
            <a:pPr lvl="2" eaLnBrk="1" hangingPunct="1"/>
            <a:r>
              <a:rPr lang="en-AU" dirty="0"/>
              <a:t>E.g. Look for bugs creating forms using IE7 for 60 minutes</a:t>
            </a:r>
          </a:p>
          <a:p>
            <a:pPr lvl="1" eaLnBrk="1" hangingPunct="1"/>
            <a:r>
              <a:rPr lang="en-AU" sz="2000" dirty="0"/>
              <a:t>Include objectives and time box the session</a:t>
            </a:r>
          </a:p>
          <a:p>
            <a:pPr lvl="1" eaLnBrk="1" hangingPunct="1"/>
            <a:r>
              <a:rPr lang="en-AU" sz="2000" dirty="0"/>
              <a:t>Tester records notes on how the session went including obstacles encountered and suggestions on where to focus future sessions</a:t>
            </a:r>
          </a:p>
          <a:p>
            <a:pPr lvl="2" eaLnBrk="1" hangingPunct="1"/>
            <a:endParaRPr lang="en-AU" dirty="0"/>
          </a:p>
          <a:p>
            <a:pPr eaLnBrk="1" hangingPunct="1"/>
            <a:r>
              <a:rPr lang="en-AU" sz="2000" b="1" dirty="0"/>
              <a:t>Collate metrics on Exploratory Testing to show effectiveness</a:t>
            </a:r>
          </a:p>
          <a:p>
            <a:pPr lvl="1" eaLnBrk="1" hangingPunct="1"/>
            <a:r>
              <a:rPr lang="en-AU" sz="2000" dirty="0"/>
              <a:t>E.g. Hours spent and number of defects found by severity</a:t>
            </a:r>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72</a:t>
            </a:fld>
            <a:endParaRPr lang="en-US"/>
          </a:p>
        </p:txBody>
      </p:sp>
    </p:spTree>
    <p:extLst>
      <p:ext uri="{BB962C8B-B14F-4D97-AF65-F5344CB8AC3E}">
        <p14:creationId xmlns:p14="http://schemas.microsoft.com/office/powerpoint/2010/main" val="103811666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Choosing Techniques</a:t>
            </a:r>
            <a:endParaRPr lang="en-US" dirty="0"/>
          </a:p>
        </p:txBody>
      </p:sp>
    </p:spTree>
    <p:extLst>
      <p:ext uri="{BB962C8B-B14F-4D97-AF65-F5344CB8AC3E}">
        <p14:creationId xmlns:p14="http://schemas.microsoft.com/office/powerpoint/2010/main" val="90733144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Choosing Test Techniques</a:t>
            </a:r>
            <a:endParaRPr lang="en-US" sz="2800" dirty="0"/>
          </a:p>
        </p:txBody>
      </p:sp>
      <p:sp>
        <p:nvSpPr>
          <p:cNvPr id="3" name="Content Placeholder 2"/>
          <p:cNvSpPr>
            <a:spLocks noGrp="1"/>
          </p:cNvSpPr>
          <p:nvPr>
            <p:ph idx="1"/>
          </p:nvPr>
        </p:nvSpPr>
        <p:spPr/>
        <p:txBody>
          <a:bodyPr/>
          <a:lstStyle/>
          <a:p>
            <a:pPr eaLnBrk="1" hangingPunct="1"/>
            <a:r>
              <a:rPr lang="en-AU" sz="2000" b="1" dirty="0"/>
              <a:t>The choice depends on a number of factors…</a:t>
            </a:r>
          </a:p>
          <a:p>
            <a:pPr lvl="1" eaLnBrk="1" hangingPunct="1"/>
            <a:r>
              <a:rPr lang="en-AU" sz="2000" dirty="0"/>
              <a:t>Type of system</a:t>
            </a:r>
          </a:p>
          <a:p>
            <a:pPr lvl="1" eaLnBrk="1" hangingPunct="1"/>
            <a:r>
              <a:rPr lang="en-AU" sz="2000" dirty="0"/>
              <a:t>Regulatory or legal standards</a:t>
            </a:r>
          </a:p>
          <a:p>
            <a:pPr lvl="1" eaLnBrk="1" hangingPunct="1"/>
            <a:r>
              <a:rPr lang="en-AU" sz="2000" dirty="0"/>
              <a:t>Customer or contract requirements</a:t>
            </a:r>
          </a:p>
          <a:p>
            <a:pPr lvl="1" eaLnBrk="1" hangingPunct="1"/>
            <a:r>
              <a:rPr lang="en-AU" sz="2000" dirty="0"/>
              <a:t>Level of risk</a:t>
            </a:r>
          </a:p>
          <a:p>
            <a:pPr lvl="1" eaLnBrk="1" hangingPunct="1"/>
            <a:r>
              <a:rPr lang="en-AU" sz="2000" dirty="0"/>
              <a:t>Test objectives</a:t>
            </a:r>
          </a:p>
          <a:p>
            <a:pPr lvl="1" eaLnBrk="1" hangingPunct="1"/>
            <a:r>
              <a:rPr lang="en-AU" sz="2000" dirty="0"/>
              <a:t>Documentation available</a:t>
            </a:r>
          </a:p>
          <a:p>
            <a:pPr lvl="1" eaLnBrk="1" hangingPunct="1"/>
            <a:r>
              <a:rPr lang="en-AU" sz="2000" dirty="0"/>
              <a:t>Knowledge of testers</a:t>
            </a:r>
          </a:p>
          <a:p>
            <a:pPr lvl="1" eaLnBrk="1" hangingPunct="1"/>
            <a:r>
              <a:rPr lang="en-AU" sz="2000" dirty="0"/>
              <a:t>Time and budget</a:t>
            </a:r>
          </a:p>
          <a:p>
            <a:pPr lvl="1" eaLnBrk="1" hangingPunct="1"/>
            <a:r>
              <a:rPr lang="en-AU" sz="2000" dirty="0"/>
              <a:t>Software Development Lifecycle Model</a:t>
            </a:r>
          </a:p>
          <a:p>
            <a:pPr lvl="1" eaLnBrk="1" hangingPunct="1"/>
            <a:r>
              <a:rPr lang="en-AU" sz="2000" dirty="0"/>
              <a:t>Previous experience of the type of defects found</a:t>
            </a:r>
            <a:endParaRPr lang="en-US" sz="2000" dirty="0"/>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74</a:t>
            </a:fld>
            <a:endParaRPr lang="en-US"/>
          </a:p>
        </p:txBody>
      </p:sp>
    </p:spTree>
    <p:extLst>
      <p:ext uri="{BB962C8B-B14F-4D97-AF65-F5344CB8AC3E}">
        <p14:creationId xmlns:p14="http://schemas.microsoft.com/office/powerpoint/2010/main" val="111579101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Question 1: Which techniques would you use? </a:t>
            </a:r>
            <a:endParaRPr lang="en-US" sz="2800" dirty="0"/>
          </a:p>
        </p:txBody>
      </p:sp>
      <p:sp>
        <p:nvSpPr>
          <p:cNvPr id="3" name="Content Placeholder 2"/>
          <p:cNvSpPr>
            <a:spLocks noGrp="1"/>
          </p:cNvSpPr>
          <p:nvPr>
            <p:ph idx="1"/>
          </p:nvPr>
        </p:nvSpPr>
        <p:spPr>
          <a:xfrm>
            <a:off x="1314615" y="1196176"/>
            <a:ext cx="8915400" cy="4881563"/>
          </a:xfrm>
        </p:spPr>
        <p:txBody>
          <a:bodyPr/>
          <a:lstStyle/>
          <a:p>
            <a:pPr>
              <a:buFont typeface="Wingdings" pitchFamily="2" charset="2"/>
              <a:buChar char="§"/>
            </a:pPr>
            <a:r>
              <a:rPr lang="en-AU" sz="2000" dirty="0"/>
              <a:t>Scenario					</a:t>
            </a:r>
          </a:p>
          <a:p>
            <a:pPr lvl="1"/>
            <a:r>
              <a:rPr lang="en-AU" sz="2000" dirty="0"/>
              <a:t>Banking application</a:t>
            </a:r>
          </a:p>
          <a:p>
            <a:pPr lvl="1"/>
            <a:r>
              <a:rPr lang="en-AU" sz="2000" dirty="0"/>
              <a:t>Previous problems with</a:t>
            </a:r>
          </a:p>
          <a:p>
            <a:pPr marL="457200" lvl="1" indent="0">
              <a:buNone/>
            </a:pPr>
            <a:r>
              <a:rPr lang="en-AU" sz="2000" dirty="0"/>
              <a:t>    rounding errors</a:t>
            </a:r>
          </a:p>
          <a:p>
            <a:pPr lvl="1"/>
            <a:r>
              <a:rPr lang="en-AU" sz="2000" dirty="0"/>
              <a:t>Lots of combinations</a:t>
            </a:r>
          </a:p>
          <a:p>
            <a:pPr marL="457200" lvl="1" indent="0">
              <a:buNone/>
            </a:pPr>
            <a:r>
              <a:rPr lang="en-AU" sz="2000" dirty="0"/>
              <a:t>    of possible factors</a:t>
            </a:r>
          </a:p>
          <a:p>
            <a:pPr lvl="1"/>
            <a:r>
              <a:rPr lang="en-AU" sz="2000" dirty="0"/>
              <a:t>Good documentation</a:t>
            </a:r>
          </a:p>
          <a:p>
            <a:pPr lvl="1"/>
            <a:r>
              <a:rPr lang="en-AU" sz="2000" dirty="0"/>
              <a:t>Experienced testers</a:t>
            </a:r>
          </a:p>
          <a:p>
            <a:pPr lvl="1"/>
            <a:r>
              <a:rPr lang="en-AU" sz="2000" dirty="0"/>
              <a:t>Time constraints</a:t>
            </a:r>
            <a:br>
              <a:rPr lang="en-AU" sz="2000" dirty="0"/>
            </a:br>
            <a:endParaRPr lang="en-AU" sz="2000" dirty="0"/>
          </a:p>
          <a:p>
            <a:pPr marL="0" indent="0">
              <a:buNone/>
            </a:pPr>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75</a:t>
            </a:fld>
            <a:endParaRPr lang="en-US"/>
          </a:p>
        </p:txBody>
      </p:sp>
      <p:sp>
        <p:nvSpPr>
          <p:cNvPr id="5" name="TextBox 4"/>
          <p:cNvSpPr txBox="1"/>
          <p:nvPr/>
        </p:nvSpPr>
        <p:spPr>
          <a:xfrm>
            <a:off x="6247790" y="1228046"/>
            <a:ext cx="4250120" cy="5601533"/>
          </a:xfrm>
          <a:prstGeom prst="rect">
            <a:avLst/>
          </a:prstGeom>
          <a:noFill/>
        </p:spPr>
        <p:txBody>
          <a:bodyPr wrap="square" rtlCol="0">
            <a:spAutoFit/>
          </a:bodyPr>
          <a:lstStyle/>
          <a:p>
            <a:pPr>
              <a:buFont typeface="Wingdings" pitchFamily="2" charset="2"/>
              <a:buChar char="§"/>
            </a:pPr>
            <a:r>
              <a:rPr lang="en-AU" sz="2000" dirty="0"/>
              <a:t>Techniques</a:t>
            </a:r>
          </a:p>
          <a:p>
            <a:pPr lvl="1">
              <a:lnSpc>
                <a:spcPct val="150000"/>
              </a:lnSpc>
              <a:buFont typeface="Wingdings" pitchFamily="2" charset="2"/>
              <a:buChar char="§"/>
            </a:pPr>
            <a:r>
              <a:rPr lang="en-AU" sz="2000" dirty="0"/>
              <a:t>Equivalence Partitioning</a:t>
            </a:r>
          </a:p>
          <a:p>
            <a:pPr lvl="1">
              <a:lnSpc>
                <a:spcPct val="150000"/>
              </a:lnSpc>
              <a:buFont typeface="Wingdings" pitchFamily="2" charset="2"/>
              <a:buChar char="§"/>
            </a:pPr>
            <a:r>
              <a:rPr lang="en-AU" sz="2000" dirty="0"/>
              <a:t>Boundary Value Analysis</a:t>
            </a:r>
          </a:p>
          <a:p>
            <a:pPr lvl="1">
              <a:lnSpc>
                <a:spcPct val="150000"/>
              </a:lnSpc>
              <a:buFont typeface="Wingdings" pitchFamily="2" charset="2"/>
              <a:buChar char="§"/>
            </a:pPr>
            <a:r>
              <a:rPr lang="en-AU" sz="2000" dirty="0"/>
              <a:t>State transition testing</a:t>
            </a:r>
          </a:p>
          <a:p>
            <a:pPr lvl="1">
              <a:lnSpc>
                <a:spcPct val="150000"/>
              </a:lnSpc>
              <a:buFont typeface="Wingdings" pitchFamily="2" charset="2"/>
              <a:buChar char="§"/>
            </a:pPr>
            <a:r>
              <a:rPr lang="en-AU" sz="2000" dirty="0"/>
              <a:t>Decision tables</a:t>
            </a:r>
          </a:p>
          <a:p>
            <a:pPr lvl="1">
              <a:lnSpc>
                <a:spcPct val="150000"/>
              </a:lnSpc>
              <a:buFont typeface="Wingdings" pitchFamily="2" charset="2"/>
              <a:buChar char="§"/>
            </a:pPr>
            <a:r>
              <a:rPr lang="en-AU" sz="2000" dirty="0"/>
              <a:t>Use case testing</a:t>
            </a:r>
          </a:p>
          <a:p>
            <a:pPr lvl="1">
              <a:lnSpc>
                <a:spcPct val="150000"/>
              </a:lnSpc>
              <a:buFont typeface="Wingdings" pitchFamily="2" charset="2"/>
              <a:buChar char="§"/>
            </a:pPr>
            <a:r>
              <a:rPr lang="en-AU" sz="2000" dirty="0"/>
              <a:t>Statement testing</a:t>
            </a:r>
          </a:p>
          <a:p>
            <a:pPr lvl="1">
              <a:lnSpc>
                <a:spcPct val="150000"/>
              </a:lnSpc>
              <a:buFont typeface="Wingdings" pitchFamily="2" charset="2"/>
              <a:buChar char="§"/>
            </a:pPr>
            <a:r>
              <a:rPr lang="en-AU" sz="2000" dirty="0"/>
              <a:t>Decision testing</a:t>
            </a:r>
          </a:p>
          <a:p>
            <a:pPr lvl="1">
              <a:lnSpc>
                <a:spcPct val="150000"/>
              </a:lnSpc>
              <a:buFont typeface="Wingdings" pitchFamily="2" charset="2"/>
              <a:buChar char="§"/>
            </a:pPr>
            <a:r>
              <a:rPr lang="en-AU" sz="2000" dirty="0"/>
              <a:t>Error guessing</a:t>
            </a:r>
          </a:p>
          <a:p>
            <a:pPr lvl="1">
              <a:lnSpc>
                <a:spcPct val="150000"/>
              </a:lnSpc>
              <a:buFont typeface="Wingdings" pitchFamily="2" charset="2"/>
              <a:buChar char="§"/>
            </a:pPr>
            <a:r>
              <a:rPr lang="en-AU" sz="2000" dirty="0"/>
              <a:t>Exploratory testing</a:t>
            </a:r>
          </a:p>
          <a:p>
            <a:pPr lvl="1">
              <a:lnSpc>
                <a:spcPct val="150000"/>
              </a:lnSpc>
              <a:buFont typeface="Wingdings" pitchFamily="2" charset="2"/>
              <a:buChar char="§"/>
            </a:pPr>
            <a:endParaRPr lang="en-AU" sz="2000" dirty="0">
              <a:solidFill>
                <a:schemeClr val="tx2"/>
              </a:solidFill>
            </a:endParaRPr>
          </a:p>
          <a:p>
            <a:pPr lvl="1">
              <a:buFont typeface="Wingdings" pitchFamily="2" charset="2"/>
              <a:buChar char="§"/>
            </a:pPr>
            <a:endParaRPr lang="en-US" sz="2000" dirty="0">
              <a:solidFill>
                <a:schemeClr val="tx2"/>
              </a:solidFill>
            </a:endParaRPr>
          </a:p>
          <a:p>
            <a:endParaRPr lang="en-US" dirty="0"/>
          </a:p>
        </p:txBody>
      </p:sp>
      <p:pic>
        <p:nvPicPr>
          <p:cNvPr id="6" name="Picture 2" descr="C:\Documents and Settings\emily_mogic\Local Settings\Temporary Internet Files\Content.IE5\PVQVFLWW\MP90014906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1270" y="4324712"/>
            <a:ext cx="2423150" cy="1619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229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5">
                                            <p:txEl>
                                              <p:pRg st="1" end="1"/>
                                            </p:txEl>
                                          </p:spTgt>
                                        </p:tgtEl>
                                        <p:attrNameLst>
                                          <p:attrName>style.color</p:attrName>
                                        </p:attrNameLst>
                                      </p:cBhvr>
                                      <p:to>
                                        <a:srgbClr val="FF3399"/>
                                      </p:to>
                                    </p:animClr>
                                    <p:animClr clrSpc="rgb" dir="cw">
                                      <p:cBhvr>
                                        <p:cTn id="7" dur="500" fill="hold"/>
                                        <p:tgtEl>
                                          <p:spTgt spid="5">
                                            <p:txEl>
                                              <p:pRg st="1" end="1"/>
                                            </p:txEl>
                                          </p:spTgt>
                                        </p:tgtEl>
                                        <p:attrNameLst>
                                          <p:attrName>fillcolor</p:attrName>
                                        </p:attrNameLst>
                                      </p:cBhvr>
                                      <p:to>
                                        <a:srgbClr val="FF3399"/>
                                      </p:to>
                                    </p:animClr>
                                    <p:set>
                                      <p:cBhvr>
                                        <p:cTn id="8" dur="500" fill="hold"/>
                                        <p:tgtEl>
                                          <p:spTgt spid="5">
                                            <p:txEl>
                                              <p:pRg st="1" end="1"/>
                                            </p:txEl>
                                          </p:spTgt>
                                        </p:tgtEl>
                                        <p:attrNameLst>
                                          <p:attrName>fill.type</p:attrName>
                                        </p:attrNameLst>
                                      </p:cBhvr>
                                      <p:to>
                                        <p:strVal val="solid"/>
                                      </p:to>
                                    </p:set>
                                    <p:set>
                                      <p:cBhvr>
                                        <p:cTn id="9" dur="500" fill="hold"/>
                                        <p:tgtEl>
                                          <p:spTgt spid="5">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5">
                                            <p:txEl>
                                              <p:pRg st="2" end="2"/>
                                            </p:txEl>
                                          </p:spTgt>
                                        </p:tgtEl>
                                        <p:attrNameLst>
                                          <p:attrName>style.color</p:attrName>
                                        </p:attrNameLst>
                                      </p:cBhvr>
                                      <p:to>
                                        <a:srgbClr val="FF3399"/>
                                      </p:to>
                                    </p:animClr>
                                    <p:animClr clrSpc="rgb" dir="cw">
                                      <p:cBhvr>
                                        <p:cTn id="14" dur="500" fill="hold"/>
                                        <p:tgtEl>
                                          <p:spTgt spid="5">
                                            <p:txEl>
                                              <p:pRg st="2" end="2"/>
                                            </p:txEl>
                                          </p:spTgt>
                                        </p:tgtEl>
                                        <p:attrNameLst>
                                          <p:attrName>fillcolor</p:attrName>
                                        </p:attrNameLst>
                                      </p:cBhvr>
                                      <p:to>
                                        <a:srgbClr val="FF3399"/>
                                      </p:to>
                                    </p:animClr>
                                    <p:set>
                                      <p:cBhvr>
                                        <p:cTn id="15" dur="500" fill="hold"/>
                                        <p:tgtEl>
                                          <p:spTgt spid="5">
                                            <p:txEl>
                                              <p:pRg st="2" end="2"/>
                                            </p:txEl>
                                          </p:spTgt>
                                        </p:tgtEl>
                                        <p:attrNameLst>
                                          <p:attrName>fill.type</p:attrName>
                                        </p:attrNameLst>
                                      </p:cBhvr>
                                      <p:to>
                                        <p:strVal val="solid"/>
                                      </p:to>
                                    </p:set>
                                    <p:set>
                                      <p:cBhvr>
                                        <p:cTn id="16" dur="500" fill="hold"/>
                                        <p:tgtEl>
                                          <p:spTgt spid="5">
                                            <p:txEl>
                                              <p:pRg st="2" end="2"/>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5">
                                            <p:txEl>
                                              <p:pRg st="4" end="4"/>
                                            </p:txEl>
                                          </p:spTgt>
                                        </p:tgtEl>
                                        <p:attrNameLst>
                                          <p:attrName>style.color</p:attrName>
                                        </p:attrNameLst>
                                      </p:cBhvr>
                                      <p:to>
                                        <a:srgbClr val="FF3399"/>
                                      </p:to>
                                    </p:animClr>
                                    <p:animClr clrSpc="rgb" dir="cw">
                                      <p:cBhvr>
                                        <p:cTn id="21" dur="500" fill="hold"/>
                                        <p:tgtEl>
                                          <p:spTgt spid="5">
                                            <p:txEl>
                                              <p:pRg st="4" end="4"/>
                                            </p:txEl>
                                          </p:spTgt>
                                        </p:tgtEl>
                                        <p:attrNameLst>
                                          <p:attrName>fillcolor</p:attrName>
                                        </p:attrNameLst>
                                      </p:cBhvr>
                                      <p:to>
                                        <a:srgbClr val="FF3399"/>
                                      </p:to>
                                    </p:animClr>
                                    <p:set>
                                      <p:cBhvr>
                                        <p:cTn id="22" dur="500" fill="hold"/>
                                        <p:tgtEl>
                                          <p:spTgt spid="5">
                                            <p:txEl>
                                              <p:pRg st="4" end="4"/>
                                            </p:txEl>
                                          </p:spTgt>
                                        </p:tgtEl>
                                        <p:attrNameLst>
                                          <p:attrName>fill.type</p:attrName>
                                        </p:attrNameLst>
                                      </p:cBhvr>
                                      <p:to>
                                        <p:strVal val="solid"/>
                                      </p:to>
                                    </p:set>
                                    <p:set>
                                      <p:cBhvr>
                                        <p:cTn id="23" dur="500" fill="hold"/>
                                        <p:tgtEl>
                                          <p:spTgt spid="5">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5">
                                            <p:txEl>
                                              <p:pRg st="8" end="8"/>
                                            </p:txEl>
                                          </p:spTgt>
                                        </p:tgtEl>
                                        <p:attrNameLst>
                                          <p:attrName>style.color</p:attrName>
                                        </p:attrNameLst>
                                      </p:cBhvr>
                                      <p:to>
                                        <a:srgbClr val="FF3399"/>
                                      </p:to>
                                    </p:animClr>
                                    <p:animClr clrSpc="rgb" dir="cw">
                                      <p:cBhvr>
                                        <p:cTn id="28" dur="500" fill="hold"/>
                                        <p:tgtEl>
                                          <p:spTgt spid="5">
                                            <p:txEl>
                                              <p:pRg st="8" end="8"/>
                                            </p:txEl>
                                          </p:spTgt>
                                        </p:tgtEl>
                                        <p:attrNameLst>
                                          <p:attrName>fillcolor</p:attrName>
                                        </p:attrNameLst>
                                      </p:cBhvr>
                                      <p:to>
                                        <a:srgbClr val="FF3399"/>
                                      </p:to>
                                    </p:animClr>
                                    <p:set>
                                      <p:cBhvr>
                                        <p:cTn id="29" dur="500" fill="hold"/>
                                        <p:tgtEl>
                                          <p:spTgt spid="5">
                                            <p:txEl>
                                              <p:pRg st="8" end="8"/>
                                            </p:txEl>
                                          </p:spTgt>
                                        </p:tgtEl>
                                        <p:attrNameLst>
                                          <p:attrName>fill.type</p:attrName>
                                        </p:attrNameLst>
                                      </p:cBhvr>
                                      <p:to>
                                        <p:strVal val="solid"/>
                                      </p:to>
                                    </p:set>
                                    <p:set>
                                      <p:cBhvr>
                                        <p:cTn id="30" dur="500" fill="hold"/>
                                        <p:tgtEl>
                                          <p:spTgt spid="5">
                                            <p:txEl>
                                              <p:pRg st="8" end="8"/>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5">
                                            <p:txEl>
                                              <p:pRg st="9" end="9"/>
                                            </p:txEl>
                                          </p:spTgt>
                                        </p:tgtEl>
                                        <p:attrNameLst>
                                          <p:attrName>style.color</p:attrName>
                                        </p:attrNameLst>
                                      </p:cBhvr>
                                      <p:to>
                                        <a:srgbClr val="FF3399"/>
                                      </p:to>
                                    </p:animClr>
                                    <p:animClr clrSpc="rgb" dir="cw">
                                      <p:cBhvr>
                                        <p:cTn id="35" dur="500" fill="hold"/>
                                        <p:tgtEl>
                                          <p:spTgt spid="5">
                                            <p:txEl>
                                              <p:pRg st="9" end="9"/>
                                            </p:txEl>
                                          </p:spTgt>
                                        </p:tgtEl>
                                        <p:attrNameLst>
                                          <p:attrName>fillcolor</p:attrName>
                                        </p:attrNameLst>
                                      </p:cBhvr>
                                      <p:to>
                                        <a:srgbClr val="FF3399"/>
                                      </p:to>
                                    </p:animClr>
                                    <p:set>
                                      <p:cBhvr>
                                        <p:cTn id="36" dur="500" fill="hold"/>
                                        <p:tgtEl>
                                          <p:spTgt spid="5">
                                            <p:txEl>
                                              <p:pRg st="9" end="9"/>
                                            </p:txEl>
                                          </p:spTgt>
                                        </p:tgtEl>
                                        <p:attrNameLst>
                                          <p:attrName>fill.type</p:attrName>
                                        </p:attrNameLst>
                                      </p:cBhvr>
                                      <p:to>
                                        <p:strVal val="solid"/>
                                      </p:to>
                                    </p:set>
                                    <p:set>
                                      <p:cBhvr>
                                        <p:cTn id="37" dur="500" fill="hold"/>
                                        <p:tgtEl>
                                          <p:spTgt spid="5">
                                            <p:txEl>
                                              <p:pRg st="9" end="9"/>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Question 2: Which techniques would you use? </a:t>
            </a:r>
            <a:endParaRPr lang="en-US" sz="2800" dirty="0"/>
          </a:p>
        </p:txBody>
      </p:sp>
      <p:sp>
        <p:nvSpPr>
          <p:cNvPr id="3" name="Content Placeholder 2"/>
          <p:cNvSpPr>
            <a:spLocks noGrp="1"/>
          </p:cNvSpPr>
          <p:nvPr>
            <p:ph idx="1"/>
          </p:nvPr>
        </p:nvSpPr>
        <p:spPr>
          <a:xfrm>
            <a:off x="1314615" y="1196176"/>
            <a:ext cx="8915400" cy="4881563"/>
          </a:xfrm>
        </p:spPr>
        <p:txBody>
          <a:bodyPr/>
          <a:lstStyle/>
          <a:p>
            <a:pPr>
              <a:buFont typeface="Wingdings" pitchFamily="2" charset="2"/>
              <a:buChar char="§"/>
            </a:pPr>
            <a:r>
              <a:rPr lang="en-AU" sz="2000" dirty="0"/>
              <a:t>Scenario					</a:t>
            </a:r>
          </a:p>
          <a:p>
            <a:pPr lvl="1"/>
            <a:r>
              <a:rPr lang="en-AU" sz="2000" dirty="0"/>
              <a:t>Web site</a:t>
            </a:r>
          </a:p>
          <a:p>
            <a:pPr lvl="1"/>
            <a:r>
              <a:rPr lang="en-AU" sz="2000" dirty="0"/>
              <a:t>Little documentation</a:t>
            </a:r>
          </a:p>
          <a:p>
            <a:pPr lvl="1"/>
            <a:r>
              <a:rPr lang="en-AU" sz="2000" dirty="0"/>
              <a:t>Previous problems with navigation</a:t>
            </a:r>
          </a:p>
          <a:p>
            <a:pPr lvl="1"/>
            <a:r>
              <a:rPr lang="en-AU" sz="2000" dirty="0"/>
              <a:t>Experienced testers</a:t>
            </a:r>
          </a:p>
          <a:p>
            <a:pPr lvl="1"/>
            <a:r>
              <a:rPr lang="en-AU" sz="2000" dirty="0"/>
              <a:t>Time constraints</a:t>
            </a:r>
          </a:p>
          <a:p>
            <a:pPr marL="457200" lvl="1" indent="0">
              <a:buNone/>
            </a:pPr>
            <a:r>
              <a:rPr lang="en-AU" sz="2000" dirty="0"/>
              <a:t/>
            </a:r>
            <a:br>
              <a:rPr lang="en-AU" sz="2000" dirty="0"/>
            </a:br>
            <a:endParaRPr lang="en-AU" sz="2000" dirty="0"/>
          </a:p>
          <a:p>
            <a:pPr marL="0" indent="0">
              <a:buNone/>
            </a:pPr>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76</a:t>
            </a:fld>
            <a:endParaRPr lang="en-US"/>
          </a:p>
        </p:txBody>
      </p:sp>
      <p:sp>
        <p:nvSpPr>
          <p:cNvPr id="5" name="TextBox 4"/>
          <p:cNvSpPr txBox="1"/>
          <p:nvPr/>
        </p:nvSpPr>
        <p:spPr>
          <a:xfrm>
            <a:off x="6247790" y="1228046"/>
            <a:ext cx="4250120" cy="5601533"/>
          </a:xfrm>
          <a:prstGeom prst="rect">
            <a:avLst/>
          </a:prstGeom>
          <a:noFill/>
        </p:spPr>
        <p:txBody>
          <a:bodyPr wrap="square" rtlCol="0">
            <a:spAutoFit/>
          </a:bodyPr>
          <a:lstStyle/>
          <a:p>
            <a:pPr>
              <a:buFont typeface="Wingdings" pitchFamily="2" charset="2"/>
              <a:buChar char="§"/>
            </a:pPr>
            <a:r>
              <a:rPr lang="en-AU" sz="2000" dirty="0"/>
              <a:t>Techniques</a:t>
            </a:r>
          </a:p>
          <a:p>
            <a:pPr lvl="1">
              <a:lnSpc>
                <a:spcPct val="150000"/>
              </a:lnSpc>
              <a:buFont typeface="Wingdings" pitchFamily="2" charset="2"/>
              <a:buChar char="§"/>
            </a:pPr>
            <a:r>
              <a:rPr lang="en-AU" sz="2000" dirty="0"/>
              <a:t>Equivalence Partitioning</a:t>
            </a:r>
          </a:p>
          <a:p>
            <a:pPr lvl="1">
              <a:lnSpc>
                <a:spcPct val="150000"/>
              </a:lnSpc>
              <a:buFont typeface="Wingdings" pitchFamily="2" charset="2"/>
              <a:buChar char="§"/>
            </a:pPr>
            <a:r>
              <a:rPr lang="en-AU" sz="2000" dirty="0"/>
              <a:t>Boundary Value Analysis</a:t>
            </a:r>
          </a:p>
          <a:p>
            <a:pPr lvl="1">
              <a:lnSpc>
                <a:spcPct val="150000"/>
              </a:lnSpc>
              <a:buFont typeface="Wingdings" pitchFamily="2" charset="2"/>
              <a:buChar char="§"/>
            </a:pPr>
            <a:r>
              <a:rPr lang="en-AU" sz="2000" dirty="0"/>
              <a:t>State transition testing</a:t>
            </a:r>
          </a:p>
          <a:p>
            <a:pPr lvl="1">
              <a:lnSpc>
                <a:spcPct val="150000"/>
              </a:lnSpc>
              <a:buFont typeface="Wingdings" pitchFamily="2" charset="2"/>
              <a:buChar char="§"/>
            </a:pPr>
            <a:r>
              <a:rPr lang="en-AU" sz="2000" dirty="0"/>
              <a:t>Decision tables</a:t>
            </a:r>
          </a:p>
          <a:p>
            <a:pPr lvl="1">
              <a:lnSpc>
                <a:spcPct val="150000"/>
              </a:lnSpc>
              <a:buFont typeface="Wingdings" pitchFamily="2" charset="2"/>
              <a:buChar char="§"/>
            </a:pPr>
            <a:r>
              <a:rPr lang="en-AU" sz="2000" dirty="0"/>
              <a:t>Use case testing</a:t>
            </a:r>
          </a:p>
          <a:p>
            <a:pPr lvl="1">
              <a:lnSpc>
                <a:spcPct val="150000"/>
              </a:lnSpc>
              <a:buFont typeface="Wingdings" pitchFamily="2" charset="2"/>
              <a:buChar char="§"/>
            </a:pPr>
            <a:r>
              <a:rPr lang="en-AU" sz="2000" dirty="0"/>
              <a:t>Statement testing</a:t>
            </a:r>
          </a:p>
          <a:p>
            <a:pPr lvl="1">
              <a:lnSpc>
                <a:spcPct val="150000"/>
              </a:lnSpc>
              <a:buFont typeface="Wingdings" pitchFamily="2" charset="2"/>
              <a:buChar char="§"/>
            </a:pPr>
            <a:r>
              <a:rPr lang="en-AU" sz="2000" dirty="0"/>
              <a:t>Decision testing</a:t>
            </a:r>
          </a:p>
          <a:p>
            <a:pPr lvl="1">
              <a:lnSpc>
                <a:spcPct val="150000"/>
              </a:lnSpc>
              <a:buFont typeface="Wingdings" pitchFamily="2" charset="2"/>
              <a:buChar char="§"/>
            </a:pPr>
            <a:r>
              <a:rPr lang="en-AU" sz="2000" dirty="0"/>
              <a:t>Error guessing</a:t>
            </a:r>
          </a:p>
          <a:p>
            <a:pPr lvl="1">
              <a:lnSpc>
                <a:spcPct val="150000"/>
              </a:lnSpc>
              <a:buFont typeface="Wingdings" pitchFamily="2" charset="2"/>
              <a:buChar char="§"/>
            </a:pPr>
            <a:r>
              <a:rPr lang="en-AU" sz="2000" dirty="0"/>
              <a:t>Exploratory testing</a:t>
            </a:r>
          </a:p>
          <a:p>
            <a:pPr lvl="1">
              <a:lnSpc>
                <a:spcPct val="150000"/>
              </a:lnSpc>
              <a:buFont typeface="Wingdings" pitchFamily="2" charset="2"/>
              <a:buChar char="§"/>
            </a:pPr>
            <a:endParaRPr lang="en-AU" sz="2000" dirty="0">
              <a:solidFill>
                <a:schemeClr val="tx2"/>
              </a:solidFill>
            </a:endParaRPr>
          </a:p>
          <a:p>
            <a:pPr lvl="1">
              <a:buFont typeface="Wingdings" pitchFamily="2" charset="2"/>
              <a:buChar char="§"/>
            </a:pPr>
            <a:endParaRPr lang="en-US" sz="2000" dirty="0">
              <a:solidFill>
                <a:schemeClr val="tx2"/>
              </a:solidFill>
            </a:endParaRPr>
          </a:p>
          <a:p>
            <a:endParaRPr lang="en-US" dirty="0"/>
          </a:p>
        </p:txBody>
      </p:sp>
      <p:pic>
        <p:nvPicPr>
          <p:cNvPr id="7" name="Picture 4" descr="C:\Documents and Settings\emily_mogic\Local Settings\Temporary Internet Files\Content.IE5\KB1NMM3D\MP900401797[1].jpg"/>
          <p:cNvPicPr>
            <a:picLocks noChangeAspect="1" noChangeArrowheads="1"/>
          </p:cNvPicPr>
          <p:nvPr/>
        </p:nvPicPr>
        <p:blipFill>
          <a:blip r:embed="rId3">
            <a:extLst>
              <a:ext uri="{28A0092B-C50C-407E-A947-70E740481C1C}">
                <a14:useLocalDpi xmlns:a14="http://schemas.microsoft.com/office/drawing/2010/main" val="0"/>
              </a:ext>
            </a:extLst>
          </a:blip>
          <a:srcRect t="-13104" b="13104"/>
          <a:stretch>
            <a:fillRect/>
          </a:stretch>
        </p:blipFill>
        <p:spPr bwMode="auto">
          <a:xfrm>
            <a:off x="1770076" y="3504895"/>
            <a:ext cx="3316288"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833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5">
                                            <p:txEl>
                                              <p:pRg st="3" end="3"/>
                                            </p:txEl>
                                          </p:spTgt>
                                        </p:tgtEl>
                                        <p:attrNameLst>
                                          <p:attrName>style.color</p:attrName>
                                        </p:attrNameLst>
                                      </p:cBhvr>
                                      <p:to>
                                        <a:srgbClr val="FF3399"/>
                                      </p:to>
                                    </p:animClr>
                                    <p:animClr clrSpc="rgb" dir="cw">
                                      <p:cBhvr>
                                        <p:cTn id="7" dur="500" fill="hold"/>
                                        <p:tgtEl>
                                          <p:spTgt spid="5">
                                            <p:txEl>
                                              <p:pRg st="3" end="3"/>
                                            </p:txEl>
                                          </p:spTgt>
                                        </p:tgtEl>
                                        <p:attrNameLst>
                                          <p:attrName>fillcolor</p:attrName>
                                        </p:attrNameLst>
                                      </p:cBhvr>
                                      <p:to>
                                        <a:srgbClr val="FF3399"/>
                                      </p:to>
                                    </p:animClr>
                                    <p:set>
                                      <p:cBhvr>
                                        <p:cTn id="8" dur="500" fill="hold"/>
                                        <p:tgtEl>
                                          <p:spTgt spid="5">
                                            <p:txEl>
                                              <p:pRg st="3" end="3"/>
                                            </p:txEl>
                                          </p:spTgt>
                                        </p:tgtEl>
                                        <p:attrNameLst>
                                          <p:attrName>fill.type</p:attrName>
                                        </p:attrNameLst>
                                      </p:cBhvr>
                                      <p:to>
                                        <p:strVal val="solid"/>
                                      </p:to>
                                    </p:set>
                                    <p:set>
                                      <p:cBhvr>
                                        <p:cTn id="9" dur="500" fill="hold"/>
                                        <p:tgtEl>
                                          <p:spTgt spid="5">
                                            <p:txEl>
                                              <p:pRg st="3" end="3"/>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5">
                                            <p:txEl>
                                              <p:pRg st="9" end="9"/>
                                            </p:txEl>
                                          </p:spTgt>
                                        </p:tgtEl>
                                        <p:attrNameLst>
                                          <p:attrName>style.color</p:attrName>
                                        </p:attrNameLst>
                                      </p:cBhvr>
                                      <p:to>
                                        <a:srgbClr val="FF3399"/>
                                      </p:to>
                                    </p:animClr>
                                    <p:animClr clrSpc="rgb" dir="cw">
                                      <p:cBhvr>
                                        <p:cTn id="14" dur="500" fill="hold"/>
                                        <p:tgtEl>
                                          <p:spTgt spid="5">
                                            <p:txEl>
                                              <p:pRg st="9" end="9"/>
                                            </p:txEl>
                                          </p:spTgt>
                                        </p:tgtEl>
                                        <p:attrNameLst>
                                          <p:attrName>fillcolor</p:attrName>
                                        </p:attrNameLst>
                                      </p:cBhvr>
                                      <p:to>
                                        <a:srgbClr val="FF3399"/>
                                      </p:to>
                                    </p:animClr>
                                    <p:set>
                                      <p:cBhvr>
                                        <p:cTn id="15" dur="500" fill="hold"/>
                                        <p:tgtEl>
                                          <p:spTgt spid="5">
                                            <p:txEl>
                                              <p:pRg st="9" end="9"/>
                                            </p:txEl>
                                          </p:spTgt>
                                        </p:tgtEl>
                                        <p:attrNameLst>
                                          <p:attrName>fill.type</p:attrName>
                                        </p:attrNameLst>
                                      </p:cBhvr>
                                      <p:to>
                                        <p:strVal val="solid"/>
                                      </p:to>
                                    </p:set>
                                    <p:set>
                                      <p:cBhvr>
                                        <p:cTn id="16" dur="500" fill="hold"/>
                                        <p:tgtEl>
                                          <p:spTgt spid="5">
                                            <p:txEl>
                                              <p:pRg st="9" end="9"/>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Question 3: Which techniques would you use? </a:t>
            </a:r>
            <a:endParaRPr lang="en-US" sz="2800" dirty="0"/>
          </a:p>
        </p:txBody>
      </p:sp>
      <p:sp>
        <p:nvSpPr>
          <p:cNvPr id="3" name="Content Placeholder 2"/>
          <p:cNvSpPr>
            <a:spLocks noGrp="1"/>
          </p:cNvSpPr>
          <p:nvPr>
            <p:ph idx="1"/>
          </p:nvPr>
        </p:nvSpPr>
        <p:spPr>
          <a:xfrm>
            <a:off x="1314615" y="1196176"/>
            <a:ext cx="8915400" cy="4881563"/>
          </a:xfrm>
        </p:spPr>
        <p:txBody>
          <a:bodyPr/>
          <a:lstStyle/>
          <a:p>
            <a:pPr>
              <a:buFont typeface="Wingdings" pitchFamily="2" charset="2"/>
              <a:buChar char="§"/>
            </a:pPr>
            <a:r>
              <a:rPr lang="en-AU" sz="2000" dirty="0"/>
              <a:t>Scenario					</a:t>
            </a:r>
          </a:p>
          <a:p>
            <a:pPr lvl="1"/>
            <a:r>
              <a:rPr lang="en-AU" sz="2000" dirty="0"/>
              <a:t>Train automatic braking system</a:t>
            </a:r>
          </a:p>
          <a:p>
            <a:pPr lvl="1"/>
            <a:r>
              <a:rPr lang="en-AU" sz="2000" dirty="0"/>
              <a:t>Lots of documentation</a:t>
            </a:r>
          </a:p>
          <a:p>
            <a:pPr lvl="1"/>
            <a:r>
              <a:rPr lang="en-AU" sz="2000" dirty="0"/>
              <a:t>Previous problems with</a:t>
            </a:r>
          </a:p>
          <a:p>
            <a:pPr marL="457200" lvl="1" indent="0">
              <a:buNone/>
            </a:pPr>
            <a:r>
              <a:rPr lang="en-AU" sz="2000" dirty="0"/>
              <a:t>    untested combinations</a:t>
            </a:r>
          </a:p>
          <a:p>
            <a:pPr lvl="1"/>
            <a:r>
              <a:rPr lang="en-AU" sz="2000" dirty="0"/>
              <a:t>Safety standards require</a:t>
            </a:r>
          </a:p>
          <a:p>
            <a:pPr marL="457200" lvl="1" indent="0">
              <a:buNone/>
            </a:pPr>
            <a:r>
              <a:rPr lang="en-AU" sz="2000" dirty="0"/>
              <a:t>    decision coverage</a:t>
            </a:r>
          </a:p>
          <a:p>
            <a:pPr lvl="1"/>
            <a:r>
              <a:rPr lang="en-AU" sz="2000" dirty="0"/>
              <a:t>High risk</a:t>
            </a:r>
          </a:p>
          <a:p>
            <a:pPr lvl="1"/>
            <a:r>
              <a:rPr lang="en-AU" sz="2000" dirty="0"/>
              <a:t>Experienced testers</a:t>
            </a:r>
          </a:p>
          <a:p>
            <a:pPr marL="457200" lvl="1" indent="0">
              <a:buNone/>
            </a:pPr>
            <a:r>
              <a:rPr lang="en-AU" sz="2000" dirty="0"/>
              <a:t/>
            </a:r>
            <a:br>
              <a:rPr lang="en-AU" sz="2000" dirty="0"/>
            </a:br>
            <a:endParaRPr lang="en-AU" sz="2000" dirty="0"/>
          </a:p>
          <a:p>
            <a:pPr marL="0" indent="0">
              <a:buNone/>
            </a:pPr>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77</a:t>
            </a:fld>
            <a:endParaRPr lang="en-US"/>
          </a:p>
        </p:txBody>
      </p:sp>
      <p:sp>
        <p:nvSpPr>
          <p:cNvPr id="5" name="TextBox 4"/>
          <p:cNvSpPr txBox="1"/>
          <p:nvPr/>
        </p:nvSpPr>
        <p:spPr>
          <a:xfrm>
            <a:off x="6247790" y="1228046"/>
            <a:ext cx="4250120" cy="5601533"/>
          </a:xfrm>
          <a:prstGeom prst="rect">
            <a:avLst/>
          </a:prstGeom>
          <a:noFill/>
        </p:spPr>
        <p:txBody>
          <a:bodyPr wrap="square" rtlCol="0">
            <a:spAutoFit/>
          </a:bodyPr>
          <a:lstStyle/>
          <a:p>
            <a:pPr>
              <a:buFont typeface="Wingdings" pitchFamily="2" charset="2"/>
              <a:buChar char="§"/>
            </a:pPr>
            <a:r>
              <a:rPr lang="en-AU" sz="2000" dirty="0">
                <a:solidFill>
                  <a:schemeClr val="tx2"/>
                </a:solidFill>
              </a:rPr>
              <a:t>Techniques</a:t>
            </a:r>
          </a:p>
          <a:p>
            <a:pPr lvl="1">
              <a:lnSpc>
                <a:spcPct val="150000"/>
              </a:lnSpc>
              <a:buFont typeface="Wingdings" pitchFamily="2" charset="2"/>
              <a:buChar char="§"/>
            </a:pPr>
            <a:r>
              <a:rPr lang="en-AU" sz="2000" dirty="0">
                <a:solidFill>
                  <a:schemeClr val="tx2"/>
                </a:solidFill>
              </a:rPr>
              <a:t>Equivalence Partitioning</a:t>
            </a:r>
          </a:p>
          <a:p>
            <a:pPr lvl="1">
              <a:lnSpc>
                <a:spcPct val="150000"/>
              </a:lnSpc>
              <a:buFont typeface="Wingdings" pitchFamily="2" charset="2"/>
              <a:buChar char="§"/>
            </a:pPr>
            <a:r>
              <a:rPr lang="en-AU" sz="2000" dirty="0">
                <a:solidFill>
                  <a:schemeClr val="tx2"/>
                </a:solidFill>
              </a:rPr>
              <a:t>Boundary Value Analysis</a:t>
            </a:r>
          </a:p>
          <a:p>
            <a:pPr lvl="1">
              <a:lnSpc>
                <a:spcPct val="150000"/>
              </a:lnSpc>
              <a:buFont typeface="Wingdings" pitchFamily="2" charset="2"/>
              <a:buChar char="§"/>
            </a:pPr>
            <a:r>
              <a:rPr lang="en-AU" sz="2000" dirty="0">
                <a:solidFill>
                  <a:schemeClr val="tx2"/>
                </a:solidFill>
              </a:rPr>
              <a:t>State transition testing</a:t>
            </a:r>
          </a:p>
          <a:p>
            <a:pPr lvl="1">
              <a:lnSpc>
                <a:spcPct val="150000"/>
              </a:lnSpc>
              <a:buFont typeface="Wingdings" pitchFamily="2" charset="2"/>
              <a:buChar char="§"/>
            </a:pPr>
            <a:r>
              <a:rPr lang="en-AU" sz="2000" dirty="0">
                <a:solidFill>
                  <a:schemeClr val="tx2"/>
                </a:solidFill>
              </a:rPr>
              <a:t>Decision tables</a:t>
            </a:r>
          </a:p>
          <a:p>
            <a:pPr lvl="1">
              <a:lnSpc>
                <a:spcPct val="150000"/>
              </a:lnSpc>
              <a:buFont typeface="Wingdings" pitchFamily="2" charset="2"/>
              <a:buChar char="§"/>
            </a:pPr>
            <a:r>
              <a:rPr lang="en-AU" sz="2000" dirty="0">
                <a:solidFill>
                  <a:schemeClr val="tx2"/>
                </a:solidFill>
              </a:rPr>
              <a:t>Use case testing</a:t>
            </a:r>
          </a:p>
          <a:p>
            <a:pPr lvl="1">
              <a:lnSpc>
                <a:spcPct val="150000"/>
              </a:lnSpc>
              <a:buFont typeface="Wingdings" pitchFamily="2" charset="2"/>
              <a:buChar char="§"/>
            </a:pPr>
            <a:r>
              <a:rPr lang="en-AU" sz="2000" dirty="0">
                <a:solidFill>
                  <a:schemeClr val="tx2"/>
                </a:solidFill>
              </a:rPr>
              <a:t>Statement testing</a:t>
            </a:r>
          </a:p>
          <a:p>
            <a:pPr lvl="1">
              <a:lnSpc>
                <a:spcPct val="150000"/>
              </a:lnSpc>
              <a:buFont typeface="Wingdings" pitchFamily="2" charset="2"/>
              <a:buChar char="§"/>
            </a:pPr>
            <a:r>
              <a:rPr lang="en-AU" sz="2000" dirty="0">
                <a:solidFill>
                  <a:schemeClr val="tx2"/>
                </a:solidFill>
              </a:rPr>
              <a:t>Decision testing</a:t>
            </a:r>
          </a:p>
          <a:p>
            <a:pPr lvl="1">
              <a:lnSpc>
                <a:spcPct val="150000"/>
              </a:lnSpc>
              <a:buFont typeface="Wingdings" pitchFamily="2" charset="2"/>
              <a:buChar char="§"/>
            </a:pPr>
            <a:r>
              <a:rPr lang="en-AU" sz="2000" dirty="0">
                <a:solidFill>
                  <a:schemeClr val="tx2"/>
                </a:solidFill>
              </a:rPr>
              <a:t>Error guessing</a:t>
            </a:r>
          </a:p>
          <a:p>
            <a:pPr lvl="1">
              <a:lnSpc>
                <a:spcPct val="150000"/>
              </a:lnSpc>
              <a:buFont typeface="Wingdings" pitchFamily="2" charset="2"/>
              <a:buChar char="§"/>
            </a:pPr>
            <a:r>
              <a:rPr lang="en-AU" sz="2000" dirty="0">
                <a:solidFill>
                  <a:schemeClr val="tx2"/>
                </a:solidFill>
              </a:rPr>
              <a:t>Exploratory testing</a:t>
            </a:r>
          </a:p>
          <a:p>
            <a:pPr lvl="1">
              <a:lnSpc>
                <a:spcPct val="150000"/>
              </a:lnSpc>
              <a:buFont typeface="Wingdings" pitchFamily="2" charset="2"/>
              <a:buChar char="§"/>
            </a:pPr>
            <a:endParaRPr lang="en-AU" sz="2000" dirty="0">
              <a:solidFill>
                <a:schemeClr val="tx2"/>
              </a:solidFill>
            </a:endParaRPr>
          </a:p>
          <a:p>
            <a:pPr lvl="1">
              <a:buFont typeface="Wingdings" pitchFamily="2" charset="2"/>
              <a:buChar char="§"/>
            </a:pPr>
            <a:endParaRPr lang="en-US" sz="2000" dirty="0">
              <a:solidFill>
                <a:schemeClr val="tx2"/>
              </a:solidFill>
            </a:endParaRPr>
          </a:p>
          <a:p>
            <a:endParaRPr lang="en-US" dirty="0"/>
          </a:p>
        </p:txBody>
      </p:sp>
      <p:pic>
        <p:nvPicPr>
          <p:cNvPr id="7" name="Picture 4" descr="C:\Documents and Settings\emily_mogic\Local Settings\Temporary Internet Files\Content.IE5\EVQJ6T4X\MP900400071[1].jpg"/>
          <p:cNvPicPr>
            <a:picLocks noChangeAspect="1" noChangeArrowheads="1"/>
          </p:cNvPicPr>
          <p:nvPr/>
        </p:nvPicPr>
        <p:blipFill>
          <a:blip r:embed="rId2">
            <a:extLst>
              <a:ext uri="{28A0092B-C50C-407E-A947-70E740481C1C}">
                <a14:useLocalDpi xmlns:a14="http://schemas.microsoft.com/office/drawing/2010/main" val="0"/>
              </a:ext>
            </a:extLst>
          </a:blip>
          <a:srcRect t="26120" b="2339"/>
          <a:stretch>
            <a:fillRect/>
          </a:stretch>
        </p:blipFill>
        <p:spPr bwMode="auto">
          <a:xfrm>
            <a:off x="2138410" y="4567426"/>
            <a:ext cx="2951162" cy="169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961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5">
                                            <p:txEl>
                                              <p:pRg st="1" end="1"/>
                                            </p:txEl>
                                          </p:spTgt>
                                        </p:tgtEl>
                                        <p:attrNameLst>
                                          <p:attrName>style.color</p:attrName>
                                        </p:attrNameLst>
                                      </p:cBhvr>
                                      <p:to>
                                        <a:srgbClr val="FF3399"/>
                                      </p:to>
                                    </p:animClr>
                                    <p:animClr clrSpc="rgb" dir="cw">
                                      <p:cBhvr>
                                        <p:cTn id="7" dur="500" fill="hold"/>
                                        <p:tgtEl>
                                          <p:spTgt spid="5">
                                            <p:txEl>
                                              <p:pRg st="1" end="1"/>
                                            </p:txEl>
                                          </p:spTgt>
                                        </p:tgtEl>
                                        <p:attrNameLst>
                                          <p:attrName>fillcolor</p:attrName>
                                        </p:attrNameLst>
                                      </p:cBhvr>
                                      <p:to>
                                        <a:srgbClr val="FF3399"/>
                                      </p:to>
                                    </p:animClr>
                                    <p:set>
                                      <p:cBhvr>
                                        <p:cTn id="8" dur="500" fill="hold"/>
                                        <p:tgtEl>
                                          <p:spTgt spid="5">
                                            <p:txEl>
                                              <p:pRg st="1" end="1"/>
                                            </p:txEl>
                                          </p:spTgt>
                                        </p:tgtEl>
                                        <p:attrNameLst>
                                          <p:attrName>fill.type</p:attrName>
                                        </p:attrNameLst>
                                      </p:cBhvr>
                                      <p:to>
                                        <p:strVal val="solid"/>
                                      </p:to>
                                    </p:set>
                                    <p:set>
                                      <p:cBhvr>
                                        <p:cTn id="9" dur="500" fill="hold"/>
                                        <p:tgtEl>
                                          <p:spTgt spid="5">
                                            <p:txEl>
                                              <p:pRg st="1" end="1"/>
                                            </p:txEl>
                                          </p:spTgt>
                                        </p:tgtEl>
                                        <p:attrNameLst>
                                          <p:attrName>fill.on</p:attrName>
                                        </p:attrNameLst>
                                      </p:cBhvr>
                                      <p:to>
                                        <p:strVal val="true"/>
                                      </p:to>
                                    </p:set>
                                  </p:childTnLst>
                                </p:cTn>
                              </p:par>
                            </p:childTnLst>
                          </p:cTn>
                        </p:par>
                        <p:par>
                          <p:cTn id="10" fill="hold">
                            <p:stCondLst>
                              <p:cond delay="500"/>
                            </p:stCondLst>
                            <p:childTnLst>
                              <p:par>
                                <p:cTn id="11" presetID="19" presetClass="emph" presetSubtype="0" fill="hold" nodeType="afterEffect">
                                  <p:stCondLst>
                                    <p:cond delay="0"/>
                                  </p:stCondLst>
                                  <p:childTnLst>
                                    <p:animClr clrSpc="rgb" dir="cw">
                                      <p:cBhvr override="childStyle">
                                        <p:cTn id="12" dur="500" fill="hold"/>
                                        <p:tgtEl>
                                          <p:spTgt spid="5">
                                            <p:txEl>
                                              <p:pRg st="2" end="2"/>
                                            </p:txEl>
                                          </p:spTgt>
                                        </p:tgtEl>
                                        <p:attrNameLst>
                                          <p:attrName>style.color</p:attrName>
                                        </p:attrNameLst>
                                      </p:cBhvr>
                                      <p:to>
                                        <a:srgbClr val="FF3399"/>
                                      </p:to>
                                    </p:animClr>
                                    <p:animClr clrSpc="rgb" dir="cw">
                                      <p:cBhvr>
                                        <p:cTn id="13" dur="500" fill="hold"/>
                                        <p:tgtEl>
                                          <p:spTgt spid="5">
                                            <p:txEl>
                                              <p:pRg st="2" end="2"/>
                                            </p:txEl>
                                          </p:spTgt>
                                        </p:tgtEl>
                                        <p:attrNameLst>
                                          <p:attrName>fillcolor</p:attrName>
                                        </p:attrNameLst>
                                      </p:cBhvr>
                                      <p:to>
                                        <a:srgbClr val="FF3399"/>
                                      </p:to>
                                    </p:animClr>
                                    <p:set>
                                      <p:cBhvr>
                                        <p:cTn id="14" dur="500" fill="hold"/>
                                        <p:tgtEl>
                                          <p:spTgt spid="5">
                                            <p:txEl>
                                              <p:pRg st="2" end="2"/>
                                            </p:txEl>
                                          </p:spTgt>
                                        </p:tgtEl>
                                        <p:attrNameLst>
                                          <p:attrName>fill.type</p:attrName>
                                        </p:attrNameLst>
                                      </p:cBhvr>
                                      <p:to>
                                        <p:strVal val="solid"/>
                                      </p:to>
                                    </p:set>
                                    <p:set>
                                      <p:cBhvr>
                                        <p:cTn id="15" dur="500" fill="hold"/>
                                        <p:tgtEl>
                                          <p:spTgt spid="5">
                                            <p:txEl>
                                              <p:pRg st="2" end="2"/>
                                            </p:txEl>
                                          </p:spTgt>
                                        </p:tgtEl>
                                        <p:attrNameLst>
                                          <p:attrName>fill.on</p:attrName>
                                        </p:attrNameLst>
                                      </p:cBhvr>
                                      <p:to>
                                        <p:strVal val="true"/>
                                      </p:to>
                                    </p:set>
                                  </p:childTnLst>
                                </p:cTn>
                              </p:par>
                            </p:childTnLst>
                          </p:cTn>
                        </p:par>
                        <p:par>
                          <p:cTn id="16" fill="hold">
                            <p:stCondLst>
                              <p:cond delay="1000"/>
                            </p:stCondLst>
                            <p:childTnLst>
                              <p:par>
                                <p:cTn id="17" presetID="19" presetClass="emph" presetSubtype="0" fill="hold" nodeType="afterEffect">
                                  <p:stCondLst>
                                    <p:cond delay="0"/>
                                  </p:stCondLst>
                                  <p:childTnLst>
                                    <p:animClr clrSpc="rgb" dir="cw">
                                      <p:cBhvr override="childStyle">
                                        <p:cTn id="18" dur="500" fill="hold"/>
                                        <p:tgtEl>
                                          <p:spTgt spid="5">
                                            <p:txEl>
                                              <p:pRg st="3" end="3"/>
                                            </p:txEl>
                                          </p:spTgt>
                                        </p:tgtEl>
                                        <p:attrNameLst>
                                          <p:attrName>style.color</p:attrName>
                                        </p:attrNameLst>
                                      </p:cBhvr>
                                      <p:to>
                                        <a:srgbClr val="FF3399"/>
                                      </p:to>
                                    </p:animClr>
                                    <p:animClr clrSpc="rgb" dir="cw">
                                      <p:cBhvr>
                                        <p:cTn id="19" dur="500" fill="hold"/>
                                        <p:tgtEl>
                                          <p:spTgt spid="5">
                                            <p:txEl>
                                              <p:pRg st="3" end="3"/>
                                            </p:txEl>
                                          </p:spTgt>
                                        </p:tgtEl>
                                        <p:attrNameLst>
                                          <p:attrName>fillcolor</p:attrName>
                                        </p:attrNameLst>
                                      </p:cBhvr>
                                      <p:to>
                                        <a:srgbClr val="FF3399"/>
                                      </p:to>
                                    </p:animClr>
                                    <p:set>
                                      <p:cBhvr>
                                        <p:cTn id="20" dur="500" fill="hold"/>
                                        <p:tgtEl>
                                          <p:spTgt spid="5">
                                            <p:txEl>
                                              <p:pRg st="3" end="3"/>
                                            </p:txEl>
                                          </p:spTgt>
                                        </p:tgtEl>
                                        <p:attrNameLst>
                                          <p:attrName>fill.type</p:attrName>
                                        </p:attrNameLst>
                                      </p:cBhvr>
                                      <p:to>
                                        <p:strVal val="solid"/>
                                      </p:to>
                                    </p:set>
                                    <p:set>
                                      <p:cBhvr>
                                        <p:cTn id="21" dur="500" fill="hold"/>
                                        <p:tgtEl>
                                          <p:spTgt spid="5">
                                            <p:txEl>
                                              <p:pRg st="3" end="3"/>
                                            </p:txEl>
                                          </p:spTgt>
                                        </p:tgtEl>
                                        <p:attrNameLst>
                                          <p:attrName>fill.on</p:attrName>
                                        </p:attrNameLst>
                                      </p:cBhvr>
                                      <p:to>
                                        <p:strVal val="true"/>
                                      </p:to>
                                    </p:set>
                                  </p:childTnLst>
                                </p:cTn>
                              </p:par>
                            </p:childTnLst>
                          </p:cTn>
                        </p:par>
                        <p:par>
                          <p:cTn id="22" fill="hold">
                            <p:stCondLst>
                              <p:cond delay="1500"/>
                            </p:stCondLst>
                            <p:childTnLst>
                              <p:par>
                                <p:cTn id="23" presetID="19" presetClass="emph" presetSubtype="0" fill="hold" nodeType="afterEffect">
                                  <p:stCondLst>
                                    <p:cond delay="0"/>
                                  </p:stCondLst>
                                  <p:childTnLst>
                                    <p:animClr clrSpc="rgb" dir="cw">
                                      <p:cBhvr override="childStyle">
                                        <p:cTn id="24" dur="500" fill="hold"/>
                                        <p:tgtEl>
                                          <p:spTgt spid="5">
                                            <p:txEl>
                                              <p:pRg st="4" end="4"/>
                                            </p:txEl>
                                          </p:spTgt>
                                        </p:tgtEl>
                                        <p:attrNameLst>
                                          <p:attrName>style.color</p:attrName>
                                        </p:attrNameLst>
                                      </p:cBhvr>
                                      <p:to>
                                        <a:srgbClr val="FF3399"/>
                                      </p:to>
                                    </p:animClr>
                                    <p:animClr clrSpc="rgb" dir="cw">
                                      <p:cBhvr>
                                        <p:cTn id="25" dur="500" fill="hold"/>
                                        <p:tgtEl>
                                          <p:spTgt spid="5">
                                            <p:txEl>
                                              <p:pRg st="4" end="4"/>
                                            </p:txEl>
                                          </p:spTgt>
                                        </p:tgtEl>
                                        <p:attrNameLst>
                                          <p:attrName>fillcolor</p:attrName>
                                        </p:attrNameLst>
                                      </p:cBhvr>
                                      <p:to>
                                        <a:srgbClr val="FF3399"/>
                                      </p:to>
                                    </p:animClr>
                                    <p:set>
                                      <p:cBhvr>
                                        <p:cTn id="26" dur="500" fill="hold"/>
                                        <p:tgtEl>
                                          <p:spTgt spid="5">
                                            <p:txEl>
                                              <p:pRg st="4" end="4"/>
                                            </p:txEl>
                                          </p:spTgt>
                                        </p:tgtEl>
                                        <p:attrNameLst>
                                          <p:attrName>fill.type</p:attrName>
                                        </p:attrNameLst>
                                      </p:cBhvr>
                                      <p:to>
                                        <p:strVal val="solid"/>
                                      </p:to>
                                    </p:set>
                                    <p:set>
                                      <p:cBhvr>
                                        <p:cTn id="27" dur="500" fill="hold"/>
                                        <p:tgtEl>
                                          <p:spTgt spid="5">
                                            <p:txEl>
                                              <p:pRg st="4" end="4"/>
                                            </p:txEl>
                                          </p:spTgt>
                                        </p:tgtEl>
                                        <p:attrNameLst>
                                          <p:attrName>fill.on</p:attrName>
                                        </p:attrNameLst>
                                      </p:cBhvr>
                                      <p:to>
                                        <p:strVal val="true"/>
                                      </p:to>
                                    </p:set>
                                  </p:childTnLst>
                                </p:cTn>
                              </p:par>
                            </p:childTnLst>
                          </p:cTn>
                        </p:par>
                        <p:par>
                          <p:cTn id="28" fill="hold">
                            <p:stCondLst>
                              <p:cond delay="2000"/>
                            </p:stCondLst>
                            <p:childTnLst>
                              <p:par>
                                <p:cTn id="29" presetID="19" presetClass="emph" presetSubtype="0" fill="hold" nodeType="afterEffect">
                                  <p:stCondLst>
                                    <p:cond delay="0"/>
                                  </p:stCondLst>
                                  <p:childTnLst>
                                    <p:animClr clrSpc="rgb" dir="cw">
                                      <p:cBhvr override="childStyle">
                                        <p:cTn id="30" dur="500" fill="hold"/>
                                        <p:tgtEl>
                                          <p:spTgt spid="5">
                                            <p:txEl>
                                              <p:pRg st="5" end="5"/>
                                            </p:txEl>
                                          </p:spTgt>
                                        </p:tgtEl>
                                        <p:attrNameLst>
                                          <p:attrName>style.color</p:attrName>
                                        </p:attrNameLst>
                                      </p:cBhvr>
                                      <p:to>
                                        <a:srgbClr val="FF3399"/>
                                      </p:to>
                                    </p:animClr>
                                    <p:animClr clrSpc="rgb" dir="cw">
                                      <p:cBhvr>
                                        <p:cTn id="31" dur="500" fill="hold"/>
                                        <p:tgtEl>
                                          <p:spTgt spid="5">
                                            <p:txEl>
                                              <p:pRg st="5" end="5"/>
                                            </p:txEl>
                                          </p:spTgt>
                                        </p:tgtEl>
                                        <p:attrNameLst>
                                          <p:attrName>fillcolor</p:attrName>
                                        </p:attrNameLst>
                                      </p:cBhvr>
                                      <p:to>
                                        <a:srgbClr val="FF3399"/>
                                      </p:to>
                                    </p:animClr>
                                    <p:set>
                                      <p:cBhvr>
                                        <p:cTn id="32" dur="500" fill="hold"/>
                                        <p:tgtEl>
                                          <p:spTgt spid="5">
                                            <p:txEl>
                                              <p:pRg st="5" end="5"/>
                                            </p:txEl>
                                          </p:spTgt>
                                        </p:tgtEl>
                                        <p:attrNameLst>
                                          <p:attrName>fill.type</p:attrName>
                                        </p:attrNameLst>
                                      </p:cBhvr>
                                      <p:to>
                                        <p:strVal val="solid"/>
                                      </p:to>
                                    </p:set>
                                    <p:set>
                                      <p:cBhvr>
                                        <p:cTn id="33" dur="500" fill="hold"/>
                                        <p:tgtEl>
                                          <p:spTgt spid="5">
                                            <p:txEl>
                                              <p:pRg st="5" end="5"/>
                                            </p:txEl>
                                          </p:spTgt>
                                        </p:tgtEl>
                                        <p:attrNameLst>
                                          <p:attrName>fill.on</p:attrName>
                                        </p:attrNameLst>
                                      </p:cBhvr>
                                      <p:to>
                                        <p:strVal val="true"/>
                                      </p:to>
                                    </p:set>
                                  </p:childTnLst>
                                </p:cTn>
                              </p:par>
                            </p:childTnLst>
                          </p:cTn>
                        </p:par>
                        <p:par>
                          <p:cTn id="34" fill="hold">
                            <p:stCondLst>
                              <p:cond delay="2500"/>
                            </p:stCondLst>
                            <p:childTnLst>
                              <p:par>
                                <p:cTn id="35" presetID="19" presetClass="emph" presetSubtype="0" fill="hold" nodeType="afterEffect">
                                  <p:stCondLst>
                                    <p:cond delay="0"/>
                                  </p:stCondLst>
                                  <p:childTnLst>
                                    <p:animClr clrSpc="rgb" dir="cw">
                                      <p:cBhvr override="childStyle">
                                        <p:cTn id="36" dur="500" fill="hold"/>
                                        <p:tgtEl>
                                          <p:spTgt spid="5">
                                            <p:txEl>
                                              <p:pRg st="6" end="6"/>
                                            </p:txEl>
                                          </p:spTgt>
                                        </p:tgtEl>
                                        <p:attrNameLst>
                                          <p:attrName>style.color</p:attrName>
                                        </p:attrNameLst>
                                      </p:cBhvr>
                                      <p:to>
                                        <a:srgbClr val="FF3399"/>
                                      </p:to>
                                    </p:animClr>
                                    <p:animClr clrSpc="rgb" dir="cw">
                                      <p:cBhvr>
                                        <p:cTn id="37" dur="500" fill="hold"/>
                                        <p:tgtEl>
                                          <p:spTgt spid="5">
                                            <p:txEl>
                                              <p:pRg st="6" end="6"/>
                                            </p:txEl>
                                          </p:spTgt>
                                        </p:tgtEl>
                                        <p:attrNameLst>
                                          <p:attrName>fillcolor</p:attrName>
                                        </p:attrNameLst>
                                      </p:cBhvr>
                                      <p:to>
                                        <a:srgbClr val="FF3399"/>
                                      </p:to>
                                    </p:animClr>
                                    <p:set>
                                      <p:cBhvr>
                                        <p:cTn id="38" dur="500" fill="hold"/>
                                        <p:tgtEl>
                                          <p:spTgt spid="5">
                                            <p:txEl>
                                              <p:pRg st="6" end="6"/>
                                            </p:txEl>
                                          </p:spTgt>
                                        </p:tgtEl>
                                        <p:attrNameLst>
                                          <p:attrName>fill.type</p:attrName>
                                        </p:attrNameLst>
                                      </p:cBhvr>
                                      <p:to>
                                        <p:strVal val="solid"/>
                                      </p:to>
                                    </p:set>
                                    <p:set>
                                      <p:cBhvr>
                                        <p:cTn id="39" dur="500" fill="hold"/>
                                        <p:tgtEl>
                                          <p:spTgt spid="5">
                                            <p:txEl>
                                              <p:pRg st="6" end="6"/>
                                            </p:txEl>
                                          </p:spTgt>
                                        </p:tgtEl>
                                        <p:attrNameLst>
                                          <p:attrName>fill.on</p:attrName>
                                        </p:attrNameLst>
                                      </p:cBhvr>
                                      <p:to>
                                        <p:strVal val="true"/>
                                      </p:to>
                                    </p:set>
                                  </p:childTnLst>
                                </p:cTn>
                              </p:par>
                            </p:childTnLst>
                          </p:cTn>
                        </p:par>
                        <p:par>
                          <p:cTn id="40" fill="hold">
                            <p:stCondLst>
                              <p:cond delay="3000"/>
                            </p:stCondLst>
                            <p:childTnLst>
                              <p:par>
                                <p:cTn id="41" presetID="19" presetClass="emph" presetSubtype="0" fill="hold" nodeType="afterEffect">
                                  <p:stCondLst>
                                    <p:cond delay="0"/>
                                  </p:stCondLst>
                                  <p:childTnLst>
                                    <p:animClr clrSpc="rgb" dir="cw">
                                      <p:cBhvr override="childStyle">
                                        <p:cTn id="42" dur="500" fill="hold"/>
                                        <p:tgtEl>
                                          <p:spTgt spid="5">
                                            <p:txEl>
                                              <p:pRg st="7" end="7"/>
                                            </p:txEl>
                                          </p:spTgt>
                                        </p:tgtEl>
                                        <p:attrNameLst>
                                          <p:attrName>style.color</p:attrName>
                                        </p:attrNameLst>
                                      </p:cBhvr>
                                      <p:to>
                                        <a:srgbClr val="FF3399"/>
                                      </p:to>
                                    </p:animClr>
                                    <p:animClr clrSpc="rgb" dir="cw">
                                      <p:cBhvr>
                                        <p:cTn id="43" dur="500" fill="hold"/>
                                        <p:tgtEl>
                                          <p:spTgt spid="5">
                                            <p:txEl>
                                              <p:pRg st="7" end="7"/>
                                            </p:txEl>
                                          </p:spTgt>
                                        </p:tgtEl>
                                        <p:attrNameLst>
                                          <p:attrName>fillcolor</p:attrName>
                                        </p:attrNameLst>
                                      </p:cBhvr>
                                      <p:to>
                                        <a:srgbClr val="FF3399"/>
                                      </p:to>
                                    </p:animClr>
                                    <p:set>
                                      <p:cBhvr>
                                        <p:cTn id="44" dur="500" fill="hold"/>
                                        <p:tgtEl>
                                          <p:spTgt spid="5">
                                            <p:txEl>
                                              <p:pRg st="7" end="7"/>
                                            </p:txEl>
                                          </p:spTgt>
                                        </p:tgtEl>
                                        <p:attrNameLst>
                                          <p:attrName>fill.type</p:attrName>
                                        </p:attrNameLst>
                                      </p:cBhvr>
                                      <p:to>
                                        <p:strVal val="solid"/>
                                      </p:to>
                                    </p:set>
                                    <p:set>
                                      <p:cBhvr>
                                        <p:cTn id="45" dur="500" fill="hold"/>
                                        <p:tgtEl>
                                          <p:spTgt spid="5">
                                            <p:txEl>
                                              <p:pRg st="7" end="7"/>
                                            </p:txEl>
                                          </p:spTgt>
                                        </p:tgtEl>
                                        <p:attrNameLst>
                                          <p:attrName>fill.on</p:attrName>
                                        </p:attrNameLst>
                                      </p:cBhvr>
                                      <p:to>
                                        <p:strVal val="true"/>
                                      </p:to>
                                    </p:set>
                                  </p:childTnLst>
                                </p:cTn>
                              </p:par>
                            </p:childTnLst>
                          </p:cTn>
                        </p:par>
                        <p:par>
                          <p:cTn id="46" fill="hold">
                            <p:stCondLst>
                              <p:cond delay="3500"/>
                            </p:stCondLst>
                            <p:childTnLst>
                              <p:par>
                                <p:cTn id="47" presetID="19" presetClass="emph" presetSubtype="0" fill="hold" nodeType="afterEffect">
                                  <p:stCondLst>
                                    <p:cond delay="0"/>
                                  </p:stCondLst>
                                  <p:childTnLst>
                                    <p:animClr clrSpc="rgb" dir="cw">
                                      <p:cBhvr override="childStyle">
                                        <p:cTn id="48" dur="500" fill="hold"/>
                                        <p:tgtEl>
                                          <p:spTgt spid="5">
                                            <p:txEl>
                                              <p:pRg st="8" end="8"/>
                                            </p:txEl>
                                          </p:spTgt>
                                        </p:tgtEl>
                                        <p:attrNameLst>
                                          <p:attrName>style.color</p:attrName>
                                        </p:attrNameLst>
                                      </p:cBhvr>
                                      <p:to>
                                        <a:srgbClr val="FF3399"/>
                                      </p:to>
                                    </p:animClr>
                                    <p:animClr clrSpc="rgb" dir="cw">
                                      <p:cBhvr>
                                        <p:cTn id="49" dur="500" fill="hold"/>
                                        <p:tgtEl>
                                          <p:spTgt spid="5">
                                            <p:txEl>
                                              <p:pRg st="8" end="8"/>
                                            </p:txEl>
                                          </p:spTgt>
                                        </p:tgtEl>
                                        <p:attrNameLst>
                                          <p:attrName>fillcolor</p:attrName>
                                        </p:attrNameLst>
                                      </p:cBhvr>
                                      <p:to>
                                        <a:srgbClr val="FF3399"/>
                                      </p:to>
                                    </p:animClr>
                                    <p:set>
                                      <p:cBhvr>
                                        <p:cTn id="50" dur="500" fill="hold"/>
                                        <p:tgtEl>
                                          <p:spTgt spid="5">
                                            <p:txEl>
                                              <p:pRg st="8" end="8"/>
                                            </p:txEl>
                                          </p:spTgt>
                                        </p:tgtEl>
                                        <p:attrNameLst>
                                          <p:attrName>fill.type</p:attrName>
                                        </p:attrNameLst>
                                      </p:cBhvr>
                                      <p:to>
                                        <p:strVal val="solid"/>
                                      </p:to>
                                    </p:set>
                                    <p:set>
                                      <p:cBhvr>
                                        <p:cTn id="51" dur="500" fill="hold"/>
                                        <p:tgtEl>
                                          <p:spTgt spid="5">
                                            <p:txEl>
                                              <p:pRg st="8" end="8"/>
                                            </p:txEl>
                                          </p:spTgt>
                                        </p:tgtEl>
                                        <p:attrNameLst>
                                          <p:attrName>fill.on</p:attrName>
                                        </p:attrNameLst>
                                      </p:cBhvr>
                                      <p:to>
                                        <p:strVal val="true"/>
                                      </p:to>
                                    </p:set>
                                  </p:childTnLst>
                                </p:cTn>
                              </p:par>
                            </p:childTnLst>
                          </p:cTn>
                        </p:par>
                        <p:par>
                          <p:cTn id="52" fill="hold">
                            <p:stCondLst>
                              <p:cond delay="4000"/>
                            </p:stCondLst>
                            <p:childTnLst>
                              <p:par>
                                <p:cTn id="53" presetID="19" presetClass="emph" presetSubtype="0" fill="hold" nodeType="afterEffect">
                                  <p:stCondLst>
                                    <p:cond delay="0"/>
                                  </p:stCondLst>
                                  <p:childTnLst>
                                    <p:animClr clrSpc="rgb" dir="cw">
                                      <p:cBhvr override="childStyle">
                                        <p:cTn id="54" dur="500" fill="hold"/>
                                        <p:tgtEl>
                                          <p:spTgt spid="5">
                                            <p:txEl>
                                              <p:pRg st="9" end="9"/>
                                            </p:txEl>
                                          </p:spTgt>
                                        </p:tgtEl>
                                        <p:attrNameLst>
                                          <p:attrName>style.color</p:attrName>
                                        </p:attrNameLst>
                                      </p:cBhvr>
                                      <p:to>
                                        <a:srgbClr val="FF3399"/>
                                      </p:to>
                                    </p:animClr>
                                    <p:animClr clrSpc="rgb" dir="cw">
                                      <p:cBhvr>
                                        <p:cTn id="55" dur="500" fill="hold"/>
                                        <p:tgtEl>
                                          <p:spTgt spid="5">
                                            <p:txEl>
                                              <p:pRg st="9" end="9"/>
                                            </p:txEl>
                                          </p:spTgt>
                                        </p:tgtEl>
                                        <p:attrNameLst>
                                          <p:attrName>fillcolor</p:attrName>
                                        </p:attrNameLst>
                                      </p:cBhvr>
                                      <p:to>
                                        <a:srgbClr val="FF3399"/>
                                      </p:to>
                                    </p:animClr>
                                    <p:set>
                                      <p:cBhvr>
                                        <p:cTn id="56" dur="500" fill="hold"/>
                                        <p:tgtEl>
                                          <p:spTgt spid="5">
                                            <p:txEl>
                                              <p:pRg st="9" end="9"/>
                                            </p:txEl>
                                          </p:spTgt>
                                        </p:tgtEl>
                                        <p:attrNameLst>
                                          <p:attrName>fill.type</p:attrName>
                                        </p:attrNameLst>
                                      </p:cBhvr>
                                      <p:to>
                                        <p:strVal val="solid"/>
                                      </p:to>
                                    </p:set>
                                    <p:set>
                                      <p:cBhvr>
                                        <p:cTn id="57" dur="500" fill="hold"/>
                                        <p:tgtEl>
                                          <p:spTgt spid="5">
                                            <p:txEl>
                                              <p:pRg st="9" end="9"/>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6408" y="2390408"/>
            <a:ext cx="8420100" cy="1470025"/>
          </a:xfrm>
        </p:spPr>
        <p:txBody>
          <a:bodyPr/>
          <a:lstStyle/>
          <a:p>
            <a:pPr algn="ctr"/>
            <a:r>
              <a:rPr lang="en-US" dirty="0" smtClean="0"/>
              <a:t>    QUESTIONS</a:t>
            </a:r>
            <a:endParaRPr lang="en-US" dirty="0"/>
          </a:p>
        </p:txBody>
      </p:sp>
      <p:sp>
        <p:nvSpPr>
          <p:cNvPr id="3" name="Subtitle 2"/>
          <p:cNvSpPr>
            <a:spLocks noGrp="1"/>
          </p:cNvSpPr>
          <p:nvPr>
            <p:ph type="subTitle" idx="1"/>
          </p:nvPr>
        </p:nvSpPr>
        <p:spPr>
          <a:xfrm>
            <a:off x="2045572" y="1880247"/>
            <a:ext cx="6916205" cy="571500"/>
          </a:xfrm>
        </p:spPr>
        <p:txBody>
          <a:bodyPr/>
          <a:lstStyle/>
          <a:p>
            <a:r>
              <a:rPr lang="en-AU" kern="1200" dirty="0">
                <a:solidFill>
                  <a:srgbClr val="FFC000"/>
                </a:solidFill>
                <a:cs typeface="Arial" pitchFamily="34" charset="0"/>
              </a:rPr>
              <a:t>End of Module 4</a:t>
            </a:r>
          </a:p>
          <a:p>
            <a:endParaRPr lang="en-US" dirty="0"/>
          </a:p>
        </p:txBody>
      </p:sp>
    </p:spTree>
    <p:extLst>
      <p:ext uri="{BB962C8B-B14F-4D97-AF65-F5344CB8AC3E}">
        <p14:creationId xmlns:p14="http://schemas.microsoft.com/office/powerpoint/2010/main" val="41771225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End of Module Learning Check</a:t>
            </a:r>
            <a:endParaRPr lang="en-US" sz="2800" dirty="0"/>
          </a:p>
        </p:txBody>
      </p:sp>
      <p:sp>
        <p:nvSpPr>
          <p:cNvPr id="3" name="Content Placeholder 2"/>
          <p:cNvSpPr>
            <a:spLocks noGrp="1"/>
          </p:cNvSpPr>
          <p:nvPr>
            <p:ph idx="1"/>
          </p:nvPr>
        </p:nvSpPr>
        <p:spPr/>
        <p:txBody>
          <a:bodyPr/>
          <a:lstStyle/>
          <a:p>
            <a:pPr marL="457200" indent="-457200">
              <a:buFontTx/>
              <a:buAutoNum type="arabicPeriod"/>
            </a:pPr>
            <a:r>
              <a:rPr lang="en-AU" sz="2000" dirty="0"/>
              <a:t>Which category of test techniques does Decision Testing belong to?</a:t>
            </a:r>
          </a:p>
          <a:p>
            <a:pPr marL="949325" lvl="1" indent="-457200">
              <a:buFontTx/>
              <a:buAutoNum type="alphaUcPeriod"/>
            </a:pPr>
            <a:r>
              <a:rPr lang="en-AU" sz="2000" dirty="0"/>
              <a:t>Specification-based</a:t>
            </a:r>
          </a:p>
          <a:p>
            <a:pPr marL="949325" lvl="1" indent="-457200">
              <a:buFontTx/>
              <a:buAutoNum type="alphaUcPeriod"/>
            </a:pPr>
            <a:r>
              <a:rPr lang="en-AU" sz="2000" dirty="0"/>
              <a:t>Experience-based</a:t>
            </a:r>
          </a:p>
          <a:p>
            <a:pPr marL="949325" lvl="1" indent="-457200">
              <a:buFontTx/>
              <a:buAutoNum type="alphaUcPeriod"/>
            </a:pPr>
            <a:r>
              <a:rPr lang="en-AU" sz="2000" dirty="0"/>
              <a:t>Structure-based</a:t>
            </a:r>
          </a:p>
          <a:p>
            <a:pPr marL="949325" lvl="1" indent="-457200">
              <a:buFontTx/>
              <a:buAutoNum type="alphaUcPeriod"/>
            </a:pPr>
            <a:r>
              <a:rPr lang="en-AU" sz="2000" dirty="0"/>
              <a:t>Black-box</a:t>
            </a:r>
          </a:p>
          <a:p>
            <a:pPr marL="949325" lvl="1" indent="-457200">
              <a:buFontTx/>
              <a:buAutoNum type="alphaUcPeriod"/>
            </a:pPr>
            <a:endParaRPr lang="en-AU" sz="2000" dirty="0"/>
          </a:p>
          <a:p>
            <a:pPr marL="457200" indent="-457200">
              <a:buFontTx/>
              <a:buAutoNum type="arabicPeriod"/>
            </a:pPr>
            <a:r>
              <a:rPr lang="en-AU" sz="2000" dirty="0"/>
              <a:t>Which of the following is a false characteristic of “Good” testing?</a:t>
            </a:r>
          </a:p>
          <a:p>
            <a:pPr marL="949325" lvl="1" indent="-457200">
              <a:buFontTx/>
              <a:buAutoNum type="alphaUcPeriod"/>
            </a:pPr>
            <a:r>
              <a:rPr lang="en-AU" sz="2000" dirty="0"/>
              <a:t>Is always very thorough</a:t>
            </a:r>
          </a:p>
          <a:p>
            <a:pPr marL="949325" lvl="1" indent="-457200">
              <a:buFontTx/>
              <a:buAutoNum type="alphaUcPeriod"/>
            </a:pPr>
            <a:r>
              <a:rPr lang="en-AU" sz="2000" dirty="0"/>
              <a:t>Test early</a:t>
            </a:r>
          </a:p>
          <a:p>
            <a:pPr marL="949325" lvl="1" indent="-457200">
              <a:buFontTx/>
              <a:buAutoNum type="alphaUcPeriod"/>
            </a:pPr>
            <a:r>
              <a:rPr lang="en-AU" sz="2000" dirty="0"/>
              <a:t>Focus on objectives</a:t>
            </a:r>
          </a:p>
          <a:p>
            <a:pPr marL="949325" lvl="1" indent="-457200">
              <a:buFontTx/>
              <a:buAutoNum type="alphaUcPeriod"/>
            </a:pPr>
            <a:r>
              <a:rPr lang="en-AU" sz="2000" dirty="0"/>
              <a:t>Testing activity for every development activity</a:t>
            </a:r>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79</a:t>
            </a:fld>
            <a:endParaRPr lang="en-US" dirty="0"/>
          </a:p>
        </p:txBody>
      </p:sp>
      <p:sp>
        <p:nvSpPr>
          <p:cNvPr id="5" name="Rounded Rectangle 4"/>
          <p:cNvSpPr/>
          <p:nvPr/>
        </p:nvSpPr>
        <p:spPr>
          <a:xfrm>
            <a:off x="1738726" y="2756704"/>
            <a:ext cx="2428640" cy="414310"/>
          </a:xfrm>
          <a:prstGeom prst="roundRect">
            <a:avLst/>
          </a:prstGeom>
          <a:solidFill>
            <a:srgbClr val="FFC000">
              <a:alpha val="37000"/>
            </a:srgbClr>
          </a:solidFill>
        </p:spPr>
        <p:style>
          <a:lnRef idx="0">
            <a:schemeClr val="accent5"/>
          </a:lnRef>
          <a:fillRef idx="3">
            <a:schemeClr val="accent5"/>
          </a:fillRef>
          <a:effectRef idx="3">
            <a:schemeClr val="accent5"/>
          </a:effectRef>
          <a:fontRef idx="minor">
            <a:schemeClr val="lt1"/>
          </a:fontRef>
        </p:style>
        <p:txBody>
          <a:bodyPr vert="vert" anchor="ctr"/>
          <a:lstStyle/>
          <a:p>
            <a:pPr algn="ctr">
              <a:defRPr/>
            </a:pPr>
            <a:endParaRPr lang="en-US" sz="700" b="1" dirty="0"/>
          </a:p>
        </p:txBody>
      </p:sp>
      <p:sp>
        <p:nvSpPr>
          <p:cNvPr id="6" name="Rounded Rectangle 5"/>
          <p:cNvSpPr/>
          <p:nvPr/>
        </p:nvSpPr>
        <p:spPr>
          <a:xfrm>
            <a:off x="1738726" y="4218618"/>
            <a:ext cx="3450896" cy="289214"/>
          </a:xfrm>
          <a:prstGeom prst="roundRect">
            <a:avLst/>
          </a:prstGeom>
          <a:solidFill>
            <a:srgbClr val="FFC000">
              <a:alpha val="37000"/>
            </a:srgbClr>
          </a:solidFill>
        </p:spPr>
        <p:style>
          <a:lnRef idx="0">
            <a:schemeClr val="accent5"/>
          </a:lnRef>
          <a:fillRef idx="3">
            <a:schemeClr val="accent5"/>
          </a:fillRef>
          <a:effectRef idx="3">
            <a:schemeClr val="accent5"/>
          </a:effectRef>
          <a:fontRef idx="minor">
            <a:schemeClr val="lt1"/>
          </a:fontRef>
        </p:style>
        <p:txBody>
          <a:bodyPr vert="vert" anchor="ctr"/>
          <a:lstStyle/>
          <a:p>
            <a:pPr algn="ctr">
              <a:defRPr/>
            </a:pPr>
            <a:endParaRPr lang="en-US" sz="700" b="1" dirty="0"/>
          </a:p>
        </p:txBody>
      </p:sp>
    </p:spTree>
    <p:extLst>
      <p:ext uri="{BB962C8B-B14F-4D97-AF65-F5344CB8AC3E}">
        <p14:creationId xmlns:p14="http://schemas.microsoft.com/office/powerpoint/2010/main" val="36579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Test Design and the Fundamental Test Process</a:t>
            </a:r>
            <a:endParaRPr lang="en-US" sz="2800" dirty="0"/>
          </a:p>
        </p:txBody>
      </p:sp>
      <p:graphicFrame>
        <p:nvGraphicFramePr>
          <p:cNvPr id="5" name="Content Placeholder 3"/>
          <p:cNvGraphicFramePr>
            <a:graphicFrameLocks noGrp="1"/>
          </p:cNvGraphicFramePr>
          <p:nvPr>
            <p:ph idx="1"/>
            <p:extLst/>
          </p:nvPr>
        </p:nvGraphicFramePr>
        <p:xfrm>
          <a:off x="1473200" y="1455731"/>
          <a:ext cx="8915400" cy="4553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8</a:t>
            </a:fld>
            <a:endParaRPr lang="en-US"/>
          </a:p>
        </p:txBody>
      </p:sp>
    </p:spTree>
    <p:extLst>
      <p:ext uri="{BB962C8B-B14F-4D97-AF65-F5344CB8AC3E}">
        <p14:creationId xmlns:p14="http://schemas.microsoft.com/office/powerpoint/2010/main" val="73063623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ISTQB Practice Exam Question 1</a:t>
            </a:r>
            <a:endParaRPr lang="en-US" sz="2800" dirty="0"/>
          </a:p>
        </p:txBody>
      </p:sp>
      <p:sp>
        <p:nvSpPr>
          <p:cNvPr id="3" name="Content Placeholder 2"/>
          <p:cNvSpPr>
            <a:spLocks noGrp="1"/>
          </p:cNvSpPr>
          <p:nvPr>
            <p:ph idx="1"/>
          </p:nvPr>
        </p:nvSpPr>
        <p:spPr/>
        <p:txBody>
          <a:bodyPr>
            <a:normAutofit fontScale="92500" lnSpcReduction="10000"/>
          </a:bodyPr>
          <a:lstStyle/>
          <a:p>
            <a:pPr marL="0" indent="0">
              <a:buNone/>
              <a:defRPr/>
            </a:pPr>
            <a:r>
              <a:rPr lang="en-US" sz="2000" dirty="0"/>
              <a:t>One of the coverage goals for the project is 100% decision coverage. The following 3 tests have been executed for the control flow graph below.</a:t>
            </a:r>
          </a:p>
          <a:p>
            <a:pPr>
              <a:defRPr/>
            </a:pPr>
            <a:endParaRPr lang="en-US" sz="2000" dirty="0"/>
          </a:p>
          <a:p>
            <a:pPr>
              <a:defRPr/>
            </a:pPr>
            <a:r>
              <a:rPr lang="en-US" sz="2000" dirty="0"/>
              <a:t>Test A covers path: A, B, D, F, G</a:t>
            </a:r>
          </a:p>
          <a:p>
            <a:pPr>
              <a:defRPr/>
            </a:pPr>
            <a:r>
              <a:rPr lang="en-US" sz="2000" dirty="0"/>
              <a:t>Test B covers path: A, C, F, G</a:t>
            </a:r>
          </a:p>
          <a:p>
            <a:pPr>
              <a:defRPr/>
            </a:pPr>
            <a:r>
              <a:rPr lang="en-US" sz="2000" dirty="0"/>
              <a:t>Test C covers path: A, C, F, C, F, C, F, G</a:t>
            </a:r>
          </a:p>
          <a:p>
            <a:pPr marL="0" indent="0">
              <a:buNone/>
              <a:defRPr/>
            </a:pPr>
            <a:endParaRPr lang="en-US" sz="2000" dirty="0"/>
          </a:p>
          <a:p>
            <a:pPr marL="0" indent="0">
              <a:buNone/>
              <a:defRPr/>
            </a:pPr>
            <a:r>
              <a:rPr lang="en-US" sz="2000" dirty="0"/>
              <a:t>Which of the following statements related to the </a:t>
            </a:r>
            <a:br>
              <a:rPr lang="en-US" sz="2000" dirty="0"/>
            </a:br>
            <a:r>
              <a:rPr lang="en-US" sz="2000" dirty="0"/>
              <a:t>decision coverage goal is </a:t>
            </a:r>
            <a:r>
              <a:rPr lang="en-AU" sz="2000" dirty="0"/>
              <a:t>correct?</a:t>
            </a:r>
          </a:p>
          <a:p>
            <a:pPr marL="457200" indent="-457200">
              <a:buFontTx/>
              <a:buAutoNum type="alphaUcPeriod"/>
              <a:defRPr/>
            </a:pPr>
            <a:r>
              <a:rPr lang="en-US" sz="2000" dirty="0"/>
              <a:t>Decision D has not been tested completely.</a:t>
            </a:r>
          </a:p>
          <a:p>
            <a:pPr marL="457200" indent="-457200">
              <a:buFontTx/>
              <a:buAutoNum type="alphaUcPeriod"/>
              <a:defRPr/>
            </a:pPr>
            <a:r>
              <a:rPr lang="en-US" sz="2000" dirty="0"/>
              <a:t>100% decision coverage has been achieved.</a:t>
            </a:r>
          </a:p>
          <a:p>
            <a:pPr marL="457200" indent="-457200">
              <a:buFontTx/>
              <a:buAutoNum type="alphaUcPeriod"/>
              <a:defRPr/>
            </a:pPr>
            <a:r>
              <a:rPr lang="en-US" sz="2000" dirty="0"/>
              <a:t>Decision E has not been tested completely.</a:t>
            </a:r>
          </a:p>
          <a:p>
            <a:pPr marL="457200" indent="-457200">
              <a:buFontTx/>
              <a:buAutoNum type="alphaUcPeriod"/>
              <a:defRPr/>
            </a:pPr>
            <a:r>
              <a:rPr lang="en-US" sz="2000" dirty="0"/>
              <a:t>Decision F not been tested completely.</a:t>
            </a:r>
          </a:p>
          <a:p>
            <a:pPr marL="457200" indent="-457200">
              <a:buFontTx/>
              <a:buAutoNum type="alphaUcPeriod"/>
              <a:defRPr/>
            </a:pPr>
            <a:endParaRPr lang="en-AU" sz="2400" dirty="0"/>
          </a:p>
          <a:p>
            <a:endParaRPr lang="en-US"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80</a:t>
            </a:fld>
            <a:endParaRPr lang="en-US"/>
          </a:p>
        </p:txBody>
      </p:sp>
      <p:sp>
        <p:nvSpPr>
          <p:cNvPr id="5" name="Rectangle 4"/>
          <p:cNvSpPr/>
          <p:nvPr/>
        </p:nvSpPr>
        <p:spPr>
          <a:xfrm>
            <a:off x="8923421" y="2057400"/>
            <a:ext cx="609600" cy="4572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AU" b="1" dirty="0"/>
              <a:t>A</a:t>
            </a:r>
          </a:p>
        </p:txBody>
      </p:sp>
      <p:sp>
        <p:nvSpPr>
          <p:cNvPr id="6" name="Rectangle 5"/>
          <p:cNvSpPr/>
          <p:nvPr/>
        </p:nvSpPr>
        <p:spPr>
          <a:xfrm>
            <a:off x="7988968" y="2861797"/>
            <a:ext cx="609600" cy="4572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AU" b="1" dirty="0"/>
              <a:t>B</a:t>
            </a:r>
          </a:p>
        </p:txBody>
      </p:sp>
      <p:sp>
        <p:nvSpPr>
          <p:cNvPr id="7" name="Rectangle 6"/>
          <p:cNvSpPr/>
          <p:nvPr/>
        </p:nvSpPr>
        <p:spPr>
          <a:xfrm>
            <a:off x="10052314" y="2864948"/>
            <a:ext cx="609600" cy="4572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AU" b="1" dirty="0"/>
              <a:t>C</a:t>
            </a:r>
          </a:p>
        </p:txBody>
      </p:sp>
      <p:sp>
        <p:nvSpPr>
          <p:cNvPr id="8" name="Rectangle 7"/>
          <p:cNvSpPr/>
          <p:nvPr/>
        </p:nvSpPr>
        <p:spPr>
          <a:xfrm>
            <a:off x="7988968" y="3690257"/>
            <a:ext cx="609600" cy="4572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AU" b="1" dirty="0"/>
              <a:t>D</a:t>
            </a:r>
          </a:p>
        </p:txBody>
      </p:sp>
      <p:sp>
        <p:nvSpPr>
          <p:cNvPr id="9" name="Rectangle 8"/>
          <p:cNvSpPr/>
          <p:nvPr/>
        </p:nvSpPr>
        <p:spPr>
          <a:xfrm>
            <a:off x="7407228" y="4789714"/>
            <a:ext cx="609600" cy="4572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AU" b="1" dirty="0"/>
              <a:t>E</a:t>
            </a:r>
          </a:p>
        </p:txBody>
      </p:sp>
      <p:sp>
        <p:nvSpPr>
          <p:cNvPr id="10" name="Rectangle 9"/>
          <p:cNvSpPr/>
          <p:nvPr/>
        </p:nvSpPr>
        <p:spPr>
          <a:xfrm>
            <a:off x="8890441" y="4729556"/>
            <a:ext cx="609600" cy="4572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AU" b="1" dirty="0"/>
              <a:t>F</a:t>
            </a:r>
          </a:p>
        </p:txBody>
      </p:sp>
      <p:sp>
        <p:nvSpPr>
          <p:cNvPr id="11" name="Rectangle 10"/>
          <p:cNvSpPr/>
          <p:nvPr/>
        </p:nvSpPr>
        <p:spPr>
          <a:xfrm>
            <a:off x="8923421" y="5574632"/>
            <a:ext cx="609600" cy="4572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AU" b="1" dirty="0"/>
              <a:t>G</a:t>
            </a:r>
          </a:p>
        </p:txBody>
      </p:sp>
      <p:cxnSp>
        <p:nvCxnSpPr>
          <p:cNvPr id="12" name="Straight Arrow Connector 11"/>
          <p:cNvCxnSpPr/>
          <p:nvPr/>
        </p:nvCxnSpPr>
        <p:spPr>
          <a:xfrm flipH="1">
            <a:off x="8552663" y="2514601"/>
            <a:ext cx="675559" cy="63044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9228222" y="2514601"/>
            <a:ext cx="814319" cy="57579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8293768" y="3322148"/>
            <a:ext cx="0" cy="3810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endCxn id="9" idx="0"/>
          </p:cNvCxnSpPr>
          <p:nvPr/>
        </p:nvCxnSpPr>
        <p:spPr>
          <a:xfrm flipH="1">
            <a:off x="7712028" y="4164126"/>
            <a:ext cx="581740" cy="625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8286856" y="4147457"/>
            <a:ext cx="838200" cy="609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9195241" y="5170823"/>
            <a:ext cx="0" cy="5000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7964907" y="5289885"/>
            <a:ext cx="925535" cy="64365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p:nvPr/>
        </p:nvCxnSpPr>
        <p:spPr>
          <a:xfrm flipV="1">
            <a:off x="9533021" y="3307080"/>
            <a:ext cx="822960" cy="1645920"/>
          </a:xfrm>
          <a:prstGeom prst="bent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9327682" y="3307080"/>
            <a:ext cx="990600" cy="14478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2" name="Rounded Rectangle 31"/>
          <p:cNvSpPr/>
          <p:nvPr/>
        </p:nvSpPr>
        <p:spPr>
          <a:xfrm>
            <a:off x="706945" y="4536334"/>
            <a:ext cx="5444671" cy="386443"/>
          </a:xfrm>
          <a:prstGeom prst="roundRect">
            <a:avLst/>
          </a:prstGeom>
          <a:solidFill>
            <a:srgbClr val="FFC000">
              <a:alpha val="37000"/>
            </a:srgbClr>
          </a:solidFill>
        </p:spPr>
        <p:style>
          <a:lnRef idx="0">
            <a:schemeClr val="accent5"/>
          </a:lnRef>
          <a:fillRef idx="3">
            <a:schemeClr val="accent5"/>
          </a:fillRef>
          <a:effectRef idx="3">
            <a:schemeClr val="accent5"/>
          </a:effectRef>
          <a:fontRef idx="minor">
            <a:schemeClr val="lt1"/>
          </a:fontRef>
        </p:style>
        <p:txBody>
          <a:bodyPr vert="vert" anchor="ctr"/>
          <a:lstStyle/>
          <a:p>
            <a:pPr algn="ctr">
              <a:defRPr/>
            </a:pPr>
            <a:endParaRPr lang="en-US" sz="700" b="1" dirty="0"/>
          </a:p>
        </p:txBody>
      </p:sp>
    </p:spTree>
    <p:extLst>
      <p:ext uri="{BB962C8B-B14F-4D97-AF65-F5344CB8AC3E}">
        <p14:creationId xmlns:p14="http://schemas.microsoft.com/office/powerpoint/2010/main" val="110139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ISTQB Practice Exam Question 2</a:t>
            </a:r>
            <a:endParaRPr lang="en-US" sz="2800" dirty="0"/>
          </a:p>
        </p:txBody>
      </p:sp>
      <p:sp>
        <p:nvSpPr>
          <p:cNvPr id="3" name="Content Placeholder 2"/>
          <p:cNvSpPr>
            <a:spLocks noGrp="1"/>
          </p:cNvSpPr>
          <p:nvPr>
            <p:ph idx="1"/>
          </p:nvPr>
        </p:nvSpPr>
        <p:spPr>
          <a:xfrm>
            <a:off x="1694090" y="1152151"/>
            <a:ext cx="8839505" cy="4881563"/>
          </a:xfrm>
        </p:spPr>
        <p:txBody>
          <a:bodyPr/>
          <a:lstStyle/>
          <a:p>
            <a:pPr marL="0" indent="0">
              <a:buNone/>
              <a:defRPr/>
            </a:pPr>
            <a:r>
              <a:rPr lang="en-US" sz="2400" dirty="0"/>
              <a:t>A bank application determines the creditworthiness of customers. The application uses a set of rules to determine the upper limit of the credit amount. Which of the following black-box test design techniques is best for </a:t>
            </a:r>
            <a:r>
              <a:rPr lang="en-AU" sz="2400" dirty="0"/>
              <a:t>testing the application?</a:t>
            </a:r>
          </a:p>
          <a:p>
            <a:pPr marL="0" indent="0">
              <a:buNone/>
              <a:defRPr/>
            </a:pPr>
            <a:endParaRPr lang="en-AU" sz="2400" dirty="0"/>
          </a:p>
          <a:p>
            <a:pPr marL="457200" indent="-457200">
              <a:buFontTx/>
              <a:buAutoNum type="alphaUcPeriod"/>
              <a:defRPr/>
            </a:pPr>
            <a:r>
              <a:rPr lang="en-AU" sz="2400" dirty="0"/>
              <a:t>Decision table testing</a:t>
            </a:r>
          </a:p>
          <a:p>
            <a:pPr marL="457200" indent="-457200">
              <a:buFontTx/>
              <a:buAutoNum type="alphaUcPeriod"/>
              <a:defRPr/>
            </a:pPr>
            <a:r>
              <a:rPr lang="en-AU" sz="2400" dirty="0"/>
              <a:t>State transition testing</a:t>
            </a:r>
          </a:p>
          <a:p>
            <a:pPr marL="457200" indent="-457200">
              <a:buFontTx/>
              <a:buAutoNum type="alphaUcPeriod"/>
              <a:defRPr/>
            </a:pPr>
            <a:r>
              <a:rPr lang="en-AU" sz="2400" dirty="0"/>
              <a:t>Use case testing</a:t>
            </a:r>
          </a:p>
          <a:p>
            <a:pPr marL="457200" indent="-457200">
              <a:buFontTx/>
              <a:buAutoNum type="alphaUcPeriod"/>
              <a:defRPr/>
            </a:pPr>
            <a:r>
              <a:rPr lang="en-AU" sz="2400" dirty="0"/>
              <a:t>Equivalence partitioning</a:t>
            </a:r>
          </a:p>
          <a:p>
            <a:endParaRPr lang="en-US" sz="2400" dirty="0"/>
          </a:p>
        </p:txBody>
      </p:sp>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81</a:t>
            </a:fld>
            <a:endParaRPr lang="en-US"/>
          </a:p>
        </p:txBody>
      </p:sp>
      <p:sp>
        <p:nvSpPr>
          <p:cNvPr id="5" name="Rounded Rectangle 4"/>
          <p:cNvSpPr/>
          <p:nvPr/>
        </p:nvSpPr>
        <p:spPr>
          <a:xfrm>
            <a:off x="1694090" y="3017844"/>
            <a:ext cx="3567066" cy="456285"/>
          </a:xfrm>
          <a:prstGeom prst="roundRect">
            <a:avLst/>
          </a:prstGeom>
          <a:solidFill>
            <a:srgbClr val="FFC000">
              <a:alpha val="37000"/>
            </a:srgbClr>
          </a:solidFill>
        </p:spPr>
        <p:style>
          <a:lnRef idx="0">
            <a:schemeClr val="accent5"/>
          </a:lnRef>
          <a:fillRef idx="3">
            <a:schemeClr val="accent5"/>
          </a:fillRef>
          <a:effectRef idx="3">
            <a:schemeClr val="accent5"/>
          </a:effectRef>
          <a:fontRef idx="minor">
            <a:schemeClr val="lt1"/>
          </a:fontRef>
        </p:style>
        <p:txBody>
          <a:bodyPr vert="vert" anchor="ctr"/>
          <a:lstStyle/>
          <a:p>
            <a:pPr algn="ctr">
              <a:defRPr/>
            </a:pPr>
            <a:endParaRPr lang="en-US" sz="700" b="1" dirty="0"/>
          </a:p>
        </p:txBody>
      </p:sp>
    </p:spTree>
    <p:extLst>
      <p:ext uri="{BB962C8B-B14F-4D97-AF65-F5344CB8AC3E}">
        <p14:creationId xmlns:p14="http://schemas.microsoft.com/office/powerpoint/2010/main" val="13748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Test Development Process</a:t>
            </a:r>
            <a:endParaRPr lang="en-US" sz="2800"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671515550"/>
              </p:ext>
            </p:extLst>
          </p:nvPr>
        </p:nvGraphicFramePr>
        <p:xfrm>
          <a:off x="1769985" y="1607521"/>
          <a:ext cx="8618615" cy="4174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4"/>
          </p:nvPr>
        </p:nvSpPr>
        <p:spPr/>
        <p:txBody>
          <a:bodyPr/>
          <a:lstStyle/>
          <a:p>
            <a:pPr>
              <a:defRPr/>
            </a:pPr>
            <a:fld id="{7B24EB29-36DF-4F10-9581-64B03F9D6B77}" type="slidenum">
              <a:rPr lang="en-US" smtClean="0"/>
              <a:pPr>
                <a:defRPr/>
              </a:pPr>
              <a:t>9</a:t>
            </a:fld>
            <a:endParaRPr lang="en-US"/>
          </a:p>
        </p:txBody>
      </p:sp>
    </p:spTree>
    <p:extLst>
      <p:ext uri="{BB962C8B-B14F-4D97-AF65-F5344CB8AC3E}">
        <p14:creationId xmlns:p14="http://schemas.microsoft.com/office/powerpoint/2010/main" val="1638528888"/>
      </p:ext>
    </p:extLst>
  </p:cSld>
  <p:clrMapOvr>
    <a:masterClrMapping/>
  </p:clrMapOvr>
  <p:timing>
    <p:tnLst>
      <p:par>
        <p:cTn id="1" dur="indefinite" restart="never" nodeType="tmRoot"/>
      </p:par>
    </p:tnLst>
  </p:timing>
</p:sld>
</file>

<file path=ppt/theme/theme1.xml><?xml version="1.0" encoding="utf-8"?>
<a:theme xmlns:a="http://schemas.openxmlformats.org/drawingml/2006/main" name="ZENQ">
  <a:themeElements>
    <a:clrScheme name="ZenQ - Color Pallette">
      <a:dk1>
        <a:srgbClr val="3B3838"/>
      </a:dk1>
      <a:lt1>
        <a:srgbClr val="FFFFFF"/>
      </a:lt1>
      <a:dk2>
        <a:srgbClr val="2474B8"/>
      </a:dk2>
      <a:lt2>
        <a:srgbClr val="9B9797"/>
      </a:lt2>
      <a:accent1>
        <a:srgbClr val="2499FF"/>
      </a:accent1>
      <a:accent2>
        <a:srgbClr val="2499FF"/>
      </a:accent2>
      <a:accent3>
        <a:srgbClr val="B9DEFF"/>
      </a:accent3>
      <a:accent4>
        <a:srgbClr val="F18309"/>
      </a:accent4>
      <a:accent5>
        <a:srgbClr val="F79428"/>
      </a:accent5>
      <a:accent6>
        <a:srgbClr val="9A58CC"/>
      </a:accent6>
      <a:hlink>
        <a:srgbClr val="F18309"/>
      </a:hlink>
      <a:folHlink>
        <a:srgbClr val="9B9797"/>
      </a:folHlink>
    </a:clrScheme>
    <a:fontScheme name="ZenQ Fonts">
      <a:majorFont>
        <a:latin typeface="Century Gothic"/>
        <a:ea typeface=""/>
        <a:cs typeface=""/>
      </a:majorFont>
      <a:minorFont>
        <a:latin typeface="Calibri"/>
        <a:ea typeface=""/>
        <a:cs typeface=""/>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ZENQ" id="{ADF5156C-5A06-4DA6-B04A-9095ADAF9CF8}" vid="{EC1729BB-0CAF-4CE1-AFB2-BE2D9D5B47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ZENQ</Template>
  <TotalTime>1129</TotalTime>
  <Words>5350</Words>
  <Application>Microsoft Office PowerPoint</Application>
  <PresentationFormat>Widescreen</PresentationFormat>
  <Paragraphs>1196</Paragraphs>
  <Slides>81</Slides>
  <Notes>51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81</vt:i4>
      </vt:variant>
    </vt:vector>
  </HeadingPairs>
  <TitlesOfParts>
    <vt:vector size="89" baseType="lpstr">
      <vt:lpstr>Arial</vt:lpstr>
      <vt:lpstr>Calibri</vt:lpstr>
      <vt:lpstr>Century Gothic</vt:lpstr>
      <vt:lpstr>Courier New</vt:lpstr>
      <vt:lpstr>Times New Roman</vt:lpstr>
      <vt:lpstr>Verdana</vt:lpstr>
      <vt:lpstr>Wingdings</vt:lpstr>
      <vt:lpstr>ZENQ</vt:lpstr>
      <vt:lpstr>  ISTQB Certified Tester Foundation Level  </vt:lpstr>
      <vt:lpstr>Study Sessions</vt:lpstr>
      <vt:lpstr>Covered in this session...</vt:lpstr>
      <vt:lpstr>Test Development Process</vt:lpstr>
      <vt:lpstr>Test Development Process</vt:lpstr>
      <vt:lpstr>How would you test software without requirements? </vt:lpstr>
      <vt:lpstr>How would you test software with 1,000 documents?</vt:lpstr>
      <vt:lpstr>Test Design and the Fundamental Test Process</vt:lpstr>
      <vt:lpstr>Test Development Process</vt:lpstr>
      <vt:lpstr>Step 1: Analyse the Test Basis</vt:lpstr>
      <vt:lpstr>Step 2: Identify Test Conditions</vt:lpstr>
      <vt:lpstr>What is a Test Condition?</vt:lpstr>
      <vt:lpstr>Examples of Test Conditions</vt:lpstr>
      <vt:lpstr>Step 3: Identify Test Cases</vt:lpstr>
      <vt:lpstr>What is a Test Case?</vt:lpstr>
      <vt:lpstr>Step 4: Develop the Test Procedure Specification</vt:lpstr>
      <vt:lpstr>Step 5: Develop the Test Execution Schedule</vt:lpstr>
      <vt:lpstr>Categories of Test Design Techniques</vt:lpstr>
      <vt:lpstr>Categories of Test Design Techniques</vt:lpstr>
      <vt:lpstr>Why use test design techniques?</vt:lpstr>
      <vt:lpstr>Specification-based or black-box techniques</vt:lpstr>
      <vt:lpstr>Structure-based or white-box techniques</vt:lpstr>
      <vt:lpstr>Experienced-based techniques</vt:lpstr>
      <vt:lpstr>Equivalence Partitioning</vt:lpstr>
      <vt:lpstr>Equivalence Partitioning</vt:lpstr>
      <vt:lpstr>Equivalence Partitioning</vt:lpstr>
      <vt:lpstr>Boundary Value Analysis</vt:lpstr>
      <vt:lpstr>Boundary Value Analysis</vt:lpstr>
      <vt:lpstr>Boundary Value Analysis</vt:lpstr>
      <vt:lpstr>Why do both EP and BVA?</vt:lpstr>
      <vt:lpstr>Question: EP</vt:lpstr>
      <vt:lpstr>Question: 2-BVA</vt:lpstr>
      <vt:lpstr>Question: 3-BVA</vt:lpstr>
      <vt:lpstr>Decision Tables</vt:lpstr>
      <vt:lpstr>Decision Table Testing</vt:lpstr>
      <vt:lpstr>Example: Shipping an online order</vt:lpstr>
      <vt:lpstr>Construct the decision table</vt:lpstr>
      <vt:lpstr>Rationalise the decision table</vt:lpstr>
      <vt:lpstr>Question: Decision table</vt:lpstr>
      <vt:lpstr>State Transition Testing</vt:lpstr>
      <vt:lpstr>State Transition Testing</vt:lpstr>
      <vt:lpstr>State Transition Testing</vt:lpstr>
      <vt:lpstr>State Transition Testing</vt:lpstr>
      <vt:lpstr>State Transition Testing – Vending Machine Example</vt:lpstr>
      <vt:lpstr>State Transition Diagram Example: Account Login</vt:lpstr>
      <vt:lpstr>State Transition Table</vt:lpstr>
      <vt:lpstr>Practice Question</vt:lpstr>
      <vt:lpstr>Use Case Testing</vt:lpstr>
      <vt:lpstr>Use Case Testing</vt:lpstr>
      <vt:lpstr>Use Case – Table Format</vt:lpstr>
      <vt:lpstr>Use Case – Table Format Example</vt:lpstr>
      <vt:lpstr>Use Case – Diagram Format</vt:lpstr>
      <vt:lpstr>Statement Testing &amp; Coverage</vt:lpstr>
      <vt:lpstr>Structure-based Testing</vt:lpstr>
      <vt:lpstr>Statement Testing and Coverage</vt:lpstr>
      <vt:lpstr>How to draw a control flow diagram</vt:lpstr>
      <vt:lpstr>Statement Testing and Coverage: Example 1</vt:lpstr>
      <vt:lpstr>Statement Testing and Coverage: Example 2</vt:lpstr>
      <vt:lpstr>Decision Testing &amp; Coverage</vt:lpstr>
      <vt:lpstr>Decision Testing and Coverage</vt:lpstr>
      <vt:lpstr>Decision Testing and Coverage</vt:lpstr>
      <vt:lpstr>Decision Testing: IF with Else</vt:lpstr>
      <vt:lpstr>Decision Testing: Nested IF Statements</vt:lpstr>
      <vt:lpstr>Decision Testing: Nested IF Statements</vt:lpstr>
      <vt:lpstr>Decision Testing: WHILE LOOP</vt:lpstr>
      <vt:lpstr>WHILE LOOP with nested IF Statement</vt:lpstr>
      <vt:lpstr>WHILE LOOP and more IF statements</vt:lpstr>
      <vt:lpstr>Other Structure-based Techniques</vt:lpstr>
      <vt:lpstr>Error Guess &amp; Exploratory Testing</vt:lpstr>
      <vt:lpstr>Experienced-based techniques</vt:lpstr>
      <vt:lpstr>Exploratory Testing</vt:lpstr>
      <vt:lpstr>Exploratory Testing</vt:lpstr>
      <vt:lpstr>Choosing Techniques</vt:lpstr>
      <vt:lpstr>Choosing Test Techniques</vt:lpstr>
      <vt:lpstr>Question 1: Which techniques would you use? </vt:lpstr>
      <vt:lpstr>Question 2: Which techniques would you use? </vt:lpstr>
      <vt:lpstr>Question 3: Which techniques would you use? </vt:lpstr>
      <vt:lpstr>    QUESTIONS</vt:lpstr>
      <vt:lpstr>End of Module Learning Check</vt:lpstr>
      <vt:lpstr>ISTQB Practice Exam Question 1</vt:lpstr>
      <vt:lpstr>ISTQB Practice Exam Question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ISTQB Certified Tester Foundation Level</dc:title>
  <dc:creator>Microsoft Office User</dc:creator>
  <cp:lastModifiedBy>Syed Abdulraheem</cp:lastModifiedBy>
  <cp:revision>14</cp:revision>
  <dcterms:created xsi:type="dcterms:W3CDTF">2017-02-20T01:58:55Z</dcterms:created>
  <dcterms:modified xsi:type="dcterms:W3CDTF">2017-02-27T05:35:12Z</dcterms:modified>
</cp:coreProperties>
</file>