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0"/>
  </p:notesMasterIdLst>
  <p:sldIdLst>
    <p:sldId id="258"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729"/>
  </p:normalViewPr>
  <p:slideViewPr>
    <p:cSldViewPr snapToGrid="0" snapToObjects="1">
      <p:cViewPr varScale="1">
        <p:scale>
          <a:sx n="74" d="100"/>
          <a:sy n="74" d="100"/>
        </p:scale>
        <p:origin x="552" y="7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37F927-F6CD-4FAF-B3C1-39DEAD1BBAB4}" type="doc">
      <dgm:prSet loTypeId="urn:microsoft.com/office/officeart/2005/8/layout/pyramid2" loCatId="list" qsTypeId="urn:microsoft.com/office/officeart/2005/8/quickstyle/simple1" qsCatId="simple" csTypeId="urn:microsoft.com/office/officeart/2005/8/colors/accent2_2" csCatId="accent2" phldr="1"/>
      <dgm:spPr/>
      <dgm:t>
        <a:bodyPr/>
        <a:lstStyle/>
        <a:p>
          <a:endParaRPr lang="en-US"/>
        </a:p>
      </dgm:t>
    </dgm:pt>
    <dgm:pt modelId="{13E0F1A7-ED76-47C5-A383-96DDCA8E32EB}">
      <dgm:prSet phldrT="[Text]" custT="1"/>
      <dgm:spPr/>
      <dgm:t>
        <a:bodyPr/>
        <a:lstStyle/>
        <a:p>
          <a:r>
            <a:rPr lang="en-US" sz="1600" b="1" dirty="0" smtClean="0"/>
            <a:t>Developers test their own code </a:t>
          </a:r>
          <a:br>
            <a:rPr lang="en-US" sz="1600" b="1" dirty="0" smtClean="0"/>
          </a:br>
          <a:r>
            <a:rPr lang="en-US" sz="1600" b="1" dirty="0" smtClean="0"/>
            <a:t>(not independent)</a:t>
          </a:r>
          <a:endParaRPr lang="en-US" sz="1600" dirty="0"/>
        </a:p>
      </dgm:t>
    </dgm:pt>
    <dgm:pt modelId="{2AF39D99-D09F-43F5-BABC-42B7010E73FB}" type="parTrans" cxnId="{BC6F45F1-4189-4F21-A735-A488CF57F416}">
      <dgm:prSet/>
      <dgm:spPr/>
      <dgm:t>
        <a:bodyPr/>
        <a:lstStyle/>
        <a:p>
          <a:endParaRPr lang="en-US">
            <a:solidFill>
              <a:srgbClr val="002060"/>
            </a:solidFill>
          </a:endParaRPr>
        </a:p>
      </dgm:t>
    </dgm:pt>
    <dgm:pt modelId="{7BC9B0C4-971D-412E-B42A-DF9193D86673}" type="sibTrans" cxnId="{BC6F45F1-4189-4F21-A735-A488CF57F416}">
      <dgm:prSet/>
      <dgm:spPr/>
      <dgm:t>
        <a:bodyPr/>
        <a:lstStyle/>
        <a:p>
          <a:endParaRPr lang="en-US">
            <a:solidFill>
              <a:srgbClr val="002060"/>
            </a:solidFill>
          </a:endParaRPr>
        </a:p>
      </dgm:t>
    </dgm:pt>
    <dgm:pt modelId="{F42D4032-3239-4E44-BA3F-55A4C2AD3693}">
      <dgm:prSet custT="1"/>
      <dgm:spPr/>
      <dgm:t>
        <a:bodyPr/>
        <a:lstStyle/>
        <a:p>
          <a:r>
            <a:rPr lang="en-US" sz="1600" b="1" smtClean="0"/>
            <a:t>Developers test each other’s code</a:t>
          </a:r>
          <a:endParaRPr lang="en-US" sz="1600" b="1" dirty="0" smtClean="0"/>
        </a:p>
      </dgm:t>
    </dgm:pt>
    <dgm:pt modelId="{C3F2C442-C29B-4C7F-8C81-E0B4D80CF2AA}" type="parTrans" cxnId="{99F6DB07-6F5C-49D6-B423-011EBCE2AA40}">
      <dgm:prSet/>
      <dgm:spPr/>
      <dgm:t>
        <a:bodyPr/>
        <a:lstStyle/>
        <a:p>
          <a:endParaRPr lang="en-US">
            <a:solidFill>
              <a:srgbClr val="002060"/>
            </a:solidFill>
          </a:endParaRPr>
        </a:p>
      </dgm:t>
    </dgm:pt>
    <dgm:pt modelId="{E012D7FA-E288-4E1E-ACAF-BA54DC8FE4E2}" type="sibTrans" cxnId="{99F6DB07-6F5C-49D6-B423-011EBCE2AA40}">
      <dgm:prSet/>
      <dgm:spPr/>
      <dgm:t>
        <a:bodyPr/>
        <a:lstStyle/>
        <a:p>
          <a:endParaRPr lang="en-US">
            <a:solidFill>
              <a:srgbClr val="002060"/>
            </a:solidFill>
          </a:endParaRPr>
        </a:p>
      </dgm:t>
    </dgm:pt>
    <dgm:pt modelId="{A0C71A82-4FA8-400B-9304-63571625A9A5}">
      <dgm:prSet custT="1"/>
      <dgm:spPr/>
      <dgm:t>
        <a:bodyPr/>
        <a:lstStyle/>
        <a:p>
          <a:r>
            <a:rPr lang="en-US" sz="1600" b="1" dirty="0" smtClean="0"/>
            <a:t>Testers within the development teams</a:t>
          </a:r>
        </a:p>
      </dgm:t>
    </dgm:pt>
    <dgm:pt modelId="{CCC7E6C2-CCFD-4A28-8F39-795C19503FD2}" type="parTrans" cxnId="{81CB5CE8-1329-4820-8395-5EFF19F2D344}">
      <dgm:prSet/>
      <dgm:spPr/>
      <dgm:t>
        <a:bodyPr/>
        <a:lstStyle/>
        <a:p>
          <a:endParaRPr lang="en-US">
            <a:solidFill>
              <a:srgbClr val="002060"/>
            </a:solidFill>
          </a:endParaRPr>
        </a:p>
      </dgm:t>
    </dgm:pt>
    <dgm:pt modelId="{EEF69446-7049-4CBB-BCCE-39237D5BDE99}" type="sibTrans" cxnId="{81CB5CE8-1329-4820-8395-5EFF19F2D344}">
      <dgm:prSet/>
      <dgm:spPr/>
      <dgm:t>
        <a:bodyPr/>
        <a:lstStyle/>
        <a:p>
          <a:endParaRPr lang="en-US">
            <a:solidFill>
              <a:srgbClr val="002060"/>
            </a:solidFill>
          </a:endParaRPr>
        </a:p>
      </dgm:t>
    </dgm:pt>
    <dgm:pt modelId="{F9705F4F-592C-432F-8F85-419C0DA0841B}">
      <dgm:prSet custT="1"/>
      <dgm:spPr/>
      <dgm:t>
        <a:bodyPr/>
        <a:lstStyle/>
        <a:p>
          <a:r>
            <a:rPr lang="en-US" sz="1600" b="1" smtClean="0"/>
            <a:t>Test team reporting to project management or higher</a:t>
          </a:r>
          <a:endParaRPr lang="en-US" sz="1600" b="1" dirty="0" smtClean="0"/>
        </a:p>
      </dgm:t>
    </dgm:pt>
    <dgm:pt modelId="{86832BFF-3A67-49A6-9B4D-32A5DBD05820}" type="parTrans" cxnId="{0CBDC035-201B-4B06-8FDC-F8F70C95F60B}">
      <dgm:prSet/>
      <dgm:spPr/>
      <dgm:t>
        <a:bodyPr/>
        <a:lstStyle/>
        <a:p>
          <a:endParaRPr lang="en-US">
            <a:solidFill>
              <a:srgbClr val="002060"/>
            </a:solidFill>
          </a:endParaRPr>
        </a:p>
      </dgm:t>
    </dgm:pt>
    <dgm:pt modelId="{A189A470-2A04-44F2-97A3-8E35031960E3}" type="sibTrans" cxnId="{0CBDC035-201B-4B06-8FDC-F8F70C95F60B}">
      <dgm:prSet/>
      <dgm:spPr/>
      <dgm:t>
        <a:bodyPr/>
        <a:lstStyle/>
        <a:p>
          <a:endParaRPr lang="en-US">
            <a:solidFill>
              <a:srgbClr val="002060"/>
            </a:solidFill>
          </a:endParaRPr>
        </a:p>
      </dgm:t>
    </dgm:pt>
    <dgm:pt modelId="{98ED78BF-6DAE-4EF2-831D-C956A29941A5}">
      <dgm:prSet custT="1"/>
      <dgm:spPr/>
      <dgm:t>
        <a:bodyPr/>
        <a:lstStyle/>
        <a:p>
          <a:r>
            <a:rPr lang="en-US" sz="1600" b="1" smtClean="0"/>
            <a:t>Testers from the business organization or user community</a:t>
          </a:r>
          <a:endParaRPr lang="en-US" sz="1600" b="1" dirty="0" smtClean="0"/>
        </a:p>
      </dgm:t>
    </dgm:pt>
    <dgm:pt modelId="{543E4D74-12F5-4959-9B6A-C5F8EF984CC3}" type="parTrans" cxnId="{286B3EA7-8238-431B-BEDE-55377ABE5CB9}">
      <dgm:prSet/>
      <dgm:spPr/>
      <dgm:t>
        <a:bodyPr/>
        <a:lstStyle/>
        <a:p>
          <a:endParaRPr lang="en-US">
            <a:solidFill>
              <a:srgbClr val="002060"/>
            </a:solidFill>
          </a:endParaRPr>
        </a:p>
      </dgm:t>
    </dgm:pt>
    <dgm:pt modelId="{A5D5FA46-0915-4C79-B510-EFAF376DE568}" type="sibTrans" cxnId="{286B3EA7-8238-431B-BEDE-55377ABE5CB9}">
      <dgm:prSet/>
      <dgm:spPr/>
      <dgm:t>
        <a:bodyPr/>
        <a:lstStyle/>
        <a:p>
          <a:endParaRPr lang="en-US">
            <a:solidFill>
              <a:srgbClr val="002060"/>
            </a:solidFill>
          </a:endParaRPr>
        </a:p>
      </dgm:t>
    </dgm:pt>
    <dgm:pt modelId="{FE8FB3B1-264F-4C36-9D68-B17CEA977E10}">
      <dgm:prSet custT="1"/>
      <dgm:spPr/>
      <dgm:t>
        <a:bodyPr/>
        <a:lstStyle/>
        <a:p>
          <a:r>
            <a:rPr lang="en-US" sz="1600" b="1" smtClean="0"/>
            <a:t>Test specialists e. g usability, security, certification</a:t>
          </a:r>
          <a:endParaRPr lang="en-US" sz="1600" b="1" dirty="0" smtClean="0"/>
        </a:p>
      </dgm:t>
    </dgm:pt>
    <dgm:pt modelId="{B4E3C9A9-19DC-4165-A909-B944015B209A}" type="parTrans" cxnId="{A38D8CA0-67DD-4627-9E18-97B56147FA03}">
      <dgm:prSet/>
      <dgm:spPr/>
      <dgm:t>
        <a:bodyPr/>
        <a:lstStyle/>
        <a:p>
          <a:endParaRPr lang="en-US">
            <a:solidFill>
              <a:srgbClr val="002060"/>
            </a:solidFill>
          </a:endParaRPr>
        </a:p>
      </dgm:t>
    </dgm:pt>
    <dgm:pt modelId="{6A333059-DDC1-4AC2-A44F-AA6A1C3E8DA1}" type="sibTrans" cxnId="{A38D8CA0-67DD-4627-9E18-97B56147FA03}">
      <dgm:prSet/>
      <dgm:spPr/>
      <dgm:t>
        <a:bodyPr/>
        <a:lstStyle/>
        <a:p>
          <a:endParaRPr lang="en-US">
            <a:solidFill>
              <a:srgbClr val="002060"/>
            </a:solidFill>
          </a:endParaRPr>
        </a:p>
      </dgm:t>
    </dgm:pt>
    <dgm:pt modelId="{D63D9794-85FC-4F4F-A2BA-E376A03923AE}">
      <dgm:prSet custT="1"/>
      <dgm:spPr/>
      <dgm:t>
        <a:bodyPr/>
        <a:lstStyle/>
        <a:p>
          <a:r>
            <a:rPr lang="en-US" sz="1600" b="1" dirty="0" smtClean="0"/>
            <a:t>Testers outsourced or external to the organisation (3</a:t>
          </a:r>
          <a:r>
            <a:rPr lang="en-US" sz="1600" b="1" baseline="30000" dirty="0" smtClean="0"/>
            <a:t>rd</a:t>
          </a:r>
          <a:r>
            <a:rPr lang="en-US" sz="1600" b="1" dirty="0" smtClean="0"/>
            <a:t> party)</a:t>
          </a:r>
        </a:p>
      </dgm:t>
    </dgm:pt>
    <dgm:pt modelId="{67345E27-DDAE-43EB-8779-076AA5131A3F}" type="parTrans" cxnId="{48A549AF-58AA-43E1-90DF-A5BD609EE954}">
      <dgm:prSet/>
      <dgm:spPr/>
      <dgm:t>
        <a:bodyPr/>
        <a:lstStyle/>
        <a:p>
          <a:endParaRPr lang="en-US">
            <a:solidFill>
              <a:srgbClr val="002060"/>
            </a:solidFill>
          </a:endParaRPr>
        </a:p>
      </dgm:t>
    </dgm:pt>
    <dgm:pt modelId="{962E8DFA-EDF6-4495-BA26-8DF634A88AEB}" type="sibTrans" cxnId="{48A549AF-58AA-43E1-90DF-A5BD609EE954}">
      <dgm:prSet/>
      <dgm:spPr/>
      <dgm:t>
        <a:bodyPr/>
        <a:lstStyle/>
        <a:p>
          <a:endParaRPr lang="en-US">
            <a:solidFill>
              <a:srgbClr val="002060"/>
            </a:solidFill>
          </a:endParaRPr>
        </a:p>
      </dgm:t>
    </dgm:pt>
    <dgm:pt modelId="{8F03226A-BB6F-4084-9317-0C53A7F24644}" type="pres">
      <dgm:prSet presAssocID="{6F37F927-F6CD-4FAF-B3C1-39DEAD1BBAB4}" presName="compositeShape" presStyleCnt="0">
        <dgm:presLayoutVars>
          <dgm:dir/>
          <dgm:resizeHandles/>
        </dgm:presLayoutVars>
      </dgm:prSet>
      <dgm:spPr/>
      <dgm:t>
        <a:bodyPr/>
        <a:lstStyle/>
        <a:p>
          <a:endParaRPr lang="en-US"/>
        </a:p>
      </dgm:t>
    </dgm:pt>
    <dgm:pt modelId="{C1FA7BAC-D53C-4323-AB65-3B2E1C1CD017}" type="pres">
      <dgm:prSet presAssocID="{6F37F927-F6CD-4FAF-B3C1-39DEAD1BBAB4}" presName="pyramid" presStyleLbl="node1" presStyleIdx="0" presStyleCnt="1"/>
      <dgm:spPr/>
    </dgm:pt>
    <dgm:pt modelId="{D057D946-E67E-4A96-B72F-7F78B6AB7C13}" type="pres">
      <dgm:prSet presAssocID="{6F37F927-F6CD-4FAF-B3C1-39DEAD1BBAB4}" presName="theList" presStyleCnt="0"/>
      <dgm:spPr/>
    </dgm:pt>
    <dgm:pt modelId="{88531DEA-0815-45A9-8883-0AAD915A41E4}" type="pres">
      <dgm:prSet presAssocID="{13E0F1A7-ED76-47C5-A383-96DDCA8E32EB}" presName="aNode" presStyleLbl="fgAcc1" presStyleIdx="0" presStyleCnt="7" custScaleX="111111">
        <dgm:presLayoutVars>
          <dgm:bulletEnabled val="1"/>
        </dgm:presLayoutVars>
      </dgm:prSet>
      <dgm:spPr/>
      <dgm:t>
        <a:bodyPr/>
        <a:lstStyle/>
        <a:p>
          <a:endParaRPr lang="en-US"/>
        </a:p>
      </dgm:t>
    </dgm:pt>
    <dgm:pt modelId="{56342F96-2EF4-46C7-8B1E-59FEBF0B9EFB}" type="pres">
      <dgm:prSet presAssocID="{13E0F1A7-ED76-47C5-A383-96DDCA8E32EB}" presName="aSpace" presStyleCnt="0"/>
      <dgm:spPr/>
    </dgm:pt>
    <dgm:pt modelId="{0DAAFACE-956B-4739-899A-327E28B4B0FC}" type="pres">
      <dgm:prSet presAssocID="{F42D4032-3239-4E44-BA3F-55A4C2AD3693}" presName="aNode" presStyleLbl="fgAcc1" presStyleIdx="1" presStyleCnt="7" custScaleX="111111">
        <dgm:presLayoutVars>
          <dgm:bulletEnabled val="1"/>
        </dgm:presLayoutVars>
      </dgm:prSet>
      <dgm:spPr/>
      <dgm:t>
        <a:bodyPr/>
        <a:lstStyle/>
        <a:p>
          <a:endParaRPr lang="en-US"/>
        </a:p>
      </dgm:t>
    </dgm:pt>
    <dgm:pt modelId="{5C721E43-7DDA-4DC5-9133-A45D185CD6FD}" type="pres">
      <dgm:prSet presAssocID="{F42D4032-3239-4E44-BA3F-55A4C2AD3693}" presName="aSpace" presStyleCnt="0"/>
      <dgm:spPr/>
    </dgm:pt>
    <dgm:pt modelId="{05289616-2359-43C5-9966-973B2A7A27BC}" type="pres">
      <dgm:prSet presAssocID="{A0C71A82-4FA8-400B-9304-63571625A9A5}" presName="aNode" presStyleLbl="fgAcc1" presStyleIdx="2" presStyleCnt="7" custScaleX="111111">
        <dgm:presLayoutVars>
          <dgm:bulletEnabled val="1"/>
        </dgm:presLayoutVars>
      </dgm:prSet>
      <dgm:spPr/>
      <dgm:t>
        <a:bodyPr/>
        <a:lstStyle/>
        <a:p>
          <a:endParaRPr lang="en-US"/>
        </a:p>
      </dgm:t>
    </dgm:pt>
    <dgm:pt modelId="{3E2C5A62-A553-48D9-9E1B-0AD9256260F6}" type="pres">
      <dgm:prSet presAssocID="{A0C71A82-4FA8-400B-9304-63571625A9A5}" presName="aSpace" presStyleCnt="0"/>
      <dgm:spPr/>
    </dgm:pt>
    <dgm:pt modelId="{82790BDE-CEBB-45CB-865A-581B71E41664}" type="pres">
      <dgm:prSet presAssocID="{F9705F4F-592C-432F-8F85-419C0DA0841B}" presName="aNode" presStyleLbl="fgAcc1" presStyleIdx="3" presStyleCnt="7" custScaleX="111111">
        <dgm:presLayoutVars>
          <dgm:bulletEnabled val="1"/>
        </dgm:presLayoutVars>
      </dgm:prSet>
      <dgm:spPr/>
      <dgm:t>
        <a:bodyPr/>
        <a:lstStyle/>
        <a:p>
          <a:endParaRPr lang="en-US"/>
        </a:p>
      </dgm:t>
    </dgm:pt>
    <dgm:pt modelId="{3CD53270-75F7-4AE0-BC36-D588E7BC23A4}" type="pres">
      <dgm:prSet presAssocID="{F9705F4F-592C-432F-8F85-419C0DA0841B}" presName="aSpace" presStyleCnt="0"/>
      <dgm:spPr/>
    </dgm:pt>
    <dgm:pt modelId="{F03EBAF1-43C4-4401-8066-818FC8227140}" type="pres">
      <dgm:prSet presAssocID="{98ED78BF-6DAE-4EF2-831D-C956A29941A5}" presName="aNode" presStyleLbl="fgAcc1" presStyleIdx="4" presStyleCnt="7" custScaleX="111111">
        <dgm:presLayoutVars>
          <dgm:bulletEnabled val="1"/>
        </dgm:presLayoutVars>
      </dgm:prSet>
      <dgm:spPr/>
      <dgm:t>
        <a:bodyPr/>
        <a:lstStyle/>
        <a:p>
          <a:endParaRPr lang="en-US"/>
        </a:p>
      </dgm:t>
    </dgm:pt>
    <dgm:pt modelId="{094A4D1E-DB9C-4336-8578-EEE168F051E3}" type="pres">
      <dgm:prSet presAssocID="{98ED78BF-6DAE-4EF2-831D-C956A29941A5}" presName="aSpace" presStyleCnt="0"/>
      <dgm:spPr/>
    </dgm:pt>
    <dgm:pt modelId="{06199591-53A9-4670-893D-B8D68C262068}" type="pres">
      <dgm:prSet presAssocID="{FE8FB3B1-264F-4C36-9D68-B17CEA977E10}" presName="aNode" presStyleLbl="fgAcc1" presStyleIdx="5" presStyleCnt="7" custScaleX="111111">
        <dgm:presLayoutVars>
          <dgm:bulletEnabled val="1"/>
        </dgm:presLayoutVars>
      </dgm:prSet>
      <dgm:spPr/>
      <dgm:t>
        <a:bodyPr/>
        <a:lstStyle/>
        <a:p>
          <a:endParaRPr lang="en-US"/>
        </a:p>
      </dgm:t>
    </dgm:pt>
    <dgm:pt modelId="{12A00248-CA42-4552-9C2B-2374479B683C}" type="pres">
      <dgm:prSet presAssocID="{FE8FB3B1-264F-4C36-9D68-B17CEA977E10}" presName="aSpace" presStyleCnt="0"/>
      <dgm:spPr/>
    </dgm:pt>
    <dgm:pt modelId="{8AE038C5-7939-4100-983E-25DC596070B7}" type="pres">
      <dgm:prSet presAssocID="{D63D9794-85FC-4F4F-A2BA-E376A03923AE}" presName="aNode" presStyleLbl="fgAcc1" presStyleIdx="6" presStyleCnt="7" custScaleX="111111">
        <dgm:presLayoutVars>
          <dgm:bulletEnabled val="1"/>
        </dgm:presLayoutVars>
      </dgm:prSet>
      <dgm:spPr/>
      <dgm:t>
        <a:bodyPr/>
        <a:lstStyle/>
        <a:p>
          <a:endParaRPr lang="en-US"/>
        </a:p>
      </dgm:t>
    </dgm:pt>
    <dgm:pt modelId="{BA112932-EE09-47C5-96F0-F4873977AE3C}" type="pres">
      <dgm:prSet presAssocID="{D63D9794-85FC-4F4F-A2BA-E376A03923AE}" presName="aSpace" presStyleCnt="0"/>
      <dgm:spPr/>
    </dgm:pt>
  </dgm:ptLst>
  <dgm:cxnLst>
    <dgm:cxn modelId="{81CB5CE8-1329-4820-8395-5EFF19F2D344}" srcId="{6F37F927-F6CD-4FAF-B3C1-39DEAD1BBAB4}" destId="{A0C71A82-4FA8-400B-9304-63571625A9A5}" srcOrd="2" destOrd="0" parTransId="{CCC7E6C2-CCFD-4A28-8F39-795C19503FD2}" sibTransId="{EEF69446-7049-4CBB-BCCE-39237D5BDE99}"/>
    <dgm:cxn modelId="{A38D8CA0-67DD-4627-9E18-97B56147FA03}" srcId="{6F37F927-F6CD-4FAF-B3C1-39DEAD1BBAB4}" destId="{FE8FB3B1-264F-4C36-9D68-B17CEA977E10}" srcOrd="5" destOrd="0" parTransId="{B4E3C9A9-19DC-4165-A909-B944015B209A}" sibTransId="{6A333059-DDC1-4AC2-A44F-AA6A1C3E8DA1}"/>
    <dgm:cxn modelId="{B5EB26CC-7FE7-B543-AC8E-181A43DD45D6}" type="presOf" srcId="{A0C71A82-4FA8-400B-9304-63571625A9A5}" destId="{05289616-2359-43C5-9966-973B2A7A27BC}" srcOrd="0" destOrd="0" presId="urn:microsoft.com/office/officeart/2005/8/layout/pyramid2"/>
    <dgm:cxn modelId="{49F11FA6-316F-4D4F-85F8-D811FCA802DB}" type="presOf" srcId="{D63D9794-85FC-4F4F-A2BA-E376A03923AE}" destId="{8AE038C5-7939-4100-983E-25DC596070B7}" srcOrd="0" destOrd="0" presId="urn:microsoft.com/office/officeart/2005/8/layout/pyramid2"/>
    <dgm:cxn modelId="{3F6D6010-44D4-504D-A33A-A1E5AFE33D03}" type="presOf" srcId="{F42D4032-3239-4E44-BA3F-55A4C2AD3693}" destId="{0DAAFACE-956B-4739-899A-327E28B4B0FC}" srcOrd="0" destOrd="0" presId="urn:microsoft.com/office/officeart/2005/8/layout/pyramid2"/>
    <dgm:cxn modelId="{99F6DB07-6F5C-49D6-B423-011EBCE2AA40}" srcId="{6F37F927-F6CD-4FAF-B3C1-39DEAD1BBAB4}" destId="{F42D4032-3239-4E44-BA3F-55A4C2AD3693}" srcOrd="1" destOrd="0" parTransId="{C3F2C442-C29B-4C7F-8C81-E0B4D80CF2AA}" sibTransId="{E012D7FA-E288-4E1E-ACAF-BA54DC8FE4E2}"/>
    <dgm:cxn modelId="{8FB1D9F5-1F0C-144B-913D-8B968F2E5B80}" type="presOf" srcId="{6F37F927-F6CD-4FAF-B3C1-39DEAD1BBAB4}" destId="{8F03226A-BB6F-4084-9317-0C53A7F24644}" srcOrd="0" destOrd="0" presId="urn:microsoft.com/office/officeart/2005/8/layout/pyramid2"/>
    <dgm:cxn modelId="{286B3EA7-8238-431B-BEDE-55377ABE5CB9}" srcId="{6F37F927-F6CD-4FAF-B3C1-39DEAD1BBAB4}" destId="{98ED78BF-6DAE-4EF2-831D-C956A29941A5}" srcOrd="4" destOrd="0" parTransId="{543E4D74-12F5-4959-9B6A-C5F8EF984CC3}" sibTransId="{A5D5FA46-0915-4C79-B510-EFAF376DE568}"/>
    <dgm:cxn modelId="{48A549AF-58AA-43E1-90DF-A5BD609EE954}" srcId="{6F37F927-F6CD-4FAF-B3C1-39DEAD1BBAB4}" destId="{D63D9794-85FC-4F4F-A2BA-E376A03923AE}" srcOrd="6" destOrd="0" parTransId="{67345E27-DDAE-43EB-8779-076AA5131A3F}" sibTransId="{962E8DFA-EDF6-4495-BA26-8DF634A88AEB}"/>
    <dgm:cxn modelId="{0CBDC035-201B-4B06-8FDC-F8F70C95F60B}" srcId="{6F37F927-F6CD-4FAF-B3C1-39DEAD1BBAB4}" destId="{F9705F4F-592C-432F-8F85-419C0DA0841B}" srcOrd="3" destOrd="0" parTransId="{86832BFF-3A67-49A6-9B4D-32A5DBD05820}" sibTransId="{A189A470-2A04-44F2-97A3-8E35031960E3}"/>
    <dgm:cxn modelId="{BC6F45F1-4189-4F21-A735-A488CF57F416}" srcId="{6F37F927-F6CD-4FAF-B3C1-39DEAD1BBAB4}" destId="{13E0F1A7-ED76-47C5-A383-96DDCA8E32EB}" srcOrd="0" destOrd="0" parTransId="{2AF39D99-D09F-43F5-BABC-42B7010E73FB}" sibTransId="{7BC9B0C4-971D-412E-B42A-DF9193D86673}"/>
    <dgm:cxn modelId="{EEB2357E-C917-CA48-BF10-CD4B4C942081}" type="presOf" srcId="{98ED78BF-6DAE-4EF2-831D-C956A29941A5}" destId="{F03EBAF1-43C4-4401-8066-818FC8227140}" srcOrd="0" destOrd="0" presId="urn:microsoft.com/office/officeart/2005/8/layout/pyramid2"/>
    <dgm:cxn modelId="{89F01DE5-66A3-644C-AD40-7F4C8D42FEA5}" type="presOf" srcId="{13E0F1A7-ED76-47C5-A383-96DDCA8E32EB}" destId="{88531DEA-0815-45A9-8883-0AAD915A41E4}" srcOrd="0" destOrd="0" presId="urn:microsoft.com/office/officeart/2005/8/layout/pyramid2"/>
    <dgm:cxn modelId="{CC50ECE5-6DA6-0143-A0CB-7C680366472A}" type="presOf" srcId="{F9705F4F-592C-432F-8F85-419C0DA0841B}" destId="{82790BDE-CEBB-45CB-865A-581B71E41664}" srcOrd="0" destOrd="0" presId="urn:microsoft.com/office/officeart/2005/8/layout/pyramid2"/>
    <dgm:cxn modelId="{82276AEA-6173-084F-9AA4-550A0971B64A}" type="presOf" srcId="{FE8FB3B1-264F-4C36-9D68-B17CEA977E10}" destId="{06199591-53A9-4670-893D-B8D68C262068}" srcOrd="0" destOrd="0" presId="urn:microsoft.com/office/officeart/2005/8/layout/pyramid2"/>
    <dgm:cxn modelId="{3815E4D0-E075-9D46-A23A-869359756C07}" type="presParOf" srcId="{8F03226A-BB6F-4084-9317-0C53A7F24644}" destId="{C1FA7BAC-D53C-4323-AB65-3B2E1C1CD017}" srcOrd="0" destOrd="0" presId="urn:microsoft.com/office/officeart/2005/8/layout/pyramid2"/>
    <dgm:cxn modelId="{7CE6612C-7D82-7142-B854-CA6A368FE106}" type="presParOf" srcId="{8F03226A-BB6F-4084-9317-0C53A7F24644}" destId="{D057D946-E67E-4A96-B72F-7F78B6AB7C13}" srcOrd="1" destOrd="0" presId="urn:microsoft.com/office/officeart/2005/8/layout/pyramid2"/>
    <dgm:cxn modelId="{549FCCC8-2B67-A745-AC04-D280D04F5807}" type="presParOf" srcId="{D057D946-E67E-4A96-B72F-7F78B6AB7C13}" destId="{88531DEA-0815-45A9-8883-0AAD915A41E4}" srcOrd="0" destOrd="0" presId="urn:microsoft.com/office/officeart/2005/8/layout/pyramid2"/>
    <dgm:cxn modelId="{36A33256-695A-B849-90BB-E98EC09CD37A}" type="presParOf" srcId="{D057D946-E67E-4A96-B72F-7F78B6AB7C13}" destId="{56342F96-2EF4-46C7-8B1E-59FEBF0B9EFB}" srcOrd="1" destOrd="0" presId="urn:microsoft.com/office/officeart/2005/8/layout/pyramid2"/>
    <dgm:cxn modelId="{6C8E2CCB-56F8-154D-A88E-6EA6BF06CCD9}" type="presParOf" srcId="{D057D946-E67E-4A96-B72F-7F78B6AB7C13}" destId="{0DAAFACE-956B-4739-899A-327E28B4B0FC}" srcOrd="2" destOrd="0" presId="urn:microsoft.com/office/officeart/2005/8/layout/pyramid2"/>
    <dgm:cxn modelId="{F7BCD17B-78D5-B541-98C7-1ADD69D71010}" type="presParOf" srcId="{D057D946-E67E-4A96-B72F-7F78B6AB7C13}" destId="{5C721E43-7DDA-4DC5-9133-A45D185CD6FD}" srcOrd="3" destOrd="0" presId="urn:microsoft.com/office/officeart/2005/8/layout/pyramid2"/>
    <dgm:cxn modelId="{4D05C8BB-6563-AB48-BE30-59C6F508C376}" type="presParOf" srcId="{D057D946-E67E-4A96-B72F-7F78B6AB7C13}" destId="{05289616-2359-43C5-9966-973B2A7A27BC}" srcOrd="4" destOrd="0" presId="urn:microsoft.com/office/officeart/2005/8/layout/pyramid2"/>
    <dgm:cxn modelId="{9E03EDE5-EEE8-2E4A-A12B-B2AC00D18CEF}" type="presParOf" srcId="{D057D946-E67E-4A96-B72F-7F78B6AB7C13}" destId="{3E2C5A62-A553-48D9-9E1B-0AD9256260F6}" srcOrd="5" destOrd="0" presId="urn:microsoft.com/office/officeart/2005/8/layout/pyramid2"/>
    <dgm:cxn modelId="{DD28EAFB-B646-794E-A27B-A53E14AF0ED0}" type="presParOf" srcId="{D057D946-E67E-4A96-B72F-7F78B6AB7C13}" destId="{82790BDE-CEBB-45CB-865A-581B71E41664}" srcOrd="6" destOrd="0" presId="urn:microsoft.com/office/officeart/2005/8/layout/pyramid2"/>
    <dgm:cxn modelId="{8889CB80-8BDF-FE42-94E2-EA16770008EB}" type="presParOf" srcId="{D057D946-E67E-4A96-B72F-7F78B6AB7C13}" destId="{3CD53270-75F7-4AE0-BC36-D588E7BC23A4}" srcOrd="7" destOrd="0" presId="urn:microsoft.com/office/officeart/2005/8/layout/pyramid2"/>
    <dgm:cxn modelId="{298B039F-418A-0A46-9E86-2009138B735C}" type="presParOf" srcId="{D057D946-E67E-4A96-B72F-7F78B6AB7C13}" destId="{F03EBAF1-43C4-4401-8066-818FC8227140}" srcOrd="8" destOrd="0" presId="urn:microsoft.com/office/officeart/2005/8/layout/pyramid2"/>
    <dgm:cxn modelId="{E0673381-31DF-D342-B98C-4BE286E97A03}" type="presParOf" srcId="{D057D946-E67E-4A96-B72F-7F78B6AB7C13}" destId="{094A4D1E-DB9C-4336-8578-EEE168F051E3}" srcOrd="9" destOrd="0" presId="urn:microsoft.com/office/officeart/2005/8/layout/pyramid2"/>
    <dgm:cxn modelId="{42332A75-67A9-1947-A191-A4226C21B8C6}" type="presParOf" srcId="{D057D946-E67E-4A96-B72F-7F78B6AB7C13}" destId="{06199591-53A9-4670-893D-B8D68C262068}" srcOrd="10" destOrd="0" presId="urn:microsoft.com/office/officeart/2005/8/layout/pyramid2"/>
    <dgm:cxn modelId="{B2E8331F-3DB6-7C4A-8D89-307FFBDAECA1}" type="presParOf" srcId="{D057D946-E67E-4A96-B72F-7F78B6AB7C13}" destId="{12A00248-CA42-4552-9C2B-2374479B683C}" srcOrd="11" destOrd="0" presId="urn:microsoft.com/office/officeart/2005/8/layout/pyramid2"/>
    <dgm:cxn modelId="{2BC11B03-943B-294F-ADDF-0B2763E5A9E8}" type="presParOf" srcId="{D057D946-E67E-4A96-B72F-7F78B6AB7C13}" destId="{8AE038C5-7939-4100-983E-25DC596070B7}" srcOrd="12" destOrd="0" presId="urn:microsoft.com/office/officeart/2005/8/layout/pyramid2"/>
    <dgm:cxn modelId="{0E86ABC1-BD15-8949-B59E-072517FDE174}" type="presParOf" srcId="{D057D946-E67E-4A96-B72F-7F78B6AB7C13}" destId="{BA112932-EE09-47C5-96F0-F4873977AE3C}" srcOrd="13"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A7BAC-D53C-4323-AB65-3B2E1C1CD017}">
      <dsp:nvSpPr>
        <dsp:cNvPr id="0" name=""/>
        <dsp:cNvSpPr/>
      </dsp:nvSpPr>
      <dsp:spPr>
        <a:xfrm>
          <a:off x="1229808" y="0"/>
          <a:ext cx="5164428" cy="5164428"/>
        </a:xfrm>
        <a:prstGeom prst="triangle">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531DEA-0815-45A9-8883-0AAD915A41E4}">
      <dsp:nvSpPr>
        <dsp:cNvPr id="0" name=""/>
        <dsp:cNvSpPr/>
      </dsp:nvSpPr>
      <dsp:spPr>
        <a:xfrm>
          <a:off x="3625530" y="516947"/>
          <a:ext cx="3729860" cy="524512"/>
        </a:xfrm>
        <a:prstGeom prst="round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Developers test their own code </a:t>
          </a:r>
          <a:br>
            <a:rPr lang="en-US" sz="1600" b="1" kern="1200" dirty="0" smtClean="0"/>
          </a:br>
          <a:r>
            <a:rPr lang="en-US" sz="1600" b="1" kern="1200" dirty="0" smtClean="0"/>
            <a:t>(not independent)</a:t>
          </a:r>
          <a:endParaRPr lang="en-US" sz="1600" kern="1200" dirty="0"/>
        </a:p>
      </dsp:txBody>
      <dsp:txXfrm>
        <a:off x="3651135" y="542552"/>
        <a:ext cx="3678650" cy="473302"/>
      </dsp:txXfrm>
    </dsp:sp>
    <dsp:sp modelId="{0DAAFACE-956B-4739-899A-327E28B4B0FC}">
      <dsp:nvSpPr>
        <dsp:cNvPr id="0" name=""/>
        <dsp:cNvSpPr/>
      </dsp:nvSpPr>
      <dsp:spPr>
        <a:xfrm>
          <a:off x="3625530" y="1107023"/>
          <a:ext cx="3729860" cy="524512"/>
        </a:xfrm>
        <a:prstGeom prst="round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t>Developers test each other’s code</a:t>
          </a:r>
          <a:endParaRPr lang="en-US" sz="1600" b="1" kern="1200" dirty="0" smtClean="0"/>
        </a:p>
      </dsp:txBody>
      <dsp:txXfrm>
        <a:off x="3651135" y="1132628"/>
        <a:ext cx="3678650" cy="473302"/>
      </dsp:txXfrm>
    </dsp:sp>
    <dsp:sp modelId="{05289616-2359-43C5-9966-973B2A7A27BC}">
      <dsp:nvSpPr>
        <dsp:cNvPr id="0" name=""/>
        <dsp:cNvSpPr/>
      </dsp:nvSpPr>
      <dsp:spPr>
        <a:xfrm>
          <a:off x="3625530" y="1697099"/>
          <a:ext cx="3729860" cy="524512"/>
        </a:xfrm>
        <a:prstGeom prst="round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Testers within the development teams</a:t>
          </a:r>
        </a:p>
      </dsp:txBody>
      <dsp:txXfrm>
        <a:off x="3651135" y="1722704"/>
        <a:ext cx="3678650" cy="473302"/>
      </dsp:txXfrm>
    </dsp:sp>
    <dsp:sp modelId="{82790BDE-CEBB-45CB-865A-581B71E41664}">
      <dsp:nvSpPr>
        <dsp:cNvPr id="0" name=""/>
        <dsp:cNvSpPr/>
      </dsp:nvSpPr>
      <dsp:spPr>
        <a:xfrm>
          <a:off x="3625530" y="2287175"/>
          <a:ext cx="3729860" cy="524512"/>
        </a:xfrm>
        <a:prstGeom prst="round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t>Test team reporting to project management or higher</a:t>
          </a:r>
          <a:endParaRPr lang="en-US" sz="1600" b="1" kern="1200" dirty="0" smtClean="0"/>
        </a:p>
      </dsp:txBody>
      <dsp:txXfrm>
        <a:off x="3651135" y="2312780"/>
        <a:ext cx="3678650" cy="473302"/>
      </dsp:txXfrm>
    </dsp:sp>
    <dsp:sp modelId="{F03EBAF1-43C4-4401-8066-818FC8227140}">
      <dsp:nvSpPr>
        <dsp:cNvPr id="0" name=""/>
        <dsp:cNvSpPr/>
      </dsp:nvSpPr>
      <dsp:spPr>
        <a:xfrm>
          <a:off x="3625530" y="2877252"/>
          <a:ext cx="3729860" cy="524512"/>
        </a:xfrm>
        <a:prstGeom prst="round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t>Testers from the business organization or user community</a:t>
          </a:r>
          <a:endParaRPr lang="en-US" sz="1600" b="1" kern="1200" dirty="0" smtClean="0"/>
        </a:p>
      </dsp:txBody>
      <dsp:txXfrm>
        <a:off x="3651135" y="2902857"/>
        <a:ext cx="3678650" cy="473302"/>
      </dsp:txXfrm>
    </dsp:sp>
    <dsp:sp modelId="{06199591-53A9-4670-893D-B8D68C262068}">
      <dsp:nvSpPr>
        <dsp:cNvPr id="0" name=""/>
        <dsp:cNvSpPr/>
      </dsp:nvSpPr>
      <dsp:spPr>
        <a:xfrm>
          <a:off x="3625530" y="3467328"/>
          <a:ext cx="3729860" cy="524512"/>
        </a:xfrm>
        <a:prstGeom prst="round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smtClean="0"/>
            <a:t>Test specialists e. g usability, security, certification</a:t>
          </a:r>
          <a:endParaRPr lang="en-US" sz="1600" b="1" kern="1200" dirty="0" smtClean="0"/>
        </a:p>
      </dsp:txBody>
      <dsp:txXfrm>
        <a:off x="3651135" y="3492933"/>
        <a:ext cx="3678650" cy="473302"/>
      </dsp:txXfrm>
    </dsp:sp>
    <dsp:sp modelId="{8AE038C5-7939-4100-983E-25DC596070B7}">
      <dsp:nvSpPr>
        <dsp:cNvPr id="0" name=""/>
        <dsp:cNvSpPr/>
      </dsp:nvSpPr>
      <dsp:spPr>
        <a:xfrm>
          <a:off x="3625530" y="4057404"/>
          <a:ext cx="3729860" cy="524512"/>
        </a:xfrm>
        <a:prstGeom prst="roundRect">
          <a:avLst/>
        </a:prstGeom>
        <a:solidFill>
          <a:schemeClr val="lt1">
            <a:alpha val="90000"/>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Testers outsourced or external to the organisation (3</a:t>
          </a:r>
          <a:r>
            <a:rPr lang="en-US" sz="1600" b="1" kern="1200" baseline="30000" dirty="0" smtClean="0"/>
            <a:t>rd</a:t>
          </a:r>
          <a:r>
            <a:rPr lang="en-US" sz="1600" b="1" kern="1200" dirty="0" smtClean="0"/>
            <a:t> party)</a:t>
          </a:r>
        </a:p>
      </dsp:txBody>
      <dsp:txXfrm>
        <a:off x="3651135" y="4083009"/>
        <a:ext cx="3678650" cy="47330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73208-24A1-094A-9B58-A72BB97F8564}" type="datetimeFigureOut">
              <a:rPr lang="en-US" smtClean="0"/>
              <a:t>2/27/2017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1CFD8A-2B10-0445-BA4D-412947741756}" type="slidenum">
              <a:rPr lang="en-US" smtClean="0"/>
              <a:t>‹#›</a:t>
            </a:fld>
            <a:endParaRPr lang="en-US"/>
          </a:p>
        </p:txBody>
      </p:sp>
    </p:spTree>
    <p:extLst>
      <p:ext uri="{BB962C8B-B14F-4D97-AF65-F5344CB8AC3E}">
        <p14:creationId xmlns:p14="http://schemas.microsoft.com/office/powerpoint/2010/main" val="1144221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B7D09E7C-645E-7E42-8AB3-87FAD316136C}" type="slidenum">
              <a:rPr lang="en-US" altLang="en-US" b="0" u="none">
                <a:latin typeface="Times New Roman" charset="0"/>
              </a:rPr>
              <a:pPr eaLnBrk="1" hangingPunct="1"/>
              <a:t>1</a:t>
            </a:fld>
            <a:endParaRPr lang="en-US" altLang="en-US" b="0" u="none">
              <a:latin typeface="Times New Roman"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b="1">
                <a:latin typeface="Arial Unicode MS" charset="0"/>
              </a:rPr>
              <a:t>Learning Objectives – from syllabus!</a:t>
            </a:r>
            <a:endParaRPr lang="en-US" altLang="en-US" b="1">
              <a:latin typeface="Arial Unicode MS" charset="0"/>
            </a:endParaRPr>
          </a:p>
          <a:p>
            <a:r>
              <a:rPr lang="en-US" altLang="en-US" b="1">
                <a:latin typeface="Arial Unicode MS" charset="0"/>
              </a:rPr>
              <a:t>1.1 Why is Testing Necessary? (K2)</a:t>
            </a:r>
          </a:p>
          <a:p>
            <a:r>
              <a:rPr lang="en-US" altLang="en-US">
                <a:latin typeface="Arial Unicode MS" charset="0"/>
              </a:rPr>
              <a:t>LO-1.1.1 Describe, with examples, the way in which a defect in software can cause harm to a</a:t>
            </a:r>
          </a:p>
          <a:p>
            <a:r>
              <a:rPr lang="en-US" altLang="en-US">
                <a:latin typeface="Arial Unicode MS" charset="0"/>
              </a:rPr>
              <a:t>person, to the environment or to a company (K2)</a:t>
            </a:r>
          </a:p>
          <a:p>
            <a:r>
              <a:rPr lang="en-US" altLang="en-US">
                <a:latin typeface="Arial Unicode MS" charset="0"/>
              </a:rPr>
              <a:t>LO-1.1.2 Distinguish between the root cause of a defect and its effects (K2)</a:t>
            </a:r>
          </a:p>
          <a:p>
            <a:r>
              <a:rPr lang="en-US" altLang="en-US">
                <a:latin typeface="Arial Unicode MS" charset="0"/>
              </a:rPr>
              <a:t>LO-1.1.3 Give reasons why testing is necessary by giving examples (K2)</a:t>
            </a:r>
          </a:p>
          <a:p>
            <a:r>
              <a:rPr lang="en-US" altLang="en-US">
                <a:latin typeface="Arial Unicode MS" charset="0"/>
              </a:rPr>
              <a:t>LO-1.1.4 Describe why testing is part of quality assurance and give examples of how testing</a:t>
            </a:r>
          </a:p>
          <a:p>
            <a:r>
              <a:rPr lang="en-US" altLang="en-US">
                <a:latin typeface="Arial Unicode MS" charset="0"/>
              </a:rPr>
              <a:t>contributes to higher quality (K2)</a:t>
            </a:r>
          </a:p>
          <a:p>
            <a:r>
              <a:rPr lang="en-US" altLang="en-US">
                <a:latin typeface="Arial Unicode MS" charset="0"/>
              </a:rPr>
              <a:t>LO-1.1.5 Explain and compare the terms error, defect, fault, failure and the corresponding terms</a:t>
            </a:r>
          </a:p>
          <a:p>
            <a:r>
              <a:rPr lang="en-US" altLang="en-US">
                <a:latin typeface="Arial Unicode MS" charset="0"/>
              </a:rPr>
              <a:t>mistake and bug, using examples (K2)</a:t>
            </a:r>
          </a:p>
          <a:p>
            <a:r>
              <a:rPr lang="en-US" altLang="en-US" b="1">
                <a:latin typeface="Arial Unicode MS" charset="0"/>
              </a:rPr>
              <a:t>1.2 What is Testing? (K2)</a:t>
            </a:r>
          </a:p>
          <a:p>
            <a:r>
              <a:rPr lang="en-US" altLang="en-US">
                <a:latin typeface="Arial Unicode MS" charset="0"/>
              </a:rPr>
              <a:t>LO-1.2.1 Recall the common objectives of testing (K1)</a:t>
            </a:r>
          </a:p>
          <a:p>
            <a:r>
              <a:rPr lang="en-US" altLang="en-US">
                <a:latin typeface="Arial Unicode MS" charset="0"/>
              </a:rPr>
              <a:t>LO-1.2.2 Provide examples for the objectives of testing in different phases of the software life</a:t>
            </a:r>
          </a:p>
          <a:p>
            <a:r>
              <a:rPr lang="en-US" altLang="en-US">
                <a:latin typeface="Arial Unicode MS" charset="0"/>
              </a:rPr>
              <a:t>cycle (K2)</a:t>
            </a:r>
          </a:p>
          <a:p>
            <a:r>
              <a:rPr lang="en-US" altLang="en-US">
                <a:latin typeface="Arial Unicode MS" charset="0"/>
              </a:rPr>
              <a:t>LO-1.2.3 Differentiate testing from debugging (K2)</a:t>
            </a:r>
          </a:p>
          <a:p>
            <a:r>
              <a:rPr lang="en-US" altLang="en-US" b="1">
                <a:latin typeface="Arial Unicode MS" charset="0"/>
              </a:rPr>
              <a:t>1.3 Seven Testing Principles (K2)</a:t>
            </a:r>
          </a:p>
          <a:p>
            <a:r>
              <a:rPr lang="en-US" altLang="en-US">
                <a:latin typeface="Arial Unicode MS" charset="0"/>
              </a:rPr>
              <a:t>LO-1.3.1 Explain the seven principles in testing (K2)</a:t>
            </a:r>
          </a:p>
          <a:p>
            <a:r>
              <a:rPr lang="en-US" altLang="en-US" b="1">
                <a:latin typeface="Arial Unicode MS" charset="0"/>
              </a:rPr>
              <a:t>1.4 Fundamental Test Process (K1)</a:t>
            </a:r>
          </a:p>
          <a:p>
            <a:r>
              <a:rPr lang="en-US" altLang="en-US">
                <a:latin typeface="Arial Unicode MS" charset="0"/>
              </a:rPr>
              <a:t>LO-1.4.1 Recall the five fundamental test activities and respective tasks from planning to closure</a:t>
            </a:r>
          </a:p>
          <a:p>
            <a:r>
              <a:rPr lang="en-US" altLang="en-US">
                <a:latin typeface="Arial Unicode MS" charset="0"/>
              </a:rPr>
              <a:t>(K1)</a:t>
            </a:r>
          </a:p>
          <a:p>
            <a:r>
              <a:rPr lang="en-US" altLang="en-US" b="1">
                <a:latin typeface="Arial Unicode MS" charset="0"/>
              </a:rPr>
              <a:t>1.5 The Psychology of Testing (K2)</a:t>
            </a:r>
          </a:p>
          <a:p>
            <a:r>
              <a:rPr lang="en-US" altLang="en-US">
                <a:latin typeface="Arial Unicode MS" charset="0"/>
              </a:rPr>
              <a:t>LO-1.5.1 Recall the psychological factors that influence the success of testing (K1)</a:t>
            </a:r>
          </a:p>
          <a:p>
            <a:r>
              <a:rPr lang="en-US" altLang="en-US">
                <a:latin typeface="Arial Unicode MS" charset="0"/>
              </a:rPr>
              <a:t>LO-1.5.2 Contrast the mindset of a tester and of a developer (K2)</a:t>
            </a:r>
          </a:p>
          <a:p>
            <a:pPr eaLnBrk="1" hangingPunct="1"/>
            <a:endParaRPr lang="en-US" altLang="en-US">
              <a:latin typeface="Arial Unicode MS" charset="0"/>
            </a:endParaRPr>
          </a:p>
        </p:txBody>
      </p:sp>
    </p:spTree>
    <p:extLst>
      <p:ext uri="{BB962C8B-B14F-4D97-AF65-F5344CB8AC3E}">
        <p14:creationId xmlns:p14="http://schemas.microsoft.com/office/powerpoint/2010/main" val="174390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Discuss when we should stop testing and exit criteria</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22A1723C-7D5E-E649-90AC-9CC7E5CEA116}" type="slidenum">
              <a:rPr lang="en-US" altLang="en-US" b="0" u="none">
                <a:latin typeface="Times New Roman" charset="0"/>
              </a:rPr>
              <a:pPr eaLnBrk="1" hangingPunct="1"/>
              <a:t>18</a:t>
            </a:fld>
            <a:endParaRPr lang="en-US" altLang="en-US" b="0" u="none">
              <a:latin typeface="Times New Roman" charset="0"/>
            </a:endParaRPr>
          </a:p>
        </p:txBody>
      </p:sp>
    </p:spTree>
    <p:extLst>
      <p:ext uri="{BB962C8B-B14F-4D97-AF65-F5344CB8AC3E}">
        <p14:creationId xmlns:p14="http://schemas.microsoft.com/office/powerpoint/2010/main" val="37573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h</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73203F94-B5E1-154D-A508-A28511DA85F0}" type="slidenum">
              <a:rPr lang="en-US" altLang="en-US" b="0" u="none">
                <a:latin typeface="Times New Roman" charset="0"/>
              </a:rPr>
              <a:pPr eaLnBrk="1" hangingPunct="1"/>
              <a:t>19</a:t>
            </a:fld>
            <a:endParaRPr lang="en-US" altLang="en-US" b="0" u="none">
              <a:latin typeface="Times New Roman" charset="0"/>
            </a:endParaRPr>
          </a:p>
        </p:txBody>
      </p:sp>
    </p:spTree>
    <p:extLst>
      <p:ext uri="{BB962C8B-B14F-4D97-AF65-F5344CB8AC3E}">
        <p14:creationId xmlns:p14="http://schemas.microsoft.com/office/powerpoint/2010/main" val="93097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http://www.intosaiitaudit.org/intoit_articles/19_12_spacedirt.pdf</a:t>
            </a:r>
          </a:p>
          <a:p>
            <a:endParaRPr lang="en-AU"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0D30DBB8-2322-BE45-9DC5-2092E0E2038C}" type="slidenum">
              <a:rPr lang="en-US" altLang="en-US" b="0" u="none">
                <a:latin typeface="Times New Roman" charset="0"/>
              </a:rPr>
              <a:pPr eaLnBrk="1" hangingPunct="1"/>
              <a:t>20</a:t>
            </a:fld>
            <a:endParaRPr lang="en-US" altLang="en-US" b="0" u="none">
              <a:latin typeface="Times New Roman" charset="0"/>
            </a:endParaRPr>
          </a:p>
        </p:txBody>
      </p:sp>
    </p:spTree>
    <p:extLst>
      <p:ext uri="{BB962C8B-B14F-4D97-AF65-F5344CB8AC3E}">
        <p14:creationId xmlns:p14="http://schemas.microsoft.com/office/powerpoint/2010/main" val="8851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1E308E3B-2E39-B24B-A69D-2D689ABAF343}" type="slidenum">
              <a:rPr lang="en-US" altLang="en-US" b="0" u="none">
                <a:latin typeface="Times New Roman" charset="0"/>
              </a:rPr>
              <a:pPr eaLnBrk="1" hangingPunct="1"/>
              <a:t>21</a:t>
            </a:fld>
            <a:endParaRPr lang="en-US" altLang="en-US" b="0" u="none">
              <a:latin typeface="Times New Roman" charset="0"/>
            </a:endParaRPr>
          </a:p>
        </p:txBody>
      </p:sp>
    </p:spTree>
    <p:extLst>
      <p:ext uri="{BB962C8B-B14F-4D97-AF65-F5344CB8AC3E}">
        <p14:creationId xmlns:p14="http://schemas.microsoft.com/office/powerpoint/2010/main" val="1794177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C1C96A66-93BA-784A-AFB0-D73861FDE323}" type="slidenum">
              <a:rPr lang="en-US" altLang="en-US" b="0" u="none">
                <a:latin typeface="Times New Roman" charset="0"/>
              </a:rPr>
              <a:pPr eaLnBrk="1" hangingPunct="1"/>
              <a:t>22</a:t>
            </a:fld>
            <a:endParaRPr lang="en-US" altLang="en-US" b="0" u="none">
              <a:latin typeface="Times New Roman" charset="0"/>
            </a:endParaRPr>
          </a:p>
        </p:txBody>
      </p:sp>
    </p:spTree>
    <p:extLst>
      <p:ext uri="{BB962C8B-B14F-4D97-AF65-F5344CB8AC3E}">
        <p14:creationId xmlns:p14="http://schemas.microsoft.com/office/powerpoint/2010/main" val="2141248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Image requires source</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992B1AF7-318B-1547-957A-15C3CB13C3BC}" type="slidenum">
              <a:rPr lang="en-US" altLang="en-US" b="0" u="none">
                <a:latin typeface="Times New Roman" charset="0"/>
              </a:rPr>
              <a:pPr eaLnBrk="1" hangingPunct="1"/>
              <a:t>23</a:t>
            </a:fld>
            <a:endParaRPr lang="en-US" altLang="en-US" b="0" u="none">
              <a:latin typeface="Times New Roman" charset="0"/>
            </a:endParaRPr>
          </a:p>
        </p:txBody>
      </p:sp>
    </p:spTree>
    <p:extLst>
      <p:ext uri="{BB962C8B-B14F-4D97-AF65-F5344CB8AC3E}">
        <p14:creationId xmlns:p14="http://schemas.microsoft.com/office/powerpoint/2010/main" val="1487489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Image requires source</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6D3DB2A9-C626-9141-AC7E-5399F8537588}" type="slidenum">
              <a:rPr lang="en-US" altLang="en-US" b="0" u="none">
                <a:latin typeface="Times New Roman" charset="0"/>
              </a:rPr>
              <a:pPr eaLnBrk="1" hangingPunct="1"/>
              <a:t>24</a:t>
            </a:fld>
            <a:endParaRPr lang="en-US" altLang="en-US" b="0" u="none">
              <a:latin typeface="Times New Roman" charset="0"/>
            </a:endParaRPr>
          </a:p>
        </p:txBody>
      </p:sp>
    </p:spTree>
    <p:extLst>
      <p:ext uri="{BB962C8B-B14F-4D97-AF65-F5344CB8AC3E}">
        <p14:creationId xmlns:p14="http://schemas.microsoft.com/office/powerpoint/2010/main" val="1610007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668DF791-AC66-AB49-8DF9-1C5DBCCCC937}" type="slidenum">
              <a:rPr lang="en-US" altLang="en-US" b="0" u="none">
                <a:latin typeface="Times New Roman" charset="0"/>
              </a:rPr>
              <a:pPr eaLnBrk="1" hangingPunct="1"/>
              <a:t>27</a:t>
            </a:fld>
            <a:endParaRPr lang="en-US" altLang="en-US" b="0" u="none">
              <a:latin typeface="Times New Roman" charset="0"/>
            </a:endParaRPr>
          </a:p>
        </p:txBody>
      </p:sp>
    </p:spTree>
    <p:extLst>
      <p:ext uri="{BB962C8B-B14F-4D97-AF65-F5344CB8AC3E}">
        <p14:creationId xmlns:p14="http://schemas.microsoft.com/office/powerpoint/2010/main" val="405102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3BEEF10F-0E06-6C43-947E-0AEAFFB8B48A}" type="slidenum">
              <a:rPr lang="en-US" altLang="en-US" b="0" u="none">
                <a:latin typeface="Times New Roman" charset="0"/>
              </a:rPr>
              <a:pPr eaLnBrk="1" hangingPunct="1"/>
              <a:t>29</a:t>
            </a:fld>
            <a:endParaRPr lang="en-US" altLang="en-US" b="0" u="none">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Unicode MS" charset="0"/>
              </a:rPr>
              <a:t>5.3 Test Progress Monitoring and Control (K2)</a:t>
            </a:r>
          </a:p>
          <a:p>
            <a:r>
              <a:rPr lang="en-US" altLang="en-US">
                <a:latin typeface="Arial Unicode MS" charset="0"/>
              </a:rPr>
              <a:t>LO-5.3.1 Recall common metrics used for monitoring test preparation and execution (K1)</a:t>
            </a:r>
          </a:p>
          <a:p>
            <a:r>
              <a:rPr lang="en-US" altLang="en-US">
                <a:latin typeface="Arial Unicode MS" charset="0"/>
              </a:rPr>
              <a:t>LO-5.3.2 Explain and compare test metrics for test reporting and test control (e.g., defects found</a:t>
            </a:r>
          </a:p>
          <a:p>
            <a:r>
              <a:rPr lang="en-US" altLang="en-US">
                <a:latin typeface="Arial Unicode MS" charset="0"/>
              </a:rPr>
              <a:t>and fixed, and tests passed and failed) related to purpose and use (K2)</a:t>
            </a:r>
          </a:p>
          <a:p>
            <a:r>
              <a:rPr lang="en-US" altLang="en-US">
                <a:latin typeface="Arial Unicode MS" charset="0"/>
              </a:rPr>
              <a:t>LO-5.3.3 Summarize the purpose and content of the test summary report document according to</a:t>
            </a:r>
          </a:p>
          <a:p>
            <a:r>
              <a:rPr lang="en-US" altLang="en-US">
                <a:latin typeface="Arial Unicode MS" charset="0"/>
              </a:rPr>
              <a:t>the ‘Standard for Software Test Documentation’ (IEEE Std 829-1998) (K2)</a:t>
            </a:r>
            <a:endParaRPr lang="en-AU" altLang="en-US">
              <a:latin typeface="Arial Unicode MS" charset="0"/>
            </a:endParaRPr>
          </a:p>
        </p:txBody>
      </p:sp>
    </p:spTree>
    <p:extLst>
      <p:ext uri="{BB962C8B-B14F-4D97-AF65-F5344CB8AC3E}">
        <p14:creationId xmlns:p14="http://schemas.microsoft.com/office/powerpoint/2010/main" val="565285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439500D8-5F77-0746-927F-13AC2C169C6A}" type="slidenum">
              <a:rPr lang="en-US" altLang="en-US" b="0" u="none">
                <a:latin typeface="Times New Roman" charset="0"/>
              </a:rPr>
              <a:pPr eaLnBrk="1" hangingPunct="1"/>
              <a:t>31</a:t>
            </a:fld>
            <a:endParaRPr lang="en-US" altLang="en-US" b="0" u="none">
              <a:latin typeface="Times New Roman" charset="0"/>
            </a:endParaRPr>
          </a:p>
        </p:txBody>
      </p:sp>
    </p:spTree>
    <p:extLst>
      <p:ext uri="{BB962C8B-B14F-4D97-AF65-F5344CB8AC3E}">
        <p14:creationId xmlns:p14="http://schemas.microsoft.com/office/powerpoint/2010/main" val="1263519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4BB29603-C219-7B49-9104-C4969915CC3E}" type="slidenum">
              <a:rPr lang="en-US" altLang="en-US" b="0" u="none">
                <a:latin typeface="Times New Roman" charset="0"/>
              </a:rPr>
              <a:pPr eaLnBrk="1" hangingPunct="1"/>
              <a:t>2</a:t>
            </a:fld>
            <a:endParaRPr lang="en-US" altLang="en-US" b="0" u="none">
              <a:latin typeface="Times New Roman" charset="0"/>
            </a:endParaRPr>
          </a:p>
        </p:txBody>
      </p:sp>
    </p:spTree>
    <p:extLst>
      <p:ext uri="{BB962C8B-B14F-4D97-AF65-F5344CB8AC3E}">
        <p14:creationId xmlns:p14="http://schemas.microsoft.com/office/powerpoint/2010/main" val="245834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h</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D7814377-871E-4047-9525-AACEC2432D49}" type="slidenum">
              <a:rPr lang="en-US" altLang="en-US" b="0" u="none">
                <a:latin typeface="Times New Roman" charset="0"/>
              </a:rPr>
              <a:pPr eaLnBrk="1" hangingPunct="1"/>
              <a:t>35</a:t>
            </a:fld>
            <a:endParaRPr lang="en-US" altLang="en-US" b="0" u="none">
              <a:latin typeface="Times New Roman" charset="0"/>
            </a:endParaRPr>
          </a:p>
        </p:txBody>
      </p:sp>
    </p:spTree>
    <p:extLst>
      <p:ext uri="{BB962C8B-B14F-4D97-AF65-F5344CB8AC3E}">
        <p14:creationId xmlns:p14="http://schemas.microsoft.com/office/powerpoint/2010/main" val="342908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77F750AD-F1C4-874E-BB5F-3AAE65427B0B}" type="slidenum">
              <a:rPr lang="en-US" altLang="en-US" b="0" u="none">
                <a:latin typeface="Times New Roman" charset="0"/>
              </a:rPr>
              <a:pPr eaLnBrk="1" hangingPunct="1"/>
              <a:t>37</a:t>
            </a:fld>
            <a:endParaRPr lang="en-US" altLang="en-US" b="0" u="none">
              <a:latin typeface="Times New Roman"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b="1">
                <a:latin typeface="Arial Unicode MS" charset="0"/>
              </a:rPr>
              <a:t>5.4 Configuration Management (K2)</a:t>
            </a:r>
          </a:p>
          <a:p>
            <a:r>
              <a:rPr lang="en-US" altLang="en-US">
                <a:latin typeface="Arial Unicode MS" charset="0"/>
              </a:rPr>
              <a:t>LO-5.4.1 Summarize how configuration management supports testing (K2)</a:t>
            </a:r>
            <a:endParaRPr lang="en-AU" altLang="en-US">
              <a:latin typeface="Arial Unicode MS" charset="0"/>
            </a:endParaRPr>
          </a:p>
        </p:txBody>
      </p:sp>
    </p:spTree>
    <p:extLst>
      <p:ext uri="{BB962C8B-B14F-4D97-AF65-F5344CB8AC3E}">
        <p14:creationId xmlns:p14="http://schemas.microsoft.com/office/powerpoint/2010/main" val="1031144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25419822-B69D-8446-888E-0C62E6776E6D}" type="slidenum">
              <a:rPr lang="en-US" altLang="en-US" b="0" u="none">
                <a:latin typeface="Times New Roman" charset="0"/>
              </a:rPr>
              <a:pPr eaLnBrk="1" hangingPunct="1"/>
              <a:t>40</a:t>
            </a:fld>
            <a:endParaRPr lang="en-US" altLang="en-US" b="0" u="none">
              <a:latin typeface="Times New Roman"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Unicode MS" charset="0"/>
              </a:rPr>
              <a:t>5.5 Risk and Testing (K2)</a:t>
            </a:r>
          </a:p>
          <a:p>
            <a:r>
              <a:rPr lang="en-US" altLang="en-US">
                <a:latin typeface="Arial Unicode MS" charset="0"/>
              </a:rPr>
              <a:t>LO-5.5.1 Describe a risk as a possible problem that would threaten the achievement of one or</a:t>
            </a:r>
          </a:p>
          <a:p>
            <a:r>
              <a:rPr lang="en-US" altLang="en-US">
                <a:latin typeface="Arial Unicode MS" charset="0"/>
              </a:rPr>
              <a:t>more stakeholders’ project objectives (K2)</a:t>
            </a:r>
          </a:p>
          <a:p>
            <a:r>
              <a:rPr lang="en-US" altLang="en-US">
                <a:latin typeface="Arial Unicode MS" charset="0"/>
              </a:rPr>
              <a:t>LO-5.5.2 Remember that the level of risk is determined by likelihood (of happening) and impact</a:t>
            </a:r>
          </a:p>
          <a:p>
            <a:r>
              <a:rPr lang="en-US" altLang="en-US">
                <a:latin typeface="Arial Unicode MS" charset="0"/>
              </a:rPr>
              <a:t>(harm resulting if it does happen) (K1)</a:t>
            </a:r>
          </a:p>
          <a:p>
            <a:r>
              <a:rPr lang="en-US" altLang="en-US">
                <a:latin typeface="Arial Unicode MS" charset="0"/>
              </a:rPr>
              <a:t>LO-5.5.3 Distinguish between the project and product risks (K2)</a:t>
            </a:r>
          </a:p>
          <a:p>
            <a:r>
              <a:rPr lang="en-US" altLang="en-US">
                <a:latin typeface="Arial Unicode MS" charset="0"/>
              </a:rPr>
              <a:t>LO-5.5.4 Recognize typical product and project risks (K1)</a:t>
            </a:r>
          </a:p>
          <a:p>
            <a:r>
              <a:rPr lang="en-US" altLang="en-US">
                <a:latin typeface="Arial Unicode MS" charset="0"/>
              </a:rPr>
              <a:t>LO-5.5.5 Describe, using examples, how risk analysis and risk management may be used for test</a:t>
            </a:r>
          </a:p>
          <a:p>
            <a:r>
              <a:rPr lang="en-AU" altLang="en-US">
                <a:latin typeface="Arial Unicode MS" charset="0"/>
              </a:rPr>
              <a:t>planning (K2)</a:t>
            </a:r>
          </a:p>
        </p:txBody>
      </p:sp>
    </p:spTree>
    <p:extLst>
      <p:ext uri="{BB962C8B-B14F-4D97-AF65-F5344CB8AC3E}">
        <p14:creationId xmlns:p14="http://schemas.microsoft.com/office/powerpoint/2010/main" val="100876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latin typeface="Arial Unicode MS" charset="0"/>
              </a:rPr>
              <a:t>Ask for examples from students of different levels of formality</a:t>
            </a:r>
          </a:p>
          <a:p>
            <a:pPr eaLnBrk="1" hangingPunct="1">
              <a:buFontTx/>
              <a:buChar char="-"/>
            </a:pPr>
            <a:r>
              <a:rPr lang="en-AU" altLang="en-US">
                <a:latin typeface="Arial Unicode MS" charset="0"/>
              </a:rPr>
              <a:t>Anyone worked with no documentation?</a:t>
            </a:r>
          </a:p>
          <a:p>
            <a:pPr eaLnBrk="1" hangingPunct="1">
              <a:buFontTx/>
              <a:buChar char="-"/>
            </a:pPr>
            <a:r>
              <a:rPr lang="en-AU" altLang="en-US">
                <a:latin typeface="Arial Unicode MS" charset="0"/>
              </a:rPr>
              <a:t>How did they do test design?</a:t>
            </a:r>
          </a:p>
          <a:p>
            <a:pPr eaLnBrk="1" hangingPunct="1">
              <a:buFontTx/>
              <a:buChar char="-"/>
            </a:pPr>
            <a:endParaRPr lang="en-AU" altLang="en-US">
              <a:latin typeface="Arial Unicode MS" charset="0"/>
            </a:endParaRPr>
          </a:p>
          <a:p>
            <a:pPr eaLnBrk="1" hangingPunct="1">
              <a:buFontTx/>
              <a:buChar char="-"/>
            </a:pPr>
            <a:r>
              <a:rPr lang="en-AU" altLang="en-US">
                <a:latin typeface="Arial Unicode MS" charset="0"/>
              </a:rPr>
              <a:t>Remember – TESTING IS CONTEXT DEPENDENT</a:t>
            </a:r>
          </a:p>
          <a:p>
            <a:pPr eaLnBrk="1" hangingPunct="1"/>
            <a:r>
              <a:rPr lang="en-US" altLang="en-US" b="1">
                <a:latin typeface="Arial Unicode MS" charset="0"/>
              </a:rPr>
              <a:t>Principle 6 – Testing is context dependent</a:t>
            </a:r>
          </a:p>
          <a:p>
            <a:pPr eaLnBrk="1" hangingPunct="1"/>
            <a:r>
              <a:rPr lang="en-US" altLang="en-US">
                <a:latin typeface="Arial Unicode MS" charset="0"/>
              </a:rPr>
              <a:t>Testing is done differently in different contexts. For example, safety-critical software is tested differently from an e-commerce site.</a:t>
            </a:r>
            <a:endParaRPr lang="en-AU" altLang="en-US">
              <a:latin typeface="Arial Unicode MS" charset="0"/>
            </a:endParaRPr>
          </a:p>
        </p:txBody>
      </p:sp>
      <p:sp>
        <p:nvSpPr>
          <p:cNvPr id="10138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851D1F39-781E-4943-AF9D-8B324FB06D63}" type="slidenum">
              <a:rPr lang="en-US" altLang="en-US" b="0" u="none">
                <a:latin typeface="Times New Roman" charset="0"/>
              </a:rPr>
              <a:pPr eaLnBrk="1" hangingPunct="1"/>
              <a:t>41</a:t>
            </a:fld>
            <a:endParaRPr lang="en-US" altLang="en-US" b="0" u="none">
              <a:latin typeface="Times New Roman" charset="0"/>
            </a:endParaRPr>
          </a:p>
        </p:txBody>
      </p:sp>
    </p:spTree>
    <p:extLst>
      <p:ext uri="{BB962C8B-B14F-4D97-AF65-F5344CB8AC3E}">
        <p14:creationId xmlns:p14="http://schemas.microsoft.com/office/powerpoint/2010/main" val="863752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7E25B747-76F2-1E4E-9175-5962E521047B}" type="slidenum">
              <a:rPr lang="en-US" altLang="en-US" b="0" u="none">
                <a:latin typeface="Times New Roman" charset="0"/>
              </a:rPr>
              <a:pPr eaLnBrk="1" hangingPunct="1"/>
              <a:t>44</a:t>
            </a:fld>
            <a:endParaRPr lang="en-US" altLang="en-US" b="0" u="none">
              <a:latin typeface="Times New Roman" charset="0"/>
            </a:endParaRPr>
          </a:p>
        </p:txBody>
      </p:sp>
    </p:spTree>
    <p:extLst>
      <p:ext uri="{BB962C8B-B14F-4D97-AF65-F5344CB8AC3E}">
        <p14:creationId xmlns:p14="http://schemas.microsoft.com/office/powerpoint/2010/main" val="188002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AU" dirty="0" smtClean="0"/>
              <a:t>How do you work out what the risks are?</a:t>
            </a:r>
          </a:p>
          <a:p>
            <a:pPr marL="228600" indent="-228600">
              <a:buFontTx/>
              <a:buAutoNum type="arabicPeriod"/>
              <a:defRPr/>
            </a:pPr>
            <a:r>
              <a:rPr lang="en-AU" dirty="0" smtClean="0"/>
              <a:t>Hold a risk workshop to brainstorm ideas</a:t>
            </a:r>
          </a:p>
          <a:p>
            <a:pPr marL="228600" indent="-228600">
              <a:buFontTx/>
              <a:buAutoNum type="arabicPeriod"/>
              <a:defRPr/>
            </a:pPr>
            <a:r>
              <a:rPr lang="en-AU" dirty="0" smtClean="0"/>
              <a:t>Look at previous testing or similar projects in the org – what problems did they face?</a:t>
            </a:r>
          </a:p>
          <a:p>
            <a:pPr marL="228600" indent="-228600">
              <a:buFontTx/>
              <a:buAutoNum type="arabicPeriod"/>
              <a:defRPr/>
            </a:pPr>
            <a:r>
              <a:rPr lang="en-AU" dirty="0" smtClean="0"/>
              <a:t>Use your experience and collective wisdom of the group</a:t>
            </a:r>
          </a:p>
          <a:p>
            <a:pPr marL="228600" indent="-228600">
              <a:buFontTx/>
              <a:buAutoNum type="arabicPeriod"/>
              <a:defRPr/>
            </a:pPr>
            <a:r>
              <a:rPr lang="en-AU" dirty="0" smtClean="0"/>
              <a:t>Test and find out what happens that will give you an indication of quality or likely problems</a:t>
            </a:r>
          </a:p>
          <a:p>
            <a:pPr marL="228600" indent="-228600">
              <a:defRPr/>
            </a:pPr>
            <a:endParaRPr lang="en-AU" dirty="0"/>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BC0252A7-145D-244E-ADC6-FFC7C68841E3}" type="slidenum">
              <a:rPr lang="en-US" altLang="en-US" b="0" u="none">
                <a:latin typeface="Times New Roman" charset="0"/>
              </a:rPr>
              <a:pPr eaLnBrk="1" hangingPunct="1"/>
              <a:t>46</a:t>
            </a:fld>
            <a:endParaRPr lang="en-US" altLang="en-US" b="0" u="none">
              <a:latin typeface="Times New Roman" charset="0"/>
            </a:endParaRPr>
          </a:p>
        </p:txBody>
      </p:sp>
    </p:spTree>
    <p:extLst>
      <p:ext uri="{BB962C8B-B14F-4D97-AF65-F5344CB8AC3E}">
        <p14:creationId xmlns:p14="http://schemas.microsoft.com/office/powerpoint/2010/main" val="2087540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8C0DA742-35B2-8148-8824-A22F3CC1FCD6}" type="slidenum">
              <a:rPr lang="en-US" altLang="en-US" b="0" u="none">
                <a:latin typeface="Times New Roman" charset="0"/>
              </a:rPr>
              <a:pPr eaLnBrk="1" hangingPunct="1"/>
              <a:t>47</a:t>
            </a:fld>
            <a:endParaRPr lang="en-US" altLang="en-US" b="0" u="none">
              <a:latin typeface="Times New Roman"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b="1">
                <a:latin typeface="Arial Unicode MS" charset="0"/>
              </a:rPr>
              <a:t>5.6 Incident Management (K3)</a:t>
            </a:r>
          </a:p>
          <a:p>
            <a:r>
              <a:rPr lang="en-US" altLang="en-US">
                <a:latin typeface="Arial Unicode MS" charset="0"/>
              </a:rPr>
              <a:t>LO-5.6.1 Recognize the content of an incident report according to the ‘Standard for Software</a:t>
            </a:r>
          </a:p>
          <a:p>
            <a:r>
              <a:rPr lang="en-AU" altLang="en-US">
                <a:latin typeface="Arial Unicode MS" charset="0"/>
              </a:rPr>
              <a:t>Test Documentation’ (IEEE Std 829-1998) (K1)</a:t>
            </a:r>
          </a:p>
          <a:p>
            <a:r>
              <a:rPr lang="en-US" altLang="en-US">
                <a:latin typeface="Arial Unicode MS" charset="0"/>
              </a:rPr>
              <a:t>LO-5.6.2 Write an incident report covering the observation of a failure during testing. (K3)i</a:t>
            </a:r>
            <a:endParaRPr lang="en-AU" altLang="en-US">
              <a:latin typeface="Arial Unicode MS" charset="0"/>
            </a:endParaRPr>
          </a:p>
        </p:txBody>
      </p:sp>
    </p:spTree>
    <p:extLst>
      <p:ext uri="{BB962C8B-B14F-4D97-AF65-F5344CB8AC3E}">
        <p14:creationId xmlns:p14="http://schemas.microsoft.com/office/powerpoint/2010/main" val="62876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Split slide</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11DECE7C-BFFA-894C-A237-D0E47C31D20C}" type="slidenum">
              <a:rPr lang="en-US" altLang="en-US" b="0" u="none">
                <a:latin typeface="Times New Roman" charset="0"/>
              </a:rPr>
              <a:pPr eaLnBrk="1" hangingPunct="1"/>
              <a:t>48</a:t>
            </a:fld>
            <a:endParaRPr lang="en-US" altLang="en-US" b="0" u="none">
              <a:latin typeface="Times New Roman" charset="0"/>
            </a:endParaRPr>
          </a:p>
        </p:txBody>
      </p:sp>
    </p:spTree>
    <p:extLst>
      <p:ext uri="{BB962C8B-B14F-4D97-AF65-F5344CB8AC3E}">
        <p14:creationId xmlns:p14="http://schemas.microsoft.com/office/powerpoint/2010/main" val="12284773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AF725649-65C1-1743-983E-2FC65BF88BE8}" type="slidenum">
              <a:rPr lang="en-US" altLang="en-US" b="0" u="none">
                <a:latin typeface="Times New Roman" charset="0"/>
              </a:rPr>
              <a:pPr eaLnBrk="1" hangingPunct="1"/>
              <a:t>54</a:t>
            </a:fld>
            <a:endParaRPr lang="en-US" altLang="en-US" b="0" u="none">
              <a:latin typeface="Times New Roman"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Re-cap all the IEEE documents</a:t>
            </a:r>
          </a:p>
        </p:txBody>
      </p:sp>
    </p:spTree>
    <p:extLst>
      <p:ext uri="{BB962C8B-B14F-4D97-AF65-F5344CB8AC3E}">
        <p14:creationId xmlns:p14="http://schemas.microsoft.com/office/powerpoint/2010/main" val="1845594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http://www.intosaiitaudit.org/intoit_articles/19_12_spacedirt.pdf</a:t>
            </a:r>
          </a:p>
          <a:p>
            <a:endParaRPr lang="en-AU" altLang="en-US">
              <a:latin typeface="Arial Unicode MS" charset="0"/>
            </a:endParaRPr>
          </a:p>
          <a:p>
            <a:r>
              <a:rPr lang="en-AU" altLang="en-US">
                <a:latin typeface="Arial Unicode MS" charset="0"/>
              </a:rPr>
              <a:t>http://testingqa.com/ieee-829-standards/</a:t>
            </a:r>
          </a:p>
          <a:p>
            <a:endParaRPr lang="en-AU"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01C20BB8-2AE9-204A-9CB1-75B20DFD917C}" type="slidenum">
              <a:rPr lang="en-US" altLang="en-US" b="0" u="none">
                <a:latin typeface="Times New Roman" charset="0"/>
              </a:rPr>
              <a:pPr eaLnBrk="1" hangingPunct="1"/>
              <a:t>55</a:t>
            </a:fld>
            <a:endParaRPr lang="en-US" altLang="en-US" b="0" u="none">
              <a:latin typeface="Times New Roman" charset="0"/>
            </a:endParaRPr>
          </a:p>
        </p:txBody>
      </p:sp>
    </p:spTree>
    <p:extLst>
      <p:ext uri="{BB962C8B-B14F-4D97-AF65-F5344CB8AC3E}">
        <p14:creationId xmlns:p14="http://schemas.microsoft.com/office/powerpoint/2010/main" val="88177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36B0F9AD-F6D9-D84E-89E2-3FA5F9F2F138}" type="slidenum">
              <a:rPr lang="en-US" altLang="en-US" b="0" u="none">
                <a:latin typeface="Times New Roman" charset="0"/>
              </a:rPr>
              <a:pPr eaLnBrk="1" hangingPunct="1"/>
              <a:t>3</a:t>
            </a:fld>
            <a:endParaRPr lang="en-US" altLang="en-US" b="0" u="none">
              <a:latin typeface="Times New Roman" charset="0"/>
            </a:endParaRPr>
          </a:p>
        </p:txBody>
      </p:sp>
    </p:spTree>
    <p:extLst>
      <p:ext uri="{BB962C8B-B14F-4D97-AF65-F5344CB8AC3E}">
        <p14:creationId xmlns:p14="http://schemas.microsoft.com/office/powerpoint/2010/main" val="392836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h</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77954758-9268-324A-9FD5-3323BB24C540}" type="slidenum">
              <a:rPr lang="en-US" altLang="en-US" b="0" u="none">
                <a:latin typeface="Times New Roman" charset="0"/>
              </a:rPr>
              <a:pPr eaLnBrk="1" hangingPunct="1"/>
              <a:t>56</a:t>
            </a:fld>
            <a:endParaRPr lang="en-US" altLang="en-US" b="0" u="none">
              <a:latin typeface="Times New Roman" charset="0"/>
            </a:endParaRPr>
          </a:p>
        </p:txBody>
      </p:sp>
    </p:spTree>
    <p:extLst>
      <p:ext uri="{BB962C8B-B14F-4D97-AF65-F5344CB8AC3E}">
        <p14:creationId xmlns:p14="http://schemas.microsoft.com/office/powerpoint/2010/main" val="1793506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http://www.intosaiitaudit.org/intoit_articles/19_12_spacedirt.pdf</a:t>
            </a:r>
          </a:p>
          <a:p>
            <a:endParaRPr lang="en-AU"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65579C2B-2B49-5845-A81C-ABC3A0A20E1C}" type="slidenum">
              <a:rPr lang="en-US" altLang="en-US" b="0" u="none">
                <a:latin typeface="Times New Roman" charset="0"/>
              </a:rPr>
              <a:pPr eaLnBrk="1" hangingPunct="1"/>
              <a:t>57</a:t>
            </a:fld>
            <a:endParaRPr lang="en-US" altLang="en-US" b="0" u="none">
              <a:latin typeface="Times New Roman" charset="0"/>
            </a:endParaRPr>
          </a:p>
        </p:txBody>
      </p:sp>
    </p:spTree>
    <p:extLst>
      <p:ext uri="{BB962C8B-B14F-4D97-AF65-F5344CB8AC3E}">
        <p14:creationId xmlns:p14="http://schemas.microsoft.com/office/powerpoint/2010/main" val="174225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h</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F097DCC8-DC74-1F46-A598-80975A7720BC}" type="slidenum">
              <a:rPr lang="en-US" altLang="en-US" b="0" u="none">
                <a:latin typeface="Times New Roman" charset="0"/>
              </a:rPr>
              <a:pPr eaLnBrk="1" hangingPunct="1"/>
              <a:t>58</a:t>
            </a:fld>
            <a:endParaRPr lang="en-US" altLang="en-US" b="0" u="none">
              <a:latin typeface="Times New Roman" charset="0"/>
            </a:endParaRPr>
          </a:p>
        </p:txBody>
      </p:sp>
    </p:spTree>
    <p:extLst>
      <p:ext uri="{BB962C8B-B14F-4D97-AF65-F5344CB8AC3E}">
        <p14:creationId xmlns:p14="http://schemas.microsoft.com/office/powerpoint/2010/main" val="1993873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4F642E77-B560-824E-A7D2-7B35285653EE}" type="slidenum">
              <a:rPr lang="en-US" altLang="en-US" b="0" u="none">
                <a:latin typeface="Times New Roman" charset="0"/>
              </a:rPr>
              <a:pPr eaLnBrk="1" hangingPunct="1"/>
              <a:t>59</a:t>
            </a:fld>
            <a:endParaRPr lang="en-US" altLang="en-US" b="0" u="none">
              <a:latin typeface="Times New Roman" charset="0"/>
            </a:endParaRPr>
          </a:p>
        </p:txBody>
      </p:sp>
    </p:spTree>
    <p:extLst>
      <p:ext uri="{BB962C8B-B14F-4D97-AF65-F5344CB8AC3E}">
        <p14:creationId xmlns:p14="http://schemas.microsoft.com/office/powerpoint/2010/main" val="21179852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h</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959DAFBD-92A3-8841-9AB3-1DBC483AC67B}" type="slidenum">
              <a:rPr lang="en-US" altLang="en-US" b="0" u="none">
                <a:latin typeface="Times New Roman" charset="0"/>
              </a:rPr>
              <a:pPr eaLnBrk="1" hangingPunct="1"/>
              <a:t>60</a:t>
            </a:fld>
            <a:endParaRPr lang="en-US" altLang="en-US" b="0" u="none">
              <a:latin typeface="Times New Roman" charset="0"/>
            </a:endParaRPr>
          </a:p>
        </p:txBody>
      </p:sp>
    </p:spTree>
    <p:extLst>
      <p:ext uri="{BB962C8B-B14F-4D97-AF65-F5344CB8AC3E}">
        <p14:creationId xmlns:p14="http://schemas.microsoft.com/office/powerpoint/2010/main" val="1184909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h</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B218FC78-2C7E-4644-A9C9-8850B0134E1B}" type="slidenum">
              <a:rPr lang="en-US" altLang="en-US" b="0" u="none">
                <a:latin typeface="Times New Roman" charset="0"/>
              </a:rPr>
              <a:pPr eaLnBrk="1" hangingPunct="1"/>
              <a:t>61</a:t>
            </a:fld>
            <a:endParaRPr lang="en-US" altLang="en-US" b="0" u="none">
              <a:latin typeface="Times New Roman" charset="0"/>
            </a:endParaRPr>
          </a:p>
        </p:txBody>
      </p:sp>
    </p:spTree>
    <p:extLst>
      <p:ext uri="{BB962C8B-B14F-4D97-AF65-F5344CB8AC3E}">
        <p14:creationId xmlns:p14="http://schemas.microsoft.com/office/powerpoint/2010/main" val="793648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h</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3B93AA59-D2CA-7248-B102-946C6A85E367}" type="slidenum">
              <a:rPr lang="en-US" altLang="en-US" b="0" u="none">
                <a:latin typeface="Times New Roman" charset="0"/>
              </a:rPr>
              <a:pPr eaLnBrk="1" hangingPunct="1"/>
              <a:t>62</a:t>
            </a:fld>
            <a:endParaRPr lang="en-US" altLang="en-US" b="0" u="none">
              <a:latin typeface="Times New Roman" charset="0"/>
            </a:endParaRPr>
          </a:p>
        </p:txBody>
      </p:sp>
    </p:spTree>
    <p:extLst>
      <p:ext uri="{BB962C8B-B14F-4D97-AF65-F5344CB8AC3E}">
        <p14:creationId xmlns:p14="http://schemas.microsoft.com/office/powerpoint/2010/main" val="8663981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h</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84EF171D-F5D9-9E4F-9F28-6911C9CD1323}" type="slidenum">
              <a:rPr lang="en-US" altLang="en-US" b="0" u="none">
                <a:latin typeface="Times New Roman" charset="0"/>
              </a:rPr>
              <a:pPr eaLnBrk="1" hangingPunct="1"/>
              <a:t>63</a:t>
            </a:fld>
            <a:endParaRPr lang="en-US" altLang="en-US" b="0" u="none">
              <a:latin typeface="Times New Roman" charset="0"/>
            </a:endParaRPr>
          </a:p>
        </p:txBody>
      </p:sp>
    </p:spTree>
    <p:extLst>
      <p:ext uri="{BB962C8B-B14F-4D97-AF65-F5344CB8AC3E}">
        <p14:creationId xmlns:p14="http://schemas.microsoft.com/office/powerpoint/2010/main" val="11597219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h</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0F67893E-4BA3-8A4C-92CC-5EB9E04155C1}" type="slidenum">
              <a:rPr lang="en-US" altLang="en-US" b="0" u="none">
                <a:latin typeface="Times New Roman" charset="0"/>
              </a:rPr>
              <a:pPr eaLnBrk="1" hangingPunct="1"/>
              <a:t>64</a:t>
            </a:fld>
            <a:endParaRPr lang="en-US" altLang="en-US" b="0" u="none">
              <a:latin typeface="Times New Roman" charset="0"/>
            </a:endParaRPr>
          </a:p>
        </p:txBody>
      </p:sp>
    </p:spTree>
    <p:extLst>
      <p:ext uri="{BB962C8B-B14F-4D97-AF65-F5344CB8AC3E}">
        <p14:creationId xmlns:p14="http://schemas.microsoft.com/office/powerpoint/2010/main" val="3523583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5BD46B8F-0345-2D44-939C-1DDDD0A4C8FB}" type="slidenum">
              <a:rPr lang="en-US" altLang="en-US" b="0" u="none">
                <a:latin typeface="Calibri" charset="0"/>
              </a:rPr>
              <a:pPr eaLnBrk="1" hangingPunct="1"/>
              <a:t>65</a:t>
            </a:fld>
            <a:endParaRPr lang="en-US" altLang="en-US" b="0" u="none">
              <a:latin typeface="Calibri"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spcBef>
                <a:spcPct val="0"/>
              </a:spcBef>
            </a:pPr>
            <a:endParaRPr lang="ru-RU" altLang="en-US">
              <a:latin typeface="Arial Unicode MS" charset="0"/>
            </a:endParaRPr>
          </a:p>
        </p:txBody>
      </p:sp>
    </p:spTree>
    <p:extLst>
      <p:ext uri="{BB962C8B-B14F-4D97-AF65-F5344CB8AC3E}">
        <p14:creationId xmlns:p14="http://schemas.microsoft.com/office/powerpoint/2010/main" val="777431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F40A8C68-7F10-364C-BA37-7F62B51711BC}" type="slidenum">
              <a:rPr lang="en-US" altLang="en-US" b="0" u="none">
                <a:latin typeface="Times New Roman" charset="0"/>
              </a:rPr>
              <a:pPr eaLnBrk="1" hangingPunct="1"/>
              <a:t>4</a:t>
            </a:fld>
            <a:endParaRPr lang="en-US" altLang="en-US" b="0" u="none">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Unicode MS" charset="0"/>
              </a:rPr>
              <a:t>Learning objectives - 5.1 Test Organization (K2)</a:t>
            </a:r>
          </a:p>
          <a:p>
            <a:r>
              <a:rPr lang="en-US" altLang="en-US">
                <a:latin typeface="Arial Unicode MS" charset="0"/>
              </a:rPr>
              <a:t>LO-5.1.1 Recognize the importance of independent testing (K1)</a:t>
            </a:r>
          </a:p>
          <a:p>
            <a:r>
              <a:rPr lang="en-US" altLang="en-US">
                <a:latin typeface="Arial Unicode MS" charset="0"/>
              </a:rPr>
              <a:t>LO-5.1.2 Explain the benefits and drawbacks of independent testing within an organization (K2)</a:t>
            </a:r>
          </a:p>
          <a:p>
            <a:r>
              <a:rPr lang="en-US" altLang="en-US">
                <a:latin typeface="Arial Unicode MS" charset="0"/>
              </a:rPr>
              <a:t>LO-5.1.3 Recognize the different team members to be considered for the creation of a test team</a:t>
            </a:r>
          </a:p>
          <a:p>
            <a:r>
              <a:rPr lang="en-US" altLang="en-US">
                <a:latin typeface="Arial Unicode MS" charset="0"/>
              </a:rPr>
              <a:t>(K1)</a:t>
            </a:r>
          </a:p>
          <a:p>
            <a:r>
              <a:rPr lang="en-US" altLang="en-US">
                <a:latin typeface="Arial Unicode MS" charset="0"/>
              </a:rPr>
              <a:t>LO-5.1.4 Recall the tasks of typical test leader and tester (K1)</a:t>
            </a:r>
          </a:p>
          <a:p>
            <a:endParaRPr lang="en-AU" altLang="en-US">
              <a:latin typeface="Arial Unicode MS" charset="0"/>
            </a:endParaRPr>
          </a:p>
        </p:txBody>
      </p:sp>
    </p:spTree>
    <p:extLst>
      <p:ext uri="{BB962C8B-B14F-4D97-AF65-F5344CB8AC3E}">
        <p14:creationId xmlns:p14="http://schemas.microsoft.com/office/powerpoint/2010/main" val="3395689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1. </a:t>
            </a:r>
            <a:r>
              <a:rPr lang="en-AU" altLang="en-US">
                <a:solidFill>
                  <a:schemeClr val="accent2"/>
                </a:solidFill>
                <a:latin typeface="Arial Unicode MS" charset="0"/>
              </a:rPr>
              <a:t>Developer testing, tester outside of development group, test specialist, external tester</a:t>
            </a:r>
          </a:p>
          <a:p>
            <a:pPr>
              <a:spcBef>
                <a:spcPct val="20000"/>
              </a:spcBef>
              <a:buClr>
                <a:schemeClr val="tx2"/>
              </a:buClr>
            </a:pPr>
            <a:r>
              <a:rPr lang="en-AU" altLang="en-US">
                <a:latin typeface="Arial Unicode MS" charset="0"/>
              </a:rPr>
              <a:t>2. </a:t>
            </a:r>
            <a:r>
              <a:rPr lang="en-AU" altLang="en-US">
                <a:solidFill>
                  <a:schemeClr val="accent2"/>
                </a:solidFill>
                <a:latin typeface="Arial Unicode MS" charset="0"/>
              </a:rPr>
              <a:t>Benefits: find different defects, unbiased, verify assumptions</a:t>
            </a:r>
          </a:p>
          <a:p>
            <a:pPr>
              <a:spcBef>
                <a:spcPct val="20000"/>
              </a:spcBef>
              <a:buClr>
                <a:schemeClr val="tx2"/>
              </a:buClr>
            </a:pPr>
            <a:r>
              <a:rPr lang="en-AU" altLang="en-US">
                <a:solidFill>
                  <a:schemeClr val="accent2"/>
                </a:solidFill>
                <a:latin typeface="Arial Unicode MS" charset="0"/>
              </a:rPr>
              <a:t>	Drawbacks: isolation, developer’s lose sense of responsibility, seen as a bottleneck – cause of delays</a:t>
            </a:r>
          </a:p>
          <a:p>
            <a:endParaRPr lang="en-AU"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BF586D16-47BF-484E-A0BC-311EADE179C6}" type="slidenum">
              <a:rPr lang="en-US" altLang="en-US" b="0" u="none">
                <a:latin typeface="Times New Roman" charset="0"/>
              </a:rPr>
              <a:pPr eaLnBrk="1" hangingPunct="1"/>
              <a:t>66</a:t>
            </a:fld>
            <a:endParaRPr lang="en-US" altLang="en-US" b="0" u="none">
              <a:latin typeface="Times New Roman" charset="0"/>
            </a:endParaRPr>
          </a:p>
        </p:txBody>
      </p:sp>
    </p:spTree>
    <p:extLst>
      <p:ext uri="{BB962C8B-B14F-4D97-AF65-F5344CB8AC3E}">
        <p14:creationId xmlns:p14="http://schemas.microsoft.com/office/powerpoint/2010/main" val="11571206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AU" dirty="0" smtClean="0"/>
              <a:t>3. Incident Management Process is not included</a:t>
            </a:r>
          </a:p>
          <a:p>
            <a:pPr>
              <a:defRPr/>
            </a:pPr>
            <a:r>
              <a:rPr lang="en-AU" dirty="0" smtClean="0"/>
              <a:t>4. </a:t>
            </a:r>
            <a:r>
              <a:rPr lang="en-AU" kern="0" dirty="0" smtClean="0">
                <a:solidFill>
                  <a:schemeClr val="accent2"/>
                </a:solidFill>
              </a:rPr>
              <a:t>Dynamic more reactive than pre-planned, Consultative you can still pre-plan test design by getting advice from experts</a:t>
            </a:r>
            <a:endParaRPr lang="en-AU" dirty="0"/>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F3FFC5D9-C742-2B40-8BB5-D2E57212835B}" type="slidenum">
              <a:rPr lang="en-US" altLang="en-US" b="0" u="none">
                <a:latin typeface="Times New Roman" charset="0"/>
              </a:rPr>
              <a:pPr eaLnBrk="1" hangingPunct="1"/>
              <a:t>67</a:t>
            </a:fld>
            <a:endParaRPr lang="en-US" altLang="en-US" b="0" u="none">
              <a:latin typeface="Times New Roman" charset="0"/>
            </a:endParaRPr>
          </a:p>
        </p:txBody>
      </p:sp>
    </p:spTree>
    <p:extLst>
      <p:ext uri="{BB962C8B-B14F-4D97-AF65-F5344CB8AC3E}">
        <p14:creationId xmlns:p14="http://schemas.microsoft.com/office/powerpoint/2010/main" val="4997725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r>
              <a:rPr lang="en-AU" dirty="0" smtClean="0"/>
              <a:t>5. Expert-based</a:t>
            </a:r>
          </a:p>
          <a:p>
            <a:pPr>
              <a:defRPr/>
            </a:pPr>
            <a:r>
              <a:rPr lang="en-AU" dirty="0" smtClean="0"/>
              <a:t>6. </a:t>
            </a:r>
            <a:r>
              <a:rPr lang="en-AU" kern="0" dirty="0" smtClean="0">
                <a:solidFill>
                  <a:schemeClr val="accent2"/>
                </a:solidFill>
              </a:rPr>
              <a:t>Identifier, Summary, Variances, Comprehensive assessment, Summary of results, Summary of activities </a:t>
            </a:r>
          </a:p>
          <a:p>
            <a:pPr>
              <a:defRPr/>
            </a:pPr>
            <a:r>
              <a:rPr lang="en-AU" kern="0" dirty="0" smtClean="0">
                <a:solidFill>
                  <a:schemeClr val="accent2"/>
                </a:solidFill>
              </a:rPr>
              <a:t>7. c) </a:t>
            </a:r>
            <a:endParaRPr lang="en-AU" dirty="0"/>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19A4982C-9089-BE4C-A6C3-949656B0DF06}" type="slidenum">
              <a:rPr lang="en-US" altLang="en-US" b="0" u="none">
                <a:latin typeface="Times New Roman" charset="0"/>
              </a:rPr>
              <a:pPr eaLnBrk="1" hangingPunct="1"/>
              <a:t>68</a:t>
            </a:fld>
            <a:endParaRPr lang="en-US" altLang="en-US" b="0" u="none">
              <a:latin typeface="Times New Roman" charset="0"/>
            </a:endParaRPr>
          </a:p>
        </p:txBody>
      </p:sp>
    </p:spTree>
    <p:extLst>
      <p:ext uri="{BB962C8B-B14F-4D97-AF65-F5344CB8AC3E}">
        <p14:creationId xmlns:p14="http://schemas.microsoft.com/office/powerpoint/2010/main" val="2000689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Unicode MS" charset="0"/>
              </a:rPr>
              <a:t>For large, complex or safety critical projects, it is usually best to have multiple levels of testing, with</a:t>
            </a:r>
          </a:p>
          <a:p>
            <a:r>
              <a:rPr lang="en-US" altLang="en-US">
                <a:latin typeface="Arial Unicode MS" charset="0"/>
              </a:rPr>
              <a:t>some or all of the levels done by independent testers. Development staff may participate in testing,</a:t>
            </a:r>
          </a:p>
          <a:p>
            <a:r>
              <a:rPr lang="en-US" altLang="en-US">
                <a:latin typeface="Arial Unicode MS" charset="0"/>
              </a:rPr>
              <a:t>especially at the lower levels, but their lack of objectivity often limits their effectiveness. The</a:t>
            </a:r>
          </a:p>
          <a:p>
            <a:r>
              <a:rPr lang="en-US" altLang="en-US">
                <a:latin typeface="Arial Unicode MS" charset="0"/>
              </a:rPr>
              <a:t>independent testers may have the authority to require and define test processes and rules, but</a:t>
            </a:r>
          </a:p>
          <a:p>
            <a:r>
              <a:rPr lang="en-US" altLang="en-US">
                <a:latin typeface="Arial Unicode MS" charset="0"/>
              </a:rPr>
              <a:t>testers should take on such process-related roles only in the presence of a clear management</a:t>
            </a:r>
          </a:p>
          <a:p>
            <a:r>
              <a:rPr lang="en-US" altLang="en-US">
                <a:latin typeface="Arial Unicode MS" charset="0"/>
              </a:rPr>
              <a:t>mandate to do so.</a:t>
            </a:r>
          </a:p>
          <a:p>
            <a:endParaRPr lang="en-AU"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844B1F10-7BDA-1C44-8D3A-D0AB40677FD8}" type="slidenum">
              <a:rPr lang="en-US" altLang="en-US" b="0" u="none">
                <a:latin typeface="Times New Roman" charset="0"/>
              </a:rPr>
              <a:pPr eaLnBrk="1" hangingPunct="1"/>
              <a:t>5</a:t>
            </a:fld>
            <a:endParaRPr lang="en-US" altLang="en-US" b="0" u="none">
              <a:latin typeface="Times New Roman" charset="0"/>
            </a:endParaRPr>
          </a:p>
        </p:txBody>
      </p:sp>
    </p:spTree>
    <p:extLst>
      <p:ext uri="{BB962C8B-B14F-4D97-AF65-F5344CB8AC3E}">
        <p14:creationId xmlns:p14="http://schemas.microsoft.com/office/powerpoint/2010/main" val="1469593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Brainstorm with people in the class… </a:t>
            </a:r>
          </a:p>
        </p:txBody>
      </p:sp>
      <p:sp>
        <p:nvSpPr>
          <p:cNvPr id="8397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50C8C739-0821-EB48-BBF6-82A9A6E30C08}" type="slidenum">
              <a:rPr lang="en-US" altLang="en-US" b="0" u="none">
                <a:latin typeface="Times New Roman" charset="0"/>
              </a:rPr>
              <a:pPr eaLnBrk="1" hangingPunct="1"/>
              <a:t>6</a:t>
            </a:fld>
            <a:endParaRPr lang="en-US" altLang="en-US" b="0" u="none">
              <a:latin typeface="Times New Roman" charset="0"/>
            </a:endParaRPr>
          </a:p>
        </p:txBody>
      </p:sp>
    </p:spTree>
    <p:extLst>
      <p:ext uri="{BB962C8B-B14F-4D97-AF65-F5344CB8AC3E}">
        <p14:creationId xmlns:p14="http://schemas.microsoft.com/office/powerpoint/2010/main" val="991213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015D44C5-D9E0-6048-B014-4DFCF9697D75}" type="slidenum">
              <a:rPr lang="en-US" altLang="en-US" b="0" u="none">
                <a:latin typeface="Times New Roman" charset="0"/>
              </a:rPr>
              <a:pPr eaLnBrk="1" hangingPunct="1"/>
              <a:t>13</a:t>
            </a:fld>
            <a:endParaRPr lang="en-US" altLang="en-US" b="0" u="none">
              <a:latin typeface="Times New Roman"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Unicode MS" charset="0"/>
              </a:rPr>
              <a:t>5.2 Test Planning and Estimation (K3)</a:t>
            </a:r>
          </a:p>
          <a:p>
            <a:r>
              <a:rPr lang="en-US" altLang="en-US">
                <a:latin typeface="Arial Unicode MS" charset="0"/>
              </a:rPr>
              <a:t>LO-5.2.1 Recognize the different levels and objectives of test planning (K1)</a:t>
            </a:r>
          </a:p>
          <a:p>
            <a:r>
              <a:rPr lang="en-US" altLang="en-US">
                <a:latin typeface="Arial Unicode MS" charset="0"/>
              </a:rPr>
              <a:t>LO-5.2.2 Summarize the purpose and content of the test plan, test design specification and test</a:t>
            </a:r>
          </a:p>
          <a:p>
            <a:r>
              <a:rPr lang="en-US" altLang="en-US">
                <a:latin typeface="Arial Unicode MS" charset="0"/>
              </a:rPr>
              <a:t>procedure documents according to the ‘Standard for Software Test Documentation’</a:t>
            </a:r>
          </a:p>
          <a:p>
            <a:r>
              <a:rPr lang="en-AU" altLang="en-US">
                <a:latin typeface="Arial Unicode MS" charset="0"/>
              </a:rPr>
              <a:t>(IEEE Std 829-1998) (K2)</a:t>
            </a:r>
          </a:p>
          <a:p>
            <a:r>
              <a:rPr lang="en-US" altLang="en-US">
                <a:latin typeface="Arial Unicode MS" charset="0"/>
              </a:rPr>
              <a:t>LO-5.2.3 Differentiate between conceptually different test approaches, such as analytical, modelbased,</a:t>
            </a:r>
          </a:p>
          <a:p>
            <a:r>
              <a:rPr lang="en-US" altLang="en-US">
                <a:latin typeface="Arial Unicode MS" charset="0"/>
              </a:rPr>
              <a:t>methodical, process/standard compliant, dynamic/heuristic, consultative and</a:t>
            </a:r>
          </a:p>
          <a:p>
            <a:r>
              <a:rPr lang="en-AU" altLang="en-US">
                <a:latin typeface="Arial Unicode MS" charset="0"/>
              </a:rPr>
              <a:t>regression-averse (K2)</a:t>
            </a:r>
          </a:p>
          <a:p>
            <a:r>
              <a:rPr lang="en-US" altLang="en-US">
                <a:latin typeface="Arial Unicode MS" charset="0"/>
              </a:rPr>
              <a:t>LO-5.2.4 Differentiate between the subject of test planning for a system and scheduling test</a:t>
            </a:r>
          </a:p>
          <a:p>
            <a:r>
              <a:rPr lang="en-AU" altLang="en-US">
                <a:latin typeface="Arial Unicode MS" charset="0"/>
              </a:rPr>
              <a:t>execution (K2)</a:t>
            </a:r>
          </a:p>
          <a:p>
            <a:r>
              <a:rPr lang="en-US" altLang="en-US">
                <a:latin typeface="Arial Unicode MS" charset="0"/>
              </a:rPr>
              <a:t>LO-5.2.5 Write a test execution schedule for a given set of test cases, considering prioritization,</a:t>
            </a:r>
          </a:p>
          <a:p>
            <a:r>
              <a:rPr lang="en-US" altLang="en-US">
                <a:latin typeface="Arial Unicode MS" charset="0"/>
              </a:rPr>
              <a:t>and technical and logical dependencies (K3)</a:t>
            </a:r>
          </a:p>
          <a:p>
            <a:r>
              <a:rPr lang="en-US" altLang="en-US">
                <a:latin typeface="Arial Unicode MS" charset="0"/>
              </a:rPr>
              <a:t>LO-5.2.6 List test preparation and execution activities that should be considered during test</a:t>
            </a:r>
          </a:p>
          <a:p>
            <a:r>
              <a:rPr lang="en-AU" altLang="en-US">
                <a:latin typeface="Arial Unicode MS" charset="0"/>
              </a:rPr>
              <a:t>planning (K1)</a:t>
            </a:r>
          </a:p>
          <a:p>
            <a:r>
              <a:rPr lang="en-US" altLang="en-US">
                <a:latin typeface="Arial Unicode MS" charset="0"/>
              </a:rPr>
              <a:t>LO-5.2.7 Recall typical factors that influence the effort related to testing (K1)</a:t>
            </a:r>
          </a:p>
          <a:p>
            <a:r>
              <a:rPr lang="en-US" altLang="en-US">
                <a:latin typeface="Arial Unicode MS" charset="0"/>
              </a:rPr>
              <a:t>LO-5.2.8 Differentiate between two conceptually different estimation approaches: the metricsbased</a:t>
            </a:r>
          </a:p>
          <a:p>
            <a:r>
              <a:rPr lang="en-US" altLang="en-US">
                <a:latin typeface="Arial Unicode MS" charset="0"/>
              </a:rPr>
              <a:t>approach and the expert-based approach (K2)</a:t>
            </a:r>
          </a:p>
          <a:p>
            <a:r>
              <a:rPr lang="en-US" altLang="en-US">
                <a:latin typeface="Arial Unicode MS" charset="0"/>
              </a:rPr>
              <a:t>LO-5.2.9 Recognize/justify adequate entry and exit criteria for specific test levels and groups of</a:t>
            </a:r>
          </a:p>
          <a:p>
            <a:r>
              <a:rPr lang="en-US" altLang="en-US">
                <a:latin typeface="Arial Unicode MS" charset="0"/>
              </a:rPr>
              <a:t>test cases (e.g., for integration testing, acceptance testing or test cases for usability</a:t>
            </a:r>
          </a:p>
          <a:p>
            <a:r>
              <a:rPr lang="en-AU" altLang="en-US">
                <a:latin typeface="Arial Unicode MS" charset="0"/>
              </a:rPr>
              <a:t>testing) (K2)</a:t>
            </a:r>
          </a:p>
        </p:txBody>
      </p:sp>
    </p:spTree>
    <p:extLst>
      <p:ext uri="{BB962C8B-B14F-4D97-AF65-F5344CB8AC3E}">
        <p14:creationId xmlns:p14="http://schemas.microsoft.com/office/powerpoint/2010/main" val="62468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AU" altLang="en-US">
              <a:latin typeface="Arial Unicode MS" charset="0"/>
            </a:endParaRP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0244C37B-18BE-3346-A7E8-8393E5454717}" type="slidenum">
              <a:rPr lang="en-US" altLang="en-US" b="0" u="none">
                <a:latin typeface="Times New Roman" charset="0"/>
              </a:rPr>
              <a:pPr eaLnBrk="1" hangingPunct="1"/>
              <a:t>14</a:t>
            </a:fld>
            <a:endParaRPr lang="en-US" altLang="en-US" b="0" u="none">
              <a:latin typeface="Times New Roman" charset="0"/>
            </a:endParaRPr>
          </a:p>
        </p:txBody>
      </p:sp>
    </p:spTree>
    <p:extLst>
      <p:ext uri="{BB962C8B-B14F-4D97-AF65-F5344CB8AC3E}">
        <p14:creationId xmlns:p14="http://schemas.microsoft.com/office/powerpoint/2010/main" val="1627184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latin typeface="Arial Unicode MS" charset="0"/>
              </a:rPr>
              <a:t>Ask class what the typical entry criteria might be?</a:t>
            </a:r>
          </a:p>
        </p:txBody>
      </p:sp>
      <p:sp>
        <p:nvSpPr>
          <p:cNvPr id="4" name="Slide Number Placeholder 3"/>
          <p:cNvSpPr>
            <a:spLocks noGrp="1"/>
          </p:cNvSpPr>
          <p:nvPr>
            <p:ph type="sldNum" sz="quarter" idx="5"/>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A0024EB5-1883-244C-A473-3B1F4E95EB0B}" type="slidenum">
              <a:rPr lang="en-US" altLang="en-US" b="0" u="none">
                <a:latin typeface="Times New Roman" charset="0"/>
              </a:rPr>
              <a:pPr eaLnBrk="1" hangingPunct="1"/>
              <a:t>17</a:t>
            </a:fld>
            <a:endParaRPr lang="en-US" altLang="en-US" b="0" u="none">
              <a:latin typeface="Times New Roman" charset="0"/>
            </a:endParaRPr>
          </a:p>
        </p:txBody>
      </p:sp>
    </p:spTree>
    <p:extLst>
      <p:ext uri="{BB962C8B-B14F-4D97-AF65-F5344CB8AC3E}">
        <p14:creationId xmlns:p14="http://schemas.microsoft.com/office/powerpoint/2010/main" val="20227852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1835603"/>
            <a:ext cx="12192000" cy="5022403"/>
          </a:xfrm>
        </p:spPr>
        <p:txBody>
          <a:bodyPr/>
          <a:lstStyle/>
          <a:p>
            <a:r>
              <a:rPr lang="en-US" smtClean="0"/>
              <a:t>Click icon to add picture</a:t>
            </a:r>
            <a:endParaRPr lang="en-IN"/>
          </a:p>
        </p:txBody>
      </p:sp>
      <p:sp>
        <p:nvSpPr>
          <p:cNvPr id="9" name="Text Placeholder 8"/>
          <p:cNvSpPr>
            <a:spLocks noGrp="1"/>
          </p:cNvSpPr>
          <p:nvPr>
            <p:ph type="body" sz="quarter" idx="11" hasCustomPrompt="1"/>
          </p:nvPr>
        </p:nvSpPr>
        <p:spPr>
          <a:xfrm>
            <a:off x="3" y="2238787"/>
            <a:ext cx="6139543" cy="1172070"/>
          </a:xfrm>
        </p:spPr>
        <p:txBody>
          <a:bodyPr lIns="432000" anchor="ctr">
            <a:normAutofit/>
          </a:bodyPr>
          <a:lstStyle>
            <a:lvl1pPr marL="0" indent="0" algn="l">
              <a:buNone/>
              <a:defRPr sz="3600">
                <a:solidFill>
                  <a:schemeClr val="accent4"/>
                </a:solidFill>
                <a:latin typeface="Century Gothic" panose="020B0502020202020204" pitchFamily="34" charset="0"/>
              </a:defRPr>
            </a:lvl1pPr>
          </a:lstStyle>
          <a:p>
            <a:pPr lvl="0"/>
            <a:r>
              <a:rPr lang="en-US" dirty="0" smtClean="0"/>
              <a:t>Title heading</a:t>
            </a:r>
            <a:endParaRPr lang="en-IN" dirty="0"/>
          </a:p>
        </p:txBody>
      </p:sp>
      <p:sp>
        <p:nvSpPr>
          <p:cNvPr id="11" name="Text Placeholder 10"/>
          <p:cNvSpPr>
            <a:spLocks noGrp="1"/>
          </p:cNvSpPr>
          <p:nvPr>
            <p:ph type="body" sz="quarter" idx="12" hasCustomPrompt="1"/>
          </p:nvPr>
        </p:nvSpPr>
        <p:spPr>
          <a:xfrm>
            <a:off x="0" y="3286981"/>
            <a:ext cx="4775200" cy="602859"/>
          </a:xfrm>
        </p:spPr>
        <p:txBody>
          <a:bodyPr vert="horz" lIns="432000" tIns="45720" rIns="91440" bIns="45720" rtlCol="0" anchor="ctr">
            <a:normAutofit/>
          </a:bodyPr>
          <a:lstStyle>
            <a:lvl1pPr algn="l">
              <a:defRPr lang="en-IN" sz="2000" dirty="0">
                <a:solidFill>
                  <a:schemeClr val="tx2"/>
                </a:solidFill>
                <a:latin typeface="Century Gothic" panose="020B0502020202020204" pitchFamily="34" charset="0"/>
              </a:defRPr>
            </a:lvl1pPr>
          </a:lstStyle>
          <a:p>
            <a:pPr marL="0" lvl="0" indent="0">
              <a:buNone/>
            </a:pPr>
            <a:r>
              <a:rPr lang="en-US" dirty="0" smtClean="0"/>
              <a:t>Sub-heading</a:t>
            </a:r>
            <a:endParaRPr lang="en-IN" dirty="0"/>
          </a:p>
        </p:txBody>
      </p:sp>
      <p:sp>
        <p:nvSpPr>
          <p:cNvPr id="13" name="Text Placeholder 12"/>
          <p:cNvSpPr>
            <a:spLocks noGrp="1"/>
          </p:cNvSpPr>
          <p:nvPr>
            <p:ph type="body" sz="quarter" idx="13" hasCustomPrompt="1"/>
          </p:nvPr>
        </p:nvSpPr>
        <p:spPr>
          <a:xfrm>
            <a:off x="3" y="5529269"/>
            <a:ext cx="3125788" cy="479425"/>
          </a:xfrm>
        </p:spPr>
        <p:txBody>
          <a:bodyPr lIns="432000">
            <a:normAutofit/>
          </a:bodyPr>
          <a:lstStyle>
            <a:lvl1pPr marL="0" indent="0">
              <a:buNone/>
              <a:defRPr sz="1200" baseline="0">
                <a:solidFill>
                  <a:schemeClr val="accent4"/>
                </a:solidFill>
              </a:defRPr>
            </a:lvl1pPr>
          </a:lstStyle>
          <a:p>
            <a:pPr lvl="0"/>
            <a:r>
              <a:rPr lang="en-US" dirty="0" smtClean="0"/>
              <a:t>Month  Date, Year</a:t>
            </a:r>
            <a:endParaRPr lang="en-IN" dirty="0"/>
          </a:p>
        </p:txBody>
      </p:sp>
      <p:sp>
        <p:nvSpPr>
          <p:cNvPr id="8" name="SmartArt Placeholder 4"/>
          <p:cNvSpPr>
            <a:spLocks noGrp="1"/>
          </p:cNvSpPr>
          <p:nvPr>
            <p:ph type="dgm" sz="quarter" idx="14" hasCustomPrompt="1"/>
          </p:nvPr>
        </p:nvSpPr>
        <p:spPr>
          <a:xfrm>
            <a:off x="10203997" y="676444"/>
            <a:ext cx="1726747" cy="519112"/>
          </a:xfrm>
        </p:spPr>
        <p:txBody>
          <a:bodyPr/>
          <a:lstStyle>
            <a:lvl1pPr marL="0" indent="0">
              <a:buNone/>
              <a:defRPr/>
            </a:lvl1pPr>
          </a:lstStyle>
          <a:p>
            <a:r>
              <a:rPr lang="en-IN" dirty="0" smtClean="0"/>
              <a:t>Co-brand</a:t>
            </a:r>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002" y="432000"/>
            <a:ext cx="2993143" cy="900000"/>
          </a:xfrm>
          <a:prstGeom prst="rect">
            <a:avLst/>
          </a:prstGeom>
        </p:spPr>
      </p:pic>
    </p:spTree>
    <p:extLst>
      <p:ext uri="{BB962C8B-B14F-4D97-AF65-F5344CB8AC3E}">
        <p14:creationId xmlns:p14="http://schemas.microsoft.com/office/powerpoint/2010/main" val="155541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ext Placeholder 2"/>
          <p:cNvSpPr>
            <a:spLocks noGrp="1"/>
          </p:cNvSpPr>
          <p:nvPr>
            <p:ph type="body" sz="quarter" idx="13" hasCustomPrompt="1"/>
          </p:nvPr>
        </p:nvSpPr>
        <p:spPr>
          <a:xfrm>
            <a:off x="1072698" y="2862263"/>
            <a:ext cx="10336835" cy="914400"/>
          </a:xfrm>
        </p:spPr>
        <p:txBody>
          <a:bodyPr/>
          <a:lstStyle>
            <a:lvl1pPr marL="0" indent="0">
              <a:buNone/>
              <a:defRPr baseline="0"/>
            </a:lvl1pPr>
          </a:lstStyle>
          <a:p>
            <a:pPr lvl="0"/>
            <a:r>
              <a:rPr lang="en-US" dirty="0" smtClean="0"/>
              <a:t>Blank slide with footer</a:t>
            </a:r>
            <a:endParaRPr lang="en-IN" dirty="0"/>
          </a:p>
        </p:txBody>
      </p:sp>
      <p:sp>
        <p:nvSpPr>
          <p:cNvPr id="7"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4A0456-A0B3-C643-9BF7-71761DC8E720}" type="slidenum">
              <a:rPr lang="en-US" smtClean="0"/>
              <a:t>‹#›</a:t>
            </a:fld>
            <a:endParaRPr lang="en-US"/>
          </a:p>
        </p:txBody>
      </p:sp>
      <p:cxnSp>
        <p:nvCxnSpPr>
          <p:cNvPr id="12" name="Straight Connector 11"/>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168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2" name="Text Placeholder 2"/>
          <p:cNvSpPr>
            <a:spLocks noGrp="1"/>
          </p:cNvSpPr>
          <p:nvPr>
            <p:ph type="body" sz="quarter" idx="13" hasCustomPrompt="1"/>
          </p:nvPr>
        </p:nvSpPr>
        <p:spPr>
          <a:xfrm>
            <a:off x="1072698" y="2862263"/>
            <a:ext cx="10336835" cy="914400"/>
          </a:xfrm>
        </p:spPr>
        <p:txBody>
          <a:bodyPr/>
          <a:lstStyle>
            <a:lvl1pPr marL="0" indent="0">
              <a:buNone/>
              <a:defRPr/>
            </a:lvl1pPr>
          </a:lstStyle>
          <a:p>
            <a:pPr lvl="0"/>
            <a:r>
              <a:rPr lang="en-US" dirty="0" smtClean="0"/>
              <a:t>Blank slide without footer</a:t>
            </a:r>
            <a:endParaRPr lang="en-IN" dirty="0"/>
          </a:p>
        </p:txBody>
      </p:sp>
    </p:spTree>
    <p:extLst>
      <p:ext uri="{BB962C8B-B14F-4D97-AF65-F5344CB8AC3E}">
        <p14:creationId xmlns:p14="http://schemas.microsoft.com/office/powerpoint/2010/main" val="3308069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5183188" y="987431"/>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Click to edit Master text styles</a:t>
            </a:r>
          </a:p>
        </p:txBody>
      </p:sp>
      <p:sp>
        <p:nvSpPr>
          <p:cNvPr id="9"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4A0456-A0B3-C643-9BF7-71761DC8E720}" type="slidenum">
              <a:rPr lang="en-US" smtClean="0"/>
              <a:t>‹#›</a:t>
            </a:fld>
            <a:endParaRPr lang="en-US"/>
          </a:p>
        </p:txBody>
      </p:sp>
      <p:cxnSp>
        <p:nvCxnSpPr>
          <p:cNvPr id="14" name="Straight Connector 13"/>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80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5183188" y="987431"/>
            <a:ext cx="6172200" cy="4873625"/>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smtClean="0"/>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smtClean="0"/>
              <a:t>Click to edit Master text styles</a:t>
            </a:r>
          </a:p>
        </p:txBody>
      </p:sp>
      <p:sp>
        <p:nvSpPr>
          <p:cNvPr id="9"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4A0456-A0B3-C643-9BF7-71761DC8E720}" type="slidenum">
              <a:rPr lang="en-US" smtClean="0"/>
              <a:t>‹#›</a:t>
            </a:fld>
            <a:endParaRPr lang="en-US"/>
          </a:p>
        </p:txBody>
      </p:sp>
      <p:cxnSp>
        <p:nvCxnSpPr>
          <p:cNvPr id="14" name="Straight Connector 13"/>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915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4A0456-A0B3-C643-9BF7-71761DC8E720}" type="slidenum">
              <a:rPr lang="en-US" smtClean="0"/>
              <a:t>‹#›</a:t>
            </a:fld>
            <a:endParaRPr lang="en-US"/>
          </a:p>
        </p:txBody>
      </p:sp>
      <p:cxnSp>
        <p:nvCxnSpPr>
          <p:cNvPr id="13" name="Straight Connector 12"/>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989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8"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4A0456-A0B3-C643-9BF7-71761DC8E720}" type="slidenum">
              <a:rPr lang="en-US" smtClean="0"/>
              <a:t>‹#›</a:t>
            </a:fld>
            <a:endParaRPr lang="en-US"/>
          </a:p>
        </p:txBody>
      </p:sp>
      <p:cxnSp>
        <p:nvCxnSpPr>
          <p:cNvPr id="13" name="Straight Connector 12"/>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071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Vertical Title and Text">
    <p:spTree>
      <p:nvGrpSpPr>
        <p:cNvPr id="1" name=""/>
        <p:cNvGrpSpPr/>
        <p:nvPr/>
      </p:nvGrpSpPr>
      <p:grpSpPr>
        <a:xfrm>
          <a:off x="0" y="0"/>
          <a:ext cx="0" cy="0"/>
          <a:chOff x="0" y="0"/>
          <a:chExt cx="0" cy="0"/>
        </a:xfrm>
      </p:grpSpPr>
      <p:sp>
        <p:nvSpPr>
          <p:cNvPr id="7" name="Rectangle 6"/>
          <p:cNvSpPr/>
          <p:nvPr/>
        </p:nvSpPr>
        <p:spPr>
          <a:xfrm>
            <a:off x="369013" y="4782504"/>
            <a:ext cx="7611035" cy="1427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wrap="square" rtlCol="0" anchor="b" anchorCtr="0"/>
          <a:lstStyle/>
          <a:p>
            <a:pPr algn="ctr"/>
            <a:r>
              <a:rPr lang="en-IN" sz="1350" dirty="0" smtClean="0">
                <a:solidFill>
                  <a:srgbClr val="7332A4"/>
                </a:solidFill>
              </a:rPr>
              <a:t>Preferably for text headlines or for use in infographics</a:t>
            </a:r>
            <a:endParaRPr lang="en-IN" sz="1350" dirty="0">
              <a:solidFill>
                <a:srgbClr val="7332A4"/>
              </a:solidFill>
            </a:endParaRPr>
          </a:p>
        </p:txBody>
      </p:sp>
      <p:sp>
        <p:nvSpPr>
          <p:cNvPr id="8" name="Rectangle 7"/>
          <p:cNvSpPr/>
          <p:nvPr/>
        </p:nvSpPr>
        <p:spPr>
          <a:xfrm>
            <a:off x="2744927" y="2057938"/>
            <a:ext cx="1245705" cy="576000"/>
          </a:xfrm>
          <a:prstGeom prst="rect">
            <a:avLst/>
          </a:prstGeom>
          <a:solidFill>
            <a:srgbClr val="2474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9" name="TextBox 8"/>
          <p:cNvSpPr txBox="1"/>
          <p:nvPr/>
        </p:nvSpPr>
        <p:spPr>
          <a:xfrm>
            <a:off x="2652165" y="2589758"/>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36, 116, 184</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13" name="TextBox 12"/>
          <p:cNvSpPr txBox="1"/>
          <p:nvPr/>
        </p:nvSpPr>
        <p:spPr>
          <a:xfrm>
            <a:off x="542061" y="526569"/>
            <a:ext cx="1792478" cy="369332"/>
          </a:xfrm>
          <a:prstGeom prst="rect">
            <a:avLst/>
          </a:prstGeom>
          <a:noFill/>
        </p:spPr>
        <p:txBody>
          <a:bodyPr wrap="none" rtlCol="0">
            <a:spAutoFit/>
          </a:bodyPr>
          <a:lstStyle/>
          <a:p>
            <a:r>
              <a:rPr lang="en-IN" sz="1800" u="sng" dirty="0" smtClean="0">
                <a:solidFill>
                  <a:schemeClr val="accent2"/>
                </a:solidFill>
                <a:latin typeface="Century Gothic" panose="020B0502020202020204" pitchFamily="34" charset="0"/>
              </a:rPr>
              <a:t>Colour Palette</a:t>
            </a:r>
            <a:endParaRPr lang="en-IN" sz="1800" u="sng" dirty="0">
              <a:solidFill>
                <a:schemeClr val="accent2"/>
              </a:solidFill>
              <a:latin typeface="Century Gothic" panose="020B0502020202020204" pitchFamily="34" charset="0"/>
            </a:endParaRPr>
          </a:p>
        </p:txBody>
      </p:sp>
      <p:sp>
        <p:nvSpPr>
          <p:cNvPr id="14" name="TextBox 13"/>
          <p:cNvSpPr txBox="1"/>
          <p:nvPr/>
        </p:nvSpPr>
        <p:spPr>
          <a:xfrm>
            <a:off x="543339" y="1696672"/>
            <a:ext cx="1287212" cy="300082"/>
          </a:xfrm>
          <a:prstGeom prst="rect">
            <a:avLst/>
          </a:prstGeom>
          <a:noFill/>
        </p:spPr>
        <p:txBody>
          <a:bodyPr wrap="none" rtlCol="0">
            <a:spAutoFit/>
          </a:bodyPr>
          <a:lstStyle/>
          <a:p>
            <a:r>
              <a:rPr lang="en-IN" sz="1350" dirty="0" smtClean="0"/>
              <a:t>Primary colours</a:t>
            </a:r>
            <a:endParaRPr lang="en-IN" sz="1350" dirty="0"/>
          </a:p>
        </p:txBody>
      </p:sp>
      <p:sp>
        <p:nvSpPr>
          <p:cNvPr id="15" name="Rectangle 14"/>
          <p:cNvSpPr/>
          <p:nvPr/>
        </p:nvSpPr>
        <p:spPr>
          <a:xfrm>
            <a:off x="636102" y="3005646"/>
            <a:ext cx="1245705" cy="576000"/>
          </a:xfrm>
          <a:prstGeom prst="rect">
            <a:avLst/>
          </a:prstGeom>
          <a:solidFill>
            <a:srgbClr val="F794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6" name="TextBox 15"/>
          <p:cNvSpPr txBox="1"/>
          <p:nvPr/>
        </p:nvSpPr>
        <p:spPr>
          <a:xfrm>
            <a:off x="535905" y="3536681"/>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247, 148, 40</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17" name="Rectangle 16"/>
          <p:cNvSpPr/>
          <p:nvPr/>
        </p:nvSpPr>
        <p:spPr>
          <a:xfrm>
            <a:off x="2734120" y="3933157"/>
            <a:ext cx="1245705" cy="576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8" name="TextBox 17"/>
          <p:cNvSpPr txBox="1"/>
          <p:nvPr/>
        </p:nvSpPr>
        <p:spPr>
          <a:xfrm>
            <a:off x="2628105" y="4451720"/>
            <a:ext cx="1132041"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59, 56, 56</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19" name="TextBox 18"/>
          <p:cNvSpPr txBox="1"/>
          <p:nvPr/>
        </p:nvSpPr>
        <p:spPr>
          <a:xfrm>
            <a:off x="2643802" y="1681925"/>
            <a:ext cx="1471750" cy="300082"/>
          </a:xfrm>
          <a:prstGeom prst="rect">
            <a:avLst/>
          </a:prstGeom>
          <a:noFill/>
        </p:spPr>
        <p:txBody>
          <a:bodyPr wrap="none" rtlCol="0">
            <a:spAutoFit/>
          </a:bodyPr>
          <a:lstStyle/>
          <a:p>
            <a:r>
              <a:rPr lang="en-IN" sz="1350" dirty="0" smtClean="0"/>
              <a:t>Secondary colours</a:t>
            </a:r>
            <a:endParaRPr lang="en-IN" sz="1350" dirty="0"/>
          </a:p>
        </p:txBody>
      </p:sp>
      <p:sp>
        <p:nvSpPr>
          <p:cNvPr id="20" name="Rectangle 19"/>
          <p:cNvSpPr/>
          <p:nvPr/>
        </p:nvSpPr>
        <p:spPr>
          <a:xfrm>
            <a:off x="4422094" y="2066004"/>
            <a:ext cx="1245705" cy="576000"/>
          </a:xfrm>
          <a:prstGeom prst="rect">
            <a:avLst/>
          </a:prstGeom>
          <a:solidFill>
            <a:srgbClr val="24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TextBox 20"/>
          <p:cNvSpPr txBox="1"/>
          <p:nvPr/>
        </p:nvSpPr>
        <p:spPr>
          <a:xfrm>
            <a:off x="4329329" y="2598807"/>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36, 153, 255</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2" name="Rectangle 21"/>
          <p:cNvSpPr/>
          <p:nvPr/>
        </p:nvSpPr>
        <p:spPr>
          <a:xfrm>
            <a:off x="6080350" y="2066004"/>
            <a:ext cx="1245705" cy="576000"/>
          </a:xfrm>
          <a:prstGeom prst="rect">
            <a:avLst/>
          </a:prstGeom>
          <a:solidFill>
            <a:srgbClr val="B9D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3" name="TextBox 22"/>
          <p:cNvSpPr txBox="1"/>
          <p:nvPr/>
        </p:nvSpPr>
        <p:spPr>
          <a:xfrm>
            <a:off x="6039952" y="2598807"/>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185, 222, 255</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4" name="Rectangle 23"/>
          <p:cNvSpPr/>
          <p:nvPr/>
        </p:nvSpPr>
        <p:spPr>
          <a:xfrm>
            <a:off x="2731674" y="3005646"/>
            <a:ext cx="1245705" cy="576000"/>
          </a:xfrm>
          <a:prstGeom prst="rect">
            <a:avLst/>
          </a:prstGeom>
          <a:solidFill>
            <a:srgbClr val="F183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5" name="TextBox 24"/>
          <p:cNvSpPr txBox="1"/>
          <p:nvPr/>
        </p:nvSpPr>
        <p:spPr>
          <a:xfrm>
            <a:off x="2631478" y="3536681"/>
            <a:ext cx="1205779"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241, 131, 9</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6" name="Rectangle 25"/>
          <p:cNvSpPr/>
          <p:nvPr/>
        </p:nvSpPr>
        <p:spPr>
          <a:xfrm>
            <a:off x="6074529" y="3005646"/>
            <a:ext cx="1245705" cy="576000"/>
          </a:xfrm>
          <a:prstGeom prst="rect">
            <a:avLst/>
          </a:prstGeom>
          <a:solidFill>
            <a:srgbClr val="FBCF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7" name="TextBox 26"/>
          <p:cNvSpPr txBox="1"/>
          <p:nvPr/>
        </p:nvSpPr>
        <p:spPr>
          <a:xfrm>
            <a:off x="5974334" y="3536681"/>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251, 207, 159</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28" name="Rectangle 27"/>
          <p:cNvSpPr/>
          <p:nvPr/>
        </p:nvSpPr>
        <p:spPr>
          <a:xfrm>
            <a:off x="634133" y="3933157"/>
            <a:ext cx="1245705" cy="576000"/>
          </a:xfrm>
          <a:prstGeom prst="rect">
            <a:avLst/>
          </a:prstGeom>
          <a:solidFill>
            <a:srgbClr val="4945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9" name="TextBox 28"/>
          <p:cNvSpPr txBox="1"/>
          <p:nvPr/>
        </p:nvSpPr>
        <p:spPr>
          <a:xfrm>
            <a:off x="528117" y="4451720"/>
            <a:ext cx="1132041"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73, 69, 69</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0" name="Rectangle 29"/>
          <p:cNvSpPr/>
          <p:nvPr/>
        </p:nvSpPr>
        <p:spPr>
          <a:xfrm>
            <a:off x="6080349" y="3933157"/>
            <a:ext cx="1245705" cy="576000"/>
          </a:xfrm>
          <a:prstGeom prst="rect">
            <a:avLst/>
          </a:prstGeom>
          <a:solidFill>
            <a:srgbClr val="E5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1" name="TextBox 30"/>
          <p:cNvSpPr txBox="1"/>
          <p:nvPr/>
        </p:nvSpPr>
        <p:spPr>
          <a:xfrm>
            <a:off x="5974334" y="4451720"/>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229, 227, 227</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2" name="Rectangle 31"/>
          <p:cNvSpPr/>
          <p:nvPr/>
        </p:nvSpPr>
        <p:spPr>
          <a:xfrm>
            <a:off x="620880" y="2053740"/>
            <a:ext cx="1245705" cy="576000"/>
          </a:xfrm>
          <a:prstGeom prst="rect">
            <a:avLst/>
          </a:prstGeom>
          <a:solidFill>
            <a:srgbClr val="007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3" name="TextBox 32"/>
          <p:cNvSpPr txBox="1"/>
          <p:nvPr/>
        </p:nvSpPr>
        <p:spPr>
          <a:xfrm>
            <a:off x="528117" y="2598807"/>
            <a:ext cx="1205779"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0, 119, 161</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4" name="Rectangle 33"/>
          <p:cNvSpPr/>
          <p:nvPr/>
        </p:nvSpPr>
        <p:spPr>
          <a:xfrm>
            <a:off x="2717644" y="4880544"/>
            <a:ext cx="1245705" cy="576000"/>
          </a:xfrm>
          <a:prstGeom prst="rect">
            <a:avLst/>
          </a:prstGeom>
          <a:solidFill>
            <a:srgbClr val="4A20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5" name="TextBox 34"/>
          <p:cNvSpPr txBox="1"/>
          <p:nvPr/>
        </p:nvSpPr>
        <p:spPr>
          <a:xfrm>
            <a:off x="2627313" y="5411579"/>
            <a:ext cx="1205779"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74, 32, 106</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6" name="Rectangle 35"/>
          <p:cNvSpPr/>
          <p:nvPr/>
        </p:nvSpPr>
        <p:spPr>
          <a:xfrm>
            <a:off x="4413072" y="3933157"/>
            <a:ext cx="1245705" cy="576000"/>
          </a:xfrm>
          <a:prstGeom prst="rect">
            <a:avLst/>
          </a:prstGeom>
          <a:solidFill>
            <a:srgbClr val="9B9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7" name="TextBox 36"/>
          <p:cNvSpPr txBox="1"/>
          <p:nvPr/>
        </p:nvSpPr>
        <p:spPr>
          <a:xfrm>
            <a:off x="4307055" y="4451720"/>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155, 151, 151</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38" name="Rectangle 37"/>
          <p:cNvSpPr/>
          <p:nvPr/>
        </p:nvSpPr>
        <p:spPr>
          <a:xfrm>
            <a:off x="4426581" y="3001555"/>
            <a:ext cx="1245705" cy="576000"/>
          </a:xfrm>
          <a:prstGeom prst="rect">
            <a:avLst/>
          </a:prstGeom>
          <a:solidFill>
            <a:srgbClr val="F8A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9" name="TextBox 38"/>
          <p:cNvSpPr txBox="1"/>
          <p:nvPr/>
        </p:nvSpPr>
        <p:spPr>
          <a:xfrm>
            <a:off x="4326385" y="3532590"/>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248, 163, 70</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40" name="Rectangle 39"/>
          <p:cNvSpPr/>
          <p:nvPr/>
        </p:nvSpPr>
        <p:spPr>
          <a:xfrm>
            <a:off x="614873" y="4880544"/>
            <a:ext cx="1245705" cy="576000"/>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1" name="TextBox 40"/>
          <p:cNvSpPr txBox="1"/>
          <p:nvPr/>
        </p:nvSpPr>
        <p:spPr>
          <a:xfrm>
            <a:off x="524541" y="5411579"/>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101, 44, 144</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42" name="Rectangle 41"/>
          <p:cNvSpPr/>
          <p:nvPr/>
        </p:nvSpPr>
        <p:spPr>
          <a:xfrm>
            <a:off x="4413662" y="4880544"/>
            <a:ext cx="1245705" cy="576000"/>
          </a:xfrm>
          <a:prstGeom prst="rect">
            <a:avLst/>
          </a:prstGeom>
          <a:solidFill>
            <a:srgbClr val="9A5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3" name="TextBox 42"/>
          <p:cNvSpPr txBox="1"/>
          <p:nvPr/>
        </p:nvSpPr>
        <p:spPr>
          <a:xfrm>
            <a:off x="4323330" y="5411579"/>
            <a:ext cx="1279517"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154, 88, 204</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
        <p:nvSpPr>
          <p:cNvPr id="44" name="Rectangle 43"/>
          <p:cNvSpPr/>
          <p:nvPr/>
        </p:nvSpPr>
        <p:spPr>
          <a:xfrm>
            <a:off x="6076332" y="4880544"/>
            <a:ext cx="1245705" cy="576000"/>
          </a:xfrm>
          <a:prstGeom prst="rect">
            <a:avLst/>
          </a:prstGeom>
          <a:solidFill>
            <a:srgbClr val="BA8C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45" name="TextBox 44"/>
          <p:cNvSpPr txBox="1"/>
          <p:nvPr/>
        </p:nvSpPr>
        <p:spPr>
          <a:xfrm>
            <a:off x="5986001" y="5411579"/>
            <a:ext cx="1353256" cy="230832"/>
          </a:xfrm>
          <a:prstGeom prst="rect">
            <a:avLst/>
          </a:prstGeom>
          <a:noFill/>
        </p:spPr>
        <p:txBody>
          <a:bodyPr wrap="none" rtlCol="0">
            <a:spAutoFit/>
          </a:bodyPr>
          <a:lstStyle/>
          <a:p>
            <a:r>
              <a:rPr lang="en-IN" sz="900" dirty="0" smtClean="0">
                <a:latin typeface="Verdana" panose="020B0604030504040204" pitchFamily="34" charset="0"/>
                <a:ea typeface="Verdana" panose="020B0604030504040204" pitchFamily="34" charset="0"/>
                <a:cs typeface="Verdana" panose="020B0604030504040204" pitchFamily="34" charset="0"/>
              </a:rPr>
              <a:t>RGB: 186, 140, 220</a:t>
            </a:r>
            <a:endParaRPr lang="en-IN" sz="9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44648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8" name="TextBox 11"/>
          <p:cNvSpPr txBox="1"/>
          <p:nvPr/>
        </p:nvSpPr>
        <p:spPr>
          <a:xfrm>
            <a:off x="966303" y="4918927"/>
            <a:ext cx="7696200" cy="861774"/>
          </a:xfrm>
          <a:prstGeom prst="rect">
            <a:avLst/>
          </a:prstGeom>
          <a:noFill/>
        </p:spPr>
        <p:txBody>
          <a:bodyPr wrap="square" lIns="0" rtlCol="0">
            <a:spAutoFit/>
          </a:bodyPr>
          <a:lstStyle/>
          <a:p>
            <a:pPr eaLnBrk="0" fontAlgn="base" hangingPunct="0">
              <a:spcAft>
                <a:spcPts val="0"/>
              </a:spcAft>
            </a:pPr>
            <a:r>
              <a:rPr lang="en-IN" sz="1000" kern="1200" dirty="0">
                <a:solidFill>
                  <a:srgbClr val="7F7F7F"/>
                </a:solidFill>
                <a:effectLst/>
                <a:latin typeface="+mn-lt"/>
                <a:ea typeface="Times New Roman" panose="02020603050405020304" pitchFamily="18" charset="0"/>
                <a:cs typeface="Arial" panose="020B0604020202020204" pitchFamily="34" charset="0"/>
              </a:rPr>
              <a:t>ZenQ is a leading provider of </a:t>
            </a:r>
            <a:r>
              <a:rPr lang="en-IN" sz="1000" kern="1200" dirty="0" err="1" smtClean="0">
                <a:solidFill>
                  <a:srgbClr val="7F7F7F"/>
                </a:solidFill>
                <a:effectLst/>
                <a:latin typeface="+mn-lt"/>
                <a:ea typeface="Times New Roman" panose="02020603050405020304" pitchFamily="18" charset="0"/>
                <a:cs typeface="Arial" panose="020B0604020202020204" pitchFamily="34" charset="0"/>
              </a:rPr>
              <a:t>ipure</a:t>
            </a:r>
            <a:r>
              <a:rPr lang="en-IN" sz="1000" kern="1200" dirty="0" smtClean="0">
                <a:solidFill>
                  <a:srgbClr val="7F7F7F"/>
                </a:solidFill>
                <a:effectLst/>
                <a:latin typeface="+mn-lt"/>
                <a:ea typeface="Times New Roman" panose="02020603050405020304" pitchFamily="18" charset="0"/>
                <a:cs typeface="Arial" panose="020B0604020202020204" pitchFamily="34" charset="0"/>
              </a:rPr>
              <a:t>-play </a:t>
            </a:r>
            <a:r>
              <a:rPr lang="en-IN" sz="1000" kern="1200" dirty="0">
                <a:solidFill>
                  <a:srgbClr val="7F7F7F"/>
                </a:solidFill>
                <a:effectLst/>
                <a:latin typeface="+mn-lt"/>
                <a:ea typeface="Times New Roman" panose="02020603050405020304" pitchFamily="18" charset="0"/>
                <a:cs typeface="Arial" panose="020B0604020202020204" pitchFamily="34" charset="0"/>
              </a:rPr>
              <a:t>software quality assurance and testing services to clients across the globe. We offer a comprehensive range of value-added outsourcing solutions that are of the highest quality that our customers build quality products on.</a:t>
            </a:r>
            <a:endParaRPr lang="en-IN" sz="1000" dirty="0">
              <a:effectLst/>
              <a:latin typeface="+mn-lt"/>
              <a:ea typeface="Times New Roman" panose="02020603050405020304" pitchFamily="18" charset="0"/>
            </a:endParaRPr>
          </a:p>
          <a:p>
            <a:pPr eaLnBrk="0" fontAlgn="base" hangingPunct="0">
              <a:spcAft>
                <a:spcPts val="0"/>
              </a:spcAft>
            </a:pPr>
            <a:r>
              <a:rPr lang="en-IN" sz="1000" dirty="0">
                <a:effectLst/>
                <a:latin typeface="+mn-lt"/>
                <a:ea typeface="Times New Roman" panose="02020603050405020304" pitchFamily="18" charset="0"/>
              </a:rPr>
              <a:t> </a:t>
            </a:r>
          </a:p>
          <a:p>
            <a:pPr fontAlgn="base">
              <a:spcAft>
                <a:spcPts val="0"/>
              </a:spcAft>
            </a:pPr>
            <a:r>
              <a:rPr lang="en-US" sz="1000" kern="1200" dirty="0">
                <a:solidFill>
                  <a:srgbClr val="7F7F7F"/>
                </a:solidFill>
                <a:effectLst/>
                <a:latin typeface="+mn-lt"/>
                <a:ea typeface="Times New Roman" panose="02020603050405020304" pitchFamily="18" charset="0"/>
                <a:cs typeface="Arial" panose="020B0604020202020204" pitchFamily="34" charset="0"/>
              </a:rPr>
              <a:t>The contents of this </a:t>
            </a:r>
            <a:r>
              <a:rPr lang="en-US" sz="1000" kern="1200" dirty="0" smtClean="0">
                <a:solidFill>
                  <a:srgbClr val="7F7F7F"/>
                </a:solidFill>
                <a:effectLst/>
                <a:latin typeface="+mn-lt"/>
                <a:ea typeface="Times New Roman" panose="02020603050405020304" pitchFamily="18" charset="0"/>
                <a:cs typeface="Arial" panose="020B0604020202020204" pitchFamily="34" charset="0"/>
              </a:rPr>
              <a:t>presentation are </a:t>
            </a:r>
            <a:r>
              <a:rPr lang="en-US" sz="1000" kern="1200" dirty="0">
                <a:solidFill>
                  <a:srgbClr val="7F7F7F"/>
                </a:solidFill>
                <a:effectLst/>
                <a:latin typeface="+mn-lt"/>
                <a:ea typeface="Times New Roman" panose="02020603050405020304" pitchFamily="18" charset="0"/>
                <a:cs typeface="Arial" panose="020B0604020202020204" pitchFamily="34" charset="0"/>
              </a:rPr>
              <a:t>confidential and intended solely for the use of the individual or entity to whom they are addressed. The company accepts no liability for any damage caused by using the content of this </a:t>
            </a:r>
            <a:r>
              <a:rPr lang="en-US" sz="1000" kern="1200" dirty="0" smtClean="0">
                <a:solidFill>
                  <a:srgbClr val="7F7F7F"/>
                </a:solidFill>
                <a:effectLst/>
                <a:latin typeface="+mn-lt"/>
                <a:ea typeface="Times New Roman" panose="02020603050405020304" pitchFamily="18" charset="0"/>
                <a:cs typeface="Arial" panose="020B0604020202020204" pitchFamily="34" charset="0"/>
              </a:rPr>
              <a:t>presentation.</a:t>
            </a:r>
            <a:endParaRPr lang="en-IN" sz="1000" dirty="0">
              <a:effectLst/>
              <a:latin typeface="+mn-lt"/>
              <a:ea typeface="Times New Roman" panose="02020603050405020304" pitchFamily="18" charset="0"/>
            </a:endParaRPr>
          </a:p>
        </p:txBody>
      </p:sp>
      <p:sp>
        <p:nvSpPr>
          <p:cNvPr id="6" name="Footer Placeholder 4"/>
          <p:cNvSpPr>
            <a:spLocks noGrp="1"/>
          </p:cNvSpPr>
          <p:nvPr>
            <p:ph type="ftr" sz="quarter" idx="3"/>
          </p:nvPr>
        </p:nvSpPr>
        <p:spPr>
          <a:xfrm>
            <a:off x="838200" y="6356355"/>
            <a:ext cx="4114800" cy="365125"/>
          </a:xfrm>
          <a:prstGeom prst="rect">
            <a:avLst/>
          </a:prstGeom>
        </p:spPr>
        <p:txBody>
          <a:bodyPr vert="horz" lIns="91440" tIns="45720" rIns="91440" bIns="45720" rtlCol="0" anchor="ctr"/>
          <a:lstStyle>
            <a:lvl1pPr algn="l">
              <a:defRPr sz="1000">
                <a:solidFill>
                  <a:schemeClr val="bg2"/>
                </a:solidFill>
              </a:defRPr>
            </a:lvl1pPr>
          </a:lstStyle>
          <a:p>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3295" y="3021037"/>
            <a:ext cx="4789028" cy="1440000"/>
          </a:xfrm>
          <a:prstGeom prst="rect">
            <a:avLst/>
          </a:prstGeom>
        </p:spPr>
      </p:pic>
      <p:cxnSp>
        <p:nvCxnSpPr>
          <p:cNvPr id="13" name="Straight Connector 12"/>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491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6BB6895D-1CB2-9E41-9FD7-B931A96497CE}" type="datetimeFigureOut">
              <a:rPr lang="en-US" smtClean="0"/>
              <a:t>2/27/2017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4A0456-A0B3-C643-9BF7-71761DC8E720}" type="slidenum">
              <a:rPr lang="en-US" smtClean="0"/>
              <a:t>‹#›</a:t>
            </a:fld>
            <a:endParaRPr lang="en-US"/>
          </a:p>
        </p:txBody>
      </p:sp>
    </p:spTree>
    <p:extLst>
      <p:ext uri="{BB962C8B-B14F-4D97-AF65-F5344CB8AC3E}">
        <p14:creationId xmlns:p14="http://schemas.microsoft.com/office/powerpoint/2010/main" val="33225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6590747" y="1835603"/>
            <a:ext cx="5601252" cy="5022403"/>
          </a:xfrm>
        </p:spPr>
        <p:txBody>
          <a:bodyPr/>
          <a:lstStyle/>
          <a:p>
            <a:r>
              <a:rPr lang="en-US" smtClean="0"/>
              <a:t>Click icon to add picture</a:t>
            </a:r>
            <a:endParaRPr lang="en-IN"/>
          </a:p>
        </p:txBody>
      </p:sp>
      <p:sp>
        <p:nvSpPr>
          <p:cNvPr id="9" name="Text Placeholder 8"/>
          <p:cNvSpPr>
            <a:spLocks noGrp="1"/>
          </p:cNvSpPr>
          <p:nvPr>
            <p:ph type="body" sz="quarter" idx="11" hasCustomPrompt="1"/>
          </p:nvPr>
        </p:nvSpPr>
        <p:spPr>
          <a:xfrm>
            <a:off x="3" y="2238787"/>
            <a:ext cx="6139543" cy="1172070"/>
          </a:xfrm>
        </p:spPr>
        <p:txBody>
          <a:bodyPr lIns="432000" anchor="ctr">
            <a:normAutofit/>
          </a:bodyPr>
          <a:lstStyle>
            <a:lvl1pPr marL="0" indent="0" algn="l">
              <a:buNone/>
              <a:defRPr sz="3600">
                <a:solidFill>
                  <a:schemeClr val="accent4"/>
                </a:solidFill>
                <a:latin typeface="Century Gothic" panose="020B0502020202020204" pitchFamily="34" charset="0"/>
              </a:defRPr>
            </a:lvl1pPr>
          </a:lstStyle>
          <a:p>
            <a:pPr lvl="0"/>
            <a:r>
              <a:rPr lang="en-US" dirty="0" smtClean="0"/>
              <a:t>Title heading</a:t>
            </a:r>
            <a:endParaRPr lang="en-IN" dirty="0"/>
          </a:p>
        </p:txBody>
      </p:sp>
      <p:sp>
        <p:nvSpPr>
          <p:cNvPr id="11" name="Text Placeholder 10"/>
          <p:cNvSpPr>
            <a:spLocks noGrp="1"/>
          </p:cNvSpPr>
          <p:nvPr>
            <p:ph type="body" sz="quarter" idx="12" hasCustomPrompt="1"/>
          </p:nvPr>
        </p:nvSpPr>
        <p:spPr>
          <a:xfrm>
            <a:off x="0" y="3286981"/>
            <a:ext cx="4775200" cy="602859"/>
          </a:xfrm>
        </p:spPr>
        <p:txBody>
          <a:bodyPr vert="horz" lIns="432000" tIns="45720" rIns="91440" bIns="45720" rtlCol="0" anchor="ctr">
            <a:normAutofit/>
          </a:bodyPr>
          <a:lstStyle>
            <a:lvl1pPr algn="l">
              <a:defRPr lang="en-IN" sz="2000" dirty="0">
                <a:solidFill>
                  <a:schemeClr val="tx2"/>
                </a:solidFill>
                <a:latin typeface="Century Gothic" panose="020B0502020202020204" pitchFamily="34" charset="0"/>
              </a:defRPr>
            </a:lvl1pPr>
          </a:lstStyle>
          <a:p>
            <a:pPr marL="0" lvl="0" indent="0">
              <a:buNone/>
            </a:pPr>
            <a:r>
              <a:rPr lang="en-US" dirty="0" smtClean="0"/>
              <a:t>Sub-heading</a:t>
            </a:r>
            <a:endParaRPr lang="en-IN" dirty="0"/>
          </a:p>
        </p:txBody>
      </p:sp>
      <p:sp>
        <p:nvSpPr>
          <p:cNvPr id="13" name="Text Placeholder 12"/>
          <p:cNvSpPr>
            <a:spLocks noGrp="1"/>
          </p:cNvSpPr>
          <p:nvPr>
            <p:ph type="body" sz="quarter" idx="13" hasCustomPrompt="1"/>
          </p:nvPr>
        </p:nvSpPr>
        <p:spPr>
          <a:xfrm>
            <a:off x="3" y="5529269"/>
            <a:ext cx="3125788" cy="479425"/>
          </a:xfrm>
        </p:spPr>
        <p:txBody>
          <a:bodyPr lIns="432000">
            <a:normAutofit/>
          </a:bodyPr>
          <a:lstStyle>
            <a:lvl1pPr marL="0" indent="0">
              <a:buNone/>
              <a:defRPr sz="1200" baseline="0">
                <a:solidFill>
                  <a:schemeClr val="accent4"/>
                </a:solidFill>
              </a:defRPr>
            </a:lvl1pPr>
          </a:lstStyle>
          <a:p>
            <a:pPr lvl="0"/>
            <a:r>
              <a:rPr lang="en-US" dirty="0" smtClean="0"/>
              <a:t>Month  Date, Year</a:t>
            </a:r>
            <a:endParaRPr lang="en-IN" dirty="0"/>
          </a:p>
        </p:txBody>
      </p:sp>
      <p:sp>
        <p:nvSpPr>
          <p:cNvPr id="8" name="SmartArt Placeholder 4"/>
          <p:cNvSpPr>
            <a:spLocks noGrp="1"/>
          </p:cNvSpPr>
          <p:nvPr>
            <p:ph type="dgm" sz="quarter" idx="14" hasCustomPrompt="1"/>
          </p:nvPr>
        </p:nvSpPr>
        <p:spPr>
          <a:xfrm>
            <a:off x="10203997" y="676444"/>
            <a:ext cx="1726747" cy="519112"/>
          </a:xfrm>
        </p:spPr>
        <p:txBody>
          <a:bodyPr/>
          <a:lstStyle>
            <a:lvl1pPr marL="0" indent="0">
              <a:buNone/>
              <a:defRPr/>
            </a:lvl1pPr>
          </a:lstStyle>
          <a:p>
            <a:r>
              <a:rPr lang="en-IN" dirty="0" smtClean="0"/>
              <a:t>Co-brand</a:t>
            </a:r>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002" y="432000"/>
            <a:ext cx="2993143" cy="900000"/>
          </a:xfrm>
          <a:prstGeom prst="rect">
            <a:avLst/>
          </a:prstGeom>
        </p:spPr>
      </p:pic>
    </p:spTree>
    <p:extLst>
      <p:ext uri="{BB962C8B-B14F-4D97-AF65-F5344CB8AC3E}">
        <p14:creationId xmlns:p14="http://schemas.microsoft.com/office/powerpoint/2010/main" val="1382608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8"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4A0456-A0B3-C643-9BF7-71761DC8E720}" type="slidenum">
              <a:rPr lang="en-US" smtClean="0"/>
              <a:t>‹#›</a:t>
            </a:fld>
            <a:endParaRPr lang="en-US"/>
          </a:p>
        </p:txBody>
      </p:sp>
      <p:cxnSp>
        <p:nvCxnSpPr>
          <p:cNvPr id="12" name="Straight Connector 11"/>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191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B383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4500">
                <a:solidFill>
                  <a:srgbClr val="F79428"/>
                </a:solidFill>
              </a:defRPr>
            </a:lvl1pPr>
          </a:lstStyle>
          <a:p>
            <a:r>
              <a:rPr lang="en-US" smtClean="0"/>
              <a:t>Click to edit Master title style</a:t>
            </a:r>
            <a:endParaRPr lang="en-IN"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45470799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4A206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4500">
                <a:solidFill>
                  <a:srgbClr val="F79428"/>
                </a:solidFill>
              </a:defRPr>
            </a:lvl1pPr>
          </a:lstStyle>
          <a:p>
            <a:r>
              <a:rPr lang="en-US" smtClean="0"/>
              <a:t>Click to edit Master title style</a:t>
            </a:r>
            <a:endParaRPr lang="en-IN"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05894498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rgbClr val="2474B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4500">
                <a:solidFill>
                  <a:srgbClr val="F79428"/>
                </a:solidFill>
              </a:defRPr>
            </a:lvl1pPr>
          </a:lstStyle>
          <a:p>
            <a:r>
              <a:rPr lang="en-US" smtClean="0"/>
              <a:t>Click to edit Master title style</a:t>
            </a:r>
            <a:endParaRPr lang="en-IN"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180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07734251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dirty="0"/>
          </a:p>
        </p:txBody>
      </p:sp>
      <p:sp>
        <p:nvSpPr>
          <p:cNvPr id="7"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4A0456-A0B3-C643-9BF7-71761DC8E720}" type="slidenum">
              <a:rPr lang="en-US" smtClean="0"/>
              <a:t>‹#›</a:t>
            </a:fld>
            <a:endParaRPr lang="en-US"/>
          </a:p>
        </p:txBody>
      </p:sp>
      <p:cxnSp>
        <p:nvCxnSpPr>
          <p:cNvPr id="11" name="Straight Connector 10"/>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240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4A0456-A0B3-C643-9BF7-71761DC8E720}" type="slidenum">
              <a:rPr lang="en-US" smtClean="0"/>
              <a:t>‹#›</a:t>
            </a:fld>
            <a:endParaRPr lang="en-US"/>
          </a:p>
        </p:txBody>
      </p:sp>
      <p:cxnSp>
        <p:nvCxnSpPr>
          <p:cNvPr id="14" name="Straight Connector 13"/>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82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1" name="Slide Number Placeholder 5"/>
          <p:cNvSpPr>
            <a:spLocks noGrp="1"/>
          </p:cNvSpPr>
          <p:nvPr>
            <p:ph type="sldNum" sz="quarter" idx="11"/>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4A0456-A0B3-C643-9BF7-71761DC8E720}" type="slidenum">
              <a:rPr lang="en-US" smtClean="0"/>
              <a:t>‹#›</a:t>
            </a:fld>
            <a:endParaRPr lang="en-US"/>
          </a:p>
        </p:txBody>
      </p:sp>
      <p:cxnSp>
        <p:nvCxnSpPr>
          <p:cNvPr id="16" name="Straight Connector 15"/>
          <p:cNvCxnSpPr/>
          <p:nvPr/>
        </p:nvCxnSpPr>
        <p:spPr>
          <a:xfrm>
            <a:off x="961885" y="6396110"/>
            <a:ext cx="1027200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570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Footer Placeholder 4"/>
          <p:cNvSpPr>
            <a:spLocks noGrp="1"/>
          </p:cNvSpPr>
          <p:nvPr>
            <p:ph type="ftr" sz="quarter" idx="3"/>
          </p:nvPr>
        </p:nvSpPr>
        <p:spPr>
          <a:xfrm>
            <a:off x="838200" y="6356355"/>
            <a:ext cx="4114800" cy="365125"/>
          </a:xfrm>
          <a:prstGeom prst="rect">
            <a:avLst/>
          </a:prstGeom>
        </p:spPr>
        <p:txBody>
          <a:bodyPr vert="horz" lIns="91440" tIns="45720" rIns="91440" bIns="45720" rtlCol="0" anchor="ctr"/>
          <a:lstStyle>
            <a:lvl1pPr algn="l">
              <a:defRPr sz="1000">
                <a:solidFill>
                  <a:schemeClr val="bg2"/>
                </a:solidFill>
              </a:defRPr>
            </a:lvl1pPr>
          </a:lstStyle>
          <a:p>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4A0456-A0B3-C643-9BF7-71761DC8E720}" type="slidenum">
              <a:rPr lang="en-US" smtClean="0"/>
              <a:t>‹#›</a:t>
            </a:fld>
            <a:endParaRPr lang="en-US"/>
          </a:p>
        </p:txBody>
      </p:sp>
    </p:spTree>
    <p:extLst>
      <p:ext uri="{BB962C8B-B14F-4D97-AF65-F5344CB8AC3E}">
        <p14:creationId xmlns:p14="http://schemas.microsoft.com/office/powerpoint/2010/main" val="2224849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783" rtl="0" eaLnBrk="1" latinLnBrk="0" hangingPunct="1">
        <a:lnSpc>
          <a:spcPct val="90000"/>
        </a:lnSpc>
        <a:spcBef>
          <a:spcPct val="0"/>
        </a:spcBef>
        <a:buNone/>
        <a:defRPr sz="3200" kern="1200">
          <a:solidFill>
            <a:schemeClr val="accent4"/>
          </a:solidFill>
          <a:latin typeface="Century Gothic" panose="020B0502020202020204" pitchFamily="34" charset="0"/>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400" kern="1200">
          <a:solidFill>
            <a:srgbClr val="3B3838"/>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2400" kern="1200">
          <a:solidFill>
            <a:srgbClr val="3B3838"/>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intosaiitaudit.org/intoit_articles/19_12_spacedirt.pdf"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www.intosaiitaudit.org/intoit_articles/19_12_spacedirt.pdf"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9342" b="29342"/>
          <a:stretch>
            <a:fillRect/>
          </a:stretch>
        </p:blipFill>
        <p:spPr/>
      </p:pic>
      <p:sp>
        <p:nvSpPr>
          <p:cNvPr id="4099" name="Rectangle 6"/>
          <p:cNvSpPr>
            <a:spLocks noGrp="1" noChangeArrowheads="1"/>
          </p:cNvSpPr>
          <p:nvPr>
            <p:ph type="body" sz="quarter" idx="11"/>
          </p:nvPr>
        </p:nvSpPr>
        <p:spPr>
          <a:xfrm>
            <a:off x="3" y="2238787"/>
            <a:ext cx="7096256" cy="1172070"/>
          </a:xfrm>
        </p:spPr>
        <p:txBody>
          <a:bodyPr/>
          <a:lstStyle/>
          <a:p>
            <a:r>
              <a:rPr lang="en-AU" altLang="en-US" dirty="0"/>
              <a:t>ISTQB Certified Tester Foundation Level</a:t>
            </a:r>
            <a:endParaRPr lang="en-US" altLang="en-US" dirty="0"/>
          </a:p>
        </p:txBody>
      </p:sp>
      <p:sp>
        <p:nvSpPr>
          <p:cNvPr id="3" name="Text Placeholder 2"/>
          <p:cNvSpPr>
            <a:spLocks noGrp="1"/>
          </p:cNvSpPr>
          <p:nvPr>
            <p:ph type="body" sz="quarter" idx="12"/>
          </p:nvPr>
        </p:nvSpPr>
        <p:spPr>
          <a:xfrm>
            <a:off x="-21774" y="3588410"/>
            <a:ext cx="4775200" cy="602859"/>
          </a:xfrm>
        </p:spPr>
        <p:txBody>
          <a:bodyPr/>
          <a:lstStyle/>
          <a:p>
            <a:r>
              <a:rPr lang="en-AU" altLang="en-US" dirty="0"/>
              <a:t>Module 5 of 6: Test Management</a:t>
            </a:r>
            <a:endParaRPr lang="en-US" altLang="en-US" dirty="0"/>
          </a:p>
          <a:p>
            <a:endParaRPr lang="en-IN" dirty="0"/>
          </a:p>
        </p:txBody>
      </p:sp>
      <p:sp>
        <p:nvSpPr>
          <p:cNvPr id="4" name="Text Placeholder 3"/>
          <p:cNvSpPr>
            <a:spLocks noGrp="1"/>
          </p:cNvSpPr>
          <p:nvPr>
            <p:ph type="body" sz="quarter" idx="13"/>
          </p:nvPr>
        </p:nvSpPr>
        <p:spPr/>
        <p:txBody>
          <a:bodyPr/>
          <a:lstStyle/>
          <a:p>
            <a:r>
              <a:rPr lang="en-IN" dirty="0" err="1" smtClean="0"/>
              <a:t>Febraury</a:t>
            </a:r>
            <a:r>
              <a:rPr lang="en-IN" dirty="0" smtClean="0"/>
              <a:t>, 2017</a:t>
            </a:r>
            <a:endParaRPr lang="en-IN" dirty="0"/>
          </a:p>
        </p:txBody>
      </p:sp>
      <p:pic>
        <p:nvPicPr>
          <p:cNvPr id="6" name="SmartArt Placeholder 5"/>
          <p:cNvPicPr>
            <a:picLocks noGrp="1" noChangeAspect="1"/>
          </p:cNvPicPr>
          <p:nvPr>
            <p:ph type="dgm" sz="quarter" idx="14"/>
          </p:nvPr>
        </p:nvPicPr>
        <p:blipFill>
          <a:blip r:embed="rId4">
            <a:extLst>
              <a:ext uri="{28A0092B-C50C-407E-A947-70E740481C1C}">
                <a14:useLocalDpi xmlns:a14="http://schemas.microsoft.com/office/drawing/2010/main" val="0"/>
              </a:ext>
            </a:extLst>
          </a:blip>
          <a:stretch>
            <a:fillRect/>
          </a:stretch>
        </p:blipFill>
        <p:spPr>
          <a:xfrm>
            <a:off x="10466790" y="676275"/>
            <a:ext cx="1200932" cy="519113"/>
          </a:xfrm>
        </p:spPr>
      </p:pic>
    </p:spTree>
    <p:extLst>
      <p:ext uri="{BB962C8B-B14F-4D97-AF65-F5344CB8AC3E}">
        <p14:creationId xmlns:p14="http://schemas.microsoft.com/office/powerpoint/2010/main" val="213229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838200" y="0"/>
            <a:ext cx="10515600" cy="1325563"/>
          </a:xfrm>
        </p:spPr>
        <p:txBody>
          <a:bodyPr/>
          <a:lstStyle/>
          <a:p>
            <a:r>
              <a:rPr lang="en-US" altLang="en-US"/>
              <a:t>Tester tasks:</a:t>
            </a:r>
          </a:p>
        </p:txBody>
      </p:sp>
      <p:sp>
        <p:nvSpPr>
          <p:cNvPr id="16387" name="Content Placeholder 2"/>
          <p:cNvSpPr>
            <a:spLocks noGrp="1"/>
          </p:cNvSpPr>
          <p:nvPr>
            <p:ph idx="1"/>
          </p:nvPr>
        </p:nvSpPr>
        <p:spPr>
          <a:xfrm>
            <a:off x="1030310" y="1271588"/>
            <a:ext cx="9523390" cy="4845877"/>
          </a:xfrm>
        </p:spPr>
        <p:txBody>
          <a:bodyPr>
            <a:normAutofit lnSpcReduction="10000"/>
          </a:bodyPr>
          <a:lstStyle/>
          <a:p>
            <a:r>
              <a:rPr lang="en-US" altLang="en-US" sz="2400" dirty="0"/>
              <a:t>Review and contribute to test plan</a:t>
            </a:r>
          </a:p>
          <a:p>
            <a:r>
              <a:rPr lang="en-US" altLang="en-US" sz="2400" dirty="0"/>
              <a:t>Review requirements and specification for:</a:t>
            </a:r>
          </a:p>
          <a:p>
            <a:pPr lvl="2"/>
            <a:r>
              <a:rPr lang="en-US" altLang="en-US" dirty="0"/>
              <a:t>Completeness</a:t>
            </a:r>
          </a:p>
          <a:p>
            <a:pPr lvl="2"/>
            <a:r>
              <a:rPr lang="en-US" altLang="en-US" dirty="0"/>
              <a:t>Consistency</a:t>
            </a:r>
          </a:p>
          <a:p>
            <a:pPr lvl="2"/>
            <a:r>
              <a:rPr lang="en-US" altLang="en-US" dirty="0"/>
              <a:t>Accuracy</a:t>
            </a:r>
          </a:p>
          <a:p>
            <a:pPr lvl="2"/>
            <a:r>
              <a:rPr lang="en-US" altLang="en-US" dirty="0"/>
              <a:t>Testability</a:t>
            </a:r>
          </a:p>
          <a:p>
            <a:pPr lvl="2"/>
            <a:r>
              <a:rPr lang="en-US" altLang="en-US" dirty="0"/>
              <a:t>Feasibility</a:t>
            </a:r>
          </a:p>
          <a:p>
            <a:pPr lvl="2"/>
            <a:endParaRPr lang="en-US" altLang="en-US" dirty="0"/>
          </a:p>
          <a:p>
            <a:r>
              <a:rPr lang="en-US" altLang="en-US" sz="2400" dirty="0"/>
              <a:t>Design test specifications, design test cases</a:t>
            </a:r>
          </a:p>
          <a:p>
            <a:r>
              <a:rPr lang="en-US" altLang="en-US" sz="2400" dirty="0"/>
              <a:t>Review tests developed by other testers</a:t>
            </a:r>
          </a:p>
          <a:p>
            <a:r>
              <a:rPr lang="en-US" altLang="en-US" sz="2400" dirty="0"/>
              <a:t>Setup test environment</a:t>
            </a:r>
          </a:p>
          <a:p>
            <a:r>
              <a:rPr lang="en-US" altLang="en-US" sz="2400" dirty="0"/>
              <a:t>Create test data</a:t>
            </a:r>
          </a:p>
          <a:p>
            <a:pPr lvl="2"/>
            <a:endParaRPr lang="en-US" altLang="en-US" dirty="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C8B9542C-8B2F-C24F-804C-6A0B7686A16A}" type="slidenum">
              <a:rPr lang="en-US" altLang="en-US" u="none">
                <a:solidFill>
                  <a:schemeClr val="bg1"/>
                </a:solidFill>
              </a:rPr>
              <a:pPr eaLnBrk="1" hangingPunct="1"/>
              <a:t>10</a:t>
            </a:fld>
            <a:endParaRPr lang="en-US" altLang="en-US" u="none">
              <a:solidFill>
                <a:schemeClr val="bg1"/>
              </a:solidFill>
            </a:endParaRPr>
          </a:p>
        </p:txBody>
      </p:sp>
    </p:spTree>
    <p:extLst>
      <p:ext uri="{BB962C8B-B14F-4D97-AF65-F5344CB8AC3E}">
        <p14:creationId xmlns:p14="http://schemas.microsoft.com/office/powerpoint/2010/main" val="1512334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Tester tasks continuing…</a:t>
            </a:r>
          </a:p>
        </p:txBody>
      </p:sp>
      <p:sp>
        <p:nvSpPr>
          <p:cNvPr id="15363" name="Content Placeholder 2"/>
          <p:cNvSpPr>
            <a:spLocks noGrp="1"/>
          </p:cNvSpPr>
          <p:nvPr>
            <p:ph idx="1"/>
          </p:nvPr>
        </p:nvSpPr>
        <p:spPr/>
        <p:txBody>
          <a:bodyPr/>
          <a:lstStyle/>
          <a:p>
            <a:pPr>
              <a:buFont typeface="Wingdings" pitchFamily="2" charset="2"/>
              <a:buChar char="Ø"/>
              <a:defRPr/>
            </a:pPr>
            <a:r>
              <a:rPr lang="en-US" sz="2400" dirty="0"/>
              <a:t>Run tests and log results</a:t>
            </a:r>
          </a:p>
          <a:p>
            <a:pPr>
              <a:buFont typeface="Wingdings" pitchFamily="2" charset="2"/>
              <a:buChar char="Ø"/>
              <a:defRPr/>
            </a:pPr>
            <a:r>
              <a:rPr lang="en-US" sz="2400" dirty="0"/>
              <a:t>Use testing tools, log faults and results</a:t>
            </a:r>
          </a:p>
          <a:p>
            <a:pPr>
              <a:buFont typeface="Wingdings" pitchFamily="2" charset="2"/>
              <a:buChar char="Ø"/>
              <a:defRPr/>
            </a:pPr>
            <a:r>
              <a:rPr lang="en-US" sz="2400" dirty="0"/>
              <a:t>Use automation tools</a:t>
            </a:r>
          </a:p>
          <a:p>
            <a:pPr>
              <a:buFont typeface="Wingdings" pitchFamily="2" charset="2"/>
              <a:buChar char="Ø"/>
              <a:defRPr/>
            </a:pPr>
            <a:r>
              <a:rPr lang="en-US" sz="2400" dirty="0"/>
              <a:t>Test non functional characteristics </a:t>
            </a:r>
            <a:r>
              <a:rPr lang="en-US" sz="2400" dirty="0" smtClean="0"/>
              <a:t>e</a:t>
            </a:r>
            <a:r>
              <a:rPr lang="en-US" sz="2400" dirty="0"/>
              <a:t>. g </a:t>
            </a:r>
            <a:r>
              <a:rPr lang="en-US" sz="2400" dirty="0" smtClean="0"/>
              <a:t>performance, Security</a:t>
            </a:r>
            <a:endParaRPr lang="en-US" sz="2400" dirty="0"/>
          </a:p>
          <a:p>
            <a:pPr marL="0" indent="0">
              <a:buNone/>
              <a:defRPr/>
            </a:pPr>
            <a:endParaRPr lang="en-US" sz="2400" dirty="0"/>
          </a:p>
          <a:p>
            <a:pPr>
              <a:buFont typeface="Wingdings" pitchFamily="2" charset="2"/>
              <a:buChar char="Ø"/>
              <a:defRPr/>
            </a:pPr>
            <a:endParaRPr lang="en-US" sz="2400" dirty="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77BA8A6D-2346-7441-83D2-AE935A73B068}" type="slidenum">
              <a:rPr lang="en-US" altLang="en-US" u="none">
                <a:solidFill>
                  <a:schemeClr val="bg1"/>
                </a:solidFill>
              </a:rPr>
              <a:pPr eaLnBrk="1" hangingPunct="1"/>
              <a:t>11</a:t>
            </a:fld>
            <a:endParaRPr lang="en-US" altLang="en-US" u="none">
              <a:solidFill>
                <a:schemeClr val="bg1"/>
              </a:solidFill>
            </a:endParaRPr>
          </a:p>
        </p:txBody>
      </p:sp>
    </p:spTree>
    <p:extLst>
      <p:ext uri="{BB962C8B-B14F-4D97-AF65-F5344CB8AC3E}">
        <p14:creationId xmlns:p14="http://schemas.microsoft.com/office/powerpoint/2010/main" val="1965713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a:t>Testing tasks may be done by:</a:t>
            </a:r>
          </a:p>
        </p:txBody>
      </p:sp>
      <p:sp>
        <p:nvSpPr>
          <p:cNvPr id="18435" name="Content Placeholder 2"/>
          <p:cNvSpPr>
            <a:spLocks noGrp="1"/>
          </p:cNvSpPr>
          <p:nvPr>
            <p:ph idx="1"/>
          </p:nvPr>
        </p:nvSpPr>
        <p:spPr/>
        <p:txBody>
          <a:bodyPr/>
          <a:lstStyle/>
          <a:p>
            <a:r>
              <a:rPr lang="en-US" altLang="en-US" sz="2400" dirty="0"/>
              <a:t>Typically testers at the component and integration level would be developers</a:t>
            </a:r>
          </a:p>
          <a:p>
            <a:endParaRPr lang="en-US" altLang="en-US" sz="2400" dirty="0"/>
          </a:p>
          <a:p>
            <a:r>
              <a:rPr lang="en-US" altLang="en-US" sz="2400" dirty="0"/>
              <a:t>Testers at the acceptance test level would be business experts and users</a:t>
            </a:r>
          </a:p>
          <a:p>
            <a:endParaRPr lang="en-US" altLang="en-US" sz="2400" dirty="0"/>
          </a:p>
          <a:p>
            <a:r>
              <a:rPr lang="en-US" altLang="en-US" sz="2400" dirty="0"/>
              <a:t>Testers for operational acceptance </a:t>
            </a:r>
            <a:r>
              <a:rPr lang="en-AU" altLang="en-US" sz="2400" dirty="0"/>
              <a:t>testing would be operators</a:t>
            </a:r>
            <a:endParaRPr lang="en-US" altLang="en-US" sz="2400" dirty="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0F7EDAEB-00D4-9C4D-90FA-49843009846A}" type="slidenum">
              <a:rPr lang="en-US" altLang="en-US" u="none">
                <a:solidFill>
                  <a:schemeClr val="bg1"/>
                </a:solidFill>
              </a:rPr>
              <a:pPr eaLnBrk="1" hangingPunct="1"/>
              <a:t>12</a:t>
            </a:fld>
            <a:endParaRPr lang="en-US" altLang="en-US" u="none">
              <a:solidFill>
                <a:schemeClr val="bg1"/>
              </a:solidFill>
            </a:endParaRPr>
          </a:p>
        </p:txBody>
      </p:sp>
    </p:spTree>
    <p:extLst>
      <p:ext uri="{BB962C8B-B14F-4D97-AF65-F5344CB8AC3E}">
        <p14:creationId xmlns:p14="http://schemas.microsoft.com/office/powerpoint/2010/main" val="9449143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ctrTitle"/>
          </p:nvPr>
        </p:nvSpPr>
        <p:spPr/>
        <p:txBody>
          <a:bodyPr/>
          <a:lstStyle/>
          <a:p>
            <a:pPr eaLnBrk="1" hangingPunct="1"/>
            <a:r>
              <a:rPr lang="en-AU" altLang="en-US"/>
              <a:t>5.2 Test Planning and Estimation</a:t>
            </a:r>
            <a:endParaRPr lang="en-US" altLang="en-US"/>
          </a:p>
        </p:txBody>
      </p:sp>
      <p:sp>
        <p:nvSpPr>
          <p:cNvPr id="19459" name="Rectangle 6"/>
          <p:cNvSpPr>
            <a:spLocks noGrp="1" noChangeArrowheads="1"/>
          </p:cNvSpPr>
          <p:nvPr>
            <p:ph type="subTitle" idx="1"/>
          </p:nvPr>
        </p:nvSpPr>
        <p:spPr/>
        <p:txBody>
          <a:bodyPr/>
          <a:lstStyle/>
          <a:p>
            <a:pPr>
              <a:buFont typeface="Wingdings" charset="2"/>
              <a:buNone/>
            </a:pPr>
            <a:r>
              <a:rPr lang="en-US" altLang="en-US"/>
              <a:t>Activities and Effort</a:t>
            </a:r>
          </a:p>
        </p:txBody>
      </p:sp>
    </p:spTree>
    <p:extLst>
      <p:ext uri="{BB962C8B-B14F-4D97-AF65-F5344CB8AC3E}">
        <p14:creationId xmlns:p14="http://schemas.microsoft.com/office/powerpoint/2010/main" val="534734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638300" y="228600"/>
            <a:ext cx="8915400" cy="660400"/>
          </a:xfrm>
        </p:spPr>
        <p:txBody>
          <a:bodyPr>
            <a:normAutofit/>
          </a:bodyPr>
          <a:lstStyle/>
          <a:p>
            <a:r>
              <a:rPr lang="en-US" altLang="en-US"/>
              <a:t>Test Planning</a:t>
            </a:r>
          </a:p>
        </p:txBody>
      </p:sp>
      <p:sp>
        <p:nvSpPr>
          <p:cNvPr id="18435" name="Content Placeholder 2"/>
          <p:cNvSpPr>
            <a:spLocks noGrp="1"/>
          </p:cNvSpPr>
          <p:nvPr>
            <p:ph idx="1"/>
          </p:nvPr>
        </p:nvSpPr>
        <p:spPr>
          <a:xfrm>
            <a:off x="5848350" y="966788"/>
            <a:ext cx="4870450" cy="5726112"/>
          </a:xfrm>
        </p:spPr>
        <p:txBody>
          <a:bodyPr/>
          <a:lstStyle/>
          <a:p>
            <a:pPr>
              <a:buFontTx/>
              <a:buNone/>
              <a:defRPr/>
            </a:pPr>
            <a:r>
              <a:rPr lang="en-US" sz="2400" b="1" dirty="0"/>
              <a:t>What influences test planning?</a:t>
            </a:r>
          </a:p>
          <a:p>
            <a:pPr>
              <a:buFontTx/>
              <a:buNone/>
              <a:defRPr/>
            </a:pPr>
            <a:endParaRPr lang="en-US" sz="2400" dirty="0"/>
          </a:p>
          <a:p>
            <a:pPr>
              <a:buFont typeface="Wingdings" pitchFamily="2" charset="2"/>
              <a:buChar char="Ø"/>
              <a:defRPr/>
            </a:pPr>
            <a:r>
              <a:rPr lang="en-US" sz="2400" dirty="0"/>
              <a:t>Organisation’s Test Policy</a:t>
            </a:r>
          </a:p>
          <a:p>
            <a:pPr>
              <a:buFont typeface="Wingdings" pitchFamily="2" charset="2"/>
              <a:buChar char="Ø"/>
              <a:defRPr/>
            </a:pPr>
            <a:r>
              <a:rPr lang="en-US" sz="2400" dirty="0"/>
              <a:t>Scope</a:t>
            </a:r>
          </a:p>
          <a:p>
            <a:pPr>
              <a:buFont typeface="Wingdings" pitchFamily="2" charset="2"/>
              <a:buChar char="Ø"/>
              <a:defRPr/>
            </a:pPr>
            <a:r>
              <a:rPr lang="en-US" sz="2400" dirty="0"/>
              <a:t>Objectives</a:t>
            </a:r>
          </a:p>
          <a:p>
            <a:pPr>
              <a:buFont typeface="Wingdings" pitchFamily="2" charset="2"/>
              <a:buChar char="Ø"/>
              <a:defRPr/>
            </a:pPr>
            <a:r>
              <a:rPr lang="en-US" sz="2400" dirty="0"/>
              <a:t>Risks</a:t>
            </a:r>
          </a:p>
          <a:p>
            <a:pPr>
              <a:buFont typeface="Wingdings" pitchFamily="2" charset="2"/>
              <a:buChar char="Ø"/>
              <a:defRPr/>
            </a:pPr>
            <a:r>
              <a:rPr lang="en-US" sz="2400" dirty="0"/>
              <a:t>Constraints</a:t>
            </a:r>
          </a:p>
          <a:p>
            <a:pPr>
              <a:buFont typeface="Wingdings" pitchFamily="2" charset="2"/>
              <a:buChar char="Ø"/>
              <a:defRPr/>
            </a:pPr>
            <a:r>
              <a:rPr lang="en-US" sz="2400" dirty="0"/>
              <a:t>Criticality</a:t>
            </a:r>
          </a:p>
          <a:p>
            <a:pPr>
              <a:buFont typeface="Wingdings" pitchFamily="2" charset="2"/>
              <a:buChar char="Ø"/>
              <a:defRPr/>
            </a:pPr>
            <a:r>
              <a:rPr lang="en-US" sz="2400" dirty="0"/>
              <a:t>Testability</a:t>
            </a:r>
          </a:p>
          <a:p>
            <a:pPr>
              <a:buFont typeface="Wingdings" pitchFamily="2" charset="2"/>
              <a:buChar char="Ø"/>
              <a:defRPr/>
            </a:pPr>
            <a:r>
              <a:rPr lang="en-US" sz="2400" dirty="0"/>
              <a:t>Availability of resources</a:t>
            </a:r>
          </a:p>
          <a:p>
            <a:pPr marL="0" indent="0">
              <a:buNone/>
              <a:defRPr/>
            </a:pPr>
            <a:r>
              <a:rPr lang="en-US" sz="2000" b="1" dirty="0">
                <a:solidFill>
                  <a:schemeClr val="tx1"/>
                </a:solidFill>
              </a:rPr>
              <a:t>As we progress more information becomes available and more detail can be added or adjusted</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4AF2084E-36FC-0F46-A696-E3B649387854}" type="slidenum">
              <a:rPr lang="en-US" altLang="en-US" u="none">
                <a:solidFill>
                  <a:schemeClr val="bg1"/>
                </a:solidFill>
              </a:rPr>
              <a:pPr eaLnBrk="1" hangingPunct="1"/>
              <a:t>14</a:t>
            </a:fld>
            <a:endParaRPr lang="en-US" altLang="en-US" u="none">
              <a:solidFill>
                <a:schemeClr val="bg1"/>
              </a:solidFill>
            </a:endParaRPr>
          </a:p>
        </p:txBody>
      </p:sp>
      <p:pic>
        <p:nvPicPr>
          <p:cNvPr id="20484" name="Picture 5" descr="C:\Documents and Settings\emily_mogic\Local Settings\Temporary Internet Files\Content.IE5\4PCJSZSN\MP90044672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0" y="1143000"/>
            <a:ext cx="40322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9437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Test Planning Activities</a:t>
            </a:r>
          </a:p>
        </p:txBody>
      </p:sp>
      <p:sp>
        <p:nvSpPr>
          <p:cNvPr id="21507" name="Content Placeholder 2"/>
          <p:cNvSpPr>
            <a:spLocks noGrp="1"/>
          </p:cNvSpPr>
          <p:nvPr>
            <p:ph idx="1"/>
          </p:nvPr>
        </p:nvSpPr>
        <p:spPr>
          <a:xfrm>
            <a:off x="1638300" y="1271588"/>
            <a:ext cx="8915400" cy="5345112"/>
          </a:xfrm>
        </p:spPr>
        <p:txBody>
          <a:bodyPr/>
          <a:lstStyle/>
          <a:p>
            <a:r>
              <a:rPr lang="en-US" altLang="en-US" dirty="0"/>
              <a:t>Define the test approach or strategy</a:t>
            </a:r>
          </a:p>
          <a:p>
            <a:pPr lvl="2"/>
            <a:r>
              <a:rPr lang="en-US" altLang="en-US" dirty="0"/>
              <a:t>Test levels, entry and exit criteria</a:t>
            </a:r>
          </a:p>
          <a:p>
            <a:r>
              <a:rPr lang="en-US" altLang="en-US" dirty="0"/>
              <a:t>Integrating and coordinating testing activities</a:t>
            </a:r>
          </a:p>
          <a:p>
            <a:pPr lvl="2"/>
            <a:r>
              <a:rPr lang="en-US" altLang="en-US" dirty="0"/>
              <a:t>Acquisition, supply, </a:t>
            </a:r>
            <a:r>
              <a:rPr lang="en-US" altLang="en-US" dirty="0" err="1"/>
              <a:t>dev</a:t>
            </a:r>
            <a:r>
              <a:rPr lang="en-US" altLang="en-US" dirty="0"/>
              <a:t>, operation and maintenance</a:t>
            </a:r>
          </a:p>
          <a:p>
            <a:r>
              <a:rPr lang="en-US" altLang="en-US" dirty="0"/>
              <a:t>Making decisions</a:t>
            </a:r>
          </a:p>
          <a:p>
            <a:pPr lvl="2"/>
            <a:r>
              <a:rPr lang="en-US" altLang="en-US" dirty="0"/>
              <a:t>What to test?</a:t>
            </a:r>
          </a:p>
          <a:p>
            <a:pPr lvl="2"/>
            <a:r>
              <a:rPr lang="en-US" altLang="en-US" dirty="0"/>
              <a:t>What roles will perform the testing activities?</a:t>
            </a:r>
          </a:p>
          <a:p>
            <a:pPr lvl="2"/>
            <a:r>
              <a:rPr lang="en-US" altLang="en-US" dirty="0"/>
              <a:t>When and how the testing activities should be done?</a:t>
            </a:r>
          </a:p>
          <a:p>
            <a:pPr lvl="2"/>
            <a:r>
              <a:rPr lang="en-US" altLang="en-US" dirty="0"/>
              <a:t>How the test results will be evaluated?</a:t>
            </a:r>
          </a:p>
          <a:p>
            <a:pPr lvl="2"/>
            <a:r>
              <a:rPr lang="en-US" altLang="en-US" dirty="0"/>
              <a:t>When to stop testing (exit criteria)?</a:t>
            </a:r>
          </a:p>
          <a:p>
            <a:r>
              <a:rPr lang="en-US" altLang="en-US" dirty="0"/>
              <a:t>Assigning resources for the different tasks defined</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69E2448C-0959-0247-B9F2-6A6C88BF3C8F}" type="slidenum">
              <a:rPr lang="en-US" altLang="en-US" u="none">
                <a:solidFill>
                  <a:schemeClr val="bg1"/>
                </a:solidFill>
              </a:rPr>
              <a:pPr eaLnBrk="1" hangingPunct="1"/>
              <a:t>15</a:t>
            </a:fld>
            <a:endParaRPr lang="en-US" altLang="en-US" u="none">
              <a:solidFill>
                <a:schemeClr val="bg1"/>
              </a:solidFill>
            </a:endParaRPr>
          </a:p>
        </p:txBody>
      </p:sp>
      <p:pic>
        <p:nvPicPr>
          <p:cNvPr id="21508" name="Picture 4" descr="C:\Documents and Settings\emily_mogic\Local Settings\Temporary Internet Files\Content.IE5\6VAB7NFP\MP91021635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8976" y="692150"/>
            <a:ext cx="2740025"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1970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838200" y="0"/>
            <a:ext cx="10515600" cy="1325563"/>
          </a:xfrm>
        </p:spPr>
        <p:txBody>
          <a:bodyPr/>
          <a:lstStyle/>
          <a:p>
            <a:r>
              <a:rPr lang="en-US" altLang="en-US"/>
              <a:t>Test Planning Activities continued ….</a:t>
            </a:r>
          </a:p>
        </p:txBody>
      </p:sp>
      <p:sp>
        <p:nvSpPr>
          <p:cNvPr id="22531" name="Content Placeholder 2"/>
          <p:cNvSpPr>
            <a:spLocks noGrp="1"/>
          </p:cNvSpPr>
          <p:nvPr>
            <p:ph idx="1"/>
          </p:nvPr>
        </p:nvSpPr>
        <p:spPr>
          <a:xfrm>
            <a:off x="1638300" y="1054100"/>
            <a:ext cx="8915400" cy="5638800"/>
          </a:xfrm>
        </p:spPr>
        <p:txBody>
          <a:bodyPr/>
          <a:lstStyle/>
          <a:p>
            <a:r>
              <a:rPr lang="en-US" altLang="en-US"/>
              <a:t>Defining the amount, level of detail, structure and templates for the test documentation</a:t>
            </a:r>
          </a:p>
          <a:p>
            <a:r>
              <a:rPr lang="en-US" altLang="en-US"/>
              <a:t>Scheduling:</a:t>
            </a:r>
          </a:p>
          <a:p>
            <a:pPr lvl="2"/>
            <a:r>
              <a:rPr lang="en-US" altLang="en-US"/>
              <a:t>Test analysis and design activities</a:t>
            </a:r>
          </a:p>
          <a:p>
            <a:pPr lvl="2"/>
            <a:r>
              <a:rPr lang="en-US" altLang="en-US"/>
              <a:t>Test implementation, execution and evaluation</a:t>
            </a:r>
          </a:p>
          <a:p>
            <a:r>
              <a:rPr lang="en-US" altLang="en-US"/>
              <a:t>Selecting metrics for:</a:t>
            </a:r>
          </a:p>
          <a:p>
            <a:pPr lvl="2"/>
            <a:r>
              <a:rPr lang="en-US" altLang="en-US"/>
              <a:t>Monitoring and controlling test preparation and execution</a:t>
            </a:r>
          </a:p>
          <a:p>
            <a:pPr lvl="2"/>
            <a:r>
              <a:rPr lang="en-US" altLang="en-US"/>
              <a:t>Defect resolution</a:t>
            </a:r>
          </a:p>
          <a:p>
            <a:pPr lvl="2"/>
            <a:r>
              <a:rPr lang="en-US" altLang="en-US"/>
              <a:t>Risk issues</a:t>
            </a:r>
          </a:p>
          <a:p>
            <a:r>
              <a:rPr lang="en-US" altLang="en-US"/>
              <a:t>Setting the level of detail for test procedures</a:t>
            </a:r>
          </a:p>
          <a:p>
            <a:pPr lvl="1"/>
            <a:r>
              <a:rPr lang="en-US" altLang="en-US"/>
              <a:t>Enough information to reproduce test preparation and execution</a:t>
            </a:r>
          </a:p>
          <a:p>
            <a:pPr lvl="2"/>
            <a:endParaRPr lang="en-US" altLang="en-US"/>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763D5051-AFB0-5242-888A-F0C60A066BED}" type="slidenum">
              <a:rPr lang="en-US" altLang="en-US" u="none">
                <a:solidFill>
                  <a:schemeClr val="bg1"/>
                </a:solidFill>
              </a:rPr>
              <a:pPr eaLnBrk="1" hangingPunct="1"/>
              <a:t>16</a:t>
            </a:fld>
            <a:endParaRPr lang="en-US" altLang="en-US" u="none">
              <a:solidFill>
                <a:schemeClr val="bg1"/>
              </a:solidFill>
            </a:endParaRPr>
          </a:p>
        </p:txBody>
      </p:sp>
    </p:spTree>
    <p:extLst>
      <p:ext uri="{BB962C8B-B14F-4D97-AF65-F5344CB8AC3E}">
        <p14:creationId xmlns:p14="http://schemas.microsoft.com/office/powerpoint/2010/main" val="2050281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AU" altLang="en-US"/>
              <a:t>Entry Criteria</a:t>
            </a:r>
          </a:p>
        </p:txBody>
      </p:sp>
      <p:sp>
        <p:nvSpPr>
          <p:cNvPr id="3" name="Content Placeholder 2"/>
          <p:cNvSpPr>
            <a:spLocks noGrp="1"/>
          </p:cNvSpPr>
          <p:nvPr>
            <p:ph idx="1"/>
          </p:nvPr>
        </p:nvSpPr>
        <p:spPr/>
        <p:txBody>
          <a:bodyPr/>
          <a:lstStyle/>
          <a:p>
            <a:r>
              <a:rPr lang="en-AU" altLang="en-US"/>
              <a:t>Defines when to start testing</a:t>
            </a:r>
          </a:p>
          <a:p>
            <a:pPr lvl="1"/>
            <a:r>
              <a:rPr lang="en-AU" altLang="en-US"/>
              <a:t>At beginning of a test level</a:t>
            </a:r>
          </a:p>
          <a:p>
            <a:pPr lvl="1"/>
            <a:r>
              <a:rPr lang="en-AU" altLang="en-US"/>
              <a:t>Or when a test set is ready for </a:t>
            </a:r>
            <a:br>
              <a:rPr lang="en-AU" altLang="en-US"/>
            </a:br>
            <a:r>
              <a:rPr lang="en-AU" altLang="en-US"/>
              <a:t>execution</a:t>
            </a:r>
          </a:p>
          <a:p>
            <a:pPr lvl="2"/>
            <a:endParaRPr lang="en-AU" altLang="en-US"/>
          </a:p>
          <a:p>
            <a:r>
              <a:rPr lang="en-US" altLang="en-US" sz="2400"/>
              <a:t>Typically entry criteria: </a:t>
            </a:r>
          </a:p>
          <a:p>
            <a:pPr lvl="1"/>
            <a:r>
              <a:rPr lang="en-US" altLang="en-US"/>
              <a:t>Test environment availability </a:t>
            </a:r>
            <a:br>
              <a:rPr lang="en-US" altLang="en-US"/>
            </a:br>
            <a:r>
              <a:rPr lang="en-US" altLang="en-US"/>
              <a:t>and readiness</a:t>
            </a:r>
          </a:p>
          <a:p>
            <a:pPr lvl="1"/>
            <a:r>
              <a:rPr lang="en-US" altLang="en-US"/>
              <a:t>Test tool readiness in the test environment</a:t>
            </a:r>
          </a:p>
          <a:p>
            <a:pPr lvl="1"/>
            <a:r>
              <a:rPr lang="en-AU" altLang="en-US"/>
              <a:t>Testable code availability</a:t>
            </a:r>
          </a:p>
          <a:p>
            <a:pPr lvl="1"/>
            <a:r>
              <a:rPr lang="en-AU" altLang="en-US"/>
              <a:t>Test data availability</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CA2B51E5-EC61-1C4D-B8A0-7E071530A1A6}" type="slidenum">
              <a:rPr lang="en-US" altLang="en-US" u="none">
                <a:solidFill>
                  <a:schemeClr val="bg1"/>
                </a:solidFill>
              </a:rPr>
              <a:pPr eaLnBrk="1" hangingPunct="1"/>
              <a:t>17</a:t>
            </a:fld>
            <a:endParaRPr lang="en-US" altLang="en-US" u="none">
              <a:solidFill>
                <a:schemeClr val="bg1"/>
              </a:solidFill>
            </a:endParaRPr>
          </a:p>
        </p:txBody>
      </p:sp>
      <p:pic>
        <p:nvPicPr>
          <p:cNvPr id="23556" name="Picture 3" descr="C:\Documents and Settings\emily_mogic\Local Settings\Temporary Internet Files\Content.IE5\5RRR1TCE\MP900390558[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1025" y="1420813"/>
            <a:ext cx="3392488"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0822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838200" y="0"/>
            <a:ext cx="10515600" cy="1325563"/>
          </a:xfrm>
        </p:spPr>
        <p:txBody>
          <a:bodyPr/>
          <a:lstStyle/>
          <a:p>
            <a:r>
              <a:rPr lang="en-US" altLang="en-US"/>
              <a:t>Exit Criteria</a:t>
            </a:r>
          </a:p>
        </p:txBody>
      </p:sp>
      <p:sp>
        <p:nvSpPr>
          <p:cNvPr id="21507" name="Content Placeholder 2"/>
          <p:cNvSpPr>
            <a:spLocks noGrp="1"/>
          </p:cNvSpPr>
          <p:nvPr>
            <p:ph idx="1"/>
          </p:nvPr>
        </p:nvSpPr>
        <p:spPr>
          <a:xfrm>
            <a:off x="1473200" y="1066801"/>
            <a:ext cx="8915400" cy="5192713"/>
          </a:xfrm>
        </p:spPr>
        <p:txBody>
          <a:bodyPr/>
          <a:lstStyle/>
          <a:p>
            <a:pPr>
              <a:buFontTx/>
              <a:buNone/>
            </a:pPr>
            <a:r>
              <a:rPr lang="en-US" altLang="en-US" sz="2400" dirty="0"/>
              <a:t>When should we stop testing?</a:t>
            </a:r>
          </a:p>
          <a:p>
            <a:pPr lvl="1"/>
            <a:r>
              <a:rPr lang="en-US" altLang="en-US" dirty="0"/>
              <a:t>the end of a test level</a:t>
            </a:r>
          </a:p>
          <a:p>
            <a:pPr lvl="1"/>
            <a:r>
              <a:rPr lang="en-US" altLang="en-US" dirty="0"/>
              <a:t>when a set of tests has a specific goal</a:t>
            </a:r>
          </a:p>
          <a:p>
            <a:endParaRPr lang="en-US" altLang="en-US" sz="2400" dirty="0"/>
          </a:p>
          <a:p>
            <a:r>
              <a:rPr lang="en-US" altLang="en-US" sz="2400" dirty="0"/>
              <a:t>Typical exit criteria are:</a:t>
            </a:r>
          </a:p>
          <a:p>
            <a:pPr lvl="1"/>
            <a:r>
              <a:rPr lang="en-US" altLang="en-US" b="1" dirty="0">
                <a:solidFill>
                  <a:schemeClr val="tx1"/>
                </a:solidFill>
              </a:rPr>
              <a:t>Thoroughness measures</a:t>
            </a:r>
            <a:r>
              <a:rPr lang="en-US" altLang="en-US" dirty="0">
                <a:solidFill>
                  <a:schemeClr val="tx1"/>
                </a:solidFill>
              </a:rPr>
              <a:t>, such as coverage of code, functionality or risk</a:t>
            </a:r>
          </a:p>
          <a:p>
            <a:pPr lvl="1"/>
            <a:r>
              <a:rPr lang="en-US" altLang="en-US" b="1" dirty="0">
                <a:solidFill>
                  <a:schemeClr val="tx1"/>
                </a:solidFill>
              </a:rPr>
              <a:t>Estimates of defect density </a:t>
            </a:r>
            <a:r>
              <a:rPr lang="en-US" altLang="en-US" dirty="0">
                <a:solidFill>
                  <a:schemeClr val="tx1"/>
                </a:solidFill>
              </a:rPr>
              <a:t>or </a:t>
            </a:r>
            <a:r>
              <a:rPr lang="en-US" altLang="en-US" b="1" dirty="0">
                <a:solidFill>
                  <a:schemeClr val="tx1"/>
                </a:solidFill>
              </a:rPr>
              <a:t>reliability measures</a:t>
            </a:r>
          </a:p>
          <a:p>
            <a:pPr lvl="1"/>
            <a:r>
              <a:rPr lang="en-US" altLang="en-US" b="1" dirty="0">
                <a:solidFill>
                  <a:schemeClr val="tx1"/>
                </a:solidFill>
              </a:rPr>
              <a:t>Cost</a:t>
            </a:r>
          </a:p>
          <a:p>
            <a:pPr lvl="1"/>
            <a:r>
              <a:rPr lang="en-US" altLang="en-US" b="1" dirty="0">
                <a:solidFill>
                  <a:schemeClr val="tx1"/>
                </a:solidFill>
              </a:rPr>
              <a:t>Residual risks</a:t>
            </a:r>
            <a:r>
              <a:rPr lang="en-US" altLang="en-US" dirty="0">
                <a:solidFill>
                  <a:schemeClr val="tx1"/>
                </a:solidFill>
              </a:rPr>
              <a:t>, such as defects not fixed or lack of test coverage in certain areas</a:t>
            </a:r>
          </a:p>
          <a:p>
            <a:pPr lvl="1"/>
            <a:r>
              <a:rPr lang="en-US" altLang="en-US" b="1" dirty="0">
                <a:solidFill>
                  <a:schemeClr val="tx1"/>
                </a:solidFill>
              </a:rPr>
              <a:t>Schedules</a:t>
            </a:r>
            <a:r>
              <a:rPr lang="en-US" altLang="en-US" dirty="0">
                <a:solidFill>
                  <a:schemeClr val="tx1"/>
                </a:solidFill>
              </a:rPr>
              <a:t> such </a:t>
            </a:r>
            <a:r>
              <a:rPr lang="en-US" altLang="en-US" dirty="0"/>
              <a:t>as those based on time to market</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EEF9B479-16C8-F541-AFD4-DE395CC53827}" type="slidenum">
              <a:rPr lang="en-US" altLang="en-US" u="none">
                <a:solidFill>
                  <a:schemeClr val="bg1"/>
                </a:solidFill>
              </a:rPr>
              <a:pPr eaLnBrk="1" hangingPunct="1"/>
              <a:t>18</a:t>
            </a:fld>
            <a:endParaRPr lang="en-US" altLang="en-US" u="none">
              <a:solidFill>
                <a:schemeClr val="bg1"/>
              </a:solidFill>
            </a:endParaRPr>
          </a:p>
        </p:txBody>
      </p:sp>
    </p:spTree>
    <p:extLst>
      <p:ext uri="{BB962C8B-B14F-4D97-AF65-F5344CB8AC3E}">
        <p14:creationId xmlns:p14="http://schemas.microsoft.com/office/powerpoint/2010/main" val="137358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0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5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3"/>
          <p:cNvSpPr>
            <a:spLocks noGrp="1"/>
          </p:cNvSpPr>
          <p:nvPr>
            <p:ph type="title"/>
          </p:nvPr>
        </p:nvSpPr>
        <p:spPr>
          <a:xfrm>
            <a:off x="838200" y="0"/>
            <a:ext cx="10515600" cy="1325563"/>
          </a:xfrm>
        </p:spPr>
        <p:txBody>
          <a:bodyPr/>
          <a:lstStyle/>
          <a:p>
            <a:r>
              <a:rPr lang="en-AU" altLang="en-US"/>
              <a:t>IEEE-829 Test Plan</a:t>
            </a:r>
          </a:p>
        </p:txBody>
      </p:sp>
      <p:sp>
        <p:nvSpPr>
          <p:cNvPr id="5" name="Content Placeholder 4"/>
          <p:cNvSpPr>
            <a:spLocks noGrp="1"/>
          </p:cNvSpPr>
          <p:nvPr>
            <p:ph idx="1"/>
          </p:nvPr>
        </p:nvSpPr>
        <p:spPr>
          <a:xfrm>
            <a:off x="1638300" y="1143001"/>
            <a:ext cx="8915400" cy="4942325"/>
          </a:xfrm>
          <a:ln>
            <a:miter lim="800000"/>
            <a:headEnd/>
            <a:tailEnd/>
          </a:ln>
        </p:spPr>
        <p:txBody>
          <a:bodyPr numCol="2">
            <a:noAutofit/>
          </a:bodyPr>
          <a:lstStyle/>
          <a:p>
            <a:pPr marL="457200" indent="-457200">
              <a:buNone/>
              <a:defRPr/>
            </a:pPr>
            <a:r>
              <a:rPr lang="en-AU" sz="1800" dirty="0"/>
              <a:t>1) Test Plan Identifier</a:t>
            </a:r>
          </a:p>
          <a:p>
            <a:pPr marL="457200" indent="-457200">
              <a:buNone/>
              <a:defRPr/>
            </a:pPr>
            <a:r>
              <a:rPr lang="en-AU" sz="1800" dirty="0"/>
              <a:t>2) References</a:t>
            </a:r>
          </a:p>
          <a:p>
            <a:pPr marL="457200" indent="-457200">
              <a:buNone/>
              <a:defRPr/>
            </a:pPr>
            <a:r>
              <a:rPr lang="en-AU" sz="1800" dirty="0"/>
              <a:t>3) Introduction</a:t>
            </a:r>
          </a:p>
          <a:p>
            <a:pPr marL="457200" indent="-457200">
              <a:buNone/>
              <a:defRPr/>
            </a:pPr>
            <a:r>
              <a:rPr lang="en-AU" sz="1800" dirty="0"/>
              <a:t>4) Test Items</a:t>
            </a:r>
          </a:p>
          <a:p>
            <a:pPr marL="457200" indent="-457200">
              <a:buNone/>
              <a:defRPr/>
            </a:pPr>
            <a:r>
              <a:rPr lang="en-AU" sz="1800" dirty="0"/>
              <a:t>5) Software Risk Issues</a:t>
            </a:r>
          </a:p>
          <a:p>
            <a:pPr marL="457200" indent="-457200">
              <a:buNone/>
              <a:defRPr/>
            </a:pPr>
            <a:r>
              <a:rPr lang="en-AU" sz="1800" dirty="0"/>
              <a:t>6) Features to be Tested</a:t>
            </a:r>
          </a:p>
          <a:p>
            <a:pPr marL="457200" indent="-457200">
              <a:buNone/>
              <a:defRPr/>
            </a:pPr>
            <a:r>
              <a:rPr lang="en-AU" sz="1800" dirty="0"/>
              <a:t>7) Features not to be Tested</a:t>
            </a:r>
          </a:p>
          <a:p>
            <a:pPr marL="457200" indent="-457200">
              <a:buNone/>
              <a:defRPr/>
            </a:pPr>
            <a:r>
              <a:rPr lang="en-AU" sz="1800" dirty="0"/>
              <a:t>8) Approach</a:t>
            </a:r>
          </a:p>
          <a:p>
            <a:pPr marL="457200" indent="-457200">
              <a:buNone/>
              <a:defRPr/>
            </a:pPr>
            <a:r>
              <a:rPr lang="en-AU" sz="1800" dirty="0"/>
              <a:t>9) Item Pass/Fail Criteria</a:t>
            </a:r>
          </a:p>
          <a:p>
            <a:pPr marL="457200" indent="-457200">
              <a:buNone/>
              <a:defRPr/>
            </a:pPr>
            <a:r>
              <a:rPr lang="en-AU" sz="1800" dirty="0"/>
              <a:t>10) Suspension Criteria and Resumption </a:t>
            </a:r>
            <a:br>
              <a:rPr lang="en-AU" sz="1800" dirty="0"/>
            </a:br>
            <a:r>
              <a:rPr lang="en-AU" sz="1800" dirty="0"/>
              <a:t>Requirements</a:t>
            </a:r>
          </a:p>
          <a:p>
            <a:pPr marL="457200" indent="-457200">
              <a:buNone/>
              <a:defRPr/>
            </a:pPr>
            <a:r>
              <a:rPr lang="en-AU" sz="1800" dirty="0"/>
              <a:t>11) Test Deliverables</a:t>
            </a:r>
          </a:p>
          <a:p>
            <a:pPr marL="457200" indent="-457200">
              <a:buNone/>
              <a:defRPr/>
            </a:pPr>
            <a:r>
              <a:rPr lang="en-AU" sz="1800" dirty="0"/>
              <a:t>12) Remaining Test Tasks</a:t>
            </a:r>
          </a:p>
          <a:p>
            <a:pPr marL="457200" indent="-457200">
              <a:buNone/>
              <a:defRPr/>
            </a:pPr>
            <a:r>
              <a:rPr lang="en-AU" sz="1800" dirty="0"/>
              <a:t>13) Environmental Needs</a:t>
            </a:r>
          </a:p>
          <a:p>
            <a:pPr marL="457200" indent="-457200">
              <a:buNone/>
              <a:defRPr/>
            </a:pPr>
            <a:r>
              <a:rPr lang="en-AU" sz="1800" dirty="0"/>
              <a:t>14) Staffing and Training Needs</a:t>
            </a:r>
          </a:p>
          <a:p>
            <a:pPr marL="457200" indent="-457200">
              <a:buNone/>
              <a:defRPr/>
            </a:pPr>
            <a:r>
              <a:rPr lang="en-AU" sz="1800" dirty="0"/>
              <a:t>15) Responsibilities</a:t>
            </a:r>
          </a:p>
          <a:p>
            <a:pPr marL="457200" indent="-457200">
              <a:buNone/>
              <a:defRPr/>
            </a:pPr>
            <a:r>
              <a:rPr lang="en-AU" sz="1800" dirty="0"/>
              <a:t>16) Schedule</a:t>
            </a:r>
          </a:p>
          <a:p>
            <a:pPr marL="457200" indent="-457200">
              <a:buNone/>
              <a:defRPr/>
            </a:pPr>
            <a:r>
              <a:rPr lang="en-AU" sz="1800" dirty="0"/>
              <a:t>17) Planning Risks and Contingencies</a:t>
            </a:r>
          </a:p>
          <a:p>
            <a:pPr marL="457200" indent="-457200">
              <a:buNone/>
              <a:defRPr/>
            </a:pPr>
            <a:r>
              <a:rPr lang="en-AU" sz="1800" dirty="0"/>
              <a:t>18) Approvals</a:t>
            </a:r>
          </a:p>
          <a:p>
            <a:pPr marL="457200" indent="-457200">
              <a:buNone/>
              <a:defRPr/>
            </a:pPr>
            <a:r>
              <a:rPr lang="en-AU" sz="1800" dirty="0"/>
              <a:t>19) Glossary</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5FD0557B-1D18-104F-8087-BFE274AEB8F5}" type="slidenum">
              <a:rPr lang="en-US" altLang="en-US" u="none">
                <a:solidFill>
                  <a:schemeClr val="bg1"/>
                </a:solidFill>
              </a:rPr>
              <a:pPr eaLnBrk="1" hangingPunct="1"/>
              <a:t>19</a:t>
            </a:fld>
            <a:endParaRPr lang="en-US" altLang="en-US" u="none">
              <a:solidFill>
                <a:schemeClr val="bg1"/>
              </a:solidFill>
            </a:endParaRPr>
          </a:p>
        </p:txBody>
      </p:sp>
      <p:sp>
        <p:nvSpPr>
          <p:cNvPr id="6" name="TextBox 5"/>
          <p:cNvSpPr txBox="1">
            <a:spLocks noChangeArrowheads="1"/>
          </p:cNvSpPr>
          <p:nvPr/>
        </p:nvSpPr>
        <p:spPr bwMode="auto">
          <a:xfrm>
            <a:off x="6248400" y="4142006"/>
            <a:ext cx="3962400" cy="1385888"/>
          </a:xfrm>
          <a:prstGeom prst="rect">
            <a:avLst/>
          </a:prstGeom>
          <a:gradFill rotWithShape="1">
            <a:gsLst>
              <a:gs pos="0">
                <a:srgbClr val="DDFCFF"/>
              </a:gs>
              <a:gs pos="25000">
                <a:srgbClr val="DEFEFF"/>
              </a:gs>
              <a:gs pos="100000">
                <a:srgbClr val="EDFFFF"/>
              </a:gs>
            </a:gsLst>
            <a:lin ang="16200000" scaled="1"/>
          </a:gradFill>
          <a:ln w="9525">
            <a:solidFill>
              <a:srgbClr val="D5F1F4"/>
            </a:solidFill>
            <a:miter lim="800000"/>
            <a:headEnd/>
            <a:tailEnd/>
          </a:ln>
          <a:effectLst>
            <a:outerShdw blurRad="65500" dist="38100" dir="5400000" rotWithShape="0">
              <a:srgbClr val="000000">
                <a:alpha val="39999"/>
              </a:srgbClr>
            </a:outerShdw>
          </a:effectLst>
        </p:spPr>
        <p:txBody>
          <a:bodyPr>
            <a:spAutoFit/>
          </a:bodyPr>
          <a:lstStyle>
            <a:lvl1pPr marL="342900" indent="-342900" eaLnBrk="0" hangingPunct="0">
              <a:defRPr sz="1200" b="1" u="sng">
                <a:solidFill>
                  <a:schemeClr val="tx1"/>
                </a:solidFill>
                <a:latin typeface="Arial" charset="0"/>
                <a:ea typeface="Arial" charset="0"/>
                <a:cs typeface="Arial" charset="0"/>
              </a:defRPr>
            </a:lvl1pPr>
            <a:lvl2pPr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marL="0" lvl="1" eaLnBrk="1" hangingPunct="1"/>
            <a:r>
              <a:rPr lang="en-AU" altLang="en-US">
                <a:solidFill>
                  <a:srgbClr val="000000"/>
                </a:solidFill>
              </a:rPr>
              <a:t>Purpose: To identify items and features to be tested, tasks to be performed, responsibilities and schedules</a:t>
            </a:r>
          </a:p>
          <a:p>
            <a:pPr marL="0" lvl="1" eaLnBrk="1" hangingPunct="1"/>
            <a:endParaRPr lang="en-AU" altLang="en-US" dirty="0">
              <a:solidFill>
                <a:srgbClr val="000000"/>
              </a:solidFill>
            </a:endParaRPr>
          </a:p>
          <a:p>
            <a:pPr marL="0" lvl="1" eaLnBrk="1" hangingPunct="1"/>
            <a:r>
              <a:rPr lang="en-AU" altLang="en-US" dirty="0"/>
              <a:t>A high level view of how testing will proceed; WHAT is to be tested, by WHOM, HOW, in what TIME frame, to what QUALITY level</a:t>
            </a:r>
          </a:p>
        </p:txBody>
      </p:sp>
    </p:spTree>
    <p:extLst>
      <p:ext uri="{BB962C8B-B14F-4D97-AF65-F5344CB8AC3E}">
        <p14:creationId xmlns:p14="http://schemas.microsoft.com/office/powerpoint/2010/main" val="142983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AU" altLang="en-US" dirty="0" smtClean="0"/>
              <a:t>Study </a:t>
            </a:r>
            <a:r>
              <a:rPr lang="en-AU" altLang="en-US" dirty="0"/>
              <a:t>Sessions</a:t>
            </a:r>
            <a:endParaRPr lang="en-US" altLang="en-US" dirty="0"/>
          </a:p>
        </p:txBody>
      </p:sp>
      <p:sp>
        <p:nvSpPr>
          <p:cNvPr id="8195" name="Content Placeholder 2"/>
          <p:cNvSpPr>
            <a:spLocks noGrp="1"/>
          </p:cNvSpPr>
          <p:nvPr>
            <p:ph idx="1"/>
          </p:nvPr>
        </p:nvSpPr>
        <p:spPr/>
        <p:txBody>
          <a:bodyPr/>
          <a:lstStyle/>
          <a:p>
            <a:r>
              <a:rPr lang="en-AU" altLang="en-US" dirty="0"/>
              <a:t>These study packs are intended as sessions directly from the chapters in the syllabus</a:t>
            </a:r>
          </a:p>
          <a:p>
            <a:r>
              <a:rPr lang="en-AU" altLang="en-US" dirty="0"/>
              <a:t>There are 6 main modules</a:t>
            </a:r>
          </a:p>
          <a:p>
            <a:pPr marL="850900" lvl="1" indent="-457200">
              <a:buFontTx/>
              <a:buAutoNum type="arabicPeriod"/>
            </a:pPr>
            <a:r>
              <a:rPr lang="en-AU" altLang="en-US" dirty="0"/>
              <a:t>Fundamentals of Testing</a:t>
            </a:r>
          </a:p>
          <a:p>
            <a:pPr marL="850900" lvl="1" indent="-457200">
              <a:buFontTx/>
              <a:buAutoNum type="arabicPeriod"/>
            </a:pPr>
            <a:r>
              <a:rPr lang="en-AU" altLang="en-US" dirty="0"/>
              <a:t>Testing Throughout the Software Life Cycle</a:t>
            </a:r>
          </a:p>
          <a:p>
            <a:pPr marL="850900" lvl="1" indent="-457200">
              <a:buFontTx/>
              <a:buAutoNum type="arabicPeriod"/>
            </a:pPr>
            <a:r>
              <a:rPr lang="en-AU" altLang="en-US" dirty="0"/>
              <a:t>Static Techniques</a:t>
            </a:r>
          </a:p>
          <a:p>
            <a:pPr marL="850900" lvl="1" indent="-457200">
              <a:buFontTx/>
              <a:buAutoNum type="arabicPeriod"/>
            </a:pPr>
            <a:r>
              <a:rPr lang="en-AU" altLang="en-US" dirty="0"/>
              <a:t>Test Design Techniques</a:t>
            </a:r>
          </a:p>
          <a:p>
            <a:pPr marL="850900" lvl="1" indent="-457200">
              <a:buFontTx/>
              <a:buAutoNum type="arabicPeriod"/>
            </a:pPr>
            <a:r>
              <a:rPr lang="en-AU" altLang="en-US" b="1" dirty="0"/>
              <a:t>Test Management</a:t>
            </a:r>
          </a:p>
          <a:p>
            <a:pPr marL="850900" lvl="1" indent="-457200">
              <a:buFontTx/>
              <a:buAutoNum type="arabicPeriod"/>
            </a:pPr>
            <a:r>
              <a:rPr lang="en-AU" altLang="en-US" dirty="0"/>
              <a:t>Tool Support for Testing</a:t>
            </a:r>
            <a:endParaRPr lang="en-US" altLang="en-US" dirty="0"/>
          </a:p>
        </p:txBody>
      </p:sp>
      <p:sp>
        <p:nvSpPr>
          <p:cNvPr id="4" name="Slide Number Placeholder 3"/>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534ABC7D-6B79-4D4A-8D93-2128D53B70D9}" type="slidenum">
              <a:rPr lang="en-US" altLang="en-US" u="none">
                <a:solidFill>
                  <a:schemeClr val="bg1"/>
                </a:solidFill>
              </a:rPr>
              <a:pPr eaLnBrk="1" hangingPunct="1"/>
              <a:t>2</a:t>
            </a:fld>
            <a:endParaRPr lang="en-US" altLang="en-US" u="none">
              <a:solidFill>
                <a:schemeClr val="bg1"/>
              </a:solidFill>
            </a:endParaRPr>
          </a:p>
        </p:txBody>
      </p:sp>
    </p:spTree>
    <p:extLst>
      <p:ext uri="{BB962C8B-B14F-4D97-AF65-F5344CB8AC3E}">
        <p14:creationId xmlns:p14="http://schemas.microsoft.com/office/powerpoint/2010/main" val="7133722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838200" y="0"/>
            <a:ext cx="10515600" cy="1325563"/>
          </a:xfrm>
        </p:spPr>
        <p:txBody>
          <a:bodyPr/>
          <a:lstStyle/>
          <a:p>
            <a:r>
              <a:rPr lang="en-AU" altLang="en-US"/>
              <a:t>SPACE DIRT = IEEE829 Test Plan</a:t>
            </a:r>
          </a:p>
        </p:txBody>
      </p:sp>
      <p:sp>
        <p:nvSpPr>
          <p:cNvPr id="26627" name="Content Placeholder 2"/>
          <p:cNvSpPr>
            <a:spLocks noGrp="1"/>
          </p:cNvSpPr>
          <p:nvPr>
            <p:ph idx="1"/>
          </p:nvPr>
        </p:nvSpPr>
        <p:spPr>
          <a:xfrm>
            <a:off x="1473200" y="1076325"/>
            <a:ext cx="8915400" cy="4725988"/>
          </a:xfrm>
        </p:spPr>
        <p:txBody>
          <a:bodyPr/>
          <a:lstStyle/>
          <a:p>
            <a:pPr>
              <a:buFontTx/>
              <a:buNone/>
            </a:pPr>
            <a:r>
              <a:rPr lang="en-AU" altLang="en-US" sz="2400" b="1"/>
              <a:t>S - Scope </a:t>
            </a:r>
            <a:r>
              <a:rPr lang="en-AU" altLang="en-US" sz="2400"/>
              <a:t>test items, what to test, what not to test</a:t>
            </a:r>
          </a:p>
          <a:p>
            <a:pPr>
              <a:buFontTx/>
              <a:buNone/>
            </a:pPr>
            <a:r>
              <a:rPr lang="en-AU" altLang="en-US" sz="2400" b="1"/>
              <a:t>P - People </a:t>
            </a:r>
            <a:r>
              <a:rPr lang="en-AU" altLang="en-US" sz="2400"/>
              <a:t>training, responsibilities, schedule</a:t>
            </a:r>
          </a:p>
          <a:p>
            <a:pPr>
              <a:buFontTx/>
              <a:buNone/>
            </a:pPr>
            <a:r>
              <a:rPr lang="en-AU" altLang="en-US" sz="2400" b="1"/>
              <a:t>A - Approach </a:t>
            </a:r>
            <a:r>
              <a:rPr lang="en-AU" altLang="en-US" sz="2400"/>
              <a:t>the approach that will be taken to testing</a:t>
            </a:r>
          </a:p>
          <a:p>
            <a:pPr>
              <a:buFontTx/>
              <a:buNone/>
            </a:pPr>
            <a:r>
              <a:rPr lang="en-AU" altLang="en-US" sz="2400" b="1"/>
              <a:t>C - Criteria</a:t>
            </a:r>
            <a:r>
              <a:rPr lang="en-AU" altLang="en-US" sz="2400"/>
              <a:t> entry/exit criteria, suspension/resumption criteria</a:t>
            </a:r>
          </a:p>
          <a:p>
            <a:pPr>
              <a:buFontTx/>
              <a:buNone/>
            </a:pPr>
            <a:r>
              <a:rPr lang="en-AU" altLang="en-US" sz="2400" b="1"/>
              <a:t>E - Environment </a:t>
            </a:r>
            <a:r>
              <a:rPr lang="en-AU" altLang="en-US" sz="2400"/>
              <a:t>test environment needs</a:t>
            </a:r>
          </a:p>
          <a:p>
            <a:pPr>
              <a:buFontTx/>
              <a:buNone/>
            </a:pPr>
            <a:r>
              <a:rPr lang="en-AU" altLang="en-US" sz="2400" b="1"/>
              <a:t>D - Deliverables </a:t>
            </a:r>
            <a:r>
              <a:rPr lang="en-AU" altLang="en-US" sz="2400"/>
              <a:t>what is being delivered as part of the test process</a:t>
            </a:r>
          </a:p>
          <a:p>
            <a:pPr>
              <a:buFontTx/>
              <a:buNone/>
            </a:pPr>
            <a:r>
              <a:rPr lang="en-AU" altLang="en-US" sz="2400" b="1"/>
              <a:t>I - Incidentals </a:t>
            </a:r>
            <a:r>
              <a:rPr lang="en-AU" altLang="en-US" sz="2400"/>
              <a:t>introduction, identification (of the document), approval authorities</a:t>
            </a:r>
          </a:p>
          <a:p>
            <a:pPr>
              <a:buFontTx/>
              <a:buNone/>
            </a:pPr>
            <a:r>
              <a:rPr lang="en-AU" altLang="en-US" sz="2400" b="1"/>
              <a:t>R - Risks </a:t>
            </a:r>
            <a:r>
              <a:rPr lang="en-AU" altLang="en-US" sz="2400"/>
              <a:t>risks and contingencies</a:t>
            </a:r>
          </a:p>
          <a:p>
            <a:pPr>
              <a:buFontTx/>
              <a:buNone/>
            </a:pPr>
            <a:r>
              <a:rPr lang="en-AU" altLang="en-US" sz="2400" b="1"/>
              <a:t>T - Tasks the test tasks that are </a:t>
            </a:r>
            <a:r>
              <a:rPr lang="en-AU" altLang="en-US" sz="2400"/>
              <a:t>involved in the testing process.</a:t>
            </a:r>
          </a:p>
          <a:p>
            <a:pPr algn="ctr">
              <a:buFontTx/>
              <a:buNone/>
            </a:pPr>
            <a:r>
              <a:rPr lang="en-AU" altLang="en-US" sz="1400"/>
              <a:t>Reference: </a:t>
            </a:r>
            <a:r>
              <a:rPr lang="en-AU" altLang="en-US" sz="1400">
                <a:hlinkClick r:id="rId3"/>
              </a:rPr>
              <a:t>http://www.intosaiitaudit.org/intoit_articles/19_12_spacedirt.pdf</a:t>
            </a:r>
            <a:endParaRPr lang="en-AU" altLang="en-US" sz="1400"/>
          </a:p>
          <a:p>
            <a:pPr>
              <a:buFontTx/>
              <a:buNone/>
            </a:pPr>
            <a:endParaRPr lang="en-AU" altLang="en-US" sz="240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213832B0-792C-9844-947D-5A06E604A5F4}" type="slidenum">
              <a:rPr lang="en-US" altLang="en-US" u="none">
                <a:solidFill>
                  <a:schemeClr val="bg1"/>
                </a:solidFill>
              </a:rPr>
              <a:pPr eaLnBrk="1" hangingPunct="1"/>
              <a:t>20</a:t>
            </a:fld>
            <a:endParaRPr lang="en-US" altLang="en-US" u="none">
              <a:solidFill>
                <a:schemeClr val="bg1"/>
              </a:solidFill>
            </a:endParaRPr>
          </a:p>
        </p:txBody>
      </p:sp>
    </p:spTree>
    <p:extLst>
      <p:ext uri="{BB962C8B-B14F-4D97-AF65-F5344CB8AC3E}">
        <p14:creationId xmlns:p14="http://schemas.microsoft.com/office/powerpoint/2010/main" val="13133856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a:t>Test Estimation</a:t>
            </a:r>
          </a:p>
        </p:txBody>
      </p:sp>
      <p:sp>
        <p:nvSpPr>
          <p:cNvPr id="22531" name="Content Placeholder 2"/>
          <p:cNvSpPr>
            <a:spLocks noGrp="1"/>
          </p:cNvSpPr>
          <p:nvPr>
            <p:ph idx="1"/>
          </p:nvPr>
        </p:nvSpPr>
        <p:spPr/>
        <p:txBody>
          <a:bodyPr>
            <a:normAutofit lnSpcReduction="10000"/>
          </a:bodyPr>
          <a:lstStyle/>
          <a:p>
            <a:pPr>
              <a:buFontTx/>
              <a:buNone/>
              <a:defRPr/>
            </a:pPr>
            <a:r>
              <a:rPr lang="en-US" dirty="0" smtClean="0"/>
              <a:t>Estimating methods:</a:t>
            </a:r>
          </a:p>
          <a:p>
            <a:pPr marL="949325" lvl="1" indent="-457200">
              <a:buFontTx/>
              <a:buAutoNum type="arabicPeriod"/>
              <a:defRPr/>
            </a:pPr>
            <a:r>
              <a:rPr lang="en-US" dirty="0"/>
              <a:t>The </a:t>
            </a:r>
            <a:r>
              <a:rPr lang="en-US" b="1" dirty="0">
                <a:solidFill>
                  <a:schemeClr val="tx1"/>
                </a:solidFill>
              </a:rPr>
              <a:t>metrics-based</a:t>
            </a:r>
            <a:r>
              <a:rPr lang="en-US" dirty="0">
                <a:solidFill>
                  <a:schemeClr val="tx1"/>
                </a:solidFill>
              </a:rPr>
              <a:t> approach</a:t>
            </a:r>
          </a:p>
          <a:p>
            <a:pPr marL="1346200" lvl="2" indent="-457200">
              <a:buFont typeface="Arial" pitchFamily="34" charset="0"/>
              <a:buChar char="–"/>
              <a:defRPr/>
            </a:pPr>
            <a:r>
              <a:rPr lang="en-US" dirty="0">
                <a:solidFill>
                  <a:schemeClr val="tx1"/>
                </a:solidFill>
              </a:rPr>
              <a:t>measures of previous or similar projects</a:t>
            </a:r>
          </a:p>
          <a:p>
            <a:pPr marL="1743075" lvl="3" indent="-457200">
              <a:buFont typeface="Arial" pitchFamily="34" charset="0"/>
              <a:buChar char="»"/>
              <a:defRPr/>
            </a:pPr>
            <a:r>
              <a:rPr lang="en-US" dirty="0">
                <a:solidFill>
                  <a:schemeClr val="tx1"/>
                </a:solidFill>
              </a:rPr>
              <a:t>if we have historical information or typical values</a:t>
            </a:r>
          </a:p>
          <a:p>
            <a:pPr marL="1743075" lvl="3" indent="-457200">
              <a:buFont typeface="Arial" pitchFamily="34" charset="0"/>
              <a:buChar char="»"/>
              <a:defRPr/>
            </a:pPr>
            <a:r>
              <a:rPr lang="en-US" dirty="0" err="1">
                <a:solidFill>
                  <a:schemeClr val="tx1"/>
                </a:solidFill>
              </a:rPr>
              <a:t>Eg</a:t>
            </a:r>
            <a:r>
              <a:rPr lang="en-US" dirty="0">
                <a:solidFill>
                  <a:schemeClr val="tx1"/>
                </a:solidFill>
              </a:rPr>
              <a:t>. Using a model with past data on test preparation and execution times</a:t>
            </a:r>
          </a:p>
          <a:p>
            <a:pPr marL="949325" lvl="1" indent="-457200">
              <a:buFontTx/>
              <a:buAutoNum type="arabicPeriod"/>
              <a:defRPr/>
            </a:pPr>
            <a:r>
              <a:rPr lang="en-US" dirty="0">
                <a:solidFill>
                  <a:schemeClr val="tx1"/>
                </a:solidFill>
              </a:rPr>
              <a:t>The </a:t>
            </a:r>
            <a:r>
              <a:rPr lang="en-US" b="1" dirty="0">
                <a:solidFill>
                  <a:schemeClr val="tx1"/>
                </a:solidFill>
              </a:rPr>
              <a:t>expert-based</a:t>
            </a:r>
            <a:r>
              <a:rPr lang="en-US" dirty="0">
                <a:solidFill>
                  <a:schemeClr val="tx1"/>
                </a:solidFill>
              </a:rPr>
              <a:t> approach</a:t>
            </a:r>
          </a:p>
          <a:p>
            <a:pPr marL="1346200" lvl="2" indent="-457200">
              <a:buFont typeface="Arial" pitchFamily="34" charset="0"/>
              <a:buChar char="–"/>
              <a:defRPr/>
            </a:pPr>
            <a:r>
              <a:rPr lang="en-US" dirty="0"/>
              <a:t>assessment by experts or task owner</a:t>
            </a:r>
          </a:p>
          <a:p>
            <a:pPr marL="1743075" lvl="3" indent="-457200">
              <a:buFont typeface="Arial" pitchFamily="34" charset="0"/>
              <a:buChar char="»"/>
              <a:defRPr/>
            </a:pPr>
            <a:r>
              <a:rPr lang="en-US" dirty="0"/>
              <a:t>depends on their expertise / experience</a:t>
            </a:r>
          </a:p>
          <a:p>
            <a:pPr marL="1743075" lvl="3" indent="-457200">
              <a:buFont typeface="Arial" pitchFamily="34" charset="0"/>
              <a:buChar char="»"/>
              <a:defRPr/>
            </a:pPr>
            <a:r>
              <a:rPr lang="en-US" dirty="0" err="1" smtClean="0"/>
              <a:t>Eg</a:t>
            </a:r>
            <a:r>
              <a:rPr lang="en-US" dirty="0" smtClean="0"/>
              <a:t>. Agile </a:t>
            </a:r>
            <a:r>
              <a:rPr lang="en-US" dirty="0"/>
              <a:t>e</a:t>
            </a:r>
            <a:r>
              <a:rPr lang="en-US" dirty="0" smtClean="0"/>
              <a:t>stimation planning poker games</a:t>
            </a:r>
            <a:endParaRPr lang="en-US" dirty="0"/>
          </a:p>
          <a:p>
            <a:pPr marL="457200" indent="-457200">
              <a:buFont typeface="Arial" charset="0"/>
              <a:buChar char="•"/>
              <a:defRPr/>
            </a:pPr>
            <a:r>
              <a:rPr lang="en-US" sz="2400" dirty="0"/>
              <a:t>Once the test effort is estimated, resources can be identified and a schedule can be drawn up.</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20F83CF3-66E6-384B-8B5A-1581E2EDC0C6}" type="slidenum">
              <a:rPr lang="en-US" altLang="en-US" u="none">
                <a:solidFill>
                  <a:schemeClr val="bg1"/>
                </a:solidFill>
              </a:rPr>
              <a:pPr eaLnBrk="1" hangingPunct="1"/>
              <a:t>21</a:t>
            </a:fld>
            <a:endParaRPr lang="en-US" altLang="en-US" u="none">
              <a:solidFill>
                <a:schemeClr val="bg1"/>
              </a:solidFill>
            </a:endParaRPr>
          </a:p>
        </p:txBody>
      </p:sp>
      <p:pic>
        <p:nvPicPr>
          <p:cNvPr id="27652" name="Picture 4" descr="C:\Documents and Settings\emily_mogic\Local Settings\Temporary Internet Files\Content.IE5\OHA7OP2N\MP900398831[1].jpg"/>
          <p:cNvPicPr>
            <a:picLocks noChangeAspect="1" noChangeArrowheads="1"/>
          </p:cNvPicPr>
          <p:nvPr/>
        </p:nvPicPr>
        <p:blipFill>
          <a:blip r:embed="rId3">
            <a:extLst>
              <a:ext uri="{28A0092B-C50C-407E-A947-70E740481C1C}">
                <a14:useLocalDpi xmlns:a14="http://schemas.microsoft.com/office/drawing/2010/main" val="0"/>
              </a:ext>
            </a:extLst>
          </a:blip>
          <a:srcRect t="19736" b="6580"/>
          <a:stretch>
            <a:fillRect/>
          </a:stretch>
        </p:blipFill>
        <p:spPr bwMode="auto">
          <a:xfrm>
            <a:off x="8183563" y="731839"/>
            <a:ext cx="2659062"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5576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53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3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31">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a:t>Estimating methods - considerations</a:t>
            </a:r>
          </a:p>
        </p:txBody>
      </p:sp>
      <p:sp>
        <p:nvSpPr>
          <p:cNvPr id="29699" name="Content Placeholder 2"/>
          <p:cNvSpPr>
            <a:spLocks noGrp="1"/>
          </p:cNvSpPr>
          <p:nvPr>
            <p:ph idx="1"/>
          </p:nvPr>
        </p:nvSpPr>
        <p:spPr/>
        <p:txBody>
          <a:bodyPr/>
          <a:lstStyle/>
          <a:p>
            <a:r>
              <a:rPr lang="en-US" altLang="en-US" sz="2400" dirty="0"/>
              <a:t>Quality of the specification</a:t>
            </a:r>
          </a:p>
          <a:p>
            <a:r>
              <a:rPr lang="en-US" altLang="en-US" sz="2400" dirty="0"/>
              <a:t>Size and complexity of application</a:t>
            </a:r>
          </a:p>
          <a:p>
            <a:r>
              <a:rPr lang="en-US" altLang="en-US" sz="2400" dirty="0"/>
              <a:t>Requirements for non – functional testing</a:t>
            </a:r>
          </a:p>
          <a:p>
            <a:r>
              <a:rPr lang="en-US" altLang="en-US" sz="2400" dirty="0"/>
              <a:t>Stability and maturity of development process</a:t>
            </a:r>
          </a:p>
          <a:p>
            <a:r>
              <a:rPr lang="en-US" altLang="en-US" sz="2400" dirty="0"/>
              <a:t>Tools used</a:t>
            </a:r>
          </a:p>
          <a:p>
            <a:r>
              <a:rPr lang="en-US" altLang="en-US" sz="2400" dirty="0"/>
              <a:t>Skills of people involved</a:t>
            </a:r>
          </a:p>
          <a:p>
            <a:r>
              <a:rPr lang="en-US" altLang="en-US" sz="2400" dirty="0"/>
              <a:t>Time available</a:t>
            </a:r>
          </a:p>
          <a:p>
            <a:r>
              <a:rPr lang="en-US" altLang="en-US" sz="2400" dirty="0"/>
              <a:t>Amount of </a:t>
            </a:r>
            <a:r>
              <a:rPr lang="en-US" altLang="en-US" sz="2400" b="1" dirty="0">
                <a:solidFill>
                  <a:schemeClr val="tx1"/>
                </a:solidFill>
              </a:rPr>
              <a:t>rework</a:t>
            </a:r>
            <a:r>
              <a:rPr lang="en-US" altLang="en-US" sz="2400" dirty="0">
                <a:solidFill>
                  <a:schemeClr val="tx1"/>
                </a:solidFill>
              </a:rPr>
              <a:t> </a:t>
            </a:r>
            <a:r>
              <a:rPr lang="en-US" altLang="en-US" sz="2400" dirty="0"/>
              <a:t>required!</a:t>
            </a:r>
          </a:p>
          <a:p>
            <a:pPr lvl="1"/>
            <a:r>
              <a:rPr lang="en-US" altLang="en-US" dirty="0"/>
              <a:t>How do you estimate how many defects you need to retest?</a:t>
            </a:r>
          </a:p>
          <a:p>
            <a:endParaRPr lang="en-US" altLang="en-US" sz="2400" dirty="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EDB69E50-153F-F94E-A16E-DC9FFD72B825}" type="slidenum">
              <a:rPr lang="en-US" altLang="en-US" u="none">
                <a:solidFill>
                  <a:schemeClr val="bg1"/>
                </a:solidFill>
              </a:rPr>
              <a:pPr eaLnBrk="1" hangingPunct="1"/>
              <a:t>22</a:t>
            </a:fld>
            <a:endParaRPr lang="en-US" altLang="en-US" u="none">
              <a:solidFill>
                <a:schemeClr val="bg1"/>
              </a:solidFill>
            </a:endParaRPr>
          </a:p>
        </p:txBody>
      </p:sp>
    </p:spTree>
    <p:extLst>
      <p:ext uri="{BB962C8B-B14F-4D97-AF65-F5344CB8AC3E}">
        <p14:creationId xmlns:p14="http://schemas.microsoft.com/office/powerpoint/2010/main" val="1921069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838200" y="7143"/>
            <a:ext cx="10515600" cy="1325563"/>
          </a:xfrm>
        </p:spPr>
        <p:txBody>
          <a:bodyPr/>
          <a:lstStyle/>
          <a:p>
            <a:r>
              <a:rPr lang="en-US" altLang="en-US" sz="2800"/>
              <a:t>Test Strategy and Test Approach</a:t>
            </a:r>
            <a:endParaRPr lang="en-US" altLang="en-US"/>
          </a:p>
        </p:txBody>
      </p:sp>
      <p:sp>
        <p:nvSpPr>
          <p:cNvPr id="30723" name="Content Placeholder 2"/>
          <p:cNvSpPr>
            <a:spLocks noGrp="1"/>
          </p:cNvSpPr>
          <p:nvPr>
            <p:ph idx="1"/>
          </p:nvPr>
        </p:nvSpPr>
        <p:spPr>
          <a:xfrm>
            <a:off x="1720850" y="990599"/>
            <a:ext cx="8915400" cy="5468073"/>
          </a:xfrm>
        </p:spPr>
        <p:txBody>
          <a:bodyPr>
            <a:normAutofit/>
          </a:bodyPr>
          <a:lstStyle/>
          <a:p>
            <a:pPr>
              <a:buFontTx/>
              <a:buNone/>
              <a:defRPr/>
            </a:pPr>
            <a:r>
              <a:rPr lang="en-US" sz="2400" dirty="0"/>
              <a:t>When do you start the test design phase?</a:t>
            </a:r>
          </a:p>
          <a:p>
            <a:pPr lvl="1">
              <a:buFont typeface="Arial" charset="0"/>
              <a:buChar char="•"/>
              <a:defRPr/>
            </a:pPr>
            <a:r>
              <a:rPr lang="en-US" b="1" dirty="0">
                <a:solidFill>
                  <a:schemeClr val="accent2"/>
                </a:solidFill>
              </a:rPr>
              <a:t>Preventive approach</a:t>
            </a:r>
          </a:p>
          <a:p>
            <a:pPr marL="890588" lvl="2" indent="0">
              <a:buNone/>
              <a:defRPr/>
            </a:pPr>
            <a:r>
              <a:rPr lang="en-US" dirty="0"/>
              <a:t>- tests are designed as early as possible</a:t>
            </a:r>
          </a:p>
          <a:p>
            <a:pPr lvl="2">
              <a:buFont typeface="Arial" pitchFamily="34" charset="0"/>
              <a:buChar char="–"/>
              <a:defRPr/>
            </a:pPr>
            <a:endParaRPr lang="en-US" dirty="0"/>
          </a:p>
          <a:p>
            <a:pPr lvl="2">
              <a:buFont typeface="Arial" pitchFamily="34" charset="0"/>
              <a:buChar char="–"/>
              <a:defRPr/>
            </a:pPr>
            <a:endParaRPr lang="en-US" dirty="0"/>
          </a:p>
          <a:p>
            <a:pPr lvl="2">
              <a:buFontTx/>
              <a:buNone/>
              <a:defRPr/>
            </a:pPr>
            <a:endParaRPr lang="en-US" dirty="0"/>
          </a:p>
          <a:p>
            <a:pPr lvl="2">
              <a:buFont typeface="Arial" pitchFamily="34" charset="0"/>
              <a:buChar char="–"/>
              <a:defRPr/>
            </a:pPr>
            <a:endParaRPr lang="en-US" dirty="0"/>
          </a:p>
          <a:p>
            <a:pPr lvl="2">
              <a:buFontTx/>
              <a:buNone/>
              <a:defRPr/>
            </a:pPr>
            <a:endParaRPr lang="en-US" dirty="0"/>
          </a:p>
          <a:p>
            <a:pPr lvl="2">
              <a:buFont typeface="Arial" pitchFamily="34" charset="0"/>
              <a:buChar char="–"/>
              <a:defRPr/>
            </a:pPr>
            <a:endParaRPr lang="en-US" dirty="0"/>
          </a:p>
          <a:p>
            <a:pPr lvl="2">
              <a:buFont typeface="Arial" pitchFamily="34" charset="0"/>
              <a:buChar char="–"/>
              <a:defRPr/>
            </a:pPr>
            <a:endParaRPr lang="en-US" dirty="0"/>
          </a:p>
          <a:p>
            <a:pPr lvl="2">
              <a:buFont typeface="Arial" pitchFamily="34" charset="0"/>
              <a:buChar char="–"/>
              <a:defRPr/>
            </a:pPr>
            <a:endParaRPr lang="en-US" dirty="0"/>
          </a:p>
          <a:p>
            <a:pPr lvl="2">
              <a:buFontTx/>
              <a:buNone/>
              <a:defRPr/>
            </a:pPr>
            <a:endParaRPr lang="en-US" dirty="0"/>
          </a:p>
          <a:p>
            <a:pPr lvl="2" algn="ctr">
              <a:buFontTx/>
              <a:buNone/>
              <a:defRPr/>
            </a:pPr>
            <a:endParaRPr lang="en-US" dirty="0"/>
          </a:p>
          <a:p>
            <a:pPr lvl="2" algn="ctr">
              <a:buFontTx/>
              <a:buNone/>
              <a:defRPr/>
            </a:pPr>
            <a:r>
              <a:rPr lang="en-US" sz="1800" b="1" dirty="0">
                <a:solidFill>
                  <a:schemeClr val="accent2"/>
                </a:solidFill>
              </a:rPr>
              <a:t>V-Model encourages early test design</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A47EA138-ADC2-E848-B23E-D00346A8B26A}" type="slidenum">
              <a:rPr lang="en-US" altLang="en-US" u="none">
                <a:solidFill>
                  <a:schemeClr val="bg1"/>
                </a:solidFill>
              </a:rPr>
              <a:pPr eaLnBrk="1" hangingPunct="1"/>
              <a:t>23</a:t>
            </a:fld>
            <a:endParaRPr lang="en-US" altLang="en-US" u="none">
              <a:solidFill>
                <a:schemeClr val="bg1"/>
              </a:solidFill>
            </a:endParaRPr>
          </a:p>
        </p:txBody>
      </p:sp>
      <p:pic>
        <p:nvPicPr>
          <p:cNvPr id="29700" name="Picture 5" descr="http://www.f14testing.com/wp-content/uploads/2010/02/v-model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0" y="2517774"/>
            <a:ext cx="7575550" cy="3940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00452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838200" y="0"/>
            <a:ext cx="10515600" cy="1325563"/>
          </a:xfrm>
        </p:spPr>
        <p:txBody>
          <a:bodyPr/>
          <a:lstStyle/>
          <a:p>
            <a:r>
              <a:rPr lang="en-US" altLang="en-US"/>
              <a:t>Test Strategy and Test Approach continued</a:t>
            </a:r>
          </a:p>
        </p:txBody>
      </p:sp>
      <p:sp>
        <p:nvSpPr>
          <p:cNvPr id="30723" name="Content Placeholder 2"/>
          <p:cNvSpPr>
            <a:spLocks noGrp="1"/>
          </p:cNvSpPr>
          <p:nvPr>
            <p:ph idx="1"/>
          </p:nvPr>
        </p:nvSpPr>
        <p:spPr>
          <a:xfrm>
            <a:off x="1638300" y="1054100"/>
            <a:ext cx="8915400" cy="5486400"/>
          </a:xfrm>
        </p:spPr>
        <p:txBody>
          <a:bodyPr/>
          <a:lstStyle/>
          <a:p>
            <a:pPr lvl="1">
              <a:buFont typeface="Arial" charset="0"/>
              <a:buChar char="•"/>
            </a:pPr>
            <a:r>
              <a:rPr lang="en-US" altLang="en-US" b="1">
                <a:solidFill>
                  <a:schemeClr val="accent2"/>
                </a:solidFill>
              </a:rPr>
              <a:t>Reactive approach</a:t>
            </a:r>
          </a:p>
          <a:p>
            <a:pPr lvl="2"/>
            <a:r>
              <a:rPr lang="en-US" altLang="en-US"/>
              <a:t>test design comes after software or system has been produced</a:t>
            </a:r>
          </a:p>
          <a:p>
            <a:pPr>
              <a:buFontTx/>
              <a:buNone/>
            </a:pPr>
            <a:endParaRPr lang="en-US" altLang="en-US" sz="2400"/>
          </a:p>
          <a:p>
            <a:pPr>
              <a:buFontTx/>
              <a:buNone/>
            </a:pPr>
            <a:endParaRPr lang="en-US" altLang="en-US" sz="2400"/>
          </a:p>
          <a:p>
            <a:pPr>
              <a:buFontTx/>
              <a:buNone/>
            </a:pPr>
            <a:endParaRPr lang="en-US" altLang="en-US" sz="2400"/>
          </a:p>
          <a:p>
            <a:pPr>
              <a:buFontTx/>
              <a:buNone/>
            </a:pPr>
            <a:endParaRPr lang="en-US" altLang="en-US" sz="2400"/>
          </a:p>
          <a:p>
            <a:pPr>
              <a:buFontTx/>
              <a:buNone/>
            </a:pPr>
            <a:endParaRPr lang="en-US" altLang="en-US" sz="2400"/>
          </a:p>
          <a:p>
            <a:pPr>
              <a:buFontTx/>
              <a:buNone/>
            </a:pPr>
            <a:endParaRPr lang="en-US" altLang="en-US" sz="2400"/>
          </a:p>
          <a:p>
            <a:pPr>
              <a:buFontTx/>
              <a:buNone/>
            </a:pPr>
            <a:endParaRPr lang="en-US" altLang="en-US" sz="2400"/>
          </a:p>
          <a:p>
            <a:pPr>
              <a:buFontTx/>
              <a:buNone/>
            </a:pPr>
            <a:r>
              <a:rPr lang="en-US" altLang="en-US" sz="2400"/>
              <a:t>               </a:t>
            </a:r>
          </a:p>
          <a:p>
            <a:pPr>
              <a:buFontTx/>
              <a:buNone/>
            </a:pPr>
            <a:endParaRPr lang="en-US" altLang="en-US" sz="2400"/>
          </a:p>
          <a:p>
            <a:pPr>
              <a:buFontTx/>
              <a:buNone/>
            </a:pPr>
            <a:r>
              <a:rPr lang="en-US" altLang="en-US" sz="1800" b="1">
                <a:solidFill>
                  <a:schemeClr val="accent2"/>
                </a:solidFill>
              </a:rPr>
              <a:t>            Waterfall development life cycle has late test design</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BEBDA2DB-A5B8-AB4D-9E31-221E68297D3F}" type="slidenum">
              <a:rPr lang="en-US" altLang="en-US" u="none">
                <a:solidFill>
                  <a:schemeClr val="bg1"/>
                </a:solidFill>
              </a:rPr>
              <a:pPr eaLnBrk="1" hangingPunct="1"/>
              <a:t>24</a:t>
            </a:fld>
            <a:endParaRPr lang="en-US" altLang="en-US" u="none">
              <a:solidFill>
                <a:schemeClr val="bg1"/>
              </a:solidFill>
            </a:endParaRPr>
          </a:p>
        </p:txBody>
      </p:sp>
      <p:pic>
        <p:nvPicPr>
          <p:cNvPr id="30724" name="Picture 3" descr="http://eproj.net/blog/wp-content/uploads/2010/01/waterfall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475" y="2057401"/>
            <a:ext cx="3360738"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66902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t>Typical approaches/strategies include:</a:t>
            </a:r>
          </a:p>
        </p:txBody>
      </p:sp>
      <p:sp>
        <p:nvSpPr>
          <p:cNvPr id="31747" name="Content Placeholder 2"/>
          <p:cNvSpPr>
            <a:spLocks noGrp="1"/>
          </p:cNvSpPr>
          <p:nvPr>
            <p:ph idx="1"/>
          </p:nvPr>
        </p:nvSpPr>
        <p:spPr/>
        <p:txBody>
          <a:bodyPr/>
          <a:lstStyle/>
          <a:p>
            <a:pPr marL="457200" indent="-457200">
              <a:buFontTx/>
              <a:buAutoNum type="arabicPeriod"/>
            </a:pPr>
            <a:r>
              <a:rPr lang="en-US" altLang="en-US" sz="2400" b="1"/>
              <a:t>Analytical</a:t>
            </a:r>
          </a:p>
          <a:p>
            <a:pPr lvl="1">
              <a:buFont typeface="Arial" charset="0"/>
              <a:buChar char="•"/>
            </a:pPr>
            <a:r>
              <a:rPr lang="en-US" altLang="en-US"/>
              <a:t>Focusing testing on the most critical functionality (risk-based)</a:t>
            </a:r>
          </a:p>
          <a:p>
            <a:pPr marL="457200" indent="-457200">
              <a:buFontTx/>
              <a:buAutoNum type="arabicPeriod"/>
            </a:pPr>
            <a:r>
              <a:rPr lang="en-US" altLang="en-US" sz="2400" b="1"/>
              <a:t>Model-based</a:t>
            </a:r>
          </a:p>
          <a:p>
            <a:pPr lvl="1">
              <a:buFont typeface="Arial" charset="0"/>
              <a:buChar char="•"/>
            </a:pPr>
            <a:r>
              <a:rPr lang="en-US" altLang="en-US"/>
              <a:t>Stochastic or Monkey testing using random or statistical information (tool). </a:t>
            </a:r>
          </a:p>
          <a:p>
            <a:pPr lvl="1">
              <a:buFont typeface="Arial" charset="0"/>
              <a:buChar char="•"/>
            </a:pPr>
            <a:r>
              <a:rPr lang="en-US" altLang="en-US"/>
              <a:t>Operational profiles</a:t>
            </a:r>
          </a:p>
          <a:p>
            <a:pPr marL="457200" indent="-457200">
              <a:buFontTx/>
              <a:buAutoNum type="arabicPeriod"/>
            </a:pPr>
            <a:r>
              <a:rPr lang="en-US" altLang="en-US" sz="2400" b="1"/>
              <a:t>Methodical approaches</a:t>
            </a:r>
          </a:p>
          <a:p>
            <a:pPr lvl="1">
              <a:buFont typeface="Arial" charset="0"/>
              <a:buChar char="•"/>
            </a:pPr>
            <a:r>
              <a:rPr lang="en-US" altLang="en-US"/>
              <a:t>Failure based (error guessing and fault attack) , experience-based, check-list based and quality characteristic-based</a:t>
            </a:r>
          </a:p>
          <a:p>
            <a:pPr lvl="2">
              <a:buFontTx/>
              <a:buNone/>
            </a:pPr>
            <a:endParaRPr lang="en-US" altLang="en-US"/>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3F9BDB25-0387-F540-B46E-5322747AEC7F}" type="slidenum">
              <a:rPr lang="en-US" altLang="en-US" u="none">
                <a:solidFill>
                  <a:schemeClr val="bg1"/>
                </a:solidFill>
              </a:rPr>
              <a:pPr eaLnBrk="1" hangingPunct="1"/>
              <a:t>25</a:t>
            </a:fld>
            <a:endParaRPr lang="en-US" altLang="en-US" u="none">
              <a:solidFill>
                <a:schemeClr val="bg1"/>
              </a:solidFill>
            </a:endParaRPr>
          </a:p>
        </p:txBody>
      </p:sp>
    </p:spTree>
    <p:extLst>
      <p:ext uri="{BB962C8B-B14F-4D97-AF65-F5344CB8AC3E}">
        <p14:creationId xmlns:p14="http://schemas.microsoft.com/office/powerpoint/2010/main" val="1095427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t>Typical approaches/strategies include:</a:t>
            </a:r>
          </a:p>
        </p:txBody>
      </p:sp>
      <p:sp>
        <p:nvSpPr>
          <p:cNvPr id="32771" name="Content Placeholder 2"/>
          <p:cNvSpPr>
            <a:spLocks noGrp="1"/>
          </p:cNvSpPr>
          <p:nvPr>
            <p:ph idx="1"/>
          </p:nvPr>
        </p:nvSpPr>
        <p:spPr/>
        <p:txBody>
          <a:bodyPr/>
          <a:lstStyle/>
          <a:p>
            <a:pPr marL="457200" indent="-457200">
              <a:buFontTx/>
              <a:buAutoNum type="arabicPeriod" startAt="4"/>
            </a:pPr>
            <a:r>
              <a:rPr lang="en-US" altLang="en-US" sz="2400" b="1"/>
              <a:t>Process- or standard-compliant approaches</a:t>
            </a:r>
          </a:p>
          <a:p>
            <a:pPr lvl="1">
              <a:buFont typeface="Arial" charset="0"/>
              <a:buChar char="•"/>
            </a:pPr>
            <a:r>
              <a:rPr lang="en-US" altLang="en-US"/>
              <a:t>Industry-specific standards (Eg. medical, aviation) </a:t>
            </a:r>
          </a:p>
          <a:p>
            <a:pPr lvl="1">
              <a:buFont typeface="Arial" charset="0"/>
              <a:buChar char="•"/>
            </a:pPr>
            <a:r>
              <a:rPr lang="en-US" altLang="en-US"/>
              <a:t>Various agile methodologies</a:t>
            </a:r>
          </a:p>
          <a:p>
            <a:pPr marL="457200" indent="-457200">
              <a:buFontTx/>
              <a:buAutoNum type="arabicPeriod" startAt="5"/>
            </a:pPr>
            <a:r>
              <a:rPr lang="en-US" altLang="en-US" sz="2400" b="1"/>
              <a:t>Dynamic and heuristic approaches</a:t>
            </a:r>
          </a:p>
          <a:p>
            <a:pPr lvl="1">
              <a:buFont typeface="Arial" charset="0"/>
              <a:buChar char="•"/>
            </a:pPr>
            <a:r>
              <a:rPr lang="en-US" altLang="en-US"/>
              <a:t>such as exploratory testing (more reactive than pre-planned)</a:t>
            </a:r>
          </a:p>
          <a:p>
            <a:pPr lvl="1">
              <a:buFont typeface="Arial" charset="0"/>
              <a:buChar char="•"/>
            </a:pPr>
            <a:r>
              <a:rPr lang="en-US" altLang="en-US"/>
              <a:t>Execution and evaluation are concurrent tasks</a:t>
            </a:r>
          </a:p>
          <a:p>
            <a:pPr marL="457200" indent="-457200">
              <a:buFontTx/>
              <a:buAutoNum type="arabicPeriod" startAt="6"/>
            </a:pPr>
            <a:r>
              <a:rPr lang="en-US" altLang="en-US" sz="2400" b="1"/>
              <a:t>Consultative approaches</a:t>
            </a:r>
          </a:p>
          <a:p>
            <a:pPr lvl="1">
              <a:buFont typeface="Arial" charset="0"/>
              <a:buChar char="•"/>
            </a:pPr>
            <a:r>
              <a:rPr lang="en-US" altLang="en-US"/>
              <a:t>such as those where test coverage is driven primarily by the advice and guidance of technology and/or business domain experts outside the test team</a:t>
            </a:r>
            <a:endParaRPr lang="en-US" altLang="en-US" b="1"/>
          </a:p>
          <a:p>
            <a:pPr lvl="2">
              <a:buFontTx/>
              <a:buNone/>
            </a:pPr>
            <a:endParaRPr lang="en-US" altLang="en-US"/>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FBE83044-3FCB-904B-BD16-2A88EB5D87A0}" type="slidenum">
              <a:rPr lang="en-US" altLang="en-US" u="none">
                <a:solidFill>
                  <a:schemeClr val="bg1"/>
                </a:solidFill>
              </a:rPr>
              <a:pPr eaLnBrk="1" hangingPunct="1"/>
              <a:t>26</a:t>
            </a:fld>
            <a:endParaRPr lang="en-US" altLang="en-US" u="none">
              <a:solidFill>
                <a:schemeClr val="bg1"/>
              </a:solidFill>
            </a:endParaRPr>
          </a:p>
        </p:txBody>
      </p:sp>
    </p:spTree>
    <p:extLst>
      <p:ext uri="{BB962C8B-B14F-4D97-AF65-F5344CB8AC3E}">
        <p14:creationId xmlns:p14="http://schemas.microsoft.com/office/powerpoint/2010/main" val="479762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838200" y="-11575"/>
            <a:ext cx="10515600" cy="1325563"/>
          </a:xfrm>
        </p:spPr>
        <p:txBody>
          <a:bodyPr/>
          <a:lstStyle/>
          <a:p>
            <a:r>
              <a:rPr lang="en-US" altLang="en-US"/>
              <a:t>Typical approaches/strategies continued…</a:t>
            </a:r>
          </a:p>
        </p:txBody>
      </p:sp>
      <p:sp>
        <p:nvSpPr>
          <p:cNvPr id="3" name="Content Placeholder 2"/>
          <p:cNvSpPr>
            <a:spLocks noGrp="1"/>
          </p:cNvSpPr>
          <p:nvPr>
            <p:ph idx="1"/>
          </p:nvPr>
        </p:nvSpPr>
        <p:spPr>
          <a:xfrm>
            <a:off x="1638300" y="1054100"/>
            <a:ext cx="8915400" cy="5486400"/>
          </a:xfrm>
        </p:spPr>
        <p:txBody>
          <a:bodyPr/>
          <a:lstStyle/>
          <a:p>
            <a:pPr marL="457200" indent="-457200">
              <a:buFontTx/>
              <a:buAutoNum type="arabicPeriod" startAt="7"/>
            </a:pPr>
            <a:r>
              <a:rPr lang="en-US" altLang="en-US" sz="2400" b="1" dirty="0"/>
              <a:t>Regression-averse approaches</a:t>
            </a:r>
          </a:p>
          <a:p>
            <a:pPr lvl="1">
              <a:buFont typeface="Arial" charset="0"/>
              <a:buChar char="•"/>
            </a:pPr>
            <a:r>
              <a:rPr lang="en-US" altLang="en-US" dirty="0"/>
              <a:t>such as those that include reuse of existing test material, extensive automation of functional regression tests, and standard test suites</a:t>
            </a:r>
          </a:p>
          <a:p>
            <a:pPr lvl="1">
              <a:buFont typeface="Arial" charset="0"/>
              <a:buChar char="•"/>
            </a:pPr>
            <a:endParaRPr lang="en-US" altLang="en-US" dirty="0"/>
          </a:p>
          <a:p>
            <a:pPr lvl="1">
              <a:buFontTx/>
              <a:buNone/>
            </a:pPr>
            <a:endParaRPr lang="en-US" altLang="en-US" dirty="0"/>
          </a:p>
          <a:p>
            <a:pPr lvl="1" algn="ctr">
              <a:buFontTx/>
              <a:buNone/>
            </a:pPr>
            <a:endParaRPr lang="en-US" altLang="en-US" b="1" dirty="0">
              <a:solidFill>
                <a:schemeClr val="accent2"/>
              </a:solidFill>
            </a:endParaRPr>
          </a:p>
          <a:p>
            <a:pPr lvl="1" algn="ctr">
              <a:buFontTx/>
              <a:buNone/>
            </a:pPr>
            <a:endParaRPr lang="en-US" altLang="en-US" b="1" dirty="0">
              <a:solidFill>
                <a:schemeClr val="accent2"/>
              </a:solidFill>
            </a:endParaRPr>
          </a:p>
          <a:p>
            <a:pPr lvl="1" algn="ctr">
              <a:buFontTx/>
              <a:buNone/>
            </a:pPr>
            <a:endParaRPr lang="en-US" altLang="en-US" b="1" dirty="0">
              <a:solidFill>
                <a:schemeClr val="accent2"/>
              </a:solidFill>
            </a:endParaRPr>
          </a:p>
          <a:p>
            <a:pPr lvl="1" algn="ctr">
              <a:buFontTx/>
              <a:buNone/>
            </a:pPr>
            <a:endParaRPr lang="en-US" altLang="en-US" b="1" dirty="0">
              <a:solidFill>
                <a:schemeClr val="accent2"/>
              </a:solidFill>
            </a:endParaRPr>
          </a:p>
          <a:p>
            <a:pPr lvl="1" algn="ctr">
              <a:buFontTx/>
              <a:buNone/>
            </a:pPr>
            <a:endParaRPr lang="en-US" altLang="en-US" sz="1800" b="1" dirty="0">
              <a:solidFill>
                <a:schemeClr val="accent2"/>
              </a:solidFill>
            </a:endParaRPr>
          </a:p>
          <a:p>
            <a:pPr lvl="1" algn="ctr">
              <a:buFontTx/>
              <a:buNone/>
            </a:pPr>
            <a:endParaRPr lang="en-US" altLang="en-US" sz="2000" b="1" dirty="0" smtClean="0">
              <a:solidFill>
                <a:schemeClr val="accent2"/>
              </a:solidFill>
            </a:endParaRPr>
          </a:p>
          <a:p>
            <a:pPr lvl="1" algn="ctr">
              <a:buFontTx/>
              <a:buNone/>
            </a:pPr>
            <a:endParaRPr lang="en-US" altLang="en-US" sz="2000" b="1" dirty="0">
              <a:solidFill>
                <a:schemeClr val="accent2"/>
              </a:solidFill>
            </a:endParaRPr>
          </a:p>
          <a:p>
            <a:pPr lvl="1" algn="ctr">
              <a:buFontTx/>
              <a:buNone/>
            </a:pPr>
            <a:r>
              <a:rPr lang="en-US" altLang="en-US" sz="2000" b="1" dirty="0" smtClean="0">
                <a:solidFill>
                  <a:schemeClr val="accent2"/>
                </a:solidFill>
              </a:rPr>
              <a:t>Note</a:t>
            </a:r>
            <a:r>
              <a:rPr lang="en-US" altLang="en-US" sz="2000" b="1" dirty="0">
                <a:solidFill>
                  <a:schemeClr val="accent2"/>
                </a:solidFill>
              </a:rPr>
              <a:t>: Different approaches may be combined, </a:t>
            </a:r>
            <a:br>
              <a:rPr lang="en-US" altLang="en-US" sz="2000" b="1" dirty="0">
                <a:solidFill>
                  <a:schemeClr val="accent2"/>
                </a:solidFill>
              </a:rPr>
            </a:br>
            <a:r>
              <a:rPr lang="en-US" altLang="en-US" sz="2000" b="1" dirty="0">
                <a:solidFill>
                  <a:schemeClr val="accent2"/>
                </a:solidFill>
              </a:rPr>
              <a:t>for example, a risk-based dynamic approach.</a:t>
            </a:r>
          </a:p>
          <a:p>
            <a:pPr lvl="1">
              <a:buFont typeface="Arial" charset="0"/>
              <a:buChar char="•"/>
            </a:pPr>
            <a:endParaRPr lang="en-US" altLang="en-US" sz="1800" dirty="0"/>
          </a:p>
          <a:p>
            <a:pPr lvl="1">
              <a:buFont typeface="Arial" charset="0"/>
              <a:buChar char="•"/>
            </a:pPr>
            <a:endParaRPr lang="en-US" altLang="en-US" sz="1800" dirty="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3E0C4E37-2B5D-074E-A2CD-0D0B199C3BE9}" type="slidenum">
              <a:rPr lang="en-US" altLang="en-US" u="none">
                <a:solidFill>
                  <a:schemeClr val="bg1"/>
                </a:solidFill>
              </a:rPr>
              <a:pPr eaLnBrk="1" hangingPunct="1"/>
              <a:t>27</a:t>
            </a:fld>
            <a:endParaRPr lang="en-US" altLang="en-US" u="none">
              <a:solidFill>
                <a:schemeClr val="bg1"/>
              </a:solidFill>
            </a:endParaRPr>
          </a:p>
        </p:txBody>
      </p:sp>
      <p:pic>
        <p:nvPicPr>
          <p:cNvPr id="33796" name="Picture 5" descr="C:\Documents and Settings\emily_mogic\Local Settings\Temporary Internet Files\Content.IE5\C92F4H23\MP90042646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250" y="2641601"/>
            <a:ext cx="4375150"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995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Test approaches/ strategies considerations</a:t>
            </a:r>
          </a:p>
        </p:txBody>
      </p:sp>
      <p:sp>
        <p:nvSpPr>
          <p:cNvPr id="34819" name="Content Placeholder 2"/>
          <p:cNvSpPr>
            <a:spLocks noGrp="1"/>
          </p:cNvSpPr>
          <p:nvPr>
            <p:ph idx="1"/>
          </p:nvPr>
        </p:nvSpPr>
        <p:spPr/>
        <p:txBody>
          <a:bodyPr/>
          <a:lstStyle/>
          <a:p>
            <a:pPr marL="0" indent="0">
              <a:buNone/>
            </a:pPr>
            <a:r>
              <a:rPr lang="en-US" altLang="en-US" sz="2400"/>
              <a:t>Select an approach considering the context:</a:t>
            </a:r>
          </a:p>
          <a:p>
            <a:pPr lvl="1"/>
            <a:r>
              <a:rPr lang="en-US" altLang="en-US" b="1"/>
              <a:t>Risk of failure of the project</a:t>
            </a:r>
            <a:r>
              <a:rPr lang="en-US" altLang="en-US"/>
              <a:t>, hazards to the product and risks of product failure to humans, the environment and the company</a:t>
            </a:r>
          </a:p>
          <a:p>
            <a:pPr lvl="1"/>
            <a:r>
              <a:rPr lang="en-US" altLang="en-US" b="1"/>
              <a:t>Skills and experience of the people </a:t>
            </a:r>
            <a:r>
              <a:rPr lang="en-US" altLang="en-US"/>
              <a:t>in the proposed techniques, tools and methods</a:t>
            </a:r>
          </a:p>
          <a:p>
            <a:pPr lvl="1"/>
            <a:r>
              <a:rPr lang="en-US" altLang="en-US" b="1"/>
              <a:t>The objective of the testing </a:t>
            </a:r>
            <a:r>
              <a:rPr lang="en-US" altLang="en-US"/>
              <a:t>endeavour and the mission of the testing team</a:t>
            </a:r>
          </a:p>
          <a:p>
            <a:pPr lvl="1"/>
            <a:r>
              <a:rPr lang="en-US" altLang="en-US" b="1"/>
              <a:t>Regulatory aspects</a:t>
            </a:r>
            <a:r>
              <a:rPr lang="en-US" altLang="en-US"/>
              <a:t>, such as external and internal regulations for the development process</a:t>
            </a:r>
          </a:p>
          <a:p>
            <a:pPr lvl="1"/>
            <a:r>
              <a:rPr lang="en-US" altLang="en-US" b="1"/>
              <a:t>The nature of the product and the business</a:t>
            </a:r>
          </a:p>
          <a:p>
            <a:pPr lvl="2"/>
            <a:r>
              <a:rPr lang="en-US" altLang="en-US"/>
              <a:t>(Custom built vs. COTS)</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A8442C0D-C2F8-BE44-94A3-731A8F4AD150}" type="slidenum">
              <a:rPr lang="en-US" altLang="en-US" u="none">
                <a:solidFill>
                  <a:schemeClr val="bg1"/>
                </a:solidFill>
              </a:rPr>
              <a:pPr eaLnBrk="1" hangingPunct="1"/>
              <a:t>28</a:t>
            </a:fld>
            <a:endParaRPr lang="en-US" altLang="en-US" u="none">
              <a:solidFill>
                <a:schemeClr val="bg1"/>
              </a:solidFill>
            </a:endParaRPr>
          </a:p>
        </p:txBody>
      </p:sp>
    </p:spTree>
    <p:extLst>
      <p:ext uri="{BB962C8B-B14F-4D97-AF65-F5344CB8AC3E}">
        <p14:creationId xmlns:p14="http://schemas.microsoft.com/office/powerpoint/2010/main" val="10292454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ctrTitle"/>
          </p:nvPr>
        </p:nvSpPr>
        <p:spPr/>
        <p:txBody>
          <a:bodyPr/>
          <a:lstStyle/>
          <a:p>
            <a:pPr eaLnBrk="1" hangingPunct="1"/>
            <a:r>
              <a:rPr lang="en-AU" altLang="en-US"/>
              <a:t>5.3 Progress Monitoring and Control</a:t>
            </a:r>
            <a:endParaRPr lang="en-US" altLang="en-US"/>
          </a:p>
        </p:txBody>
      </p:sp>
      <p:sp>
        <p:nvSpPr>
          <p:cNvPr id="35843" name="Rectangle 6"/>
          <p:cNvSpPr>
            <a:spLocks noGrp="1" noChangeArrowheads="1"/>
          </p:cNvSpPr>
          <p:nvPr>
            <p:ph type="subTitle" idx="1"/>
          </p:nvPr>
        </p:nvSpPr>
        <p:spPr/>
        <p:txBody>
          <a:bodyPr/>
          <a:lstStyle/>
          <a:p>
            <a:pPr>
              <a:buFont typeface="Wingdings" charset="2"/>
              <a:buNone/>
            </a:pPr>
            <a:r>
              <a:rPr lang="en-AU" altLang="en-US"/>
              <a:t>Metrics and Decision making</a:t>
            </a:r>
          </a:p>
        </p:txBody>
      </p:sp>
    </p:spTree>
    <p:extLst>
      <p:ext uri="{BB962C8B-B14F-4D97-AF65-F5344CB8AC3E}">
        <p14:creationId xmlns:p14="http://schemas.microsoft.com/office/powerpoint/2010/main" val="548308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z="2800"/>
              <a:t>Covered in this session…</a:t>
            </a:r>
          </a:p>
        </p:txBody>
      </p:sp>
      <p:sp>
        <p:nvSpPr>
          <p:cNvPr id="9219" name="Content Placeholder 2"/>
          <p:cNvSpPr>
            <a:spLocks noGrp="1"/>
          </p:cNvSpPr>
          <p:nvPr>
            <p:ph idx="1"/>
          </p:nvPr>
        </p:nvSpPr>
        <p:spPr/>
        <p:txBody>
          <a:bodyPr/>
          <a:lstStyle/>
          <a:p>
            <a:pPr eaLnBrk="1" hangingPunct="1">
              <a:buFontTx/>
              <a:buNone/>
            </a:pPr>
            <a:endParaRPr lang="en-US" altLang="en-US" dirty="0"/>
          </a:p>
          <a:p>
            <a:pPr eaLnBrk="1" hangingPunct="1">
              <a:buFontTx/>
              <a:buNone/>
            </a:pPr>
            <a:endParaRPr lang="en-US" altLang="en-US" b="1" dirty="0"/>
          </a:p>
          <a:p>
            <a:pPr eaLnBrk="1" hangingPunct="1"/>
            <a:endParaRPr lang="en-US" altLang="en-US" dirty="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26764B38-6D6B-8C40-811F-52471C0B6E0E}" type="slidenum">
              <a:rPr lang="en-US" altLang="en-US" u="none">
                <a:solidFill>
                  <a:schemeClr val="bg1"/>
                </a:solidFill>
              </a:rPr>
              <a:pPr eaLnBrk="1" hangingPunct="1"/>
              <a:t>3</a:t>
            </a:fld>
            <a:endParaRPr lang="en-US" altLang="en-US" u="none">
              <a:solidFill>
                <a:schemeClr val="bg1"/>
              </a:solidFill>
            </a:endParaRPr>
          </a:p>
        </p:txBody>
      </p:sp>
      <p:sp>
        <p:nvSpPr>
          <p:cNvPr id="9220" name="TextBox 1"/>
          <p:cNvSpPr txBox="1">
            <a:spLocks noChangeArrowheads="1"/>
          </p:cNvSpPr>
          <p:nvPr/>
        </p:nvSpPr>
        <p:spPr bwMode="auto">
          <a:xfrm>
            <a:off x="838200" y="1336833"/>
            <a:ext cx="6124454"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lnSpc>
                <a:spcPct val="150000"/>
              </a:lnSpc>
            </a:pPr>
            <a:r>
              <a:rPr lang="en-US" altLang="en-US" sz="2400" b="0" u="none" dirty="0"/>
              <a:t>5.1 Test </a:t>
            </a:r>
            <a:r>
              <a:rPr lang="en-US" altLang="en-US" sz="2400" b="0" u="none" dirty="0" smtClean="0"/>
              <a:t>organization</a:t>
            </a:r>
            <a:endParaRPr lang="en-US" altLang="en-US" sz="2400" b="0" u="none" dirty="0"/>
          </a:p>
          <a:p>
            <a:pPr eaLnBrk="1" hangingPunct="1">
              <a:lnSpc>
                <a:spcPct val="150000"/>
              </a:lnSpc>
            </a:pPr>
            <a:r>
              <a:rPr lang="en-US" altLang="en-US" sz="2400" b="0" u="none" dirty="0"/>
              <a:t>5.2 Test planning and estimation</a:t>
            </a:r>
          </a:p>
          <a:p>
            <a:pPr eaLnBrk="1" hangingPunct="1">
              <a:lnSpc>
                <a:spcPct val="150000"/>
              </a:lnSpc>
            </a:pPr>
            <a:r>
              <a:rPr lang="en-US" altLang="en-US" sz="2400" b="0" u="none" dirty="0"/>
              <a:t>5.3 Test progress monitoring </a:t>
            </a:r>
            <a:r>
              <a:rPr lang="en-US" altLang="en-US" sz="2400" b="0" u="none" dirty="0" smtClean="0"/>
              <a:t>and </a:t>
            </a:r>
            <a:r>
              <a:rPr lang="en-US" altLang="en-US" sz="2400" b="0" u="none" dirty="0"/>
              <a:t>control</a:t>
            </a:r>
          </a:p>
          <a:p>
            <a:pPr eaLnBrk="1" hangingPunct="1">
              <a:lnSpc>
                <a:spcPct val="150000"/>
              </a:lnSpc>
            </a:pPr>
            <a:r>
              <a:rPr lang="en-US" altLang="en-US" sz="2400" b="0" u="none" dirty="0"/>
              <a:t>5.4 Configuration management</a:t>
            </a:r>
          </a:p>
          <a:p>
            <a:pPr eaLnBrk="1" hangingPunct="1">
              <a:lnSpc>
                <a:spcPct val="150000"/>
              </a:lnSpc>
            </a:pPr>
            <a:r>
              <a:rPr lang="en-US" altLang="en-US" sz="2400" b="0" u="none" dirty="0"/>
              <a:t>5.5 Risk and testing</a:t>
            </a:r>
          </a:p>
          <a:p>
            <a:pPr eaLnBrk="1" hangingPunct="1">
              <a:lnSpc>
                <a:spcPct val="150000"/>
              </a:lnSpc>
            </a:pPr>
            <a:r>
              <a:rPr lang="en-US" altLang="en-US" sz="2400" b="0" u="none" dirty="0"/>
              <a:t>5.6 Incident Management</a:t>
            </a:r>
          </a:p>
        </p:txBody>
      </p:sp>
    </p:spTree>
    <p:extLst>
      <p:ext uri="{BB962C8B-B14F-4D97-AF65-F5344CB8AC3E}">
        <p14:creationId xmlns:p14="http://schemas.microsoft.com/office/powerpoint/2010/main" val="21343463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z="2800"/>
              <a:t>Test Progress Monitoring</a:t>
            </a:r>
          </a:p>
        </p:txBody>
      </p:sp>
      <p:sp>
        <p:nvSpPr>
          <p:cNvPr id="3" name="Content Placeholder 2"/>
          <p:cNvSpPr>
            <a:spLocks noGrp="1"/>
          </p:cNvSpPr>
          <p:nvPr>
            <p:ph idx="1"/>
          </p:nvPr>
        </p:nvSpPr>
        <p:spPr/>
        <p:txBody>
          <a:bodyPr>
            <a:normAutofit lnSpcReduction="10000"/>
          </a:bodyPr>
          <a:lstStyle/>
          <a:p>
            <a:pPr>
              <a:buFontTx/>
              <a:buNone/>
              <a:defRPr/>
            </a:pPr>
            <a:r>
              <a:rPr lang="en-US" sz="2400" b="1" dirty="0">
                <a:solidFill>
                  <a:schemeClr val="accent2">
                    <a:lumMod val="75000"/>
                  </a:schemeClr>
                </a:solidFill>
              </a:rPr>
              <a:t>Reasons for monitoring test progress?</a:t>
            </a:r>
          </a:p>
          <a:p>
            <a:pPr lvl="1">
              <a:buFont typeface="Wingdings" pitchFamily="2" charset="2"/>
              <a:buChar char="§"/>
              <a:defRPr/>
            </a:pPr>
            <a:r>
              <a:rPr lang="en-US" dirty="0"/>
              <a:t>to provide feedback and visibility of testing activities</a:t>
            </a:r>
          </a:p>
          <a:p>
            <a:pPr lvl="1">
              <a:buFont typeface="Wingdings" pitchFamily="2" charset="2"/>
              <a:buChar char="§"/>
              <a:defRPr/>
            </a:pPr>
            <a:endParaRPr lang="en-US" dirty="0"/>
          </a:p>
          <a:p>
            <a:pPr lvl="1">
              <a:buFont typeface="Wingdings" pitchFamily="2" charset="2"/>
              <a:buChar char="§"/>
              <a:defRPr/>
            </a:pPr>
            <a:r>
              <a:rPr lang="en-US" dirty="0"/>
              <a:t>gathering and supplying information to stakeholders so that informed decisions can be made</a:t>
            </a:r>
          </a:p>
          <a:p>
            <a:pPr lvl="1">
              <a:buFont typeface="Wingdings" pitchFamily="2" charset="2"/>
              <a:buChar char="§"/>
              <a:defRPr/>
            </a:pPr>
            <a:endParaRPr lang="en-US" dirty="0"/>
          </a:p>
          <a:p>
            <a:pPr lvl="1">
              <a:buFont typeface="Wingdings" pitchFamily="2" charset="2"/>
              <a:buChar char="§"/>
              <a:defRPr/>
            </a:pPr>
            <a:r>
              <a:rPr lang="en-US" dirty="0"/>
              <a:t>show how are we doing against the plan</a:t>
            </a:r>
          </a:p>
          <a:p>
            <a:pPr lvl="3">
              <a:buFont typeface="Arial" pitchFamily="34" charset="0"/>
              <a:buChar char="•"/>
              <a:defRPr/>
            </a:pPr>
            <a:r>
              <a:rPr lang="en-US" dirty="0" smtClean="0">
                <a:ea typeface="+mn-ea"/>
                <a:cs typeface="+mn-cs"/>
              </a:rPr>
              <a:t>time and budget</a:t>
            </a:r>
          </a:p>
          <a:p>
            <a:pPr lvl="3">
              <a:buFont typeface="Arial" pitchFamily="34" charset="0"/>
              <a:buChar char="•"/>
              <a:defRPr/>
            </a:pPr>
            <a:r>
              <a:rPr lang="en-US" dirty="0" smtClean="0">
                <a:ea typeface="+mn-ea"/>
                <a:cs typeface="+mn-cs"/>
              </a:rPr>
              <a:t>exit criteria</a:t>
            </a:r>
          </a:p>
          <a:p>
            <a:pPr lvl="2">
              <a:buFont typeface="Arial" pitchFamily="34" charset="0"/>
              <a:buChar char="–"/>
              <a:defRPr/>
            </a:pPr>
            <a:endParaRPr lang="en-US" b="1" dirty="0" smtClean="0">
              <a:ea typeface="+mn-ea"/>
              <a:cs typeface="+mn-cs"/>
            </a:endParaRPr>
          </a:p>
          <a:p>
            <a:pPr lvl="2">
              <a:buFont typeface="Arial" pitchFamily="34" charset="0"/>
              <a:buChar char="–"/>
              <a:defRPr/>
            </a:pPr>
            <a:endParaRPr lang="en-US" b="1" dirty="0" smtClean="0">
              <a:solidFill>
                <a:schemeClr val="accent2">
                  <a:lumMod val="75000"/>
                </a:schemeClr>
              </a:solidFill>
              <a:ea typeface="+mn-ea"/>
              <a:cs typeface="+mn-cs"/>
            </a:endParaRPr>
          </a:p>
          <a:p>
            <a:pPr>
              <a:buFontTx/>
              <a:buNone/>
              <a:defRPr/>
            </a:pPr>
            <a:r>
              <a:rPr lang="en-US" dirty="0" smtClean="0"/>
              <a:t> What metrics do you keep?</a:t>
            </a:r>
            <a:endParaRPr lang="en-US" b="1" dirty="0" smtClean="0">
              <a:solidFill>
                <a:schemeClr val="accent2">
                  <a:lumMod val="75000"/>
                </a:schemeClr>
              </a:solidFill>
            </a:endParaRP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CBB0ABB7-EDAD-B242-8E51-3F431AE1C3F5}" type="slidenum">
              <a:rPr lang="en-US" altLang="en-US" u="none">
                <a:solidFill>
                  <a:schemeClr val="bg1"/>
                </a:solidFill>
              </a:rPr>
              <a:pPr eaLnBrk="1" hangingPunct="1"/>
              <a:t>30</a:t>
            </a:fld>
            <a:endParaRPr lang="en-US" altLang="en-US" u="none">
              <a:solidFill>
                <a:schemeClr val="bg1"/>
              </a:solidFill>
            </a:endParaRPr>
          </a:p>
        </p:txBody>
      </p:sp>
      <p:pic>
        <p:nvPicPr>
          <p:cNvPr id="36868" name="Picture 4" descr="C:\Documents and Settings\emily_mogic\Local Settings\Temporary Internet Files\Content.IE5\KB1NMM3D\MP90039983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5476" y="4038601"/>
            <a:ext cx="2390775" cy="220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929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473200" y="228600"/>
            <a:ext cx="8915400" cy="660400"/>
          </a:xfrm>
        </p:spPr>
        <p:txBody>
          <a:bodyPr>
            <a:normAutofit/>
          </a:bodyPr>
          <a:lstStyle/>
          <a:p>
            <a:r>
              <a:rPr lang="en-US" altLang="en-US"/>
              <a:t>Common Test Metrics</a:t>
            </a:r>
          </a:p>
        </p:txBody>
      </p:sp>
      <p:sp>
        <p:nvSpPr>
          <p:cNvPr id="37891" name="Content Placeholder 2"/>
          <p:cNvSpPr>
            <a:spLocks noGrp="1"/>
          </p:cNvSpPr>
          <p:nvPr>
            <p:ph idx="1"/>
          </p:nvPr>
        </p:nvSpPr>
        <p:spPr/>
        <p:txBody>
          <a:bodyPr/>
          <a:lstStyle/>
          <a:p>
            <a:r>
              <a:rPr lang="en-US" altLang="en-US" sz="2000" b="1"/>
              <a:t>Metrics on test preparation</a:t>
            </a:r>
          </a:p>
          <a:p>
            <a:pPr lvl="1">
              <a:buFont typeface="Arial" charset="0"/>
              <a:buChar char="•"/>
            </a:pPr>
            <a:r>
              <a:rPr lang="en-US" altLang="en-US" sz="2000"/>
              <a:t>% test cases designed</a:t>
            </a:r>
          </a:p>
          <a:p>
            <a:pPr lvl="1">
              <a:buFont typeface="Arial" charset="0"/>
              <a:buChar char="•"/>
            </a:pPr>
            <a:r>
              <a:rPr lang="en-US" altLang="en-US" sz="2000"/>
              <a:t>% planned test cases designed</a:t>
            </a:r>
          </a:p>
          <a:p>
            <a:pPr lvl="1">
              <a:buFont typeface="Arial" charset="0"/>
              <a:buChar char="•"/>
            </a:pPr>
            <a:r>
              <a:rPr lang="en-US" altLang="en-US" sz="2000"/>
              <a:t>% of environment set up</a:t>
            </a:r>
          </a:p>
          <a:p>
            <a:pPr lvl="1">
              <a:buFont typeface="Arial" charset="0"/>
              <a:buChar char="•"/>
            </a:pPr>
            <a:endParaRPr lang="en-US" altLang="en-US" sz="2000"/>
          </a:p>
          <a:p>
            <a:pPr lvl="1">
              <a:buFont typeface="Arial" charset="0"/>
              <a:buChar char="•"/>
            </a:pPr>
            <a:endParaRPr lang="en-US" altLang="en-US" sz="2000"/>
          </a:p>
          <a:p>
            <a:r>
              <a:rPr lang="en-US" altLang="en-US" sz="2000" b="1"/>
              <a:t>Metrics on test execution</a:t>
            </a:r>
          </a:p>
          <a:p>
            <a:pPr lvl="1">
              <a:buFont typeface="Arial" charset="0"/>
              <a:buChar char="•"/>
            </a:pPr>
            <a:r>
              <a:rPr lang="en-US" altLang="en-US" sz="2000"/>
              <a:t>% of test cases run</a:t>
            </a:r>
          </a:p>
          <a:p>
            <a:pPr lvl="1">
              <a:buFont typeface="Arial" charset="0"/>
              <a:buChar char="•"/>
            </a:pPr>
            <a:r>
              <a:rPr lang="en-US" altLang="en-US" sz="2000"/>
              <a:t>% of test cases run and passed</a:t>
            </a:r>
          </a:p>
          <a:p>
            <a:pPr lvl="1">
              <a:buFont typeface="Arial" charset="0"/>
              <a:buChar char="•"/>
            </a:pPr>
            <a:r>
              <a:rPr lang="en-US" altLang="en-US" sz="2000"/>
              <a:t>% of test cases run and failed</a:t>
            </a:r>
          </a:p>
          <a:p>
            <a:pPr lvl="1">
              <a:buFont typeface="Arial" charset="0"/>
              <a:buChar char="•"/>
            </a:pPr>
            <a:r>
              <a:rPr lang="en-US" altLang="en-US" sz="2000"/>
              <a:t>% of test cases not run</a:t>
            </a:r>
          </a:p>
          <a:p>
            <a:pPr lvl="1">
              <a:buFont typeface="Arial" charset="0"/>
              <a:buChar char="•"/>
            </a:pPr>
            <a:endParaRPr lang="en-US" altLang="en-US" sz="2000"/>
          </a:p>
          <a:p>
            <a:pPr lvl="2">
              <a:buFontTx/>
              <a:buNone/>
            </a:pPr>
            <a:endParaRPr lang="en-US" altLang="en-US" sz="1800"/>
          </a:p>
          <a:p>
            <a:pPr lvl="2"/>
            <a:endParaRPr lang="en-US" altLang="en-US" sz="1800"/>
          </a:p>
          <a:p>
            <a:pPr lvl="2"/>
            <a:endParaRPr lang="en-US" altLang="en-US" sz="1800"/>
          </a:p>
          <a:p>
            <a:pPr lvl="2"/>
            <a:endParaRPr lang="en-US" altLang="en-US" sz="1800" b="1"/>
          </a:p>
          <a:p>
            <a:pPr lvl="3">
              <a:buFontTx/>
              <a:buNone/>
            </a:pPr>
            <a:endParaRPr lang="en-US" altLang="en-US" sz="160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9CE33425-F18E-4745-B704-8BC399739B21}" type="slidenum">
              <a:rPr lang="en-US" altLang="en-US" u="none">
                <a:solidFill>
                  <a:schemeClr val="bg1"/>
                </a:solidFill>
              </a:rPr>
              <a:pPr eaLnBrk="1" hangingPunct="1"/>
              <a:t>31</a:t>
            </a:fld>
            <a:endParaRPr lang="en-US" altLang="en-US" u="none">
              <a:solidFill>
                <a:schemeClr val="bg1"/>
              </a:solidFill>
            </a:endParaRPr>
          </a:p>
        </p:txBody>
      </p:sp>
    </p:spTree>
    <p:extLst>
      <p:ext uri="{BB962C8B-B14F-4D97-AF65-F5344CB8AC3E}">
        <p14:creationId xmlns:p14="http://schemas.microsoft.com/office/powerpoint/2010/main" val="9434244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555750" y="228600"/>
            <a:ext cx="8915400" cy="660400"/>
          </a:xfrm>
        </p:spPr>
        <p:txBody>
          <a:bodyPr>
            <a:normAutofit/>
          </a:bodyPr>
          <a:lstStyle/>
          <a:p>
            <a:r>
              <a:rPr lang="en-US" altLang="en-US"/>
              <a:t>Common Test Metrics continued…</a:t>
            </a:r>
          </a:p>
        </p:txBody>
      </p:sp>
      <p:sp>
        <p:nvSpPr>
          <p:cNvPr id="38915" name="Content Placeholder 2"/>
          <p:cNvSpPr>
            <a:spLocks noGrp="1"/>
          </p:cNvSpPr>
          <p:nvPr>
            <p:ph idx="1"/>
          </p:nvPr>
        </p:nvSpPr>
        <p:spPr>
          <a:xfrm>
            <a:off x="1638300" y="1206500"/>
            <a:ext cx="8915400" cy="5486400"/>
          </a:xfrm>
        </p:spPr>
        <p:txBody>
          <a:bodyPr/>
          <a:lstStyle/>
          <a:p>
            <a:r>
              <a:rPr lang="en-US" altLang="en-US" sz="2000" b="1"/>
              <a:t>Metrics on defects</a:t>
            </a:r>
          </a:p>
          <a:p>
            <a:pPr lvl="1">
              <a:buFont typeface="Arial" charset="0"/>
              <a:buChar char="•"/>
            </a:pPr>
            <a:r>
              <a:rPr lang="en-US" altLang="en-US" sz="2000"/>
              <a:t>% defect density</a:t>
            </a:r>
          </a:p>
          <a:p>
            <a:pPr lvl="1">
              <a:buFont typeface="Arial" charset="0"/>
              <a:buChar char="•"/>
            </a:pPr>
            <a:r>
              <a:rPr lang="en-US" altLang="en-US" sz="2000"/>
              <a:t>% defect found</a:t>
            </a:r>
          </a:p>
          <a:p>
            <a:pPr lvl="1">
              <a:buFont typeface="Arial" charset="0"/>
              <a:buChar char="•"/>
            </a:pPr>
            <a:r>
              <a:rPr lang="en-US" altLang="en-US" sz="2000"/>
              <a:t>% defect fixed</a:t>
            </a:r>
          </a:p>
          <a:p>
            <a:pPr lvl="1">
              <a:buFont typeface="Arial" charset="0"/>
              <a:buChar char="•"/>
            </a:pPr>
            <a:r>
              <a:rPr lang="en-US" altLang="en-US" sz="2000"/>
              <a:t>Failure rate</a:t>
            </a:r>
          </a:p>
          <a:p>
            <a:pPr lvl="1">
              <a:buFont typeface="Arial" charset="0"/>
              <a:buChar char="•"/>
            </a:pPr>
            <a:r>
              <a:rPr lang="en-US" altLang="en-US" sz="2000"/>
              <a:t>Results of re-testing the defects</a:t>
            </a:r>
          </a:p>
          <a:p>
            <a:r>
              <a:rPr lang="en-US" altLang="en-US" sz="2000" b="1"/>
              <a:t>Metrics on coverage</a:t>
            </a:r>
          </a:p>
          <a:p>
            <a:pPr lvl="1">
              <a:buFont typeface="Arial" charset="0"/>
              <a:buChar char="•"/>
            </a:pPr>
            <a:r>
              <a:rPr lang="en-US" altLang="en-US" sz="2000"/>
              <a:t>% of requirements covered</a:t>
            </a:r>
          </a:p>
          <a:p>
            <a:pPr lvl="1">
              <a:buFont typeface="Arial" charset="0"/>
              <a:buChar char="•"/>
            </a:pPr>
            <a:r>
              <a:rPr lang="en-US" altLang="en-US" sz="2000"/>
              <a:t>% of code covered</a:t>
            </a:r>
          </a:p>
          <a:p>
            <a:pPr lvl="1">
              <a:buFont typeface="Arial" charset="0"/>
              <a:buChar char="•"/>
            </a:pPr>
            <a:r>
              <a:rPr lang="en-US" altLang="en-US" sz="2000"/>
              <a:t>% of critical risk functionality covered</a:t>
            </a:r>
          </a:p>
          <a:p>
            <a:pPr lvl="1">
              <a:buFont typeface="Arial" charset="0"/>
              <a:buChar char="•"/>
            </a:pPr>
            <a:r>
              <a:rPr lang="en-US" altLang="en-US" sz="2000"/>
              <a:t>% of high risk functionality covered</a:t>
            </a:r>
          </a:p>
          <a:p>
            <a:pPr lvl="1">
              <a:buFont typeface="Arial" charset="0"/>
              <a:buChar char="•"/>
            </a:pPr>
            <a:r>
              <a:rPr lang="en-US" altLang="en-US" sz="2000"/>
              <a:t>% of medium risk functionality covered</a:t>
            </a:r>
          </a:p>
          <a:p>
            <a:pPr lvl="1">
              <a:buFont typeface="Arial" charset="0"/>
              <a:buChar char="•"/>
            </a:pPr>
            <a:r>
              <a:rPr lang="en-US" altLang="en-US" sz="2000"/>
              <a:t>% of low risk functionality covered</a:t>
            </a:r>
          </a:p>
          <a:p>
            <a:pPr lvl="1">
              <a:buFont typeface="Arial" charset="0"/>
              <a:buChar char="•"/>
            </a:pPr>
            <a:endParaRPr lang="en-US" altLang="en-US" sz="2000"/>
          </a:p>
          <a:p>
            <a:pPr lvl="1">
              <a:buFont typeface="Arial" charset="0"/>
              <a:buChar char="•"/>
            </a:pPr>
            <a:endParaRPr lang="en-US" altLang="en-US" sz="2000"/>
          </a:p>
          <a:p>
            <a:pPr lvl="1">
              <a:buFont typeface="Arial" charset="0"/>
              <a:buChar char="•"/>
            </a:pPr>
            <a:endParaRPr lang="en-US" altLang="en-US" sz="2000"/>
          </a:p>
          <a:p>
            <a:pPr lvl="1">
              <a:buFont typeface="Arial" charset="0"/>
              <a:buChar char="•"/>
            </a:pPr>
            <a:endParaRPr lang="en-US" altLang="en-US" sz="2000"/>
          </a:p>
          <a:p>
            <a:pPr lvl="1">
              <a:buFont typeface="Arial" charset="0"/>
              <a:buChar char="•"/>
            </a:pPr>
            <a:endParaRPr lang="en-US" altLang="en-US" sz="2000"/>
          </a:p>
          <a:p>
            <a:pPr lvl="1">
              <a:buFont typeface="Arial" charset="0"/>
              <a:buChar char="•"/>
            </a:pPr>
            <a:endParaRPr lang="en-US" altLang="en-US" sz="200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3525B7DD-F7FE-2347-A0C7-A2CAEA8526A6}" type="slidenum">
              <a:rPr lang="en-US" altLang="en-US" u="none">
                <a:solidFill>
                  <a:schemeClr val="bg1"/>
                </a:solidFill>
              </a:rPr>
              <a:pPr eaLnBrk="1" hangingPunct="1"/>
              <a:t>32</a:t>
            </a:fld>
            <a:endParaRPr lang="en-US" altLang="en-US" u="none">
              <a:solidFill>
                <a:schemeClr val="bg1"/>
              </a:solidFill>
            </a:endParaRPr>
          </a:p>
        </p:txBody>
      </p:sp>
    </p:spTree>
    <p:extLst>
      <p:ext uri="{BB962C8B-B14F-4D97-AF65-F5344CB8AC3E}">
        <p14:creationId xmlns:p14="http://schemas.microsoft.com/office/powerpoint/2010/main" val="16620023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a:t>Common Test Metrics continued…</a:t>
            </a:r>
          </a:p>
        </p:txBody>
      </p:sp>
      <p:sp>
        <p:nvSpPr>
          <p:cNvPr id="39939" name="Content Placeholder 2"/>
          <p:cNvSpPr>
            <a:spLocks noGrp="1"/>
          </p:cNvSpPr>
          <p:nvPr>
            <p:ph idx="1"/>
          </p:nvPr>
        </p:nvSpPr>
        <p:spPr/>
        <p:txBody>
          <a:bodyPr/>
          <a:lstStyle/>
          <a:p>
            <a:r>
              <a:rPr lang="en-US" altLang="en-US" sz="2400" b="1"/>
              <a:t>Metrics on other aspects</a:t>
            </a:r>
          </a:p>
          <a:p>
            <a:pPr lvl="1">
              <a:buFont typeface="Arial" charset="0"/>
              <a:buChar char="•"/>
            </a:pPr>
            <a:r>
              <a:rPr lang="en-US" altLang="en-US"/>
              <a:t>How the tester feels about the product – are they confident it is fit for purpose?</a:t>
            </a:r>
          </a:p>
          <a:p>
            <a:pPr lvl="1">
              <a:buFont typeface="Arial" charset="0"/>
              <a:buChar char="•"/>
            </a:pPr>
            <a:endParaRPr lang="en-US" altLang="en-US"/>
          </a:p>
          <a:p>
            <a:pPr lvl="1">
              <a:buFont typeface="Arial" charset="0"/>
              <a:buChar char="•"/>
            </a:pPr>
            <a:r>
              <a:rPr lang="en-US" altLang="en-US"/>
              <a:t>Milestones </a:t>
            </a:r>
          </a:p>
          <a:p>
            <a:pPr marL="890588" lvl="2" indent="0">
              <a:buNone/>
            </a:pPr>
            <a:r>
              <a:rPr lang="en-US" altLang="en-US"/>
              <a:t>– have they been reached?</a:t>
            </a:r>
          </a:p>
          <a:p>
            <a:pPr marL="890588" lvl="2" indent="0">
              <a:buNone/>
            </a:pPr>
            <a:endParaRPr lang="en-US" altLang="en-US"/>
          </a:p>
          <a:p>
            <a:pPr lvl="1">
              <a:buFont typeface="Arial" charset="0"/>
              <a:buChar char="•"/>
            </a:pPr>
            <a:r>
              <a:rPr lang="en-US" altLang="en-US"/>
              <a:t>Costs – cost/benefits analyses </a:t>
            </a:r>
          </a:p>
          <a:p>
            <a:pPr marL="890588" lvl="2" indent="0">
              <a:buNone/>
            </a:pPr>
            <a:r>
              <a:rPr lang="en-US" altLang="en-US"/>
              <a:t>– is it worth continuing on with the testing? Will running more tests be beneficial cost-wised to the project?</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4A7F19E9-151A-A749-8D12-5ABDE83ACBD7}" type="slidenum">
              <a:rPr lang="en-US" altLang="en-US" u="none">
                <a:solidFill>
                  <a:schemeClr val="bg1"/>
                </a:solidFill>
              </a:rPr>
              <a:pPr eaLnBrk="1" hangingPunct="1"/>
              <a:t>33</a:t>
            </a:fld>
            <a:endParaRPr lang="en-US" altLang="en-US" u="none">
              <a:solidFill>
                <a:schemeClr val="bg1"/>
              </a:solidFill>
            </a:endParaRPr>
          </a:p>
        </p:txBody>
      </p:sp>
    </p:spTree>
    <p:extLst>
      <p:ext uri="{BB962C8B-B14F-4D97-AF65-F5344CB8AC3E}">
        <p14:creationId xmlns:p14="http://schemas.microsoft.com/office/powerpoint/2010/main" val="9532629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838200" y="37308"/>
            <a:ext cx="10515600" cy="1325563"/>
          </a:xfrm>
        </p:spPr>
        <p:txBody>
          <a:bodyPr/>
          <a:lstStyle/>
          <a:p>
            <a:r>
              <a:rPr lang="en-US" altLang="en-US"/>
              <a:t>Test Reporting</a:t>
            </a:r>
          </a:p>
        </p:txBody>
      </p:sp>
      <p:sp>
        <p:nvSpPr>
          <p:cNvPr id="3" name="Content Placeholder 2"/>
          <p:cNvSpPr>
            <a:spLocks noGrp="1"/>
          </p:cNvSpPr>
          <p:nvPr>
            <p:ph idx="1"/>
          </p:nvPr>
        </p:nvSpPr>
        <p:spPr>
          <a:xfrm>
            <a:off x="1638300" y="1000126"/>
            <a:ext cx="8915400" cy="5421313"/>
          </a:xfrm>
        </p:spPr>
        <p:txBody>
          <a:bodyPr/>
          <a:lstStyle/>
          <a:p>
            <a:pPr marL="0" indent="0">
              <a:buNone/>
              <a:defRPr/>
            </a:pPr>
            <a:r>
              <a:rPr lang="en-US" sz="2400" dirty="0"/>
              <a:t>Summarizes information about testing showing:</a:t>
            </a:r>
          </a:p>
          <a:p>
            <a:pPr lvl="1">
              <a:buFont typeface="Arial" pitchFamily="34" charset="0"/>
              <a:buChar char="•"/>
              <a:defRPr/>
            </a:pPr>
            <a:r>
              <a:rPr lang="en-US" dirty="0"/>
              <a:t>what happened during testing?</a:t>
            </a:r>
          </a:p>
          <a:p>
            <a:pPr lvl="1">
              <a:buFont typeface="Arial" pitchFamily="34" charset="0"/>
              <a:buChar char="•"/>
              <a:defRPr/>
            </a:pPr>
            <a:r>
              <a:rPr lang="en-US" dirty="0"/>
              <a:t>were dates and exit criteria met?</a:t>
            </a:r>
          </a:p>
          <a:p>
            <a:pPr>
              <a:buFont typeface="Wingdings" pitchFamily="2" charset="2"/>
              <a:buChar char="Ø"/>
              <a:defRPr/>
            </a:pPr>
            <a:r>
              <a:rPr lang="en-US" sz="2400" dirty="0"/>
              <a:t>Analyze metrics and make appropriate recommendations</a:t>
            </a:r>
          </a:p>
          <a:p>
            <a:pPr lvl="1">
              <a:buFont typeface="Arial" pitchFamily="34" charset="0"/>
              <a:buChar char="•"/>
              <a:defRPr/>
            </a:pPr>
            <a:r>
              <a:rPr lang="en-US" dirty="0"/>
              <a:t>Assessment of defects remaining</a:t>
            </a:r>
          </a:p>
          <a:p>
            <a:pPr lvl="1">
              <a:buFont typeface="Arial" pitchFamily="34" charset="0"/>
              <a:buChar char="•"/>
              <a:defRPr/>
            </a:pPr>
            <a:r>
              <a:rPr lang="en-US" dirty="0"/>
              <a:t>Is it worth carrying on with testing?</a:t>
            </a:r>
          </a:p>
          <a:p>
            <a:pPr lvl="1">
              <a:buFont typeface="Arial" pitchFamily="34" charset="0"/>
              <a:buChar char="•"/>
              <a:defRPr/>
            </a:pPr>
            <a:r>
              <a:rPr lang="en-US" dirty="0"/>
              <a:t>What’s the situation with risks?</a:t>
            </a:r>
          </a:p>
          <a:p>
            <a:pPr lvl="1">
              <a:buFont typeface="Arial" pitchFamily="34" charset="0"/>
              <a:buChar char="•"/>
              <a:defRPr/>
            </a:pPr>
            <a:r>
              <a:rPr lang="en-US" dirty="0"/>
              <a:t>Are we confident the application will work?</a:t>
            </a:r>
          </a:p>
          <a:p>
            <a:pPr lvl="1">
              <a:buFont typeface="Arial" pitchFamily="34" charset="0"/>
              <a:buChar char="•"/>
              <a:defRPr/>
            </a:pPr>
            <a:r>
              <a:rPr lang="en-US" dirty="0"/>
              <a:t>Assess the adequacy of test objectives/approach and effectiveness of testing</a:t>
            </a:r>
            <a:br>
              <a:rPr lang="en-US" dirty="0"/>
            </a:br>
            <a:endParaRPr lang="en-US" dirty="0"/>
          </a:p>
          <a:p>
            <a:pPr marL="395287" lvl="1" indent="0" algn="ctr">
              <a:buNone/>
              <a:defRPr/>
            </a:pPr>
            <a:r>
              <a:rPr lang="en-US" sz="2000" b="1" dirty="0">
                <a:solidFill>
                  <a:schemeClr val="accent2"/>
                </a:solidFill>
              </a:rPr>
              <a:t>IEEE 829-1998 includes the outline of a test summary report</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CEA2CCF9-0C6B-B246-8753-BF2BF230F7C9}" type="slidenum">
              <a:rPr lang="en-US" altLang="en-US" u="none">
                <a:solidFill>
                  <a:schemeClr val="bg1"/>
                </a:solidFill>
              </a:rPr>
              <a:pPr eaLnBrk="1" hangingPunct="1"/>
              <a:t>34</a:t>
            </a:fld>
            <a:endParaRPr lang="en-US" altLang="en-US" u="none">
              <a:solidFill>
                <a:schemeClr val="bg1"/>
              </a:solidFill>
            </a:endParaRPr>
          </a:p>
        </p:txBody>
      </p:sp>
    </p:spTree>
    <p:extLst>
      <p:ext uri="{BB962C8B-B14F-4D97-AF65-F5344CB8AC3E}">
        <p14:creationId xmlns:p14="http://schemas.microsoft.com/office/powerpoint/2010/main" val="1262209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3"/>
          <p:cNvSpPr>
            <a:spLocks noGrp="1"/>
          </p:cNvSpPr>
          <p:nvPr>
            <p:ph type="title"/>
          </p:nvPr>
        </p:nvSpPr>
        <p:spPr>
          <a:xfrm>
            <a:off x="838200" y="0"/>
            <a:ext cx="10515600" cy="1325563"/>
          </a:xfrm>
        </p:spPr>
        <p:txBody>
          <a:bodyPr/>
          <a:lstStyle/>
          <a:p>
            <a:r>
              <a:rPr lang="en-AU" altLang="en-US" sz="2800"/>
              <a:t>IEEE-829 Test Summary Report </a:t>
            </a:r>
          </a:p>
        </p:txBody>
      </p:sp>
      <p:sp>
        <p:nvSpPr>
          <p:cNvPr id="41987" name="Content Placeholder 4"/>
          <p:cNvSpPr>
            <a:spLocks noGrp="1"/>
          </p:cNvSpPr>
          <p:nvPr>
            <p:ph idx="1"/>
          </p:nvPr>
        </p:nvSpPr>
        <p:spPr>
          <a:xfrm>
            <a:off x="1638300" y="990601"/>
            <a:ext cx="8915400" cy="5192713"/>
          </a:xfrm>
        </p:spPr>
        <p:txBody>
          <a:bodyPr/>
          <a:lstStyle/>
          <a:p>
            <a:pPr marL="457200" indent="-457200">
              <a:buFontTx/>
              <a:buAutoNum type="arabicPeriod"/>
            </a:pPr>
            <a:r>
              <a:rPr lang="en-AU" altLang="en-US" sz="2400"/>
              <a:t>Identifier</a:t>
            </a:r>
          </a:p>
          <a:p>
            <a:pPr marL="457200" indent="-457200">
              <a:buFontTx/>
              <a:buAutoNum type="arabicPeriod"/>
            </a:pPr>
            <a:r>
              <a:rPr lang="en-AU" altLang="en-US" sz="2400"/>
              <a:t>Summary</a:t>
            </a:r>
          </a:p>
          <a:p>
            <a:pPr marL="457200" indent="-457200">
              <a:buFontTx/>
              <a:buAutoNum type="arabicPeriod"/>
            </a:pPr>
            <a:r>
              <a:rPr lang="en-AU" altLang="en-US" sz="2400"/>
              <a:t>Variances</a:t>
            </a:r>
          </a:p>
          <a:p>
            <a:pPr marL="457200" indent="-457200">
              <a:buFontTx/>
              <a:buAutoNum type="arabicPeriod"/>
            </a:pPr>
            <a:r>
              <a:rPr lang="en-AU" altLang="en-US" sz="2400"/>
              <a:t>Comprehensive Assessment</a:t>
            </a:r>
          </a:p>
          <a:p>
            <a:pPr marL="457200" indent="-457200">
              <a:buFontTx/>
              <a:buAutoNum type="arabicPeriod"/>
            </a:pPr>
            <a:r>
              <a:rPr lang="en-AU" altLang="en-US" sz="2400"/>
              <a:t>Summary of Results</a:t>
            </a:r>
          </a:p>
          <a:p>
            <a:pPr marL="457200" indent="-457200">
              <a:buFontTx/>
              <a:buAutoNum type="arabicPeriod"/>
            </a:pPr>
            <a:r>
              <a:rPr lang="en-AU" altLang="en-US" sz="2400"/>
              <a:t>Summary of Activities</a:t>
            </a:r>
          </a:p>
          <a:p>
            <a:pPr marL="457200" indent="-457200">
              <a:buNone/>
            </a:pPr>
            <a:endParaRPr lang="en-AU" altLang="en-US" sz="2400"/>
          </a:p>
          <a:p>
            <a:pPr marL="457200" indent="-457200">
              <a:buNone/>
            </a:pPr>
            <a:endParaRPr lang="en-AU" altLang="en-US" sz="240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6B5B0E6A-A831-4046-8FBF-1D5B321E1223}" type="slidenum">
              <a:rPr lang="en-US" altLang="en-US" u="none">
                <a:solidFill>
                  <a:schemeClr val="bg1"/>
                </a:solidFill>
              </a:rPr>
              <a:pPr eaLnBrk="1" hangingPunct="1"/>
              <a:t>35</a:t>
            </a:fld>
            <a:endParaRPr lang="en-US" altLang="en-US" u="none">
              <a:solidFill>
                <a:schemeClr val="bg1"/>
              </a:solidFill>
            </a:endParaRPr>
          </a:p>
        </p:txBody>
      </p:sp>
      <p:sp>
        <p:nvSpPr>
          <p:cNvPr id="6" name="TextBox 5"/>
          <p:cNvSpPr txBox="1">
            <a:spLocks noChangeArrowheads="1"/>
          </p:cNvSpPr>
          <p:nvPr/>
        </p:nvSpPr>
        <p:spPr bwMode="auto">
          <a:xfrm>
            <a:off x="1542648" y="4883945"/>
            <a:ext cx="9328150" cy="1385887"/>
          </a:xfrm>
          <a:prstGeom prst="rect">
            <a:avLst/>
          </a:prstGeom>
          <a:gradFill rotWithShape="1">
            <a:gsLst>
              <a:gs pos="0">
                <a:srgbClr val="DDFCFF"/>
              </a:gs>
              <a:gs pos="25000">
                <a:srgbClr val="DEFEFF"/>
              </a:gs>
              <a:gs pos="100000">
                <a:srgbClr val="EDFFFF"/>
              </a:gs>
            </a:gsLst>
            <a:lin ang="16200000" scaled="1"/>
          </a:gradFill>
          <a:ln w="9525">
            <a:solidFill>
              <a:srgbClr val="D5F1F4"/>
            </a:solidFill>
            <a:miter lim="800000"/>
            <a:headEnd/>
            <a:tailEnd/>
          </a:ln>
          <a:effectLst>
            <a:outerShdw blurRad="65500" dist="38100" dir="5400000" rotWithShape="0">
              <a:srgbClr val="000000">
                <a:alpha val="39999"/>
              </a:srgbClr>
            </a:outerShdw>
          </a:effectLst>
        </p:spPr>
        <p:txBody>
          <a:bodyPr>
            <a:spAutoFit/>
          </a:bodyPr>
          <a:lstStyle>
            <a:lvl1pPr marL="377825" eaLnBrk="0" hangingPunct="0">
              <a:defRPr sz="1200" b="1" u="sng">
                <a:solidFill>
                  <a:schemeClr val="tx1"/>
                </a:solidFill>
                <a:latin typeface="Arial" charset="0"/>
                <a:ea typeface="Arial" charset="0"/>
                <a:cs typeface="Arial" charset="0"/>
              </a:defRPr>
            </a:lvl1pPr>
            <a:lvl2pPr marL="3238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lvl="1" eaLnBrk="1" hangingPunct="1"/>
            <a:r>
              <a:rPr lang="en-AU" altLang="en-US" dirty="0"/>
              <a:t>Purpose: </a:t>
            </a:r>
            <a:r>
              <a:rPr lang="en-AU" altLang="en-US" dirty="0">
                <a:solidFill>
                  <a:srgbClr val="000000"/>
                </a:solidFill>
              </a:rPr>
              <a:t>To summarise what happened during testing</a:t>
            </a:r>
          </a:p>
          <a:p>
            <a:pPr lvl="1" eaLnBrk="1" hangingPunct="1"/>
            <a:endParaRPr lang="en-AU" altLang="en-US" dirty="0"/>
          </a:p>
          <a:p>
            <a:pPr eaLnBrk="1" hangingPunct="1"/>
            <a:r>
              <a:rPr lang="en-AU" altLang="en-US" dirty="0"/>
              <a:t>The Test Summary brings together all pertinent information about the testing, including the number of incidents raised and outstanding, and crucially an assessment about the quality of the system. Also recorded for use in future project planning is details of what was done, and how long it took. This document is important in deciding whether the quality of the system is good enough to allow it to proceed to another stage. This assessment is based upon detailed information that was documented in the Test Plan.</a:t>
            </a:r>
            <a:endParaRPr lang="en-AU" altLang="en-US" dirty="0">
              <a:solidFill>
                <a:srgbClr val="000000"/>
              </a:solidFill>
            </a:endParaRPr>
          </a:p>
        </p:txBody>
      </p:sp>
    </p:spTree>
    <p:extLst>
      <p:ext uri="{BB962C8B-B14F-4D97-AF65-F5344CB8AC3E}">
        <p14:creationId xmlns:p14="http://schemas.microsoft.com/office/powerpoint/2010/main" val="11057694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838200" y="15876"/>
            <a:ext cx="10515600" cy="1325563"/>
          </a:xfrm>
        </p:spPr>
        <p:txBody>
          <a:bodyPr/>
          <a:lstStyle/>
          <a:p>
            <a:r>
              <a:rPr lang="en-US" altLang="en-US"/>
              <a:t>Test Control</a:t>
            </a:r>
          </a:p>
        </p:txBody>
      </p:sp>
      <p:sp>
        <p:nvSpPr>
          <p:cNvPr id="3" name="Content Placeholder 2"/>
          <p:cNvSpPr>
            <a:spLocks noGrp="1"/>
          </p:cNvSpPr>
          <p:nvPr>
            <p:ph idx="1"/>
          </p:nvPr>
        </p:nvSpPr>
        <p:spPr>
          <a:xfrm>
            <a:off x="1638300" y="1044576"/>
            <a:ext cx="8915400" cy="5345113"/>
          </a:xfrm>
        </p:spPr>
        <p:txBody>
          <a:bodyPr/>
          <a:lstStyle/>
          <a:p>
            <a:pPr>
              <a:buFont typeface="Wingdings" pitchFamily="2" charset="2"/>
              <a:buChar char="Ø"/>
              <a:defRPr/>
            </a:pPr>
            <a:r>
              <a:rPr lang="en-US" sz="2400" dirty="0"/>
              <a:t>Guiding or Corrective actions taken to help us meet the original or modified plans</a:t>
            </a:r>
          </a:p>
          <a:p>
            <a:pPr>
              <a:buFont typeface="Wingdings" pitchFamily="2" charset="2"/>
              <a:buChar char="Ø"/>
              <a:defRPr/>
            </a:pPr>
            <a:endParaRPr lang="en-US" sz="2400" dirty="0"/>
          </a:p>
          <a:p>
            <a:pPr>
              <a:buFont typeface="Wingdings" pitchFamily="2" charset="2"/>
              <a:buChar char="Ø"/>
              <a:defRPr/>
            </a:pPr>
            <a:r>
              <a:rPr lang="en-US" sz="2400" dirty="0"/>
              <a:t>Some key controlling actions examples</a:t>
            </a:r>
          </a:p>
          <a:p>
            <a:pPr lvl="2">
              <a:buFont typeface="Arial" pitchFamily="34" charset="0"/>
              <a:buChar char="–"/>
              <a:defRPr/>
            </a:pPr>
            <a:r>
              <a:rPr lang="en-US" dirty="0"/>
              <a:t>more resource (people, machines, time)</a:t>
            </a:r>
          </a:p>
          <a:p>
            <a:pPr lvl="2">
              <a:buFont typeface="Arial" pitchFamily="34" charset="0"/>
              <a:buChar char="–"/>
              <a:defRPr/>
            </a:pPr>
            <a:r>
              <a:rPr lang="en-US" dirty="0"/>
              <a:t>de-scope product</a:t>
            </a:r>
          </a:p>
          <a:p>
            <a:pPr lvl="2">
              <a:buFont typeface="Arial" pitchFamily="34" charset="0"/>
              <a:buChar char="–"/>
              <a:defRPr/>
            </a:pPr>
            <a:r>
              <a:rPr lang="en-US" dirty="0"/>
              <a:t>de-scope testing</a:t>
            </a:r>
          </a:p>
          <a:p>
            <a:pPr lvl="2">
              <a:buFont typeface="Arial" pitchFamily="34" charset="0"/>
              <a:buChar char="–"/>
              <a:defRPr/>
            </a:pPr>
            <a:r>
              <a:rPr lang="en-US" dirty="0"/>
              <a:t>increase entry criteria (better quality </a:t>
            </a:r>
            <a:br>
              <a:rPr lang="en-US" dirty="0"/>
            </a:br>
            <a:r>
              <a:rPr lang="en-US" dirty="0"/>
              <a:t>delivered)</a:t>
            </a:r>
          </a:p>
          <a:p>
            <a:pPr lvl="2">
              <a:buFont typeface="Arial" pitchFamily="34" charset="0"/>
              <a:buChar char="–"/>
              <a:defRPr/>
            </a:pPr>
            <a:r>
              <a:rPr lang="en-US" dirty="0"/>
              <a:t>reduce exit criteria (reduction of quality to customers)</a:t>
            </a:r>
            <a:br>
              <a:rPr lang="en-US" dirty="0"/>
            </a:br>
            <a:endParaRPr lang="en-US" dirty="0"/>
          </a:p>
          <a:p>
            <a:pPr>
              <a:buFont typeface="Wingdings" pitchFamily="2" charset="2"/>
              <a:buChar char="Ø"/>
              <a:defRPr/>
            </a:pPr>
            <a:r>
              <a:rPr lang="en-US" sz="2400" dirty="0"/>
              <a:t>Feedback is vital</a:t>
            </a:r>
          </a:p>
          <a:p>
            <a:pPr lvl="2">
              <a:buFont typeface="Arial" pitchFamily="34" charset="0"/>
              <a:buChar char="–"/>
              <a:defRPr/>
            </a:pPr>
            <a:r>
              <a:rPr lang="en-US" dirty="0"/>
              <a:t>this will demonstrate whether the controlling action has had the desired effect for the project.</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CA459CA8-8C7D-AA4B-97A8-43A7221A87DB}" type="slidenum">
              <a:rPr lang="en-US" altLang="en-US" u="none">
                <a:solidFill>
                  <a:schemeClr val="bg1"/>
                </a:solidFill>
              </a:rPr>
              <a:pPr eaLnBrk="1" hangingPunct="1"/>
              <a:t>36</a:t>
            </a:fld>
            <a:endParaRPr lang="en-US" altLang="en-US" u="none">
              <a:solidFill>
                <a:schemeClr val="bg1"/>
              </a:solidFill>
            </a:endParaRPr>
          </a:p>
        </p:txBody>
      </p:sp>
    </p:spTree>
    <p:extLst>
      <p:ext uri="{BB962C8B-B14F-4D97-AF65-F5344CB8AC3E}">
        <p14:creationId xmlns:p14="http://schemas.microsoft.com/office/powerpoint/2010/main" val="15678455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ctrTitle"/>
          </p:nvPr>
        </p:nvSpPr>
        <p:spPr/>
        <p:txBody>
          <a:bodyPr/>
          <a:lstStyle/>
          <a:p>
            <a:pPr eaLnBrk="1" hangingPunct="1"/>
            <a:r>
              <a:rPr lang="en-US" altLang="en-US"/>
              <a:t>5.4 CONFIGURATION MANAGEMENT</a:t>
            </a:r>
          </a:p>
        </p:txBody>
      </p:sp>
      <p:sp>
        <p:nvSpPr>
          <p:cNvPr id="44035" name="Rectangle 6"/>
          <p:cNvSpPr>
            <a:spLocks noGrp="1" noChangeArrowheads="1"/>
          </p:cNvSpPr>
          <p:nvPr>
            <p:ph type="subTitle" idx="1"/>
          </p:nvPr>
        </p:nvSpPr>
        <p:spPr/>
        <p:txBody>
          <a:bodyPr/>
          <a:lstStyle/>
          <a:p>
            <a:pPr>
              <a:buFont typeface="Wingdings" charset="2"/>
              <a:buNone/>
            </a:pPr>
            <a:r>
              <a:rPr lang="en-AU" altLang="en-US"/>
              <a:t>Supports Testing</a:t>
            </a:r>
          </a:p>
        </p:txBody>
      </p:sp>
    </p:spTree>
    <p:extLst>
      <p:ext uri="{BB962C8B-B14F-4D97-AF65-F5344CB8AC3E}">
        <p14:creationId xmlns:p14="http://schemas.microsoft.com/office/powerpoint/2010/main" val="11562807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t>Configuration Management</a:t>
            </a:r>
          </a:p>
        </p:txBody>
      </p:sp>
      <p:sp>
        <p:nvSpPr>
          <p:cNvPr id="46083" name="Content Placeholder 2"/>
          <p:cNvSpPr>
            <a:spLocks noGrp="1"/>
          </p:cNvSpPr>
          <p:nvPr>
            <p:ph idx="1"/>
          </p:nvPr>
        </p:nvSpPr>
        <p:spPr/>
        <p:txBody>
          <a:bodyPr/>
          <a:lstStyle/>
          <a:p>
            <a:r>
              <a:rPr lang="en-US" altLang="en-US" sz="2400"/>
              <a:t>The purpose of configuration management is to establish and maintain the </a:t>
            </a:r>
            <a:r>
              <a:rPr lang="en-US" altLang="en-US" sz="2400" b="1">
                <a:solidFill>
                  <a:schemeClr val="accent2"/>
                </a:solidFill>
              </a:rPr>
              <a:t>integrity of the products</a:t>
            </a:r>
          </a:p>
          <a:p>
            <a:pPr lvl="1"/>
            <a:r>
              <a:rPr lang="en-US" altLang="en-US"/>
              <a:t>(components, data and documentation) </a:t>
            </a:r>
          </a:p>
          <a:p>
            <a:r>
              <a:rPr lang="en-US" altLang="en-US" sz="2400"/>
              <a:t>For testing, configuration management may involve ensuring the following:</a:t>
            </a:r>
          </a:p>
          <a:p>
            <a:pPr lvl="1"/>
            <a:r>
              <a:rPr lang="en-US" altLang="en-US"/>
              <a:t>All items of test ware are identified, version controlled, tracked for changes, related to each other and related to development items (test objects) so that </a:t>
            </a:r>
            <a:r>
              <a:rPr lang="en-US" altLang="en-US" b="1">
                <a:solidFill>
                  <a:schemeClr val="accent2"/>
                </a:solidFill>
              </a:rPr>
              <a:t>traceability</a:t>
            </a:r>
            <a:r>
              <a:rPr lang="en-US" altLang="en-US"/>
              <a:t> can be maintained </a:t>
            </a:r>
            <a:r>
              <a:rPr lang="en-AU" altLang="en-US"/>
              <a:t>throughout the test process</a:t>
            </a:r>
          </a:p>
          <a:p>
            <a:pPr lvl="1"/>
            <a:r>
              <a:rPr lang="en-US" altLang="en-US"/>
              <a:t>All identified documents and software items are referenced unambiguously in test </a:t>
            </a:r>
            <a:r>
              <a:rPr lang="en-AU" altLang="en-US"/>
              <a:t>documentation</a:t>
            </a:r>
            <a:endParaRPr lang="en-US" altLang="en-US"/>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38449923-CCE9-4D4E-88EE-D8E7F13CECF0}" type="slidenum">
              <a:rPr lang="en-US" altLang="en-US" u="none">
                <a:solidFill>
                  <a:schemeClr val="bg1"/>
                </a:solidFill>
              </a:rPr>
              <a:pPr eaLnBrk="1" hangingPunct="1"/>
              <a:t>38</a:t>
            </a:fld>
            <a:endParaRPr lang="en-US" altLang="en-US" u="none">
              <a:solidFill>
                <a:schemeClr val="bg1"/>
              </a:solidFill>
            </a:endParaRPr>
          </a:p>
        </p:txBody>
      </p:sp>
    </p:spTree>
    <p:extLst>
      <p:ext uri="{BB962C8B-B14F-4D97-AF65-F5344CB8AC3E}">
        <p14:creationId xmlns:p14="http://schemas.microsoft.com/office/powerpoint/2010/main" val="2507146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838200" y="0"/>
            <a:ext cx="10515600" cy="1325563"/>
          </a:xfrm>
        </p:spPr>
        <p:txBody>
          <a:bodyPr/>
          <a:lstStyle/>
          <a:p>
            <a:r>
              <a:rPr lang="en-AU" altLang="en-US"/>
              <a:t>Why do we need CM?</a:t>
            </a:r>
          </a:p>
        </p:txBody>
      </p:sp>
      <p:sp>
        <p:nvSpPr>
          <p:cNvPr id="3" name="Content Placeholder 2"/>
          <p:cNvSpPr>
            <a:spLocks noGrp="1"/>
          </p:cNvSpPr>
          <p:nvPr>
            <p:ph idx="1"/>
          </p:nvPr>
        </p:nvSpPr>
        <p:spPr>
          <a:xfrm>
            <a:off x="1638300" y="1195388"/>
            <a:ext cx="8915400" cy="5421312"/>
          </a:xfrm>
        </p:spPr>
        <p:txBody>
          <a:bodyPr/>
          <a:lstStyle/>
          <a:p>
            <a:r>
              <a:rPr lang="en-US" altLang="en-US" sz="2400"/>
              <a:t>Without configuration management how can you accurately reproduce failure/pass?</a:t>
            </a:r>
          </a:p>
          <a:p>
            <a:pPr lvl="1"/>
            <a:r>
              <a:rPr lang="en-US" altLang="en-US"/>
              <a:t>Which version of code?</a:t>
            </a:r>
          </a:p>
          <a:p>
            <a:pPr lvl="1"/>
            <a:r>
              <a:rPr lang="en-US" altLang="en-US"/>
              <a:t>Which version of the test?</a:t>
            </a:r>
          </a:p>
          <a:p>
            <a:pPr lvl="1"/>
            <a:r>
              <a:rPr lang="en-US" altLang="en-US"/>
              <a:t>Which version of the requirement?</a:t>
            </a:r>
          </a:p>
          <a:p>
            <a:pPr lvl="1"/>
            <a:r>
              <a:rPr lang="en-US" altLang="en-US"/>
              <a:t>Which configuration of the environment or data?</a:t>
            </a:r>
          </a:p>
          <a:p>
            <a:r>
              <a:rPr lang="en-US" altLang="en-US" sz="2400"/>
              <a:t>For the tester, configuration management helps to uniquely identify (and to reproduce) the tested item, test documents, the tests and the test harness(es).</a:t>
            </a:r>
          </a:p>
          <a:p>
            <a:r>
              <a:rPr lang="en-US" altLang="en-US" sz="2400"/>
              <a:t>During </a:t>
            </a:r>
            <a:r>
              <a:rPr lang="en-US" altLang="en-US" sz="2400" b="1">
                <a:solidFill>
                  <a:schemeClr val="accent2"/>
                </a:solidFill>
              </a:rPr>
              <a:t>test planning</a:t>
            </a:r>
            <a:r>
              <a:rPr lang="en-US" altLang="en-US" sz="2400"/>
              <a:t>, the configuration management procedures and infrastructure (tools) should be </a:t>
            </a:r>
            <a:r>
              <a:rPr lang="en-AU" altLang="en-US" sz="2400"/>
              <a:t>chosen, documented and implemented.</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47F28E3A-4A4B-CE4D-AFC8-C5857A126BB5}" type="slidenum">
              <a:rPr lang="en-US" altLang="en-US" u="none">
                <a:solidFill>
                  <a:schemeClr val="bg1"/>
                </a:solidFill>
              </a:rPr>
              <a:pPr eaLnBrk="1" hangingPunct="1"/>
              <a:t>39</a:t>
            </a:fld>
            <a:endParaRPr lang="en-US" altLang="en-US" u="none">
              <a:solidFill>
                <a:schemeClr val="bg1"/>
              </a:solidFill>
            </a:endParaRPr>
          </a:p>
        </p:txBody>
      </p:sp>
    </p:spTree>
    <p:extLst>
      <p:ext uri="{BB962C8B-B14F-4D97-AF65-F5344CB8AC3E}">
        <p14:creationId xmlns:p14="http://schemas.microsoft.com/office/powerpoint/2010/main" val="397921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ctrTitle"/>
          </p:nvPr>
        </p:nvSpPr>
        <p:spPr/>
        <p:txBody>
          <a:bodyPr/>
          <a:lstStyle/>
          <a:p>
            <a:pPr eaLnBrk="1" hangingPunct="1"/>
            <a:r>
              <a:rPr lang="en-AU" altLang="en-US"/>
              <a:t>5.1 Test Organisation</a:t>
            </a:r>
            <a:endParaRPr lang="en-US" altLang="en-US"/>
          </a:p>
        </p:txBody>
      </p:sp>
      <p:sp>
        <p:nvSpPr>
          <p:cNvPr id="10243" name="Rectangle 6"/>
          <p:cNvSpPr>
            <a:spLocks noGrp="1" noChangeArrowheads="1"/>
          </p:cNvSpPr>
          <p:nvPr>
            <p:ph type="subTitle" idx="1"/>
          </p:nvPr>
        </p:nvSpPr>
        <p:spPr/>
        <p:txBody>
          <a:bodyPr/>
          <a:lstStyle/>
          <a:p>
            <a:pPr>
              <a:buFont typeface="Wingdings" charset="2"/>
              <a:buNone/>
            </a:pPr>
            <a:r>
              <a:rPr lang="en-AU" altLang="en-US"/>
              <a:t>Organisation and Independence</a:t>
            </a:r>
            <a:endParaRPr lang="en-US" altLang="en-US"/>
          </a:p>
        </p:txBody>
      </p:sp>
    </p:spTree>
    <p:extLst>
      <p:ext uri="{BB962C8B-B14F-4D97-AF65-F5344CB8AC3E}">
        <p14:creationId xmlns:p14="http://schemas.microsoft.com/office/powerpoint/2010/main" val="10366439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ctrTitle"/>
          </p:nvPr>
        </p:nvSpPr>
        <p:spPr/>
        <p:txBody>
          <a:bodyPr/>
          <a:lstStyle/>
          <a:p>
            <a:pPr eaLnBrk="1" hangingPunct="1"/>
            <a:r>
              <a:rPr lang="en-AU" altLang="en-US"/>
              <a:t>5.5 Risk and Testing</a:t>
            </a:r>
            <a:endParaRPr lang="en-US" altLang="en-US"/>
          </a:p>
        </p:txBody>
      </p:sp>
      <p:sp>
        <p:nvSpPr>
          <p:cNvPr id="47107" name="Rectangle 6"/>
          <p:cNvSpPr>
            <a:spLocks noGrp="1" noChangeArrowheads="1"/>
          </p:cNvSpPr>
          <p:nvPr>
            <p:ph type="subTitle" idx="1"/>
          </p:nvPr>
        </p:nvSpPr>
        <p:spPr/>
        <p:txBody>
          <a:bodyPr/>
          <a:lstStyle/>
          <a:p>
            <a:pPr>
              <a:buFont typeface="Wingdings" charset="2"/>
              <a:buNone/>
            </a:pPr>
            <a:r>
              <a:rPr lang="en-AU" altLang="en-US"/>
              <a:t>Analysis and Management</a:t>
            </a:r>
          </a:p>
        </p:txBody>
      </p:sp>
    </p:spTree>
    <p:extLst>
      <p:ext uri="{BB962C8B-B14F-4D97-AF65-F5344CB8AC3E}">
        <p14:creationId xmlns:p14="http://schemas.microsoft.com/office/powerpoint/2010/main" val="6011787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838200" y="0"/>
            <a:ext cx="10515600" cy="1325563"/>
          </a:xfrm>
        </p:spPr>
        <p:txBody>
          <a:bodyPr/>
          <a:lstStyle/>
          <a:p>
            <a:pPr eaLnBrk="1" hangingPunct="1"/>
            <a:r>
              <a:rPr lang="en-AU" altLang="en-US" sz="2800"/>
              <a:t>What is Risk?</a:t>
            </a:r>
            <a:endParaRPr lang="en-US" altLang="en-US" sz="2800" dirty="0"/>
          </a:p>
        </p:txBody>
      </p:sp>
      <p:sp>
        <p:nvSpPr>
          <p:cNvPr id="48131" name="Content Placeholder 2"/>
          <p:cNvSpPr>
            <a:spLocks noGrp="1"/>
          </p:cNvSpPr>
          <p:nvPr>
            <p:ph idx="1"/>
          </p:nvPr>
        </p:nvSpPr>
        <p:spPr>
          <a:xfrm>
            <a:off x="1720850" y="1066800"/>
            <a:ext cx="9080500" cy="2057400"/>
          </a:xfrm>
        </p:spPr>
        <p:txBody>
          <a:bodyPr/>
          <a:lstStyle/>
          <a:p>
            <a:pPr marL="0" indent="0">
              <a:buNone/>
            </a:pPr>
            <a:r>
              <a:rPr lang="en-AU" altLang="en-US" sz="2400"/>
              <a:t>Risk can be defined as “the </a:t>
            </a:r>
            <a:r>
              <a:rPr lang="en-AU" altLang="en-US" sz="2400" b="1">
                <a:solidFill>
                  <a:schemeClr val="accent2"/>
                </a:solidFill>
              </a:rPr>
              <a:t>chance</a:t>
            </a:r>
            <a:r>
              <a:rPr lang="en-AU" altLang="en-US" sz="2400"/>
              <a:t> of an event, hazard, threat or situation occurring and resulting in undesirable consequences or a potential problem</a:t>
            </a:r>
            <a:r>
              <a:rPr lang="en-AU" altLang="en-US" sz="2000"/>
              <a:t>”</a:t>
            </a:r>
          </a:p>
          <a:p>
            <a:pPr lvl="1" eaLnBrk="1" hangingPunct="1">
              <a:buFontTx/>
              <a:buNone/>
            </a:pPr>
            <a:endParaRPr lang="en-AU" altLang="en-US" sz="2000"/>
          </a:p>
          <a:p>
            <a:pPr lvl="1" eaLnBrk="1" hangingPunct="1">
              <a:buFontTx/>
              <a:buNone/>
            </a:pPr>
            <a:endParaRPr lang="en-AU" altLang="en-US" sz="2000"/>
          </a:p>
          <a:p>
            <a:pPr lvl="1" eaLnBrk="1" hangingPunct="1">
              <a:buFontTx/>
              <a:buNone/>
            </a:pPr>
            <a:endParaRPr lang="en-AU" altLang="en-US" sz="2000"/>
          </a:p>
        </p:txBody>
      </p:sp>
      <p:sp>
        <p:nvSpPr>
          <p:cNvPr id="3" name="Slide Number Placeholder 2"/>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D9F2E691-3030-D04F-8B98-8C09C66CBCD4}" type="slidenum">
              <a:rPr lang="en-US" altLang="en-US" u="none">
                <a:solidFill>
                  <a:schemeClr val="bg1"/>
                </a:solidFill>
              </a:rPr>
              <a:pPr eaLnBrk="1" hangingPunct="1"/>
              <a:t>41</a:t>
            </a:fld>
            <a:endParaRPr lang="en-US" altLang="en-US" u="none">
              <a:solidFill>
                <a:schemeClr val="bg1"/>
              </a:solidFill>
            </a:endParaRPr>
          </a:p>
        </p:txBody>
      </p:sp>
      <p:sp>
        <p:nvSpPr>
          <p:cNvPr id="2" name="TextBox 1"/>
          <p:cNvSpPr txBox="1"/>
          <p:nvPr/>
        </p:nvSpPr>
        <p:spPr>
          <a:xfrm>
            <a:off x="1885950" y="2438401"/>
            <a:ext cx="8667750" cy="708025"/>
          </a:xfrm>
          <a:prstGeom prst="rect">
            <a:avLst/>
          </a:prstGeom>
          <a:noFill/>
        </p:spPr>
        <p:txBody>
          <a:bodyPr>
            <a:spAutoFit/>
          </a:bodyPr>
          <a:lstStyle/>
          <a:p>
            <a:pPr>
              <a:defRPr/>
            </a:pPr>
            <a:r>
              <a:rPr lang="en-AU" sz="2000" dirty="0">
                <a:cs typeface="Arial" pitchFamily="34" charset="0"/>
              </a:rPr>
              <a:t>The level of risk is the likelihood of an adverse event happening x the impact (the resulting harm from the event)</a:t>
            </a:r>
            <a:endParaRPr lang="en-US" sz="2000" dirty="0">
              <a:cs typeface="Arial" pitchFamily="34" charset="0"/>
            </a:endParaRPr>
          </a:p>
        </p:txBody>
      </p:sp>
      <p:sp>
        <p:nvSpPr>
          <p:cNvPr id="7" name="Line Callout 1 6"/>
          <p:cNvSpPr>
            <a:spLocks/>
          </p:cNvSpPr>
          <p:nvPr/>
        </p:nvSpPr>
        <p:spPr bwMode="auto">
          <a:xfrm>
            <a:off x="6343650" y="3505200"/>
            <a:ext cx="4127500" cy="1295400"/>
          </a:xfrm>
          <a:prstGeom prst="borderCallout1">
            <a:avLst>
              <a:gd name="adj1" fmla="val 47319"/>
              <a:gd name="adj2" fmla="val -153"/>
              <a:gd name="adj3" fmla="val 47505"/>
              <a:gd name="adj4" fmla="val 2171"/>
            </a:avLst>
          </a:prstGeom>
          <a:gradFill rotWithShape="1">
            <a:gsLst>
              <a:gs pos="0">
                <a:srgbClr val="0A0A71"/>
              </a:gs>
              <a:gs pos="60001">
                <a:srgbClr val="15159E"/>
              </a:gs>
              <a:gs pos="100000">
                <a:srgbClr val="4747C6"/>
              </a:gs>
            </a:gsLst>
            <a:lin ang="16200000"/>
          </a:gradFill>
          <a:ln w="9525">
            <a:solidFill>
              <a:srgbClr val="1616A1"/>
            </a:solidFill>
            <a:miter lim="800000"/>
            <a:headEnd/>
            <a:tailEnd/>
          </a:ln>
          <a:effectLst>
            <a:outerShdw blurRad="65500" dist="38100" dir="5400000" rotWithShape="0">
              <a:srgbClr val="000000">
                <a:alpha val="39999"/>
              </a:srgbClr>
            </a:outerShdw>
          </a:effectLst>
        </p:spPr>
        <p:txBody>
          <a:bodyPr anchor="ctr"/>
          <a:lstStyle/>
          <a:p>
            <a:pPr algn="ctr">
              <a:defRPr/>
            </a:pPr>
            <a:r>
              <a:rPr lang="en-AU" dirty="0">
                <a:solidFill>
                  <a:schemeClr val="bg1"/>
                </a:solidFill>
              </a:rPr>
              <a:t>Risk = Likelihood x Impact</a:t>
            </a:r>
          </a:p>
        </p:txBody>
      </p:sp>
      <p:pic>
        <p:nvPicPr>
          <p:cNvPr id="48134" name="Picture 8" descr="C:\Users\CHEZEM\AppData\Local\Microsoft\Windows\Temporary Internet Files\Content.IE5\BNLO3GHT\MP900308993[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656013"/>
            <a:ext cx="39624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Callout 1 9"/>
          <p:cNvSpPr>
            <a:spLocks/>
          </p:cNvSpPr>
          <p:nvPr/>
        </p:nvSpPr>
        <p:spPr bwMode="auto">
          <a:xfrm>
            <a:off x="6343650" y="4946650"/>
            <a:ext cx="4127500" cy="1295400"/>
          </a:xfrm>
          <a:prstGeom prst="borderCallout1">
            <a:avLst>
              <a:gd name="adj1" fmla="val 47319"/>
              <a:gd name="adj2" fmla="val -153"/>
              <a:gd name="adj3" fmla="val 47505"/>
              <a:gd name="adj4" fmla="val 2171"/>
            </a:avLst>
          </a:prstGeom>
          <a:gradFill rotWithShape="1">
            <a:gsLst>
              <a:gs pos="0">
                <a:srgbClr val="8C8CD5"/>
              </a:gs>
              <a:gs pos="25000">
                <a:srgbClr val="9595DC"/>
              </a:gs>
              <a:gs pos="100000">
                <a:srgbClr val="CFCFF2"/>
              </a:gs>
            </a:gsLst>
            <a:lin ang="16200000" scaled="1"/>
          </a:gradFill>
          <a:ln w="9525">
            <a:solidFill>
              <a:srgbClr val="1616A1"/>
            </a:solidFill>
            <a:miter lim="800000"/>
            <a:headEnd/>
            <a:tailEnd/>
          </a:ln>
          <a:effectLst>
            <a:outerShdw blurRad="65500" dist="38100" dir="5400000" rotWithShape="0">
              <a:srgbClr val="000000">
                <a:alpha val="39999"/>
              </a:srgbClr>
            </a:outerShdw>
          </a:effectLst>
        </p:spPr>
        <p:txBody>
          <a:bodyPr anchor="ctr"/>
          <a:lstStyle/>
          <a:p>
            <a:pPr algn="ctr">
              <a:defRPr/>
            </a:pPr>
            <a:r>
              <a:rPr lang="en-AU" dirty="0"/>
              <a:t>Two types of Risk: </a:t>
            </a:r>
            <a:br>
              <a:rPr lang="en-AU" dirty="0"/>
            </a:br>
            <a:r>
              <a:rPr lang="en-AU" dirty="0"/>
              <a:t>Project Risk and Product Risk</a:t>
            </a:r>
          </a:p>
        </p:txBody>
      </p:sp>
    </p:spTree>
    <p:extLst>
      <p:ext uri="{BB962C8B-B14F-4D97-AF65-F5344CB8AC3E}">
        <p14:creationId xmlns:p14="http://schemas.microsoft.com/office/powerpoint/2010/main" val="1075007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838200" y="0"/>
            <a:ext cx="10515600" cy="1325563"/>
          </a:xfrm>
        </p:spPr>
        <p:txBody>
          <a:bodyPr/>
          <a:lstStyle/>
          <a:p>
            <a:r>
              <a:rPr lang="en-AU" altLang="en-US"/>
              <a:t>Project Risks</a:t>
            </a:r>
          </a:p>
        </p:txBody>
      </p:sp>
      <p:sp>
        <p:nvSpPr>
          <p:cNvPr id="50179" name="Content Placeholder 2"/>
          <p:cNvSpPr>
            <a:spLocks noGrp="1"/>
          </p:cNvSpPr>
          <p:nvPr>
            <p:ph idx="1"/>
          </p:nvPr>
        </p:nvSpPr>
        <p:spPr>
          <a:xfrm>
            <a:off x="1314450" y="892176"/>
            <a:ext cx="9239250" cy="5421313"/>
          </a:xfrm>
        </p:spPr>
        <p:txBody>
          <a:bodyPr/>
          <a:lstStyle/>
          <a:p>
            <a:r>
              <a:rPr lang="en-AU" altLang="en-US" sz="2400"/>
              <a:t>Are risks that surround the project’s capability to deliver its objectives, such as:</a:t>
            </a:r>
          </a:p>
          <a:p>
            <a:pPr lvl="1"/>
            <a:r>
              <a:rPr lang="en-AU" altLang="en-US" sz="2000" b="1"/>
              <a:t>Organisational factors</a:t>
            </a:r>
            <a:r>
              <a:rPr lang="en-AU" altLang="en-US" sz="2000"/>
              <a:t>:</a:t>
            </a:r>
          </a:p>
          <a:p>
            <a:pPr lvl="2"/>
            <a:r>
              <a:rPr lang="en-AU" altLang="en-US"/>
              <a:t>Skills, training and staff shortages</a:t>
            </a:r>
          </a:p>
          <a:p>
            <a:pPr lvl="2"/>
            <a:r>
              <a:rPr lang="en-AU" altLang="en-US"/>
              <a:t>Personnel issues</a:t>
            </a:r>
          </a:p>
          <a:p>
            <a:pPr lvl="2"/>
            <a:r>
              <a:rPr lang="en-AU" altLang="en-US"/>
              <a:t>Political issues</a:t>
            </a:r>
          </a:p>
          <a:p>
            <a:pPr lvl="2"/>
            <a:r>
              <a:rPr lang="en-AU" altLang="en-US"/>
              <a:t>Improper attitude toward or expectations of testing</a:t>
            </a:r>
          </a:p>
          <a:p>
            <a:pPr lvl="1"/>
            <a:r>
              <a:rPr lang="en-AU" altLang="en-US" sz="2000" b="1"/>
              <a:t>Technical issues</a:t>
            </a:r>
            <a:r>
              <a:rPr lang="en-AU" altLang="en-US" sz="2000"/>
              <a:t>:</a:t>
            </a:r>
          </a:p>
          <a:p>
            <a:pPr lvl="2"/>
            <a:r>
              <a:rPr lang="en-AU" altLang="en-US"/>
              <a:t>Problems in defining the right requirements</a:t>
            </a:r>
          </a:p>
          <a:p>
            <a:pPr lvl="2"/>
            <a:r>
              <a:rPr lang="en-AU" altLang="en-US"/>
              <a:t>Constraints</a:t>
            </a:r>
          </a:p>
          <a:p>
            <a:pPr lvl="2"/>
            <a:r>
              <a:rPr lang="en-AU" altLang="en-US"/>
              <a:t>Test environment not ready on time</a:t>
            </a:r>
          </a:p>
          <a:p>
            <a:pPr lvl="2"/>
            <a:r>
              <a:rPr lang="en-AU" altLang="en-US"/>
              <a:t>Late data conversion</a:t>
            </a:r>
          </a:p>
          <a:p>
            <a:pPr lvl="2"/>
            <a:r>
              <a:rPr lang="en-AU" altLang="en-US"/>
              <a:t>Low quality design, code, configuration data, test data and results</a:t>
            </a:r>
          </a:p>
          <a:p>
            <a:pPr lvl="1"/>
            <a:r>
              <a:rPr lang="en-AU" altLang="en-US" sz="2000" b="1"/>
              <a:t>Supplier issues </a:t>
            </a:r>
            <a:r>
              <a:rPr lang="en-AU" altLang="en-US"/>
              <a:t>– </a:t>
            </a:r>
            <a:r>
              <a:rPr lang="en-AU" altLang="en-US" sz="2000"/>
              <a:t>failure of a third party, contractual issues</a:t>
            </a:r>
            <a:endParaRPr lang="en-AU" altLang="en-US"/>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E69BFC3C-013A-A34E-B9AA-2EDA8853B276}" type="slidenum">
              <a:rPr lang="en-US" altLang="en-US" u="none">
                <a:solidFill>
                  <a:schemeClr val="bg1"/>
                </a:solidFill>
              </a:rPr>
              <a:pPr eaLnBrk="1" hangingPunct="1"/>
              <a:t>42</a:t>
            </a:fld>
            <a:endParaRPr lang="en-US" altLang="en-US" u="none">
              <a:solidFill>
                <a:schemeClr val="bg1"/>
              </a:solidFill>
            </a:endParaRPr>
          </a:p>
        </p:txBody>
      </p:sp>
    </p:spTree>
    <p:extLst>
      <p:ext uri="{BB962C8B-B14F-4D97-AF65-F5344CB8AC3E}">
        <p14:creationId xmlns:p14="http://schemas.microsoft.com/office/powerpoint/2010/main" val="90679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1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1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1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17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17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01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AU" altLang="en-US"/>
              <a:t>Mitigating Project Risk</a:t>
            </a:r>
          </a:p>
        </p:txBody>
      </p:sp>
      <p:sp>
        <p:nvSpPr>
          <p:cNvPr id="50179" name="Content Placeholder 2"/>
          <p:cNvSpPr>
            <a:spLocks noGrp="1"/>
          </p:cNvSpPr>
          <p:nvPr>
            <p:ph idx="1"/>
          </p:nvPr>
        </p:nvSpPr>
        <p:spPr/>
        <p:txBody>
          <a:bodyPr>
            <a:normAutofit lnSpcReduction="10000"/>
          </a:bodyPr>
          <a:lstStyle/>
          <a:p>
            <a:r>
              <a:rPr lang="en-AU" altLang="en-US" sz="2400"/>
              <a:t>Test Managers use well established project management principles when analysing, managing and mitigating risks.</a:t>
            </a:r>
          </a:p>
          <a:p>
            <a:endParaRPr lang="en-AU" altLang="en-US" sz="1600"/>
          </a:p>
          <a:p>
            <a:endParaRPr lang="en-AU" altLang="en-US" sz="2400"/>
          </a:p>
          <a:p>
            <a:endParaRPr lang="en-AU" altLang="en-US" sz="2400"/>
          </a:p>
          <a:p>
            <a:endParaRPr lang="en-AU" altLang="en-US" sz="2400"/>
          </a:p>
          <a:p>
            <a:r>
              <a:rPr lang="en-AU" altLang="en-US" sz="2400"/>
              <a:t>Examples of mitigating Project risks:</a:t>
            </a:r>
          </a:p>
          <a:p>
            <a:pPr lvl="1"/>
            <a:r>
              <a:rPr lang="en-AU" altLang="en-US"/>
              <a:t>1. Skill shortage in Service Testing is </a:t>
            </a:r>
            <a:br>
              <a:rPr lang="en-AU" altLang="en-US"/>
            </a:br>
            <a:r>
              <a:rPr lang="en-AU" altLang="en-US"/>
              <a:t>mitigated by running knowledge sharing </a:t>
            </a:r>
            <a:br>
              <a:rPr lang="en-AU" altLang="en-US"/>
            </a:br>
            <a:r>
              <a:rPr lang="en-AU" altLang="en-US"/>
              <a:t>sessions</a:t>
            </a:r>
          </a:p>
          <a:p>
            <a:pPr lvl="1"/>
            <a:r>
              <a:rPr lang="en-AU" altLang="en-US"/>
              <a:t>2. Political risk that Testing is not valued </a:t>
            </a:r>
            <a:br>
              <a:rPr lang="en-AU" altLang="en-US"/>
            </a:br>
            <a:r>
              <a:rPr lang="en-AU" altLang="en-US"/>
              <a:t>is mitigated by educating the benefits of testing</a:t>
            </a:r>
          </a:p>
          <a:p>
            <a:endParaRPr lang="en-AU" altLang="en-US" sz="240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35DE2A78-5BBB-354D-B3C1-842ED170ED03}" type="slidenum">
              <a:rPr lang="en-US" altLang="en-US" u="none">
                <a:solidFill>
                  <a:schemeClr val="bg1"/>
                </a:solidFill>
              </a:rPr>
              <a:pPr eaLnBrk="1" hangingPunct="1"/>
              <a:t>43</a:t>
            </a:fld>
            <a:endParaRPr lang="en-US" altLang="en-US" u="none">
              <a:solidFill>
                <a:schemeClr val="bg1"/>
              </a:solidFill>
            </a:endParaRPr>
          </a:p>
        </p:txBody>
      </p:sp>
      <p:pic>
        <p:nvPicPr>
          <p:cNvPr id="50180" name="Picture 2" descr="C:\Users\CHEZEM\AppData\Local\Microsoft\Windows\Temporary Internet Files\Content.IE5\BNLO3GHT\MP90030292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50" y="2209800"/>
            <a:ext cx="2590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Callout 1 4"/>
          <p:cNvSpPr>
            <a:spLocks/>
          </p:cNvSpPr>
          <p:nvPr/>
        </p:nvSpPr>
        <p:spPr bwMode="auto">
          <a:xfrm>
            <a:off x="1447901" y="2590800"/>
            <a:ext cx="5118100" cy="1295400"/>
          </a:xfrm>
          <a:prstGeom prst="borderCallout1">
            <a:avLst>
              <a:gd name="adj1" fmla="val 47319"/>
              <a:gd name="adj2" fmla="val -153"/>
              <a:gd name="adj3" fmla="val 47505"/>
              <a:gd name="adj4" fmla="val 2171"/>
            </a:avLst>
          </a:prstGeom>
          <a:gradFill rotWithShape="1">
            <a:gsLst>
              <a:gs pos="0">
                <a:srgbClr val="8C8CD5"/>
              </a:gs>
              <a:gs pos="25000">
                <a:srgbClr val="9595DC"/>
              </a:gs>
              <a:gs pos="100000">
                <a:srgbClr val="CFCFF2"/>
              </a:gs>
            </a:gsLst>
            <a:lin ang="16200000" scaled="1"/>
          </a:gradFill>
          <a:ln w="9525">
            <a:solidFill>
              <a:srgbClr val="1616A1"/>
            </a:solidFill>
            <a:miter lim="800000"/>
            <a:headEnd/>
            <a:tailEnd/>
          </a:ln>
          <a:effectLst>
            <a:outerShdw blurRad="65500" dist="38100" dir="5400000" rotWithShape="0">
              <a:srgbClr val="000000">
                <a:alpha val="39999"/>
              </a:srgbClr>
            </a:outerShdw>
          </a:effectLst>
        </p:spPr>
        <p:txBody>
          <a:bodyPr anchor="ct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algn="ctr" eaLnBrk="1" hangingPunct="1"/>
            <a:r>
              <a:rPr lang="en-AU" altLang="en-US" sz="2000">
                <a:solidFill>
                  <a:srgbClr val="000000"/>
                </a:solidFill>
              </a:rPr>
              <a:t>IEEE 829 standard for </a:t>
            </a:r>
            <a:br>
              <a:rPr lang="en-AU" altLang="en-US" sz="2000">
                <a:solidFill>
                  <a:srgbClr val="000000"/>
                </a:solidFill>
              </a:rPr>
            </a:br>
            <a:r>
              <a:rPr lang="en-AU" altLang="en-US" sz="2000">
                <a:solidFill>
                  <a:srgbClr val="000000"/>
                </a:solidFill>
              </a:rPr>
              <a:t>Test Plans requires </a:t>
            </a:r>
            <a:br>
              <a:rPr lang="en-AU" altLang="en-US" sz="2000">
                <a:solidFill>
                  <a:srgbClr val="000000"/>
                </a:solidFill>
              </a:rPr>
            </a:br>
            <a:r>
              <a:rPr lang="en-AU" altLang="en-US" sz="2000">
                <a:solidFill>
                  <a:srgbClr val="000000"/>
                </a:solidFill>
              </a:rPr>
              <a:t>Risks and Contingencies to the stated</a:t>
            </a:r>
            <a:endParaRPr lang="en-AU" altLang="en-US" sz="2000">
              <a:solidFill>
                <a:schemeClr val="accent2"/>
              </a:solidFill>
            </a:endParaRPr>
          </a:p>
        </p:txBody>
      </p:sp>
    </p:spTree>
    <p:extLst>
      <p:ext uri="{BB962C8B-B14F-4D97-AF65-F5344CB8AC3E}">
        <p14:creationId xmlns:p14="http://schemas.microsoft.com/office/powerpoint/2010/main" val="1479274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838200" y="0"/>
            <a:ext cx="10515600" cy="1325563"/>
          </a:xfrm>
        </p:spPr>
        <p:txBody>
          <a:bodyPr/>
          <a:lstStyle/>
          <a:p>
            <a:r>
              <a:rPr lang="en-AU" altLang="en-US"/>
              <a:t>Product Risks</a:t>
            </a:r>
          </a:p>
        </p:txBody>
      </p:sp>
      <p:sp>
        <p:nvSpPr>
          <p:cNvPr id="51203" name="Content Placeholder 2"/>
          <p:cNvSpPr>
            <a:spLocks noGrp="1"/>
          </p:cNvSpPr>
          <p:nvPr>
            <p:ph idx="1"/>
          </p:nvPr>
        </p:nvSpPr>
        <p:spPr>
          <a:xfrm>
            <a:off x="1638300" y="966788"/>
            <a:ext cx="8915400" cy="5497512"/>
          </a:xfrm>
        </p:spPr>
        <p:txBody>
          <a:bodyPr/>
          <a:lstStyle/>
          <a:p>
            <a:r>
              <a:rPr lang="en-AU" altLang="en-US" sz="2400" dirty="0"/>
              <a:t>Are potential failure areas of the software or system – they are a risk to the </a:t>
            </a:r>
            <a:r>
              <a:rPr lang="en-AU" altLang="en-US" sz="2400" b="1" dirty="0">
                <a:solidFill>
                  <a:schemeClr val="accent2"/>
                </a:solidFill>
              </a:rPr>
              <a:t>quality of the product</a:t>
            </a:r>
          </a:p>
          <a:p>
            <a:pPr lvl="1"/>
            <a:r>
              <a:rPr lang="en-AU" altLang="en-US" dirty="0"/>
              <a:t>Failure prone software</a:t>
            </a:r>
          </a:p>
          <a:p>
            <a:pPr lvl="1"/>
            <a:r>
              <a:rPr lang="en-AU" altLang="en-US" dirty="0"/>
              <a:t>Potential that software/hardware could cause harm to an individual, company or environment</a:t>
            </a:r>
          </a:p>
          <a:p>
            <a:pPr lvl="1"/>
            <a:r>
              <a:rPr lang="en-AU" altLang="en-US" dirty="0"/>
              <a:t>Poor software characteristics </a:t>
            </a:r>
            <a:br>
              <a:rPr lang="en-AU" altLang="en-US" dirty="0"/>
            </a:br>
            <a:r>
              <a:rPr lang="en-AU" altLang="en-US" dirty="0"/>
              <a:t>(like usability, reliability, performance)</a:t>
            </a:r>
          </a:p>
          <a:p>
            <a:pPr lvl="1"/>
            <a:r>
              <a:rPr lang="en-AU" altLang="en-US" dirty="0"/>
              <a:t>Poor data integrity and quality</a:t>
            </a:r>
          </a:p>
          <a:p>
            <a:pPr lvl="1"/>
            <a:r>
              <a:rPr lang="en-AU" altLang="en-US" dirty="0"/>
              <a:t>Software that doesn’t perform intended functions </a:t>
            </a:r>
            <a:br>
              <a:rPr lang="en-AU" altLang="en-US" dirty="0"/>
            </a:br>
            <a:r>
              <a:rPr lang="en-AU" altLang="en-US" dirty="0"/>
              <a:t>(not fit for purpose)</a:t>
            </a:r>
          </a:p>
          <a:p>
            <a:endParaRPr lang="en-AU" altLang="en-US" sz="2400" dirty="0"/>
          </a:p>
          <a:p>
            <a:endParaRPr lang="en-AU" altLang="en-US" sz="2400" dirty="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01941A2D-F81C-6148-9A12-F80AF59CD9D1}" type="slidenum">
              <a:rPr lang="en-US" altLang="en-US" u="none">
                <a:solidFill>
                  <a:schemeClr val="bg1"/>
                </a:solidFill>
              </a:rPr>
              <a:pPr eaLnBrk="1" hangingPunct="1"/>
              <a:t>44</a:t>
            </a:fld>
            <a:endParaRPr lang="en-US" altLang="en-US" u="none">
              <a:solidFill>
                <a:schemeClr val="bg1"/>
              </a:solidFill>
            </a:endParaRPr>
          </a:p>
        </p:txBody>
      </p:sp>
      <p:sp>
        <p:nvSpPr>
          <p:cNvPr id="4" name="Line Callout 1 3"/>
          <p:cNvSpPr/>
          <p:nvPr/>
        </p:nvSpPr>
        <p:spPr>
          <a:xfrm>
            <a:off x="2722210" y="5093505"/>
            <a:ext cx="7016750" cy="1295400"/>
          </a:xfrm>
          <a:prstGeom prst="borderCallout1">
            <a:avLst>
              <a:gd name="adj1" fmla="val 47321"/>
              <a:gd name="adj2" fmla="val -151"/>
              <a:gd name="adj3" fmla="val 47506"/>
              <a:gd name="adj4" fmla="val 2170"/>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AU" dirty="0"/>
              <a:t>TIP: Product Risks can usually be mitigated by testing.</a:t>
            </a:r>
            <a:br>
              <a:rPr lang="en-AU" dirty="0"/>
            </a:br>
            <a:r>
              <a:rPr lang="en-AU" dirty="0"/>
              <a:t> For example, if there is a risk that an airline ticketing site may not cope with traffic during a sale, this can be mitigated by performance testing</a:t>
            </a:r>
            <a:endParaRPr lang="en-AU" dirty="0">
              <a:solidFill>
                <a:schemeClr val="accent2"/>
              </a:solidFill>
            </a:endParaRPr>
          </a:p>
        </p:txBody>
      </p:sp>
    </p:spTree>
    <p:extLst>
      <p:ext uri="{BB962C8B-B14F-4D97-AF65-F5344CB8AC3E}">
        <p14:creationId xmlns:p14="http://schemas.microsoft.com/office/powerpoint/2010/main" val="7436510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AU" altLang="en-US"/>
              <a:t>Risk-based Testing</a:t>
            </a:r>
          </a:p>
        </p:txBody>
      </p:sp>
      <p:sp>
        <p:nvSpPr>
          <p:cNvPr id="52227" name="Content Placeholder 2"/>
          <p:cNvSpPr>
            <a:spLocks noGrp="1"/>
          </p:cNvSpPr>
          <p:nvPr>
            <p:ph idx="1"/>
          </p:nvPr>
        </p:nvSpPr>
        <p:spPr/>
        <p:txBody>
          <a:bodyPr/>
          <a:lstStyle/>
          <a:p>
            <a:r>
              <a:rPr lang="en-AU" altLang="en-US" sz="2400"/>
              <a:t>Risks are used to decide where to start testing</a:t>
            </a:r>
          </a:p>
          <a:p>
            <a:r>
              <a:rPr lang="en-AU" altLang="en-US" sz="2400"/>
              <a:t>And where to test more!</a:t>
            </a:r>
          </a:p>
          <a:p>
            <a:r>
              <a:rPr lang="en-AU" altLang="en-US" sz="2400"/>
              <a:t>We can measure residual risk by looking at </a:t>
            </a:r>
            <a:br>
              <a:rPr lang="en-AU" altLang="en-US" sz="2400"/>
            </a:br>
            <a:r>
              <a:rPr lang="en-AU" altLang="en-US" sz="2400"/>
              <a:t>effectiveness of critical defect removal rates</a:t>
            </a:r>
          </a:p>
          <a:p>
            <a:r>
              <a:rPr lang="en-AU" altLang="en-US" sz="2400"/>
              <a:t>A risk-based testing approach provides proactive opportunities to reduce product risk</a:t>
            </a:r>
          </a:p>
          <a:p>
            <a:pPr lvl="1"/>
            <a:r>
              <a:rPr lang="en-AU" altLang="en-US"/>
              <a:t>Determine the test techniques to be used</a:t>
            </a:r>
          </a:p>
          <a:p>
            <a:pPr lvl="1"/>
            <a:r>
              <a:rPr lang="en-AU" altLang="en-US"/>
              <a:t>Determine the extent of testing to be carried out</a:t>
            </a:r>
          </a:p>
          <a:p>
            <a:pPr lvl="1"/>
            <a:r>
              <a:rPr lang="en-AU" altLang="en-US"/>
              <a:t>Prioritise testing to attempt to find critical defects earlier</a:t>
            </a:r>
          </a:p>
          <a:p>
            <a:pPr lvl="1"/>
            <a:r>
              <a:rPr lang="en-AU" altLang="en-US"/>
              <a:t>Determine whether non-testing activities are needed to reduce risk – eg. Recommend training to inexperienced BAs </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60872993-4B6C-3E4B-8603-6236FBE0CD5B}" type="slidenum">
              <a:rPr lang="en-US" altLang="en-US" u="none">
                <a:solidFill>
                  <a:schemeClr val="bg1"/>
                </a:solidFill>
              </a:rPr>
              <a:pPr eaLnBrk="1" hangingPunct="1"/>
              <a:t>45</a:t>
            </a:fld>
            <a:endParaRPr lang="en-US" altLang="en-US" u="none">
              <a:solidFill>
                <a:schemeClr val="bg1"/>
              </a:solidFill>
            </a:endParaRPr>
          </a:p>
        </p:txBody>
      </p:sp>
      <p:pic>
        <p:nvPicPr>
          <p:cNvPr id="52228" name="Picture 2" descr="C:\Users\CHEZEM\AppData\Local\Microsoft\Windows\Temporary Internet Files\Content.IE5\ZFD6A0D2\MP900439244[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276" y="1455738"/>
            <a:ext cx="2517775"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21104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838200" y="0"/>
            <a:ext cx="10515600" cy="1325563"/>
          </a:xfrm>
        </p:spPr>
        <p:txBody>
          <a:bodyPr/>
          <a:lstStyle/>
          <a:p>
            <a:r>
              <a:rPr lang="en-AU" altLang="en-US"/>
              <a:t>Risk-based Testing continued...</a:t>
            </a:r>
          </a:p>
        </p:txBody>
      </p:sp>
      <p:sp>
        <p:nvSpPr>
          <p:cNvPr id="3" name="Content Placeholder 2"/>
          <p:cNvSpPr>
            <a:spLocks noGrp="1"/>
          </p:cNvSpPr>
          <p:nvPr>
            <p:ph idx="1"/>
          </p:nvPr>
        </p:nvSpPr>
        <p:spPr>
          <a:xfrm>
            <a:off x="1638300" y="1044576"/>
            <a:ext cx="8915400" cy="5345113"/>
          </a:xfrm>
        </p:spPr>
        <p:txBody>
          <a:bodyPr/>
          <a:lstStyle/>
          <a:p>
            <a:pPr>
              <a:buFont typeface="Wingdings" pitchFamily="2" charset="2"/>
              <a:buChar char="Ø"/>
              <a:defRPr/>
            </a:pPr>
            <a:r>
              <a:rPr lang="en-AU" sz="2400" dirty="0"/>
              <a:t>Draw on the </a:t>
            </a:r>
            <a:r>
              <a:rPr lang="en-AU" sz="2400" u="sng" dirty="0"/>
              <a:t>collective</a:t>
            </a:r>
            <a:r>
              <a:rPr lang="en-AU" sz="2400" dirty="0"/>
              <a:t> knowledge </a:t>
            </a:r>
          </a:p>
          <a:p>
            <a:pPr lvl="1">
              <a:buFont typeface="Wingdings" pitchFamily="2" charset="2"/>
              <a:buChar char="§"/>
              <a:defRPr/>
            </a:pPr>
            <a:r>
              <a:rPr lang="en-AU" dirty="0"/>
              <a:t>insight of the project stakeholders </a:t>
            </a:r>
          </a:p>
          <a:p>
            <a:pPr lvl="1">
              <a:buFont typeface="Wingdings" pitchFamily="2" charset="2"/>
              <a:buChar char="§"/>
              <a:defRPr/>
            </a:pPr>
            <a:r>
              <a:rPr lang="en-AU" dirty="0"/>
              <a:t>to determine the risks </a:t>
            </a:r>
          </a:p>
          <a:p>
            <a:pPr lvl="1">
              <a:buFont typeface="Wingdings" pitchFamily="2" charset="2"/>
              <a:buChar char="§"/>
              <a:defRPr/>
            </a:pPr>
            <a:r>
              <a:rPr lang="en-AU" dirty="0"/>
              <a:t>and the levels of testing required to address those risks</a:t>
            </a:r>
          </a:p>
          <a:p>
            <a:pPr>
              <a:buFont typeface="Wingdings" pitchFamily="2" charset="2"/>
              <a:buChar char="Ø"/>
              <a:defRPr/>
            </a:pPr>
            <a:r>
              <a:rPr lang="en-AU" sz="2400" dirty="0"/>
              <a:t>To minimise chance of failure, </a:t>
            </a:r>
            <a:r>
              <a:rPr lang="en-AU" sz="2400" b="1" dirty="0">
                <a:solidFill>
                  <a:schemeClr val="accent2"/>
                </a:solidFill>
              </a:rPr>
              <a:t>risk management</a:t>
            </a:r>
            <a:r>
              <a:rPr lang="en-AU" sz="2400" b="1" dirty="0"/>
              <a:t> </a:t>
            </a:r>
            <a:r>
              <a:rPr lang="en-AU" sz="2400" dirty="0"/>
              <a:t>activities provide a disciplined approach to:</a:t>
            </a:r>
          </a:p>
          <a:p>
            <a:pPr lvl="1">
              <a:buFont typeface="Wingdings" pitchFamily="2" charset="2"/>
              <a:buChar char="§"/>
              <a:defRPr/>
            </a:pPr>
            <a:r>
              <a:rPr lang="en-AU" dirty="0"/>
              <a:t>1. Assess what can go wrong (risks)</a:t>
            </a:r>
          </a:p>
          <a:p>
            <a:pPr lvl="1">
              <a:buFont typeface="Wingdings" pitchFamily="2" charset="2"/>
              <a:buChar char="§"/>
              <a:defRPr/>
            </a:pPr>
            <a:r>
              <a:rPr lang="en-AU" dirty="0"/>
              <a:t>2. Determine what risks are important to deal with</a:t>
            </a:r>
          </a:p>
          <a:p>
            <a:pPr lvl="1">
              <a:buFont typeface="Wingdings" pitchFamily="2" charset="2"/>
              <a:buChar char="§"/>
              <a:defRPr/>
            </a:pPr>
            <a:r>
              <a:rPr lang="en-AU" dirty="0"/>
              <a:t>3. Implement actions to deal with those risks</a:t>
            </a:r>
          </a:p>
          <a:p>
            <a:pPr>
              <a:buFont typeface="Wingdings" pitchFamily="2" charset="2"/>
              <a:buChar char="Ø"/>
              <a:defRPr/>
            </a:pPr>
            <a:r>
              <a:rPr lang="en-AU" sz="2400" dirty="0"/>
              <a:t>Testing </a:t>
            </a:r>
          </a:p>
          <a:p>
            <a:pPr lvl="1">
              <a:buFont typeface="Wingdings" pitchFamily="2" charset="2"/>
              <a:buChar char="§"/>
              <a:defRPr/>
            </a:pPr>
            <a:r>
              <a:rPr lang="en-AU" dirty="0"/>
              <a:t>supports the identification of new risks</a:t>
            </a:r>
          </a:p>
          <a:p>
            <a:pPr lvl="1">
              <a:buFont typeface="Wingdings" pitchFamily="2" charset="2"/>
              <a:buChar char="§"/>
              <a:defRPr/>
            </a:pPr>
            <a:r>
              <a:rPr lang="en-AU" dirty="0"/>
              <a:t>may help to determine what risks should be reduced</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684D29B0-E31E-F44F-B54E-02F79CCE971B}" type="slidenum">
              <a:rPr lang="en-US" altLang="en-US" u="none">
                <a:solidFill>
                  <a:schemeClr val="bg1"/>
                </a:solidFill>
              </a:rPr>
              <a:pPr eaLnBrk="1" hangingPunct="1"/>
              <a:t>46</a:t>
            </a:fld>
            <a:endParaRPr lang="en-US" altLang="en-US" u="none">
              <a:solidFill>
                <a:schemeClr val="bg1"/>
              </a:solidFill>
            </a:endParaRPr>
          </a:p>
        </p:txBody>
      </p:sp>
    </p:spTree>
    <p:extLst>
      <p:ext uri="{BB962C8B-B14F-4D97-AF65-F5344CB8AC3E}">
        <p14:creationId xmlns:p14="http://schemas.microsoft.com/office/powerpoint/2010/main" val="13155649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ctrTitle"/>
          </p:nvPr>
        </p:nvSpPr>
        <p:spPr/>
        <p:txBody>
          <a:bodyPr/>
          <a:lstStyle/>
          <a:p>
            <a:pPr eaLnBrk="1" hangingPunct="1"/>
            <a:r>
              <a:rPr lang="en-AU" altLang="en-US"/>
              <a:t>5.6 Incident Management</a:t>
            </a:r>
            <a:endParaRPr lang="en-US" altLang="en-US"/>
          </a:p>
        </p:txBody>
      </p:sp>
      <p:sp>
        <p:nvSpPr>
          <p:cNvPr id="54275" name="Rectangle 6"/>
          <p:cNvSpPr>
            <a:spLocks noGrp="1" noChangeArrowheads="1"/>
          </p:cNvSpPr>
          <p:nvPr>
            <p:ph type="subTitle" idx="1"/>
          </p:nvPr>
        </p:nvSpPr>
        <p:spPr/>
        <p:txBody>
          <a:bodyPr/>
          <a:lstStyle/>
          <a:p>
            <a:pPr>
              <a:buFont typeface="Wingdings" charset="2"/>
              <a:buNone/>
            </a:pPr>
            <a:r>
              <a:rPr lang="en-AU" altLang="en-US"/>
              <a:t>Defects and IEEE 829</a:t>
            </a:r>
          </a:p>
        </p:txBody>
      </p:sp>
    </p:spTree>
    <p:extLst>
      <p:ext uri="{BB962C8B-B14F-4D97-AF65-F5344CB8AC3E}">
        <p14:creationId xmlns:p14="http://schemas.microsoft.com/office/powerpoint/2010/main" val="16885227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3"/>
          <p:cNvSpPr>
            <a:spLocks noGrp="1"/>
          </p:cNvSpPr>
          <p:nvPr>
            <p:ph type="title"/>
          </p:nvPr>
        </p:nvSpPr>
        <p:spPr/>
        <p:txBody>
          <a:bodyPr/>
          <a:lstStyle/>
          <a:p>
            <a:r>
              <a:rPr lang="en-AU" altLang="en-US"/>
              <a:t>Incident Management</a:t>
            </a:r>
          </a:p>
        </p:txBody>
      </p:sp>
      <p:sp>
        <p:nvSpPr>
          <p:cNvPr id="5" name="Content Placeholder 4"/>
          <p:cNvSpPr>
            <a:spLocks noGrp="1"/>
          </p:cNvSpPr>
          <p:nvPr>
            <p:ph idx="1"/>
          </p:nvPr>
        </p:nvSpPr>
        <p:spPr/>
        <p:txBody>
          <a:bodyPr/>
          <a:lstStyle/>
          <a:p>
            <a:pPr>
              <a:buFont typeface="Wingdings" pitchFamily="2" charset="2"/>
              <a:buChar char="Ø"/>
              <a:defRPr/>
            </a:pPr>
            <a:r>
              <a:rPr lang="en-AU" sz="2400" dirty="0"/>
              <a:t>Since one of the objectives of testing is to find defects, the discrepancies between actual and expected outcomes need to be logged as </a:t>
            </a:r>
            <a:r>
              <a:rPr lang="en-AU" sz="2400" b="1" dirty="0">
                <a:solidFill>
                  <a:schemeClr val="tx1"/>
                </a:solidFill>
              </a:rPr>
              <a:t>incidents</a:t>
            </a:r>
            <a:r>
              <a:rPr lang="en-AU" sz="2400" dirty="0"/>
              <a:t>. </a:t>
            </a:r>
          </a:p>
          <a:p>
            <a:pPr>
              <a:buFont typeface="Wingdings" pitchFamily="2" charset="2"/>
              <a:buChar char="Ø"/>
              <a:defRPr/>
            </a:pPr>
            <a:r>
              <a:rPr lang="en-AU" sz="2400" dirty="0"/>
              <a:t>An incident shall be investigated and </a:t>
            </a:r>
            <a:br>
              <a:rPr lang="en-AU" sz="2400" dirty="0"/>
            </a:br>
            <a:r>
              <a:rPr lang="en-AU" sz="2400" u="sng" dirty="0"/>
              <a:t>may</a:t>
            </a:r>
            <a:r>
              <a:rPr lang="en-AU" sz="2400" dirty="0"/>
              <a:t> or may </a:t>
            </a:r>
            <a:r>
              <a:rPr lang="en-AU" sz="2400" u="sng" dirty="0"/>
              <a:t>not</a:t>
            </a:r>
            <a:r>
              <a:rPr lang="en-AU" sz="2400" dirty="0"/>
              <a:t> turn out to be a defect. </a:t>
            </a:r>
          </a:p>
          <a:p>
            <a:pPr>
              <a:buFont typeface="Wingdings" pitchFamily="2" charset="2"/>
              <a:buChar char="Ø"/>
              <a:defRPr/>
            </a:pPr>
            <a:r>
              <a:rPr lang="en-AU" sz="2400" dirty="0"/>
              <a:t>Incidents and defects shall be tracked from </a:t>
            </a:r>
          </a:p>
          <a:p>
            <a:pPr lvl="1">
              <a:buFont typeface="Wingdings" pitchFamily="2" charset="2"/>
              <a:buChar char="§"/>
              <a:defRPr/>
            </a:pPr>
            <a:r>
              <a:rPr lang="en-AU" b="1" dirty="0"/>
              <a:t>1. discovery </a:t>
            </a:r>
          </a:p>
          <a:p>
            <a:pPr lvl="1">
              <a:buFont typeface="Wingdings" pitchFamily="2" charset="2"/>
              <a:buChar char="§"/>
              <a:defRPr/>
            </a:pPr>
            <a:r>
              <a:rPr lang="en-AU" b="1" dirty="0"/>
              <a:t>2. classification </a:t>
            </a:r>
          </a:p>
          <a:p>
            <a:pPr lvl="1">
              <a:buFont typeface="Wingdings" pitchFamily="2" charset="2"/>
              <a:buChar char="§"/>
              <a:defRPr/>
            </a:pPr>
            <a:r>
              <a:rPr lang="en-AU" b="1" dirty="0"/>
              <a:t>3. to correction </a:t>
            </a:r>
          </a:p>
          <a:p>
            <a:pPr lvl="1">
              <a:buFont typeface="Wingdings" pitchFamily="2" charset="2"/>
              <a:buChar char="§"/>
              <a:defRPr/>
            </a:pPr>
            <a:r>
              <a:rPr lang="en-AU" b="1" dirty="0"/>
              <a:t>4. and confirmation</a:t>
            </a:r>
            <a:r>
              <a:rPr lang="en-AU" dirty="0"/>
              <a:t> of the solution.</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E26BCD60-4B2E-094F-9D3F-BD97813D0B51}" type="slidenum">
              <a:rPr lang="en-US" altLang="en-US" u="none">
                <a:solidFill>
                  <a:schemeClr val="bg1"/>
                </a:solidFill>
              </a:rPr>
              <a:pPr eaLnBrk="1" hangingPunct="1"/>
              <a:t>48</a:t>
            </a:fld>
            <a:endParaRPr lang="en-US" altLang="en-US" u="none">
              <a:solidFill>
                <a:schemeClr val="bg1"/>
              </a:solidFill>
            </a:endParaRPr>
          </a:p>
        </p:txBody>
      </p:sp>
    </p:spTree>
    <p:extLst>
      <p:ext uri="{BB962C8B-B14F-4D97-AF65-F5344CB8AC3E}">
        <p14:creationId xmlns:p14="http://schemas.microsoft.com/office/powerpoint/2010/main" val="4504735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AU" altLang="en-US"/>
              <a:t>Definitions from the ISTQB Glossary</a:t>
            </a:r>
          </a:p>
        </p:txBody>
      </p:sp>
      <p:sp>
        <p:nvSpPr>
          <p:cNvPr id="57347" name="Content Placeholder 2"/>
          <p:cNvSpPr>
            <a:spLocks noGrp="1"/>
          </p:cNvSpPr>
          <p:nvPr>
            <p:ph idx="1"/>
          </p:nvPr>
        </p:nvSpPr>
        <p:spPr/>
        <p:txBody>
          <a:bodyPr/>
          <a:lstStyle/>
          <a:p>
            <a:r>
              <a:rPr lang="en-AU" altLang="en-US" sz="2400" b="1" dirty="0">
                <a:solidFill>
                  <a:schemeClr val="tx1"/>
                </a:solidFill>
              </a:rPr>
              <a:t>anomaly: </a:t>
            </a:r>
            <a:r>
              <a:rPr lang="en-AU" altLang="en-US" sz="2400" dirty="0">
                <a:solidFill>
                  <a:schemeClr val="tx1"/>
                </a:solidFill>
              </a:rPr>
              <a:t>Any condition that deviates from expectation based on requirements specifications, design documents, user documents, standards, etc. or from someone’s perception or experience. Anomalies may be found during, but not limited to, reviewing, testing, analysis, compilation, or use of software products or applicable documentation. </a:t>
            </a:r>
            <a:br>
              <a:rPr lang="en-AU" altLang="en-US" sz="2400" dirty="0">
                <a:solidFill>
                  <a:schemeClr val="tx1"/>
                </a:solidFill>
              </a:rPr>
            </a:br>
            <a:r>
              <a:rPr lang="en-AU" altLang="en-US" sz="2400" dirty="0">
                <a:solidFill>
                  <a:schemeClr val="tx1"/>
                </a:solidFill>
              </a:rPr>
              <a:t>[IEEE 1044] See also </a:t>
            </a:r>
            <a:r>
              <a:rPr lang="en-AU" altLang="en-US" sz="2400" i="1" dirty="0">
                <a:solidFill>
                  <a:schemeClr val="tx1"/>
                </a:solidFill>
              </a:rPr>
              <a:t>bug, defect, deviation, error, fault, failure, incident, problem.</a:t>
            </a:r>
          </a:p>
          <a:p>
            <a:endParaRPr lang="en-AU" altLang="en-US" sz="2400" i="1" dirty="0">
              <a:solidFill>
                <a:schemeClr val="tx1"/>
              </a:solidFill>
            </a:endParaRPr>
          </a:p>
          <a:p>
            <a:r>
              <a:rPr lang="en-AU" altLang="en-US" sz="2400" b="1" dirty="0">
                <a:solidFill>
                  <a:schemeClr val="tx1"/>
                </a:solidFill>
              </a:rPr>
              <a:t>incident: </a:t>
            </a:r>
            <a:r>
              <a:rPr lang="en-AU" altLang="en-US" sz="2400" dirty="0">
                <a:solidFill>
                  <a:schemeClr val="tx1"/>
                </a:solidFill>
              </a:rPr>
              <a:t>Any event occurring that requires investigation.</a:t>
            </a:r>
            <a:endParaRPr lang="en-AU" altLang="en-US" sz="2400" i="1" dirty="0">
              <a:solidFill>
                <a:schemeClr val="tx1"/>
              </a:solidFill>
            </a:endParaRPr>
          </a:p>
          <a:p>
            <a:endParaRPr lang="en-AU" altLang="en-US" sz="2400" i="1" dirty="0">
              <a:solidFill>
                <a:schemeClr val="accent2"/>
              </a:solidFill>
            </a:endParaRP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C3964A10-C3EB-B341-9D1D-FEFFA6D2F08D}" type="slidenum">
              <a:rPr lang="en-US" altLang="en-US" u="none">
                <a:solidFill>
                  <a:schemeClr val="bg1"/>
                </a:solidFill>
              </a:rPr>
              <a:pPr eaLnBrk="1" hangingPunct="1"/>
              <a:t>49</a:t>
            </a:fld>
            <a:endParaRPr lang="en-US" altLang="en-US" u="none">
              <a:solidFill>
                <a:schemeClr val="bg1"/>
              </a:solidFill>
            </a:endParaRPr>
          </a:p>
        </p:txBody>
      </p:sp>
    </p:spTree>
    <p:extLst>
      <p:ext uri="{BB962C8B-B14F-4D97-AF65-F5344CB8AC3E}">
        <p14:creationId xmlns:p14="http://schemas.microsoft.com/office/powerpoint/2010/main" val="1110467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449"/>
            <a:ext cx="10515600" cy="1325563"/>
          </a:xfrm>
        </p:spPr>
        <p:txBody>
          <a:bodyPr/>
          <a:lstStyle/>
          <a:p>
            <a:pPr>
              <a:defRPr/>
            </a:pPr>
            <a:r>
              <a:rPr lang="en-US" sz="2800" dirty="0">
                <a:latin typeface="+mn-lt"/>
              </a:rPr>
              <a:t> Test Organisation and Independence</a:t>
            </a:r>
          </a:p>
        </p:txBody>
      </p:sp>
      <p:sp>
        <p:nvSpPr>
          <p:cNvPr id="11267" name="Text Placeholder 2"/>
          <p:cNvSpPr>
            <a:spLocks noGrp="1"/>
          </p:cNvSpPr>
          <p:nvPr>
            <p:ph idx="1"/>
          </p:nvPr>
        </p:nvSpPr>
        <p:spPr/>
        <p:txBody>
          <a:bodyPr/>
          <a:lstStyle/>
          <a:p>
            <a:endParaRPr lang="en-US" altLang="en-US" b="1"/>
          </a:p>
          <a:p>
            <a:endParaRPr lang="en-US" altLang="en-US" b="1"/>
          </a:p>
        </p:txBody>
      </p:sp>
      <p:sp>
        <p:nvSpPr>
          <p:cNvPr id="3" name="Slide Number Placeholder 2"/>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6B00715C-E831-3D46-9882-D4A16975AC60}" type="slidenum">
              <a:rPr lang="en-US" altLang="en-US" u="none">
                <a:solidFill>
                  <a:schemeClr val="bg1"/>
                </a:solidFill>
              </a:rPr>
              <a:pPr eaLnBrk="1" hangingPunct="1"/>
              <a:t>5</a:t>
            </a:fld>
            <a:endParaRPr lang="en-US" altLang="en-US" u="none">
              <a:solidFill>
                <a:schemeClr val="bg1"/>
              </a:solidFill>
            </a:endParaRPr>
          </a:p>
        </p:txBody>
      </p:sp>
      <p:graphicFrame>
        <p:nvGraphicFramePr>
          <p:cNvPr id="5" name="Diagram 4"/>
          <p:cNvGraphicFramePr/>
          <p:nvPr>
            <p:extLst>
              <p:ext uri="{D42A27DB-BD31-4B8C-83A1-F6EECF244321}">
                <p14:modId xmlns:p14="http://schemas.microsoft.com/office/powerpoint/2010/main" val="2663848593"/>
              </p:ext>
            </p:extLst>
          </p:nvPr>
        </p:nvGraphicFramePr>
        <p:xfrm>
          <a:off x="1803400" y="914400"/>
          <a:ext cx="8585200" cy="5164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own Arrow 3"/>
          <p:cNvSpPr/>
          <p:nvPr/>
        </p:nvSpPr>
        <p:spPr>
          <a:xfrm rot="1617771">
            <a:off x="2790612" y="863295"/>
            <a:ext cx="1485900" cy="5384379"/>
          </a:xfrm>
          <a:prstGeom prst="downArrow">
            <a:avLst/>
          </a:prstGeom>
          <a:gradFill>
            <a:gsLst>
              <a:gs pos="0">
                <a:srgbClr val="00B050"/>
              </a:gs>
              <a:gs pos="41000">
                <a:srgbClr val="00B050">
                  <a:alpha val="73000"/>
                </a:srgbClr>
              </a:gs>
              <a:gs pos="76000">
                <a:srgbClr val="FFC000"/>
              </a:gs>
            </a:gsLst>
          </a:gradFill>
          <a:ln>
            <a:noFill/>
          </a:ln>
        </p:spPr>
        <p:style>
          <a:lnRef idx="1">
            <a:schemeClr val="accent1"/>
          </a:lnRef>
          <a:fillRef idx="3">
            <a:schemeClr val="accent1"/>
          </a:fillRef>
          <a:effectRef idx="2">
            <a:schemeClr val="accent1"/>
          </a:effectRef>
          <a:fontRef idx="minor">
            <a:schemeClr val="lt1"/>
          </a:fontRef>
        </p:style>
        <p:txBody>
          <a:bodyPr vert="vert270" anchor="ctr"/>
          <a:lstStyle/>
          <a:p>
            <a:pPr algn="ctr">
              <a:defRPr/>
            </a:pPr>
            <a:r>
              <a:rPr lang="en-AU" sz="2800" dirty="0"/>
              <a:t>Increasing Independence</a:t>
            </a:r>
            <a:endParaRPr lang="en-US" sz="2800" dirty="0"/>
          </a:p>
        </p:txBody>
      </p:sp>
    </p:spTree>
    <p:extLst>
      <p:ext uri="{BB962C8B-B14F-4D97-AF65-F5344CB8AC3E}">
        <p14:creationId xmlns:p14="http://schemas.microsoft.com/office/powerpoint/2010/main" val="12711749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AU" altLang="en-US"/>
              <a:t>Definitions from the ISTQB Glossary</a:t>
            </a:r>
          </a:p>
        </p:txBody>
      </p:sp>
      <p:sp>
        <p:nvSpPr>
          <p:cNvPr id="58371" name="Content Placeholder 2"/>
          <p:cNvSpPr>
            <a:spLocks noGrp="1"/>
          </p:cNvSpPr>
          <p:nvPr>
            <p:ph idx="1"/>
          </p:nvPr>
        </p:nvSpPr>
        <p:spPr/>
        <p:txBody>
          <a:bodyPr/>
          <a:lstStyle/>
          <a:p>
            <a:r>
              <a:rPr lang="en-AU" altLang="en-US" sz="2400" b="1" dirty="0">
                <a:solidFill>
                  <a:schemeClr val="tx1"/>
                </a:solidFill>
              </a:rPr>
              <a:t>error: </a:t>
            </a:r>
            <a:r>
              <a:rPr lang="en-AU" altLang="en-US" sz="2400" dirty="0">
                <a:solidFill>
                  <a:schemeClr val="tx1"/>
                </a:solidFill>
              </a:rPr>
              <a:t>A human action that produces an incorrect result. </a:t>
            </a:r>
          </a:p>
          <a:p>
            <a:endParaRPr lang="en-AU" altLang="en-US" sz="2400" i="1" dirty="0">
              <a:solidFill>
                <a:schemeClr val="tx1"/>
              </a:solidFill>
            </a:endParaRPr>
          </a:p>
          <a:p>
            <a:r>
              <a:rPr lang="en-AU" altLang="en-US" sz="2400" b="1" dirty="0">
                <a:solidFill>
                  <a:schemeClr val="tx1"/>
                </a:solidFill>
              </a:rPr>
              <a:t>failure: </a:t>
            </a:r>
            <a:r>
              <a:rPr lang="en-AU" altLang="en-US" sz="2400" dirty="0">
                <a:solidFill>
                  <a:schemeClr val="tx1"/>
                </a:solidFill>
              </a:rPr>
              <a:t>Deviation of the component or system from its expected delivery, service or result.</a:t>
            </a:r>
          </a:p>
          <a:p>
            <a:endParaRPr lang="en-AU" altLang="en-US" sz="2400" dirty="0">
              <a:solidFill>
                <a:schemeClr val="tx1"/>
              </a:solidFill>
            </a:endParaRPr>
          </a:p>
          <a:p>
            <a:r>
              <a:rPr lang="en-AU" altLang="en-US" sz="2400" b="1" dirty="0">
                <a:solidFill>
                  <a:schemeClr val="tx1"/>
                </a:solidFill>
              </a:rPr>
              <a:t>defect: </a:t>
            </a:r>
            <a:r>
              <a:rPr lang="en-AU" altLang="en-US" sz="2400" dirty="0">
                <a:solidFill>
                  <a:schemeClr val="tx1"/>
                </a:solidFill>
              </a:rPr>
              <a:t>A flaw in a component or system that can cause the component or system to fail to perform its required function, e.g. an incorrect statement or data definition. A defect, if encountered during execution, may cause a failure of the component or system.</a:t>
            </a:r>
          </a:p>
          <a:p>
            <a:endParaRPr lang="en-AU" altLang="en-US" sz="2400" dirty="0">
              <a:solidFill>
                <a:schemeClr val="accent2"/>
              </a:solidFill>
            </a:endParaRP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28E454F5-3BB5-4542-B682-7605B71310D7}" type="slidenum">
              <a:rPr lang="en-US" altLang="en-US" u="none">
                <a:solidFill>
                  <a:schemeClr val="bg1"/>
                </a:solidFill>
              </a:rPr>
              <a:pPr eaLnBrk="1" hangingPunct="1"/>
              <a:t>50</a:t>
            </a:fld>
            <a:endParaRPr lang="en-US" altLang="en-US" u="none">
              <a:solidFill>
                <a:schemeClr val="bg1"/>
              </a:solidFill>
            </a:endParaRPr>
          </a:p>
        </p:txBody>
      </p:sp>
    </p:spTree>
    <p:extLst>
      <p:ext uri="{BB962C8B-B14F-4D97-AF65-F5344CB8AC3E}">
        <p14:creationId xmlns:p14="http://schemas.microsoft.com/office/powerpoint/2010/main" val="1998649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3"/>
          <p:cNvSpPr>
            <a:spLocks noGrp="1"/>
          </p:cNvSpPr>
          <p:nvPr>
            <p:ph type="title"/>
          </p:nvPr>
        </p:nvSpPr>
        <p:spPr>
          <a:xfrm>
            <a:off x="838200" y="0"/>
            <a:ext cx="10515600" cy="1325563"/>
          </a:xfrm>
        </p:spPr>
        <p:txBody>
          <a:bodyPr/>
          <a:lstStyle/>
          <a:p>
            <a:r>
              <a:rPr lang="en-AU" altLang="en-US"/>
              <a:t>Incident Management continued...</a:t>
            </a:r>
          </a:p>
        </p:txBody>
      </p:sp>
      <p:sp>
        <p:nvSpPr>
          <p:cNvPr id="58371" name="Content Placeholder 4"/>
          <p:cNvSpPr>
            <a:spLocks noGrp="1"/>
          </p:cNvSpPr>
          <p:nvPr>
            <p:ph idx="1"/>
          </p:nvPr>
        </p:nvSpPr>
        <p:spPr>
          <a:xfrm>
            <a:off x="1638300" y="1066800"/>
            <a:ext cx="8915400" cy="5410200"/>
          </a:xfrm>
        </p:spPr>
        <p:txBody>
          <a:bodyPr/>
          <a:lstStyle/>
          <a:p>
            <a:r>
              <a:rPr lang="en-AU" altLang="en-US" sz="2400"/>
              <a:t>Incidents may be raised during development, review, testing or use of a software product. </a:t>
            </a:r>
          </a:p>
          <a:p>
            <a:endParaRPr lang="en-AU" altLang="en-US" sz="2400"/>
          </a:p>
          <a:p>
            <a:r>
              <a:rPr lang="en-AU" altLang="en-US" sz="2400"/>
              <a:t>They may be raised for issues in code or the working system, or in any type of  documentation including requirements, development documents, test documents, and user information such as “Help” or installation guides.</a:t>
            </a:r>
          </a:p>
          <a:p>
            <a:endParaRPr lang="en-AU" altLang="en-US" sz="240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5DA5C759-1510-0A4E-9844-3AAC3A0848F0}" type="slidenum">
              <a:rPr lang="en-US" altLang="en-US" u="none">
                <a:solidFill>
                  <a:schemeClr val="bg1"/>
                </a:solidFill>
              </a:rPr>
              <a:pPr eaLnBrk="1" hangingPunct="1"/>
              <a:t>51</a:t>
            </a:fld>
            <a:endParaRPr lang="en-US" altLang="en-US" u="none">
              <a:solidFill>
                <a:schemeClr val="bg1"/>
              </a:solidFill>
            </a:endParaRPr>
          </a:p>
        </p:txBody>
      </p:sp>
    </p:spTree>
    <p:extLst>
      <p:ext uri="{BB962C8B-B14F-4D97-AF65-F5344CB8AC3E}">
        <p14:creationId xmlns:p14="http://schemas.microsoft.com/office/powerpoint/2010/main" val="3553433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AU" altLang="en-US"/>
              <a:t>Incident Reporting Objectives</a:t>
            </a:r>
          </a:p>
        </p:txBody>
      </p:sp>
      <p:sp>
        <p:nvSpPr>
          <p:cNvPr id="59395" name="Content Placeholder 2"/>
          <p:cNvSpPr>
            <a:spLocks noGrp="1"/>
          </p:cNvSpPr>
          <p:nvPr>
            <p:ph idx="1"/>
          </p:nvPr>
        </p:nvSpPr>
        <p:spPr/>
        <p:txBody>
          <a:bodyPr/>
          <a:lstStyle/>
          <a:p>
            <a:r>
              <a:rPr lang="en-AU" altLang="en-US" sz="2400"/>
              <a:t>Incident reports have the following objectives:</a:t>
            </a:r>
          </a:p>
          <a:p>
            <a:pPr lvl="1"/>
            <a:r>
              <a:rPr lang="en-AU" altLang="en-US"/>
              <a:t>1. Provide developers and other parties with feedback about the problem to enable identification, isolation and correction as necessary </a:t>
            </a:r>
          </a:p>
          <a:p>
            <a:pPr lvl="1"/>
            <a:r>
              <a:rPr lang="en-AU" altLang="en-US"/>
              <a:t>2. Provide test leaders a means of tracking the quality of the system under test and the progress of the testing</a:t>
            </a:r>
          </a:p>
          <a:p>
            <a:pPr lvl="1"/>
            <a:r>
              <a:rPr lang="en-AU" altLang="en-US"/>
              <a:t>3. Provide ideas for test process improvement</a:t>
            </a:r>
          </a:p>
          <a:p>
            <a:endParaRPr lang="en-AU" altLang="en-US" sz="240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97CB0C03-F29A-3B41-B75E-FE40F6062C1A}" type="slidenum">
              <a:rPr lang="en-US" altLang="en-US" u="none">
                <a:solidFill>
                  <a:schemeClr val="bg1"/>
                </a:solidFill>
              </a:rPr>
              <a:pPr eaLnBrk="1" hangingPunct="1"/>
              <a:t>52</a:t>
            </a:fld>
            <a:endParaRPr lang="en-US" altLang="en-US" u="none">
              <a:solidFill>
                <a:schemeClr val="bg1"/>
              </a:solidFill>
            </a:endParaRPr>
          </a:p>
        </p:txBody>
      </p:sp>
      <p:sp>
        <p:nvSpPr>
          <p:cNvPr id="5" name="Line Callout 1 4"/>
          <p:cNvSpPr>
            <a:spLocks/>
          </p:cNvSpPr>
          <p:nvPr/>
        </p:nvSpPr>
        <p:spPr bwMode="auto">
          <a:xfrm>
            <a:off x="3060700" y="4333875"/>
            <a:ext cx="5843588" cy="1295400"/>
          </a:xfrm>
          <a:prstGeom prst="borderCallout1">
            <a:avLst>
              <a:gd name="adj1" fmla="val 47319"/>
              <a:gd name="adj2" fmla="val -153"/>
              <a:gd name="adj3" fmla="val 47505"/>
              <a:gd name="adj4" fmla="val 2171"/>
            </a:avLst>
          </a:prstGeom>
          <a:gradFill rotWithShape="1">
            <a:gsLst>
              <a:gs pos="0">
                <a:srgbClr val="8C8CD5"/>
              </a:gs>
              <a:gs pos="25000">
                <a:srgbClr val="9595DC"/>
              </a:gs>
              <a:gs pos="100000">
                <a:srgbClr val="CFCFF2"/>
              </a:gs>
            </a:gsLst>
            <a:lin ang="16200000" scaled="1"/>
          </a:gradFill>
          <a:ln w="9525">
            <a:solidFill>
              <a:srgbClr val="1616A1"/>
            </a:solidFill>
            <a:miter lim="800000"/>
            <a:headEnd/>
            <a:tailEnd/>
          </a:ln>
          <a:effectLst>
            <a:outerShdw blurRad="65500" dist="38100" dir="5400000" rotWithShape="0">
              <a:srgbClr val="000000">
                <a:alpha val="39999"/>
              </a:srgbClr>
            </a:outerShdw>
          </a:effectLst>
        </p:spPr>
        <p:txBody>
          <a:bodyPr anchor="ct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algn="ctr" eaLnBrk="1" hangingPunct="1"/>
            <a:r>
              <a:rPr lang="en-AU" altLang="en-US" sz="1400">
                <a:solidFill>
                  <a:srgbClr val="000000"/>
                </a:solidFill>
              </a:rPr>
              <a:t>IEEE 829 standard includes the structure of an incident report</a:t>
            </a:r>
            <a:endParaRPr lang="en-AU" altLang="en-US" sz="1400">
              <a:solidFill>
                <a:schemeClr val="accent2"/>
              </a:solidFill>
            </a:endParaRPr>
          </a:p>
        </p:txBody>
      </p:sp>
    </p:spTree>
    <p:extLst>
      <p:ext uri="{BB962C8B-B14F-4D97-AF65-F5344CB8AC3E}">
        <p14:creationId xmlns:p14="http://schemas.microsoft.com/office/powerpoint/2010/main" val="1038628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838200" y="0"/>
            <a:ext cx="10515600" cy="1325563"/>
          </a:xfrm>
        </p:spPr>
        <p:txBody>
          <a:bodyPr/>
          <a:lstStyle/>
          <a:p>
            <a:r>
              <a:rPr lang="en-AU" altLang="en-US"/>
              <a:t>Incident Reports</a:t>
            </a:r>
          </a:p>
        </p:txBody>
      </p:sp>
      <p:sp>
        <p:nvSpPr>
          <p:cNvPr id="3" name="Content Placeholder 2"/>
          <p:cNvSpPr>
            <a:spLocks noGrp="1"/>
          </p:cNvSpPr>
          <p:nvPr>
            <p:ph idx="1"/>
          </p:nvPr>
        </p:nvSpPr>
        <p:spPr>
          <a:xfrm>
            <a:off x="1638300" y="1195388"/>
            <a:ext cx="8915400" cy="4986471"/>
          </a:xfrm>
        </p:spPr>
        <p:txBody>
          <a:bodyPr>
            <a:normAutofit fontScale="85000" lnSpcReduction="20000"/>
          </a:bodyPr>
          <a:lstStyle/>
          <a:p>
            <a:pPr>
              <a:buFont typeface="Wingdings" pitchFamily="2" charset="2"/>
              <a:buChar char="Ø"/>
              <a:defRPr/>
            </a:pPr>
            <a:r>
              <a:rPr lang="en-AU" dirty="0" smtClean="0"/>
              <a:t>Details of the incident report may include:</a:t>
            </a:r>
          </a:p>
          <a:p>
            <a:pPr lvl="1">
              <a:buFont typeface="Wingdings" pitchFamily="2" charset="2"/>
              <a:buChar char="§"/>
              <a:defRPr/>
            </a:pPr>
            <a:r>
              <a:rPr lang="en-AU" dirty="0" smtClean="0">
                <a:ea typeface="+mn-ea"/>
                <a:cs typeface="+mn-cs"/>
              </a:rPr>
              <a:t>Date of issue, issuing organization, and author</a:t>
            </a:r>
          </a:p>
          <a:p>
            <a:pPr lvl="1">
              <a:buFont typeface="Wingdings" pitchFamily="2" charset="2"/>
              <a:buChar char="§"/>
              <a:defRPr/>
            </a:pPr>
            <a:r>
              <a:rPr lang="en-AU" dirty="0" smtClean="0">
                <a:ea typeface="+mn-ea"/>
                <a:cs typeface="+mn-cs"/>
              </a:rPr>
              <a:t>Expected and actual results</a:t>
            </a:r>
          </a:p>
          <a:p>
            <a:pPr lvl="1">
              <a:buFont typeface="Wingdings" pitchFamily="2" charset="2"/>
              <a:buChar char="§"/>
              <a:defRPr/>
            </a:pPr>
            <a:r>
              <a:rPr lang="en-AU" dirty="0" smtClean="0">
                <a:ea typeface="+mn-ea"/>
                <a:cs typeface="+mn-cs"/>
              </a:rPr>
              <a:t>Identification of the test item (configuration item) and environment</a:t>
            </a:r>
          </a:p>
          <a:p>
            <a:pPr lvl="1">
              <a:buFont typeface="Wingdings" pitchFamily="2" charset="2"/>
              <a:buChar char="§"/>
              <a:defRPr/>
            </a:pPr>
            <a:r>
              <a:rPr lang="en-AU" dirty="0" smtClean="0">
                <a:ea typeface="+mn-ea"/>
                <a:cs typeface="+mn-cs"/>
              </a:rPr>
              <a:t>Software or system life cycle process in which the incident was observed</a:t>
            </a:r>
          </a:p>
          <a:p>
            <a:pPr lvl="1">
              <a:buFont typeface="Wingdings" pitchFamily="2" charset="2"/>
              <a:buChar char="§"/>
              <a:defRPr/>
            </a:pPr>
            <a:r>
              <a:rPr lang="en-AU" dirty="0" smtClean="0">
                <a:ea typeface="+mn-ea"/>
                <a:cs typeface="+mn-cs"/>
              </a:rPr>
              <a:t>Description of the incident to enable reproduction and resolution, including logs, database dumps or screenshots</a:t>
            </a:r>
          </a:p>
          <a:p>
            <a:pPr lvl="1">
              <a:buFont typeface="Wingdings" pitchFamily="2" charset="2"/>
              <a:buChar char="§"/>
              <a:defRPr/>
            </a:pPr>
            <a:r>
              <a:rPr lang="en-AU" dirty="0" smtClean="0">
                <a:ea typeface="+mn-ea"/>
                <a:cs typeface="+mn-cs"/>
              </a:rPr>
              <a:t>Scope or degree of impact on stakeholder(s) interests</a:t>
            </a:r>
          </a:p>
          <a:p>
            <a:pPr lvl="1">
              <a:buFont typeface="Wingdings" pitchFamily="2" charset="2"/>
              <a:buChar char="§"/>
              <a:defRPr/>
            </a:pPr>
            <a:r>
              <a:rPr lang="en-AU" dirty="0" smtClean="0">
                <a:ea typeface="+mn-ea"/>
                <a:cs typeface="+mn-cs"/>
              </a:rPr>
              <a:t>Severity of the impact on the system</a:t>
            </a:r>
          </a:p>
          <a:p>
            <a:pPr lvl="1">
              <a:buFont typeface="Wingdings" pitchFamily="2" charset="2"/>
              <a:buChar char="§"/>
              <a:defRPr/>
            </a:pPr>
            <a:r>
              <a:rPr lang="en-AU" dirty="0" smtClean="0">
                <a:ea typeface="+mn-ea"/>
                <a:cs typeface="+mn-cs"/>
              </a:rPr>
              <a:t>Urgency/priority to fix</a:t>
            </a:r>
          </a:p>
          <a:p>
            <a:pPr lvl="1">
              <a:buFont typeface="Wingdings" pitchFamily="2" charset="2"/>
              <a:buChar char="§"/>
              <a:defRPr/>
            </a:pPr>
            <a:r>
              <a:rPr lang="en-AU" dirty="0" smtClean="0">
                <a:ea typeface="+mn-ea"/>
                <a:cs typeface="+mn-cs"/>
              </a:rPr>
              <a:t>Status of the incident (e.g., open, deferred, duplicate, waiting to be fixed, fixed awaiting re-test, closed)</a:t>
            </a:r>
          </a:p>
          <a:p>
            <a:pPr lvl="1">
              <a:buFont typeface="Wingdings" pitchFamily="2" charset="2"/>
              <a:buChar char="§"/>
              <a:defRPr/>
            </a:pPr>
            <a:r>
              <a:rPr lang="en-AU" dirty="0" smtClean="0">
                <a:ea typeface="+mn-ea"/>
                <a:cs typeface="+mn-cs"/>
              </a:rPr>
              <a:t>Conclusions, recommendations and approvals</a:t>
            </a:r>
          </a:p>
          <a:p>
            <a:pPr lvl="1">
              <a:buFont typeface="Wingdings" pitchFamily="2" charset="2"/>
              <a:buChar char="§"/>
              <a:defRPr/>
            </a:pPr>
            <a:r>
              <a:rPr lang="en-AU" dirty="0" smtClean="0">
                <a:ea typeface="+mn-ea"/>
                <a:cs typeface="+mn-cs"/>
              </a:rPr>
              <a:t>Global issues, such as other areas that may be affected by a change resulting from the incident</a:t>
            </a:r>
          </a:p>
          <a:p>
            <a:pPr lvl="1">
              <a:buFont typeface="Wingdings" pitchFamily="2" charset="2"/>
              <a:buChar char="§"/>
              <a:defRPr/>
            </a:pPr>
            <a:r>
              <a:rPr lang="en-AU" dirty="0" smtClean="0">
                <a:ea typeface="+mn-ea"/>
                <a:cs typeface="+mn-cs"/>
              </a:rPr>
              <a:t>Change history, such as the sequence of actions taken by project team members with respect to the incident to isolate, repair, and confirm it as fixed</a:t>
            </a:r>
          </a:p>
          <a:p>
            <a:pPr lvl="1">
              <a:buFont typeface="Wingdings" pitchFamily="2" charset="2"/>
              <a:buChar char="§"/>
              <a:defRPr/>
            </a:pPr>
            <a:r>
              <a:rPr lang="en-AU" dirty="0" smtClean="0">
                <a:ea typeface="+mn-ea"/>
                <a:cs typeface="+mn-cs"/>
              </a:rPr>
              <a:t>References, including the identity of the test case specification that revealed the problem</a:t>
            </a:r>
            <a:endParaRPr lang="en-AU" dirty="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344DFBC5-8F20-BA4C-BAEC-AD087EB5F557}" type="slidenum">
              <a:rPr lang="en-US" altLang="en-US" u="none">
                <a:solidFill>
                  <a:schemeClr val="bg1"/>
                </a:solidFill>
              </a:rPr>
              <a:pPr eaLnBrk="1" hangingPunct="1"/>
              <a:t>53</a:t>
            </a:fld>
            <a:endParaRPr lang="en-US" altLang="en-US" u="none">
              <a:solidFill>
                <a:schemeClr val="bg1"/>
              </a:solidFill>
            </a:endParaRPr>
          </a:p>
        </p:txBody>
      </p:sp>
    </p:spTree>
    <p:extLst>
      <p:ext uri="{BB962C8B-B14F-4D97-AF65-F5344CB8AC3E}">
        <p14:creationId xmlns:p14="http://schemas.microsoft.com/office/powerpoint/2010/main" val="18658120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ctrTitle"/>
          </p:nvPr>
        </p:nvSpPr>
        <p:spPr/>
        <p:txBody>
          <a:bodyPr/>
          <a:lstStyle/>
          <a:p>
            <a:pPr eaLnBrk="1" hangingPunct="1"/>
            <a:r>
              <a:rPr lang="en-AU" altLang="en-US"/>
              <a:t>IEEE829</a:t>
            </a:r>
            <a:endParaRPr lang="en-US" altLang="en-US"/>
          </a:p>
        </p:txBody>
      </p:sp>
      <p:sp>
        <p:nvSpPr>
          <p:cNvPr id="61443" name="Rectangle 6"/>
          <p:cNvSpPr>
            <a:spLocks noGrp="1" noChangeArrowheads="1"/>
          </p:cNvSpPr>
          <p:nvPr>
            <p:ph type="subTitle" idx="1"/>
          </p:nvPr>
        </p:nvSpPr>
        <p:spPr/>
        <p:txBody>
          <a:bodyPr/>
          <a:lstStyle/>
          <a:p>
            <a:pPr>
              <a:buFont typeface="Wingdings" charset="2"/>
              <a:buNone/>
            </a:pPr>
            <a:r>
              <a:rPr lang="en-AU" altLang="en-US"/>
              <a:t>Standard for Software Test Documentation</a:t>
            </a:r>
          </a:p>
        </p:txBody>
      </p:sp>
    </p:spTree>
    <p:extLst>
      <p:ext uri="{BB962C8B-B14F-4D97-AF65-F5344CB8AC3E}">
        <p14:creationId xmlns:p14="http://schemas.microsoft.com/office/powerpoint/2010/main" val="11464906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AU" altLang="en-US"/>
              <a:t>The Eight Parts of IEEE-829</a:t>
            </a:r>
          </a:p>
        </p:txBody>
      </p:sp>
      <p:sp>
        <p:nvSpPr>
          <p:cNvPr id="62467" name="Content Placeholder 2"/>
          <p:cNvSpPr>
            <a:spLocks noGrp="1"/>
          </p:cNvSpPr>
          <p:nvPr>
            <p:ph idx="1"/>
          </p:nvPr>
        </p:nvSpPr>
        <p:spPr/>
        <p:txBody>
          <a:bodyPr/>
          <a:lstStyle/>
          <a:p>
            <a:pPr>
              <a:buFontTx/>
              <a:buAutoNum type="arabicPeriod"/>
            </a:pPr>
            <a:r>
              <a:rPr lang="en-AU" altLang="en-US" sz="2400" b="1"/>
              <a:t>Test Plan </a:t>
            </a:r>
            <a:endParaRPr lang="en-AU" altLang="en-US" sz="2400"/>
          </a:p>
          <a:p>
            <a:pPr>
              <a:buFontTx/>
              <a:buAutoNum type="arabicPeriod"/>
            </a:pPr>
            <a:r>
              <a:rPr lang="en-AU" altLang="en-US" sz="2400" b="1"/>
              <a:t>Test Design Specification </a:t>
            </a:r>
          </a:p>
          <a:p>
            <a:pPr>
              <a:buFontTx/>
              <a:buAutoNum type="arabicPeriod"/>
            </a:pPr>
            <a:r>
              <a:rPr lang="en-AU" altLang="en-US" sz="2400" b="1"/>
              <a:t>Test Case Specification </a:t>
            </a:r>
          </a:p>
          <a:p>
            <a:pPr>
              <a:buFontTx/>
              <a:buAutoNum type="arabicPeriod"/>
            </a:pPr>
            <a:r>
              <a:rPr lang="en-AU" altLang="en-US" sz="2400" b="1"/>
              <a:t>Test Procedure Specification</a:t>
            </a:r>
          </a:p>
          <a:p>
            <a:pPr>
              <a:buFontTx/>
              <a:buAutoNum type="arabicPeriod" startAt="5"/>
            </a:pPr>
            <a:r>
              <a:rPr lang="en-AU" altLang="en-US" sz="2400" b="1"/>
              <a:t>Test Item Transmittal </a:t>
            </a:r>
          </a:p>
          <a:p>
            <a:pPr>
              <a:buFontTx/>
              <a:buAutoNum type="arabicPeriod" startAt="5"/>
            </a:pPr>
            <a:r>
              <a:rPr lang="en-AU" altLang="en-US" sz="2400" b="1"/>
              <a:t>Test Log </a:t>
            </a:r>
          </a:p>
          <a:p>
            <a:pPr>
              <a:buFontTx/>
              <a:buAutoNum type="arabicPeriod" startAt="5"/>
            </a:pPr>
            <a:r>
              <a:rPr lang="en-AU" altLang="en-US" sz="2400" b="1"/>
              <a:t>Test Incident Summary </a:t>
            </a:r>
          </a:p>
          <a:p>
            <a:pPr>
              <a:buFontTx/>
              <a:buAutoNum type="arabicPeriod" startAt="5"/>
            </a:pPr>
            <a:r>
              <a:rPr lang="en-AU" altLang="en-US" sz="2400" b="1"/>
              <a:t>Test Summary Report</a:t>
            </a:r>
          </a:p>
          <a:p>
            <a:pPr>
              <a:buFontTx/>
              <a:buNone/>
            </a:pPr>
            <a:endParaRPr lang="en-AU" altLang="en-US" sz="1800" b="1"/>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B4645857-D49A-B440-963E-C7AC75CAE033}" type="slidenum">
              <a:rPr lang="en-US" altLang="en-US" u="none">
                <a:solidFill>
                  <a:schemeClr val="bg1"/>
                </a:solidFill>
              </a:rPr>
              <a:pPr eaLnBrk="1" hangingPunct="1"/>
              <a:t>55</a:t>
            </a:fld>
            <a:endParaRPr lang="en-US" altLang="en-US" u="none">
              <a:solidFill>
                <a:schemeClr val="bg1"/>
              </a:solidFill>
            </a:endParaRPr>
          </a:p>
        </p:txBody>
      </p:sp>
    </p:spTree>
    <p:extLst>
      <p:ext uri="{BB962C8B-B14F-4D97-AF65-F5344CB8AC3E}">
        <p14:creationId xmlns:p14="http://schemas.microsoft.com/office/powerpoint/2010/main" val="6560399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3"/>
          <p:cNvSpPr>
            <a:spLocks noGrp="1"/>
          </p:cNvSpPr>
          <p:nvPr>
            <p:ph type="title"/>
          </p:nvPr>
        </p:nvSpPr>
        <p:spPr>
          <a:xfrm>
            <a:off x="838200" y="168693"/>
            <a:ext cx="10515600" cy="1325563"/>
          </a:xfrm>
        </p:spPr>
        <p:txBody>
          <a:bodyPr/>
          <a:lstStyle/>
          <a:p>
            <a:r>
              <a:rPr lang="en-AU" altLang="en-US"/>
              <a:t>Part 1 IEEE-829 Test Plan</a:t>
            </a:r>
          </a:p>
        </p:txBody>
      </p:sp>
      <p:sp>
        <p:nvSpPr>
          <p:cNvPr id="5" name="Content Placeholder 4"/>
          <p:cNvSpPr>
            <a:spLocks noGrp="1"/>
          </p:cNvSpPr>
          <p:nvPr>
            <p:ph idx="1"/>
          </p:nvPr>
        </p:nvSpPr>
        <p:spPr>
          <a:xfrm>
            <a:off x="1638300" y="1152150"/>
            <a:ext cx="8915400" cy="5248650"/>
          </a:xfrm>
          <a:ln>
            <a:miter lim="800000"/>
            <a:headEnd/>
            <a:tailEnd/>
          </a:ln>
        </p:spPr>
        <p:txBody>
          <a:bodyPr numCol="2">
            <a:normAutofit/>
          </a:bodyPr>
          <a:lstStyle/>
          <a:p>
            <a:pPr marL="457200" indent="-457200">
              <a:buNone/>
              <a:defRPr/>
            </a:pPr>
            <a:r>
              <a:rPr lang="en-AU" sz="1800" dirty="0"/>
              <a:t>1) Test Plan Identifier</a:t>
            </a:r>
          </a:p>
          <a:p>
            <a:pPr marL="457200" indent="-457200">
              <a:buNone/>
              <a:defRPr/>
            </a:pPr>
            <a:r>
              <a:rPr lang="en-AU" sz="1800" dirty="0"/>
              <a:t>2) References</a:t>
            </a:r>
          </a:p>
          <a:p>
            <a:pPr marL="457200" indent="-457200">
              <a:buNone/>
              <a:defRPr/>
            </a:pPr>
            <a:r>
              <a:rPr lang="en-AU" sz="1800" dirty="0"/>
              <a:t>3) Introduction</a:t>
            </a:r>
          </a:p>
          <a:p>
            <a:pPr marL="457200" indent="-457200">
              <a:buNone/>
              <a:defRPr/>
            </a:pPr>
            <a:r>
              <a:rPr lang="en-AU" sz="1800" dirty="0"/>
              <a:t>4) Test Items</a:t>
            </a:r>
          </a:p>
          <a:p>
            <a:pPr marL="457200" indent="-457200">
              <a:buNone/>
              <a:defRPr/>
            </a:pPr>
            <a:r>
              <a:rPr lang="en-AU" sz="1800" dirty="0"/>
              <a:t>5) Software Risk Issues</a:t>
            </a:r>
          </a:p>
          <a:p>
            <a:pPr marL="457200" indent="-457200">
              <a:buNone/>
              <a:defRPr/>
            </a:pPr>
            <a:r>
              <a:rPr lang="en-AU" sz="1800" dirty="0"/>
              <a:t>6) Features to be Tested</a:t>
            </a:r>
          </a:p>
          <a:p>
            <a:pPr marL="457200" indent="-457200">
              <a:buNone/>
              <a:defRPr/>
            </a:pPr>
            <a:r>
              <a:rPr lang="en-AU" sz="1800" dirty="0"/>
              <a:t>7) Features not to be Tested</a:t>
            </a:r>
          </a:p>
          <a:p>
            <a:pPr marL="457200" indent="-457200">
              <a:buNone/>
              <a:defRPr/>
            </a:pPr>
            <a:r>
              <a:rPr lang="en-AU" sz="1800" dirty="0"/>
              <a:t>8) Approach</a:t>
            </a:r>
          </a:p>
          <a:p>
            <a:pPr marL="457200" indent="-457200">
              <a:buNone/>
              <a:defRPr/>
            </a:pPr>
            <a:r>
              <a:rPr lang="en-AU" sz="1800" dirty="0"/>
              <a:t>9) Item Pass/Fail Criteria</a:t>
            </a:r>
          </a:p>
          <a:p>
            <a:pPr marL="457200" indent="-457200">
              <a:buNone/>
              <a:defRPr/>
            </a:pPr>
            <a:r>
              <a:rPr lang="en-AU" sz="1800" dirty="0"/>
              <a:t>10) Suspension Criteria and Resumption </a:t>
            </a:r>
            <a:br>
              <a:rPr lang="en-AU" sz="1800" dirty="0"/>
            </a:br>
            <a:r>
              <a:rPr lang="en-AU" sz="1800" dirty="0"/>
              <a:t>Requirements</a:t>
            </a:r>
          </a:p>
          <a:p>
            <a:pPr marL="457200" indent="-457200">
              <a:buNone/>
              <a:defRPr/>
            </a:pPr>
            <a:r>
              <a:rPr lang="en-AU" sz="1800" dirty="0"/>
              <a:t>11) Test Deliverables</a:t>
            </a:r>
          </a:p>
          <a:p>
            <a:pPr marL="457200" indent="-457200">
              <a:buNone/>
              <a:defRPr/>
            </a:pPr>
            <a:r>
              <a:rPr lang="en-AU" sz="1800" dirty="0"/>
              <a:t>12) Remaining Test Tasks</a:t>
            </a:r>
          </a:p>
          <a:p>
            <a:pPr marL="457200" indent="-457200">
              <a:buNone/>
              <a:defRPr/>
            </a:pPr>
            <a:r>
              <a:rPr lang="en-AU" sz="1800" dirty="0"/>
              <a:t>13) Environmental Needs</a:t>
            </a:r>
          </a:p>
          <a:p>
            <a:pPr marL="457200" indent="-457200">
              <a:buNone/>
              <a:defRPr/>
            </a:pPr>
            <a:r>
              <a:rPr lang="en-AU" sz="1800" dirty="0"/>
              <a:t>14) Staffing and Training Needs</a:t>
            </a:r>
          </a:p>
          <a:p>
            <a:pPr marL="457200" indent="-457200">
              <a:buNone/>
              <a:defRPr/>
            </a:pPr>
            <a:r>
              <a:rPr lang="en-AU" sz="1800" dirty="0"/>
              <a:t>15) Responsibilities</a:t>
            </a:r>
          </a:p>
          <a:p>
            <a:pPr marL="457200" indent="-457200">
              <a:buNone/>
              <a:defRPr/>
            </a:pPr>
            <a:r>
              <a:rPr lang="en-AU" sz="1800" dirty="0"/>
              <a:t>16) Schedule</a:t>
            </a:r>
          </a:p>
          <a:p>
            <a:pPr marL="457200" indent="-457200">
              <a:buNone/>
              <a:defRPr/>
            </a:pPr>
            <a:r>
              <a:rPr lang="en-AU" sz="1800" dirty="0"/>
              <a:t>17) Planning Risks and Contingencies</a:t>
            </a:r>
          </a:p>
          <a:p>
            <a:pPr marL="457200" indent="-457200">
              <a:buNone/>
              <a:defRPr/>
            </a:pPr>
            <a:r>
              <a:rPr lang="en-AU" sz="1800" dirty="0"/>
              <a:t>18) Approvals</a:t>
            </a:r>
          </a:p>
          <a:p>
            <a:pPr marL="457200" indent="-457200">
              <a:buNone/>
              <a:defRPr/>
            </a:pPr>
            <a:r>
              <a:rPr lang="en-AU" sz="1800" dirty="0"/>
              <a:t>19) Glossary                                                              </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D79F55E1-3B02-EE4F-BA5E-88A8DCA1D62A}" type="slidenum">
              <a:rPr lang="en-US" altLang="en-US" u="none">
                <a:solidFill>
                  <a:schemeClr val="bg1"/>
                </a:solidFill>
              </a:rPr>
              <a:pPr eaLnBrk="1" hangingPunct="1"/>
              <a:t>56</a:t>
            </a:fld>
            <a:endParaRPr lang="en-US" altLang="en-US" u="none">
              <a:solidFill>
                <a:schemeClr val="bg1"/>
              </a:solidFill>
            </a:endParaRPr>
          </a:p>
        </p:txBody>
      </p:sp>
      <p:sp>
        <p:nvSpPr>
          <p:cNvPr id="6" name="TextBox 5"/>
          <p:cNvSpPr txBox="1">
            <a:spLocks noChangeArrowheads="1"/>
          </p:cNvSpPr>
          <p:nvPr/>
        </p:nvSpPr>
        <p:spPr bwMode="auto">
          <a:xfrm>
            <a:off x="6345820" y="3917971"/>
            <a:ext cx="3962400" cy="1384300"/>
          </a:xfrm>
          <a:prstGeom prst="rect">
            <a:avLst/>
          </a:prstGeom>
          <a:gradFill rotWithShape="1">
            <a:gsLst>
              <a:gs pos="0">
                <a:srgbClr val="DDFCFF"/>
              </a:gs>
              <a:gs pos="25000">
                <a:srgbClr val="DEFEFF"/>
              </a:gs>
              <a:gs pos="100000">
                <a:srgbClr val="EDFFFF"/>
              </a:gs>
            </a:gsLst>
            <a:lin ang="16200000" scaled="1"/>
          </a:gradFill>
          <a:ln w="9525">
            <a:solidFill>
              <a:srgbClr val="D5F1F4"/>
            </a:solidFill>
            <a:miter lim="800000"/>
            <a:headEnd/>
            <a:tailEnd/>
          </a:ln>
          <a:effectLst>
            <a:outerShdw blurRad="65500" dist="38100" dir="5400000" rotWithShape="0">
              <a:srgbClr val="000000">
                <a:alpha val="39999"/>
              </a:srgbClr>
            </a:outerShdw>
          </a:effectLst>
        </p:spPr>
        <p:txBody>
          <a:bodyPr>
            <a:spAutoFit/>
          </a:bodyPr>
          <a:lstStyle>
            <a:lvl1pPr marL="342900" indent="-342900" eaLnBrk="0" hangingPunct="0">
              <a:defRPr sz="1200" b="1" u="sng">
                <a:solidFill>
                  <a:schemeClr val="tx1"/>
                </a:solidFill>
                <a:latin typeface="Arial" charset="0"/>
                <a:ea typeface="Arial" charset="0"/>
                <a:cs typeface="Arial" charset="0"/>
              </a:defRPr>
            </a:lvl1pPr>
            <a:lvl2pPr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marL="0" lvl="1" eaLnBrk="1" hangingPunct="1"/>
            <a:r>
              <a:rPr lang="en-AU" altLang="en-US">
                <a:solidFill>
                  <a:srgbClr val="000000"/>
                </a:solidFill>
              </a:rPr>
              <a:t>Purpose: To identify items and features to be tested, tasks to be performed, responsibilities and schedules</a:t>
            </a:r>
          </a:p>
          <a:p>
            <a:pPr marL="0" lvl="1" eaLnBrk="1" hangingPunct="1"/>
            <a:endParaRPr lang="en-AU" altLang="en-US" dirty="0">
              <a:solidFill>
                <a:srgbClr val="000000"/>
              </a:solidFill>
            </a:endParaRPr>
          </a:p>
          <a:p>
            <a:pPr marL="0" lvl="1" eaLnBrk="1" hangingPunct="1"/>
            <a:r>
              <a:rPr lang="en-AU" altLang="en-US" dirty="0"/>
              <a:t>A high level view of how testing will proceed; WHAT is to be tested, by WHOM, HOW, in what TIME frame, to what QUALITY level</a:t>
            </a:r>
          </a:p>
        </p:txBody>
      </p:sp>
      <p:sp>
        <p:nvSpPr>
          <p:cNvPr id="63493" name="TextBox 1"/>
          <p:cNvSpPr txBox="1">
            <a:spLocks noChangeArrowheads="1"/>
          </p:cNvSpPr>
          <p:nvPr/>
        </p:nvSpPr>
        <p:spPr bwMode="auto">
          <a:xfrm>
            <a:off x="7499350" y="5943601"/>
            <a:ext cx="3384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r>
              <a:rPr lang="en-AU" altLang="en-US" i="1"/>
              <a:t>Source: http://testingqa.com/ieee-829-standards/</a:t>
            </a:r>
          </a:p>
          <a:p>
            <a:pPr eaLnBrk="1" hangingPunct="1"/>
            <a:endParaRPr lang="en-AU" altLang="en-US" i="1"/>
          </a:p>
        </p:txBody>
      </p:sp>
    </p:spTree>
    <p:extLst>
      <p:ext uri="{BB962C8B-B14F-4D97-AF65-F5344CB8AC3E}">
        <p14:creationId xmlns:p14="http://schemas.microsoft.com/office/powerpoint/2010/main" val="1925331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AU" altLang="en-US"/>
              <a:t>SPACE DIRT = IEEE829 Test Plan</a:t>
            </a:r>
          </a:p>
        </p:txBody>
      </p:sp>
      <p:sp>
        <p:nvSpPr>
          <p:cNvPr id="64515" name="Content Placeholder 2"/>
          <p:cNvSpPr>
            <a:spLocks noGrp="1"/>
          </p:cNvSpPr>
          <p:nvPr>
            <p:ph idx="1"/>
          </p:nvPr>
        </p:nvSpPr>
        <p:spPr/>
        <p:txBody>
          <a:bodyPr>
            <a:normAutofit/>
          </a:bodyPr>
          <a:lstStyle/>
          <a:p>
            <a:pPr>
              <a:buFontTx/>
              <a:buNone/>
            </a:pPr>
            <a:r>
              <a:rPr lang="en-AU" altLang="en-US" sz="2400" b="1"/>
              <a:t>S - Scope </a:t>
            </a:r>
            <a:r>
              <a:rPr lang="en-AU" altLang="en-US" sz="2400"/>
              <a:t>test items, what to test, what not to test</a:t>
            </a:r>
          </a:p>
          <a:p>
            <a:pPr>
              <a:buFontTx/>
              <a:buNone/>
            </a:pPr>
            <a:r>
              <a:rPr lang="en-AU" altLang="en-US" sz="2400" b="1"/>
              <a:t>P - People </a:t>
            </a:r>
            <a:r>
              <a:rPr lang="en-AU" altLang="en-US" sz="2400"/>
              <a:t>training, responsibilities, schedule</a:t>
            </a:r>
          </a:p>
          <a:p>
            <a:pPr>
              <a:buFontTx/>
              <a:buNone/>
            </a:pPr>
            <a:r>
              <a:rPr lang="en-AU" altLang="en-US" sz="2400" b="1"/>
              <a:t>A - Approach </a:t>
            </a:r>
            <a:r>
              <a:rPr lang="en-AU" altLang="en-US" sz="2400"/>
              <a:t>the approach that will be taken to testing</a:t>
            </a:r>
          </a:p>
          <a:p>
            <a:pPr>
              <a:buFontTx/>
              <a:buNone/>
            </a:pPr>
            <a:r>
              <a:rPr lang="en-AU" altLang="en-US" sz="2400" b="1"/>
              <a:t>C - Criteria</a:t>
            </a:r>
            <a:r>
              <a:rPr lang="en-AU" altLang="en-US" sz="2400"/>
              <a:t> entry/exit criteria, suspension/resumption criteria</a:t>
            </a:r>
          </a:p>
          <a:p>
            <a:pPr>
              <a:buFontTx/>
              <a:buNone/>
            </a:pPr>
            <a:r>
              <a:rPr lang="en-AU" altLang="en-US" sz="2400" b="1"/>
              <a:t>E - Environment </a:t>
            </a:r>
            <a:r>
              <a:rPr lang="en-AU" altLang="en-US" sz="2400"/>
              <a:t>test environment needs</a:t>
            </a:r>
          </a:p>
          <a:p>
            <a:pPr>
              <a:buFontTx/>
              <a:buNone/>
            </a:pPr>
            <a:r>
              <a:rPr lang="en-AU" altLang="en-US" sz="2400" b="1"/>
              <a:t>D - Deliverables </a:t>
            </a:r>
            <a:r>
              <a:rPr lang="en-AU" altLang="en-US" sz="2400"/>
              <a:t>what is being delivered as part of the test process</a:t>
            </a:r>
          </a:p>
          <a:p>
            <a:pPr>
              <a:buFontTx/>
              <a:buNone/>
            </a:pPr>
            <a:r>
              <a:rPr lang="en-AU" altLang="en-US" sz="2400" b="1"/>
              <a:t>I - Incidentals </a:t>
            </a:r>
            <a:r>
              <a:rPr lang="en-AU" altLang="en-US" sz="2400"/>
              <a:t>introduction, identification (of the document), approval authorities</a:t>
            </a:r>
          </a:p>
          <a:p>
            <a:pPr>
              <a:buFontTx/>
              <a:buNone/>
            </a:pPr>
            <a:r>
              <a:rPr lang="en-AU" altLang="en-US" sz="2400" b="1"/>
              <a:t>R - Risks </a:t>
            </a:r>
            <a:r>
              <a:rPr lang="en-AU" altLang="en-US" sz="2400"/>
              <a:t>risks and contingencies</a:t>
            </a:r>
          </a:p>
          <a:p>
            <a:pPr>
              <a:buFontTx/>
              <a:buNone/>
            </a:pPr>
            <a:r>
              <a:rPr lang="en-AU" altLang="en-US" sz="2400" b="1"/>
              <a:t>T - Tasks the test tasks that are </a:t>
            </a:r>
            <a:r>
              <a:rPr lang="en-AU" altLang="en-US" sz="2400"/>
              <a:t>involved in the testing process.</a:t>
            </a:r>
          </a:p>
          <a:p>
            <a:pPr algn="ctr">
              <a:buFontTx/>
              <a:buNone/>
            </a:pPr>
            <a:r>
              <a:rPr lang="en-AU" altLang="en-US" sz="1400"/>
              <a:t>Reference: </a:t>
            </a:r>
            <a:r>
              <a:rPr lang="en-AU" altLang="en-US" sz="1400">
                <a:hlinkClick r:id="rId3"/>
              </a:rPr>
              <a:t>http://www.intosaiitaudit.org/intoit_articles/19_12_spacedirt.pdf</a:t>
            </a:r>
            <a:endParaRPr lang="en-AU" altLang="en-US" sz="1400"/>
          </a:p>
          <a:p>
            <a:pPr>
              <a:buFontTx/>
              <a:buNone/>
            </a:pPr>
            <a:endParaRPr lang="en-AU" altLang="en-US" sz="240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D7B9F14F-F064-B04D-9C75-7C8339E6DA25}" type="slidenum">
              <a:rPr lang="en-US" altLang="en-US" u="none">
                <a:solidFill>
                  <a:schemeClr val="bg1"/>
                </a:solidFill>
              </a:rPr>
              <a:pPr eaLnBrk="1" hangingPunct="1"/>
              <a:t>57</a:t>
            </a:fld>
            <a:endParaRPr lang="en-US" altLang="en-US" u="none">
              <a:solidFill>
                <a:schemeClr val="bg1"/>
              </a:solidFill>
            </a:endParaRPr>
          </a:p>
        </p:txBody>
      </p:sp>
    </p:spTree>
    <p:extLst>
      <p:ext uri="{BB962C8B-B14F-4D97-AF65-F5344CB8AC3E}">
        <p14:creationId xmlns:p14="http://schemas.microsoft.com/office/powerpoint/2010/main" val="13840493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3"/>
          <p:cNvSpPr>
            <a:spLocks noGrp="1"/>
          </p:cNvSpPr>
          <p:nvPr>
            <p:ph type="title"/>
          </p:nvPr>
        </p:nvSpPr>
        <p:spPr>
          <a:xfrm>
            <a:off x="838200" y="0"/>
            <a:ext cx="10515600" cy="1325563"/>
          </a:xfrm>
        </p:spPr>
        <p:txBody>
          <a:bodyPr/>
          <a:lstStyle/>
          <a:p>
            <a:r>
              <a:rPr lang="en-AU" altLang="en-US" sz="2800"/>
              <a:t>Part 2 IEEE-829 Test Design Specification </a:t>
            </a:r>
          </a:p>
        </p:txBody>
      </p:sp>
      <p:sp>
        <p:nvSpPr>
          <p:cNvPr id="65539" name="Content Placeholder 4"/>
          <p:cNvSpPr>
            <a:spLocks noGrp="1"/>
          </p:cNvSpPr>
          <p:nvPr>
            <p:ph idx="1"/>
          </p:nvPr>
        </p:nvSpPr>
        <p:spPr>
          <a:xfrm>
            <a:off x="1638300" y="990601"/>
            <a:ext cx="8915400" cy="5192713"/>
          </a:xfrm>
        </p:spPr>
        <p:txBody>
          <a:bodyPr/>
          <a:lstStyle/>
          <a:p>
            <a:pPr marL="457200" indent="-457200">
              <a:buFontTx/>
              <a:buAutoNum type="arabicPeriod"/>
            </a:pPr>
            <a:r>
              <a:rPr lang="en-AU" altLang="en-US" sz="2400" dirty="0"/>
              <a:t>Test Design Specification Identifier</a:t>
            </a:r>
          </a:p>
          <a:p>
            <a:pPr marL="457200" indent="-457200">
              <a:buFontTx/>
              <a:buAutoNum type="arabicPeriod"/>
            </a:pPr>
            <a:r>
              <a:rPr lang="en-AU" altLang="en-US" sz="2400" dirty="0"/>
              <a:t>Features to be tested</a:t>
            </a:r>
          </a:p>
          <a:p>
            <a:pPr marL="457200" indent="-457200">
              <a:buFontTx/>
              <a:buAutoNum type="arabicPeriod"/>
            </a:pPr>
            <a:r>
              <a:rPr lang="en-AU" altLang="en-US" sz="2400" dirty="0"/>
              <a:t>Approach refinements</a:t>
            </a:r>
          </a:p>
          <a:p>
            <a:pPr marL="457200" indent="-457200">
              <a:buFontTx/>
              <a:buAutoNum type="arabicPeriod"/>
            </a:pPr>
            <a:r>
              <a:rPr lang="en-AU" altLang="en-US" sz="2400" dirty="0"/>
              <a:t>Test identification</a:t>
            </a:r>
          </a:p>
          <a:p>
            <a:pPr marL="457200" indent="-457200">
              <a:buFontTx/>
              <a:buAutoNum type="arabicPeriod"/>
            </a:pPr>
            <a:r>
              <a:rPr lang="en-AU" altLang="en-US" sz="2400" dirty="0"/>
              <a:t>Feature pass/fail criteria</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8A5BF4AC-2468-6449-B810-51D981A0FA33}" type="slidenum">
              <a:rPr lang="en-US" altLang="en-US" u="none">
                <a:solidFill>
                  <a:schemeClr val="bg1"/>
                </a:solidFill>
              </a:rPr>
              <a:pPr eaLnBrk="1" hangingPunct="1"/>
              <a:t>58</a:t>
            </a:fld>
            <a:endParaRPr lang="en-US" altLang="en-US" u="none">
              <a:solidFill>
                <a:schemeClr val="bg1"/>
              </a:solidFill>
            </a:endParaRPr>
          </a:p>
        </p:txBody>
      </p:sp>
      <p:sp>
        <p:nvSpPr>
          <p:cNvPr id="6" name="TextBox 5"/>
          <p:cNvSpPr txBox="1">
            <a:spLocks noChangeArrowheads="1"/>
          </p:cNvSpPr>
          <p:nvPr/>
        </p:nvSpPr>
        <p:spPr bwMode="auto">
          <a:xfrm>
            <a:off x="2755901" y="3733800"/>
            <a:ext cx="6435725" cy="954088"/>
          </a:xfrm>
          <a:prstGeom prst="rect">
            <a:avLst/>
          </a:prstGeom>
          <a:gradFill rotWithShape="1">
            <a:gsLst>
              <a:gs pos="0">
                <a:srgbClr val="DDFCFF"/>
              </a:gs>
              <a:gs pos="25000">
                <a:srgbClr val="DEFEFF"/>
              </a:gs>
              <a:gs pos="100000">
                <a:srgbClr val="EDFFFF"/>
              </a:gs>
            </a:gsLst>
            <a:lin ang="16200000" scaled="1"/>
          </a:gradFill>
          <a:ln w="9525">
            <a:solidFill>
              <a:srgbClr val="D5F1F4"/>
            </a:solidFill>
            <a:miter lim="800000"/>
            <a:headEnd/>
            <a:tailEnd/>
          </a:ln>
          <a:effectLst>
            <a:outerShdw blurRad="65500" dist="38100" dir="5400000" rotWithShape="0">
              <a:srgbClr val="000000">
                <a:alpha val="39999"/>
              </a:srgbClr>
            </a:outerShdw>
          </a:effectLst>
        </p:spPr>
        <p:txBody>
          <a:bodyPr>
            <a:spAutoFit/>
          </a:bodyPr>
          <a:lstStyle>
            <a:lvl1pPr marL="342900" indent="-342900" eaLnBrk="0" hangingPunct="0">
              <a:defRPr sz="1200" b="1" u="sng">
                <a:solidFill>
                  <a:schemeClr val="tx1"/>
                </a:solidFill>
                <a:latin typeface="Arial" charset="0"/>
                <a:ea typeface="Arial" charset="0"/>
                <a:cs typeface="Arial" charset="0"/>
              </a:defRPr>
            </a:lvl1pPr>
            <a:lvl2pPr marL="3238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lvl="1" eaLnBrk="1" hangingPunct="1"/>
            <a:r>
              <a:rPr lang="en-AU" altLang="en-US" sz="1400"/>
              <a:t>Purpose: </a:t>
            </a:r>
            <a:r>
              <a:rPr lang="en-AU" altLang="en-US" sz="1400">
                <a:solidFill>
                  <a:srgbClr val="000000"/>
                </a:solidFill>
              </a:rPr>
              <a:t>To refine the test approach</a:t>
            </a:r>
          </a:p>
          <a:p>
            <a:pPr lvl="1" eaLnBrk="1" hangingPunct="1"/>
            <a:endParaRPr lang="en-AU" altLang="en-US" sz="1400">
              <a:solidFill>
                <a:srgbClr val="000000"/>
              </a:solidFill>
            </a:endParaRPr>
          </a:p>
          <a:p>
            <a:pPr lvl="1" eaLnBrk="1" hangingPunct="1"/>
            <a:r>
              <a:rPr lang="en-AU" altLang="en-US" sz="1400"/>
              <a:t>Details the test conditions to be exercised, with the expected outcome (in general terms)</a:t>
            </a:r>
          </a:p>
        </p:txBody>
      </p:sp>
      <p:sp>
        <p:nvSpPr>
          <p:cNvPr id="65541" name="TextBox 4"/>
          <p:cNvSpPr txBox="1">
            <a:spLocks noChangeArrowheads="1"/>
          </p:cNvSpPr>
          <p:nvPr/>
        </p:nvSpPr>
        <p:spPr bwMode="auto">
          <a:xfrm>
            <a:off x="7499350" y="5943601"/>
            <a:ext cx="3384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r>
              <a:rPr lang="en-AU" altLang="en-US" i="1"/>
              <a:t>Source: http://testingqa.com/ieee-829-standards/</a:t>
            </a:r>
          </a:p>
          <a:p>
            <a:pPr eaLnBrk="1" hangingPunct="1"/>
            <a:endParaRPr lang="en-AU" altLang="en-US" i="1"/>
          </a:p>
        </p:txBody>
      </p:sp>
    </p:spTree>
    <p:extLst>
      <p:ext uri="{BB962C8B-B14F-4D97-AF65-F5344CB8AC3E}">
        <p14:creationId xmlns:p14="http://schemas.microsoft.com/office/powerpoint/2010/main" val="11794649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3"/>
          <p:cNvSpPr>
            <a:spLocks noGrp="1"/>
          </p:cNvSpPr>
          <p:nvPr>
            <p:ph type="title"/>
          </p:nvPr>
        </p:nvSpPr>
        <p:spPr>
          <a:xfrm>
            <a:off x="838200" y="0"/>
            <a:ext cx="10515600" cy="1325563"/>
          </a:xfrm>
        </p:spPr>
        <p:txBody>
          <a:bodyPr/>
          <a:lstStyle/>
          <a:p>
            <a:r>
              <a:rPr lang="en-AU" altLang="en-US" sz="2800"/>
              <a:t>Part 3 IEEE-829 Test Case Specification </a:t>
            </a:r>
          </a:p>
        </p:txBody>
      </p:sp>
      <p:sp>
        <p:nvSpPr>
          <p:cNvPr id="66563" name="Content Placeholder 4"/>
          <p:cNvSpPr>
            <a:spLocks noGrp="1"/>
          </p:cNvSpPr>
          <p:nvPr>
            <p:ph idx="1"/>
          </p:nvPr>
        </p:nvSpPr>
        <p:spPr>
          <a:xfrm>
            <a:off x="1638300" y="990601"/>
            <a:ext cx="8915400" cy="5192713"/>
          </a:xfrm>
        </p:spPr>
        <p:txBody>
          <a:bodyPr/>
          <a:lstStyle/>
          <a:p>
            <a:pPr marL="457200" indent="-457200">
              <a:buFontTx/>
              <a:buAutoNum type="arabicPeriod"/>
            </a:pPr>
            <a:r>
              <a:rPr lang="en-AU" altLang="en-US" sz="2400"/>
              <a:t>Test case specification identifier</a:t>
            </a:r>
          </a:p>
          <a:p>
            <a:pPr marL="457200" indent="-457200">
              <a:buFontTx/>
              <a:buAutoNum type="arabicPeriod"/>
            </a:pPr>
            <a:r>
              <a:rPr lang="en-AU" altLang="en-US" sz="2400"/>
              <a:t>Test items</a:t>
            </a:r>
          </a:p>
          <a:p>
            <a:pPr marL="457200" indent="-457200">
              <a:buFontTx/>
              <a:buAutoNum type="arabicPeriod"/>
            </a:pPr>
            <a:r>
              <a:rPr lang="en-AU" altLang="en-US" sz="2400"/>
              <a:t>Input specifications</a:t>
            </a:r>
          </a:p>
          <a:p>
            <a:pPr marL="457200" indent="-457200">
              <a:buFontTx/>
              <a:buAutoNum type="arabicPeriod"/>
            </a:pPr>
            <a:r>
              <a:rPr lang="en-AU" altLang="en-US" sz="2400"/>
              <a:t>Output specifications</a:t>
            </a:r>
          </a:p>
          <a:p>
            <a:pPr marL="457200" indent="-457200">
              <a:buFontTx/>
              <a:buAutoNum type="arabicPeriod"/>
            </a:pPr>
            <a:r>
              <a:rPr lang="en-AU" altLang="en-US" sz="2400"/>
              <a:t>Environmental needs</a:t>
            </a:r>
          </a:p>
          <a:p>
            <a:pPr marL="457200" indent="-457200">
              <a:buFontTx/>
              <a:buAutoNum type="arabicPeriod"/>
            </a:pPr>
            <a:r>
              <a:rPr lang="en-AU" altLang="en-US" sz="2400"/>
              <a:t>Special procedural requirements</a:t>
            </a:r>
          </a:p>
          <a:p>
            <a:pPr marL="457200" indent="-457200">
              <a:buFontTx/>
              <a:buAutoNum type="arabicPeriod"/>
            </a:pPr>
            <a:r>
              <a:rPr lang="en-AU" altLang="en-US" sz="2400"/>
              <a:t>Inter-case dependencies</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07F6507C-CC0D-834E-8FD5-F6CF5B86C557}" type="slidenum">
              <a:rPr lang="en-US" altLang="en-US" u="none">
                <a:solidFill>
                  <a:schemeClr val="bg1"/>
                </a:solidFill>
              </a:rPr>
              <a:pPr eaLnBrk="1" hangingPunct="1"/>
              <a:t>59</a:t>
            </a:fld>
            <a:endParaRPr lang="en-US" altLang="en-US" u="none">
              <a:solidFill>
                <a:schemeClr val="bg1"/>
              </a:solidFill>
            </a:endParaRPr>
          </a:p>
        </p:txBody>
      </p:sp>
      <p:sp>
        <p:nvSpPr>
          <p:cNvPr id="6" name="TextBox 5"/>
          <p:cNvSpPr txBox="1">
            <a:spLocks noChangeArrowheads="1"/>
          </p:cNvSpPr>
          <p:nvPr/>
        </p:nvSpPr>
        <p:spPr bwMode="auto">
          <a:xfrm>
            <a:off x="2984500" y="4648200"/>
            <a:ext cx="5753100" cy="954088"/>
          </a:xfrm>
          <a:prstGeom prst="rect">
            <a:avLst/>
          </a:prstGeom>
          <a:gradFill rotWithShape="1">
            <a:gsLst>
              <a:gs pos="0">
                <a:srgbClr val="DDFCFF"/>
              </a:gs>
              <a:gs pos="25000">
                <a:srgbClr val="DEFEFF"/>
              </a:gs>
              <a:gs pos="100000">
                <a:srgbClr val="EDFFFF"/>
              </a:gs>
            </a:gsLst>
            <a:lin ang="16200000" scaled="1"/>
          </a:gradFill>
          <a:ln w="9525">
            <a:solidFill>
              <a:srgbClr val="D5F1F4"/>
            </a:solidFill>
            <a:miter lim="800000"/>
            <a:headEnd/>
            <a:tailEnd/>
          </a:ln>
          <a:effectLst>
            <a:outerShdw blurRad="65500" dist="38100" dir="5400000" rotWithShape="0">
              <a:srgbClr val="000000">
                <a:alpha val="39999"/>
              </a:srgbClr>
            </a:outerShdw>
          </a:effectLst>
        </p:spPr>
        <p:txBody>
          <a:bodyPr>
            <a:spAutoFit/>
          </a:bodyPr>
          <a:lstStyle>
            <a:lvl1pPr marL="342900" indent="-342900" eaLnBrk="0" hangingPunct="0">
              <a:defRPr sz="1200" b="1" u="sng">
                <a:solidFill>
                  <a:schemeClr val="tx1"/>
                </a:solidFill>
                <a:latin typeface="Arial" charset="0"/>
                <a:ea typeface="Arial" charset="0"/>
                <a:cs typeface="Arial" charset="0"/>
              </a:defRPr>
            </a:lvl1pPr>
            <a:lvl2pPr marL="3238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lvl="1" eaLnBrk="1" hangingPunct="1"/>
            <a:r>
              <a:rPr lang="en-AU" altLang="en-US" sz="1400"/>
              <a:t>Purpose: </a:t>
            </a:r>
            <a:r>
              <a:rPr lang="en-AU" altLang="en-US" sz="1400">
                <a:solidFill>
                  <a:srgbClr val="000000"/>
                </a:solidFill>
              </a:rPr>
              <a:t>To define a test case</a:t>
            </a:r>
          </a:p>
          <a:p>
            <a:pPr lvl="1" eaLnBrk="1" hangingPunct="1"/>
            <a:endParaRPr lang="en-AU" altLang="en-US" sz="1400"/>
          </a:p>
          <a:p>
            <a:pPr lvl="1" eaLnBrk="1" hangingPunct="1"/>
            <a:r>
              <a:rPr lang="en-AU" altLang="en-US" sz="1400"/>
              <a:t>Specific data requirements to run tests, based upon the test conditions identified</a:t>
            </a:r>
          </a:p>
        </p:txBody>
      </p:sp>
      <p:sp>
        <p:nvSpPr>
          <p:cNvPr id="66565" name="TextBox 4"/>
          <p:cNvSpPr txBox="1">
            <a:spLocks noChangeArrowheads="1"/>
          </p:cNvSpPr>
          <p:nvPr/>
        </p:nvSpPr>
        <p:spPr bwMode="auto">
          <a:xfrm>
            <a:off x="7499350" y="5943601"/>
            <a:ext cx="3384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r>
              <a:rPr lang="en-AU" altLang="en-US" i="1"/>
              <a:t>Source: http://testingqa.com/ieee-829-standards/</a:t>
            </a:r>
          </a:p>
          <a:p>
            <a:pPr eaLnBrk="1" hangingPunct="1"/>
            <a:endParaRPr lang="en-AU" altLang="en-US" i="1"/>
          </a:p>
        </p:txBody>
      </p:sp>
    </p:spTree>
    <p:extLst>
      <p:ext uri="{BB962C8B-B14F-4D97-AF65-F5344CB8AC3E}">
        <p14:creationId xmlns:p14="http://schemas.microsoft.com/office/powerpoint/2010/main" val="1703086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3175"/>
            <a:ext cx="10515600" cy="1325563"/>
          </a:xfrm>
        </p:spPr>
        <p:txBody>
          <a:bodyPr/>
          <a:lstStyle/>
          <a:p>
            <a:pPr eaLnBrk="1" hangingPunct="1"/>
            <a:r>
              <a:rPr lang="en-US" altLang="en-US" sz="2800"/>
              <a:t>Benefits and drawbacks of independence</a:t>
            </a:r>
          </a:p>
        </p:txBody>
      </p:sp>
      <p:sp>
        <p:nvSpPr>
          <p:cNvPr id="9219" name="Content Placeholder 2"/>
          <p:cNvSpPr>
            <a:spLocks noGrp="1"/>
          </p:cNvSpPr>
          <p:nvPr>
            <p:ph sz="half" idx="1"/>
          </p:nvPr>
        </p:nvSpPr>
        <p:spPr>
          <a:xfrm>
            <a:off x="1655764" y="1752600"/>
            <a:ext cx="4344987" cy="4572000"/>
          </a:xfrm>
        </p:spPr>
        <p:txBody>
          <a:bodyPr/>
          <a:lstStyle/>
          <a:p>
            <a:pPr eaLnBrk="1" hangingPunct="1">
              <a:buFont typeface="Wingdings" pitchFamily="2" charset="2"/>
              <a:buChar char="Ø"/>
              <a:defRPr/>
            </a:pPr>
            <a:r>
              <a:rPr lang="en-US" sz="2400" dirty="0"/>
              <a:t>Independent testers see other and different defects</a:t>
            </a:r>
          </a:p>
          <a:p>
            <a:pPr eaLnBrk="1" hangingPunct="1">
              <a:buFont typeface="Wingdings" pitchFamily="2" charset="2"/>
              <a:buChar char="Ø"/>
              <a:defRPr/>
            </a:pPr>
            <a:r>
              <a:rPr lang="en-US" sz="2400" dirty="0"/>
              <a:t> Are unbiased</a:t>
            </a:r>
          </a:p>
          <a:p>
            <a:pPr>
              <a:buFont typeface="Wingdings" pitchFamily="2" charset="2"/>
              <a:buChar char="Ø"/>
              <a:defRPr/>
            </a:pPr>
            <a:r>
              <a:rPr lang="en-US" sz="2400" dirty="0"/>
              <a:t>Can verify assumptions people made during specification and implementation of the system</a:t>
            </a:r>
          </a:p>
          <a:p>
            <a:pPr marL="0" indent="0">
              <a:buNone/>
              <a:defRPr/>
            </a:pPr>
            <a:endParaRPr lang="en-US" sz="2400" dirty="0"/>
          </a:p>
        </p:txBody>
      </p:sp>
      <p:sp>
        <p:nvSpPr>
          <p:cNvPr id="10244" name="Content Placeholder 1"/>
          <p:cNvSpPr>
            <a:spLocks noGrp="1"/>
          </p:cNvSpPr>
          <p:nvPr>
            <p:ph sz="half" idx="2"/>
          </p:nvPr>
        </p:nvSpPr>
        <p:spPr>
          <a:xfrm>
            <a:off x="6165851" y="1828801"/>
            <a:ext cx="4348163" cy="4259263"/>
          </a:xfrm>
        </p:spPr>
        <p:txBody>
          <a:bodyPr/>
          <a:lstStyle/>
          <a:p>
            <a:r>
              <a:rPr lang="en-US" altLang="en-US" sz="2400"/>
              <a:t>Isolated from the development team</a:t>
            </a:r>
          </a:p>
          <a:p>
            <a:r>
              <a:rPr lang="en-US" altLang="en-US" sz="2400"/>
              <a:t>May be the bottleneck as the last checkpoint</a:t>
            </a:r>
          </a:p>
          <a:p>
            <a:r>
              <a:rPr lang="en-US" altLang="en-US" sz="2400"/>
              <a:t>Developers may lose a sense of responsibility for quality</a:t>
            </a:r>
          </a:p>
          <a:p>
            <a:endParaRPr lang="en-US" altLang="en-US" sz="2400"/>
          </a:p>
        </p:txBody>
      </p:sp>
      <p:sp>
        <p:nvSpPr>
          <p:cNvPr id="3" name="Slide Number Placeholder 2"/>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12E97C63-891C-AC42-BE9C-E446F9DADAFD}" type="slidenum">
              <a:rPr lang="en-US" altLang="en-US" u="none">
                <a:solidFill>
                  <a:schemeClr val="bg1"/>
                </a:solidFill>
              </a:rPr>
              <a:pPr eaLnBrk="1" hangingPunct="1"/>
              <a:t>6</a:t>
            </a:fld>
            <a:endParaRPr lang="en-US" altLang="en-US" u="none">
              <a:solidFill>
                <a:schemeClr val="bg1"/>
              </a:solidFill>
            </a:endParaRPr>
          </a:p>
        </p:txBody>
      </p:sp>
      <p:sp>
        <p:nvSpPr>
          <p:cNvPr id="2" name="TextBox 1"/>
          <p:cNvSpPr txBox="1">
            <a:spLocks noChangeArrowheads="1"/>
          </p:cNvSpPr>
          <p:nvPr/>
        </p:nvSpPr>
        <p:spPr bwMode="auto">
          <a:xfrm>
            <a:off x="1885950" y="1066801"/>
            <a:ext cx="2889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r>
              <a:rPr lang="en-AU" altLang="en-US" sz="2800"/>
              <a:t>Benefits:</a:t>
            </a:r>
          </a:p>
        </p:txBody>
      </p:sp>
      <p:sp>
        <p:nvSpPr>
          <p:cNvPr id="6" name="TextBox 5"/>
          <p:cNvSpPr txBox="1">
            <a:spLocks noChangeArrowheads="1"/>
          </p:cNvSpPr>
          <p:nvPr/>
        </p:nvSpPr>
        <p:spPr bwMode="auto">
          <a:xfrm>
            <a:off x="6591300" y="1066801"/>
            <a:ext cx="2889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r>
              <a:rPr lang="en-AU" altLang="en-US" sz="2800"/>
              <a:t>Drawbacks:</a:t>
            </a:r>
          </a:p>
        </p:txBody>
      </p:sp>
      <p:pic>
        <p:nvPicPr>
          <p:cNvPr id="12295" name="Picture 7" descr="C:\Documents and Settings\emily_mogic\Local Settings\Temporary Internet Files\Content.IE5\KHQJK1YZ\MP90043847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201" y="4516439"/>
            <a:ext cx="230818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429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4">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44">
                                            <p:txEl>
                                              <p:pRg st="1" end="1"/>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10244" grpId="0" build="p"/>
      <p:bldP spid="2"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3"/>
          <p:cNvSpPr>
            <a:spLocks noGrp="1"/>
          </p:cNvSpPr>
          <p:nvPr>
            <p:ph type="title"/>
          </p:nvPr>
        </p:nvSpPr>
        <p:spPr>
          <a:xfrm>
            <a:off x="838200" y="7144"/>
            <a:ext cx="10515600" cy="1325563"/>
          </a:xfrm>
        </p:spPr>
        <p:txBody>
          <a:bodyPr/>
          <a:lstStyle/>
          <a:p>
            <a:r>
              <a:rPr lang="en-AU" altLang="en-US" sz="2800"/>
              <a:t>Part 4 IEEE-829 Test Procedure Specification </a:t>
            </a:r>
          </a:p>
        </p:txBody>
      </p:sp>
      <p:sp>
        <p:nvSpPr>
          <p:cNvPr id="67587" name="Content Placeholder 4"/>
          <p:cNvSpPr>
            <a:spLocks noGrp="1"/>
          </p:cNvSpPr>
          <p:nvPr>
            <p:ph idx="1"/>
          </p:nvPr>
        </p:nvSpPr>
        <p:spPr>
          <a:xfrm>
            <a:off x="1638300" y="990601"/>
            <a:ext cx="8915400" cy="5192713"/>
          </a:xfrm>
        </p:spPr>
        <p:txBody>
          <a:bodyPr/>
          <a:lstStyle/>
          <a:p>
            <a:pPr marL="457200" indent="-457200">
              <a:buFontTx/>
              <a:buAutoNum type="arabicPeriod"/>
            </a:pPr>
            <a:r>
              <a:rPr lang="en-AU" altLang="en-US" sz="2400"/>
              <a:t>Identifier</a:t>
            </a:r>
          </a:p>
          <a:p>
            <a:pPr marL="457200" indent="-457200">
              <a:buFontTx/>
              <a:buAutoNum type="arabicPeriod"/>
            </a:pPr>
            <a:r>
              <a:rPr lang="en-AU" altLang="en-US" sz="2400"/>
              <a:t>Purpose</a:t>
            </a:r>
          </a:p>
          <a:p>
            <a:pPr marL="457200" indent="-457200">
              <a:buFontTx/>
              <a:buAutoNum type="arabicPeriod"/>
            </a:pPr>
            <a:r>
              <a:rPr lang="en-AU" altLang="en-US" sz="2400"/>
              <a:t>Special Requirements</a:t>
            </a:r>
          </a:p>
          <a:p>
            <a:pPr marL="457200" indent="-457200">
              <a:buFontTx/>
              <a:buAutoNum type="arabicPeriod"/>
            </a:pPr>
            <a:r>
              <a:rPr lang="en-AU" altLang="en-US" sz="2400"/>
              <a:t>Procedural steps, including setup, proceed, evaluate, shutdown</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6F766A7A-DE24-6240-A490-46EA269F0EB4}" type="slidenum">
              <a:rPr lang="en-US" altLang="en-US" u="none">
                <a:solidFill>
                  <a:schemeClr val="bg1"/>
                </a:solidFill>
              </a:rPr>
              <a:pPr eaLnBrk="1" hangingPunct="1"/>
              <a:t>60</a:t>
            </a:fld>
            <a:endParaRPr lang="en-US" altLang="en-US" u="none">
              <a:solidFill>
                <a:schemeClr val="bg1"/>
              </a:solidFill>
            </a:endParaRPr>
          </a:p>
        </p:txBody>
      </p:sp>
      <p:sp>
        <p:nvSpPr>
          <p:cNvPr id="6" name="TextBox 5"/>
          <p:cNvSpPr txBox="1">
            <a:spLocks noChangeArrowheads="1"/>
          </p:cNvSpPr>
          <p:nvPr/>
        </p:nvSpPr>
        <p:spPr bwMode="auto">
          <a:xfrm>
            <a:off x="2528888" y="3657600"/>
            <a:ext cx="6869112" cy="1600200"/>
          </a:xfrm>
          <a:prstGeom prst="rect">
            <a:avLst/>
          </a:prstGeom>
          <a:gradFill rotWithShape="1">
            <a:gsLst>
              <a:gs pos="0">
                <a:srgbClr val="DDFCFF"/>
              </a:gs>
              <a:gs pos="25000">
                <a:srgbClr val="DEFEFF"/>
              </a:gs>
              <a:gs pos="100000">
                <a:srgbClr val="EDFFFF"/>
              </a:gs>
            </a:gsLst>
            <a:lin ang="16200000" scaled="1"/>
          </a:gradFill>
          <a:ln w="9525">
            <a:solidFill>
              <a:srgbClr val="D5F1F4"/>
            </a:solidFill>
            <a:miter lim="800000"/>
            <a:headEnd/>
            <a:tailEnd/>
          </a:ln>
          <a:effectLst>
            <a:outerShdw blurRad="65500" dist="38100" dir="5400000" rotWithShape="0">
              <a:srgbClr val="000000">
                <a:alpha val="39999"/>
              </a:srgbClr>
            </a:outerShdw>
          </a:effectLst>
        </p:spPr>
        <p:txBody>
          <a:bodyPr>
            <a:spAutoFit/>
          </a:bodyPr>
          <a:lstStyle>
            <a:lvl1pPr marL="377825" eaLnBrk="0" hangingPunct="0">
              <a:defRPr sz="1200" b="1" u="sng">
                <a:solidFill>
                  <a:schemeClr val="tx1"/>
                </a:solidFill>
                <a:latin typeface="Arial" charset="0"/>
                <a:ea typeface="Arial" charset="0"/>
                <a:cs typeface="Arial" charset="0"/>
              </a:defRPr>
            </a:lvl1pPr>
            <a:lvl2pPr marL="3238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lvl="1" eaLnBrk="1" hangingPunct="1"/>
            <a:r>
              <a:rPr lang="en-AU" altLang="en-US" sz="1400"/>
              <a:t>Purpose: </a:t>
            </a:r>
            <a:r>
              <a:rPr lang="en-AU" altLang="en-US" sz="1400">
                <a:solidFill>
                  <a:srgbClr val="000000"/>
                </a:solidFill>
              </a:rPr>
              <a:t>To specify steps for executing a set of cases or, more generally , the steps used to analyze a software item in order to evaluate a set of features</a:t>
            </a:r>
          </a:p>
          <a:p>
            <a:pPr lvl="1" eaLnBrk="1" hangingPunct="1"/>
            <a:endParaRPr lang="en-AU" altLang="en-US" sz="1400"/>
          </a:p>
          <a:p>
            <a:pPr eaLnBrk="1" hangingPunct="1"/>
            <a:r>
              <a:rPr lang="en-AU" altLang="en-US" sz="1400"/>
              <a:t>Describes how the tester will physically run the test, including set up procedures. The standard defines ten procedure steps that may be applied when running a test.</a:t>
            </a:r>
          </a:p>
        </p:txBody>
      </p:sp>
      <p:sp>
        <p:nvSpPr>
          <p:cNvPr id="67589" name="TextBox 4"/>
          <p:cNvSpPr txBox="1">
            <a:spLocks noChangeArrowheads="1"/>
          </p:cNvSpPr>
          <p:nvPr/>
        </p:nvSpPr>
        <p:spPr bwMode="auto">
          <a:xfrm>
            <a:off x="7499350" y="5857876"/>
            <a:ext cx="3384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r>
              <a:rPr lang="en-AU" altLang="en-US" i="1"/>
              <a:t>Source: http://testingqa.com/ieee-829-standards/</a:t>
            </a:r>
          </a:p>
          <a:p>
            <a:pPr eaLnBrk="1" hangingPunct="1"/>
            <a:endParaRPr lang="en-AU" altLang="en-US" i="1"/>
          </a:p>
        </p:txBody>
      </p:sp>
    </p:spTree>
    <p:extLst>
      <p:ext uri="{BB962C8B-B14F-4D97-AF65-F5344CB8AC3E}">
        <p14:creationId xmlns:p14="http://schemas.microsoft.com/office/powerpoint/2010/main" val="28934895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3"/>
          <p:cNvSpPr>
            <a:spLocks noGrp="1"/>
          </p:cNvSpPr>
          <p:nvPr>
            <p:ph type="title"/>
          </p:nvPr>
        </p:nvSpPr>
        <p:spPr>
          <a:xfrm>
            <a:off x="838200" y="0"/>
            <a:ext cx="10515600" cy="1325563"/>
          </a:xfrm>
        </p:spPr>
        <p:txBody>
          <a:bodyPr/>
          <a:lstStyle/>
          <a:p>
            <a:r>
              <a:rPr lang="en-AU" altLang="en-US" sz="2800"/>
              <a:t>Part 5 IEEE-829 Test Item Transmittal Report </a:t>
            </a:r>
          </a:p>
        </p:txBody>
      </p:sp>
      <p:sp>
        <p:nvSpPr>
          <p:cNvPr id="68611" name="Content Placeholder 4"/>
          <p:cNvSpPr>
            <a:spLocks noGrp="1"/>
          </p:cNvSpPr>
          <p:nvPr>
            <p:ph idx="1"/>
          </p:nvPr>
        </p:nvSpPr>
        <p:spPr>
          <a:xfrm>
            <a:off x="1638300" y="990601"/>
            <a:ext cx="8915400" cy="5192713"/>
          </a:xfrm>
        </p:spPr>
        <p:txBody>
          <a:bodyPr/>
          <a:lstStyle/>
          <a:p>
            <a:pPr marL="457200" indent="-457200">
              <a:buFontTx/>
              <a:buAutoNum type="arabicPeriod"/>
            </a:pPr>
            <a:r>
              <a:rPr lang="en-AU" altLang="en-US" sz="2400"/>
              <a:t>Identifier</a:t>
            </a:r>
          </a:p>
          <a:p>
            <a:pPr marL="457200" indent="-457200">
              <a:buFontTx/>
              <a:buAutoNum type="arabicPeriod"/>
            </a:pPr>
            <a:r>
              <a:rPr lang="en-AU" altLang="en-US" sz="2400"/>
              <a:t>Transmitted items</a:t>
            </a:r>
          </a:p>
          <a:p>
            <a:pPr marL="457200" indent="-457200">
              <a:buFontTx/>
              <a:buAutoNum type="arabicPeriod"/>
            </a:pPr>
            <a:r>
              <a:rPr lang="en-AU" altLang="en-US" sz="2400"/>
              <a:t>Location</a:t>
            </a:r>
          </a:p>
          <a:p>
            <a:pPr marL="457200" indent="-457200">
              <a:buFontTx/>
              <a:buAutoNum type="arabicPeriod"/>
            </a:pPr>
            <a:r>
              <a:rPr lang="en-AU" altLang="en-US" sz="2400"/>
              <a:t>Status</a:t>
            </a:r>
          </a:p>
          <a:p>
            <a:pPr marL="457200" indent="-457200">
              <a:buFontTx/>
              <a:buAutoNum type="arabicPeriod"/>
            </a:pPr>
            <a:r>
              <a:rPr lang="en-AU" altLang="en-US" sz="2400"/>
              <a:t>Approvals</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C8DFA822-BF56-7E4A-B20C-1BC09E03A6E4}" type="slidenum">
              <a:rPr lang="en-US" altLang="en-US" u="none">
                <a:solidFill>
                  <a:schemeClr val="bg1"/>
                </a:solidFill>
              </a:rPr>
              <a:pPr eaLnBrk="1" hangingPunct="1"/>
              <a:t>61</a:t>
            </a:fld>
            <a:endParaRPr lang="en-US" altLang="en-US" u="none">
              <a:solidFill>
                <a:schemeClr val="bg1"/>
              </a:solidFill>
            </a:endParaRPr>
          </a:p>
        </p:txBody>
      </p:sp>
      <p:sp>
        <p:nvSpPr>
          <p:cNvPr id="6" name="TextBox 5"/>
          <p:cNvSpPr txBox="1">
            <a:spLocks noChangeArrowheads="1"/>
          </p:cNvSpPr>
          <p:nvPr/>
        </p:nvSpPr>
        <p:spPr bwMode="auto">
          <a:xfrm>
            <a:off x="2376488" y="3657600"/>
            <a:ext cx="7021512" cy="1169988"/>
          </a:xfrm>
          <a:prstGeom prst="rect">
            <a:avLst/>
          </a:prstGeom>
          <a:gradFill rotWithShape="1">
            <a:gsLst>
              <a:gs pos="0">
                <a:srgbClr val="DDFCFF"/>
              </a:gs>
              <a:gs pos="25000">
                <a:srgbClr val="DEFEFF"/>
              </a:gs>
              <a:gs pos="100000">
                <a:srgbClr val="EDFFFF"/>
              </a:gs>
            </a:gsLst>
            <a:lin ang="16200000" scaled="1"/>
          </a:gradFill>
          <a:ln w="9525">
            <a:solidFill>
              <a:srgbClr val="D5F1F4"/>
            </a:solidFill>
            <a:miter lim="800000"/>
            <a:headEnd/>
            <a:tailEnd/>
          </a:ln>
          <a:effectLst>
            <a:outerShdw blurRad="65500" dist="38100" dir="5400000" rotWithShape="0">
              <a:srgbClr val="000000">
                <a:alpha val="39999"/>
              </a:srgbClr>
            </a:outerShdw>
          </a:effectLst>
        </p:spPr>
        <p:txBody>
          <a:bodyPr>
            <a:spAutoFit/>
          </a:bodyPr>
          <a:lstStyle>
            <a:lvl1pPr marL="377825" eaLnBrk="0" hangingPunct="0">
              <a:defRPr sz="1200" b="1" u="sng">
                <a:solidFill>
                  <a:schemeClr val="tx1"/>
                </a:solidFill>
                <a:latin typeface="Arial" charset="0"/>
                <a:ea typeface="Arial" charset="0"/>
                <a:cs typeface="Arial" charset="0"/>
              </a:defRPr>
            </a:lvl1pPr>
            <a:lvl2pPr marL="3238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lvl="1" eaLnBrk="1" hangingPunct="1"/>
            <a:r>
              <a:rPr lang="en-AU" altLang="en-US" sz="1400"/>
              <a:t>Purpose: </a:t>
            </a:r>
            <a:r>
              <a:rPr lang="en-AU" altLang="en-US" sz="1400">
                <a:solidFill>
                  <a:srgbClr val="000000"/>
                </a:solidFill>
              </a:rPr>
              <a:t>To identify test items being transmitted for testing</a:t>
            </a:r>
          </a:p>
          <a:p>
            <a:pPr lvl="1" eaLnBrk="1" hangingPunct="1"/>
            <a:endParaRPr lang="en-AU" altLang="en-US" sz="1400"/>
          </a:p>
          <a:p>
            <a:pPr eaLnBrk="1" hangingPunct="1"/>
            <a:r>
              <a:rPr lang="en-AU" altLang="en-US" sz="1400"/>
              <a:t>The recording of when individual items to be tested have been passed from one stage of testing to another. This includes where to find such items, what is new about them, and is in effect a warranty of 'fit for test'.</a:t>
            </a:r>
          </a:p>
        </p:txBody>
      </p:sp>
      <p:sp>
        <p:nvSpPr>
          <p:cNvPr id="68613" name="TextBox 4"/>
          <p:cNvSpPr txBox="1">
            <a:spLocks noChangeArrowheads="1"/>
          </p:cNvSpPr>
          <p:nvPr/>
        </p:nvSpPr>
        <p:spPr bwMode="auto">
          <a:xfrm>
            <a:off x="7499350" y="5943601"/>
            <a:ext cx="3384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r>
              <a:rPr lang="en-AU" altLang="en-US" i="1"/>
              <a:t>Source: http://testingqa.com/ieee-829-standards/</a:t>
            </a:r>
          </a:p>
          <a:p>
            <a:pPr eaLnBrk="1" hangingPunct="1"/>
            <a:endParaRPr lang="en-AU" altLang="en-US" i="1"/>
          </a:p>
        </p:txBody>
      </p:sp>
    </p:spTree>
    <p:extLst>
      <p:ext uri="{BB962C8B-B14F-4D97-AF65-F5344CB8AC3E}">
        <p14:creationId xmlns:p14="http://schemas.microsoft.com/office/powerpoint/2010/main" val="11644441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3"/>
          <p:cNvSpPr>
            <a:spLocks noGrp="1"/>
          </p:cNvSpPr>
          <p:nvPr>
            <p:ph type="title"/>
          </p:nvPr>
        </p:nvSpPr>
        <p:spPr>
          <a:xfrm>
            <a:off x="838200" y="0"/>
            <a:ext cx="10515600" cy="1325563"/>
          </a:xfrm>
        </p:spPr>
        <p:txBody>
          <a:bodyPr/>
          <a:lstStyle/>
          <a:p>
            <a:r>
              <a:rPr lang="en-AU" altLang="en-US" sz="2800"/>
              <a:t>Part 6 IEEE-829 Test Log</a:t>
            </a:r>
          </a:p>
        </p:txBody>
      </p:sp>
      <p:sp>
        <p:nvSpPr>
          <p:cNvPr id="69635" name="Content Placeholder 4"/>
          <p:cNvSpPr>
            <a:spLocks noGrp="1"/>
          </p:cNvSpPr>
          <p:nvPr>
            <p:ph idx="1"/>
          </p:nvPr>
        </p:nvSpPr>
        <p:spPr>
          <a:xfrm>
            <a:off x="1638300" y="990601"/>
            <a:ext cx="8915400" cy="5192713"/>
          </a:xfrm>
        </p:spPr>
        <p:txBody>
          <a:bodyPr/>
          <a:lstStyle/>
          <a:p>
            <a:pPr marL="457200" indent="-457200">
              <a:buFontTx/>
              <a:buAutoNum type="arabicPeriod"/>
            </a:pPr>
            <a:r>
              <a:rPr lang="en-AU" altLang="en-US" sz="2400"/>
              <a:t>Identifier</a:t>
            </a:r>
          </a:p>
          <a:p>
            <a:pPr marL="457200" indent="-457200">
              <a:buFontTx/>
              <a:buAutoNum type="arabicPeriod"/>
            </a:pPr>
            <a:r>
              <a:rPr lang="en-AU" altLang="en-US" sz="2400"/>
              <a:t>Description</a:t>
            </a:r>
          </a:p>
          <a:p>
            <a:pPr marL="457200" indent="-457200">
              <a:buFontTx/>
              <a:buAutoNum type="arabicPeriod"/>
            </a:pPr>
            <a:r>
              <a:rPr lang="en-AU" altLang="en-US" sz="2400"/>
              <a:t>Activity and event entries with attachments</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7D718730-EB77-D74D-8BD4-7B315468FBB0}" type="slidenum">
              <a:rPr lang="en-US" altLang="en-US" u="none">
                <a:solidFill>
                  <a:schemeClr val="bg1"/>
                </a:solidFill>
              </a:rPr>
              <a:pPr eaLnBrk="1" hangingPunct="1"/>
              <a:t>62</a:t>
            </a:fld>
            <a:endParaRPr lang="en-US" altLang="en-US" u="none">
              <a:solidFill>
                <a:schemeClr val="bg1"/>
              </a:solidFill>
            </a:endParaRPr>
          </a:p>
        </p:txBody>
      </p:sp>
      <p:sp>
        <p:nvSpPr>
          <p:cNvPr id="6" name="TextBox 5"/>
          <p:cNvSpPr txBox="1">
            <a:spLocks noChangeArrowheads="1"/>
          </p:cNvSpPr>
          <p:nvPr/>
        </p:nvSpPr>
        <p:spPr bwMode="auto">
          <a:xfrm>
            <a:off x="2605088" y="3657600"/>
            <a:ext cx="6792912" cy="1169988"/>
          </a:xfrm>
          <a:prstGeom prst="rect">
            <a:avLst/>
          </a:prstGeom>
          <a:gradFill rotWithShape="1">
            <a:gsLst>
              <a:gs pos="0">
                <a:srgbClr val="DDFCFF"/>
              </a:gs>
              <a:gs pos="25000">
                <a:srgbClr val="DEFEFF"/>
              </a:gs>
              <a:gs pos="100000">
                <a:srgbClr val="EDFFFF"/>
              </a:gs>
            </a:gsLst>
            <a:lin ang="16200000" scaled="1"/>
          </a:gradFill>
          <a:ln w="9525">
            <a:solidFill>
              <a:srgbClr val="D5F1F4"/>
            </a:solidFill>
            <a:miter lim="800000"/>
            <a:headEnd/>
            <a:tailEnd/>
          </a:ln>
          <a:effectLst>
            <a:outerShdw blurRad="65500" dist="38100" dir="5400000" rotWithShape="0">
              <a:srgbClr val="000000">
                <a:alpha val="39999"/>
              </a:srgbClr>
            </a:outerShdw>
          </a:effectLst>
        </p:spPr>
        <p:txBody>
          <a:bodyPr>
            <a:spAutoFit/>
          </a:bodyPr>
          <a:lstStyle>
            <a:lvl1pPr marL="377825" eaLnBrk="0" hangingPunct="0">
              <a:defRPr sz="1200" b="1" u="sng">
                <a:solidFill>
                  <a:schemeClr val="tx1"/>
                </a:solidFill>
                <a:latin typeface="Arial" charset="0"/>
                <a:ea typeface="Arial" charset="0"/>
                <a:cs typeface="Arial" charset="0"/>
              </a:defRPr>
            </a:lvl1pPr>
            <a:lvl2pPr marL="3238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lvl="1" eaLnBrk="1" hangingPunct="1"/>
            <a:r>
              <a:rPr lang="en-AU" altLang="en-US" sz="1400"/>
              <a:t>Purpose: </a:t>
            </a:r>
            <a:r>
              <a:rPr lang="en-AU" altLang="en-US" sz="1400">
                <a:solidFill>
                  <a:srgbClr val="000000"/>
                </a:solidFill>
              </a:rPr>
              <a:t>To provide a chronological record of relevant details about the execution of tests</a:t>
            </a:r>
          </a:p>
          <a:p>
            <a:pPr eaLnBrk="1" hangingPunct="1"/>
            <a:endParaRPr lang="en-AU" altLang="en-US" sz="1400"/>
          </a:p>
          <a:p>
            <a:pPr eaLnBrk="1" hangingPunct="1"/>
            <a:r>
              <a:rPr lang="en-AU" altLang="en-US" sz="1400"/>
              <a:t>Details of what tests were run, by whom, and whether individual tests passed or failed.</a:t>
            </a:r>
          </a:p>
        </p:txBody>
      </p:sp>
      <p:sp>
        <p:nvSpPr>
          <p:cNvPr id="69637" name="TextBox 4"/>
          <p:cNvSpPr txBox="1">
            <a:spLocks noChangeArrowheads="1"/>
          </p:cNvSpPr>
          <p:nvPr/>
        </p:nvSpPr>
        <p:spPr bwMode="auto">
          <a:xfrm>
            <a:off x="7499350" y="5943601"/>
            <a:ext cx="3384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r>
              <a:rPr lang="en-AU" altLang="en-US" i="1"/>
              <a:t>Source: http://testingqa.com/ieee-829-standards/</a:t>
            </a:r>
          </a:p>
          <a:p>
            <a:pPr eaLnBrk="1" hangingPunct="1"/>
            <a:endParaRPr lang="en-AU" altLang="en-US" i="1"/>
          </a:p>
        </p:txBody>
      </p:sp>
    </p:spTree>
    <p:extLst>
      <p:ext uri="{BB962C8B-B14F-4D97-AF65-F5344CB8AC3E}">
        <p14:creationId xmlns:p14="http://schemas.microsoft.com/office/powerpoint/2010/main" val="8217607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3"/>
          <p:cNvSpPr>
            <a:spLocks noGrp="1"/>
          </p:cNvSpPr>
          <p:nvPr>
            <p:ph type="title"/>
          </p:nvPr>
        </p:nvSpPr>
        <p:spPr>
          <a:xfrm>
            <a:off x="838200" y="0"/>
            <a:ext cx="10515600" cy="1325563"/>
          </a:xfrm>
        </p:spPr>
        <p:txBody>
          <a:bodyPr/>
          <a:lstStyle/>
          <a:p>
            <a:r>
              <a:rPr lang="en-AU" altLang="en-US" sz="2800"/>
              <a:t>Part 7 IEEE-829 Test Incident Report </a:t>
            </a:r>
          </a:p>
        </p:txBody>
      </p:sp>
      <p:sp>
        <p:nvSpPr>
          <p:cNvPr id="70659" name="Content Placeholder 4"/>
          <p:cNvSpPr>
            <a:spLocks noGrp="1"/>
          </p:cNvSpPr>
          <p:nvPr>
            <p:ph idx="1"/>
          </p:nvPr>
        </p:nvSpPr>
        <p:spPr>
          <a:xfrm>
            <a:off x="1638300" y="990601"/>
            <a:ext cx="8915400" cy="5192713"/>
          </a:xfrm>
        </p:spPr>
        <p:txBody>
          <a:bodyPr/>
          <a:lstStyle/>
          <a:p>
            <a:pPr marL="457200" indent="-457200">
              <a:buFontTx/>
              <a:buAutoNum type="arabicPeriod"/>
            </a:pPr>
            <a:r>
              <a:rPr lang="en-AU" altLang="en-US" sz="2400"/>
              <a:t>Identifier</a:t>
            </a:r>
          </a:p>
          <a:p>
            <a:pPr marL="457200" indent="-457200">
              <a:buFontTx/>
              <a:buAutoNum type="arabicPeriod"/>
            </a:pPr>
            <a:r>
              <a:rPr lang="en-AU" altLang="en-US" sz="2400"/>
              <a:t>Summary</a:t>
            </a:r>
          </a:p>
          <a:p>
            <a:pPr marL="457200" indent="-457200">
              <a:buFontTx/>
              <a:buAutoNum type="arabicPeriod"/>
            </a:pPr>
            <a:r>
              <a:rPr lang="en-AU" altLang="en-US" sz="2400"/>
              <a:t>Incident Description</a:t>
            </a:r>
          </a:p>
          <a:p>
            <a:pPr marL="457200" indent="-457200">
              <a:buFontTx/>
              <a:buAutoNum type="arabicPeriod"/>
            </a:pPr>
            <a:r>
              <a:rPr lang="en-AU" altLang="en-US" sz="2400"/>
              <a:t>Impact</a:t>
            </a:r>
          </a:p>
          <a:p>
            <a:pPr marL="457200" indent="-457200">
              <a:buNone/>
            </a:pPr>
            <a:endParaRPr lang="en-AU" altLang="en-US" sz="240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4A64F1BE-B04A-A946-ACD6-06B96B97EC1F}" type="slidenum">
              <a:rPr lang="en-US" altLang="en-US" u="none">
                <a:solidFill>
                  <a:schemeClr val="bg1"/>
                </a:solidFill>
              </a:rPr>
              <a:pPr eaLnBrk="1" hangingPunct="1"/>
              <a:t>63</a:t>
            </a:fld>
            <a:endParaRPr lang="en-US" altLang="en-US" u="none">
              <a:solidFill>
                <a:schemeClr val="bg1"/>
              </a:solidFill>
            </a:endParaRPr>
          </a:p>
        </p:txBody>
      </p:sp>
      <p:sp>
        <p:nvSpPr>
          <p:cNvPr id="6" name="TextBox 5"/>
          <p:cNvSpPr txBox="1">
            <a:spLocks noChangeArrowheads="1"/>
          </p:cNvSpPr>
          <p:nvPr/>
        </p:nvSpPr>
        <p:spPr bwMode="auto">
          <a:xfrm>
            <a:off x="2794000" y="3657600"/>
            <a:ext cx="6604000" cy="954088"/>
          </a:xfrm>
          <a:prstGeom prst="rect">
            <a:avLst/>
          </a:prstGeom>
          <a:gradFill rotWithShape="1">
            <a:gsLst>
              <a:gs pos="0">
                <a:srgbClr val="DDFCFF"/>
              </a:gs>
              <a:gs pos="25000">
                <a:srgbClr val="DEFEFF"/>
              </a:gs>
              <a:gs pos="100000">
                <a:srgbClr val="EDFFFF"/>
              </a:gs>
            </a:gsLst>
            <a:lin ang="16200000" scaled="1"/>
          </a:gradFill>
          <a:ln w="9525">
            <a:solidFill>
              <a:srgbClr val="D5F1F4"/>
            </a:solidFill>
            <a:miter lim="800000"/>
            <a:headEnd/>
            <a:tailEnd/>
          </a:ln>
          <a:effectLst>
            <a:outerShdw blurRad="65500" dist="38100" dir="5400000" rotWithShape="0">
              <a:srgbClr val="000000">
                <a:alpha val="39999"/>
              </a:srgbClr>
            </a:outerShdw>
          </a:effectLst>
        </p:spPr>
        <p:txBody>
          <a:bodyPr>
            <a:spAutoFit/>
          </a:bodyPr>
          <a:lstStyle>
            <a:lvl1pPr marL="377825" eaLnBrk="0" hangingPunct="0">
              <a:defRPr sz="1200" b="1" u="sng">
                <a:solidFill>
                  <a:schemeClr val="tx1"/>
                </a:solidFill>
                <a:latin typeface="Arial" charset="0"/>
                <a:ea typeface="Arial" charset="0"/>
                <a:cs typeface="Arial" charset="0"/>
              </a:defRPr>
            </a:lvl1pPr>
            <a:lvl2pPr marL="3238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lvl="1" eaLnBrk="1" hangingPunct="1"/>
            <a:r>
              <a:rPr lang="en-AU" altLang="en-US" sz="1400"/>
              <a:t>Purpose: </a:t>
            </a:r>
            <a:r>
              <a:rPr lang="en-AU" altLang="en-US" sz="1400">
                <a:solidFill>
                  <a:srgbClr val="000000"/>
                </a:solidFill>
              </a:rPr>
              <a:t>To document any event that occurs during testing which requires investigation.</a:t>
            </a:r>
          </a:p>
          <a:p>
            <a:pPr lvl="1" eaLnBrk="1" hangingPunct="1"/>
            <a:endParaRPr lang="en-AU" altLang="en-US" sz="1400"/>
          </a:p>
          <a:p>
            <a:pPr eaLnBrk="1" hangingPunct="1"/>
            <a:r>
              <a:rPr lang="en-AU" altLang="en-US" sz="1400"/>
              <a:t>Details of instances where a test 'failed' for a specific reason.</a:t>
            </a:r>
          </a:p>
        </p:txBody>
      </p:sp>
      <p:sp>
        <p:nvSpPr>
          <p:cNvPr id="70661" name="TextBox 4"/>
          <p:cNvSpPr txBox="1">
            <a:spLocks noChangeArrowheads="1"/>
          </p:cNvSpPr>
          <p:nvPr/>
        </p:nvSpPr>
        <p:spPr bwMode="auto">
          <a:xfrm>
            <a:off x="7499350" y="5943601"/>
            <a:ext cx="3384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r>
              <a:rPr lang="en-AU" altLang="en-US" i="1"/>
              <a:t>Source: http://testingqa.com/ieee-829-standards/</a:t>
            </a:r>
          </a:p>
          <a:p>
            <a:pPr eaLnBrk="1" hangingPunct="1"/>
            <a:endParaRPr lang="en-AU" altLang="en-US" i="1"/>
          </a:p>
        </p:txBody>
      </p:sp>
    </p:spTree>
    <p:extLst>
      <p:ext uri="{BB962C8B-B14F-4D97-AF65-F5344CB8AC3E}">
        <p14:creationId xmlns:p14="http://schemas.microsoft.com/office/powerpoint/2010/main" val="16142274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3"/>
          <p:cNvSpPr>
            <a:spLocks noGrp="1"/>
          </p:cNvSpPr>
          <p:nvPr>
            <p:ph type="title"/>
          </p:nvPr>
        </p:nvSpPr>
        <p:spPr>
          <a:xfrm>
            <a:off x="803276" y="11575"/>
            <a:ext cx="10515600" cy="1325563"/>
          </a:xfrm>
        </p:spPr>
        <p:txBody>
          <a:bodyPr/>
          <a:lstStyle/>
          <a:p>
            <a:r>
              <a:rPr lang="en-AU" altLang="en-US" sz="2800"/>
              <a:t>Part 8 IEEE-829 Test Summary Report </a:t>
            </a:r>
          </a:p>
        </p:txBody>
      </p:sp>
      <p:sp>
        <p:nvSpPr>
          <p:cNvPr id="71683" name="Content Placeholder 4"/>
          <p:cNvSpPr>
            <a:spLocks noGrp="1"/>
          </p:cNvSpPr>
          <p:nvPr>
            <p:ph idx="1"/>
          </p:nvPr>
        </p:nvSpPr>
        <p:spPr>
          <a:xfrm>
            <a:off x="1638300" y="1132351"/>
            <a:ext cx="8915400" cy="5192713"/>
          </a:xfrm>
        </p:spPr>
        <p:txBody>
          <a:bodyPr/>
          <a:lstStyle/>
          <a:p>
            <a:pPr marL="457200" indent="-457200">
              <a:buFontTx/>
              <a:buAutoNum type="arabicPeriod"/>
            </a:pPr>
            <a:r>
              <a:rPr lang="en-AU" altLang="en-US" sz="2000"/>
              <a:t>Identifier</a:t>
            </a:r>
          </a:p>
          <a:p>
            <a:pPr marL="457200" indent="-457200">
              <a:buFontTx/>
              <a:buAutoNum type="arabicPeriod"/>
            </a:pPr>
            <a:r>
              <a:rPr lang="en-AU" altLang="en-US" sz="2000"/>
              <a:t>Summary</a:t>
            </a:r>
          </a:p>
          <a:p>
            <a:pPr marL="457200" indent="-457200">
              <a:buFontTx/>
              <a:buAutoNum type="arabicPeriod"/>
            </a:pPr>
            <a:r>
              <a:rPr lang="en-AU" altLang="en-US" sz="2000"/>
              <a:t>Variances</a:t>
            </a:r>
          </a:p>
          <a:p>
            <a:pPr marL="457200" indent="-457200">
              <a:buFontTx/>
              <a:buAutoNum type="arabicPeriod"/>
            </a:pPr>
            <a:r>
              <a:rPr lang="en-AU" altLang="en-US" sz="2000"/>
              <a:t>Comprehensive Assessment</a:t>
            </a:r>
          </a:p>
          <a:p>
            <a:pPr marL="457200" indent="-457200">
              <a:buFontTx/>
              <a:buAutoNum type="arabicPeriod"/>
            </a:pPr>
            <a:r>
              <a:rPr lang="en-AU" altLang="en-US" sz="2000"/>
              <a:t>Summary of Results</a:t>
            </a:r>
          </a:p>
          <a:p>
            <a:pPr marL="457200" indent="-457200">
              <a:buFontTx/>
              <a:buAutoNum type="arabicPeriod"/>
            </a:pPr>
            <a:r>
              <a:rPr lang="en-AU" altLang="en-US" sz="2000"/>
              <a:t>Summary of Activities</a:t>
            </a:r>
          </a:p>
          <a:p>
            <a:pPr marL="457200" indent="-457200">
              <a:buNone/>
            </a:pPr>
            <a:endParaRPr lang="en-AU" altLang="en-US" sz="2000"/>
          </a:p>
          <a:p>
            <a:pPr marL="457200" indent="-457200">
              <a:buNone/>
            </a:pPr>
            <a:endParaRPr lang="en-AU" altLang="en-US" sz="2000"/>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878A38C6-21E9-DB4C-9914-FE77C8E69D23}" type="slidenum">
              <a:rPr lang="en-US" altLang="en-US" u="none">
                <a:solidFill>
                  <a:schemeClr val="bg1"/>
                </a:solidFill>
              </a:rPr>
              <a:pPr eaLnBrk="1" hangingPunct="1"/>
              <a:t>64</a:t>
            </a:fld>
            <a:endParaRPr lang="en-US" altLang="en-US" u="none">
              <a:solidFill>
                <a:schemeClr val="bg1"/>
              </a:solidFill>
            </a:endParaRPr>
          </a:p>
        </p:txBody>
      </p:sp>
      <p:sp>
        <p:nvSpPr>
          <p:cNvPr id="6" name="TextBox 5"/>
          <p:cNvSpPr txBox="1">
            <a:spLocks noChangeArrowheads="1"/>
          </p:cNvSpPr>
          <p:nvPr/>
        </p:nvSpPr>
        <p:spPr bwMode="auto">
          <a:xfrm>
            <a:off x="1700214" y="3586163"/>
            <a:ext cx="8721725" cy="1816100"/>
          </a:xfrm>
          <a:prstGeom prst="rect">
            <a:avLst/>
          </a:prstGeom>
          <a:gradFill rotWithShape="1">
            <a:gsLst>
              <a:gs pos="0">
                <a:srgbClr val="DDFCFF"/>
              </a:gs>
              <a:gs pos="25000">
                <a:srgbClr val="DEFEFF"/>
              </a:gs>
              <a:gs pos="100000">
                <a:srgbClr val="EDFFFF"/>
              </a:gs>
            </a:gsLst>
            <a:lin ang="16200000" scaled="1"/>
          </a:gradFill>
          <a:ln w="9525">
            <a:solidFill>
              <a:srgbClr val="D5F1F4"/>
            </a:solidFill>
            <a:miter lim="800000"/>
            <a:headEnd/>
            <a:tailEnd/>
          </a:ln>
          <a:effectLst>
            <a:outerShdw blurRad="65500" dist="38100" dir="5400000" rotWithShape="0">
              <a:srgbClr val="000000">
                <a:alpha val="39999"/>
              </a:srgbClr>
            </a:outerShdw>
          </a:effectLst>
        </p:spPr>
        <p:txBody>
          <a:bodyPr>
            <a:spAutoFit/>
          </a:bodyPr>
          <a:lstStyle>
            <a:lvl1pPr marL="377825" eaLnBrk="0" hangingPunct="0">
              <a:defRPr sz="1200" b="1" u="sng">
                <a:solidFill>
                  <a:schemeClr val="tx1"/>
                </a:solidFill>
                <a:latin typeface="Arial" charset="0"/>
                <a:ea typeface="Arial" charset="0"/>
                <a:cs typeface="Arial" charset="0"/>
              </a:defRPr>
            </a:lvl1pPr>
            <a:lvl2pPr marL="3238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lvl="1" eaLnBrk="1" hangingPunct="1"/>
            <a:r>
              <a:rPr lang="en-AU" altLang="en-US" sz="1400"/>
              <a:t>Purpose: </a:t>
            </a:r>
            <a:r>
              <a:rPr lang="en-AU" altLang="en-US" sz="1400">
                <a:solidFill>
                  <a:srgbClr val="000000"/>
                </a:solidFill>
              </a:rPr>
              <a:t>To document any event that occurs during testing which requires investigation.</a:t>
            </a:r>
          </a:p>
          <a:p>
            <a:pPr lvl="1" eaLnBrk="1" hangingPunct="1"/>
            <a:endParaRPr lang="en-AU" altLang="en-US" sz="1400"/>
          </a:p>
          <a:p>
            <a:pPr eaLnBrk="1" hangingPunct="1"/>
            <a:r>
              <a:rPr lang="en-AU" altLang="en-US" sz="1400"/>
              <a:t>The Test Summary brings together all pertinent information about the testing, including the number of incidents raised and outstanding, and crucially an assessment about the quality of the system. Also recorded for use in future project planning is details of what was done, and how long it took. This document is important in deciding whether the quality of the system is good enough to allow it to proceed to another stage. This assessment is based upon detailed information that was documented in the Test Plan.</a:t>
            </a:r>
            <a:endParaRPr lang="en-AU" altLang="en-US" sz="1400">
              <a:solidFill>
                <a:srgbClr val="000000"/>
              </a:solidFill>
            </a:endParaRPr>
          </a:p>
        </p:txBody>
      </p:sp>
      <p:sp>
        <p:nvSpPr>
          <p:cNvPr id="71685" name="TextBox 4"/>
          <p:cNvSpPr txBox="1">
            <a:spLocks noChangeArrowheads="1"/>
          </p:cNvSpPr>
          <p:nvPr/>
        </p:nvSpPr>
        <p:spPr bwMode="auto">
          <a:xfrm>
            <a:off x="7381875" y="2438401"/>
            <a:ext cx="3384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r>
              <a:rPr lang="en-AU" altLang="en-US" i="1"/>
              <a:t>Source: http://testingqa.com/ieee-829-standards/</a:t>
            </a:r>
          </a:p>
          <a:p>
            <a:pPr eaLnBrk="1" hangingPunct="1"/>
            <a:endParaRPr lang="en-AU" altLang="en-US" i="1"/>
          </a:p>
        </p:txBody>
      </p:sp>
    </p:spTree>
    <p:extLst>
      <p:ext uri="{BB962C8B-B14F-4D97-AF65-F5344CB8AC3E}">
        <p14:creationId xmlns:p14="http://schemas.microsoft.com/office/powerpoint/2010/main" val="88523347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a:xfrm>
            <a:off x="1638300" y="2362200"/>
            <a:ext cx="8915400" cy="2133600"/>
          </a:xfrm>
        </p:spPr>
        <p:txBody>
          <a:bodyPr/>
          <a:lstStyle/>
          <a:p>
            <a:pPr algn="ctr" eaLnBrk="1" hangingPunct="1">
              <a:buFont typeface="Wingdings" pitchFamily="2" charset="2"/>
              <a:buNone/>
              <a:defRPr/>
            </a:pPr>
            <a:r>
              <a:rPr lang="en-AU" b="1" kern="1200" dirty="0" smtClean="0">
                <a:solidFill>
                  <a:schemeClr val="bg2"/>
                </a:solidFill>
                <a:ea typeface="+mj-ea"/>
                <a:cs typeface="Arial" pitchFamily="34" charset="0"/>
              </a:rPr>
              <a:t>End of Module 5</a:t>
            </a:r>
          </a:p>
          <a:p>
            <a:pPr algn="ctr" eaLnBrk="1" hangingPunct="1">
              <a:buFont typeface="Wingdings" pitchFamily="2" charset="2"/>
              <a:buNone/>
              <a:defRPr/>
            </a:pPr>
            <a:endParaRPr lang="en-US" b="1" kern="1200" dirty="0" smtClean="0">
              <a:solidFill>
                <a:schemeClr val="tx2"/>
              </a:solidFill>
              <a:ea typeface="+mj-ea"/>
              <a:cs typeface="Arial" pitchFamily="34" charset="0"/>
            </a:endParaRPr>
          </a:p>
          <a:p>
            <a:pPr algn="ctr" eaLnBrk="1" hangingPunct="1">
              <a:buFont typeface="Wingdings" pitchFamily="2" charset="2"/>
              <a:buNone/>
              <a:defRPr/>
            </a:pPr>
            <a:r>
              <a:rPr lang="en-US" b="1" kern="1200" dirty="0" smtClean="0">
                <a:solidFill>
                  <a:schemeClr val="tx2"/>
                </a:solidFill>
                <a:ea typeface="+mj-ea"/>
                <a:cs typeface="Arial" pitchFamily="34" charset="0"/>
              </a:rPr>
              <a:t>Questions?</a:t>
            </a:r>
          </a:p>
        </p:txBody>
      </p:sp>
      <p:sp>
        <p:nvSpPr>
          <p:cNvPr id="72707" name="Slide Number Placeholder 1"/>
          <p:cNvSpPr>
            <a:spLocks noGrp="1"/>
          </p:cNvSpPr>
          <p:nvPr>
            <p:ph type="sldNum" sz="quarter" idx="4"/>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0A0EF027-5076-0946-B385-9A5E64D16EB3}" type="slidenum">
              <a:rPr lang="en-US" altLang="en-US" u="none">
                <a:solidFill>
                  <a:schemeClr val="tx2"/>
                </a:solidFill>
                <a:latin typeface="Calibri" charset="0"/>
              </a:rPr>
              <a:pPr eaLnBrk="1" hangingPunct="1"/>
              <a:t>65</a:t>
            </a:fld>
            <a:endParaRPr lang="en-US" altLang="en-US" u="none">
              <a:solidFill>
                <a:schemeClr val="tx2"/>
              </a:solidFill>
              <a:latin typeface="Calibri" charset="0"/>
            </a:endParaRPr>
          </a:p>
        </p:txBody>
      </p:sp>
    </p:spTree>
    <p:extLst>
      <p:ext uri="{BB962C8B-B14F-4D97-AF65-F5344CB8AC3E}">
        <p14:creationId xmlns:p14="http://schemas.microsoft.com/office/powerpoint/2010/main" val="1474037531"/>
      </p:ext>
    </p:extLst>
  </p:cSld>
  <p:clrMapOvr>
    <a:masterClrMapping/>
  </p:clrMapOvr>
  <p:transition advClick="0"/>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838200" y="69056"/>
            <a:ext cx="10515600" cy="1325563"/>
          </a:xfrm>
        </p:spPr>
        <p:txBody>
          <a:bodyPr/>
          <a:lstStyle/>
          <a:p>
            <a:r>
              <a:rPr lang="en-AU" altLang="en-US"/>
              <a:t>End of Module 5 Learning Check... </a:t>
            </a:r>
            <a:r>
              <a:rPr lang="en-AU" altLang="en-US" dirty="0"/>
              <a:t>1</a:t>
            </a:r>
          </a:p>
        </p:txBody>
      </p:sp>
      <p:sp>
        <p:nvSpPr>
          <p:cNvPr id="73731" name="Content Placeholder 2"/>
          <p:cNvSpPr>
            <a:spLocks noGrp="1"/>
          </p:cNvSpPr>
          <p:nvPr>
            <p:ph idx="1"/>
          </p:nvPr>
        </p:nvSpPr>
        <p:spPr>
          <a:xfrm>
            <a:off x="1638300" y="1066800"/>
            <a:ext cx="8915400" cy="1295400"/>
          </a:xfrm>
        </p:spPr>
        <p:txBody>
          <a:bodyPr/>
          <a:lstStyle/>
          <a:p>
            <a:pPr marL="457200" indent="-457200">
              <a:buFontTx/>
              <a:buAutoNum type="arabicPeriod"/>
            </a:pPr>
            <a:r>
              <a:rPr lang="en-AU" altLang="en-US" sz="2000"/>
              <a:t>List in order of independence from least to most...</a:t>
            </a:r>
            <a:br>
              <a:rPr lang="en-AU" altLang="en-US" sz="2000"/>
            </a:br>
            <a:r>
              <a:rPr lang="en-AU" altLang="en-US" sz="2000"/>
              <a:t>External tester, developer testing, tester outside of development group, test specialist</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975FBFFB-2793-1E4B-99C2-B923D1BDC95A}" type="slidenum">
              <a:rPr lang="en-US" altLang="en-US" u="none">
                <a:solidFill>
                  <a:schemeClr val="bg1"/>
                </a:solidFill>
              </a:rPr>
              <a:pPr eaLnBrk="1" hangingPunct="1"/>
              <a:t>66</a:t>
            </a:fld>
            <a:endParaRPr lang="en-US" altLang="en-US" u="none">
              <a:solidFill>
                <a:schemeClr val="bg1"/>
              </a:solidFill>
            </a:endParaRPr>
          </a:p>
        </p:txBody>
      </p:sp>
      <p:sp>
        <p:nvSpPr>
          <p:cNvPr id="4" name="Content Placeholder 2"/>
          <p:cNvSpPr txBox="1">
            <a:spLocks/>
          </p:cNvSpPr>
          <p:nvPr/>
        </p:nvSpPr>
        <p:spPr bwMode="auto">
          <a:xfrm>
            <a:off x="1638300" y="2286000"/>
            <a:ext cx="8915400" cy="1295400"/>
          </a:xfrm>
          <a:prstGeom prst="rect">
            <a:avLst/>
          </a:prstGeom>
          <a:noFill/>
          <a:ln w="9525">
            <a:noFill/>
            <a:miter lim="800000"/>
            <a:headEnd/>
            <a:tailEnd/>
          </a:ln>
        </p:spPr>
        <p:txBody>
          <a:bodyPr/>
          <a:lstStyle/>
          <a:p>
            <a:pPr marL="457200" indent="-457200" defTabSz="949325" eaLnBrk="0" hangingPunct="0">
              <a:spcBef>
                <a:spcPct val="20000"/>
              </a:spcBef>
              <a:buClr>
                <a:schemeClr val="tx2"/>
              </a:buClr>
              <a:defRPr/>
            </a:pPr>
            <a:r>
              <a:rPr lang="en-AU" sz="2000" kern="0" dirty="0">
                <a:solidFill>
                  <a:schemeClr val="accent2"/>
                </a:solidFill>
                <a:cs typeface="Arial" pitchFamily="34" charset="0"/>
              </a:rPr>
              <a:t>Answer: </a:t>
            </a:r>
            <a:br>
              <a:rPr lang="en-AU" sz="2000" kern="0" dirty="0">
                <a:solidFill>
                  <a:schemeClr val="accent2"/>
                </a:solidFill>
                <a:cs typeface="Arial" pitchFamily="34" charset="0"/>
              </a:rPr>
            </a:br>
            <a:r>
              <a:rPr lang="en-AU" sz="2000" kern="0" dirty="0" err="1">
                <a:solidFill>
                  <a:schemeClr val="accent2"/>
                </a:solidFill>
                <a:cs typeface="Arial" pitchFamily="34" charset="0"/>
              </a:rPr>
              <a:t>Developer</a:t>
            </a:r>
            <a:r>
              <a:rPr lang="en-AU" sz="2000" kern="0" dirty="0">
                <a:solidFill>
                  <a:schemeClr val="accent2"/>
                </a:solidFill>
                <a:cs typeface="Arial" pitchFamily="34" charset="0"/>
              </a:rPr>
              <a:t> testing, tester outside of development group, test specialist, external tester</a:t>
            </a:r>
          </a:p>
        </p:txBody>
      </p:sp>
      <p:sp>
        <p:nvSpPr>
          <p:cNvPr id="5" name="Content Placeholder 2"/>
          <p:cNvSpPr txBox="1">
            <a:spLocks/>
          </p:cNvSpPr>
          <p:nvPr/>
        </p:nvSpPr>
        <p:spPr bwMode="auto">
          <a:xfrm>
            <a:off x="1638300" y="3581400"/>
            <a:ext cx="8915400" cy="533400"/>
          </a:xfrm>
          <a:prstGeom prst="rect">
            <a:avLst/>
          </a:prstGeom>
          <a:noFill/>
          <a:ln w="9525">
            <a:noFill/>
            <a:miter lim="800000"/>
            <a:headEnd/>
            <a:tailEnd/>
          </a:ln>
        </p:spPr>
        <p:txBody>
          <a:bodyPr/>
          <a:lstStyle/>
          <a:p>
            <a:pPr marL="457200" indent="-457200" defTabSz="949325" eaLnBrk="0" hangingPunct="0">
              <a:spcBef>
                <a:spcPct val="20000"/>
              </a:spcBef>
              <a:buClr>
                <a:schemeClr val="tx2"/>
              </a:buClr>
              <a:defRPr/>
            </a:pPr>
            <a:r>
              <a:rPr lang="en-AU" sz="2000" kern="0" dirty="0">
                <a:cs typeface="Arial" pitchFamily="34" charset="0"/>
              </a:rPr>
              <a:t>2.   List the benefits and drawbacks of independence</a:t>
            </a:r>
          </a:p>
        </p:txBody>
      </p:sp>
      <p:sp>
        <p:nvSpPr>
          <p:cNvPr id="6" name="Content Placeholder 2"/>
          <p:cNvSpPr txBox="1">
            <a:spLocks/>
          </p:cNvSpPr>
          <p:nvPr/>
        </p:nvSpPr>
        <p:spPr bwMode="auto">
          <a:xfrm>
            <a:off x="1638300" y="4038600"/>
            <a:ext cx="8915400" cy="2057400"/>
          </a:xfrm>
          <a:prstGeom prst="rect">
            <a:avLst/>
          </a:prstGeom>
          <a:noFill/>
          <a:ln w="9525">
            <a:noFill/>
            <a:miter lim="800000"/>
            <a:headEnd/>
            <a:tailEnd/>
          </a:ln>
        </p:spPr>
        <p:txBody>
          <a:bodyPr/>
          <a:lstStyle/>
          <a:p>
            <a:pPr marL="457200" indent="-457200" defTabSz="949325" eaLnBrk="0" hangingPunct="0">
              <a:spcBef>
                <a:spcPct val="20000"/>
              </a:spcBef>
              <a:buClr>
                <a:schemeClr val="tx2"/>
              </a:buClr>
              <a:defRPr/>
            </a:pPr>
            <a:r>
              <a:rPr lang="en-AU" sz="2000" kern="0" dirty="0">
                <a:solidFill>
                  <a:schemeClr val="accent2"/>
                </a:solidFill>
                <a:cs typeface="Arial" pitchFamily="34" charset="0"/>
              </a:rPr>
              <a:t>Answer: </a:t>
            </a:r>
            <a:br>
              <a:rPr lang="en-AU" sz="2000" kern="0" dirty="0">
                <a:solidFill>
                  <a:schemeClr val="accent2"/>
                </a:solidFill>
                <a:cs typeface="Arial" pitchFamily="34" charset="0"/>
              </a:rPr>
            </a:br>
            <a:r>
              <a:rPr lang="en-AU" sz="2000" kern="0" dirty="0">
                <a:solidFill>
                  <a:schemeClr val="accent2"/>
                </a:solidFill>
                <a:cs typeface="Arial" pitchFamily="34" charset="0"/>
              </a:rPr>
              <a:t>Benefits: find different defects, unbiased, verify assumptions</a:t>
            </a:r>
          </a:p>
          <a:p>
            <a:pPr marL="457200" indent="-457200" defTabSz="949325" eaLnBrk="0" hangingPunct="0">
              <a:spcBef>
                <a:spcPct val="20000"/>
              </a:spcBef>
              <a:buClr>
                <a:schemeClr val="tx2"/>
              </a:buClr>
              <a:defRPr/>
            </a:pPr>
            <a:r>
              <a:rPr lang="en-AU" sz="2000" kern="0" dirty="0">
                <a:solidFill>
                  <a:schemeClr val="accent2"/>
                </a:solidFill>
                <a:cs typeface="Arial" pitchFamily="34" charset="0"/>
              </a:rPr>
              <a:t>	Drawbacks: isolation, developer’s lose sense of responsibility, seen as a bottleneck – cause of delays</a:t>
            </a:r>
          </a:p>
        </p:txBody>
      </p:sp>
    </p:spTree>
    <p:extLst>
      <p:ext uri="{BB962C8B-B14F-4D97-AF65-F5344CB8AC3E}">
        <p14:creationId xmlns:p14="http://schemas.microsoft.com/office/powerpoint/2010/main" val="10044937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838200" y="0"/>
            <a:ext cx="10515600" cy="1325563"/>
          </a:xfrm>
        </p:spPr>
        <p:txBody>
          <a:bodyPr/>
          <a:lstStyle/>
          <a:p>
            <a:r>
              <a:rPr lang="en-AU" altLang="en-US"/>
              <a:t>End of Module 5 Learning Check... </a:t>
            </a:r>
            <a:r>
              <a:rPr lang="en-AU" altLang="en-US" dirty="0"/>
              <a:t>2</a:t>
            </a:r>
          </a:p>
        </p:txBody>
      </p:sp>
      <p:sp>
        <p:nvSpPr>
          <p:cNvPr id="74755" name="Content Placeholder 2"/>
          <p:cNvSpPr>
            <a:spLocks noGrp="1"/>
          </p:cNvSpPr>
          <p:nvPr>
            <p:ph idx="1"/>
          </p:nvPr>
        </p:nvSpPr>
        <p:spPr>
          <a:xfrm>
            <a:off x="1638300" y="1066800"/>
            <a:ext cx="8915400" cy="1295400"/>
          </a:xfrm>
        </p:spPr>
        <p:txBody>
          <a:bodyPr/>
          <a:lstStyle/>
          <a:p>
            <a:pPr marL="457200" indent="-457200">
              <a:buNone/>
            </a:pPr>
            <a:r>
              <a:rPr lang="en-AU" altLang="en-US" sz="2000"/>
              <a:t>3.   Which of the following is not a part of the IEEE829 standard for Test Plans?</a:t>
            </a:r>
            <a:br>
              <a:rPr lang="en-AU" altLang="en-US" sz="2000"/>
            </a:br>
            <a:r>
              <a:rPr lang="en-AU" altLang="en-US" sz="2000"/>
              <a:t>Approvals, Risk, Incident Management Process, Features Not to be Tested, Test Deliverables, Suspension and Resumption Criteria</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6A00A061-22BA-934C-A850-2A384DD8371F}" type="slidenum">
              <a:rPr lang="en-US" altLang="en-US" u="none">
                <a:solidFill>
                  <a:schemeClr val="bg1"/>
                </a:solidFill>
              </a:rPr>
              <a:pPr eaLnBrk="1" hangingPunct="1"/>
              <a:t>67</a:t>
            </a:fld>
            <a:endParaRPr lang="en-US" altLang="en-US" u="none">
              <a:solidFill>
                <a:schemeClr val="bg1"/>
              </a:solidFill>
            </a:endParaRPr>
          </a:p>
        </p:txBody>
      </p:sp>
      <p:sp>
        <p:nvSpPr>
          <p:cNvPr id="4" name="Content Placeholder 2"/>
          <p:cNvSpPr txBox="1">
            <a:spLocks/>
          </p:cNvSpPr>
          <p:nvPr/>
        </p:nvSpPr>
        <p:spPr bwMode="auto">
          <a:xfrm>
            <a:off x="1638300" y="2286000"/>
            <a:ext cx="8915400" cy="762000"/>
          </a:xfrm>
          <a:prstGeom prst="rect">
            <a:avLst/>
          </a:prstGeom>
          <a:noFill/>
          <a:ln w="9525">
            <a:noFill/>
            <a:miter lim="800000"/>
            <a:headEnd/>
            <a:tailEnd/>
          </a:ln>
        </p:spPr>
        <p:txBody>
          <a:bodyPr/>
          <a:lstStyle/>
          <a:p>
            <a:pPr marL="457200" indent="-457200" defTabSz="949325" eaLnBrk="0" hangingPunct="0">
              <a:spcBef>
                <a:spcPct val="20000"/>
              </a:spcBef>
              <a:buClr>
                <a:schemeClr val="tx2"/>
              </a:buClr>
              <a:defRPr/>
            </a:pPr>
            <a:r>
              <a:rPr lang="en-AU" sz="2000" kern="0" dirty="0">
                <a:solidFill>
                  <a:schemeClr val="accent2"/>
                </a:solidFill>
                <a:cs typeface="Arial" pitchFamily="34" charset="0"/>
              </a:rPr>
              <a:t>Answer: </a:t>
            </a:r>
            <a:br>
              <a:rPr lang="en-AU" sz="2000" kern="0" dirty="0">
                <a:solidFill>
                  <a:schemeClr val="accent2"/>
                </a:solidFill>
                <a:cs typeface="Arial" pitchFamily="34" charset="0"/>
              </a:rPr>
            </a:br>
            <a:r>
              <a:rPr lang="en-AU" sz="2000" kern="0" dirty="0">
                <a:solidFill>
                  <a:schemeClr val="accent2"/>
                </a:solidFill>
                <a:cs typeface="Arial" pitchFamily="34" charset="0"/>
              </a:rPr>
              <a:t>Incident Management Process</a:t>
            </a:r>
          </a:p>
        </p:txBody>
      </p:sp>
      <p:sp>
        <p:nvSpPr>
          <p:cNvPr id="5" name="Content Placeholder 2"/>
          <p:cNvSpPr txBox="1">
            <a:spLocks/>
          </p:cNvSpPr>
          <p:nvPr/>
        </p:nvSpPr>
        <p:spPr bwMode="auto">
          <a:xfrm>
            <a:off x="1638300" y="3352800"/>
            <a:ext cx="8915400" cy="685800"/>
          </a:xfrm>
          <a:prstGeom prst="rect">
            <a:avLst/>
          </a:prstGeom>
          <a:noFill/>
          <a:ln w="9525">
            <a:noFill/>
            <a:miter lim="800000"/>
            <a:headEnd/>
            <a:tailEnd/>
          </a:ln>
        </p:spPr>
        <p:txBody>
          <a:bodyPr/>
          <a:lstStyle/>
          <a:p>
            <a:pPr marL="457200" indent="-457200" defTabSz="949325" eaLnBrk="0" hangingPunct="0">
              <a:spcBef>
                <a:spcPct val="20000"/>
              </a:spcBef>
              <a:buClr>
                <a:schemeClr val="tx2"/>
              </a:buClr>
              <a:defRPr/>
            </a:pPr>
            <a:r>
              <a:rPr lang="en-AU" sz="2000" kern="0" dirty="0">
                <a:cs typeface="Arial" pitchFamily="34" charset="0"/>
              </a:rPr>
              <a:t>4.   What is the difference between a dynamic and a consultative test approach?</a:t>
            </a:r>
          </a:p>
        </p:txBody>
      </p:sp>
      <p:sp>
        <p:nvSpPr>
          <p:cNvPr id="6" name="Content Placeholder 2"/>
          <p:cNvSpPr txBox="1">
            <a:spLocks/>
          </p:cNvSpPr>
          <p:nvPr/>
        </p:nvSpPr>
        <p:spPr bwMode="auto">
          <a:xfrm>
            <a:off x="1638300" y="4038600"/>
            <a:ext cx="8915400" cy="2057400"/>
          </a:xfrm>
          <a:prstGeom prst="rect">
            <a:avLst/>
          </a:prstGeom>
          <a:noFill/>
          <a:ln w="9525">
            <a:noFill/>
            <a:miter lim="800000"/>
            <a:headEnd/>
            <a:tailEnd/>
          </a:ln>
        </p:spPr>
        <p:txBody>
          <a:bodyPr/>
          <a:lstStyle/>
          <a:p>
            <a:pPr marL="457200" indent="-457200" defTabSz="949325" eaLnBrk="0" hangingPunct="0">
              <a:spcBef>
                <a:spcPct val="20000"/>
              </a:spcBef>
              <a:buClr>
                <a:schemeClr val="tx2"/>
              </a:buClr>
              <a:defRPr/>
            </a:pPr>
            <a:r>
              <a:rPr lang="en-AU" sz="2000" kern="0" dirty="0">
                <a:solidFill>
                  <a:schemeClr val="accent2"/>
                </a:solidFill>
                <a:cs typeface="Arial" pitchFamily="34" charset="0"/>
              </a:rPr>
              <a:t>Answer: dynamic more reactive than pre-planned, Consultative you can still pre-plan test design by getting advice from experts</a:t>
            </a:r>
            <a:br>
              <a:rPr lang="en-AU" sz="2000" kern="0" dirty="0">
                <a:solidFill>
                  <a:schemeClr val="accent2"/>
                </a:solidFill>
                <a:cs typeface="Arial" pitchFamily="34" charset="0"/>
              </a:rPr>
            </a:br>
            <a:endParaRPr lang="en-AU" sz="2000" kern="0" dirty="0">
              <a:solidFill>
                <a:schemeClr val="accent2"/>
              </a:solidFill>
              <a:cs typeface="Arial" pitchFamily="34" charset="0"/>
            </a:endParaRPr>
          </a:p>
        </p:txBody>
      </p:sp>
    </p:spTree>
    <p:extLst>
      <p:ext uri="{BB962C8B-B14F-4D97-AF65-F5344CB8AC3E}">
        <p14:creationId xmlns:p14="http://schemas.microsoft.com/office/powerpoint/2010/main" val="1143867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838200" y="-23019"/>
            <a:ext cx="10515600" cy="1325563"/>
          </a:xfrm>
        </p:spPr>
        <p:txBody>
          <a:bodyPr/>
          <a:lstStyle/>
          <a:p>
            <a:r>
              <a:rPr lang="en-AU" altLang="en-US"/>
              <a:t>End of Module 5 Learning Check... </a:t>
            </a:r>
            <a:r>
              <a:rPr lang="en-AU" altLang="en-US" dirty="0"/>
              <a:t>3</a:t>
            </a:r>
          </a:p>
        </p:txBody>
      </p:sp>
      <p:sp>
        <p:nvSpPr>
          <p:cNvPr id="75779" name="Content Placeholder 2"/>
          <p:cNvSpPr>
            <a:spLocks noGrp="1"/>
          </p:cNvSpPr>
          <p:nvPr>
            <p:ph idx="1"/>
          </p:nvPr>
        </p:nvSpPr>
        <p:spPr>
          <a:xfrm>
            <a:off x="1638300" y="1066800"/>
            <a:ext cx="8915400" cy="762000"/>
          </a:xfrm>
        </p:spPr>
        <p:txBody>
          <a:bodyPr/>
          <a:lstStyle/>
          <a:p>
            <a:pPr marL="457200" indent="-457200">
              <a:buNone/>
            </a:pPr>
            <a:r>
              <a:rPr lang="en-AU" altLang="en-US" sz="2000"/>
              <a:t>5.   What sort of estimation technique would you use if there was no historical data?</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A9A5AC75-10B1-F34C-8F10-69D08F018493}" type="slidenum">
              <a:rPr lang="en-US" altLang="en-US" u="none">
                <a:solidFill>
                  <a:schemeClr val="bg1"/>
                </a:solidFill>
              </a:rPr>
              <a:pPr eaLnBrk="1" hangingPunct="1"/>
              <a:t>68</a:t>
            </a:fld>
            <a:endParaRPr lang="en-US" altLang="en-US" u="none">
              <a:solidFill>
                <a:schemeClr val="bg1"/>
              </a:solidFill>
            </a:endParaRPr>
          </a:p>
        </p:txBody>
      </p:sp>
      <p:sp>
        <p:nvSpPr>
          <p:cNvPr id="4" name="Content Placeholder 2"/>
          <p:cNvSpPr txBox="1">
            <a:spLocks/>
          </p:cNvSpPr>
          <p:nvPr/>
        </p:nvSpPr>
        <p:spPr bwMode="auto">
          <a:xfrm>
            <a:off x="1638300" y="1828800"/>
            <a:ext cx="8915400" cy="762000"/>
          </a:xfrm>
          <a:prstGeom prst="rect">
            <a:avLst/>
          </a:prstGeom>
          <a:noFill/>
          <a:ln w="9525">
            <a:noFill/>
            <a:miter lim="800000"/>
            <a:headEnd/>
            <a:tailEnd/>
          </a:ln>
        </p:spPr>
        <p:txBody>
          <a:bodyPr/>
          <a:lstStyle/>
          <a:p>
            <a:pPr marL="457200" indent="-457200" defTabSz="949325" eaLnBrk="0" hangingPunct="0">
              <a:spcBef>
                <a:spcPct val="20000"/>
              </a:spcBef>
              <a:buClr>
                <a:schemeClr val="tx2"/>
              </a:buClr>
              <a:defRPr/>
            </a:pPr>
            <a:r>
              <a:rPr lang="en-AU" sz="2000" kern="0" dirty="0">
                <a:solidFill>
                  <a:schemeClr val="accent2"/>
                </a:solidFill>
                <a:cs typeface="Arial" pitchFamily="34" charset="0"/>
              </a:rPr>
              <a:t>Answer: </a:t>
            </a:r>
            <a:br>
              <a:rPr lang="en-AU" sz="2000" kern="0" dirty="0">
                <a:solidFill>
                  <a:schemeClr val="accent2"/>
                </a:solidFill>
                <a:cs typeface="Arial" pitchFamily="34" charset="0"/>
              </a:rPr>
            </a:br>
            <a:r>
              <a:rPr lang="en-AU" sz="2000" kern="0" dirty="0">
                <a:solidFill>
                  <a:schemeClr val="accent2"/>
                </a:solidFill>
                <a:cs typeface="Arial" pitchFamily="34" charset="0"/>
              </a:rPr>
              <a:t>Expert-based. </a:t>
            </a:r>
          </a:p>
        </p:txBody>
      </p:sp>
      <p:sp>
        <p:nvSpPr>
          <p:cNvPr id="5" name="Content Placeholder 2"/>
          <p:cNvSpPr txBox="1">
            <a:spLocks/>
          </p:cNvSpPr>
          <p:nvPr/>
        </p:nvSpPr>
        <p:spPr bwMode="auto">
          <a:xfrm>
            <a:off x="1638300" y="2743200"/>
            <a:ext cx="8915400" cy="685800"/>
          </a:xfrm>
          <a:prstGeom prst="rect">
            <a:avLst/>
          </a:prstGeom>
          <a:noFill/>
          <a:ln w="9525">
            <a:noFill/>
            <a:miter lim="800000"/>
            <a:headEnd/>
            <a:tailEnd/>
          </a:ln>
        </p:spPr>
        <p:txBody>
          <a:bodyPr/>
          <a:lstStyle/>
          <a:p>
            <a:pPr marL="457200" indent="-457200" defTabSz="949325" eaLnBrk="0" hangingPunct="0">
              <a:spcBef>
                <a:spcPct val="20000"/>
              </a:spcBef>
              <a:buClr>
                <a:schemeClr val="tx2"/>
              </a:buClr>
              <a:defRPr/>
            </a:pPr>
            <a:r>
              <a:rPr lang="en-AU" sz="2000" kern="0" dirty="0">
                <a:cs typeface="Arial" pitchFamily="34" charset="0"/>
              </a:rPr>
              <a:t>6. What is in a Test Summary Report according to IEEE-829?   </a:t>
            </a:r>
          </a:p>
        </p:txBody>
      </p:sp>
      <p:sp>
        <p:nvSpPr>
          <p:cNvPr id="6" name="Content Placeholder 2"/>
          <p:cNvSpPr txBox="1">
            <a:spLocks/>
          </p:cNvSpPr>
          <p:nvPr/>
        </p:nvSpPr>
        <p:spPr bwMode="auto">
          <a:xfrm>
            <a:off x="1638300" y="3276600"/>
            <a:ext cx="8915400" cy="838200"/>
          </a:xfrm>
          <a:prstGeom prst="rect">
            <a:avLst/>
          </a:prstGeom>
          <a:noFill/>
          <a:ln w="9525">
            <a:noFill/>
            <a:miter lim="800000"/>
            <a:headEnd/>
            <a:tailEnd/>
          </a:ln>
        </p:spPr>
        <p:txBody>
          <a:bodyPr/>
          <a:lstStyle/>
          <a:p>
            <a:pPr marL="457200" indent="-457200" defTabSz="949325" eaLnBrk="0" hangingPunct="0">
              <a:spcBef>
                <a:spcPct val="20000"/>
              </a:spcBef>
              <a:buClr>
                <a:schemeClr val="tx2"/>
              </a:buClr>
              <a:defRPr/>
            </a:pPr>
            <a:r>
              <a:rPr lang="en-AU" sz="2000" kern="0" dirty="0">
                <a:solidFill>
                  <a:schemeClr val="accent2"/>
                </a:solidFill>
                <a:cs typeface="Arial" pitchFamily="34" charset="0"/>
              </a:rPr>
              <a:t>Answer: Identifier, Summary, Variances, Comprehensive assessment, Summary of results, Summary of activities  </a:t>
            </a:r>
            <a:br>
              <a:rPr lang="en-AU" sz="2000" kern="0" dirty="0">
                <a:solidFill>
                  <a:schemeClr val="accent2"/>
                </a:solidFill>
                <a:cs typeface="Arial" pitchFamily="34" charset="0"/>
              </a:rPr>
            </a:br>
            <a:endParaRPr lang="en-AU" sz="2000" kern="0" dirty="0">
              <a:solidFill>
                <a:schemeClr val="accent2"/>
              </a:solidFill>
              <a:cs typeface="Arial" pitchFamily="34" charset="0"/>
            </a:endParaRPr>
          </a:p>
        </p:txBody>
      </p:sp>
      <p:sp>
        <p:nvSpPr>
          <p:cNvPr id="7" name="Content Placeholder 2"/>
          <p:cNvSpPr txBox="1">
            <a:spLocks/>
          </p:cNvSpPr>
          <p:nvPr/>
        </p:nvSpPr>
        <p:spPr bwMode="auto">
          <a:xfrm>
            <a:off x="1638300" y="4114800"/>
            <a:ext cx="8915400" cy="685800"/>
          </a:xfrm>
          <a:prstGeom prst="rect">
            <a:avLst/>
          </a:prstGeom>
          <a:noFill/>
          <a:ln w="9525">
            <a:noFill/>
            <a:miter lim="800000"/>
            <a:headEnd/>
            <a:tailEnd/>
          </a:ln>
        </p:spPr>
        <p:txBody>
          <a:bodyPr/>
          <a:lstStyle/>
          <a:p>
            <a:pPr marL="457200" indent="-457200" defTabSz="949325" eaLnBrk="0" hangingPunct="0">
              <a:spcBef>
                <a:spcPct val="20000"/>
              </a:spcBef>
              <a:buClr>
                <a:schemeClr val="tx2"/>
              </a:buClr>
              <a:defRPr/>
            </a:pPr>
            <a:r>
              <a:rPr lang="en-AU" sz="2000" kern="0" dirty="0">
                <a:cs typeface="Arial" pitchFamily="34" charset="0"/>
              </a:rPr>
              <a:t>7. Which of the following is a product risk?</a:t>
            </a:r>
          </a:p>
          <a:p>
            <a:pPr marL="457200" indent="-457200" defTabSz="949325" eaLnBrk="0" hangingPunct="0">
              <a:spcBef>
                <a:spcPct val="20000"/>
              </a:spcBef>
              <a:buClr>
                <a:schemeClr val="tx2"/>
              </a:buClr>
              <a:defRPr/>
            </a:pPr>
            <a:r>
              <a:rPr lang="en-AU" sz="2000" kern="0" dirty="0">
                <a:cs typeface="Arial" pitchFamily="34" charset="0"/>
              </a:rPr>
              <a:t>	a) the response time is slow and users abandon site</a:t>
            </a:r>
            <a:br>
              <a:rPr lang="en-AU" sz="2000" kern="0" dirty="0">
                <a:cs typeface="Arial" pitchFamily="34" charset="0"/>
              </a:rPr>
            </a:br>
            <a:r>
              <a:rPr lang="en-AU" sz="2000" kern="0" dirty="0">
                <a:cs typeface="Arial" pitchFamily="34" charset="0"/>
              </a:rPr>
              <a:t>b) our best tester just resigned</a:t>
            </a:r>
            <a:br>
              <a:rPr lang="en-AU" sz="2000" kern="0" dirty="0">
                <a:cs typeface="Arial" pitchFamily="34" charset="0"/>
              </a:rPr>
            </a:br>
            <a:r>
              <a:rPr lang="en-AU" sz="2000" kern="0" dirty="0">
                <a:cs typeface="Arial" pitchFamily="34" charset="0"/>
              </a:rPr>
              <a:t>c) the new payments file may cause problems with account balance   </a:t>
            </a:r>
          </a:p>
        </p:txBody>
      </p:sp>
      <p:sp>
        <p:nvSpPr>
          <p:cNvPr id="8" name="Content Placeholder 2"/>
          <p:cNvSpPr txBox="1">
            <a:spLocks/>
          </p:cNvSpPr>
          <p:nvPr/>
        </p:nvSpPr>
        <p:spPr bwMode="auto">
          <a:xfrm>
            <a:off x="1638300" y="5486400"/>
            <a:ext cx="8915400" cy="457200"/>
          </a:xfrm>
          <a:prstGeom prst="rect">
            <a:avLst/>
          </a:prstGeom>
          <a:noFill/>
          <a:ln w="9525">
            <a:noFill/>
            <a:miter lim="800000"/>
            <a:headEnd/>
            <a:tailEnd/>
          </a:ln>
        </p:spPr>
        <p:txBody>
          <a:bodyPr/>
          <a:lstStyle/>
          <a:p>
            <a:pPr marL="457200" indent="-457200" defTabSz="949325" eaLnBrk="0" hangingPunct="0">
              <a:spcBef>
                <a:spcPct val="20000"/>
              </a:spcBef>
              <a:buClr>
                <a:schemeClr val="tx2"/>
              </a:buClr>
              <a:defRPr/>
            </a:pPr>
            <a:r>
              <a:rPr lang="en-AU" sz="2000" kern="0" dirty="0">
                <a:solidFill>
                  <a:schemeClr val="accent2"/>
                </a:solidFill>
                <a:cs typeface="Arial" pitchFamily="34" charset="0"/>
              </a:rPr>
              <a:t>Answer: c) </a:t>
            </a:r>
            <a:br>
              <a:rPr lang="en-AU" sz="2000" kern="0" dirty="0">
                <a:solidFill>
                  <a:schemeClr val="accent2"/>
                </a:solidFill>
                <a:cs typeface="Arial" pitchFamily="34" charset="0"/>
              </a:rPr>
            </a:br>
            <a:endParaRPr lang="en-AU" sz="2000" kern="0" dirty="0">
              <a:solidFill>
                <a:schemeClr val="accent2"/>
              </a:solidFill>
              <a:cs typeface="Arial" pitchFamily="34" charset="0"/>
            </a:endParaRPr>
          </a:p>
        </p:txBody>
      </p:sp>
    </p:spTree>
    <p:extLst>
      <p:ext uri="{BB962C8B-B14F-4D97-AF65-F5344CB8AC3E}">
        <p14:creationId xmlns:p14="http://schemas.microsoft.com/office/powerpoint/2010/main" val="869359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38200" y="0"/>
            <a:ext cx="10515600" cy="1325563"/>
          </a:xfrm>
        </p:spPr>
        <p:txBody>
          <a:bodyPr/>
          <a:lstStyle/>
          <a:p>
            <a:r>
              <a:rPr lang="en-US" altLang="en-US"/>
              <a:t>Who does testing?</a:t>
            </a:r>
          </a:p>
        </p:txBody>
      </p:sp>
      <p:sp>
        <p:nvSpPr>
          <p:cNvPr id="3" name="Content Placeholder 2"/>
          <p:cNvSpPr>
            <a:spLocks noGrp="1"/>
          </p:cNvSpPr>
          <p:nvPr>
            <p:ph idx="1"/>
          </p:nvPr>
        </p:nvSpPr>
        <p:spPr>
          <a:xfrm>
            <a:off x="1473200" y="1152526"/>
            <a:ext cx="8915400" cy="4881563"/>
          </a:xfrm>
        </p:spPr>
        <p:txBody>
          <a:bodyPr/>
          <a:lstStyle/>
          <a:p>
            <a:pPr>
              <a:buFont typeface="Wingdings" pitchFamily="2" charset="2"/>
              <a:buChar char="Ø"/>
              <a:defRPr/>
            </a:pPr>
            <a:r>
              <a:rPr lang="en-US" dirty="0" smtClean="0"/>
              <a:t>Testing tasks may be done by people in a specific testing role:</a:t>
            </a:r>
          </a:p>
          <a:p>
            <a:pPr>
              <a:buFont typeface="Wingdings" pitchFamily="2" charset="2"/>
              <a:buChar char="v"/>
              <a:defRPr/>
            </a:pPr>
            <a:r>
              <a:rPr lang="en-US" dirty="0"/>
              <a:t> </a:t>
            </a:r>
            <a:r>
              <a:rPr lang="en-US" b="1" dirty="0"/>
              <a:t>Test Leader </a:t>
            </a:r>
            <a:r>
              <a:rPr lang="en-US" dirty="0"/>
              <a:t/>
            </a:r>
            <a:br>
              <a:rPr lang="en-US" dirty="0"/>
            </a:br>
            <a:r>
              <a:rPr lang="en-US" dirty="0"/>
              <a:t>(Test Manager or Test Coordinator)</a:t>
            </a:r>
          </a:p>
          <a:p>
            <a:pPr>
              <a:buFontTx/>
              <a:buNone/>
              <a:defRPr/>
            </a:pPr>
            <a:r>
              <a:rPr lang="en-US" dirty="0"/>
              <a:t>       - separate roles on large projects</a:t>
            </a:r>
          </a:p>
          <a:p>
            <a:pPr lvl="2">
              <a:buFontTx/>
              <a:buNone/>
              <a:defRPr/>
            </a:pPr>
            <a:endParaRPr lang="en-US" dirty="0"/>
          </a:p>
          <a:p>
            <a:pPr>
              <a:buFont typeface="Wingdings" pitchFamily="2" charset="2"/>
              <a:buChar char="v"/>
              <a:defRPr/>
            </a:pPr>
            <a:r>
              <a:rPr lang="en-US" dirty="0"/>
              <a:t> </a:t>
            </a:r>
            <a:r>
              <a:rPr lang="en-US" b="1" dirty="0"/>
              <a:t>Testers</a:t>
            </a:r>
          </a:p>
          <a:p>
            <a:pPr>
              <a:buFont typeface="Arial" pitchFamily="34" charset="0"/>
              <a:buChar char="»"/>
              <a:defRPr/>
            </a:pPr>
            <a:r>
              <a:rPr lang="en-US" dirty="0" smtClean="0">
                <a:ea typeface="+mn-ea"/>
                <a:cs typeface="+mn-cs"/>
              </a:rPr>
              <a:t> on separate test team</a:t>
            </a:r>
          </a:p>
          <a:p>
            <a:pPr>
              <a:buFontTx/>
              <a:buNone/>
              <a:defRPr/>
            </a:pPr>
            <a:r>
              <a:rPr lang="en-US" sz="2000" dirty="0"/>
              <a:t>                -  within development team</a:t>
            </a:r>
          </a:p>
          <a:p>
            <a:pPr>
              <a:buFontTx/>
              <a:buNone/>
              <a:defRPr/>
            </a:pPr>
            <a:endParaRPr lang="en-US" sz="2000" dirty="0"/>
          </a:p>
          <a:p>
            <a:pPr>
              <a:buFont typeface="Wingdings" pitchFamily="2" charset="2"/>
              <a:buChar char="v"/>
              <a:defRPr/>
            </a:pPr>
            <a:r>
              <a:rPr lang="en-US" sz="2000" b="1" dirty="0"/>
              <a:t>Other Roles</a:t>
            </a:r>
          </a:p>
          <a:p>
            <a:pPr>
              <a:buFontTx/>
              <a:buNone/>
              <a:defRPr/>
            </a:pPr>
            <a:r>
              <a:rPr lang="en-US" sz="2000" dirty="0"/>
              <a:t>Business &amp; Domain expert, quality manager, </a:t>
            </a:r>
            <a:br>
              <a:rPr lang="en-US" sz="2000" dirty="0"/>
            </a:br>
            <a:r>
              <a:rPr lang="en-US" sz="2000" dirty="0"/>
              <a:t>Infrastructure and IT operations</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FF79F888-0A38-B445-B52B-0D4C89266329}" type="slidenum">
              <a:rPr lang="en-US" altLang="en-US" u="none">
                <a:solidFill>
                  <a:schemeClr val="bg1"/>
                </a:solidFill>
              </a:rPr>
              <a:pPr eaLnBrk="1" hangingPunct="1"/>
              <a:t>7</a:t>
            </a:fld>
            <a:endParaRPr lang="en-US" altLang="en-US" u="none">
              <a:solidFill>
                <a:schemeClr val="bg1"/>
              </a:solidFill>
            </a:endParaRPr>
          </a:p>
        </p:txBody>
      </p:sp>
    </p:spTree>
    <p:extLst>
      <p:ext uri="{BB962C8B-B14F-4D97-AF65-F5344CB8AC3E}">
        <p14:creationId xmlns:p14="http://schemas.microsoft.com/office/powerpoint/2010/main" val="12923421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0"/>
            <a:ext cx="10515600" cy="1325563"/>
          </a:xfrm>
        </p:spPr>
        <p:txBody>
          <a:bodyPr/>
          <a:lstStyle/>
          <a:p>
            <a:r>
              <a:rPr lang="en-US" altLang="en-US"/>
              <a:t>Tasks of the Test Leader</a:t>
            </a:r>
          </a:p>
        </p:txBody>
      </p:sp>
      <p:sp>
        <p:nvSpPr>
          <p:cNvPr id="14339" name="Content Placeholder 2"/>
          <p:cNvSpPr>
            <a:spLocks noGrp="1"/>
          </p:cNvSpPr>
          <p:nvPr>
            <p:ph idx="1"/>
          </p:nvPr>
        </p:nvSpPr>
        <p:spPr>
          <a:xfrm>
            <a:off x="1638300" y="1130300"/>
            <a:ext cx="8915400" cy="5410200"/>
          </a:xfrm>
        </p:spPr>
        <p:txBody>
          <a:bodyPr/>
          <a:lstStyle/>
          <a:p>
            <a:r>
              <a:rPr lang="en-US" altLang="en-US" sz="2400"/>
              <a:t>Coordinate the test strategy and plan with project managers and others. </a:t>
            </a:r>
          </a:p>
          <a:p>
            <a:pPr lvl="1"/>
            <a:r>
              <a:rPr lang="en-US" altLang="en-US"/>
              <a:t>As well as contribute testing perspective on other project activities such as integration planning</a:t>
            </a:r>
          </a:p>
          <a:p>
            <a:r>
              <a:rPr lang="en-US" altLang="en-US" sz="2400"/>
              <a:t>Plan testing: </a:t>
            </a:r>
          </a:p>
          <a:p>
            <a:pPr lvl="2"/>
            <a:r>
              <a:rPr lang="en-US" altLang="en-US"/>
              <a:t>How long will it take, how many cycles, etc?</a:t>
            </a:r>
          </a:p>
          <a:p>
            <a:pPr lvl="2"/>
            <a:r>
              <a:rPr lang="en-US" altLang="en-US"/>
              <a:t>How many people, effort, cost?</a:t>
            </a:r>
          </a:p>
          <a:p>
            <a:pPr lvl="2"/>
            <a:r>
              <a:rPr lang="en-US" altLang="en-US"/>
              <a:t>Which test levels, approach and objectives?</a:t>
            </a:r>
          </a:p>
          <a:p>
            <a:pPr lvl="2"/>
            <a:r>
              <a:rPr lang="en-US" altLang="en-US"/>
              <a:t>How will incidents and risk be managed?</a:t>
            </a:r>
          </a:p>
          <a:p>
            <a:pPr lvl="2"/>
            <a:endParaRPr lang="en-US" altLang="en-US"/>
          </a:p>
          <a:p>
            <a:r>
              <a:rPr lang="en-US" altLang="en-US" sz="2400"/>
              <a:t>Coordinate the design, preparation, implementation and execution of tests </a:t>
            </a:r>
          </a:p>
          <a:p>
            <a:pPr lvl="1"/>
            <a:r>
              <a:rPr lang="en-US" altLang="en-US"/>
              <a:t>monitor and control execution</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B10B15FF-FAAE-6547-803A-6BE8E578891A}" type="slidenum">
              <a:rPr lang="en-US" altLang="en-US" u="none">
                <a:solidFill>
                  <a:schemeClr val="bg1"/>
                </a:solidFill>
              </a:rPr>
              <a:pPr eaLnBrk="1" hangingPunct="1"/>
              <a:t>8</a:t>
            </a:fld>
            <a:endParaRPr lang="en-US" altLang="en-US" u="none">
              <a:solidFill>
                <a:schemeClr val="bg1"/>
              </a:solidFill>
            </a:endParaRPr>
          </a:p>
        </p:txBody>
      </p:sp>
    </p:spTree>
    <p:extLst>
      <p:ext uri="{BB962C8B-B14F-4D97-AF65-F5344CB8AC3E}">
        <p14:creationId xmlns:p14="http://schemas.microsoft.com/office/powerpoint/2010/main" val="745110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832895" y="83343"/>
            <a:ext cx="10515600" cy="1325563"/>
          </a:xfrm>
        </p:spPr>
        <p:txBody>
          <a:bodyPr/>
          <a:lstStyle/>
          <a:p>
            <a:r>
              <a:rPr lang="en-US" altLang="en-US"/>
              <a:t>Test Leader tasks continued…</a:t>
            </a:r>
          </a:p>
        </p:txBody>
      </p:sp>
      <p:sp>
        <p:nvSpPr>
          <p:cNvPr id="15363" name="Content Placeholder 2"/>
          <p:cNvSpPr>
            <a:spLocks noGrp="1"/>
          </p:cNvSpPr>
          <p:nvPr>
            <p:ph idx="1"/>
          </p:nvPr>
        </p:nvSpPr>
        <p:spPr>
          <a:xfrm>
            <a:off x="1638300" y="1066800"/>
            <a:ext cx="9811018" cy="5334000"/>
          </a:xfrm>
        </p:spPr>
        <p:txBody>
          <a:bodyPr/>
          <a:lstStyle/>
          <a:p>
            <a:r>
              <a:rPr lang="en-US" altLang="en-US" sz="2400" dirty="0"/>
              <a:t>Establish configuration management</a:t>
            </a:r>
          </a:p>
          <a:p>
            <a:r>
              <a:rPr lang="en-US" altLang="en-US" sz="2400" dirty="0"/>
              <a:t>Introduce suitable metrics</a:t>
            </a:r>
          </a:p>
          <a:p>
            <a:pPr lvl="1"/>
            <a:r>
              <a:rPr lang="en-US" altLang="en-US" dirty="0"/>
              <a:t>Respond to changes based on progress </a:t>
            </a:r>
          </a:p>
          <a:p>
            <a:pPr lvl="1"/>
            <a:r>
              <a:rPr lang="en-US" altLang="en-US" dirty="0">
                <a:solidFill>
                  <a:schemeClr val="accent2"/>
                </a:solidFill>
              </a:rPr>
              <a:t> </a:t>
            </a:r>
            <a:r>
              <a:rPr lang="en-US" altLang="en-US" b="1" dirty="0">
                <a:solidFill>
                  <a:schemeClr val="accent2"/>
                </a:solidFill>
              </a:rPr>
              <a:t>adapt the test plan accordingly</a:t>
            </a:r>
          </a:p>
          <a:p>
            <a:r>
              <a:rPr lang="en-US" altLang="en-US" sz="2400" dirty="0"/>
              <a:t>Decide approach to automation</a:t>
            </a:r>
          </a:p>
          <a:p>
            <a:pPr lvl="2"/>
            <a:r>
              <a:rPr lang="en-US" altLang="en-US" dirty="0"/>
              <a:t>What tests need automating?</a:t>
            </a:r>
          </a:p>
          <a:p>
            <a:pPr lvl="2"/>
            <a:r>
              <a:rPr lang="en-US" altLang="en-US" dirty="0"/>
              <a:t>How? What extent?</a:t>
            </a:r>
          </a:p>
          <a:p>
            <a:pPr lvl="2"/>
            <a:r>
              <a:rPr lang="en-US" altLang="en-US" dirty="0"/>
              <a:t>What testing tool and training required?</a:t>
            </a:r>
          </a:p>
          <a:p>
            <a:r>
              <a:rPr lang="en-US" altLang="en-US" sz="2400" dirty="0"/>
              <a:t>What needs to be setup for test environments? Schedule testing</a:t>
            </a:r>
          </a:p>
          <a:p>
            <a:r>
              <a:rPr lang="en-US" altLang="en-US" sz="2400" dirty="0"/>
              <a:t>Create test summary reports based on  what happens in testing</a:t>
            </a:r>
          </a:p>
        </p:txBody>
      </p:sp>
      <p:sp>
        <p:nvSpPr>
          <p:cNvPr id="2" name="Slide Number Placeholder 1"/>
          <p:cNvSpPr>
            <a:spLocks noGrp="1"/>
          </p:cNvSpPr>
          <p:nvPr>
            <p:ph type="sldNum" sz="quarter" idx="4"/>
          </p:nvPr>
        </p:nvSpPr>
        <p:spPr/>
        <p:txBody>
          <a:bodyPr/>
          <a:lstStyle>
            <a:lvl1pPr eaLnBrk="0" hangingPunct="0">
              <a:defRPr sz="1200" b="1" u="sng">
                <a:solidFill>
                  <a:schemeClr val="tx1"/>
                </a:solidFill>
                <a:latin typeface="Arial" charset="0"/>
                <a:ea typeface="Arial" charset="0"/>
                <a:cs typeface="Arial" charset="0"/>
              </a:defRPr>
            </a:lvl1pPr>
            <a:lvl2pPr marL="742950" indent="-285750" eaLnBrk="0" hangingPunct="0">
              <a:defRPr sz="1200" b="1" u="sng">
                <a:solidFill>
                  <a:schemeClr val="tx1"/>
                </a:solidFill>
                <a:latin typeface="Arial" charset="0"/>
                <a:ea typeface="Arial" charset="0"/>
                <a:cs typeface="Arial" charset="0"/>
              </a:defRPr>
            </a:lvl2pPr>
            <a:lvl3pPr marL="1143000" indent="-228600" eaLnBrk="0" hangingPunct="0">
              <a:defRPr sz="1200" b="1" u="sng">
                <a:solidFill>
                  <a:schemeClr val="tx1"/>
                </a:solidFill>
                <a:latin typeface="Arial" charset="0"/>
                <a:ea typeface="Arial" charset="0"/>
                <a:cs typeface="Arial" charset="0"/>
              </a:defRPr>
            </a:lvl3pPr>
            <a:lvl4pPr marL="1600200" indent="-228600" eaLnBrk="0" hangingPunct="0">
              <a:defRPr sz="1200" b="1" u="sng">
                <a:solidFill>
                  <a:schemeClr val="tx1"/>
                </a:solidFill>
                <a:latin typeface="Arial" charset="0"/>
                <a:ea typeface="Arial" charset="0"/>
                <a:cs typeface="Arial" charset="0"/>
              </a:defRPr>
            </a:lvl4pPr>
            <a:lvl5pPr marL="2057400" indent="-228600" eaLnBrk="0" hangingPunct="0">
              <a:defRPr sz="1200" b="1" u="sng">
                <a:solidFill>
                  <a:schemeClr val="tx1"/>
                </a:solidFill>
                <a:latin typeface="Arial" charset="0"/>
                <a:ea typeface="Arial" charset="0"/>
                <a:cs typeface="Arial" charset="0"/>
              </a:defRPr>
            </a:lvl5pPr>
            <a:lvl6pPr marL="2514600" indent="-228600" eaLnBrk="0" fontAlgn="base" hangingPunct="0">
              <a:spcBef>
                <a:spcPct val="0"/>
              </a:spcBef>
              <a:spcAft>
                <a:spcPct val="0"/>
              </a:spcAft>
              <a:defRPr sz="1200" b="1" u="sng">
                <a:solidFill>
                  <a:schemeClr val="tx1"/>
                </a:solidFill>
                <a:latin typeface="Arial" charset="0"/>
                <a:ea typeface="Arial" charset="0"/>
                <a:cs typeface="Arial" charset="0"/>
              </a:defRPr>
            </a:lvl6pPr>
            <a:lvl7pPr marL="2971800" indent="-228600" eaLnBrk="0" fontAlgn="base" hangingPunct="0">
              <a:spcBef>
                <a:spcPct val="0"/>
              </a:spcBef>
              <a:spcAft>
                <a:spcPct val="0"/>
              </a:spcAft>
              <a:defRPr sz="1200" b="1" u="sng">
                <a:solidFill>
                  <a:schemeClr val="tx1"/>
                </a:solidFill>
                <a:latin typeface="Arial" charset="0"/>
                <a:ea typeface="Arial" charset="0"/>
                <a:cs typeface="Arial" charset="0"/>
              </a:defRPr>
            </a:lvl7pPr>
            <a:lvl8pPr marL="3429000" indent="-228600" eaLnBrk="0" fontAlgn="base" hangingPunct="0">
              <a:spcBef>
                <a:spcPct val="0"/>
              </a:spcBef>
              <a:spcAft>
                <a:spcPct val="0"/>
              </a:spcAft>
              <a:defRPr sz="1200" b="1" u="sng">
                <a:solidFill>
                  <a:schemeClr val="tx1"/>
                </a:solidFill>
                <a:latin typeface="Arial" charset="0"/>
                <a:ea typeface="Arial" charset="0"/>
                <a:cs typeface="Arial" charset="0"/>
              </a:defRPr>
            </a:lvl8pPr>
            <a:lvl9pPr marL="3886200" indent="-228600" eaLnBrk="0" fontAlgn="base" hangingPunct="0">
              <a:spcBef>
                <a:spcPct val="0"/>
              </a:spcBef>
              <a:spcAft>
                <a:spcPct val="0"/>
              </a:spcAft>
              <a:defRPr sz="1200" b="1" u="sng">
                <a:solidFill>
                  <a:schemeClr val="tx1"/>
                </a:solidFill>
                <a:latin typeface="Arial" charset="0"/>
                <a:ea typeface="Arial" charset="0"/>
                <a:cs typeface="Arial" charset="0"/>
              </a:defRPr>
            </a:lvl9pPr>
          </a:lstStyle>
          <a:p>
            <a:pPr eaLnBrk="1" hangingPunct="1"/>
            <a:fld id="{42231610-2233-4542-B778-6771692F3D79}" type="slidenum">
              <a:rPr lang="en-US" altLang="en-US" u="none">
                <a:solidFill>
                  <a:schemeClr val="bg1"/>
                </a:solidFill>
              </a:rPr>
              <a:pPr eaLnBrk="1" hangingPunct="1"/>
              <a:t>9</a:t>
            </a:fld>
            <a:endParaRPr lang="en-US" altLang="en-US" u="none">
              <a:solidFill>
                <a:schemeClr val="bg1"/>
              </a:solidFill>
            </a:endParaRPr>
          </a:p>
        </p:txBody>
      </p:sp>
    </p:spTree>
    <p:extLst>
      <p:ext uri="{BB962C8B-B14F-4D97-AF65-F5344CB8AC3E}">
        <p14:creationId xmlns:p14="http://schemas.microsoft.com/office/powerpoint/2010/main" val="1103027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ZENQ">
  <a:themeElements>
    <a:clrScheme name="ZenQ - Color Pallette">
      <a:dk1>
        <a:srgbClr val="3B3838"/>
      </a:dk1>
      <a:lt1>
        <a:srgbClr val="FFFFFF"/>
      </a:lt1>
      <a:dk2>
        <a:srgbClr val="2474B8"/>
      </a:dk2>
      <a:lt2>
        <a:srgbClr val="9B9797"/>
      </a:lt2>
      <a:accent1>
        <a:srgbClr val="2499FF"/>
      </a:accent1>
      <a:accent2>
        <a:srgbClr val="2499FF"/>
      </a:accent2>
      <a:accent3>
        <a:srgbClr val="B9DEFF"/>
      </a:accent3>
      <a:accent4>
        <a:srgbClr val="F18309"/>
      </a:accent4>
      <a:accent5>
        <a:srgbClr val="F79428"/>
      </a:accent5>
      <a:accent6>
        <a:srgbClr val="9A58CC"/>
      </a:accent6>
      <a:hlink>
        <a:srgbClr val="F18309"/>
      </a:hlink>
      <a:folHlink>
        <a:srgbClr val="9B9797"/>
      </a:folHlink>
    </a:clrScheme>
    <a:fontScheme name="ZenQ Fonts">
      <a:majorFont>
        <a:latin typeface="Century Gothic"/>
        <a:ea typeface=""/>
        <a:cs typeface=""/>
      </a:majorFont>
      <a:minorFont>
        <a:latin typeface="Calibri"/>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ZENQ" id="{ADF5156C-5A06-4DA6-B04A-9095ADAF9CF8}" vid="{EC1729BB-0CAF-4CE1-AFB2-BE2D9D5B47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ZENQ</Template>
  <TotalTime>20</TotalTime>
  <Words>4988</Words>
  <Application>Microsoft Office PowerPoint</Application>
  <PresentationFormat>Widescreen</PresentationFormat>
  <Paragraphs>843</Paragraphs>
  <Slides>68</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 Unicode MS</vt:lpstr>
      <vt:lpstr>Arial</vt:lpstr>
      <vt:lpstr>Calibri</vt:lpstr>
      <vt:lpstr>Century Gothic</vt:lpstr>
      <vt:lpstr>Times New Roman</vt:lpstr>
      <vt:lpstr>Verdana</vt:lpstr>
      <vt:lpstr>Wingdings</vt:lpstr>
      <vt:lpstr>ZENQ</vt:lpstr>
      <vt:lpstr>PowerPoint Presentation</vt:lpstr>
      <vt:lpstr>Study Sessions</vt:lpstr>
      <vt:lpstr>Covered in this session…</vt:lpstr>
      <vt:lpstr>5.1 Test Organisation</vt:lpstr>
      <vt:lpstr> Test Organisation and Independence</vt:lpstr>
      <vt:lpstr>Benefits and drawbacks of independence</vt:lpstr>
      <vt:lpstr>Who does testing?</vt:lpstr>
      <vt:lpstr>Tasks of the Test Leader</vt:lpstr>
      <vt:lpstr>Test Leader tasks continued…</vt:lpstr>
      <vt:lpstr>Tester tasks:</vt:lpstr>
      <vt:lpstr>Tester tasks continuing…</vt:lpstr>
      <vt:lpstr>Testing tasks may be done by:</vt:lpstr>
      <vt:lpstr>5.2 Test Planning and Estimation</vt:lpstr>
      <vt:lpstr>Test Planning</vt:lpstr>
      <vt:lpstr>Test Planning Activities</vt:lpstr>
      <vt:lpstr>Test Planning Activities continued ….</vt:lpstr>
      <vt:lpstr>Entry Criteria</vt:lpstr>
      <vt:lpstr>Exit Criteria</vt:lpstr>
      <vt:lpstr>IEEE-829 Test Plan</vt:lpstr>
      <vt:lpstr>SPACE DIRT = IEEE829 Test Plan</vt:lpstr>
      <vt:lpstr>Test Estimation</vt:lpstr>
      <vt:lpstr>Estimating methods - considerations</vt:lpstr>
      <vt:lpstr>Test Strategy and Test Approach</vt:lpstr>
      <vt:lpstr>Test Strategy and Test Approach continued</vt:lpstr>
      <vt:lpstr>Typical approaches/strategies include:</vt:lpstr>
      <vt:lpstr>Typical approaches/strategies include:</vt:lpstr>
      <vt:lpstr>Typical approaches/strategies continued…</vt:lpstr>
      <vt:lpstr>Test approaches/ strategies considerations</vt:lpstr>
      <vt:lpstr>5.3 Progress Monitoring and Control</vt:lpstr>
      <vt:lpstr>Test Progress Monitoring</vt:lpstr>
      <vt:lpstr>Common Test Metrics</vt:lpstr>
      <vt:lpstr>Common Test Metrics continued…</vt:lpstr>
      <vt:lpstr>Common Test Metrics continued…</vt:lpstr>
      <vt:lpstr>Test Reporting</vt:lpstr>
      <vt:lpstr>IEEE-829 Test Summary Report </vt:lpstr>
      <vt:lpstr>Test Control</vt:lpstr>
      <vt:lpstr>5.4 CONFIGURATION MANAGEMENT</vt:lpstr>
      <vt:lpstr>Configuration Management</vt:lpstr>
      <vt:lpstr>Why do we need CM?</vt:lpstr>
      <vt:lpstr>5.5 Risk and Testing</vt:lpstr>
      <vt:lpstr>What is Risk?</vt:lpstr>
      <vt:lpstr>Project Risks</vt:lpstr>
      <vt:lpstr>Mitigating Project Risk</vt:lpstr>
      <vt:lpstr>Product Risks</vt:lpstr>
      <vt:lpstr>Risk-based Testing</vt:lpstr>
      <vt:lpstr>Risk-based Testing continued...</vt:lpstr>
      <vt:lpstr>5.6 Incident Management</vt:lpstr>
      <vt:lpstr>Incident Management</vt:lpstr>
      <vt:lpstr>Definitions from the ISTQB Glossary</vt:lpstr>
      <vt:lpstr>Definitions from the ISTQB Glossary</vt:lpstr>
      <vt:lpstr>Incident Management continued...</vt:lpstr>
      <vt:lpstr>Incident Reporting Objectives</vt:lpstr>
      <vt:lpstr>Incident Reports</vt:lpstr>
      <vt:lpstr>IEEE829</vt:lpstr>
      <vt:lpstr>The Eight Parts of IEEE-829</vt:lpstr>
      <vt:lpstr>Part 1 IEEE-829 Test Plan</vt:lpstr>
      <vt:lpstr>SPACE DIRT = IEEE829 Test Plan</vt:lpstr>
      <vt:lpstr>Part 2 IEEE-829 Test Design Specification </vt:lpstr>
      <vt:lpstr>Part 3 IEEE-829 Test Case Specification </vt:lpstr>
      <vt:lpstr>Part 4 IEEE-829 Test Procedure Specification </vt:lpstr>
      <vt:lpstr>Part 5 IEEE-829 Test Item Transmittal Report </vt:lpstr>
      <vt:lpstr>Part 6 IEEE-829 Test Log</vt:lpstr>
      <vt:lpstr>Part 7 IEEE-829 Test Incident Report </vt:lpstr>
      <vt:lpstr>Part 8 IEEE-829 Test Summary Report </vt:lpstr>
      <vt:lpstr>PowerPoint Presentation</vt:lpstr>
      <vt:lpstr>End of Module 5 Learning Check... 1</vt:lpstr>
      <vt:lpstr>End of Module 5 Learning Check... 2</vt:lpstr>
      <vt:lpstr>End of Module 5 Learning Check...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Certified Tester Foundation Level</dc:title>
  <dc:creator>Microsoft Office User</dc:creator>
  <cp:lastModifiedBy>Syed Abdulraheem</cp:lastModifiedBy>
  <cp:revision>9</cp:revision>
  <dcterms:created xsi:type="dcterms:W3CDTF">2017-02-20T12:07:28Z</dcterms:created>
  <dcterms:modified xsi:type="dcterms:W3CDTF">2017-02-27T05:45:29Z</dcterms:modified>
</cp:coreProperties>
</file>