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4"/>
  </p:notesMasterIdLst>
  <p:sldIdLst>
    <p:sldId id="258"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729"/>
  </p:normalViewPr>
  <p:slideViewPr>
    <p:cSldViewPr snapToGrid="0" snapToObjects="1">
      <p:cViewPr varScale="1">
        <p:scale>
          <a:sx n="74" d="100"/>
          <a:sy n="74"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C2B383-4E6C-4485-B24C-D265650FBC4D}" type="doc">
      <dgm:prSet loTypeId="urn:microsoft.com/office/officeart/2005/8/layout/default" loCatId="list" qsTypeId="urn:microsoft.com/office/officeart/2005/8/quickstyle/3d2" qsCatId="3D" csTypeId="urn:microsoft.com/office/officeart/2005/8/colors/colorful5" csCatId="colorful" phldr="1"/>
      <dgm:spPr/>
      <dgm:t>
        <a:bodyPr/>
        <a:lstStyle/>
        <a:p>
          <a:endParaRPr lang="en-AU"/>
        </a:p>
      </dgm:t>
    </dgm:pt>
    <dgm:pt modelId="{DA67E33F-8E3D-4F55-AB17-232E112A3EEA}">
      <dgm:prSet phldrT="[Text]"/>
      <dgm:spPr>
        <a:solidFill>
          <a:srgbClr val="FFC000"/>
        </a:solidFill>
      </dgm:spPr>
      <dgm:t>
        <a:bodyPr/>
        <a:lstStyle/>
        <a:p>
          <a:r>
            <a:rPr lang="en-AU" dirty="0" smtClean="0"/>
            <a:t>Test management</a:t>
          </a:r>
          <a:endParaRPr lang="en-AU" dirty="0"/>
        </a:p>
      </dgm:t>
    </dgm:pt>
    <dgm:pt modelId="{70C40647-9AD3-4B5E-BE5E-D7CF429B22F6}" type="parTrans" cxnId="{2E4C0E38-F87A-4218-97EB-A303C88932EC}">
      <dgm:prSet/>
      <dgm:spPr/>
      <dgm:t>
        <a:bodyPr/>
        <a:lstStyle/>
        <a:p>
          <a:endParaRPr lang="en-AU"/>
        </a:p>
      </dgm:t>
    </dgm:pt>
    <dgm:pt modelId="{AAA20DA4-E356-4957-A62F-96A8760C4595}" type="sibTrans" cxnId="{2E4C0E38-F87A-4218-97EB-A303C88932EC}">
      <dgm:prSet/>
      <dgm:spPr/>
      <dgm:t>
        <a:bodyPr/>
        <a:lstStyle/>
        <a:p>
          <a:endParaRPr lang="en-AU"/>
        </a:p>
      </dgm:t>
    </dgm:pt>
    <dgm:pt modelId="{2265292B-335A-47D3-8C5F-1EA54A371884}">
      <dgm:prSet phldrT="[Text]"/>
      <dgm:spPr>
        <a:solidFill>
          <a:srgbClr val="92D050"/>
        </a:solidFill>
      </dgm:spPr>
      <dgm:t>
        <a:bodyPr/>
        <a:lstStyle/>
        <a:p>
          <a:r>
            <a:rPr lang="en-AU" dirty="0" smtClean="0"/>
            <a:t>Static Testing</a:t>
          </a:r>
          <a:endParaRPr lang="en-AU" dirty="0"/>
        </a:p>
      </dgm:t>
    </dgm:pt>
    <dgm:pt modelId="{D75A2706-6887-43C6-B86D-0DB29A11185F}" type="parTrans" cxnId="{C7A09FFB-74A0-4D5C-AC4A-B0C6F86754D6}">
      <dgm:prSet/>
      <dgm:spPr/>
      <dgm:t>
        <a:bodyPr/>
        <a:lstStyle/>
        <a:p>
          <a:endParaRPr lang="en-AU"/>
        </a:p>
      </dgm:t>
    </dgm:pt>
    <dgm:pt modelId="{174AADF1-C8A6-4F66-81B2-9A27460BFFE8}" type="sibTrans" cxnId="{C7A09FFB-74A0-4D5C-AC4A-B0C6F86754D6}">
      <dgm:prSet/>
      <dgm:spPr/>
      <dgm:t>
        <a:bodyPr/>
        <a:lstStyle/>
        <a:p>
          <a:endParaRPr lang="en-AU"/>
        </a:p>
      </dgm:t>
    </dgm:pt>
    <dgm:pt modelId="{6FAC3FF2-5CF7-4648-B279-BC598BCBC66D}">
      <dgm:prSet phldrT="[Text]"/>
      <dgm:spPr/>
      <dgm:t>
        <a:bodyPr/>
        <a:lstStyle/>
        <a:p>
          <a:r>
            <a:rPr lang="en-AU" dirty="0" smtClean="0"/>
            <a:t>Test Specification</a:t>
          </a:r>
          <a:endParaRPr lang="en-AU" dirty="0"/>
        </a:p>
      </dgm:t>
    </dgm:pt>
    <dgm:pt modelId="{E6EE40D2-7A4A-4571-816F-CC13FD2D2825}" type="parTrans" cxnId="{10F98D2F-2C7B-461F-B57D-EB15F51E8CD0}">
      <dgm:prSet/>
      <dgm:spPr/>
      <dgm:t>
        <a:bodyPr/>
        <a:lstStyle/>
        <a:p>
          <a:endParaRPr lang="en-AU"/>
        </a:p>
      </dgm:t>
    </dgm:pt>
    <dgm:pt modelId="{46BB72AB-93EC-4D24-BF48-F921BB3E00D2}" type="sibTrans" cxnId="{10F98D2F-2C7B-461F-B57D-EB15F51E8CD0}">
      <dgm:prSet/>
      <dgm:spPr/>
      <dgm:t>
        <a:bodyPr/>
        <a:lstStyle/>
        <a:p>
          <a:endParaRPr lang="en-AU"/>
        </a:p>
      </dgm:t>
    </dgm:pt>
    <dgm:pt modelId="{3B75CAD5-1435-4CE1-9692-E4C1D62A27A6}">
      <dgm:prSet phldrT="[Text]"/>
      <dgm:spPr>
        <a:solidFill>
          <a:srgbClr val="CC99FF"/>
        </a:solidFill>
      </dgm:spPr>
      <dgm:t>
        <a:bodyPr/>
        <a:lstStyle/>
        <a:p>
          <a:r>
            <a:rPr lang="en-AU" dirty="0" smtClean="0"/>
            <a:t>Performance and Monitoring</a:t>
          </a:r>
          <a:endParaRPr lang="en-AU" dirty="0"/>
        </a:p>
      </dgm:t>
    </dgm:pt>
    <dgm:pt modelId="{C9EAD14D-4CC7-45DA-832F-CFAFFAB8ADE9}" type="parTrans" cxnId="{EF04AC5F-B4B8-4F27-8137-3B23A2D29FAC}">
      <dgm:prSet/>
      <dgm:spPr/>
      <dgm:t>
        <a:bodyPr/>
        <a:lstStyle/>
        <a:p>
          <a:endParaRPr lang="en-AU"/>
        </a:p>
      </dgm:t>
    </dgm:pt>
    <dgm:pt modelId="{AF8D3907-0F6C-48B4-ABA7-88EC026ED2C6}" type="sibTrans" cxnId="{EF04AC5F-B4B8-4F27-8137-3B23A2D29FAC}">
      <dgm:prSet/>
      <dgm:spPr/>
      <dgm:t>
        <a:bodyPr/>
        <a:lstStyle/>
        <a:p>
          <a:endParaRPr lang="en-AU"/>
        </a:p>
      </dgm:t>
    </dgm:pt>
    <dgm:pt modelId="{E7B236C2-C567-4962-BC9E-B71488443D91}">
      <dgm:prSet phldrT="[Text]"/>
      <dgm:spPr>
        <a:solidFill>
          <a:srgbClr val="FF7C80"/>
        </a:solidFill>
      </dgm:spPr>
      <dgm:t>
        <a:bodyPr/>
        <a:lstStyle/>
        <a:p>
          <a:r>
            <a:rPr lang="en-AU" dirty="0" smtClean="0"/>
            <a:t>Test Execution and Logging</a:t>
          </a:r>
          <a:endParaRPr lang="en-AU" dirty="0"/>
        </a:p>
      </dgm:t>
    </dgm:pt>
    <dgm:pt modelId="{4B34DE74-01C3-4243-B395-4F502A881A6F}" type="parTrans" cxnId="{E0247E6D-0E28-4835-BBC7-DAF45EB605F1}">
      <dgm:prSet/>
      <dgm:spPr/>
      <dgm:t>
        <a:bodyPr/>
        <a:lstStyle/>
        <a:p>
          <a:endParaRPr lang="en-AU"/>
        </a:p>
      </dgm:t>
    </dgm:pt>
    <dgm:pt modelId="{953281AC-F6BB-409C-9961-716E7A74448A}" type="sibTrans" cxnId="{E0247E6D-0E28-4835-BBC7-DAF45EB605F1}">
      <dgm:prSet/>
      <dgm:spPr/>
      <dgm:t>
        <a:bodyPr/>
        <a:lstStyle/>
        <a:p>
          <a:endParaRPr lang="en-AU"/>
        </a:p>
      </dgm:t>
    </dgm:pt>
    <dgm:pt modelId="{428B53BA-41E6-4CA4-B605-B2AB4CE3AA6D}">
      <dgm:prSet phldrT="[Text]"/>
      <dgm:spPr>
        <a:solidFill>
          <a:srgbClr val="CC9900"/>
        </a:solidFill>
      </dgm:spPr>
      <dgm:t>
        <a:bodyPr/>
        <a:lstStyle/>
        <a:p>
          <a:r>
            <a:rPr lang="en-AU" dirty="0" smtClean="0"/>
            <a:t>Specific Testing Needs</a:t>
          </a:r>
          <a:endParaRPr lang="en-AU" dirty="0"/>
        </a:p>
      </dgm:t>
    </dgm:pt>
    <dgm:pt modelId="{AE296672-A937-4E83-B85A-146DB3B73B5B}" type="parTrans" cxnId="{FE7FF826-B42D-4B3E-928E-77D1E329037F}">
      <dgm:prSet/>
      <dgm:spPr/>
      <dgm:t>
        <a:bodyPr/>
        <a:lstStyle/>
        <a:p>
          <a:endParaRPr lang="en-AU"/>
        </a:p>
      </dgm:t>
    </dgm:pt>
    <dgm:pt modelId="{0AF95840-E93A-4E2D-879B-FA8259EA5C27}" type="sibTrans" cxnId="{FE7FF826-B42D-4B3E-928E-77D1E329037F}">
      <dgm:prSet/>
      <dgm:spPr/>
      <dgm:t>
        <a:bodyPr/>
        <a:lstStyle/>
        <a:p>
          <a:endParaRPr lang="en-AU"/>
        </a:p>
      </dgm:t>
    </dgm:pt>
    <dgm:pt modelId="{DCEFAC3A-C009-4A5D-8CB8-F377D14A9665}" type="pres">
      <dgm:prSet presAssocID="{D8C2B383-4E6C-4485-B24C-D265650FBC4D}" presName="diagram" presStyleCnt="0">
        <dgm:presLayoutVars>
          <dgm:dir/>
          <dgm:resizeHandles val="exact"/>
        </dgm:presLayoutVars>
      </dgm:prSet>
      <dgm:spPr/>
      <dgm:t>
        <a:bodyPr/>
        <a:lstStyle/>
        <a:p>
          <a:endParaRPr lang="en-AU"/>
        </a:p>
      </dgm:t>
    </dgm:pt>
    <dgm:pt modelId="{7989A0EB-CFA2-4F70-8505-64727711B8F2}" type="pres">
      <dgm:prSet presAssocID="{DA67E33F-8E3D-4F55-AB17-232E112A3EEA}" presName="node" presStyleLbl="node1" presStyleIdx="0" presStyleCnt="6">
        <dgm:presLayoutVars>
          <dgm:bulletEnabled val="1"/>
        </dgm:presLayoutVars>
      </dgm:prSet>
      <dgm:spPr/>
      <dgm:t>
        <a:bodyPr/>
        <a:lstStyle/>
        <a:p>
          <a:endParaRPr lang="en-AU"/>
        </a:p>
      </dgm:t>
    </dgm:pt>
    <dgm:pt modelId="{9A5CBC3D-CF13-4B3B-AF27-5344D06ACA84}" type="pres">
      <dgm:prSet presAssocID="{AAA20DA4-E356-4957-A62F-96A8760C4595}" presName="sibTrans" presStyleCnt="0"/>
      <dgm:spPr/>
    </dgm:pt>
    <dgm:pt modelId="{042C7D4D-2670-47E1-9604-8FC93030C6FF}" type="pres">
      <dgm:prSet presAssocID="{2265292B-335A-47D3-8C5F-1EA54A371884}" presName="node" presStyleLbl="node1" presStyleIdx="1" presStyleCnt="6">
        <dgm:presLayoutVars>
          <dgm:bulletEnabled val="1"/>
        </dgm:presLayoutVars>
      </dgm:prSet>
      <dgm:spPr/>
      <dgm:t>
        <a:bodyPr/>
        <a:lstStyle/>
        <a:p>
          <a:endParaRPr lang="en-AU"/>
        </a:p>
      </dgm:t>
    </dgm:pt>
    <dgm:pt modelId="{8B2830DA-F8BC-4A87-B736-91B7F4932123}" type="pres">
      <dgm:prSet presAssocID="{174AADF1-C8A6-4F66-81B2-9A27460BFFE8}" presName="sibTrans" presStyleCnt="0"/>
      <dgm:spPr/>
    </dgm:pt>
    <dgm:pt modelId="{B1031390-137D-4A78-8A30-BB4223355056}" type="pres">
      <dgm:prSet presAssocID="{6FAC3FF2-5CF7-4648-B279-BC598BCBC66D}" presName="node" presStyleLbl="node1" presStyleIdx="2" presStyleCnt="6">
        <dgm:presLayoutVars>
          <dgm:bulletEnabled val="1"/>
        </dgm:presLayoutVars>
      </dgm:prSet>
      <dgm:spPr/>
      <dgm:t>
        <a:bodyPr/>
        <a:lstStyle/>
        <a:p>
          <a:endParaRPr lang="en-AU"/>
        </a:p>
      </dgm:t>
    </dgm:pt>
    <dgm:pt modelId="{A3C89542-216B-4431-B8F3-06EA7DC884D8}" type="pres">
      <dgm:prSet presAssocID="{46BB72AB-93EC-4D24-BF48-F921BB3E00D2}" presName="sibTrans" presStyleCnt="0"/>
      <dgm:spPr/>
    </dgm:pt>
    <dgm:pt modelId="{261E8A31-E0EA-4F91-BB37-FCEB2A26F62E}" type="pres">
      <dgm:prSet presAssocID="{E7B236C2-C567-4962-BC9E-B71488443D91}" presName="node" presStyleLbl="node1" presStyleIdx="3" presStyleCnt="6">
        <dgm:presLayoutVars>
          <dgm:bulletEnabled val="1"/>
        </dgm:presLayoutVars>
      </dgm:prSet>
      <dgm:spPr/>
      <dgm:t>
        <a:bodyPr/>
        <a:lstStyle/>
        <a:p>
          <a:endParaRPr lang="en-AU"/>
        </a:p>
      </dgm:t>
    </dgm:pt>
    <dgm:pt modelId="{A5027EF1-5E41-43C9-B6F3-DD9A3CEB2356}" type="pres">
      <dgm:prSet presAssocID="{953281AC-F6BB-409C-9961-716E7A74448A}" presName="sibTrans" presStyleCnt="0"/>
      <dgm:spPr/>
    </dgm:pt>
    <dgm:pt modelId="{C3387FDA-76F8-40DD-94C1-FD0EF86528EA}" type="pres">
      <dgm:prSet presAssocID="{3B75CAD5-1435-4CE1-9692-E4C1D62A27A6}" presName="node" presStyleLbl="node1" presStyleIdx="4" presStyleCnt="6">
        <dgm:presLayoutVars>
          <dgm:bulletEnabled val="1"/>
        </dgm:presLayoutVars>
      </dgm:prSet>
      <dgm:spPr/>
      <dgm:t>
        <a:bodyPr/>
        <a:lstStyle/>
        <a:p>
          <a:endParaRPr lang="en-AU"/>
        </a:p>
      </dgm:t>
    </dgm:pt>
    <dgm:pt modelId="{6B5A6D32-97D9-477F-87B6-08982E3608B8}" type="pres">
      <dgm:prSet presAssocID="{AF8D3907-0F6C-48B4-ABA7-88EC026ED2C6}" presName="sibTrans" presStyleCnt="0"/>
      <dgm:spPr/>
    </dgm:pt>
    <dgm:pt modelId="{E317CE1B-E4D1-4B7D-B6E9-7E9BF4C7A080}" type="pres">
      <dgm:prSet presAssocID="{428B53BA-41E6-4CA4-B605-B2AB4CE3AA6D}" presName="node" presStyleLbl="node1" presStyleIdx="5" presStyleCnt="6">
        <dgm:presLayoutVars>
          <dgm:bulletEnabled val="1"/>
        </dgm:presLayoutVars>
      </dgm:prSet>
      <dgm:spPr/>
      <dgm:t>
        <a:bodyPr/>
        <a:lstStyle/>
        <a:p>
          <a:endParaRPr lang="en-AU"/>
        </a:p>
      </dgm:t>
    </dgm:pt>
  </dgm:ptLst>
  <dgm:cxnLst>
    <dgm:cxn modelId="{7FAED43C-A0CE-304F-92CD-34DF80CB7615}" type="presOf" srcId="{3B75CAD5-1435-4CE1-9692-E4C1D62A27A6}" destId="{C3387FDA-76F8-40DD-94C1-FD0EF86528EA}" srcOrd="0" destOrd="0" presId="urn:microsoft.com/office/officeart/2005/8/layout/default"/>
    <dgm:cxn modelId="{300A80AF-E10D-7D44-AE60-68D159827C26}" type="presOf" srcId="{428B53BA-41E6-4CA4-B605-B2AB4CE3AA6D}" destId="{E317CE1B-E4D1-4B7D-B6E9-7E9BF4C7A080}" srcOrd="0" destOrd="0" presId="urn:microsoft.com/office/officeart/2005/8/layout/default"/>
    <dgm:cxn modelId="{EF04AC5F-B4B8-4F27-8137-3B23A2D29FAC}" srcId="{D8C2B383-4E6C-4485-B24C-D265650FBC4D}" destId="{3B75CAD5-1435-4CE1-9692-E4C1D62A27A6}" srcOrd="4" destOrd="0" parTransId="{C9EAD14D-4CC7-45DA-832F-CFAFFAB8ADE9}" sibTransId="{AF8D3907-0F6C-48B4-ABA7-88EC026ED2C6}"/>
    <dgm:cxn modelId="{2E4C0E38-F87A-4218-97EB-A303C88932EC}" srcId="{D8C2B383-4E6C-4485-B24C-D265650FBC4D}" destId="{DA67E33F-8E3D-4F55-AB17-232E112A3EEA}" srcOrd="0" destOrd="0" parTransId="{70C40647-9AD3-4B5E-BE5E-D7CF429B22F6}" sibTransId="{AAA20DA4-E356-4957-A62F-96A8760C4595}"/>
    <dgm:cxn modelId="{C7A09FFB-74A0-4D5C-AC4A-B0C6F86754D6}" srcId="{D8C2B383-4E6C-4485-B24C-D265650FBC4D}" destId="{2265292B-335A-47D3-8C5F-1EA54A371884}" srcOrd="1" destOrd="0" parTransId="{D75A2706-6887-43C6-B86D-0DB29A11185F}" sibTransId="{174AADF1-C8A6-4F66-81B2-9A27460BFFE8}"/>
    <dgm:cxn modelId="{E0247E6D-0E28-4835-BBC7-DAF45EB605F1}" srcId="{D8C2B383-4E6C-4485-B24C-D265650FBC4D}" destId="{E7B236C2-C567-4962-BC9E-B71488443D91}" srcOrd="3" destOrd="0" parTransId="{4B34DE74-01C3-4243-B395-4F502A881A6F}" sibTransId="{953281AC-F6BB-409C-9961-716E7A74448A}"/>
    <dgm:cxn modelId="{77FD9AE7-F7D1-2C4F-B0DB-C17AEAAC8963}" type="presOf" srcId="{D8C2B383-4E6C-4485-B24C-D265650FBC4D}" destId="{DCEFAC3A-C009-4A5D-8CB8-F377D14A9665}" srcOrd="0" destOrd="0" presId="urn:microsoft.com/office/officeart/2005/8/layout/default"/>
    <dgm:cxn modelId="{10F98D2F-2C7B-461F-B57D-EB15F51E8CD0}" srcId="{D8C2B383-4E6C-4485-B24C-D265650FBC4D}" destId="{6FAC3FF2-5CF7-4648-B279-BC598BCBC66D}" srcOrd="2" destOrd="0" parTransId="{E6EE40D2-7A4A-4571-816F-CC13FD2D2825}" sibTransId="{46BB72AB-93EC-4D24-BF48-F921BB3E00D2}"/>
    <dgm:cxn modelId="{B144D438-43D1-2240-979C-6804595234C3}" type="presOf" srcId="{E7B236C2-C567-4962-BC9E-B71488443D91}" destId="{261E8A31-E0EA-4F91-BB37-FCEB2A26F62E}" srcOrd="0" destOrd="0" presId="urn:microsoft.com/office/officeart/2005/8/layout/default"/>
    <dgm:cxn modelId="{0E4FC811-09A0-334F-B4A7-0C1B0626248A}" type="presOf" srcId="{6FAC3FF2-5CF7-4648-B279-BC598BCBC66D}" destId="{B1031390-137D-4A78-8A30-BB4223355056}" srcOrd="0" destOrd="0" presId="urn:microsoft.com/office/officeart/2005/8/layout/default"/>
    <dgm:cxn modelId="{FE7FF826-B42D-4B3E-928E-77D1E329037F}" srcId="{D8C2B383-4E6C-4485-B24C-D265650FBC4D}" destId="{428B53BA-41E6-4CA4-B605-B2AB4CE3AA6D}" srcOrd="5" destOrd="0" parTransId="{AE296672-A937-4E83-B85A-146DB3B73B5B}" sibTransId="{0AF95840-E93A-4E2D-879B-FA8259EA5C27}"/>
    <dgm:cxn modelId="{E2A62AEB-239F-214C-AF27-3502C00185D7}" type="presOf" srcId="{DA67E33F-8E3D-4F55-AB17-232E112A3EEA}" destId="{7989A0EB-CFA2-4F70-8505-64727711B8F2}" srcOrd="0" destOrd="0" presId="urn:microsoft.com/office/officeart/2005/8/layout/default"/>
    <dgm:cxn modelId="{58F9A7D3-195B-E345-ACD6-6C982E91967A}" type="presOf" srcId="{2265292B-335A-47D3-8C5F-1EA54A371884}" destId="{042C7D4D-2670-47E1-9604-8FC93030C6FF}" srcOrd="0" destOrd="0" presId="urn:microsoft.com/office/officeart/2005/8/layout/default"/>
    <dgm:cxn modelId="{17095D78-2117-8748-B018-CB146EB12BEE}" type="presParOf" srcId="{DCEFAC3A-C009-4A5D-8CB8-F377D14A9665}" destId="{7989A0EB-CFA2-4F70-8505-64727711B8F2}" srcOrd="0" destOrd="0" presId="urn:microsoft.com/office/officeart/2005/8/layout/default"/>
    <dgm:cxn modelId="{C46A5DA4-94F7-D147-BE5C-49504480118D}" type="presParOf" srcId="{DCEFAC3A-C009-4A5D-8CB8-F377D14A9665}" destId="{9A5CBC3D-CF13-4B3B-AF27-5344D06ACA84}" srcOrd="1" destOrd="0" presId="urn:microsoft.com/office/officeart/2005/8/layout/default"/>
    <dgm:cxn modelId="{FEEEBD25-8ACB-0C41-A3CF-CB25684AD52C}" type="presParOf" srcId="{DCEFAC3A-C009-4A5D-8CB8-F377D14A9665}" destId="{042C7D4D-2670-47E1-9604-8FC93030C6FF}" srcOrd="2" destOrd="0" presId="urn:microsoft.com/office/officeart/2005/8/layout/default"/>
    <dgm:cxn modelId="{E383F637-986F-7D46-A204-85602379649C}" type="presParOf" srcId="{DCEFAC3A-C009-4A5D-8CB8-F377D14A9665}" destId="{8B2830DA-F8BC-4A87-B736-91B7F4932123}" srcOrd="3" destOrd="0" presId="urn:microsoft.com/office/officeart/2005/8/layout/default"/>
    <dgm:cxn modelId="{4B0057F5-CF6E-D541-8961-A8E2721C4654}" type="presParOf" srcId="{DCEFAC3A-C009-4A5D-8CB8-F377D14A9665}" destId="{B1031390-137D-4A78-8A30-BB4223355056}" srcOrd="4" destOrd="0" presId="urn:microsoft.com/office/officeart/2005/8/layout/default"/>
    <dgm:cxn modelId="{DF1A0A28-742B-054D-B7AA-DC3FA96F3AE1}" type="presParOf" srcId="{DCEFAC3A-C009-4A5D-8CB8-F377D14A9665}" destId="{A3C89542-216B-4431-B8F3-06EA7DC884D8}" srcOrd="5" destOrd="0" presId="urn:microsoft.com/office/officeart/2005/8/layout/default"/>
    <dgm:cxn modelId="{36482AF7-C647-5D40-BEA5-9B793D5030E1}" type="presParOf" srcId="{DCEFAC3A-C009-4A5D-8CB8-F377D14A9665}" destId="{261E8A31-E0EA-4F91-BB37-FCEB2A26F62E}" srcOrd="6" destOrd="0" presId="urn:microsoft.com/office/officeart/2005/8/layout/default"/>
    <dgm:cxn modelId="{328EA200-CE57-DF4C-96F0-20BFBCA694EA}" type="presParOf" srcId="{DCEFAC3A-C009-4A5D-8CB8-F377D14A9665}" destId="{A5027EF1-5E41-43C9-B6F3-DD9A3CEB2356}" srcOrd="7" destOrd="0" presId="urn:microsoft.com/office/officeart/2005/8/layout/default"/>
    <dgm:cxn modelId="{3050E8CA-68FE-4640-9805-B626DAF286D1}" type="presParOf" srcId="{DCEFAC3A-C009-4A5D-8CB8-F377D14A9665}" destId="{C3387FDA-76F8-40DD-94C1-FD0EF86528EA}" srcOrd="8" destOrd="0" presId="urn:microsoft.com/office/officeart/2005/8/layout/default"/>
    <dgm:cxn modelId="{C001505F-8682-9448-9E61-FBD6C51AA2C1}" type="presParOf" srcId="{DCEFAC3A-C009-4A5D-8CB8-F377D14A9665}" destId="{6B5A6D32-97D9-477F-87B6-08982E3608B8}" srcOrd="9" destOrd="0" presId="urn:microsoft.com/office/officeart/2005/8/layout/default"/>
    <dgm:cxn modelId="{4EEE8130-028C-B042-8820-D3CAAC3DC12A}" type="presParOf" srcId="{DCEFAC3A-C009-4A5D-8CB8-F377D14A9665}" destId="{E317CE1B-E4D1-4B7D-B6E9-7E9BF4C7A080}"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EE831A-7D82-4518-B171-4B34D04932DB}" type="doc">
      <dgm:prSet loTypeId="urn:microsoft.com/office/officeart/2009/3/layout/PlusandMinus" loCatId="relationship" qsTypeId="urn:microsoft.com/office/officeart/2005/8/quickstyle/simple1" qsCatId="simple" csTypeId="urn:microsoft.com/office/officeart/2005/8/colors/accent2_1" csCatId="accent2" phldr="1"/>
      <dgm:spPr/>
      <dgm:t>
        <a:bodyPr/>
        <a:lstStyle/>
        <a:p>
          <a:endParaRPr lang="en-AU"/>
        </a:p>
      </dgm:t>
    </dgm:pt>
    <dgm:pt modelId="{5BC82E1B-D20C-4BE5-8DAC-BDD92D620133}">
      <dgm:prSet phldrT="[Text]"/>
      <dgm:spPr/>
      <dgm:t>
        <a:bodyPr/>
        <a:lstStyle/>
        <a:p>
          <a:r>
            <a:rPr lang="en-AU" dirty="0" smtClean="0"/>
            <a:t>Benefits</a:t>
          </a:r>
          <a:endParaRPr lang="en-AU" dirty="0"/>
        </a:p>
      </dgm:t>
    </dgm:pt>
    <dgm:pt modelId="{1024FB06-AD91-45B1-8090-A92F6ECDAE17}" type="parTrans" cxnId="{743F1715-8D85-4115-86C8-E30496CC418E}">
      <dgm:prSet/>
      <dgm:spPr/>
      <dgm:t>
        <a:bodyPr/>
        <a:lstStyle/>
        <a:p>
          <a:endParaRPr lang="en-AU"/>
        </a:p>
      </dgm:t>
    </dgm:pt>
    <dgm:pt modelId="{312133CA-22E4-47F9-8C4F-53F0057FB684}" type="sibTrans" cxnId="{743F1715-8D85-4115-86C8-E30496CC418E}">
      <dgm:prSet/>
      <dgm:spPr/>
      <dgm:t>
        <a:bodyPr/>
        <a:lstStyle/>
        <a:p>
          <a:endParaRPr lang="en-AU"/>
        </a:p>
      </dgm:t>
    </dgm:pt>
    <dgm:pt modelId="{32DFB906-6C52-492D-AB14-81E6740A53B5}">
      <dgm:prSet phldrT="[Text]"/>
      <dgm:spPr/>
      <dgm:t>
        <a:bodyPr/>
        <a:lstStyle/>
        <a:p>
          <a:r>
            <a:rPr lang="en-AU" dirty="0" smtClean="0"/>
            <a:t>Risks</a:t>
          </a:r>
          <a:endParaRPr lang="en-AU" dirty="0"/>
        </a:p>
      </dgm:t>
    </dgm:pt>
    <dgm:pt modelId="{D50302B0-B21B-4DB1-ACE6-514573808847}" type="parTrans" cxnId="{BC4D80D7-3785-4711-8EB7-404212D408A5}">
      <dgm:prSet/>
      <dgm:spPr/>
      <dgm:t>
        <a:bodyPr/>
        <a:lstStyle/>
        <a:p>
          <a:endParaRPr lang="en-AU"/>
        </a:p>
      </dgm:t>
    </dgm:pt>
    <dgm:pt modelId="{757EB87C-D8D4-4A13-9807-AB89B1934913}" type="sibTrans" cxnId="{BC4D80D7-3785-4711-8EB7-404212D408A5}">
      <dgm:prSet/>
      <dgm:spPr/>
      <dgm:t>
        <a:bodyPr/>
        <a:lstStyle/>
        <a:p>
          <a:endParaRPr lang="en-AU"/>
        </a:p>
      </dgm:t>
    </dgm:pt>
    <dgm:pt modelId="{E74424B4-2267-4B71-8039-97D6062643F7}">
      <dgm:prSet phldrT="[Text]"/>
      <dgm:spPr/>
      <dgm:t>
        <a:bodyPr/>
        <a:lstStyle/>
        <a:p>
          <a:r>
            <a:rPr lang="en-AU" dirty="0" smtClean="0"/>
            <a:t>1</a:t>
          </a:r>
          <a:endParaRPr lang="en-AU" dirty="0"/>
        </a:p>
      </dgm:t>
    </dgm:pt>
    <dgm:pt modelId="{061BEF70-F5E0-4F08-93F0-1344E65C7E6B}" type="parTrans" cxnId="{BD680669-025B-45B9-9172-0AB37223BDAB}">
      <dgm:prSet/>
      <dgm:spPr/>
      <dgm:t>
        <a:bodyPr/>
        <a:lstStyle/>
        <a:p>
          <a:endParaRPr lang="en-AU"/>
        </a:p>
      </dgm:t>
    </dgm:pt>
    <dgm:pt modelId="{3BD706E2-30F9-410D-B88F-4104A258FE41}" type="sibTrans" cxnId="{BD680669-025B-45B9-9172-0AB37223BDAB}">
      <dgm:prSet/>
      <dgm:spPr/>
      <dgm:t>
        <a:bodyPr/>
        <a:lstStyle/>
        <a:p>
          <a:endParaRPr lang="en-AU"/>
        </a:p>
      </dgm:t>
    </dgm:pt>
    <dgm:pt modelId="{8D81A0DF-706B-4425-AED8-5416EEA2B7E0}">
      <dgm:prSet phldrT="[Text]"/>
      <dgm:spPr/>
      <dgm:t>
        <a:bodyPr/>
        <a:lstStyle/>
        <a:p>
          <a:r>
            <a:rPr lang="en-AU" dirty="0" smtClean="0"/>
            <a:t>2</a:t>
          </a:r>
          <a:endParaRPr lang="en-AU" dirty="0"/>
        </a:p>
      </dgm:t>
    </dgm:pt>
    <dgm:pt modelId="{D8332FB3-D80C-448C-86A9-0EEE73E951C0}" type="parTrans" cxnId="{98768C01-3DEA-480C-B9C8-B56AED24C240}">
      <dgm:prSet/>
      <dgm:spPr/>
      <dgm:t>
        <a:bodyPr/>
        <a:lstStyle/>
        <a:p>
          <a:endParaRPr lang="en-AU"/>
        </a:p>
      </dgm:t>
    </dgm:pt>
    <dgm:pt modelId="{536C01FC-EED1-444B-8BE5-EAE33B6FDCCD}" type="sibTrans" cxnId="{98768C01-3DEA-480C-B9C8-B56AED24C240}">
      <dgm:prSet/>
      <dgm:spPr/>
      <dgm:t>
        <a:bodyPr/>
        <a:lstStyle/>
        <a:p>
          <a:endParaRPr lang="en-AU"/>
        </a:p>
      </dgm:t>
    </dgm:pt>
    <dgm:pt modelId="{DD7B28BB-0E32-4B01-883B-708B3C73E5B7}">
      <dgm:prSet phldrT="[Text]"/>
      <dgm:spPr/>
      <dgm:t>
        <a:bodyPr/>
        <a:lstStyle/>
        <a:p>
          <a:r>
            <a:rPr lang="en-AU" dirty="0" smtClean="0"/>
            <a:t>3</a:t>
          </a:r>
          <a:endParaRPr lang="en-AU" dirty="0"/>
        </a:p>
      </dgm:t>
    </dgm:pt>
    <dgm:pt modelId="{D1D9E4B1-801E-48C5-A3C4-520723D0DEED}" type="parTrans" cxnId="{0F314AAA-5FCE-4EE1-8776-8CC6D4A76DEC}">
      <dgm:prSet/>
      <dgm:spPr/>
      <dgm:t>
        <a:bodyPr/>
        <a:lstStyle/>
        <a:p>
          <a:endParaRPr lang="en-AU"/>
        </a:p>
      </dgm:t>
    </dgm:pt>
    <dgm:pt modelId="{600C210B-12C9-45C6-915E-39FD341C6500}" type="sibTrans" cxnId="{0F314AAA-5FCE-4EE1-8776-8CC6D4A76DEC}">
      <dgm:prSet/>
      <dgm:spPr/>
      <dgm:t>
        <a:bodyPr/>
        <a:lstStyle/>
        <a:p>
          <a:endParaRPr lang="en-AU"/>
        </a:p>
      </dgm:t>
    </dgm:pt>
    <dgm:pt modelId="{F0C0D208-47A4-4568-9F3A-803CC83A6DF8}">
      <dgm:prSet phldrT="[Text]"/>
      <dgm:spPr/>
      <dgm:t>
        <a:bodyPr/>
        <a:lstStyle/>
        <a:p>
          <a:r>
            <a:rPr lang="en-AU" dirty="0" smtClean="0"/>
            <a:t>1</a:t>
          </a:r>
          <a:endParaRPr lang="en-AU" dirty="0"/>
        </a:p>
      </dgm:t>
    </dgm:pt>
    <dgm:pt modelId="{A05903BD-7200-4B97-B833-88271B7B7FCB}" type="parTrans" cxnId="{C5279F7D-251F-4019-8318-4A290106598E}">
      <dgm:prSet/>
      <dgm:spPr/>
      <dgm:t>
        <a:bodyPr/>
        <a:lstStyle/>
        <a:p>
          <a:endParaRPr lang="en-AU"/>
        </a:p>
      </dgm:t>
    </dgm:pt>
    <dgm:pt modelId="{D36A9C0E-574C-436E-ABB9-8D1062E42749}" type="sibTrans" cxnId="{C5279F7D-251F-4019-8318-4A290106598E}">
      <dgm:prSet/>
      <dgm:spPr/>
      <dgm:t>
        <a:bodyPr/>
        <a:lstStyle/>
        <a:p>
          <a:endParaRPr lang="en-AU"/>
        </a:p>
      </dgm:t>
    </dgm:pt>
    <dgm:pt modelId="{955DDB88-2165-407F-9B14-31FB8524C53E}">
      <dgm:prSet phldrT="[Text]"/>
      <dgm:spPr/>
      <dgm:t>
        <a:bodyPr/>
        <a:lstStyle/>
        <a:p>
          <a:r>
            <a:rPr lang="en-AU" dirty="0" smtClean="0"/>
            <a:t>2</a:t>
          </a:r>
          <a:endParaRPr lang="en-AU" dirty="0"/>
        </a:p>
      </dgm:t>
    </dgm:pt>
    <dgm:pt modelId="{4999199A-486F-40F6-9D7A-6F19C9DEC1D7}" type="parTrans" cxnId="{AF6A0115-8862-4831-B224-78B2D9585CDC}">
      <dgm:prSet/>
      <dgm:spPr/>
      <dgm:t>
        <a:bodyPr/>
        <a:lstStyle/>
        <a:p>
          <a:endParaRPr lang="en-AU"/>
        </a:p>
      </dgm:t>
    </dgm:pt>
    <dgm:pt modelId="{95AA7E0C-5D93-4C55-84A0-F702F816F5CB}" type="sibTrans" cxnId="{AF6A0115-8862-4831-B224-78B2D9585CDC}">
      <dgm:prSet/>
      <dgm:spPr/>
      <dgm:t>
        <a:bodyPr/>
        <a:lstStyle/>
        <a:p>
          <a:endParaRPr lang="en-AU"/>
        </a:p>
      </dgm:t>
    </dgm:pt>
    <dgm:pt modelId="{4F2CB5E1-49CD-4296-9689-F0587439EB23}">
      <dgm:prSet phldrT="[Text]"/>
      <dgm:spPr/>
      <dgm:t>
        <a:bodyPr/>
        <a:lstStyle/>
        <a:p>
          <a:r>
            <a:rPr lang="en-AU" dirty="0" smtClean="0"/>
            <a:t>3</a:t>
          </a:r>
          <a:endParaRPr lang="en-AU" dirty="0"/>
        </a:p>
      </dgm:t>
    </dgm:pt>
    <dgm:pt modelId="{508A91F1-5A3C-4BA1-8D1C-DD8E18313AE6}" type="parTrans" cxnId="{7FD27267-3A0C-407D-988C-6A0B165A9789}">
      <dgm:prSet/>
      <dgm:spPr/>
      <dgm:t>
        <a:bodyPr/>
        <a:lstStyle/>
        <a:p>
          <a:endParaRPr lang="en-AU"/>
        </a:p>
      </dgm:t>
    </dgm:pt>
    <dgm:pt modelId="{FA1BD21D-A934-42E6-A10F-356B8FBBCFD3}" type="sibTrans" cxnId="{7FD27267-3A0C-407D-988C-6A0B165A9789}">
      <dgm:prSet/>
      <dgm:spPr/>
      <dgm:t>
        <a:bodyPr/>
        <a:lstStyle/>
        <a:p>
          <a:endParaRPr lang="en-AU"/>
        </a:p>
      </dgm:t>
    </dgm:pt>
    <dgm:pt modelId="{521490CB-00F4-40D0-BB88-4BE01CF7FECF}">
      <dgm:prSet phldrT="[Text]"/>
      <dgm:spPr/>
      <dgm:t>
        <a:bodyPr/>
        <a:lstStyle/>
        <a:p>
          <a:r>
            <a:rPr lang="en-AU" dirty="0" smtClean="0"/>
            <a:t>5</a:t>
          </a:r>
          <a:endParaRPr lang="en-AU" dirty="0"/>
        </a:p>
      </dgm:t>
    </dgm:pt>
    <dgm:pt modelId="{2CD201F0-F0E9-4937-9FA8-110102AD7D4D}" type="parTrans" cxnId="{C4F5CCCE-ADEA-42B5-93B3-216F9C9E6CED}">
      <dgm:prSet/>
      <dgm:spPr/>
      <dgm:t>
        <a:bodyPr/>
        <a:lstStyle/>
        <a:p>
          <a:endParaRPr lang="en-AU"/>
        </a:p>
      </dgm:t>
    </dgm:pt>
    <dgm:pt modelId="{9F7B43B7-BAD1-4CB5-845D-5BD4534EBB17}" type="sibTrans" cxnId="{C4F5CCCE-ADEA-42B5-93B3-216F9C9E6CED}">
      <dgm:prSet/>
      <dgm:spPr/>
      <dgm:t>
        <a:bodyPr/>
        <a:lstStyle/>
        <a:p>
          <a:endParaRPr lang="en-AU"/>
        </a:p>
      </dgm:t>
    </dgm:pt>
    <dgm:pt modelId="{F687BDE9-4904-4C5D-966F-F9A9946F9BA4}">
      <dgm:prSet phldrT="[Text]"/>
      <dgm:spPr/>
      <dgm:t>
        <a:bodyPr/>
        <a:lstStyle/>
        <a:p>
          <a:r>
            <a:rPr lang="en-AU" dirty="0" smtClean="0"/>
            <a:t>4</a:t>
          </a:r>
          <a:endParaRPr lang="en-AU" dirty="0"/>
        </a:p>
      </dgm:t>
    </dgm:pt>
    <dgm:pt modelId="{51969F7F-EFE8-4AA2-9F1F-566846EC7546}" type="parTrans" cxnId="{F712C618-13DA-4BC9-8BA6-16611CC4EC5B}">
      <dgm:prSet/>
      <dgm:spPr/>
      <dgm:t>
        <a:bodyPr/>
        <a:lstStyle/>
        <a:p>
          <a:endParaRPr lang="en-AU"/>
        </a:p>
      </dgm:t>
    </dgm:pt>
    <dgm:pt modelId="{109C2503-C62B-41C9-A95D-AF2E51CB3B60}" type="sibTrans" cxnId="{F712C618-13DA-4BC9-8BA6-16611CC4EC5B}">
      <dgm:prSet/>
      <dgm:spPr/>
      <dgm:t>
        <a:bodyPr/>
        <a:lstStyle/>
        <a:p>
          <a:endParaRPr lang="en-AU"/>
        </a:p>
      </dgm:t>
    </dgm:pt>
    <dgm:pt modelId="{D05FFD93-9C2C-422F-B18A-5785B5BC6638}">
      <dgm:prSet phldrT="[Text]"/>
      <dgm:spPr/>
      <dgm:t>
        <a:bodyPr/>
        <a:lstStyle/>
        <a:p>
          <a:r>
            <a:rPr lang="en-AU" dirty="0" smtClean="0"/>
            <a:t>4</a:t>
          </a:r>
          <a:endParaRPr lang="en-AU" dirty="0"/>
        </a:p>
      </dgm:t>
    </dgm:pt>
    <dgm:pt modelId="{57197770-706D-460B-B9CE-17503F25430D}" type="parTrans" cxnId="{D655D064-1B66-467C-8267-AC560151F070}">
      <dgm:prSet/>
      <dgm:spPr/>
      <dgm:t>
        <a:bodyPr/>
        <a:lstStyle/>
        <a:p>
          <a:endParaRPr lang="en-AU"/>
        </a:p>
      </dgm:t>
    </dgm:pt>
    <dgm:pt modelId="{2AD09171-5314-4E02-B69C-792F61FC46DB}" type="sibTrans" cxnId="{D655D064-1B66-467C-8267-AC560151F070}">
      <dgm:prSet/>
      <dgm:spPr/>
      <dgm:t>
        <a:bodyPr/>
        <a:lstStyle/>
        <a:p>
          <a:endParaRPr lang="en-AU"/>
        </a:p>
      </dgm:t>
    </dgm:pt>
    <dgm:pt modelId="{591C4421-D7DE-4090-ABB8-212222840166}">
      <dgm:prSet phldrT="[Text]"/>
      <dgm:spPr/>
      <dgm:t>
        <a:bodyPr/>
        <a:lstStyle/>
        <a:p>
          <a:r>
            <a:rPr lang="en-AU" dirty="0" smtClean="0"/>
            <a:t>5</a:t>
          </a:r>
          <a:endParaRPr lang="en-AU" dirty="0"/>
        </a:p>
      </dgm:t>
    </dgm:pt>
    <dgm:pt modelId="{46637DD8-C76F-42B0-AAE5-C294656E7234}" type="parTrans" cxnId="{3D5F8504-D51F-4FD3-9FE5-B9B40FA5BB1F}">
      <dgm:prSet/>
      <dgm:spPr/>
      <dgm:t>
        <a:bodyPr/>
        <a:lstStyle/>
        <a:p>
          <a:endParaRPr lang="en-AU"/>
        </a:p>
      </dgm:t>
    </dgm:pt>
    <dgm:pt modelId="{F139BBC7-34D6-4484-9BD2-5ACFE0358942}" type="sibTrans" cxnId="{3D5F8504-D51F-4FD3-9FE5-B9B40FA5BB1F}">
      <dgm:prSet/>
      <dgm:spPr/>
      <dgm:t>
        <a:bodyPr/>
        <a:lstStyle/>
        <a:p>
          <a:endParaRPr lang="en-AU"/>
        </a:p>
      </dgm:t>
    </dgm:pt>
    <dgm:pt modelId="{C7AD0E86-BE9C-434B-8AB5-5CF8FC2C6793}" type="pres">
      <dgm:prSet presAssocID="{7DEE831A-7D82-4518-B171-4B34D04932DB}" presName="Name0" presStyleCnt="0">
        <dgm:presLayoutVars>
          <dgm:chMax val="2"/>
          <dgm:chPref val="2"/>
          <dgm:dir/>
          <dgm:animOne/>
          <dgm:resizeHandles val="exact"/>
        </dgm:presLayoutVars>
      </dgm:prSet>
      <dgm:spPr/>
      <dgm:t>
        <a:bodyPr/>
        <a:lstStyle/>
        <a:p>
          <a:endParaRPr lang="en-AU"/>
        </a:p>
      </dgm:t>
    </dgm:pt>
    <dgm:pt modelId="{FC639A57-C40D-4311-89B9-841813287A82}" type="pres">
      <dgm:prSet presAssocID="{7DEE831A-7D82-4518-B171-4B34D04932DB}" presName="Background" presStyleLbl="bgImgPlace1" presStyleIdx="0" presStyleCnt="1"/>
      <dgm:spPr/>
    </dgm:pt>
    <dgm:pt modelId="{44DF4331-BC2F-4B55-9725-3253CB62399C}" type="pres">
      <dgm:prSet presAssocID="{7DEE831A-7D82-4518-B171-4B34D04932DB}" presName="ParentText1" presStyleLbl="revTx" presStyleIdx="0" presStyleCnt="2">
        <dgm:presLayoutVars>
          <dgm:chMax val="0"/>
          <dgm:chPref val="0"/>
          <dgm:bulletEnabled val="1"/>
        </dgm:presLayoutVars>
      </dgm:prSet>
      <dgm:spPr/>
      <dgm:t>
        <a:bodyPr/>
        <a:lstStyle/>
        <a:p>
          <a:endParaRPr lang="en-AU"/>
        </a:p>
      </dgm:t>
    </dgm:pt>
    <dgm:pt modelId="{3D6F3590-46D4-466C-B965-3F65921850A3}" type="pres">
      <dgm:prSet presAssocID="{7DEE831A-7D82-4518-B171-4B34D04932DB}" presName="ParentText2" presStyleLbl="revTx" presStyleIdx="1" presStyleCnt="2">
        <dgm:presLayoutVars>
          <dgm:chMax val="0"/>
          <dgm:chPref val="0"/>
          <dgm:bulletEnabled val="1"/>
        </dgm:presLayoutVars>
      </dgm:prSet>
      <dgm:spPr/>
      <dgm:t>
        <a:bodyPr/>
        <a:lstStyle/>
        <a:p>
          <a:endParaRPr lang="en-AU"/>
        </a:p>
      </dgm:t>
    </dgm:pt>
    <dgm:pt modelId="{023BE155-93E3-4C42-8D27-9795247214D9}" type="pres">
      <dgm:prSet presAssocID="{7DEE831A-7D82-4518-B171-4B34D04932DB}" presName="Plus" presStyleLbl="alignNode1" presStyleIdx="0" presStyleCnt="2"/>
      <dgm:spPr/>
    </dgm:pt>
    <dgm:pt modelId="{941ED740-DE2B-49A7-8DDB-42BBA71171A6}" type="pres">
      <dgm:prSet presAssocID="{7DEE831A-7D82-4518-B171-4B34D04932DB}" presName="Minus" presStyleLbl="alignNode1" presStyleIdx="1" presStyleCnt="2"/>
      <dgm:spPr/>
    </dgm:pt>
    <dgm:pt modelId="{9D4FD48A-8AC9-4396-84AD-DFE9AB99DAB4}" type="pres">
      <dgm:prSet presAssocID="{7DEE831A-7D82-4518-B171-4B34D04932DB}" presName="Divider" presStyleLbl="parChTrans1D1" presStyleIdx="0" presStyleCnt="1"/>
      <dgm:spPr/>
    </dgm:pt>
  </dgm:ptLst>
  <dgm:cxnLst>
    <dgm:cxn modelId="{7FD27267-3A0C-407D-988C-6A0B165A9789}" srcId="{32DFB906-6C52-492D-AB14-81E6740A53B5}" destId="{4F2CB5E1-49CD-4296-9689-F0587439EB23}" srcOrd="2" destOrd="0" parTransId="{508A91F1-5A3C-4BA1-8D1C-DD8E18313AE6}" sibTransId="{FA1BD21D-A934-42E6-A10F-356B8FBBCFD3}"/>
    <dgm:cxn modelId="{F712C618-13DA-4BC9-8BA6-16611CC4EC5B}" srcId="{5BC82E1B-D20C-4BE5-8DAC-BDD92D620133}" destId="{F687BDE9-4904-4C5D-966F-F9A9946F9BA4}" srcOrd="3" destOrd="0" parTransId="{51969F7F-EFE8-4AA2-9F1F-566846EC7546}" sibTransId="{109C2503-C62B-41C9-A95D-AF2E51CB3B60}"/>
    <dgm:cxn modelId="{FCEC8CF0-4962-DF41-BDFA-F6FA605DAD39}" type="presOf" srcId="{8D81A0DF-706B-4425-AED8-5416EEA2B7E0}" destId="{44DF4331-BC2F-4B55-9725-3253CB62399C}" srcOrd="0" destOrd="2" presId="urn:microsoft.com/office/officeart/2009/3/layout/PlusandMinus"/>
    <dgm:cxn modelId="{96BC2EF6-B16C-B444-86F7-2ED8117AA9DF}" type="presOf" srcId="{4F2CB5E1-49CD-4296-9689-F0587439EB23}" destId="{3D6F3590-46D4-466C-B965-3F65921850A3}" srcOrd="0" destOrd="3" presId="urn:microsoft.com/office/officeart/2009/3/layout/PlusandMinus"/>
    <dgm:cxn modelId="{98768C01-3DEA-480C-B9C8-B56AED24C240}" srcId="{5BC82E1B-D20C-4BE5-8DAC-BDD92D620133}" destId="{8D81A0DF-706B-4425-AED8-5416EEA2B7E0}" srcOrd="1" destOrd="0" parTransId="{D8332FB3-D80C-448C-86A9-0EEE73E951C0}" sibTransId="{536C01FC-EED1-444B-8BE5-EAE33B6FDCCD}"/>
    <dgm:cxn modelId="{BC4D80D7-3785-4711-8EB7-404212D408A5}" srcId="{7DEE831A-7D82-4518-B171-4B34D04932DB}" destId="{32DFB906-6C52-492D-AB14-81E6740A53B5}" srcOrd="1" destOrd="0" parTransId="{D50302B0-B21B-4DB1-ACE6-514573808847}" sibTransId="{757EB87C-D8D4-4A13-9807-AB89B1934913}"/>
    <dgm:cxn modelId="{26409C9C-B812-A84C-8556-36BA7F9FD897}" type="presOf" srcId="{F0C0D208-47A4-4568-9F3A-803CC83A6DF8}" destId="{3D6F3590-46D4-466C-B965-3F65921850A3}" srcOrd="0" destOrd="1" presId="urn:microsoft.com/office/officeart/2009/3/layout/PlusandMinus"/>
    <dgm:cxn modelId="{0F314AAA-5FCE-4EE1-8776-8CC6D4A76DEC}" srcId="{5BC82E1B-D20C-4BE5-8DAC-BDD92D620133}" destId="{DD7B28BB-0E32-4B01-883B-708B3C73E5B7}" srcOrd="2" destOrd="0" parTransId="{D1D9E4B1-801E-48C5-A3C4-520723D0DEED}" sibTransId="{600C210B-12C9-45C6-915E-39FD341C6500}"/>
    <dgm:cxn modelId="{3354D2CD-91A5-8645-B389-5E0E80C5BC63}" type="presOf" srcId="{5BC82E1B-D20C-4BE5-8DAC-BDD92D620133}" destId="{44DF4331-BC2F-4B55-9725-3253CB62399C}" srcOrd="0" destOrd="0" presId="urn:microsoft.com/office/officeart/2009/3/layout/PlusandMinus"/>
    <dgm:cxn modelId="{948B4FF3-251B-FB4C-9438-AD185C705FAF}" type="presOf" srcId="{32DFB906-6C52-492D-AB14-81E6740A53B5}" destId="{3D6F3590-46D4-466C-B965-3F65921850A3}" srcOrd="0" destOrd="0" presId="urn:microsoft.com/office/officeart/2009/3/layout/PlusandMinus"/>
    <dgm:cxn modelId="{3D5F8504-D51F-4FD3-9FE5-B9B40FA5BB1F}" srcId="{32DFB906-6C52-492D-AB14-81E6740A53B5}" destId="{591C4421-D7DE-4090-ABB8-212222840166}" srcOrd="4" destOrd="0" parTransId="{46637DD8-C76F-42B0-AAE5-C294656E7234}" sibTransId="{F139BBC7-34D6-4484-9BD2-5ACFE0358942}"/>
    <dgm:cxn modelId="{C5279F7D-251F-4019-8318-4A290106598E}" srcId="{32DFB906-6C52-492D-AB14-81E6740A53B5}" destId="{F0C0D208-47A4-4568-9F3A-803CC83A6DF8}" srcOrd="0" destOrd="0" parTransId="{A05903BD-7200-4B97-B833-88271B7B7FCB}" sibTransId="{D36A9C0E-574C-436E-ABB9-8D1062E42749}"/>
    <dgm:cxn modelId="{5A9F0B29-BD93-9B4A-A95C-EF45534B76E3}" type="presOf" srcId="{DD7B28BB-0E32-4B01-883B-708B3C73E5B7}" destId="{44DF4331-BC2F-4B55-9725-3253CB62399C}" srcOrd="0" destOrd="3" presId="urn:microsoft.com/office/officeart/2009/3/layout/PlusandMinus"/>
    <dgm:cxn modelId="{C4F5CCCE-ADEA-42B5-93B3-216F9C9E6CED}" srcId="{5BC82E1B-D20C-4BE5-8DAC-BDD92D620133}" destId="{521490CB-00F4-40D0-BB88-4BE01CF7FECF}" srcOrd="4" destOrd="0" parTransId="{2CD201F0-F0E9-4937-9FA8-110102AD7D4D}" sibTransId="{9F7B43B7-BAD1-4CB5-845D-5BD4534EBB17}"/>
    <dgm:cxn modelId="{66079755-3DC0-7A43-9318-7E44F2D923B6}" type="presOf" srcId="{521490CB-00F4-40D0-BB88-4BE01CF7FECF}" destId="{44DF4331-BC2F-4B55-9725-3253CB62399C}" srcOrd="0" destOrd="5" presId="urn:microsoft.com/office/officeart/2009/3/layout/PlusandMinus"/>
    <dgm:cxn modelId="{BD680669-025B-45B9-9172-0AB37223BDAB}" srcId="{5BC82E1B-D20C-4BE5-8DAC-BDD92D620133}" destId="{E74424B4-2267-4B71-8039-97D6062643F7}" srcOrd="0" destOrd="0" parTransId="{061BEF70-F5E0-4F08-93F0-1344E65C7E6B}" sibTransId="{3BD706E2-30F9-410D-B88F-4104A258FE41}"/>
    <dgm:cxn modelId="{743F1715-8D85-4115-86C8-E30496CC418E}" srcId="{7DEE831A-7D82-4518-B171-4B34D04932DB}" destId="{5BC82E1B-D20C-4BE5-8DAC-BDD92D620133}" srcOrd="0" destOrd="0" parTransId="{1024FB06-AD91-45B1-8090-A92F6ECDAE17}" sibTransId="{312133CA-22E4-47F9-8C4F-53F0057FB684}"/>
    <dgm:cxn modelId="{AEA33362-71CA-4F42-BED2-948D6DED2513}" type="presOf" srcId="{F687BDE9-4904-4C5D-966F-F9A9946F9BA4}" destId="{44DF4331-BC2F-4B55-9725-3253CB62399C}" srcOrd="0" destOrd="4" presId="urn:microsoft.com/office/officeart/2009/3/layout/PlusandMinus"/>
    <dgm:cxn modelId="{F6989184-0C99-2946-B8F7-471F4DA4C8CC}" type="presOf" srcId="{955DDB88-2165-407F-9B14-31FB8524C53E}" destId="{3D6F3590-46D4-466C-B965-3F65921850A3}" srcOrd="0" destOrd="2" presId="urn:microsoft.com/office/officeart/2009/3/layout/PlusandMinus"/>
    <dgm:cxn modelId="{BFE1F142-C13C-0B4C-8729-B0458C9CA145}" type="presOf" srcId="{E74424B4-2267-4B71-8039-97D6062643F7}" destId="{44DF4331-BC2F-4B55-9725-3253CB62399C}" srcOrd="0" destOrd="1" presId="urn:microsoft.com/office/officeart/2009/3/layout/PlusandMinus"/>
    <dgm:cxn modelId="{D655D064-1B66-467C-8267-AC560151F070}" srcId="{32DFB906-6C52-492D-AB14-81E6740A53B5}" destId="{D05FFD93-9C2C-422F-B18A-5785B5BC6638}" srcOrd="3" destOrd="0" parTransId="{57197770-706D-460B-B9CE-17503F25430D}" sibTransId="{2AD09171-5314-4E02-B69C-792F61FC46DB}"/>
    <dgm:cxn modelId="{AF6A0115-8862-4831-B224-78B2D9585CDC}" srcId="{32DFB906-6C52-492D-AB14-81E6740A53B5}" destId="{955DDB88-2165-407F-9B14-31FB8524C53E}" srcOrd="1" destOrd="0" parTransId="{4999199A-486F-40F6-9D7A-6F19C9DEC1D7}" sibTransId="{95AA7E0C-5D93-4C55-84A0-F702F816F5CB}"/>
    <dgm:cxn modelId="{A8ED4D48-A889-AE4A-90FB-1DE101E58D99}" type="presOf" srcId="{D05FFD93-9C2C-422F-B18A-5785B5BC6638}" destId="{3D6F3590-46D4-466C-B965-3F65921850A3}" srcOrd="0" destOrd="4" presId="urn:microsoft.com/office/officeart/2009/3/layout/PlusandMinus"/>
    <dgm:cxn modelId="{47045BAA-F44F-2A48-ADE6-21DCB33E0AC8}" type="presOf" srcId="{591C4421-D7DE-4090-ABB8-212222840166}" destId="{3D6F3590-46D4-466C-B965-3F65921850A3}" srcOrd="0" destOrd="5" presId="urn:microsoft.com/office/officeart/2009/3/layout/PlusandMinus"/>
    <dgm:cxn modelId="{416A4668-1833-2744-9DAA-CC5658E97043}" type="presOf" srcId="{7DEE831A-7D82-4518-B171-4B34D04932DB}" destId="{C7AD0E86-BE9C-434B-8AB5-5CF8FC2C6793}" srcOrd="0" destOrd="0" presId="urn:microsoft.com/office/officeart/2009/3/layout/PlusandMinus"/>
    <dgm:cxn modelId="{239CF644-9C22-774E-AC31-48518DB4D640}" type="presParOf" srcId="{C7AD0E86-BE9C-434B-8AB5-5CF8FC2C6793}" destId="{FC639A57-C40D-4311-89B9-841813287A82}" srcOrd="0" destOrd="0" presId="urn:microsoft.com/office/officeart/2009/3/layout/PlusandMinus"/>
    <dgm:cxn modelId="{CEF4E9C8-46DF-5A49-93D0-4ABAA9ED5C83}" type="presParOf" srcId="{C7AD0E86-BE9C-434B-8AB5-5CF8FC2C6793}" destId="{44DF4331-BC2F-4B55-9725-3253CB62399C}" srcOrd="1" destOrd="0" presId="urn:microsoft.com/office/officeart/2009/3/layout/PlusandMinus"/>
    <dgm:cxn modelId="{CF231A5E-F757-6348-ABCC-B90ECE4E77A6}" type="presParOf" srcId="{C7AD0E86-BE9C-434B-8AB5-5CF8FC2C6793}" destId="{3D6F3590-46D4-466C-B965-3F65921850A3}" srcOrd="2" destOrd="0" presId="urn:microsoft.com/office/officeart/2009/3/layout/PlusandMinus"/>
    <dgm:cxn modelId="{4F564FAD-5827-A640-9BD9-A241814A221B}" type="presParOf" srcId="{C7AD0E86-BE9C-434B-8AB5-5CF8FC2C6793}" destId="{023BE155-93E3-4C42-8D27-9795247214D9}" srcOrd="3" destOrd="0" presId="urn:microsoft.com/office/officeart/2009/3/layout/PlusandMinus"/>
    <dgm:cxn modelId="{DB16F61D-16A3-B146-BCC9-5D83621392E1}" type="presParOf" srcId="{C7AD0E86-BE9C-434B-8AB5-5CF8FC2C6793}" destId="{941ED740-DE2B-49A7-8DDB-42BBA71171A6}" srcOrd="4" destOrd="0" presId="urn:microsoft.com/office/officeart/2009/3/layout/PlusandMinus"/>
    <dgm:cxn modelId="{14BD9E7E-FA8D-5D41-9C18-7E06D0C7BEFE}" type="presParOf" srcId="{C7AD0E86-BE9C-434B-8AB5-5CF8FC2C6793}" destId="{9D4FD48A-8AC9-4396-84AD-DFE9AB99DAB4}"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EE831A-7D82-4518-B171-4B34D04932DB}" type="doc">
      <dgm:prSet loTypeId="urn:microsoft.com/office/officeart/2009/3/layout/PlusandMinus" loCatId="relationship" qsTypeId="urn:microsoft.com/office/officeart/2005/8/quickstyle/simple1" qsCatId="simple" csTypeId="urn:microsoft.com/office/officeart/2005/8/colors/accent2_1" csCatId="accent2" phldr="1"/>
      <dgm:spPr/>
      <dgm:t>
        <a:bodyPr/>
        <a:lstStyle/>
        <a:p>
          <a:endParaRPr lang="en-AU"/>
        </a:p>
      </dgm:t>
    </dgm:pt>
    <dgm:pt modelId="{5BC82E1B-D20C-4BE5-8DAC-BDD92D620133}">
      <dgm:prSet phldrT="[Text]"/>
      <dgm:spPr/>
      <dgm:t>
        <a:bodyPr/>
        <a:lstStyle/>
        <a:p>
          <a:r>
            <a:rPr lang="en-AU" dirty="0" smtClean="0"/>
            <a:t>Benefits</a:t>
          </a:r>
          <a:endParaRPr lang="en-AU" dirty="0"/>
        </a:p>
      </dgm:t>
    </dgm:pt>
    <dgm:pt modelId="{1024FB06-AD91-45B1-8090-A92F6ECDAE17}" type="parTrans" cxnId="{743F1715-8D85-4115-86C8-E30496CC418E}">
      <dgm:prSet/>
      <dgm:spPr/>
      <dgm:t>
        <a:bodyPr/>
        <a:lstStyle/>
        <a:p>
          <a:endParaRPr lang="en-AU"/>
        </a:p>
      </dgm:t>
    </dgm:pt>
    <dgm:pt modelId="{312133CA-22E4-47F9-8C4F-53F0057FB684}" type="sibTrans" cxnId="{743F1715-8D85-4115-86C8-E30496CC418E}">
      <dgm:prSet/>
      <dgm:spPr/>
      <dgm:t>
        <a:bodyPr/>
        <a:lstStyle/>
        <a:p>
          <a:endParaRPr lang="en-AU"/>
        </a:p>
      </dgm:t>
    </dgm:pt>
    <dgm:pt modelId="{32DFB906-6C52-492D-AB14-81E6740A53B5}">
      <dgm:prSet phldrT="[Text]"/>
      <dgm:spPr/>
      <dgm:t>
        <a:bodyPr/>
        <a:lstStyle/>
        <a:p>
          <a:r>
            <a:rPr lang="en-AU" dirty="0" smtClean="0"/>
            <a:t>Risks</a:t>
          </a:r>
          <a:endParaRPr lang="en-AU" dirty="0"/>
        </a:p>
      </dgm:t>
    </dgm:pt>
    <dgm:pt modelId="{D50302B0-B21B-4DB1-ACE6-514573808847}" type="parTrans" cxnId="{BC4D80D7-3785-4711-8EB7-404212D408A5}">
      <dgm:prSet/>
      <dgm:spPr/>
      <dgm:t>
        <a:bodyPr/>
        <a:lstStyle/>
        <a:p>
          <a:endParaRPr lang="en-AU"/>
        </a:p>
      </dgm:t>
    </dgm:pt>
    <dgm:pt modelId="{757EB87C-D8D4-4A13-9807-AB89B1934913}" type="sibTrans" cxnId="{BC4D80D7-3785-4711-8EB7-404212D408A5}">
      <dgm:prSet/>
      <dgm:spPr/>
      <dgm:t>
        <a:bodyPr/>
        <a:lstStyle/>
        <a:p>
          <a:endParaRPr lang="en-AU"/>
        </a:p>
      </dgm:t>
    </dgm:pt>
    <dgm:pt modelId="{E74424B4-2267-4B71-8039-97D6062643F7}">
      <dgm:prSet phldrT="[Text]"/>
      <dgm:spPr/>
      <dgm:t>
        <a:bodyPr/>
        <a:lstStyle/>
        <a:p>
          <a:r>
            <a:rPr lang="en-AU" dirty="0" smtClean="0"/>
            <a:t>Repetitive work is reduced</a:t>
          </a:r>
          <a:endParaRPr lang="en-AU" dirty="0"/>
        </a:p>
      </dgm:t>
    </dgm:pt>
    <dgm:pt modelId="{061BEF70-F5E0-4F08-93F0-1344E65C7E6B}" type="parTrans" cxnId="{BD680669-025B-45B9-9172-0AB37223BDAB}">
      <dgm:prSet/>
      <dgm:spPr/>
      <dgm:t>
        <a:bodyPr/>
        <a:lstStyle/>
        <a:p>
          <a:endParaRPr lang="en-AU"/>
        </a:p>
      </dgm:t>
    </dgm:pt>
    <dgm:pt modelId="{3BD706E2-30F9-410D-B88F-4104A258FE41}" type="sibTrans" cxnId="{BD680669-025B-45B9-9172-0AB37223BDAB}">
      <dgm:prSet/>
      <dgm:spPr/>
      <dgm:t>
        <a:bodyPr/>
        <a:lstStyle/>
        <a:p>
          <a:endParaRPr lang="en-AU"/>
        </a:p>
      </dgm:t>
    </dgm:pt>
    <dgm:pt modelId="{8D81A0DF-706B-4425-AED8-5416EEA2B7E0}">
      <dgm:prSet phldrT="[Text]"/>
      <dgm:spPr/>
      <dgm:t>
        <a:bodyPr/>
        <a:lstStyle/>
        <a:p>
          <a:r>
            <a:rPr lang="en-AU" dirty="0" smtClean="0"/>
            <a:t>Greater consistency and repeatability</a:t>
          </a:r>
          <a:endParaRPr lang="en-AU" dirty="0"/>
        </a:p>
      </dgm:t>
    </dgm:pt>
    <dgm:pt modelId="{D8332FB3-D80C-448C-86A9-0EEE73E951C0}" type="parTrans" cxnId="{98768C01-3DEA-480C-B9C8-B56AED24C240}">
      <dgm:prSet/>
      <dgm:spPr/>
      <dgm:t>
        <a:bodyPr/>
        <a:lstStyle/>
        <a:p>
          <a:endParaRPr lang="en-AU"/>
        </a:p>
      </dgm:t>
    </dgm:pt>
    <dgm:pt modelId="{536C01FC-EED1-444B-8BE5-EAE33B6FDCCD}" type="sibTrans" cxnId="{98768C01-3DEA-480C-B9C8-B56AED24C240}">
      <dgm:prSet/>
      <dgm:spPr/>
      <dgm:t>
        <a:bodyPr/>
        <a:lstStyle/>
        <a:p>
          <a:endParaRPr lang="en-AU"/>
        </a:p>
      </dgm:t>
    </dgm:pt>
    <dgm:pt modelId="{DD7B28BB-0E32-4B01-883B-708B3C73E5B7}">
      <dgm:prSet phldrT="[Text]"/>
      <dgm:spPr/>
      <dgm:t>
        <a:bodyPr/>
        <a:lstStyle/>
        <a:p>
          <a:r>
            <a:rPr lang="en-AU" dirty="0" smtClean="0"/>
            <a:t>Objective assessment (static measures)</a:t>
          </a:r>
          <a:endParaRPr lang="en-AU" dirty="0"/>
        </a:p>
      </dgm:t>
    </dgm:pt>
    <dgm:pt modelId="{D1D9E4B1-801E-48C5-A3C4-520723D0DEED}" type="parTrans" cxnId="{0F314AAA-5FCE-4EE1-8776-8CC6D4A76DEC}">
      <dgm:prSet/>
      <dgm:spPr/>
      <dgm:t>
        <a:bodyPr/>
        <a:lstStyle/>
        <a:p>
          <a:endParaRPr lang="en-AU"/>
        </a:p>
      </dgm:t>
    </dgm:pt>
    <dgm:pt modelId="{600C210B-12C9-45C6-915E-39FD341C6500}" type="sibTrans" cxnId="{0F314AAA-5FCE-4EE1-8776-8CC6D4A76DEC}">
      <dgm:prSet/>
      <dgm:spPr/>
      <dgm:t>
        <a:bodyPr/>
        <a:lstStyle/>
        <a:p>
          <a:endParaRPr lang="en-AU"/>
        </a:p>
      </dgm:t>
    </dgm:pt>
    <dgm:pt modelId="{F0C0D208-47A4-4568-9F3A-803CC83A6DF8}">
      <dgm:prSet phldrT="[Text]"/>
      <dgm:spPr/>
      <dgm:t>
        <a:bodyPr/>
        <a:lstStyle/>
        <a:p>
          <a:r>
            <a:rPr lang="en-AU" dirty="0" smtClean="0"/>
            <a:t>Unrealistic expectations</a:t>
          </a:r>
          <a:endParaRPr lang="en-AU" dirty="0"/>
        </a:p>
      </dgm:t>
    </dgm:pt>
    <dgm:pt modelId="{A05903BD-7200-4B97-B833-88271B7B7FCB}" type="parTrans" cxnId="{C5279F7D-251F-4019-8318-4A290106598E}">
      <dgm:prSet/>
      <dgm:spPr/>
      <dgm:t>
        <a:bodyPr/>
        <a:lstStyle/>
        <a:p>
          <a:endParaRPr lang="en-AU"/>
        </a:p>
      </dgm:t>
    </dgm:pt>
    <dgm:pt modelId="{D36A9C0E-574C-436E-ABB9-8D1062E42749}" type="sibTrans" cxnId="{C5279F7D-251F-4019-8318-4A290106598E}">
      <dgm:prSet/>
      <dgm:spPr/>
      <dgm:t>
        <a:bodyPr/>
        <a:lstStyle/>
        <a:p>
          <a:endParaRPr lang="en-AU"/>
        </a:p>
      </dgm:t>
    </dgm:pt>
    <dgm:pt modelId="{955DDB88-2165-407F-9B14-31FB8524C53E}">
      <dgm:prSet phldrT="[Text]"/>
      <dgm:spPr/>
      <dgm:t>
        <a:bodyPr/>
        <a:lstStyle/>
        <a:p>
          <a:r>
            <a:rPr lang="en-AU" dirty="0" smtClean="0"/>
            <a:t>Underestimating time and effort</a:t>
          </a:r>
          <a:endParaRPr lang="en-AU" dirty="0"/>
        </a:p>
      </dgm:t>
    </dgm:pt>
    <dgm:pt modelId="{4999199A-486F-40F6-9D7A-6F19C9DEC1D7}" type="parTrans" cxnId="{AF6A0115-8862-4831-B224-78B2D9585CDC}">
      <dgm:prSet/>
      <dgm:spPr/>
      <dgm:t>
        <a:bodyPr/>
        <a:lstStyle/>
        <a:p>
          <a:endParaRPr lang="en-AU"/>
        </a:p>
      </dgm:t>
    </dgm:pt>
    <dgm:pt modelId="{95AA7E0C-5D93-4C55-84A0-F702F816F5CB}" type="sibTrans" cxnId="{AF6A0115-8862-4831-B224-78B2D9585CDC}">
      <dgm:prSet/>
      <dgm:spPr/>
      <dgm:t>
        <a:bodyPr/>
        <a:lstStyle/>
        <a:p>
          <a:endParaRPr lang="en-AU"/>
        </a:p>
      </dgm:t>
    </dgm:pt>
    <dgm:pt modelId="{4F2CB5E1-49CD-4296-9689-F0587439EB23}">
      <dgm:prSet phldrT="[Text]"/>
      <dgm:spPr/>
      <dgm:t>
        <a:bodyPr/>
        <a:lstStyle/>
        <a:p>
          <a:r>
            <a:rPr lang="en-AU" dirty="0" smtClean="0"/>
            <a:t>Effort to maintain test assets</a:t>
          </a:r>
          <a:endParaRPr lang="en-AU" dirty="0"/>
        </a:p>
      </dgm:t>
    </dgm:pt>
    <dgm:pt modelId="{508A91F1-5A3C-4BA1-8D1C-DD8E18313AE6}" type="parTrans" cxnId="{7FD27267-3A0C-407D-988C-6A0B165A9789}">
      <dgm:prSet/>
      <dgm:spPr/>
      <dgm:t>
        <a:bodyPr/>
        <a:lstStyle/>
        <a:p>
          <a:endParaRPr lang="en-AU"/>
        </a:p>
      </dgm:t>
    </dgm:pt>
    <dgm:pt modelId="{FA1BD21D-A934-42E6-A10F-356B8FBBCFD3}" type="sibTrans" cxnId="{7FD27267-3A0C-407D-988C-6A0B165A9789}">
      <dgm:prSet/>
      <dgm:spPr/>
      <dgm:t>
        <a:bodyPr/>
        <a:lstStyle/>
        <a:p>
          <a:endParaRPr lang="en-AU"/>
        </a:p>
      </dgm:t>
    </dgm:pt>
    <dgm:pt modelId="{F687BDE9-4904-4C5D-966F-F9A9946F9BA4}">
      <dgm:prSet phldrT="[Text]"/>
      <dgm:spPr/>
      <dgm:t>
        <a:bodyPr/>
        <a:lstStyle/>
        <a:p>
          <a:r>
            <a:rPr lang="en-AU" dirty="0" smtClean="0"/>
            <a:t>Ease of access to information (graphs)</a:t>
          </a:r>
          <a:endParaRPr lang="en-AU" dirty="0"/>
        </a:p>
      </dgm:t>
    </dgm:pt>
    <dgm:pt modelId="{51969F7F-EFE8-4AA2-9F1F-566846EC7546}" type="parTrans" cxnId="{F712C618-13DA-4BC9-8BA6-16611CC4EC5B}">
      <dgm:prSet/>
      <dgm:spPr/>
      <dgm:t>
        <a:bodyPr/>
        <a:lstStyle/>
        <a:p>
          <a:endParaRPr lang="en-AU"/>
        </a:p>
      </dgm:t>
    </dgm:pt>
    <dgm:pt modelId="{109C2503-C62B-41C9-A95D-AF2E51CB3B60}" type="sibTrans" cxnId="{F712C618-13DA-4BC9-8BA6-16611CC4EC5B}">
      <dgm:prSet/>
      <dgm:spPr/>
      <dgm:t>
        <a:bodyPr/>
        <a:lstStyle/>
        <a:p>
          <a:endParaRPr lang="en-AU"/>
        </a:p>
      </dgm:t>
    </dgm:pt>
    <dgm:pt modelId="{D05FFD93-9C2C-422F-B18A-5785B5BC6638}">
      <dgm:prSet phldrT="[Text]"/>
      <dgm:spPr/>
      <dgm:t>
        <a:bodyPr/>
        <a:lstStyle/>
        <a:p>
          <a:r>
            <a:rPr lang="en-AU" dirty="0" smtClean="0"/>
            <a:t>Over-reliance on the tool</a:t>
          </a:r>
          <a:endParaRPr lang="en-AU" dirty="0"/>
        </a:p>
      </dgm:t>
    </dgm:pt>
    <dgm:pt modelId="{57197770-706D-460B-B9CE-17503F25430D}" type="parTrans" cxnId="{D655D064-1B66-467C-8267-AC560151F070}">
      <dgm:prSet/>
      <dgm:spPr/>
      <dgm:t>
        <a:bodyPr/>
        <a:lstStyle/>
        <a:p>
          <a:endParaRPr lang="en-AU"/>
        </a:p>
      </dgm:t>
    </dgm:pt>
    <dgm:pt modelId="{2AD09171-5314-4E02-B69C-792F61FC46DB}" type="sibTrans" cxnId="{D655D064-1B66-467C-8267-AC560151F070}">
      <dgm:prSet/>
      <dgm:spPr/>
      <dgm:t>
        <a:bodyPr/>
        <a:lstStyle/>
        <a:p>
          <a:endParaRPr lang="en-AU"/>
        </a:p>
      </dgm:t>
    </dgm:pt>
    <dgm:pt modelId="{591C4421-D7DE-4090-ABB8-212222840166}">
      <dgm:prSet phldrT="[Text]"/>
      <dgm:spPr/>
      <dgm:t>
        <a:bodyPr/>
        <a:lstStyle/>
        <a:p>
          <a:r>
            <a:rPr lang="en-AU" dirty="0" smtClean="0"/>
            <a:t>Neglecting version control</a:t>
          </a:r>
          <a:endParaRPr lang="en-AU" dirty="0"/>
        </a:p>
      </dgm:t>
    </dgm:pt>
    <dgm:pt modelId="{46637DD8-C76F-42B0-AAE5-C294656E7234}" type="parTrans" cxnId="{3D5F8504-D51F-4FD3-9FE5-B9B40FA5BB1F}">
      <dgm:prSet/>
      <dgm:spPr/>
      <dgm:t>
        <a:bodyPr/>
        <a:lstStyle/>
        <a:p>
          <a:endParaRPr lang="en-AU"/>
        </a:p>
      </dgm:t>
    </dgm:pt>
    <dgm:pt modelId="{F139BBC7-34D6-4484-9BD2-5ACFE0358942}" type="sibTrans" cxnId="{3D5F8504-D51F-4FD3-9FE5-B9B40FA5BB1F}">
      <dgm:prSet/>
      <dgm:spPr/>
      <dgm:t>
        <a:bodyPr/>
        <a:lstStyle/>
        <a:p>
          <a:endParaRPr lang="en-AU"/>
        </a:p>
      </dgm:t>
    </dgm:pt>
    <dgm:pt modelId="{E09ECAEB-DB54-40A8-97B6-AF892796A809}">
      <dgm:prSet phldrT="[Text]"/>
      <dgm:spPr/>
      <dgm:t>
        <a:bodyPr/>
        <a:lstStyle/>
        <a:p>
          <a:r>
            <a:rPr lang="en-AU" dirty="0" smtClean="0"/>
            <a:t>Neglecting interoperability between tools</a:t>
          </a:r>
          <a:endParaRPr lang="en-AU" dirty="0"/>
        </a:p>
      </dgm:t>
    </dgm:pt>
    <dgm:pt modelId="{DDCB4C42-2D8D-4695-AB53-DF074815F378}" type="parTrans" cxnId="{7023A9C4-3B37-47CA-BFA6-E177FF5034C1}">
      <dgm:prSet/>
      <dgm:spPr/>
      <dgm:t>
        <a:bodyPr/>
        <a:lstStyle/>
        <a:p>
          <a:endParaRPr lang="en-AU"/>
        </a:p>
      </dgm:t>
    </dgm:pt>
    <dgm:pt modelId="{8F825D70-942C-4CC7-AEA4-3D1475E5D79E}" type="sibTrans" cxnId="{7023A9C4-3B37-47CA-BFA6-E177FF5034C1}">
      <dgm:prSet/>
      <dgm:spPr/>
      <dgm:t>
        <a:bodyPr/>
        <a:lstStyle/>
        <a:p>
          <a:endParaRPr lang="en-AU"/>
        </a:p>
      </dgm:t>
    </dgm:pt>
    <dgm:pt modelId="{0F2B4D50-1E95-4E9C-9D85-4B48FCA33462}">
      <dgm:prSet phldrT="[Text]"/>
      <dgm:spPr/>
      <dgm:t>
        <a:bodyPr/>
        <a:lstStyle/>
        <a:p>
          <a:r>
            <a:rPr lang="en-AU" dirty="0" smtClean="0"/>
            <a:t>Risk of tool vendor going out of business, poor response for support</a:t>
          </a:r>
          <a:endParaRPr lang="en-AU" dirty="0"/>
        </a:p>
      </dgm:t>
    </dgm:pt>
    <dgm:pt modelId="{E55D245E-46AE-4AC7-8871-64F0AE80AB83}" type="parTrans" cxnId="{C6857849-7FE9-435B-82A9-59B0786DBD0F}">
      <dgm:prSet/>
      <dgm:spPr/>
      <dgm:t>
        <a:bodyPr/>
        <a:lstStyle/>
        <a:p>
          <a:endParaRPr lang="en-AU"/>
        </a:p>
      </dgm:t>
    </dgm:pt>
    <dgm:pt modelId="{E501F68C-4AA1-418C-9136-82A235E7208E}" type="sibTrans" cxnId="{C6857849-7FE9-435B-82A9-59B0786DBD0F}">
      <dgm:prSet/>
      <dgm:spPr/>
      <dgm:t>
        <a:bodyPr/>
        <a:lstStyle/>
        <a:p>
          <a:endParaRPr lang="en-AU"/>
        </a:p>
      </dgm:t>
    </dgm:pt>
    <dgm:pt modelId="{9701F2C2-84D1-47B9-BEFC-39E6BFC8F83D}">
      <dgm:prSet phldrT="[Text]"/>
      <dgm:spPr/>
      <dgm:t>
        <a:bodyPr/>
        <a:lstStyle/>
        <a:p>
          <a:r>
            <a:rPr lang="en-AU" dirty="0" smtClean="0"/>
            <a:t>Risk of suspension of open source/ free tool project</a:t>
          </a:r>
          <a:endParaRPr lang="en-AU" dirty="0"/>
        </a:p>
      </dgm:t>
    </dgm:pt>
    <dgm:pt modelId="{1110C601-6BB7-4568-8623-24B92928ABDB}" type="parTrans" cxnId="{C6F6A6C9-20EC-4EB8-8582-6A04D26930AC}">
      <dgm:prSet/>
      <dgm:spPr/>
      <dgm:t>
        <a:bodyPr/>
        <a:lstStyle/>
        <a:p>
          <a:endParaRPr lang="en-AU"/>
        </a:p>
      </dgm:t>
    </dgm:pt>
    <dgm:pt modelId="{3BCD2E75-417F-442A-89DA-863EEB3922F8}" type="sibTrans" cxnId="{C6F6A6C9-20EC-4EB8-8582-6A04D26930AC}">
      <dgm:prSet/>
      <dgm:spPr/>
      <dgm:t>
        <a:bodyPr/>
        <a:lstStyle/>
        <a:p>
          <a:endParaRPr lang="en-AU"/>
        </a:p>
      </dgm:t>
    </dgm:pt>
    <dgm:pt modelId="{C7AD0E86-BE9C-434B-8AB5-5CF8FC2C6793}" type="pres">
      <dgm:prSet presAssocID="{7DEE831A-7D82-4518-B171-4B34D04932DB}" presName="Name0" presStyleCnt="0">
        <dgm:presLayoutVars>
          <dgm:chMax val="2"/>
          <dgm:chPref val="2"/>
          <dgm:dir/>
          <dgm:animOne/>
          <dgm:resizeHandles val="exact"/>
        </dgm:presLayoutVars>
      </dgm:prSet>
      <dgm:spPr/>
      <dgm:t>
        <a:bodyPr/>
        <a:lstStyle/>
        <a:p>
          <a:endParaRPr lang="en-AU"/>
        </a:p>
      </dgm:t>
    </dgm:pt>
    <dgm:pt modelId="{FC639A57-C40D-4311-89B9-841813287A82}" type="pres">
      <dgm:prSet presAssocID="{7DEE831A-7D82-4518-B171-4B34D04932DB}" presName="Background" presStyleLbl="bgImgPlace1" presStyleIdx="0" presStyleCnt="1"/>
      <dgm:spPr/>
    </dgm:pt>
    <dgm:pt modelId="{44DF4331-BC2F-4B55-9725-3253CB62399C}" type="pres">
      <dgm:prSet presAssocID="{7DEE831A-7D82-4518-B171-4B34D04932DB}" presName="ParentText1" presStyleLbl="revTx" presStyleIdx="0" presStyleCnt="2">
        <dgm:presLayoutVars>
          <dgm:chMax val="0"/>
          <dgm:chPref val="0"/>
          <dgm:bulletEnabled val="1"/>
        </dgm:presLayoutVars>
      </dgm:prSet>
      <dgm:spPr/>
      <dgm:t>
        <a:bodyPr/>
        <a:lstStyle/>
        <a:p>
          <a:endParaRPr lang="en-AU"/>
        </a:p>
      </dgm:t>
    </dgm:pt>
    <dgm:pt modelId="{3D6F3590-46D4-466C-B965-3F65921850A3}" type="pres">
      <dgm:prSet presAssocID="{7DEE831A-7D82-4518-B171-4B34D04932DB}" presName="ParentText2" presStyleLbl="revTx" presStyleIdx="1" presStyleCnt="2">
        <dgm:presLayoutVars>
          <dgm:chMax val="0"/>
          <dgm:chPref val="0"/>
          <dgm:bulletEnabled val="1"/>
        </dgm:presLayoutVars>
      </dgm:prSet>
      <dgm:spPr/>
      <dgm:t>
        <a:bodyPr/>
        <a:lstStyle/>
        <a:p>
          <a:endParaRPr lang="en-AU"/>
        </a:p>
      </dgm:t>
    </dgm:pt>
    <dgm:pt modelId="{023BE155-93E3-4C42-8D27-9795247214D9}" type="pres">
      <dgm:prSet presAssocID="{7DEE831A-7D82-4518-B171-4B34D04932DB}" presName="Plus" presStyleLbl="alignNode1" presStyleIdx="0" presStyleCnt="2"/>
      <dgm:spPr/>
    </dgm:pt>
    <dgm:pt modelId="{941ED740-DE2B-49A7-8DDB-42BBA71171A6}" type="pres">
      <dgm:prSet presAssocID="{7DEE831A-7D82-4518-B171-4B34D04932DB}" presName="Minus" presStyleLbl="alignNode1" presStyleIdx="1" presStyleCnt="2"/>
      <dgm:spPr/>
    </dgm:pt>
    <dgm:pt modelId="{9D4FD48A-8AC9-4396-84AD-DFE9AB99DAB4}" type="pres">
      <dgm:prSet presAssocID="{7DEE831A-7D82-4518-B171-4B34D04932DB}" presName="Divider" presStyleLbl="parChTrans1D1" presStyleIdx="0" presStyleCnt="1"/>
      <dgm:spPr/>
    </dgm:pt>
  </dgm:ptLst>
  <dgm:cxnLst>
    <dgm:cxn modelId="{7FD27267-3A0C-407D-988C-6A0B165A9789}" srcId="{32DFB906-6C52-492D-AB14-81E6740A53B5}" destId="{4F2CB5E1-49CD-4296-9689-F0587439EB23}" srcOrd="2" destOrd="0" parTransId="{508A91F1-5A3C-4BA1-8D1C-DD8E18313AE6}" sibTransId="{FA1BD21D-A934-42E6-A10F-356B8FBBCFD3}"/>
    <dgm:cxn modelId="{C6F6A6C9-20EC-4EB8-8582-6A04D26930AC}" srcId="{32DFB906-6C52-492D-AB14-81E6740A53B5}" destId="{9701F2C2-84D1-47B9-BEFC-39E6BFC8F83D}" srcOrd="7" destOrd="0" parTransId="{1110C601-6BB7-4568-8623-24B92928ABDB}" sibTransId="{3BCD2E75-417F-442A-89DA-863EEB3922F8}"/>
    <dgm:cxn modelId="{838793F5-817A-5843-8A6C-F705B30EC513}" type="presOf" srcId="{955DDB88-2165-407F-9B14-31FB8524C53E}" destId="{3D6F3590-46D4-466C-B965-3F65921850A3}" srcOrd="0" destOrd="2" presId="urn:microsoft.com/office/officeart/2009/3/layout/PlusandMinus"/>
    <dgm:cxn modelId="{F712C618-13DA-4BC9-8BA6-16611CC4EC5B}" srcId="{5BC82E1B-D20C-4BE5-8DAC-BDD92D620133}" destId="{F687BDE9-4904-4C5D-966F-F9A9946F9BA4}" srcOrd="3" destOrd="0" parTransId="{51969F7F-EFE8-4AA2-9F1F-566846EC7546}" sibTransId="{109C2503-C62B-41C9-A95D-AF2E51CB3B60}"/>
    <dgm:cxn modelId="{2E422662-531A-9047-B835-CB09DCD4E59F}" type="presOf" srcId="{E74424B4-2267-4B71-8039-97D6062643F7}" destId="{44DF4331-BC2F-4B55-9725-3253CB62399C}" srcOrd="0" destOrd="1" presId="urn:microsoft.com/office/officeart/2009/3/layout/PlusandMinus"/>
    <dgm:cxn modelId="{9D9E790B-B45A-5D49-B79E-5BEA2B7C5BCE}" type="presOf" srcId="{D05FFD93-9C2C-422F-B18A-5785B5BC6638}" destId="{3D6F3590-46D4-466C-B965-3F65921850A3}" srcOrd="0" destOrd="4" presId="urn:microsoft.com/office/officeart/2009/3/layout/PlusandMinus"/>
    <dgm:cxn modelId="{C56413BB-7E21-434C-BA7F-A4D04116BFE7}" type="presOf" srcId="{F687BDE9-4904-4C5D-966F-F9A9946F9BA4}" destId="{44DF4331-BC2F-4B55-9725-3253CB62399C}" srcOrd="0" destOrd="4" presId="urn:microsoft.com/office/officeart/2009/3/layout/PlusandMinus"/>
    <dgm:cxn modelId="{7023A9C4-3B37-47CA-BFA6-E177FF5034C1}" srcId="{32DFB906-6C52-492D-AB14-81E6740A53B5}" destId="{E09ECAEB-DB54-40A8-97B6-AF892796A809}" srcOrd="5" destOrd="0" parTransId="{DDCB4C42-2D8D-4695-AB53-DF074815F378}" sibTransId="{8F825D70-942C-4CC7-AEA4-3D1475E5D79E}"/>
    <dgm:cxn modelId="{F892B5DD-E5DA-6247-B63C-0D3A869FBF87}" type="presOf" srcId="{32DFB906-6C52-492D-AB14-81E6740A53B5}" destId="{3D6F3590-46D4-466C-B965-3F65921850A3}" srcOrd="0" destOrd="0" presId="urn:microsoft.com/office/officeart/2009/3/layout/PlusandMinus"/>
    <dgm:cxn modelId="{98768C01-3DEA-480C-B9C8-B56AED24C240}" srcId="{5BC82E1B-D20C-4BE5-8DAC-BDD92D620133}" destId="{8D81A0DF-706B-4425-AED8-5416EEA2B7E0}" srcOrd="1" destOrd="0" parTransId="{D8332FB3-D80C-448C-86A9-0EEE73E951C0}" sibTransId="{536C01FC-EED1-444B-8BE5-EAE33B6FDCCD}"/>
    <dgm:cxn modelId="{BC4D80D7-3785-4711-8EB7-404212D408A5}" srcId="{7DEE831A-7D82-4518-B171-4B34D04932DB}" destId="{32DFB906-6C52-492D-AB14-81E6740A53B5}" srcOrd="1" destOrd="0" parTransId="{D50302B0-B21B-4DB1-ACE6-514573808847}" sibTransId="{757EB87C-D8D4-4A13-9807-AB89B1934913}"/>
    <dgm:cxn modelId="{0F314AAA-5FCE-4EE1-8776-8CC6D4A76DEC}" srcId="{5BC82E1B-D20C-4BE5-8DAC-BDD92D620133}" destId="{DD7B28BB-0E32-4B01-883B-708B3C73E5B7}" srcOrd="2" destOrd="0" parTransId="{D1D9E4B1-801E-48C5-A3C4-520723D0DEED}" sibTransId="{600C210B-12C9-45C6-915E-39FD341C6500}"/>
    <dgm:cxn modelId="{EB02D7A6-6E13-4F43-8F25-AD46E47794C9}" type="presOf" srcId="{9701F2C2-84D1-47B9-BEFC-39E6BFC8F83D}" destId="{3D6F3590-46D4-466C-B965-3F65921850A3}" srcOrd="0" destOrd="8" presId="urn:microsoft.com/office/officeart/2009/3/layout/PlusandMinus"/>
    <dgm:cxn modelId="{46A629D1-16AD-A946-9DB6-6C90EFA24EB6}" type="presOf" srcId="{DD7B28BB-0E32-4B01-883B-708B3C73E5B7}" destId="{44DF4331-BC2F-4B55-9725-3253CB62399C}" srcOrd="0" destOrd="3" presId="urn:microsoft.com/office/officeart/2009/3/layout/PlusandMinus"/>
    <dgm:cxn modelId="{3D5F8504-D51F-4FD3-9FE5-B9B40FA5BB1F}" srcId="{32DFB906-6C52-492D-AB14-81E6740A53B5}" destId="{591C4421-D7DE-4090-ABB8-212222840166}" srcOrd="4" destOrd="0" parTransId="{46637DD8-C76F-42B0-AAE5-C294656E7234}" sibTransId="{F139BBC7-34D6-4484-9BD2-5ACFE0358942}"/>
    <dgm:cxn modelId="{C8D5F3B0-D4B6-2C4B-AA61-E3EAC5E304A3}" type="presOf" srcId="{591C4421-D7DE-4090-ABB8-212222840166}" destId="{3D6F3590-46D4-466C-B965-3F65921850A3}" srcOrd="0" destOrd="5" presId="urn:microsoft.com/office/officeart/2009/3/layout/PlusandMinus"/>
    <dgm:cxn modelId="{29E2DD0F-14A2-F448-8E18-2AA1BF4F54A8}" type="presOf" srcId="{7DEE831A-7D82-4518-B171-4B34D04932DB}" destId="{C7AD0E86-BE9C-434B-8AB5-5CF8FC2C6793}" srcOrd="0" destOrd="0" presId="urn:microsoft.com/office/officeart/2009/3/layout/PlusandMinus"/>
    <dgm:cxn modelId="{C5279F7D-251F-4019-8318-4A290106598E}" srcId="{32DFB906-6C52-492D-AB14-81E6740A53B5}" destId="{F0C0D208-47A4-4568-9F3A-803CC83A6DF8}" srcOrd="0" destOrd="0" parTransId="{A05903BD-7200-4B97-B833-88271B7B7FCB}" sibTransId="{D36A9C0E-574C-436E-ABB9-8D1062E42749}"/>
    <dgm:cxn modelId="{F1CC9460-7997-0F44-844F-C0E64F850CEC}" type="presOf" srcId="{8D81A0DF-706B-4425-AED8-5416EEA2B7E0}" destId="{44DF4331-BC2F-4B55-9725-3253CB62399C}" srcOrd="0" destOrd="2" presId="urn:microsoft.com/office/officeart/2009/3/layout/PlusandMinus"/>
    <dgm:cxn modelId="{1B13E468-0F48-9443-BD8F-58F32BAEEB49}" type="presOf" srcId="{5BC82E1B-D20C-4BE5-8DAC-BDD92D620133}" destId="{44DF4331-BC2F-4B55-9725-3253CB62399C}" srcOrd="0" destOrd="0" presId="urn:microsoft.com/office/officeart/2009/3/layout/PlusandMinus"/>
    <dgm:cxn modelId="{8A1A86D9-D2D9-9642-B69A-94A38D9CA4EA}" type="presOf" srcId="{4F2CB5E1-49CD-4296-9689-F0587439EB23}" destId="{3D6F3590-46D4-466C-B965-3F65921850A3}" srcOrd="0" destOrd="3" presId="urn:microsoft.com/office/officeart/2009/3/layout/PlusandMinus"/>
    <dgm:cxn modelId="{C6857849-7FE9-435B-82A9-59B0786DBD0F}" srcId="{32DFB906-6C52-492D-AB14-81E6740A53B5}" destId="{0F2B4D50-1E95-4E9C-9D85-4B48FCA33462}" srcOrd="6" destOrd="0" parTransId="{E55D245E-46AE-4AC7-8871-64F0AE80AB83}" sibTransId="{E501F68C-4AA1-418C-9136-82A235E7208E}"/>
    <dgm:cxn modelId="{BD680669-025B-45B9-9172-0AB37223BDAB}" srcId="{5BC82E1B-D20C-4BE5-8DAC-BDD92D620133}" destId="{E74424B4-2267-4B71-8039-97D6062643F7}" srcOrd="0" destOrd="0" parTransId="{061BEF70-F5E0-4F08-93F0-1344E65C7E6B}" sibTransId="{3BD706E2-30F9-410D-B88F-4104A258FE41}"/>
    <dgm:cxn modelId="{743F1715-8D85-4115-86C8-E30496CC418E}" srcId="{7DEE831A-7D82-4518-B171-4B34D04932DB}" destId="{5BC82E1B-D20C-4BE5-8DAC-BDD92D620133}" srcOrd="0" destOrd="0" parTransId="{1024FB06-AD91-45B1-8090-A92F6ECDAE17}" sibTransId="{312133CA-22E4-47F9-8C4F-53F0057FB684}"/>
    <dgm:cxn modelId="{066E84CC-3653-8646-AD80-38B7948F7EE6}" type="presOf" srcId="{E09ECAEB-DB54-40A8-97B6-AF892796A809}" destId="{3D6F3590-46D4-466C-B965-3F65921850A3}" srcOrd="0" destOrd="6" presId="urn:microsoft.com/office/officeart/2009/3/layout/PlusandMinus"/>
    <dgm:cxn modelId="{D655D064-1B66-467C-8267-AC560151F070}" srcId="{32DFB906-6C52-492D-AB14-81E6740A53B5}" destId="{D05FFD93-9C2C-422F-B18A-5785B5BC6638}" srcOrd="3" destOrd="0" parTransId="{57197770-706D-460B-B9CE-17503F25430D}" sibTransId="{2AD09171-5314-4E02-B69C-792F61FC46DB}"/>
    <dgm:cxn modelId="{AF6A0115-8862-4831-B224-78B2D9585CDC}" srcId="{32DFB906-6C52-492D-AB14-81E6740A53B5}" destId="{955DDB88-2165-407F-9B14-31FB8524C53E}" srcOrd="1" destOrd="0" parTransId="{4999199A-486F-40F6-9D7A-6F19C9DEC1D7}" sibTransId="{95AA7E0C-5D93-4C55-84A0-F702F816F5CB}"/>
    <dgm:cxn modelId="{23B32360-22CD-A14A-A313-8C71B8D3351E}" type="presOf" srcId="{F0C0D208-47A4-4568-9F3A-803CC83A6DF8}" destId="{3D6F3590-46D4-466C-B965-3F65921850A3}" srcOrd="0" destOrd="1" presId="urn:microsoft.com/office/officeart/2009/3/layout/PlusandMinus"/>
    <dgm:cxn modelId="{677EEF8E-8A07-9249-B2F3-DCE090163118}" type="presOf" srcId="{0F2B4D50-1E95-4E9C-9D85-4B48FCA33462}" destId="{3D6F3590-46D4-466C-B965-3F65921850A3}" srcOrd="0" destOrd="7" presId="urn:microsoft.com/office/officeart/2009/3/layout/PlusandMinus"/>
    <dgm:cxn modelId="{7EE6531A-E85D-C24A-B7A0-0BDB37D2E99D}" type="presParOf" srcId="{C7AD0E86-BE9C-434B-8AB5-5CF8FC2C6793}" destId="{FC639A57-C40D-4311-89B9-841813287A82}" srcOrd="0" destOrd="0" presId="urn:microsoft.com/office/officeart/2009/3/layout/PlusandMinus"/>
    <dgm:cxn modelId="{0B78BA9D-BA9F-C54C-BE5A-8562CD79FA21}" type="presParOf" srcId="{C7AD0E86-BE9C-434B-8AB5-5CF8FC2C6793}" destId="{44DF4331-BC2F-4B55-9725-3253CB62399C}" srcOrd="1" destOrd="0" presId="urn:microsoft.com/office/officeart/2009/3/layout/PlusandMinus"/>
    <dgm:cxn modelId="{C20979C0-636F-3B4F-8256-8E3402395335}" type="presParOf" srcId="{C7AD0E86-BE9C-434B-8AB5-5CF8FC2C6793}" destId="{3D6F3590-46D4-466C-B965-3F65921850A3}" srcOrd="2" destOrd="0" presId="urn:microsoft.com/office/officeart/2009/3/layout/PlusandMinus"/>
    <dgm:cxn modelId="{B089A974-FCA5-F844-9BC2-91DADB3166A2}" type="presParOf" srcId="{C7AD0E86-BE9C-434B-8AB5-5CF8FC2C6793}" destId="{023BE155-93E3-4C42-8D27-9795247214D9}" srcOrd="3" destOrd="0" presId="urn:microsoft.com/office/officeart/2009/3/layout/PlusandMinus"/>
    <dgm:cxn modelId="{B93C5702-6C54-564D-974A-1FB61FB49145}" type="presParOf" srcId="{C7AD0E86-BE9C-434B-8AB5-5CF8FC2C6793}" destId="{941ED740-DE2B-49A7-8DDB-42BBA71171A6}" srcOrd="4" destOrd="0" presId="urn:microsoft.com/office/officeart/2009/3/layout/PlusandMinus"/>
    <dgm:cxn modelId="{43839691-32DA-CD47-B242-56AB702BD7B8}" type="presParOf" srcId="{C7AD0E86-BE9C-434B-8AB5-5CF8FC2C6793}" destId="{9D4FD48A-8AC9-4396-84AD-DFE9AB99DAB4}"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89A0EB-CFA2-4F70-8505-64727711B8F2}">
      <dsp:nvSpPr>
        <dsp:cNvPr id="0" name=""/>
        <dsp:cNvSpPr/>
      </dsp:nvSpPr>
      <dsp:spPr>
        <a:xfrm>
          <a:off x="0" y="629840"/>
          <a:ext cx="2786062" cy="1671637"/>
        </a:xfrm>
        <a:prstGeom prst="rect">
          <a:avLst/>
        </a:prstGeom>
        <a:solidFill>
          <a:srgbClr val="FFC000"/>
        </a:soli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AU" sz="3300" kern="1200" dirty="0" smtClean="0"/>
            <a:t>Test management</a:t>
          </a:r>
          <a:endParaRPr lang="en-AU" sz="3300" kern="1200" dirty="0"/>
        </a:p>
      </dsp:txBody>
      <dsp:txXfrm>
        <a:off x="0" y="629840"/>
        <a:ext cx="2786062" cy="1671637"/>
      </dsp:txXfrm>
    </dsp:sp>
    <dsp:sp modelId="{042C7D4D-2670-47E1-9604-8FC93030C6FF}">
      <dsp:nvSpPr>
        <dsp:cNvPr id="0" name=""/>
        <dsp:cNvSpPr/>
      </dsp:nvSpPr>
      <dsp:spPr>
        <a:xfrm>
          <a:off x="3064668" y="629840"/>
          <a:ext cx="2786062" cy="1671637"/>
        </a:xfrm>
        <a:prstGeom prst="rect">
          <a:avLst/>
        </a:prstGeom>
        <a:solidFill>
          <a:srgbClr val="92D050"/>
        </a:soli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AU" sz="3300" kern="1200" dirty="0" smtClean="0"/>
            <a:t>Static Testing</a:t>
          </a:r>
          <a:endParaRPr lang="en-AU" sz="3300" kern="1200" dirty="0"/>
        </a:p>
      </dsp:txBody>
      <dsp:txXfrm>
        <a:off x="3064668" y="629840"/>
        <a:ext cx="2786062" cy="1671637"/>
      </dsp:txXfrm>
    </dsp:sp>
    <dsp:sp modelId="{B1031390-137D-4A78-8A30-BB4223355056}">
      <dsp:nvSpPr>
        <dsp:cNvPr id="0" name=""/>
        <dsp:cNvSpPr/>
      </dsp:nvSpPr>
      <dsp:spPr>
        <a:xfrm>
          <a:off x="6129337" y="629840"/>
          <a:ext cx="2786062" cy="1671637"/>
        </a:xfrm>
        <a:prstGeom prst="rect">
          <a:avLst/>
        </a:prstGeom>
        <a:gradFill rotWithShape="0">
          <a:gsLst>
            <a:gs pos="0">
              <a:schemeClr val="accent5">
                <a:hueOff val="5827989"/>
                <a:satOff val="-15846"/>
                <a:lumOff val="392"/>
                <a:alphaOff val="0"/>
                <a:shade val="15000"/>
                <a:satMod val="180000"/>
              </a:schemeClr>
            </a:gs>
            <a:gs pos="50000">
              <a:schemeClr val="accent5">
                <a:hueOff val="5827989"/>
                <a:satOff val="-15846"/>
                <a:lumOff val="392"/>
                <a:alphaOff val="0"/>
                <a:shade val="45000"/>
                <a:satMod val="170000"/>
              </a:schemeClr>
            </a:gs>
            <a:gs pos="70000">
              <a:schemeClr val="accent5">
                <a:hueOff val="5827989"/>
                <a:satOff val="-15846"/>
                <a:lumOff val="392"/>
                <a:alphaOff val="0"/>
                <a:tint val="99000"/>
                <a:shade val="65000"/>
                <a:satMod val="155000"/>
              </a:schemeClr>
            </a:gs>
            <a:gs pos="100000">
              <a:schemeClr val="accent5">
                <a:hueOff val="5827989"/>
                <a:satOff val="-15846"/>
                <a:lumOff val="392"/>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AU" sz="3300" kern="1200" dirty="0" smtClean="0"/>
            <a:t>Test Specification</a:t>
          </a:r>
          <a:endParaRPr lang="en-AU" sz="3300" kern="1200" dirty="0"/>
        </a:p>
      </dsp:txBody>
      <dsp:txXfrm>
        <a:off x="6129337" y="629840"/>
        <a:ext cx="2786062" cy="1671637"/>
      </dsp:txXfrm>
    </dsp:sp>
    <dsp:sp modelId="{261E8A31-E0EA-4F91-BB37-FCEB2A26F62E}">
      <dsp:nvSpPr>
        <dsp:cNvPr id="0" name=""/>
        <dsp:cNvSpPr/>
      </dsp:nvSpPr>
      <dsp:spPr>
        <a:xfrm>
          <a:off x="0" y="2580084"/>
          <a:ext cx="2786062" cy="1671637"/>
        </a:xfrm>
        <a:prstGeom prst="rect">
          <a:avLst/>
        </a:prstGeom>
        <a:solidFill>
          <a:srgbClr val="FF7C80"/>
        </a:soli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AU" sz="3300" kern="1200" dirty="0" smtClean="0"/>
            <a:t>Test Execution and Logging</a:t>
          </a:r>
          <a:endParaRPr lang="en-AU" sz="3300" kern="1200" dirty="0"/>
        </a:p>
      </dsp:txBody>
      <dsp:txXfrm>
        <a:off x="0" y="2580084"/>
        <a:ext cx="2786062" cy="1671637"/>
      </dsp:txXfrm>
    </dsp:sp>
    <dsp:sp modelId="{C3387FDA-76F8-40DD-94C1-FD0EF86528EA}">
      <dsp:nvSpPr>
        <dsp:cNvPr id="0" name=""/>
        <dsp:cNvSpPr/>
      </dsp:nvSpPr>
      <dsp:spPr>
        <a:xfrm>
          <a:off x="3064668" y="2580084"/>
          <a:ext cx="2786062" cy="1671637"/>
        </a:xfrm>
        <a:prstGeom prst="rect">
          <a:avLst/>
        </a:prstGeom>
        <a:solidFill>
          <a:srgbClr val="CC99FF"/>
        </a:soli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AU" sz="3300" kern="1200" dirty="0" smtClean="0"/>
            <a:t>Performance and Monitoring</a:t>
          </a:r>
          <a:endParaRPr lang="en-AU" sz="3300" kern="1200" dirty="0"/>
        </a:p>
      </dsp:txBody>
      <dsp:txXfrm>
        <a:off x="3064668" y="2580084"/>
        <a:ext cx="2786062" cy="1671637"/>
      </dsp:txXfrm>
    </dsp:sp>
    <dsp:sp modelId="{E317CE1B-E4D1-4B7D-B6E9-7E9BF4C7A080}">
      <dsp:nvSpPr>
        <dsp:cNvPr id="0" name=""/>
        <dsp:cNvSpPr/>
      </dsp:nvSpPr>
      <dsp:spPr>
        <a:xfrm>
          <a:off x="6129337" y="2580084"/>
          <a:ext cx="2786062" cy="1671637"/>
        </a:xfrm>
        <a:prstGeom prst="rect">
          <a:avLst/>
        </a:prstGeom>
        <a:solidFill>
          <a:srgbClr val="CC9900"/>
        </a:soli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AU" sz="3300" kern="1200" dirty="0" smtClean="0"/>
            <a:t>Specific Testing Needs</a:t>
          </a:r>
          <a:endParaRPr lang="en-AU" sz="3300" kern="1200" dirty="0"/>
        </a:p>
      </dsp:txBody>
      <dsp:txXfrm>
        <a:off x="6129337" y="2580084"/>
        <a:ext cx="2786062" cy="16716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639A57-C40D-4311-89B9-841813287A82}">
      <dsp:nvSpPr>
        <dsp:cNvPr id="0" name=""/>
        <dsp:cNvSpPr/>
      </dsp:nvSpPr>
      <dsp:spPr>
        <a:xfrm>
          <a:off x="807472" y="839872"/>
          <a:ext cx="7745605" cy="4002881"/>
        </a:xfrm>
        <a:prstGeom prst="rect">
          <a:avLst/>
        </a:prstGeom>
        <a:solidFill>
          <a:schemeClr val="accent2">
            <a:tint val="40000"/>
            <a:hueOff val="0"/>
            <a:satOff val="0"/>
            <a:lumOff val="0"/>
            <a:alphaOff val="0"/>
          </a:schemeClr>
        </a:solidFill>
        <a:ln w="55000" cap="flat" cmpd="thickThin"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DF4331-BC2F-4B55-9725-3253CB62399C}">
      <dsp:nvSpPr>
        <dsp:cNvPr id="0" name=""/>
        <dsp:cNvSpPr/>
      </dsp:nvSpPr>
      <dsp:spPr>
        <a:xfrm>
          <a:off x="1038950" y="1308014"/>
          <a:ext cx="3596809" cy="3424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1778000">
            <a:lnSpc>
              <a:spcPct val="90000"/>
            </a:lnSpc>
            <a:spcBef>
              <a:spcPct val="0"/>
            </a:spcBef>
            <a:spcAft>
              <a:spcPct val="35000"/>
            </a:spcAft>
          </a:pPr>
          <a:r>
            <a:rPr lang="en-AU" sz="4000" kern="1200" dirty="0" smtClean="0"/>
            <a:t>Benefits</a:t>
          </a:r>
          <a:endParaRPr lang="en-AU" sz="4000" kern="1200" dirty="0"/>
        </a:p>
        <a:p>
          <a:pPr marL="285750" lvl="1" indent="-285750" algn="l" defTabSz="1377950">
            <a:lnSpc>
              <a:spcPct val="90000"/>
            </a:lnSpc>
            <a:spcBef>
              <a:spcPct val="0"/>
            </a:spcBef>
            <a:spcAft>
              <a:spcPct val="15000"/>
            </a:spcAft>
            <a:buChar char="••"/>
          </a:pPr>
          <a:r>
            <a:rPr lang="en-AU" sz="3100" kern="1200" dirty="0" smtClean="0"/>
            <a:t>1</a:t>
          </a:r>
          <a:endParaRPr lang="en-AU" sz="3100" kern="1200" dirty="0"/>
        </a:p>
        <a:p>
          <a:pPr marL="285750" lvl="1" indent="-285750" algn="l" defTabSz="1377950">
            <a:lnSpc>
              <a:spcPct val="90000"/>
            </a:lnSpc>
            <a:spcBef>
              <a:spcPct val="0"/>
            </a:spcBef>
            <a:spcAft>
              <a:spcPct val="15000"/>
            </a:spcAft>
            <a:buChar char="••"/>
          </a:pPr>
          <a:r>
            <a:rPr lang="en-AU" sz="3100" kern="1200" dirty="0" smtClean="0"/>
            <a:t>2</a:t>
          </a:r>
          <a:endParaRPr lang="en-AU" sz="3100" kern="1200" dirty="0"/>
        </a:p>
        <a:p>
          <a:pPr marL="285750" lvl="1" indent="-285750" algn="l" defTabSz="1377950">
            <a:lnSpc>
              <a:spcPct val="90000"/>
            </a:lnSpc>
            <a:spcBef>
              <a:spcPct val="0"/>
            </a:spcBef>
            <a:spcAft>
              <a:spcPct val="15000"/>
            </a:spcAft>
            <a:buChar char="••"/>
          </a:pPr>
          <a:r>
            <a:rPr lang="en-AU" sz="3100" kern="1200" dirty="0" smtClean="0"/>
            <a:t>3</a:t>
          </a:r>
          <a:endParaRPr lang="en-AU" sz="3100" kern="1200" dirty="0"/>
        </a:p>
        <a:p>
          <a:pPr marL="285750" lvl="1" indent="-285750" algn="l" defTabSz="1377950">
            <a:lnSpc>
              <a:spcPct val="90000"/>
            </a:lnSpc>
            <a:spcBef>
              <a:spcPct val="0"/>
            </a:spcBef>
            <a:spcAft>
              <a:spcPct val="15000"/>
            </a:spcAft>
            <a:buChar char="••"/>
          </a:pPr>
          <a:r>
            <a:rPr lang="en-AU" sz="3100" kern="1200" dirty="0" smtClean="0"/>
            <a:t>4</a:t>
          </a:r>
          <a:endParaRPr lang="en-AU" sz="3100" kern="1200" dirty="0"/>
        </a:p>
        <a:p>
          <a:pPr marL="285750" lvl="1" indent="-285750" algn="l" defTabSz="1377950">
            <a:lnSpc>
              <a:spcPct val="90000"/>
            </a:lnSpc>
            <a:spcBef>
              <a:spcPct val="0"/>
            </a:spcBef>
            <a:spcAft>
              <a:spcPct val="15000"/>
            </a:spcAft>
            <a:buChar char="••"/>
          </a:pPr>
          <a:r>
            <a:rPr lang="en-AU" sz="3100" kern="1200" dirty="0" smtClean="0"/>
            <a:t>5</a:t>
          </a:r>
          <a:endParaRPr lang="en-AU" sz="3100" kern="1200" dirty="0"/>
        </a:p>
      </dsp:txBody>
      <dsp:txXfrm>
        <a:off x="1038950" y="1308014"/>
        <a:ext cx="3596809" cy="3424416"/>
      </dsp:txXfrm>
    </dsp:sp>
    <dsp:sp modelId="{3D6F3590-46D4-466C-B965-3F65921850A3}">
      <dsp:nvSpPr>
        <dsp:cNvPr id="0" name=""/>
        <dsp:cNvSpPr/>
      </dsp:nvSpPr>
      <dsp:spPr>
        <a:xfrm>
          <a:off x="4715886" y="1308014"/>
          <a:ext cx="3596809" cy="3424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1778000">
            <a:lnSpc>
              <a:spcPct val="90000"/>
            </a:lnSpc>
            <a:spcBef>
              <a:spcPct val="0"/>
            </a:spcBef>
            <a:spcAft>
              <a:spcPct val="35000"/>
            </a:spcAft>
          </a:pPr>
          <a:r>
            <a:rPr lang="en-AU" sz="4000" kern="1200" dirty="0" smtClean="0"/>
            <a:t>Risks</a:t>
          </a:r>
          <a:endParaRPr lang="en-AU" sz="4000" kern="1200" dirty="0"/>
        </a:p>
        <a:p>
          <a:pPr marL="285750" lvl="1" indent="-285750" algn="l" defTabSz="1377950">
            <a:lnSpc>
              <a:spcPct val="90000"/>
            </a:lnSpc>
            <a:spcBef>
              <a:spcPct val="0"/>
            </a:spcBef>
            <a:spcAft>
              <a:spcPct val="15000"/>
            </a:spcAft>
            <a:buChar char="••"/>
          </a:pPr>
          <a:r>
            <a:rPr lang="en-AU" sz="3100" kern="1200" dirty="0" smtClean="0"/>
            <a:t>1</a:t>
          </a:r>
          <a:endParaRPr lang="en-AU" sz="3100" kern="1200" dirty="0"/>
        </a:p>
        <a:p>
          <a:pPr marL="285750" lvl="1" indent="-285750" algn="l" defTabSz="1377950">
            <a:lnSpc>
              <a:spcPct val="90000"/>
            </a:lnSpc>
            <a:spcBef>
              <a:spcPct val="0"/>
            </a:spcBef>
            <a:spcAft>
              <a:spcPct val="15000"/>
            </a:spcAft>
            <a:buChar char="••"/>
          </a:pPr>
          <a:r>
            <a:rPr lang="en-AU" sz="3100" kern="1200" dirty="0" smtClean="0"/>
            <a:t>2</a:t>
          </a:r>
          <a:endParaRPr lang="en-AU" sz="3100" kern="1200" dirty="0"/>
        </a:p>
        <a:p>
          <a:pPr marL="285750" lvl="1" indent="-285750" algn="l" defTabSz="1377950">
            <a:lnSpc>
              <a:spcPct val="90000"/>
            </a:lnSpc>
            <a:spcBef>
              <a:spcPct val="0"/>
            </a:spcBef>
            <a:spcAft>
              <a:spcPct val="15000"/>
            </a:spcAft>
            <a:buChar char="••"/>
          </a:pPr>
          <a:r>
            <a:rPr lang="en-AU" sz="3100" kern="1200" dirty="0" smtClean="0"/>
            <a:t>3</a:t>
          </a:r>
          <a:endParaRPr lang="en-AU" sz="3100" kern="1200" dirty="0"/>
        </a:p>
        <a:p>
          <a:pPr marL="285750" lvl="1" indent="-285750" algn="l" defTabSz="1377950">
            <a:lnSpc>
              <a:spcPct val="90000"/>
            </a:lnSpc>
            <a:spcBef>
              <a:spcPct val="0"/>
            </a:spcBef>
            <a:spcAft>
              <a:spcPct val="15000"/>
            </a:spcAft>
            <a:buChar char="••"/>
          </a:pPr>
          <a:r>
            <a:rPr lang="en-AU" sz="3100" kern="1200" dirty="0" smtClean="0"/>
            <a:t>4</a:t>
          </a:r>
          <a:endParaRPr lang="en-AU" sz="3100" kern="1200" dirty="0"/>
        </a:p>
        <a:p>
          <a:pPr marL="285750" lvl="1" indent="-285750" algn="l" defTabSz="1377950">
            <a:lnSpc>
              <a:spcPct val="90000"/>
            </a:lnSpc>
            <a:spcBef>
              <a:spcPct val="0"/>
            </a:spcBef>
            <a:spcAft>
              <a:spcPct val="15000"/>
            </a:spcAft>
            <a:buChar char="••"/>
          </a:pPr>
          <a:r>
            <a:rPr lang="en-AU" sz="3100" kern="1200" dirty="0" smtClean="0"/>
            <a:t>5</a:t>
          </a:r>
          <a:endParaRPr lang="en-AU" sz="3100" kern="1200" dirty="0"/>
        </a:p>
      </dsp:txBody>
      <dsp:txXfrm>
        <a:off x="4715886" y="1308014"/>
        <a:ext cx="3596809" cy="3424416"/>
      </dsp:txXfrm>
    </dsp:sp>
    <dsp:sp modelId="{023BE155-93E3-4C42-8D27-9795247214D9}">
      <dsp:nvSpPr>
        <dsp:cNvPr id="0" name=""/>
        <dsp:cNvSpPr/>
      </dsp:nvSpPr>
      <dsp:spPr>
        <a:xfrm>
          <a:off x="6202" y="38808"/>
          <a:ext cx="1513509" cy="1513509"/>
        </a:xfrm>
        <a:prstGeom prst="plus">
          <a:avLst>
            <a:gd name="adj" fmla="val 32810"/>
          </a:avLst>
        </a:prstGeom>
        <a:solidFill>
          <a:schemeClr val="lt1">
            <a:hueOff val="0"/>
            <a:satOff val="0"/>
            <a:lumOff val="0"/>
            <a:alphaOff val="0"/>
          </a:schemeClr>
        </a:solidFill>
        <a:ln w="55000" cap="flat" cmpd="thickThin"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1ED740-DE2B-49A7-8DDB-42BBA71171A6}">
      <dsp:nvSpPr>
        <dsp:cNvPr id="0" name=""/>
        <dsp:cNvSpPr/>
      </dsp:nvSpPr>
      <dsp:spPr>
        <a:xfrm>
          <a:off x="7484718" y="583102"/>
          <a:ext cx="1424479" cy="488156"/>
        </a:xfrm>
        <a:prstGeom prst="rect">
          <a:avLst/>
        </a:prstGeom>
        <a:solidFill>
          <a:schemeClr val="lt1">
            <a:hueOff val="0"/>
            <a:satOff val="0"/>
            <a:lumOff val="0"/>
            <a:alphaOff val="0"/>
          </a:schemeClr>
        </a:solidFill>
        <a:ln w="55000" cap="flat" cmpd="thickThin"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4FD48A-8AC9-4396-84AD-DFE9AB99DAB4}">
      <dsp:nvSpPr>
        <dsp:cNvPr id="0" name=""/>
        <dsp:cNvSpPr/>
      </dsp:nvSpPr>
      <dsp:spPr>
        <a:xfrm>
          <a:off x="4680274" y="1315337"/>
          <a:ext cx="890" cy="3270647"/>
        </a:xfrm>
        <a:prstGeom prst="line">
          <a:avLst/>
        </a:prstGeom>
        <a:noFill/>
        <a:ln w="55000" cap="flat" cmpd="thickThin"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639A57-C40D-4311-89B9-841813287A82}">
      <dsp:nvSpPr>
        <dsp:cNvPr id="0" name=""/>
        <dsp:cNvSpPr/>
      </dsp:nvSpPr>
      <dsp:spPr>
        <a:xfrm>
          <a:off x="807472" y="839872"/>
          <a:ext cx="7745605" cy="4002881"/>
        </a:xfrm>
        <a:prstGeom prst="rect">
          <a:avLst/>
        </a:prstGeom>
        <a:solidFill>
          <a:schemeClr val="accent2">
            <a:tint val="40000"/>
            <a:hueOff val="0"/>
            <a:satOff val="0"/>
            <a:lumOff val="0"/>
            <a:alphaOff val="0"/>
          </a:schemeClr>
        </a:solidFill>
        <a:ln w="55000" cap="flat" cmpd="thickThin"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DF4331-BC2F-4B55-9725-3253CB62399C}">
      <dsp:nvSpPr>
        <dsp:cNvPr id="0" name=""/>
        <dsp:cNvSpPr/>
      </dsp:nvSpPr>
      <dsp:spPr>
        <a:xfrm>
          <a:off x="1038950" y="1308014"/>
          <a:ext cx="3596809" cy="3424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977900">
            <a:lnSpc>
              <a:spcPct val="90000"/>
            </a:lnSpc>
            <a:spcBef>
              <a:spcPct val="0"/>
            </a:spcBef>
            <a:spcAft>
              <a:spcPct val="35000"/>
            </a:spcAft>
          </a:pPr>
          <a:r>
            <a:rPr lang="en-AU" sz="2200" kern="1200" dirty="0" smtClean="0"/>
            <a:t>Benefits</a:t>
          </a:r>
          <a:endParaRPr lang="en-AU" sz="2200" kern="1200" dirty="0"/>
        </a:p>
        <a:p>
          <a:pPr marL="171450" lvl="1" indent="-171450" algn="l" defTabSz="755650">
            <a:lnSpc>
              <a:spcPct val="90000"/>
            </a:lnSpc>
            <a:spcBef>
              <a:spcPct val="0"/>
            </a:spcBef>
            <a:spcAft>
              <a:spcPct val="15000"/>
            </a:spcAft>
            <a:buChar char="••"/>
          </a:pPr>
          <a:r>
            <a:rPr lang="en-AU" sz="1700" kern="1200" dirty="0" smtClean="0"/>
            <a:t>Repetitive work is reduced</a:t>
          </a:r>
          <a:endParaRPr lang="en-AU" sz="1700" kern="1200" dirty="0"/>
        </a:p>
        <a:p>
          <a:pPr marL="171450" lvl="1" indent="-171450" algn="l" defTabSz="755650">
            <a:lnSpc>
              <a:spcPct val="90000"/>
            </a:lnSpc>
            <a:spcBef>
              <a:spcPct val="0"/>
            </a:spcBef>
            <a:spcAft>
              <a:spcPct val="15000"/>
            </a:spcAft>
            <a:buChar char="••"/>
          </a:pPr>
          <a:r>
            <a:rPr lang="en-AU" sz="1700" kern="1200" dirty="0" smtClean="0"/>
            <a:t>Greater consistency and repeatability</a:t>
          </a:r>
          <a:endParaRPr lang="en-AU" sz="1700" kern="1200" dirty="0"/>
        </a:p>
        <a:p>
          <a:pPr marL="171450" lvl="1" indent="-171450" algn="l" defTabSz="755650">
            <a:lnSpc>
              <a:spcPct val="90000"/>
            </a:lnSpc>
            <a:spcBef>
              <a:spcPct val="0"/>
            </a:spcBef>
            <a:spcAft>
              <a:spcPct val="15000"/>
            </a:spcAft>
            <a:buChar char="••"/>
          </a:pPr>
          <a:r>
            <a:rPr lang="en-AU" sz="1700" kern="1200" dirty="0" smtClean="0"/>
            <a:t>Objective assessment (static measures)</a:t>
          </a:r>
          <a:endParaRPr lang="en-AU" sz="1700" kern="1200" dirty="0"/>
        </a:p>
        <a:p>
          <a:pPr marL="171450" lvl="1" indent="-171450" algn="l" defTabSz="755650">
            <a:lnSpc>
              <a:spcPct val="90000"/>
            </a:lnSpc>
            <a:spcBef>
              <a:spcPct val="0"/>
            </a:spcBef>
            <a:spcAft>
              <a:spcPct val="15000"/>
            </a:spcAft>
            <a:buChar char="••"/>
          </a:pPr>
          <a:r>
            <a:rPr lang="en-AU" sz="1700" kern="1200" dirty="0" smtClean="0"/>
            <a:t>Ease of access to information (graphs)</a:t>
          </a:r>
          <a:endParaRPr lang="en-AU" sz="1700" kern="1200" dirty="0"/>
        </a:p>
      </dsp:txBody>
      <dsp:txXfrm>
        <a:off x="1038950" y="1308014"/>
        <a:ext cx="3596809" cy="3424416"/>
      </dsp:txXfrm>
    </dsp:sp>
    <dsp:sp modelId="{3D6F3590-46D4-466C-B965-3F65921850A3}">
      <dsp:nvSpPr>
        <dsp:cNvPr id="0" name=""/>
        <dsp:cNvSpPr/>
      </dsp:nvSpPr>
      <dsp:spPr>
        <a:xfrm>
          <a:off x="4715886" y="1308014"/>
          <a:ext cx="3596809" cy="3424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977900">
            <a:lnSpc>
              <a:spcPct val="90000"/>
            </a:lnSpc>
            <a:spcBef>
              <a:spcPct val="0"/>
            </a:spcBef>
            <a:spcAft>
              <a:spcPct val="35000"/>
            </a:spcAft>
          </a:pPr>
          <a:r>
            <a:rPr lang="en-AU" sz="2200" kern="1200" dirty="0" smtClean="0"/>
            <a:t>Risks</a:t>
          </a:r>
          <a:endParaRPr lang="en-AU" sz="2200" kern="1200" dirty="0"/>
        </a:p>
        <a:p>
          <a:pPr marL="171450" lvl="1" indent="-171450" algn="l" defTabSz="755650">
            <a:lnSpc>
              <a:spcPct val="90000"/>
            </a:lnSpc>
            <a:spcBef>
              <a:spcPct val="0"/>
            </a:spcBef>
            <a:spcAft>
              <a:spcPct val="15000"/>
            </a:spcAft>
            <a:buChar char="••"/>
          </a:pPr>
          <a:r>
            <a:rPr lang="en-AU" sz="1700" kern="1200" dirty="0" smtClean="0"/>
            <a:t>Unrealistic expectations</a:t>
          </a:r>
          <a:endParaRPr lang="en-AU" sz="1700" kern="1200" dirty="0"/>
        </a:p>
        <a:p>
          <a:pPr marL="171450" lvl="1" indent="-171450" algn="l" defTabSz="755650">
            <a:lnSpc>
              <a:spcPct val="90000"/>
            </a:lnSpc>
            <a:spcBef>
              <a:spcPct val="0"/>
            </a:spcBef>
            <a:spcAft>
              <a:spcPct val="15000"/>
            </a:spcAft>
            <a:buChar char="••"/>
          </a:pPr>
          <a:r>
            <a:rPr lang="en-AU" sz="1700" kern="1200" dirty="0" smtClean="0"/>
            <a:t>Underestimating time and effort</a:t>
          </a:r>
          <a:endParaRPr lang="en-AU" sz="1700" kern="1200" dirty="0"/>
        </a:p>
        <a:p>
          <a:pPr marL="171450" lvl="1" indent="-171450" algn="l" defTabSz="755650">
            <a:lnSpc>
              <a:spcPct val="90000"/>
            </a:lnSpc>
            <a:spcBef>
              <a:spcPct val="0"/>
            </a:spcBef>
            <a:spcAft>
              <a:spcPct val="15000"/>
            </a:spcAft>
            <a:buChar char="••"/>
          </a:pPr>
          <a:r>
            <a:rPr lang="en-AU" sz="1700" kern="1200" dirty="0" smtClean="0"/>
            <a:t>Effort to maintain test assets</a:t>
          </a:r>
          <a:endParaRPr lang="en-AU" sz="1700" kern="1200" dirty="0"/>
        </a:p>
        <a:p>
          <a:pPr marL="171450" lvl="1" indent="-171450" algn="l" defTabSz="755650">
            <a:lnSpc>
              <a:spcPct val="90000"/>
            </a:lnSpc>
            <a:spcBef>
              <a:spcPct val="0"/>
            </a:spcBef>
            <a:spcAft>
              <a:spcPct val="15000"/>
            </a:spcAft>
            <a:buChar char="••"/>
          </a:pPr>
          <a:r>
            <a:rPr lang="en-AU" sz="1700" kern="1200" dirty="0" smtClean="0"/>
            <a:t>Over-reliance on the tool</a:t>
          </a:r>
          <a:endParaRPr lang="en-AU" sz="1700" kern="1200" dirty="0"/>
        </a:p>
        <a:p>
          <a:pPr marL="171450" lvl="1" indent="-171450" algn="l" defTabSz="755650">
            <a:lnSpc>
              <a:spcPct val="90000"/>
            </a:lnSpc>
            <a:spcBef>
              <a:spcPct val="0"/>
            </a:spcBef>
            <a:spcAft>
              <a:spcPct val="15000"/>
            </a:spcAft>
            <a:buChar char="••"/>
          </a:pPr>
          <a:r>
            <a:rPr lang="en-AU" sz="1700" kern="1200" dirty="0" smtClean="0"/>
            <a:t>Neglecting version control</a:t>
          </a:r>
          <a:endParaRPr lang="en-AU" sz="1700" kern="1200" dirty="0"/>
        </a:p>
        <a:p>
          <a:pPr marL="171450" lvl="1" indent="-171450" algn="l" defTabSz="755650">
            <a:lnSpc>
              <a:spcPct val="90000"/>
            </a:lnSpc>
            <a:spcBef>
              <a:spcPct val="0"/>
            </a:spcBef>
            <a:spcAft>
              <a:spcPct val="15000"/>
            </a:spcAft>
            <a:buChar char="••"/>
          </a:pPr>
          <a:r>
            <a:rPr lang="en-AU" sz="1700" kern="1200" dirty="0" smtClean="0"/>
            <a:t>Neglecting interoperability between tools</a:t>
          </a:r>
          <a:endParaRPr lang="en-AU" sz="1700" kern="1200" dirty="0"/>
        </a:p>
        <a:p>
          <a:pPr marL="171450" lvl="1" indent="-171450" algn="l" defTabSz="755650">
            <a:lnSpc>
              <a:spcPct val="90000"/>
            </a:lnSpc>
            <a:spcBef>
              <a:spcPct val="0"/>
            </a:spcBef>
            <a:spcAft>
              <a:spcPct val="15000"/>
            </a:spcAft>
            <a:buChar char="••"/>
          </a:pPr>
          <a:r>
            <a:rPr lang="en-AU" sz="1700" kern="1200" dirty="0" smtClean="0"/>
            <a:t>Risk of tool vendor going out of business, poor response for support</a:t>
          </a:r>
          <a:endParaRPr lang="en-AU" sz="1700" kern="1200" dirty="0"/>
        </a:p>
        <a:p>
          <a:pPr marL="171450" lvl="1" indent="-171450" algn="l" defTabSz="755650">
            <a:lnSpc>
              <a:spcPct val="90000"/>
            </a:lnSpc>
            <a:spcBef>
              <a:spcPct val="0"/>
            </a:spcBef>
            <a:spcAft>
              <a:spcPct val="15000"/>
            </a:spcAft>
            <a:buChar char="••"/>
          </a:pPr>
          <a:r>
            <a:rPr lang="en-AU" sz="1700" kern="1200" dirty="0" smtClean="0"/>
            <a:t>Risk of suspension of open source/ free tool project</a:t>
          </a:r>
          <a:endParaRPr lang="en-AU" sz="1700" kern="1200" dirty="0"/>
        </a:p>
      </dsp:txBody>
      <dsp:txXfrm>
        <a:off x="4715886" y="1308014"/>
        <a:ext cx="3596809" cy="3424416"/>
      </dsp:txXfrm>
    </dsp:sp>
    <dsp:sp modelId="{023BE155-93E3-4C42-8D27-9795247214D9}">
      <dsp:nvSpPr>
        <dsp:cNvPr id="0" name=""/>
        <dsp:cNvSpPr/>
      </dsp:nvSpPr>
      <dsp:spPr>
        <a:xfrm>
          <a:off x="6202" y="38808"/>
          <a:ext cx="1513509" cy="1513509"/>
        </a:xfrm>
        <a:prstGeom prst="plus">
          <a:avLst>
            <a:gd name="adj" fmla="val 32810"/>
          </a:avLst>
        </a:prstGeom>
        <a:solidFill>
          <a:schemeClr val="lt1">
            <a:hueOff val="0"/>
            <a:satOff val="0"/>
            <a:lumOff val="0"/>
            <a:alphaOff val="0"/>
          </a:schemeClr>
        </a:solidFill>
        <a:ln w="55000" cap="flat" cmpd="thickThin"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1ED740-DE2B-49A7-8DDB-42BBA71171A6}">
      <dsp:nvSpPr>
        <dsp:cNvPr id="0" name=""/>
        <dsp:cNvSpPr/>
      </dsp:nvSpPr>
      <dsp:spPr>
        <a:xfrm>
          <a:off x="7484718" y="583102"/>
          <a:ext cx="1424479" cy="488156"/>
        </a:xfrm>
        <a:prstGeom prst="rect">
          <a:avLst/>
        </a:prstGeom>
        <a:solidFill>
          <a:schemeClr val="lt1">
            <a:hueOff val="0"/>
            <a:satOff val="0"/>
            <a:lumOff val="0"/>
            <a:alphaOff val="0"/>
          </a:schemeClr>
        </a:solidFill>
        <a:ln w="55000" cap="flat" cmpd="thickThin"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4FD48A-8AC9-4396-84AD-DFE9AB99DAB4}">
      <dsp:nvSpPr>
        <dsp:cNvPr id="0" name=""/>
        <dsp:cNvSpPr/>
      </dsp:nvSpPr>
      <dsp:spPr>
        <a:xfrm>
          <a:off x="4680274" y="1315337"/>
          <a:ext cx="890" cy="3270647"/>
        </a:xfrm>
        <a:prstGeom prst="line">
          <a:avLst/>
        </a:prstGeom>
        <a:noFill/>
        <a:ln w="55000" cap="flat" cmpd="thickThin"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3.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8A8890-7117-1A4C-9720-BC07A57AED0E}" type="datetimeFigureOut">
              <a:rPr lang="en-US" smtClean="0"/>
              <a:t>2/24/2017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83F0F-9D51-2F4B-A9F0-1DCD757044C8}" type="slidenum">
              <a:rPr lang="en-US" smtClean="0"/>
              <a:t>‹#›</a:t>
            </a:fld>
            <a:endParaRPr lang="en-US"/>
          </a:p>
        </p:txBody>
      </p:sp>
    </p:spTree>
    <p:extLst>
      <p:ext uri="{BB962C8B-B14F-4D97-AF65-F5344CB8AC3E}">
        <p14:creationId xmlns:p14="http://schemas.microsoft.com/office/powerpoint/2010/main" val="1651438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p:txBody>
          <a:bodyPr/>
          <a:lstStyle/>
          <a:p>
            <a:pPr>
              <a:defRPr/>
            </a:pPr>
            <a:fld id="{F369516A-4768-49B0-A9C1-4FF404AE62D5}" type="slidenum">
              <a:rPr lang="en-US" smtClean="0"/>
              <a:pPr>
                <a:defRPr/>
              </a:pPr>
              <a:t>1</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685800" y="4343400"/>
            <a:ext cx="5486400" cy="4114800"/>
          </a:xfrm>
          <a:noFill/>
          <a:ln/>
        </p:spPr>
        <p:txBody>
          <a:bodyPr/>
          <a:lstStyle/>
          <a:p>
            <a:pPr eaLnBrk="1" hangingPunct="1"/>
            <a:endParaRPr lang="en-US" smtClean="0"/>
          </a:p>
        </p:txBody>
      </p:sp>
    </p:spTree>
    <p:extLst>
      <p:ext uri="{BB962C8B-B14F-4D97-AF65-F5344CB8AC3E}">
        <p14:creationId xmlns:p14="http://schemas.microsoft.com/office/powerpoint/2010/main" val="756909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Learning Objectives for Tool Support for Testing</a:t>
            </a:r>
          </a:p>
          <a:p>
            <a:r>
              <a:rPr lang="en-US" dirty="0" smtClean="0"/>
              <a:t>The objectives identify what you will be able to do following the completion of each module.</a:t>
            </a:r>
          </a:p>
          <a:p>
            <a:r>
              <a:rPr lang="en-US" b="1" dirty="0" smtClean="0"/>
              <a:t>6.1 Types of Test Tools (K2)</a:t>
            </a:r>
          </a:p>
          <a:p>
            <a:r>
              <a:rPr lang="en-US" dirty="0" smtClean="0"/>
              <a:t>LO-6.1.1 Classify different types of test tools according to their purpose and to the activities of</a:t>
            </a:r>
          </a:p>
          <a:p>
            <a:r>
              <a:rPr lang="en-US" dirty="0" smtClean="0"/>
              <a:t>the fundamental test process and the software life cycle (K2)</a:t>
            </a:r>
          </a:p>
          <a:p>
            <a:r>
              <a:rPr lang="en-US" dirty="0" smtClean="0"/>
              <a:t>LO-6.1.3 Explain the term test tool and the purpose of tool support for testing (K2)</a:t>
            </a:r>
          </a:p>
          <a:p>
            <a:r>
              <a:rPr lang="en-US" b="1" dirty="0" smtClean="0"/>
              <a:t>6.2 Effective Use of Tools: Potential Benefits and Risks (K2)</a:t>
            </a:r>
          </a:p>
          <a:p>
            <a:r>
              <a:rPr lang="en-US" dirty="0" smtClean="0"/>
              <a:t>LO-6.2.1 Summarize the potential benefits and risks of test automation and tool support for</a:t>
            </a:r>
          </a:p>
          <a:p>
            <a:r>
              <a:rPr lang="en-AU" dirty="0" smtClean="0"/>
              <a:t>testing (K2)</a:t>
            </a:r>
          </a:p>
          <a:p>
            <a:r>
              <a:rPr lang="en-US" dirty="0" smtClean="0"/>
              <a:t>LO-6.2.2 Remember special considerations for test execution tools, static analysis, and test</a:t>
            </a:r>
          </a:p>
          <a:p>
            <a:r>
              <a:rPr lang="en-AU" dirty="0" smtClean="0"/>
              <a:t>management tools (K1)</a:t>
            </a:r>
          </a:p>
          <a:p>
            <a:r>
              <a:rPr lang="en-US" b="1" dirty="0" smtClean="0"/>
              <a:t>6.3 Introducing a Tool into an Organization (K1)</a:t>
            </a:r>
          </a:p>
          <a:p>
            <a:r>
              <a:rPr lang="en-US" dirty="0" smtClean="0"/>
              <a:t>LO-6.3.1 State the main principles of introducing a tool into an organization (K1)</a:t>
            </a:r>
          </a:p>
          <a:p>
            <a:r>
              <a:rPr lang="en-US" dirty="0" smtClean="0"/>
              <a:t>LO-6.3.2 State the goals of a proof-of-concept for tool evaluation and a piloting phase for tool</a:t>
            </a:r>
          </a:p>
          <a:p>
            <a:r>
              <a:rPr lang="en-AU" dirty="0" smtClean="0"/>
              <a:t>implementation (K1)</a:t>
            </a:r>
          </a:p>
          <a:p>
            <a:r>
              <a:rPr lang="en-US" dirty="0" smtClean="0"/>
              <a:t>LO-6.3.3 Recognize that factors other than simply acquiring a tool are required for good tool</a:t>
            </a:r>
          </a:p>
          <a:p>
            <a:r>
              <a:rPr lang="en-AU" dirty="0" smtClean="0"/>
              <a:t>support (K1)</a:t>
            </a:r>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3</a:t>
            </a:fld>
            <a:endParaRPr lang="en-US"/>
          </a:p>
        </p:txBody>
      </p:sp>
    </p:spTree>
    <p:extLst>
      <p:ext uri="{BB962C8B-B14F-4D97-AF65-F5344CB8AC3E}">
        <p14:creationId xmlns:p14="http://schemas.microsoft.com/office/powerpoint/2010/main" val="44672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smtClean="0"/>
              <a:t>Learning Objectives</a:t>
            </a:r>
            <a:endParaRPr lang="en-US" b="1" dirty="0" smtClean="0"/>
          </a:p>
          <a:p>
            <a:r>
              <a:rPr lang="en-US" b="1" dirty="0" smtClean="0"/>
              <a:t>6.1 Types of Test Tools (K2)</a:t>
            </a:r>
          </a:p>
          <a:p>
            <a:r>
              <a:rPr lang="en-US" dirty="0" smtClean="0"/>
              <a:t>LO-6.1.1 Classify different types of test tools according to their purpose and to the activities of</a:t>
            </a:r>
          </a:p>
          <a:p>
            <a:r>
              <a:rPr lang="en-US" dirty="0" smtClean="0"/>
              <a:t>the fundamental test process and the software life cycle (K2)</a:t>
            </a:r>
          </a:p>
          <a:p>
            <a:r>
              <a:rPr lang="en-US" dirty="0" smtClean="0"/>
              <a:t>LO-6.1.3 Explain the term test tool and the purpose of tool support for testing (K2)</a:t>
            </a:r>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5</a:t>
            </a:fld>
            <a:endParaRPr lang="en-US"/>
          </a:p>
        </p:txBody>
      </p:sp>
    </p:spTree>
    <p:extLst>
      <p:ext uri="{BB962C8B-B14F-4D97-AF65-F5344CB8AC3E}">
        <p14:creationId xmlns:p14="http://schemas.microsoft.com/office/powerpoint/2010/main" val="1704791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smtClean="0"/>
              <a:t>Learning Objectives</a:t>
            </a:r>
            <a:endParaRPr lang="en-US" b="1" dirty="0" smtClean="0"/>
          </a:p>
          <a:p>
            <a:r>
              <a:rPr lang="en-US" b="1" dirty="0" smtClean="0"/>
              <a:t>6.2 Effective Use of Tools: Potential Benefits and Risks (K2)</a:t>
            </a:r>
          </a:p>
          <a:p>
            <a:r>
              <a:rPr lang="en-US" dirty="0" smtClean="0"/>
              <a:t>LO-6.2.1 Summarize the potential benefits and risks of test automation and tool support for</a:t>
            </a:r>
          </a:p>
          <a:p>
            <a:r>
              <a:rPr lang="en-AU" dirty="0" smtClean="0"/>
              <a:t>testing (K2)</a:t>
            </a:r>
          </a:p>
          <a:p>
            <a:r>
              <a:rPr lang="en-US" dirty="0" smtClean="0"/>
              <a:t>LO-6.2.2 Remember special considerations for test execution tools, static analysis, and test</a:t>
            </a:r>
          </a:p>
          <a:p>
            <a:r>
              <a:rPr lang="en-AU" dirty="0" smtClean="0"/>
              <a:t>management tools (K1)</a:t>
            </a:r>
            <a:endParaRPr lang="en-US" dirty="0" smtClean="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29</a:t>
            </a:fld>
            <a:endParaRPr lang="en-US"/>
          </a:p>
        </p:txBody>
      </p:sp>
    </p:spTree>
    <p:extLst>
      <p:ext uri="{BB962C8B-B14F-4D97-AF65-F5344CB8AC3E}">
        <p14:creationId xmlns:p14="http://schemas.microsoft.com/office/powerpoint/2010/main" val="952289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smtClean="0"/>
              <a:t>Learning Objectives</a:t>
            </a:r>
            <a:endParaRPr lang="en-US" b="1" dirty="0" smtClean="0"/>
          </a:p>
          <a:p>
            <a:r>
              <a:rPr lang="en-US" b="1" dirty="0" smtClean="0"/>
              <a:t>6.3 Introducing a Tool into an Organization (K1)</a:t>
            </a:r>
          </a:p>
          <a:p>
            <a:r>
              <a:rPr lang="en-US" dirty="0" smtClean="0"/>
              <a:t>LO-6.3.1 State the main principles of introducing a tool into an organization (K1)</a:t>
            </a:r>
          </a:p>
          <a:p>
            <a:r>
              <a:rPr lang="en-US" dirty="0" smtClean="0"/>
              <a:t>LO-6.3.2 State the goals of a proof-of-concept for tool evaluation and a piloting phase for tool</a:t>
            </a:r>
          </a:p>
          <a:p>
            <a:r>
              <a:rPr lang="en-AU" dirty="0" smtClean="0"/>
              <a:t>implementation (K1)</a:t>
            </a:r>
          </a:p>
          <a:p>
            <a:r>
              <a:rPr lang="en-US" dirty="0" smtClean="0"/>
              <a:t>LO-6.3.3 Recognize that factors other than simply acquiring a tool are required for good tool</a:t>
            </a:r>
          </a:p>
          <a:p>
            <a:r>
              <a:rPr lang="en-AU" dirty="0" smtClean="0"/>
              <a:t>support (K1)</a:t>
            </a:r>
            <a:endParaRPr lang="en-US" dirty="0" smtClean="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36</a:t>
            </a:fld>
            <a:endParaRPr lang="en-US"/>
          </a:p>
        </p:txBody>
      </p:sp>
    </p:spTree>
    <p:extLst>
      <p:ext uri="{BB962C8B-B14F-4D97-AF65-F5344CB8AC3E}">
        <p14:creationId xmlns:p14="http://schemas.microsoft.com/office/powerpoint/2010/main" val="372616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is a typical activity for test management tool and replaces a repetitive task</a:t>
            </a:r>
          </a:p>
          <a:p>
            <a:r>
              <a:rPr lang="en-US" dirty="0" smtClean="0"/>
              <a:t>B is wrong because tool cannot assess the quality of a test related to defect </a:t>
            </a:r>
            <a:r>
              <a:rPr lang="en-AU" dirty="0" smtClean="0"/>
              <a:t>identification efficiency</a:t>
            </a:r>
          </a:p>
          <a:p>
            <a:r>
              <a:rPr lang="en-US" dirty="0" smtClean="0"/>
              <a:t>C Test tools do not solve defects</a:t>
            </a:r>
          </a:p>
          <a:p>
            <a:r>
              <a:rPr lang="en-US" dirty="0" smtClean="0"/>
              <a:t>D Automating test case selection for execution is not a benefit for </a:t>
            </a:r>
            <a:r>
              <a:rPr lang="en-AU" dirty="0" smtClean="0"/>
              <a:t>automated tools.</a:t>
            </a:r>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41</a:t>
            </a:fld>
            <a:endParaRPr lang="en-US"/>
          </a:p>
        </p:txBody>
      </p:sp>
    </p:spTree>
    <p:extLst>
      <p:ext uri="{BB962C8B-B14F-4D97-AF65-F5344CB8AC3E}">
        <p14:creationId xmlns:p14="http://schemas.microsoft.com/office/powerpoint/2010/main" val="202812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best-answer question that requires the recall characteristics</a:t>
            </a:r>
          </a:p>
          <a:p>
            <a:r>
              <a:rPr lang="en-AU" dirty="0" smtClean="0"/>
              <a:t>specific to keyword-driven testing</a:t>
            </a:r>
          </a:p>
          <a:p>
            <a:r>
              <a:rPr lang="en-US" dirty="0" smtClean="0"/>
              <a:t>A is correct because action words describe commands for the application to </a:t>
            </a:r>
            <a:r>
              <a:rPr lang="en-AU" dirty="0" smtClean="0"/>
              <a:t>be tested.</a:t>
            </a:r>
          </a:p>
          <a:p>
            <a:r>
              <a:rPr lang="en-US" dirty="0" smtClean="0"/>
              <a:t>Wrong is in B: This is the normal characteristic of capture reply tools.</a:t>
            </a:r>
          </a:p>
          <a:p>
            <a:r>
              <a:rPr lang="en-US" dirty="0" smtClean="0"/>
              <a:t>Wrong is in C: C describes a special consideration for data-driven testing.</a:t>
            </a:r>
          </a:p>
          <a:p>
            <a:r>
              <a:rPr lang="en-US" dirty="0" smtClean="0"/>
              <a:t>Wrong is in D. This is the normal characteristic of capture reply tools</a:t>
            </a:r>
          </a:p>
          <a:p>
            <a:r>
              <a:rPr lang="en-US" dirty="0" smtClean="0"/>
              <a:t>combined with a test comparator.</a:t>
            </a:r>
            <a:endParaRPr lang="en-AU" dirty="0" smtClean="0"/>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42</a:t>
            </a:fld>
            <a:endParaRPr lang="en-US"/>
          </a:p>
        </p:txBody>
      </p:sp>
    </p:spTree>
    <p:extLst>
      <p:ext uri="{BB962C8B-B14F-4D97-AF65-F5344CB8AC3E}">
        <p14:creationId xmlns:p14="http://schemas.microsoft.com/office/powerpoint/2010/main" val="18443245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1835603"/>
            <a:ext cx="12192000" cy="5022403"/>
          </a:xfrm>
        </p:spPr>
        <p:txBody>
          <a:bodyPr/>
          <a:lstStyle/>
          <a:p>
            <a:r>
              <a:rPr lang="en-US" smtClean="0"/>
              <a:t>Click icon to add picture</a:t>
            </a:r>
            <a:endParaRPr lang="en-IN"/>
          </a:p>
        </p:txBody>
      </p:sp>
      <p:sp>
        <p:nvSpPr>
          <p:cNvPr id="9" name="Text Placeholder 8"/>
          <p:cNvSpPr>
            <a:spLocks noGrp="1"/>
          </p:cNvSpPr>
          <p:nvPr>
            <p:ph type="body" sz="quarter" idx="11" hasCustomPrompt="1"/>
          </p:nvPr>
        </p:nvSpPr>
        <p:spPr>
          <a:xfrm>
            <a:off x="3" y="2238787"/>
            <a:ext cx="6139543" cy="1172070"/>
          </a:xfrm>
        </p:spPr>
        <p:txBody>
          <a:bodyPr lIns="432000" anchor="ctr">
            <a:normAutofit/>
          </a:bodyPr>
          <a:lstStyle>
            <a:lvl1pPr marL="0" indent="0" algn="l">
              <a:buNone/>
              <a:defRPr sz="3600">
                <a:solidFill>
                  <a:schemeClr val="accent4"/>
                </a:solidFill>
                <a:latin typeface="Century Gothic" panose="020B0502020202020204" pitchFamily="34" charset="0"/>
              </a:defRPr>
            </a:lvl1pPr>
          </a:lstStyle>
          <a:p>
            <a:pPr lvl="0"/>
            <a:r>
              <a:rPr lang="en-US" dirty="0" smtClean="0"/>
              <a:t>Title heading</a:t>
            </a:r>
            <a:endParaRPr lang="en-IN" dirty="0"/>
          </a:p>
        </p:txBody>
      </p:sp>
      <p:sp>
        <p:nvSpPr>
          <p:cNvPr id="11" name="Text Placeholder 10"/>
          <p:cNvSpPr>
            <a:spLocks noGrp="1"/>
          </p:cNvSpPr>
          <p:nvPr>
            <p:ph type="body" sz="quarter" idx="12" hasCustomPrompt="1"/>
          </p:nvPr>
        </p:nvSpPr>
        <p:spPr>
          <a:xfrm>
            <a:off x="0" y="3286981"/>
            <a:ext cx="4775200" cy="602859"/>
          </a:xfrm>
        </p:spPr>
        <p:txBody>
          <a:bodyPr vert="horz" lIns="432000" tIns="45720" rIns="91440" bIns="45720" rtlCol="0" anchor="ctr">
            <a:normAutofit/>
          </a:bodyPr>
          <a:lstStyle>
            <a:lvl1pPr algn="l">
              <a:defRPr lang="en-IN" sz="2000" dirty="0">
                <a:solidFill>
                  <a:schemeClr val="tx2"/>
                </a:solidFill>
                <a:latin typeface="Century Gothic" panose="020B0502020202020204" pitchFamily="34" charset="0"/>
              </a:defRPr>
            </a:lvl1pPr>
          </a:lstStyle>
          <a:p>
            <a:pPr marL="0" lvl="0" indent="0">
              <a:buNone/>
            </a:pPr>
            <a:r>
              <a:rPr lang="en-US" dirty="0" smtClean="0"/>
              <a:t>Sub-heading</a:t>
            </a:r>
            <a:endParaRPr lang="en-IN" dirty="0"/>
          </a:p>
        </p:txBody>
      </p:sp>
      <p:sp>
        <p:nvSpPr>
          <p:cNvPr id="13" name="Text Placeholder 12"/>
          <p:cNvSpPr>
            <a:spLocks noGrp="1"/>
          </p:cNvSpPr>
          <p:nvPr>
            <p:ph type="body" sz="quarter" idx="13" hasCustomPrompt="1"/>
          </p:nvPr>
        </p:nvSpPr>
        <p:spPr>
          <a:xfrm>
            <a:off x="3" y="5529269"/>
            <a:ext cx="3125788" cy="479425"/>
          </a:xfrm>
        </p:spPr>
        <p:txBody>
          <a:bodyPr lIns="432000">
            <a:normAutofit/>
          </a:bodyPr>
          <a:lstStyle>
            <a:lvl1pPr marL="0" indent="0">
              <a:buNone/>
              <a:defRPr sz="1200" baseline="0">
                <a:solidFill>
                  <a:schemeClr val="accent4"/>
                </a:solidFill>
              </a:defRPr>
            </a:lvl1pPr>
          </a:lstStyle>
          <a:p>
            <a:pPr lvl="0"/>
            <a:r>
              <a:rPr lang="en-US" dirty="0" smtClean="0"/>
              <a:t>Month  Date, Year</a:t>
            </a:r>
            <a:endParaRPr lang="en-IN" dirty="0"/>
          </a:p>
        </p:txBody>
      </p:sp>
      <p:sp>
        <p:nvSpPr>
          <p:cNvPr id="8" name="SmartArt Placeholder 4"/>
          <p:cNvSpPr>
            <a:spLocks noGrp="1"/>
          </p:cNvSpPr>
          <p:nvPr>
            <p:ph type="dgm" sz="quarter" idx="14" hasCustomPrompt="1"/>
          </p:nvPr>
        </p:nvSpPr>
        <p:spPr>
          <a:xfrm>
            <a:off x="10203997" y="676444"/>
            <a:ext cx="1726747" cy="519112"/>
          </a:xfrm>
        </p:spPr>
        <p:txBody>
          <a:bodyPr/>
          <a:lstStyle>
            <a:lvl1pPr marL="0" indent="0">
              <a:buNone/>
              <a:defRPr/>
            </a:lvl1pPr>
          </a:lstStyle>
          <a:p>
            <a:r>
              <a:rPr lang="en-IN" dirty="0" smtClean="0"/>
              <a:t>Co-brand</a:t>
            </a:r>
            <a:endParaRPr lang="en-IN"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002" y="432000"/>
            <a:ext cx="2993143" cy="900000"/>
          </a:xfrm>
          <a:prstGeom prst="rect">
            <a:avLst/>
          </a:prstGeom>
        </p:spPr>
      </p:pic>
    </p:spTree>
    <p:extLst>
      <p:ext uri="{BB962C8B-B14F-4D97-AF65-F5344CB8AC3E}">
        <p14:creationId xmlns:p14="http://schemas.microsoft.com/office/powerpoint/2010/main" val="512820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ext Placeholder 2"/>
          <p:cNvSpPr>
            <a:spLocks noGrp="1"/>
          </p:cNvSpPr>
          <p:nvPr>
            <p:ph type="body" sz="quarter" idx="13" hasCustomPrompt="1"/>
          </p:nvPr>
        </p:nvSpPr>
        <p:spPr>
          <a:xfrm>
            <a:off x="1072698" y="2862263"/>
            <a:ext cx="10336835" cy="914400"/>
          </a:xfrm>
        </p:spPr>
        <p:txBody>
          <a:bodyPr/>
          <a:lstStyle>
            <a:lvl1pPr marL="0" indent="0">
              <a:buNone/>
              <a:defRPr baseline="0"/>
            </a:lvl1pPr>
          </a:lstStyle>
          <a:p>
            <a:pPr lvl="0"/>
            <a:r>
              <a:rPr lang="en-US" dirty="0" smtClean="0"/>
              <a:t>Blank slide with footer</a:t>
            </a:r>
            <a:endParaRPr lang="en-IN" dirty="0"/>
          </a:p>
        </p:txBody>
      </p:sp>
      <p:sp>
        <p:nvSpPr>
          <p:cNvPr id="7"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38BFF86-B8D1-4242-8EE7-29BB9847B437}" type="slidenum">
              <a:rPr lang="en-US" smtClean="0"/>
              <a:t>‹#›</a:t>
            </a:fld>
            <a:endParaRPr lang="en-US"/>
          </a:p>
        </p:txBody>
      </p:sp>
      <p:cxnSp>
        <p:nvCxnSpPr>
          <p:cNvPr id="12" name="Straight Connector 11"/>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748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2" name="Text Placeholder 2"/>
          <p:cNvSpPr>
            <a:spLocks noGrp="1"/>
          </p:cNvSpPr>
          <p:nvPr>
            <p:ph type="body" sz="quarter" idx="13" hasCustomPrompt="1"/>
          </p:nvPr>
        </p:nvSpPr>
        <p:spPr>
          <a:xfrm>
            <a:off x="1072698" y="2862263"/>
            <a:ext cx="10336835" cy="914400"/>
          </a:xfrm>
        </p:spPr>
        <p:txBody>
          <a:bodyPr/>
          <a:lstStyle>
            <a:lvl1pPr marL="0" indent="0">
              <a:buNone/>
              <a:defRPr/>
            </a:lvl1pPr>
          </a:lstStyle>
          <a:p>
            <a:pPr lvl="0"/>
            <a:r>
              <a:rPr lang="en-US" dirty="0" smtClean="0"/>
              <a:t>Blank slide without footer</a:t>
            </a:r>
            <a:endParaRPr lang="en-IN" dirty="0"/>
          </a:p>
        </p:txBody>
      </p:sp>
    </p:spTree>
    <p:extLst>
      <p:ext uri="{BB962C8B-B14F-4D97-AF65-F5344CB8AC3E}">
        <p14:creationId xmlns:p14="http://schemas.microsoft.com/office/powerpoint/2010/main" val="1260676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5183188" y="987431"/>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smtClean="0"/>
              <a:t>Click to edit Master text styles</a:t>
            </a:r>
          </a:p>
        </p:txBody>
      </p:sp>
      <p:sp>
        <p:nvSpPr>
          <p:cNvPr id="9"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38BFF86-B8D1-4242-8EE7-29BB9847B437}" type="slidenum">
              <a:rPr lang="en-US" smtClean="0"/>
              <a:t>‹#›</a:t>
            </a:fld>
            <a:endParaRPr lang="en-US"/>
          </a:p>
        </p:txBody>
      </p:sp>
      <p:cxnSp>
        <p:nvCxnSpPr>
          <p:cNvPr id="14" name="Straight Connector 13"/>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1407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5183188" y="987431"/>
            <a:ext cx="617220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smtClean="0"/>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smtClean="0"/>
              <a:t>Click to edit Master text styles</a:t>
            </a:r>
          </a:p>
        </p:txBody>
      </p:sp>
      <p:sp>
        <p:nvSpPr>
          <p:cNvPr id="9"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38BFF86-B8D1-4242-8EE7-29BB9847B437}" type="slidenum">
              <a:rPr lang="en-US" smtClean="0"/>
              <a:t>‹#›</a:t>
            </a:fld>
            <a:endParaRPr lang="en-US"/>
          </a:p>
        </p:txBody>
      </p:sp>
      <p:cxnSp>
        <p:nvCxnSpPr>
          <p:cNvPr id="14" name="Straight Connector 13"/>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53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38BFF86-B8D1-4242-8EE7-29BB9847B437}" type="slidenum">
              <a:rPr lang="en-US" smtClean="0"/>
              <a:t>‹#›</a:t>
            </a:fld>
            <a:endParaRPr lang="en-US"/>
          </a:p>
        </p:txBody>
      </p:sp>
      <p:cxnSp>
        <p:nvCxnSpPr>
          <p:cNvPr id="13" name="Straight Connector 12"/>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5333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38BFF86-B8D1-4242-8EE7-29BB9847B437}" type="slidenum">
              <a:rPr lang="en-US" smtClean="0"/>
              <a:t>‹#›</a:t>
            </a:fld>
            <a:endParaRPr lang="en-US"/>
          </a:p>
        </p:txBody>
      </p:sp>
      <p:cxnSp>
        <p:nvCxnSpPr>
          <p:cNvPr id="13" name="Straight Connector 12"/>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611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Vertical Title and Text">
    <p:spTree>
      <p:nvGrpSpPr>
        <p:cNvPr id="1" name=""/>
        <p:cNvGrpSpPr/>
        <p:nvPr/>
      </p:nvGrpSpPr>
      <p:grpSpPr>
        <a:xfrm>
          <a:off x="0" y="0"/>
          <a:ext cx="0" cy="0"/>
          <a:chOff x="0" y="0"/>
          <a:chExt cx="0" cy="0"/>
        </a:xfrm>
      </p:grpSpPr>
      <p:sp>
        <p:nvSpPr>
          <p:cNvPr id="7" name="Rectangle 6"/>
          <p:cNvSpPr/>
          <p:nvPr/>
        </p:nvSpPr>
        <p:spPr>
          <a:xfrm>
            <a:off x="369013" y="4782504"/>
            <a:ext cx="7611035" cy="14275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rtlCol="0" anchor="b" anchorCtr="0"/>
          <a:lstStyle/>
          <a:p>
            <a:pPr algn="ctr"/>
            <a:r>
              <a:rPr lang="en-IN" sz="1350" dirty="0" smtClean="0">
                <a:solidFill>
                  <a:srgbClr val="7332A4"/>
                </a:solidFill>
              </a:rPr>
              <a:t>Preferably for text headlines or for use in infographics</a:t>
            </a:r>
            <a:endParaRPr lang="en-IN" sz="1350" dirty="0">
              <a:solidFill>
                <a:srgbClr val="7332A4"/>
              </a:solidFill>
            </a:endParaRPr>
          </a:p>
        </p:txBody>
      </p:sp>
      <p:sp>
        <p:nvSpPr>
          <p:cNvPr id="8" name="Rectangle 7"/>
          <p:cNvSpPr/>
          <p:nvPr/>
        </p:nvSpPr>
        <p:spPr>
          <a:xfrm>
            <a:off x="2744927" y="2057938"/>
            <a:ext cx="1245705" cy="576000"/>
          </a:xfrm>
          <a:prstGeom prst="rect">
            <a:avLst/>
          </a:prstGeom>
          <a:solidFill>
            <a:srgbClr val="2474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9" name="TextBox 8"/>
          <p:cNvSpPr txBox="1"/>
          <p:nvPr/>
        </p:nvSpPr>
        <p:spPr>
          <a:xfrm>
            <a:off x="2652165" y="2589758"/>
            <a:ext cx="1279517"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36, 116, 184</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13" name="TextBox 12"/>
          <p:cNvSpPr txBox="1"/>
          <p:nvPr/>
        </p:nvSpPr>
        <p:spPr>
          <a:xfrm>
            <a:off x="542061" y="526569"/>
            <a:ext cx="1792478" cy="369332"/>
          </a:xfrm>
          <a:prstGeom prst="rect">
            <a:avLst/>
          </a:prstGeom>
          <a:noFill/>
        </p:spPr>
        <p:txBody>
          <a:bodyPr wrap="none" rtlCol="0">
            <a:spAutoFit/>
          </a:bodyPr>
          <a:lstStyle/>
          <a:p>
            <a:r>
              <a:rPr lang="en-IN" sz="1800" u="sng" dirty="0" smtClean="0">
                <a:solidFill>
                  <a:schemeClr val="accent2"/>
                </a:solidFill>
                <a:latin typeface="Century Gothic" panose="020B0502020202020204" pitchFamily="34" charset="0"/>
              </a:rPr>
              <a:t>Colour Palette</a:t>
            </a:r>
            <a:endParaRPr lang="en-IN" sz="1800" u="sng" dirty="0">
              <a:solidFill>
                <a:schemeClr val="accent2"/>
              </a:solidFill>
              <a:latin typeface="Century Gothic" panose="020B0502020202020204" pitchFamily="34" charset="0"/>
            </a:endParaRPr>
          </a:p>
        </p:txBody>
      </p:sp>
      <p:sp>
        <p:nvSpPr>
          <p:cNvPr id="14" name="TextBox 13"/>
          <p:cNvSpPr txBox="1"/>
          <p:nvPr/>
        </p:nvSpPr>
        <p:spPr>
          <a:xfrm>
            <a:off x="543339" y="1696672"/>
            <a:ext cx="1287212" cy="300082"/>
          </a:xfrm>
          <a:prstGeom prst="rect">
            <a:avLst/>
          </a:prstGeom>
          <a:noFill/>
        </p:spPr>
        <p:txBody>
          <a:bodyPr wrap="none" rtlCol="0">
            <a:spAutoFit/>
          </a:bodyPr>
          <a:lstStyle/>
          <a:p>
            <a:r>
              <a:rPr lang="en-IN" sz="1350" dirty="0" smtClean="0"/>
              <a:t>Primary colours</a:t>
            </a:r>
            <a:endParaRPr lang="en-IN" sz="1350" dirty="0"/>
          </a:p>
        </p:txBody>
      </p:sp>
      <p:sp>
        <p:nvSpPr>
          <p:cNvPr id="15" name="Rectangle 14"/>
          <p:cNvSpPr/>
          <p:nvPr/>
        </p:nvSpPr>
        <p:spPr>
          <a:xfrm>
            <a:off x="636102" y="3005646"/>
            <a:ext cx="1245705" cy="576000"/>
          </a:xfrm>
          <a:prstGeom prst="rect">
            <a:avLst/>
          </a:prstGeom>
          <a:solidFill>
            <a:srgbClr val="F79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6" name="TextBox 15"/>
          <p:cNvSpPr txBox="1"/>
          <p:nvPr/>
        </p:nvSpPr>
        <p:spPr>
          <a:xfrm>
            <a:off x="535905" y="3536681"/>
            <a:ext cx="1279517"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247, 148, 40</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17" name="Rectangle 16"/>
          <p:cNvSpPr/>
          <p:nvPr/>
        </p:nvSpPr>
        <p:spPr>
          <a:xfrm>
            <a:off x="2734120" y="3933157"/>
            <a:ext cx="1245705" cy="576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8" name="TextBox 17"/>
          <p:cNvSpPr txBox="1"/>
          <p:nvPr/>
        </p:nvSpPr>
        <p:spPr>
          <a:xfrm>
            <a:off x="2628105" y="4451720"/>
            <a:ext cx="1132041"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59, 56, 56</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19" name="TextBox 18"/>
          <p:cNvSpPr txBox="1"/>
          <p:nvPr/>
        </p:nvSpPr>
        <p:spPr>
          <a:xfrm>
            <a:off x="2643802" y="1681925"/>
            <a:ext cx="1471750" cy="300082"/>
          </a:xfrm>
          <a:prstGeom prst="rect">
            <a:avLst/>
          </a:prstGeom>
          <a:noFill/>
        </p:spPr>
        <p:txBody>
          <a:bodyPr wrap="none" rtlCol="0">
            <a:spAutoFit/>
          </a:bodyPr>
          <a:lstStyle/>
          <a:p>
            <a:r>
              <a:rPr lang="en-IN" sz="1350" dirty="0" smtClean="0"/>
              <a:t>Secondary colours</a:t>
            </a:r>
            <a:endParaRPr lang="en-IN" sz="1350" dirty="0"/>
          </a:p>
        </p:txBody>
      </p:sp>
      <p:sp>
        <p:nvSpPr>
          <p:cNvPr id="20" name="Rectangle 19"/>
          <p:cNvSpPr/>
          <p:nvPr/>
        </p:nvSpPr>
        <p:spPr>
          <a:xfrm>
            <a:off x="4422094" y="2066004"/>
            <a:ext cx="1245705" cy="576000"/>
          </a:xfrm>
          <a:prstGeom prst="rect">
            <a:avLst/>
          </a:prstGeom>
          <a:solidFill>
            <a:srgbClr val="24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1" name="TextBox 20"/>
          <p:cNvSpPr txBox="1"/>
          <p:nvPr/>
        </p:nvSpPr>
        <p:spPr>
          <a:xfrm>
            <a:off x="4329329" y="2598807"/>
            <a:ext cx="1279517"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36, 153, 255</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22" name="Rectangle 21"/>
          <p:cNvSpPr/>
          <p:nvPr/>
        </p:nvSpPr>
        <p:spPr>
          <a:xfrm>
            <a:off x="6080350" y="2066004"/>
            <a:ext cx="1245705" cy="576000"/>
          </a:xfrm>
          <a:prstGeom prst="rect">
            <a:avLst/>
          </a:prstGeom>
          <a:solidFill>
            <a:srgbClr val="B9D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3" name="TextBox 22"/>
          <p:cNvSpPr txBox="1"/>
          <p:nvPr/>
        </p:nvSpPr>
        <p:spPr>
          <a:xfrm>
            <a:off x="6039952" y="2598807"/>
            <a:ext cx="1353256"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185, 222, 255</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p:cNvSpPr/>
          <p:nvPr/>
        </p:nvSpPr>
        <p:spPr>
          <a:xfrm>
            <a:off x="2731674" y="3005646"/>
            <a:ext cx="1245705" cy="576000"/>
          </a:xfrm>
          <a:prstGeom prst="rect">
            <a:avLst/>
          </a:prstGeom>
          <a:solidFill>
            <a:srgbClr val="F183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5" name="TextBox 24"/>
          <p:cNvSpPr txBox="1"/>
          <p:nvPr/>
        </p:nvSpPr>
        <p:spPr>
          <a:xfrm>
            <a:off x="2631478" y="3536681"/>
            <a:ext cx="1205779"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241, 131, 9</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26" name="Rectangle 25"/>
          <p:cNvSpPr/>
          <p:nvPr/>
        </p:nvSpPr>
        <p:spPr>
          <a:xfrm>
            <a:off x="6074529" y="3005646"/>
            <a:ext cx="1245705" cy="576000"/>
          </a:xfrm>
          <a:prstGeom prst="rect">
            <a:avLst/>
          </a:prstGeom>
          <a:solidFill>
            <a:srgbClr val="FBCF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7" name="TextBox 26"/>
          <p:cNvSpPr txBox="1"/>
          <p:nvPr/>
        </p:nvSpPr>
        <p:spPr>
          <a:xfrm>
            <a:off x="5974334" y="3536681"/>
            <a:ext cx="1353256"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251, 207, 159</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28" name="Rectangle 27"/>
          <p:cNvSpPr/>
          <p:nvPr/>
        </p:nvSpPr>
        <p:spPr>
          <a:xfrm>
            <a:off x="634133" y="3933157"/>
            <a:ext cx="1245705" cy="576000"/>
          </a:xfrm>
          <a:prstGeom prst="rect">
            <a:avLst/>
          </a:prstGeom>
          <a:solidFill>
            <a:srgbClr val="49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9" name="TextBox 28"/>
          <p:cNvSpPr txBox="1"/>
          <p:nvPr/>
        </p:nvSpPr>
        <p:spPr>
          <a:xfrm>
            <a:off x="528117" y="4451720"/>
            <a:ext cx="1132041"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73, 69, 69</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30" name="Rectangle 29"/>
          <p:cNvSpPr/>
          <p:nvPr/>
        </p:nvSpPr>
        <p:spPr>
          <a:xfrm>
            <a:off x="6080349" y="3933157"/>
            <a:ext cx="1245705" cy="576000"/>
          </a:xfrm>
          <a:prstGeom prst="rect">
            <a:avLst/>
          </a:prstGeom>
          <a:solidFill>
            <a:srgbClr val="E5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1" name="TextBox 30"/>
          <p:cNvSpPr txBox="1"/>
          <p:nvPr/>
        </p:nvSpPr>
        <p:spPr>
          <a:xfrm>
            <a:off x="5974334" y="4451720"/>
            <a:ext cx="1353256"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229, 227, 227</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32" name="Rectangle 31"/>
          <p:cNvSpPr/>
          <p:nvPr/>
        </p:nvSpPr>
        <p:spPr>
          <a:xfrm>
            <a:off x="620880" y="2053740"/>
            <a:ext cx="1245705" cy="576000"/>
          </a:xfrm>
          <a:prstGeom prst="rect">
            <a:avLst/>
          </a:prstGeom>
          <a:solidFill>
            <a:srgbClr val="0077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3" name="TextBox 32"/>
          <p:cNvSpPr txBox="1"/>
          <p:nvPr/>
        </p:nvSpPr>
        <p:spPr>
          <a:xfrm>
            <a:off x="528117" y="2598807"/>
            <a:ext cx="1205779"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0, 119, 161</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34" name="Rectangle 33"/>
          <p:cNvSpPr/>
          <p:nvPr/>
        </p:nvSpPr>
        <p:spPr>
          <a:xfrm>
            <a:off x="2717644" y="4880544"/>
            <a:ext cx="1245705" cy="576000"/>
          </a:xfrm>
          <a:prstGeom prst="rect">
            <a:avLst/>
          </a:prstGeom>
          <a:solidFill>
            <a:srgbClr val="4A2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5" name="TextBox 34"/>
          <p:cNvSpPr txBox="1"/>
          <p:nvPr/>
        </p:nvSpPr>
        <p:spPr>
          <a:xfrm>
            <a:off x="2627313" y="5411579"/>
            <a:ext cx="1205779"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74, 32, 106</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36" name="Rectangle 35"/>
          <p:cNvSpPr/>
          <p:nvPr/>
        </p:nvSpPr>
        <p:spPr>
          <a:xfrm>
            <a:off x="4413072" y="3933157"/>
            <a:ext cx="1245705" cy="576000"/>
          </a:xfrm>
          <a:prstGeom prst="rect">
            <a:avLst/>
          </a:prstGeom>
          <a:solidFill>
            <a:srgbClr val="9B97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7" name="TextBox 36"/>
          <p:cNvSpPr txBox="1"/>
          <p:nvPr/>
        </p:nvSpPr>
        <p:spPr>
          <a:xfrm>
            <a:off x="4307055" y="4451720"/>
            <a:ext cx="1353256"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155, 151, 151</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38" name="Rectangle 37"/>
          <p:cNvSpPr/>
          <p:nvPr/>
        </p:nvSpPr>
        <p:spPr>
          <a:xfrm>
            <a:off x="4426581" y="3001555"/>
            <a:ext cx="1245705" cy="576000"/>
          </a:xfrm>
          <a:prstGeom prst="rect">
            <a:avLst/>
          </a:prstGeom>
          <a:solidFill>
            <a:srgbClr val="F8A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9" name="TextBox 38"/>
          <p:cNvSpPr txBox="1"/>
          <p:nvPr/>
        </p:nvSpPr>
        <p:spPr>
          <a:xfrm>
            <a:off x="4326385" y="3532590"/>
            <a:ext cx="1279517"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248, 163, 70</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40" name="Rectangle 39"/>
          <p:cNvSpPr/>
          <p:nvPr/>
        </p:nvSpPr>
        <p:spPr>
          <a:xfrm>
            <a:off x="614873" y="4880544"/>
            <a:ext cx="1245705" cy="576000"/>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1" name="TextBox 40"/>
          <p:cNvSpPr txBox="1"/>
          <p:nvPr/>
        </p:nvSpPr>
        <p:spPr>
          <a:xfrm>
            <a:off x="524541" y="5411579"/>
            <a:ext cx="1279517"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101, 44, 144</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42" name="Rectangle 41"/>
          <p:cNvSpPr/>
          <p:nvPr/>
        </p:nvSpPr>
        <p:spPr>
          <a:xfrm>
            <a:off x="4413662" y="4880544"/>
            <a:ext cx="1245705" cy="576000"/>
          </a:xfrm>
          <a:prstGeom prst="rect">
            <a:avLst/>
          </a:prstGeom>
          <a:solidFill>
            <a:srgbClr val="9A5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3" name="TextBox 42"/>
          <p:cNvSpPr txBox="1"/>
          <p:nvPr/>
        </p:nvSpPr>
        <p:spPr>
          <a:xfrm>
            <a:off x="4323330" y="5411579"/>
            <a:ext cx="1279517"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154, 88, 204</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44" name="Rectangle 43"/>
          <p:cNvSpPr/>
          <p:nvPr/>
        </p:nvSpPr>
        <p:spPr>
          <a:xfrm>
            <a:off x="6076332" y="4880544"/>
            <a:ext cx="1245705" cy="576000"/>
          </a:xfrm>
          <a:prstGeom prst="rect">
            <a:avLst/>
          </a:prstGeom>
          <a:solidFill>
            <a:srgbClr val="BA8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5" name="TextBox 44"/>
          <p:cNvSpPr txBox="1"/>
          <p:nvPr/>
        </p:nvSpPr>
        <p:spPr>
          <a:xfrm>
            <a:off x="5986001" y="5411579"/>
            <a:ext cx="1353256"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186, 140, 220</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70702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8" name="TextBox 11"/>
          <p:cNvSpPr txBox="1"/>
          <p:nvPr/>
        </p:nvSpPr>
        <p:spPr>
          <a:xfrm>
            <a:off x="966303" y="4918927"/>
            <a:ext cx="7696200" cy="861774"/>
          </a:xfrm>
          <a:prstGeom prst="rect">
            <a:avLst/>
          </a:prstGeom>
          <a:noFill/>
        </p:spPr>
        <p:txBody>
          <a:bodyPr wrap="square" lIns="0" rtlCol="0">
            <a:spAutoFit/>
          </a:bodyPr>
          <a:lstStyle/>
          <a:p>
            <a:pPr eaLnBrk="0" fontAlgn="base" hangingPunct="0">
              <a:spcAft>
                <a:spcPts val="0"/>
              </a:spcAft>
            </a:pPr>
            <a:r>
              <a:rPr lang="en-IN" sz="1000" kern="1200" dirty="0">
                <a:solidFill>
                  <a:srgbClr val="7F7F7F"/>
                </a:solidFill>
                <a:effectLst/>
                <a:latin typeface="+mn-lt"/>
                <a:ea typeface="Times New Roman" panose="02020603050405020304" pitchFamily="18" charset="0"/>
                <a:cs typeface="Arial" panose="020B0604020202020204" pitchFamily="34" charset="0"/>
              </a:rPr>
              <a:t>ZenQ is a leading provider of </a:t>
            </a:r>
            <a:r>
              <a:rPr lang="en-IN" sz="1000" kern="1200" dirty="0" err="1" smtClean="0">
                <a:solidFill>
                  <a:srgbClr val="7F7F7F"/>
                </a:solidFill>
                <a:effectLst/>
                <a:latin typeface="+mn-lt"/>
                <a:ea typeface="Times New Roman" panose="02020603050405020304" pitchFamily="18" charset="0"/>
                <a:cs typeface="Arial" panose="020B0604020202020204" pitchFamily="34" charset="0"/>
              </a:rPr>
              <a:t>ipure</a:t>
            </a:r>
            <a:r>
              <a:rPr lang="en-IN" sz="1000" kern="1200" dirty="0" smtClean="0">
                <a:solidFill>
                  <a:srgbClr val="7F7F7F"/>
                </a:solidFill>
                <a:effectLst/>
                <a:latin typeface="+mn-lt"/>
                <a:ea typeface="Times New Roman" panose="02020603050405020304" pitchFamily="18" charset="0"/>
                <a:cs typeface="Arial" panose="020B0604020202020204" pitchFamily="34" charset="0"/>
              </a:rPr>
              <a:t>-play </a:t>
            </a:r>
            <a:r>
              <a:rPr lang="en-IN" sz="1000" kern="1200" dirty="0">
                <a:solidFill>
                  <a:srgbClr val="7F7F7F"/>
                </a:solidFill>
                <a:effectLst/>
                <a:latin typeface="+mn-lt"/>
                <a:ea typeface="Times New Roman" panose="02020603050405020304" pitchFamily="18" charset="0"/>
                <a:cs typeface="Arial" panose="020B0604020202020204" pitchFamily="34" charset="0"/>
              </a:rPr>
              <a:t>software quality assurance and testing services to clients across the globe. We offer a comprehensive range of value-added outsourcing solutions that are of the highest quality that our customers build quality products on.</a:t>
            </a:r>
            <a:endParaRPr lang="en-IN" sz="1000" dirty="0">
              <a:effectLst/>
              <a:latin typeface="+mn-lt"/>
              <a:ea typeface="Times New Roman" panose="02020603050405020304" pitchFamily="18" charset="0"/>
            </a:endParaRPr>
          </a:p>
          <a:p>
            <a:pPr eaLnBrk="0" fontAlgn="base" hangingPunct="0">
              <a:spcAft>
                <a:spcPts val="0"/>
              </a:spcAft>
            </a:pPr>
            <a:r>
              <a:rPr lang="en-IN" sz="1000" dirty="0">
                <a:effectLst/>
                <a:latin typeface="+mn-lt"/>
                <a:ea typeface="Times New Roman" panose="02020603050405020304" pitchFamily="18" charset="0"/>
              </a:rPr>
              <a:t> </a:t>
            </a:r>
          </a:p>
          <a:p>
            <a:pPr fontAlgn="base">
              <a:spcAft>
                <a:spcPts val="0"/>
              </a:spcAft>
            </a:pPr>
            <a:r>
              <a:rPr lang="en-US" sz="1000" kern="1200" dirty="0">
                <a:solidFill>
                  <a:srgbClr val="7F7F7F"/>
                </a:solidFill>
                <a:effectLst/>
                <a:latin typeface="+mn-lt"/>
                <a:ea typeface="Times New Roman" panose="02020603050405020304" pitchFamily="18" charset="0"/>
                <a:cs typeface="Arial" panose="020B0604020202020204" pitchFamily="34" charset="0"/>
              </a:rPr>
              <a:t>The contents of this </a:t>
            </a:r>
            <a:r>
              <a:rPr lang="en-US" sz="1000" kern="1200" dirty="0" smtClean="0">
                <a:solidFill>
                  <a:srgbClr val="7F7F7F"/>
                </a:solidFill>
                <a:effectLst/>
                <a:latin typeface="+mn-lt"/>
                <a:ea typeface="Times New Roman" panose="02020603050405020304" pitchFamily="18" charset="0"/>
                <a:cs typeface="Arial" panose="020B0604020202020204" pitchFamily="34" charset="0"/>
              </a:rPr>
              <a:t>presentation are </a:t>
            </a:r>
            <a:r>
              <a:rPr lang="en-US" sz="1000" kern="1200" dirty="0">
                <a:solidFill>
                  <a:srgbClr val="7F7F7F"/>
                </a:solidFill>
                <a:effectLst/>
                <a:latin typeface="+mn-lt"/>
                <a:ea typeface="Times New Roman" panose="02020603050405020304" pitchFamily="18" charset="0"/>
                <a:cs typeface="Arial" panose="020B0604020202020204" pitchFamily="34" charset="0"/>
              </a:rPr>
              <a:t>confidential and intended solely for the use of the individual or entity to whom they are addressed. The company accepts no liability for any damage caused by using the content of this </a:t>
            </a:r>
            <a:r>
              <a:rPr lang="en-US" sz="1000" kern="1200" dirty="0" smtClean="0">
                <a:solidFill>
                  <a:srgbClr val="7F7F7F"/>
                </a:solidFill>
                <a:effectLst/>
                <a:latin typeface="+mn-lt"/>
                <a:ea typeface="Times New Roman" panose="02020603050405020304" pitchFamily="18" charset="0"/>
                <a:cs typeface="Arial" panose="020B0604020202020204" pitchFamily="34" charset="0"/>
              </a:rPr>
              <a:t>presentation.</a:t>
            </a:r>
            <a:endParaRPr lang="en-IN" sz="1000" dirty="0">
              <a:effectLst/>
              <a:latin typeface="+mn-lt"/>
              <a:ea typeface="Times New Roman" panose="02020603050405020304" pitchFamily="18" charset="0"/>
            </a:endParaRPr>
          </a:p>
        </p:txBody>
      </p:sp>
      <p:sp>
        <p:nvSpPr>
          <p:cNvPr id="6" name="Footer Placeholder 4"/>
          <p:cNvSpPr>
            <a:spLocks noGrp="1"/>
          </p:cNvSpPr>
          <p:nvPr>
            <p:ph type="ftr" sz="quarter" idx="3"/>
          </p:nvPr>
        </p:nvSpPr>
        <p:spPr>
          <a:xfrm>
            <a:off x="838200" y="6356355"/>
            <a:ext cx="4114800" cy="365125"/>
          </a:xfrm>
          <a:prstGeom prst="rect">
            <a:avLst/>
          </a:prstGeom>
        </p:spPr>
        <p:txBody>
          <a:bodyPr vert="horz" lIns="91440" tIns="45720" rIns="91440" bIns="45720" rtlCol="0" anchor="ctr"/>
          <a:lstStyle>
            <a:lvl1pPr algn="l">
              <a:defRPr sz="1000">
                <a:solidFill>
                  <a:schemeClr val="bg2"/>
                </a:solidFill>
              </a:defRPr>
            </a:lvl1pPr>
          </a:lstStyle>
          <a:p>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295" y="3021037"/>
            <a:ext cx="4789028" cy="1440000"/>
          </a:xfrm>
          <a:prstGeom prst="rect">
            <a:avLst/>
          </a:prstGeom>
        </p:spPr>
      </p:pic>
      <p:cxnSp>
        <p:nvCxnSpPr>
          <p:cNvPr id="13" name="Straight Connector 12"/>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3488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44F9C88-F9FB-E048-BC35-1536A6B0C965}"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BFF86-B8D1-4242-8EE7-29BB9847B437}" type="slidenum">
              <a:rPr lang="en-US" smtClean="0"/>
              <a:t>‹#›</a:t>
            </a:fld>
            <a:endParaRPr lang="en-US"/>
          </a:p>
        </p:txBody>
      </p:sp>
    </p:spTree>
    <p:extLst>
      <p:ext uri="{BB962C8B-B14F-4D97-AF65-F5344CB8AC3E}">
        <p14:creationId xmlns:p14="http://schemas.microsoft.com/office/powerpoint/2010/main" val="3974569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590747" y="1835603"/>
            <a:ext cx="5601252" cy="5022403"/>
          </a:xfrm>
        </p:spPr>
        <p:txBody>
          <a:bodyPr/>
          <a:lstStyle/>
          <a:p>
            <a:r>
              <a:rPr lang="en-US" smtClean="0"/>
              <a:t>Click icon to add picture</a:t>
            </a:r>
            <a:endParaRPr lang="en-IN"/>
          </a:p>
        </p:txBody>
      </p:sp>
      <p:sp>
        <p:nvSpPr>
          <p:cNvPr id="9" name="Text Placeholder 8"/>
          <p:cNvSpPr>
            <a:spLocks noGrp="1"/>
          </p:cNvSpPr>
          <p:nvPr>
            <p:ph type="body" sz="quarter" idx="11" hasCustomPrompt="1"/>
          </p:nvPr>
        </p:nvSpPr>
        <p:spPr>
          <a:xfrm>
            <a:off x="3" y="2238787"/>
            <a:ext cx="6139543" cy="1172070"/>
          </a:xfrm>
        </p:spPr>
        <p:txBody>
          <a:bodyPr lIns="432000" anchor="ctr">
            <a:normAutofit/>
          </a:bodyPr>
          <a:lstStyle>
            <a:lvl1pPr marL="0" indent="0" algn="l">
              <a:buNone/>
              <a:defRPr sz="3600">
                <a:solidFill>
                  <a:schemeClr val="accent4"/>
                </a:solidFill>
                <a:latin typeface="Century Gothic" panose="020B0502020202020204" pitchFamily="34" charset="0"/>
              </a:defRPr>
            </a:lvl1pPr>
          </a:lstStyle>
          <a:p>
            <a:pPr lvl="0"/>
            <a:r>
              <a:rPr lang="en-US" dirty="0" smtClean="0"/>
              <a:t>Title heading</a:t>
            </a:r>
            <a:endParaRPr lang="en-IN" dirty="0"/>
          </a:p>
        </p:txBody>
      </p:sp>
      <p:sp>
        <p:nvSpPr>
          <p:cNvPr id="11" name="Text Placeholder 10"/>
          <p:cNvSpPr>
            <a:spLocks noGrp="1"/>
          </p:cNvSpPr>
          <p:nvPr>
            <p:ph type="body" sz="quarter" idx="12" hasCustomPrompt="1"/>
          </p:nvPr>
        </p:nvSpPr>
        <p:spPr>
          <a:xfrm>
            <a:off x="0" y="3286981"/>
            <a:ext cx="4775200" cy="602859"/>
          </a:xfrm>
        </p:spPr>
        <p:txBody>
          <a:bodyPr vert="horz" lIns="432000" tIns="45720" rIns="91440" bIns="45720" rtlCol="0" anchor="ctr">
            <a:normAutofit/>
          </a:bodyPr>
          <a:lstStyle>
            <a:lvl1pPr algn="l">
              <a:defRPr lang="en-IN" sz="2000" dirty="0">
                <a:solidFill>
                  <a:schemeClr val="tx2"/>
                </a:solidFill>
                <a:latin typeface="Century Gothic" panose="020B0502020202020204" pitchFamily="34" charset="0"/>
              </a:defRPr>
            </a:lvl1pPr>
          </a:lstStyle>
          <a:p>
            <a:pPr marL="0" lvl="0" indent="0">
              <a:buNone/>
            </a:pPr>
            <a:r>
              <a:rPr lang="en-US" dirty="0" smtClean="0"/>
              <a:t>Sub-heading</a:t>
            </a:r>
            <a:endParaRPr lang="en-IN" dirty="0"/>
          </a:p>
        </p:txBody>
      </p:sp>
      <p:sp>
        <p:nvSpPr>
          <p:cNvPr id="13" name="Text Placeholder 12"/>
          <p:cNvSpPr>
            <a:spLocks noGrp="1"/>
          </p:cNvSpPr>
          <p:nvPr>
            <p:ph type="body" sz="quarter" idx="13" hasCustomPrompt="1"/>
          </p:nvPr>
        </p:nvSpPr>
        <p:spPr>
          <a:xfrm>
            <a:off x="3" y="5529269"/>
            <a:ext cx="3125788" cy="479425"/>
          </a:xfrm>
        </p:spPr>
        <p:txBody>
          <a:bodyPr lIns="432000">
            <a:normAutofit/>
          </a:bodyPr>
          <a:lstStyle>
            <a:lvl1pPr marL="0" indent="0">
              <a:buNone/>
              <a:defRPr sz="1200" baseline="0">
                <a:solidFill>
                  <a:schemeClr val="accent4"/>
                </a:solidFill>
              </a:defRPr>
            </a:lvl1pPr>
          </a:lstStyle>
          <a:p>
            <a:pPr lvl="0"/>
            <a:r>
              <a:rPr lang="en-US" dirty="0" smtClean="0"/>
              <a:t>Month  Date, Year</a:t>
            </a:r>
            <a:endParaRPr lang="en-IN" dirty="0"/>
          </a:p>
        </p:txBody>
      </p:sp>
      <p:sp>
        <p:nvSpPr>
          <p:cNvPr id="8" name="SmartArt Placeholder 4"/>
          <p:cNvSpPr>
            <a:spLocks noGrp="1"/>
          </p:cNvSpPr>
          <p:nvPr>
            <p:ph type="dgm" sz="quarter" idx="14" hasCustomPrompt="1"/>
          </p:nvPr>
        </p:nvSpPr>
        <p:spPr>
          <a:xfrm>
            <a:off x="10203997" y="676444"/>
            <a:ext cx="1726747" cy="519112"/>
          </a:xfrm>
        </p:spPr>
        <p:txBody>
          <a:bodyPr/>
          <a:lstStyle>
            <a:lvl1pPr marL="0" indent="0">
              <a:buNone/>
              <a:defRPr/>
            </a:lvl1pPr>
          </a:lstStyle>
          <a:p>
            <a:r>
              <a:rPr lang="en-IN" dirty="0" smtClean="0"/>
              <a:t>Co-brand</a:t>
            </a:r>
            <a:endParaRPr lang="en-IN"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002" y="432000"/>
            <a:ext cx="2993143" cy="900000"/>
          </a:xfrm>
          <a:prstGeom prst="rect">
            <a:avLst/>
          </a:prstGeom>
        </p:spPr>
      </p:pic>
    </p:spTree>
    <p:extLst>
      <p:ext uri="{BB962C8B-B14F-4D97-AF65-F5344CB8AC3E}">
        <p14:creationId xmlns:p14="http://schemas.microsoft.com/office/powerpoint/2010/main" val="715594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38BFF86-B8D1-4242-8EE7-29BB9847B437}" type="slidenum">
              <a:rPr lang="en-US" smtClean="0"/>
              <a:t>‹#›</a:t>
            </a:fld>
            <a:endParaRPr lang="en-US"/>
          </a:p>
        </p:txBody>
      </p:sp>
      <p:cxnSp>
        <p:nvCxnSpPr>
          <p:cNvPr id="12" name="Straight Connector 11"/>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1226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3B383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4"/>
            <a:ext cx="10515600" cy="2852737"/>
          </a:xfrm>
        </p:spPr>
        <p:txBody>
          <a:bodyPr anchor="b"/>
          <a:lstStyle>
            <a:lvl1pPr>
              <a:defRPr sz="4500">
                <a:solidFill>
                  <a:srgbClr val="F79428"/>
                </a:solidFill>
              </a:defRPr>
            </a:lvl1pPr>
          </a:lstStyle>
          <a:p>
            <a:r>
              <a:rPr lang="en-US" smtClean="0"/>
              <a:t>Click to edit Master title style</a:t>
            </a:r>
            <a:endParaRPr lang="en-IN" dirty="0"/>
          </a:p>
        </p:txBody>
      </p:sp>
      <p:sp>
        <p:nvSpPr>
          <p:cNvPr id="3" name="Text Placeholder 2"/>
          <p:cNvSpPr>
            <a:spLocks noGrp="1"/>
          </p:cNvSpPr>
          <p:nvPr>
            <p:ph type="body" idx="1"/>
          </p:nvPr>
        </p:nvSpPr>
        <p:spPr>
          <a:xfrm>
            <a:off x="831851" y="4589469"/>
            <a:ext cx="10515600" cy="1500187"/>
          </a:xfrm>
        </p:spPr>
        <p:txBody>
          <a:bodyPr/>
          <a:lstStyle>
            <a:lvl1pPr marL="0" indent="0">
              <a:buNone/>
              <a:defRPr sz="1800">
                <a:solidFill>
                  <a:schemeClr val="bg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35388521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rgbClr val="4A206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4"/>
            <a:ext cx="10515600" cy="2852737"/>
          </a:xfrm>
        </p:spPr>
        <p:txBody>
          <a:bodyPr anchor="b"/>
          <a:lstStyle>
            <a:lvl1pPr>
              <a:defRPr sz="4500">
                <a:solidFill>
                  <a:srgbClr val="F79428"/>
                </a:solidFill>
              </a:defRPr>
            </a:lvl1pPr>
          </a:lstStyle>
          <a:p>
            <a:r>
              <a:rPr lang="en-US" smtClean="0"/>
              <a:t>Click to edit Master title style</a:t>
            </a:r>
            <a:endParaRPr lang="en-IN" dirty="0"/>
          </a:p>
        </p:txBody>
      </p:sp>
      <p:sp>
        <p:nvSpPr>
          <p:cNvPr id="3" name="Text Placeholder 2"/>
          <p:cNvSpPr>
            <a:spLocks noGrp="1"/>
          </p:cNvSpPr>
          <p:nvPr>
            <p:ph type="body" idx="1"/>
          </p:nvPr>
        </p:nvSpPr>
        <p:spPr>
          <a:xfrm>
            <a:off x="831851" y="4589469"/>
            <a:ext cx="10515600" cy="1500187"/>
          </a:xfrm>
        </p:spPr>
        <p:txBody>
          <a:bodyPr/>
          <a:lstStyle>
            <a:lvl1pPr marL="0" indent="0">
              <a:buNone/>
              <a:defRPr sz="1800">
                <a:solidFill>
                  <a:schemeClr val="bg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63189403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2_Section Header">
    <p:bg>
      <p:bgPr>
        <a:solidFill>
          <a:srgbClr val="24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4"/>
            <a:ext cx="10515600" cy="2852737"/>
          </a:xfrm>
        </p:spPr>
        <p:txBody>
          <a:bodyPr anchor="b"/>
          <a:lstStyle>
            <a:lvl1pPr>
              <a:defRPr sz="4500">
                <a:solidFill>
                  <a:srgbClr val="F79428"/>
                </a:solidFill>
              </a:defRPr>
            </a:lvl1pPr>
          </a:lstStyle>
          <a:p>
            <a:r>
              <a:rPr lang="en-US" smtClean="0"/>
              <a:t>Click to edit Master title style</a:t>
            </a:r>
            <a:endParaRPr lang="en-IN" dirty="0"/>
          </a:p>
        </p:txBody>
      </p:sp>
      <p:sp>
        <p:nvSpPr>
          <p:cNvPr id="3" name="Text Placeholder 2"/>
          <p:cNvSpPr>
            <a:spLocks noGrp="1"/>
          </p:cNvSpPr>
          <p:nvPr>
            <p:ph type="body" idx="1"/>
          </p:nvPr>
        </p:nvSpPr>
        <p:spPr>
          <a:xfrm>
            <a:off x="831851" y="4589469"/>
            <a:ext cx="10515600" cy="1500187"/>
          </a:xfrm>
        </p:spPr>
        <p:txBody>
          <a:bodyPr/>
          <a:lstStyle>
            <a:lvl1pPr marL="0" indent="0">
              <a:buNone/>
              <a:defRPr sz="1800">
                <a:solidFill>
                  <a:schemeClr val="bg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10413120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dirty="0"/>
          </a:p>
        </p:txBody>
      </p:sp>
      <p:sp>
        <p:nvSpPr>
          <p:cNvPr id="7"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38BFF86-B8D1-4242-8EE7-29BB9847B437}" type="slidenum">
              <a:rPr lang="en-US" smtClean="0"/>
              <a:t>‹#›</a:t>
            </a:fld>
            <a:endParaRPr lang="en-US"/>
          </a:p>
        </p:txBody>
      </p:sp>
      <p:cxnSp>
        <p:nvCxnSpPr>
          <p:cNvPr id="11" name="Straight Connector 10"/>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3781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38BFF86-B8D1-4242-8EE7-29BB9847B437}" type="slidenum">
              <a:rPr lang="en-US" smtClean="0"/>
              <a:t>‹#›</a:t>
            </a:fld>
            <a:endParaRPr lang="en-US"/>
          </a:p>
        </p:txBody>
      </p:sp>
      <p:cxnSp>
        <p:nvCxnSpPr>
          <p:cNvPr id="14" name="Straight Connector 13"/>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974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1" name="Slide Number Placeholder 5"/>
          <p:cNvSpPr>
            <a:spLocks noGrp="1"/>
          </p:cNvSpPr>
          <p:nvPr>
            <p:ph type="sldNum" sz="quarter" idx="11"/>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38BFF86-B8D1-4242-8EE7-29BB9847B437}" type="slidenum">
              <a:rPr lang="en-US" smtClean="0"/>
              <a:t>‹#›</a:t>
            </a:fld>
            <a:endParaRPr lang="en-US"/>
          </a:p>
        </p:txBody>
      </p:sp>
      <p:cxnSp>
        <p:nvCxnSpPr>
          <p:cNvPr id="16" name="Straight Connector 15"/>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2528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Footer Placeholder 4"/>
          <p:cNvSpPr>
            <a:spLocks noGrp="1"/>
          </p:cNvSpPr>
          <p:nvPr>
            <p:ph type="ftr" sz="quarter" idx="3"/>
          </p:nvPr>
        </p:nvSpPr>
        <p:spPr>
          <a:xfrm>
            <a:off x="838200" y="6356355"/>
            <a:ext cx="4114800" cy="365125"/>
          </a:xfrm>
          <a:prstGeom prst="rect">
            <a:avLst/>
          </a:prstGeom>
        </p:spPr>
        <p:txBody>
          <a:bodyPr vert="horz" lIns="91440" tIns="45720" rIns="91440" bIns="45720" rtlCol="0" anchor="ctr"/>
          <a:lstStyle>
            <a:lvl1pPr algn="l">
              <a:defRPr sz="1000">
                <a:solidFill>
                  <a:schemeClr val="bg2"/>
                </a:solidFill>
              </a:defRPr>
            </a:lvl1pPr>
          </a:lstStyle>
          <a:p>
            <a:endParaRPr lang="en-US"/>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38BFF86-B8D1-4242-8EE7-29BB9847B437}" type="slidenum">
              <a:rPr lang="en-US" smtClean="0"/>
              <a:t>‹#›</a:t>
            </a:fld>
            <a:endParaRPr lang="en-US"/>
          </a:p>
        </p:txBody>
      </p:sp>
    </p:spTree>
    <p:extLst>
      <p:ext uri="{BB962C8B-B14F-4D97-AF65-F5344CB8AC3E}">
        <p14:creationId xmlns:p14="http://schemas.microsoft.com/office/powerpoint/2010/main" val="17760786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685783" rtl="0" eaLnBrk="1" latinLnBrk="0" hangingPunct="1">
        <a:lnSpc>
          <a:spcPct val="90000"/>
        </a:lnSpc>
        <a:spcBef>
          <a:spcPct val="0"/>
        </a:spcBef>
        <a:buNone/>
        <a:defRPr sz="3200" kern="1200">
          <a:solidFill>
            <a:schemeClr val="accent4"/>
          </a:solidFill>
          <a:latin typeface="Century Gothic" panose="020B0502020202020204" pitchFamily="34" charset="0"/>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400" kern="1200">
          <a:solidFill>
            <a:srgbClr val="3B3838"/>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2400" kern="1200">
          <a:solidFill>
            <a:srgbClr val="3B3838"/>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2400" kern="1200">
          <a:solidFill>
            <a:srgbClr val="3B3838"/>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2400" kern="1200">
          <a:solidFill>
            <a:srgbClr val="3B3838"/>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2400" kern="1200">
          <a:solidFill>
            <a:srgbClr val="3B3838"/>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29342" b="29342"/>
          <a:stretch>
            <a:fillRect/>
          </a:stretch>
        </p:blipFill>
        <p:spPr/>
      </p:pic>
      <p:sp>
        <p:nvSpPr>
          <p:cNvPr id="461830" name="Rectangle 6"/>
          <p:cNvSpPr>
            <a:spLocks noGrp="1" noChangeArrowheads="1"/>
          </p:cNvSpPr>
          <p:nvPr>
            <p:ph type="body" sz="quarter" idx="11"/>
          </p:nvPr>
        </p:nvSpPr>
        <p:spPr>
          <a:xfrm>
            <a:off x="3" y="2238787"/>
            <a:ext cx="7534138" cy="1172070"/>
          </a:xfrm>
        </p:spPr>
        <p:txBody>
          <a:bodyPr/>
          <a:lstStyle/>
          <a:p>
            <a:r>
              <a:rPr lang="en-AU" dirty="0"/>
              <a:t>ISTQB Certified Tester Foundation Level</a:t>
            </a:r>
          </a:p>
        </p:txBody>
      </p:sp>
      <p:sp>
        <p:nvSpPr>
          <p:cNvPr id="3" name="Text Placeholder 2"/>
          <p:cNvSpPr>
            <a:spLocks noGrp="1"/>
          </p:cNvSpPr>
          <p:nvPr>
            <p:ph type="body" sz="quarter" idx="12"/>
          </p:nvPr>
        </p:nvSpPr>
        <p:spPr>
          <a:xfrm>
            <a:off x="3" y="3594410"/>
            <a:ext cx="4775200" cy="602859"/>
          </a:xfrm>
        </p:spPr>
        <p:txBody>
          <a:bodyPr>
            <a:normAutofit lnSpcReduction="10000"/>
          </a:bodyPr>
          <a:lstStyle/>
          <a:p>
            <a:r>
              <a:rPr lang="en-AU" dirty="0"/>
              <a:t>Module 6 of 6: Tool Support for Testing</a:t>
            </a:r>
          </a:p>
          <a:p>
            <a:endParaRPr lang="en-IN" dirty="0"/>
          </a:p>
        </p:txBody>
      </p:sp>
      <p:sp>
        <p:nvSpPr>
          <p:cNvPr id="5" name="Text Placeholder 4"/>
          <p:cNvSpPr>
            <a:spLocks noGrp="1"/>
          </p:cNvSpPr>
          <p:nvPr>
            <p:ph type="body" sz="quarter" idx="13"/>
          </p:nvPr>
        </p:nvSpPr>
        <p:spPr/>
        <p:txBody>
          <a:bodyPr/>
          <a:lstStyle/>
          <a:p>
            <a:r>
              <a:rPr lang="en-IN" dirty="0" smtClean="0"/>
              <a:t>February,2017</a:t>
            </a:r>
            <a:endParaRPr lang="en-IN" dirty="0"/>
          </a:p>
        </p:txBody>
      </p:sp>
      <p:pic>
        <p:nvPicPr>
          <p:cNvPr id="7" name="SmartArt Placeholder 6"/>
          <p:cNvPicPr>
            <a:picLocks noGrp="1" noChangeAspect="1"/>
          </p:cNvPicPr>
          <p:nvPr>
            <p:ph type="dgm" sz="quarter" idx="14"/>
          </p:nvPr>
        </p:nvPicPr>
        <p:blipFill>
          <a:blip r:embed="rId4">
            <a:extLst>
              <a:ext uri="{28A0092B-C50C-407E-A947-70E740481C1C}">
                <a14:useLocalDpi xmlns:a14="http://schemas.microsoft.com/office/drawing/2010/main" val="0"/>
              </a:ext>
            </a:extLst>
          </a:blip>
          <a:stretch>
            <a:fillRect/>
          </a:stretch>
        </p:blipFill>
        <p:spPr>
          <a:xfrm>
            <a:off x="10466790" y="676275"/>
            <a:ext cx="1200932" cy="519113"/>
          </a:xfrm>
        </p:spPr>
      </p:pic>
      <p:sp>
        <p:nvSpPr>
          <p:cNvPr id="4" name="Rectangle 6"/>
          <p:cNvSpPr txBox="1">
            <a:spLocks noChangeArrowheads="1"/>
          </p:cNvSpPr>
          <p:nvPr/>
        </p:nvSpPr>
        <p:spPr bwMode="auto">
          <a:xfrm>
            <a:off x="1617408" y="6240855"/>
            <a:ext cx="8957184" cy="303580"/>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rgbClr val="003366"/>
              </a:buClr>
              <a:buFont typeface="Wingdings" pitchFamily="2" charset="2"/>
              <a:buNone/>
              <a:defRPr sz="2400" b="1">
                <a:solidFill>
                  <a:srgbClr val="FFCC66"/>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itchFamily="2" charset="2"/>
              <a:buChar char="§"/>
              <a:defRPr sz="2500">
                <a:solidFill>
                  <a:schemeClr val="tx1"/>
                </a:solidFill>
                <a:latin typeface="+mn-lt"/>
              </a:defRPr>
            </a:lvl2pPr>
            <a:lvl3pPr marL="1143000" indent="-228600" algn="l" rtl="0" eaLnBrk="0" fontAlgn="base" hangingPunct="0">
              <a:spcBef>
                <a:spcPct val="20000"/>
              </a:spcBef>
              <a:spcAft>
                <a:spcPct val="0"/>
              </a:spcAft>
              <a:buClr>
                <a:srgbClr val="003366"/>
              </a:buClr>
              <a:buFont typeface="Arial" pitchFamily="34" charset="0"/>
              <a:buChar char="–"/>
              <a:defRPr sz="2300">
                <a:solidFill>
                  <a:schemeClr val="tx1"/>
                </a:solidFill>
                <a:latin typeface="+mn-lt"/>
              </a:defRPr>
            </a:lvl3pPr>
            <a:lvl4pPr marL="1600200" indent="-228600" algn="l" rtl="0" eaLnBrk="0" fontAlgn="base" hangingPunct="0">
              <a:spcBef>
                <a:spcPct val="20000"/>
              </a:spcBef>
              <a:spcAft>
                <a:spcPct val="0"/>
              </a:spcAft>
              <a:buClr>
                <a:srgbClr val="003366"/>
              </a:buClr>
              <a:buFont typeface="Arial" pitchFamily="34" charset="0"/>
              <a:buChar char="»"/>
              <a:defRPr sz="2000">
                <a:solidFill>
                  <a:schemeClr val="tx1"/>
                </a:solidFill>
                <a:latin typeface="+mn-lt"/>
              </a:defRPr>
            </a:lvl4pPr>
            <a:lvl5pPr marL="2057400" indent="-228600" algn="l" rtl="0" eaLnBrk="0" fontAlgn="base" hangingPunct="0">
              <a:spcBef>
                <a:spcPct val="20000"/>
              </a:spcBef>
              <a:spcAft>
                <a:spcPct val="0"/>
              </a:spcAft>
              <a:buClr>
                <a:srgbClr val="003366"/>
              </a:buClr>
              <a:buChar char="•"/>
              <a:defRPr>
                <a:solidFill>
                  <a:schemeClr val="tx1"/>
                </a:solidFill>
                <a:latin typeface="+mn-lt"/>
              </a:defRPr>
            </a:lvl5pPr>
            <a:lvl6pPr marL="2514600" indent="-228600" algn="l" rtl="0" fontAlgn="base">
              <a:spcBef>
                <a:spcPct val="20000"/>
              </a:spcBef>
              <a:spcAft>
                <a:spcPct val="0"/>
              </a:spcAft>
              <a:buClr>
                <a:srgbClr val="003366"/>
              </a:buClr>
              <a:buChar char="•"/>
              <a:defRPr>
                <a:solidFill>
                  <a:schemeClr val="tx1"/>
                </a:solidFill>
                <a:latin typeface="+mn-lt"/>
              </a:defRPr>
            </a:lvl6pPr>
            <a:lvl7pPr marL="2971800" indent="-228600" algn="l" rtl="0" fontAlgn="base">
              <a:spcBef>
                <a:spcPct val="20000"/>
              </a:spcBef>
              <a:spcAft>
                <a:spcPct val="0"/>
              </a:spcAft>
              <a:buClr>
                <a:srgbClr val="003366"/>
              </a:buClr>
              <a:buChar char="•"/>
              <a:defRPr>
                <a:solidFill>
                  <a:schemeClr val="tx1"/>
                </a:solidFill>
                <a:latin typeface="+mn-lt"/>
              </a:defRPr>
            </a:lvl7pPr>
            <a:lvl8pPr marL="3429000" indent="-228600" algn="l" rtl="0" fontAlgn="base">
              <a:spcBef>
                <a:spcPct val="20000"/>
              </a:spcBef>
              <a:spcAft>
                <a:spcPct val="0"/>
              </a:spcAft>
              <a:buClr>
                <a:srgbClr val="003366"/>
              </a:buClr>
              <a:buChar char="•"/>
              <a:defRPr>
                <a:solidFill>
                  <a:schemeClr val="tx1"/>
                </a:solidFill>
                <a:latin typeface="+mn-lt"/>
              </a:defRPr>
            </a:lvl8pPr>
            <a:lvl9pPr marL="3886200" indent="-228600" algn="l" rtl="0" fontAlgn="base">
              <a:spcBef>
                <a:spcPct val="20000"/>
              </a:spcBef>
              <a:spcAft>
                <a:spcPct val="0"/>
              </a:spcAft>
              <a:buClr>
                <a:srgbClr val="003366"/>
              </a:buClr>
              <a:buChar char="•"/>
              <a:defRPr>
                <a:solidFill>
                  <a:schemeClr val="tx1"/>
                </a:solidFill>
                <a:latin typeface="+mn-lt"/>
              </a:defRPr>
            </a:lvl9pPr>
          </a:lstStyle>
          <a:p>
            <a:pPr eaLnBrk="1" hangingPunct="1"/>
            <a:endParaRPr lang="en-US" sz="1200" b="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40652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Test Tool Classification</a:t>
            </a:r>
            <a:endParaRPr lang="en-US" dirty="0"/>
          </a:p>
        </p:txBody>
      </p:sp>
      <p:sp>
        <p:nvSpPr>
          <p:cNvPr id="3" name="Content Placeholder 2"/>
          <p:cNvSpPr>
            <a:spLocks noGrp="1"/>
          </p:cNvSpPr>
          <p:nvPr>
            <p:ph idx="1"/>
          </p:nvPr>
        </p:nvSpPr>
        <p:spPr/>
        <p:txBody>
          <a:bodyPr/>
          <a:lstStyle/>
          <a:p>
            <a:pPr algn="just"/>
            <a:r>
              <a:rPr lang="en-AU" sz="2000" dirty="0"/>
              <a:t>ISTQB classifies test tools by the test activity that they support.</a:t>
            </a:r>
          </a:p>
          <a:p>
            <a:pPr algn="just"/>
            <a:endParaRPr lang="en-AU" sz="2000" dirty="0"/>
          </a:p>
          <a:p>
            <a:pPr algn="just"/>
            <a:r>
              <a:rPr lang="en-AU" sz="2000" dirty="0"/>
              <a:t>Some tools support more than one activity</a:t>
            </a:r>
          </a:p>
          <a:p>
            <a:pPr algn="just"/>
            <a:endParaRPr lang="en-AU" sz="2000" dirty="0"/>
          </a:p>
          <a:p>
            <a:pPr algn="just"/>
            <a:r>
              <a:rPr lang="en-AU" sz="2000" dirty="0">
                <a:solidFill>
                  <a:schemeClr val="tx1"/>
                </a:solidFill>
              </a:rPr>
              <a:t>Some test tools can be </a:t>
            </a:r>
            <a:r>
              <a:rPr lang="en-AU" sz="2000" b="1" dirty="0">
                <a:solidFill>
                  <a:schemeClr val="tx1"/>
                </a:solidFill>
              </a:rPr>
              <a:t>intrusive</a:t>
            </a:r>
          </a:p>
          <a:p>
            <a:pPr lvl="1" algn="just"/>
            <a:r>
              <a:rPr lang="en-AU" sz="2000" dirty="0">
                <a:solidFill>
                  <a:schemeClr val="tx1"/>
                </a:solidFill>
              </a:rPr>
              <a:t>They affect the actual outcome of the test.  For example monitoring tools may impact CPU and cause SLA failure</a:t>
            </a:r>
          </a:p>
          <a:p>
            <a:pPr lvl="1" algn="just"/>
            <a:r>
              <a:rPr lang="en-AU" sz="2000" dirty="0">
                <a:solidFill>
                  <a:schemeClr val="tx1"/>
                </a:solidFill>
              </a:rPr>
              <a:t>The consequence of intrusive tools is called the probe effect</a:t>
            </a:r>
          </a:p>
          <a:p>
            <a:pPr algn="just"/>
            <a:endParaRPr lang="en-AU" sz="2000" dirty="0"/>
          </a:p>
          <a:p>
            <a:pPr algn="just"/>
            <a:r>
              <a:rPr lang="en-AU" sz="2000" dirty="0"/>
              <a:t>Some tools offer support more appropriate for developers (</a:t>
            </a:r>
            <a:r>
              <a:rPr lang="en-AU" sz="2000" dirty="0" err="1"/>
              <a:t>eg</a:t>
            </a:r>
            <a:r>
              <a:rPr lang="en-AU" sz="2000" dirty="0"/>
              <a:t>. For component and component integration testing). These are marked with a ‘D’ on the following slides…</a:t>
            </a:r>
          </a:p>
          <a:p>
            <a:pPr marL="0" indent="0">
              <a:buNone/>
            </a:pPr>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10</a:t>
            </a:fld>
            <a:endParaRPr lang="en-US"/>
          </a:p>
        </p:txBody>
      </p:sp>
    </p:spTree>
    <p:extLst>
      <p:ext uri="{BB962C8B-B14F-4D97-AF65-F5344CB8AC3E}">
        <p14:creationId xmlns:p14="http://schemas.microsoft.com/office/powerpoint/2010/main" val="1336045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Categories of Test Tools</a:t>
            </a:r>
            <a:endParaRPr lang="en-US" dirty="0"/>
          </a:p>
        </p:txBody>
      </p:sp>
      <p:graphicFrame>
        <p:nvGraphicFramePr>
          <p:cNvPr id="5" name="Content Placeholder 4"/>
          <p:cNvGraphicFramePr>
            <a:graphicFrameLocks noGrp="1"/>
          </p:cNvGraphicFramePr>
          <p:nvPr>
            <p:ph idx="1"/>
            <p:extLst/>
          </p:nvPr>
        </p:nvGraphicFramePr>
        <p:xfrm>
          <a:off x="1473200" y="1282701"/>
          <a:ext cx="8915400" cy="4881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11</a:t>
            </a:fld>
            <a:endParaRPr lang="en-US"/>
          </a:p>
        </p:txBody>
      </p:sp>
    </p:spTree>
    <p:extLst>
      <p:ext uri="{BB962C8B-B14F-4D97-AF65-F5344CB8AC3E}">
        <p14:creationId xmlns:p14="http://schemas.microsoft.com/office/powerpoint/2010/main" val="82740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1. Tool Support for Management</a:t>
            </a:r>
            <a:endParaRPr lang="en-US" dirty="0"/>
          </a:p>
        </p:txBody>
      </p:sp>
      <p:sp>
        <p:nvSpPr>
          <p:cNvPr id="3" name="Content Placeholder 2"/>
          <p:cNvSpPr>
            <a:spLocks noGrp="1"/>
          </p:cNvSpPr>
          <p:nvPr>
            <p:ph idx="1"/>
          </p:nvPr>
        </p:nvSpPr>
        <p:spPr/>
        <p:txBody>
          <a:bodyPr/>
          <a:lstStyle/>
          <a:p>
            <a:pPr marL="0" indent="0">
              <a:buNone/>
              <a:defRPr/>
            </a:pPr>
            <a:r>
              <a:rPr lang="en-AU" b="1" dirty="0"/>
              <a:t>1.1 Test Management </a:t>
            </a:r>
            <a:r>
              <a:rPr lang="en-AU" b="1" dirty="0" smtClean="0"/>
              <a:t>Tools</a:t>
            </a:r>
          </a:p>
          <a:p>
            <a:pPr marL="0" indent="0">
              <a:buNone/>
              <a:defRPr/>
            </a:pPr>
            <a:endParaRPr lang="en-AU" b="1" dirty="0"/>
          </a:p>
          <a:p>
            <a:pPr algn="just">
              <a:defRPr/>
            </a:pPr>
            <a:r>
              <a:rPr lang="en-US" dirty="0"/>
              <a:t>These tools provide interfaces for executing tests, tracking defects and managing requirements, along with support for quantitative analysis and reporting of the test objects. </a:t>
            </a:r>
          </a:p>
          <a:p>
            <a:pPr algn="just">
              <a:defRPr/>
            </a:pPr>
            <a:endParaRPr lang="en-US" dirty="0"/>
          </a:p>
          <a:p>
            <a:pPr algn="just">
              <a:defRPr/>
            </a:pPr>
            <a:r>
              <a:rPr lang="en-US" dirty="0"/>
              <a:t>They also support tracing the test objects to requirement specifications and might have an independent version control capability or an interface to an external one.</a:t>
            </a:r>
            <a:endParaRPr lang="en-AU" dirty="0"/>
          </a:p>
          <a:p>
            <a:pPr marL="0" indent="0">
              <a:buNone/>
            </a:pPr>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12</a:t>
            </a:fld>
            <a:endParaRPr lang="en-US"/>
          </a:p>
        </p:txBody>
      </p:sp>
    </p:spTree>
    <p:extLst>
      <p:ext uri="{BB962C8B-B14F-4D97-AF65-F5344CB8AC3E}">
        <p14:creationId xmlns:p14="http://schemas.microsoft.com/office/powerpoint/2010/main" val="12046318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1. Tool Support for Management continued…</a:t>
            </a:r>
            <a:endParaRPr lang="en-US" dirty="0"/>
          </a:p>
        </p:txBody>
      </p:sp>
      <p:sp>
        <p:nvSpPr>
          <p:cNvPr id="3" name="Content Placeholder 2"/>
          <p:cNvSpPr>
            <a:spLocks noGrp="1"/>
          </p:cNvSpPr>
          <p:nvPr>
            <p:ph idx="1"/>
          </p:nvPr>
        </p:nvSpPr>
        <p:spPr/>
        <p:txBody>
          <a:bodyPr/>
          <a:lstStyle/>
          <a:p>
            <a:pPr marL="0" indent="0" algn="just">
              <a:buNone/>
              <a:defRPr/>
            </a:pPr>
            <a:r>
              <a:rPr lang="en-AU" b="1" dirty="0"/>
              <a:t>1.2 Requirements Management </a:t>
            </a:r>
            <a:r>
              <a:rPr lang="en-AU" b="1" dirty="0" smtClean="0"/>
              <a:t>Tools</a:t>
            </a:r>
          </a:p>
          <a:p>
            <a:pPr marL="0" indent="0" algn="just">
              <a:buNone/>
              <a:defRPr/>
            </a:pPr>
            <a:endParaRPr lang="en-AU" b="1" dirty="0"/>
          </a:p>
          <a:p>
            <a:pPr algn="just">
              <a:defRPr/>
            </a:pPr>
            <a:r>
              <a:rPr lang="en-US" dirty="0"/>
              <a:t>These tools store requirement statements, store the attributes for the requirements (including priority), provide unique identifiers and support tracing the requirements to individual tests. </a:t>
            </a:r>
          </a:p>
          <a:p>
            <a:pPr algn="just">
              <a:defRPr/>
            </a:pPr>
            <a:endParaRPr lang="en-US" dirty="0"/>
          </a:p>
          <a:p>
            <a:pPr algn="just">
              <a:defRPr/>
            </a:pPr>
            <a:r>
              <a:rPr lang="en-US" dirty="0"/>
              <a:t>These tools may also help with identifying inconsistent or missing requirements.</a:t>
            </a:r>
            <a:endParaRPr lang="en-AU" dirty="0"/>
          </a:p>
          <a:p>
            <a:pPr marL="0" indent="0">
              <a:buNone/>
            </a:pPr>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13</a:t>
            </a:fld>
            <a:endParaRPr lang="en-US"/>
          </a:p>
        </p:txBody>
      </p:sp>
    </p:spTree>
    <p:extLst>
      <p:ext uri="{BB962C8B-B14F-4D97-AF65-F5344CB8AC3E}">
        <p14:creationId xmlns:p14="http://schemas.microsoft.com/office/powerpoint/2010/main" val="19194820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1. Tool Support for Management continued…</a:t>
            </a:r>
            <a:endParaRPr lang="en-US" dirty="0"/>
          </a:p>
        </p:txBody>
      </p:sp>
      <p:sp>
        <p:nvSpPr>
          <p:cNvPr id="3" name="Content Placeholder 2"/>
          <p:cNvSpPr>
            <a:spLocks noGrp="1"/>
          </p:cNvSpPr>
          <p:nvPr>
            <p:ph idx="1"/>
          </p:nvPr>
        </p:nvSpPr>
        <p:spPr/>
        <p:txBody>
          <a:bodyPr/>
          <a:lstStyle/>
          <a:p>
            <a:pPr marL="0" indent="0" algn="just">
              <a:buNone/>
              <a:defRPr/>
            </a:pPr>
            <a:r>
              <a:rPr lang="en-US" b="1" dirty="0"/>
              <a:t>1.3 Incident Management Tools (Defect Tracking Tools</a:t>
            </a:r>
            <a:r>
              <a:rPr lang="en-US" b="1" dirty="0" smtClean="0"/>
              <a:t>)</a:t>
            </a:r>
          </a:p>
          <a:p>
            <a:pPr marL="0" indent="0" algn="just">
              <a:buNone/>
              <a:defRPr/>
            </a:pPr>
            <a:endParaRPr lang="en-US" b="1" dirty="0"/>
          </a:p>
          <a:p>
            <a:pPr algn="just">
              <a:defRPr/>
            </a:pPr>
            <a:r>
              <a:rPr lang="en-US" dirty="0"/>
              <a:t>These tools store and manage incident reports, i.e. defects, failures, change requests or perceived problems and anomalies, and help in managing the life cycle of incidents, optionally with support for </a:t>
            </a:r>
            <a:r>
              <a:rPr lang="en-AU" dirty="0"/>
              <a:t>statistical analysis.</a:t>
            </a:r>
          </a:p>
          <a:p>
            <a:pPr marL="0" indent="0">
              <a:buNone/>
            </a:pPr>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14</a:t>
            </a:fld>
            <a:endParaRPr lang="en-US"/>
          </a:p>
        </p:txBody>
      </p:sp>
    </p:spTree>
    <p:extLst>
      <p:ext uri="{BB962C8B-B14F-4D97-AF65-F5344CB8AC3E}">
        <p14:creationId xmlns:p14="http://schemas.microsoft.com/office/powerpoint/2010/main" val="12348640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1. Tool Support for Management continued…</a:t>
            </a:r>
            <a:endParaRPr lang="en-US" dirty="0"/>
          </a:p>
        </p:txBody>
      </p:sp>
      <p:sp>
        <p:nvSpPr>
          <p:cNvPr id="3" name="Content Placeholder 2"/>
          <p:cNvSpPr>
            <a:spLocks noGrp="1"/>
          </p:cNvSpPr>
          <p:nvPr>
            <p:ph idx="1"/>
          </p:nvPr>
        </p:nvSpPr>
        <p:spPr/>
        <p:txBody>
          <a:bodyPr/>
          <a:lstStyle/>
          <a:p>
            <a:pPr marL="0" indent="0" algn="just">
              <a:buNone/>
              <a:defRPr/>
            </a:pPr>
            <a:r>
              <a:rPr lang="en-AU" b="1" dirty="0"/>
              <a:t>1.4 Configuration Management </a:t>
            </a:r>
            <a:r>
              <a:rPr lang="en-AU" b="1" dirty="0" smtClean="0"/>
              <a:t>Tools</a:t>
            </a:r>
          </a:p>
          <a:p>
            <a:pPr marL="0" indent="0" algn="just">
              <a:buNone/>
              <a:defRPr/>
            </a:pPr>
            <a:endParaRPr lang="en-AU" b="1" dirty="0"/>
          </a:p>
          <a:p>
            <a:pPr algn="just">
              <a:defRPr/>
            </a:pPr>
            <a:r>
              <a:rPr lang="en-US" dirty="0"/>
              <a:t>Although not strictly test tools, these are necessary for storage and version management of </a:t>
            </a:r>
            <a:r>
              <a:rPr lang="en-US" dirty="0" err="1"/>
              <a:t>testware</a:t>
            </a:r>
            <a:r>
              <a:rPr lang="en-US" dirty="0"/>
              <a:t> and related software especially when configuring more than one hardware/software environment in terms of operating system versions, compilers, browsers, etc.</a:t>
            </a:r>
            <a:endParaRPr lang="en-AU" dirty="0"/>
          </a:p>
          <a:p>
            <a:pPr marL="0" indent="0" algn="just">
              <a:buNone/>
            </a:pPr>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15</a:t>
            </a:fld>
            <a:endParaRPr lang="en-US"/>
          </a:p>
        </p:txBody>
      </p:sp>
    </p:spTree>
    <p:extLst>
      <p:ext uri="{BB962C8B-B14F-4D97-AF65-F5344CB8AC3E}">
        <p14:creationId xmlns:p14="http://schemas.microsoft.com/office/powerpoint/2010/main" val="10783590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2. Tool Support for Static Testing</a:t>
            </a:r>
            <a:endParaRPr lang="en-US" dirty="0"/>
          </a:p>
        </p:txBody>
      </p:sp>
      <p:sp>
        <p:nvSpPr>
          <p:cNvPr id="3" name="Content Placeholder 2"/>
          <p:cNvSpPr>
            <a:spLocks noGrp="1"/>
          </p:cNvSpPr>
          <p:nvPr>
            <p:ph idx="1"/>
          </p:nvPr>
        </p:nvSpPr>
        <p:spPr/>
        <p:txBody>
          <a:bodyPr/>
          <a:lstStyle/>
          <a:p>
            <a:pPr marL="0" indent="0">
              <a:buNone/>
              <a:defRPr/>
            </a:pPr>
            <a:r>
              <a:rPr lang="en-AU" sz="2400" b="1" dirty="0"/>
              <a:t>2.1 Review Tools</a:t>
            </a:r>
          </a:p>
          <a:p>
            <a:pPr marL="0" indent="0">
              <a:buNone/>
              <a:defRPr/>
            </a:pPr>
            <a:endParaRPr lang="en-AU" sz="2400" b="1" dirty="0"/>
          </a:p>
          <a:p>
            <a:pPr>
              <a:defRPr/>
            </a:pPr>
            <a:r>
              <a:rPr lang="en-US" sz="2400" dirty="0"/>
              <a:t>These tools assist with review processes, checklists, review guidelines and are used to store and communicate review comments, reports on defects and effort. </a:t>
            </a:r>
          </a:p>
          <a:p>
            <a:pPr>
              <a:defRPr/>
            </a:pPr>
            <a:r>
              <a:rPr lang="en-US" sz="2400" dirty="0"/>
              <a:t>They can be of further help by providing aid for online reviews for large or geographically dispersed teams.</a:t>
            </a:r>
          </a:p>
          <a:p>
            <a:pPr marL="0" indent="0">
              <a:buNone/>
              <a:defRPr/>
            </a:pPr>
            <a:endParaRPr lang="en-US" sz="2400" dirty="0"/>
          </a:p>
          <a:p>
            <a:pPr marL="0" indent="0">
              <a:buNone/>
              <a:defRPr/>
            </a:pPr>
            <a:endParaRPr lang="en-US" sz="2400" dirty="0"/>
          </a:p>
          <a:p>
            <a:pPr>
              <a:defRPr/>
            </a:pPr>
            <a:endParaRPr lang="en-AU" sz="2400" dirty="0"/>
          </a:p>
          <a:p>
            <a:pPr marL="0" indent="0">
              <a:buNone/>
            </a:pPr>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16</a:t>
            </a:fld>
            <a:endParaRPr lang="en-US"/>
          </a:p>
        </p:txBody>
      </p:sp>
    </p:spTree>
    <p:extLst>
      <p:ext uri="{BB962C8B-B14F-4D97-AF65-F5344CB8AC3E}">
        <p14:creationId xmlns:p14="http://schemas.microsoft.com/office/powerpoint/2010/main" val="13658882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2. Tool Support for Static Testing continued…</a:t>
            </a:r>
            <a:endParaRPr lang="en-US" dirty="0"/>
          </a:p>
        </p:txBody>
      </p:sp>
      <p:sp>
        <p:nvSpPr>
          <p:cNvPr id="3" name="Content Placeholder 2"/>
          <p:cNvSpPr>
            <a:spLocks noGrp="1"/>
          </p:cNvSpPr>
          <p:nvPr>
            <p:ph idx="1"/>
          </p:nvPr>
        </p:nvSpPr>
        <p:spPr/>
        <p:txBody>
          <a:bodyPr/>
          <a:lstStyle/>
          <a:p>
            <a:pPr marL="0" indent="0">
              <a:buNone/>
              <a:defRPr/>
            </a:pPr>
            <a:r>
              <a:rPr lang="en-AU" sz="2400" b="1" dirty="0"/>
              <a:t>2.2 Static Analysis Tools (D)</a:t>
            </a:r>
          </a:p>
          <a:p>
            <a:pPr marL="0" indent="0">
              <a:buNone/>
              <a:defRPr/>
            </a:pPr>
            <a:endParaRPr lang="en-AU" sz="2400" b="1" dirty="0"/>
          </a:p>
          <a:p>
            <a:pPr>
              <a:defRPr/>
            </a:pPr>
            <a:r>
              <a:rPr lang="en-US" sz="2000" dirty="0"/>
              <a:t>These tools help developers and testers find defects prior to dynamic testing by providing support for enforcing coding standards (including secure coding), analysis of structures and dependencies.</a:t>
            </a:r>
          </a:p>
          <a:p>
            <a:pPr>
              <a:defRPr/>
            </a:pPr>
            <a:r>
              <a:rPr lang="en-US" sz="2000" dirty="0"/>
              <a:t>They can also help in planning or risk analysis by providing metrics for the code (e.g., complexity).</a:t>
            </a:r>
          </a:p>
          <a:p>
            <a:pPr marL="0" indent="0">
              <a:buNone/>
              <a:defRPr/>
            </a:pPr>
            <a:endParaRPr lang="en-AU" sz="2400" dirty="0"/>
          </a:p>
          <a:p>
            <a:pPr marL="0" indent="0">
              <a:buNone/>
            </a:pPr>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17</a:t>
            </a:fld>
            <a:endParaRPr lang="en-US"/>
          </a:p>
        </p:txBody>
      </p:sp>
      <p:pic>
        <p:nvPicPr>
          <p:cNvPr id="5" name="Picture 2" descr="C:\Documents and Settings\emily_mogic\Local Settings\Temporary Internet Files\Content.IE5\0HMBCD63\MP90044849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0" y="3884371"/>
            <a:ext cx="3431744" cy="2287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10645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2. Tool Support for Static Testing continued…</a:t>
            </a:r>
            <a:endParaRPr lang="en-US" dirty="0"/>
          </a:p>
        </p:txBody>
      </p:sp>
      <p:sp>
        <p:nvSpPr>
          <p:cNvPr id="3" name="Content Placeholder 2"/>
          <p:cNvSpPr>
            <a:spLocks noGrp="1"/>
          </p:cNvSpPr>
          <p:nvPr>
            <p:ph idx="1"/>
          </p:nvPr>
        </p:nvSpPr>
        <p:spPr/>
        <p:txBody>
          <a:bodyPr/>
          <a:lstStyle/>
          <a:p>
            <a:pPr marL="0" indent="0" algn="just">
              <a:buNone/>
              <a:defRPr/>
            </a:pPr>
            <a:r>
              <a:rPr lang="en-AU" sz="2400" b="1" dirty="0"/>
              <a:t>2.3 Modelling Tools (D)</a:t>
            </a:r>
          </a:p>
          <a:p>
            <a:pPr marL="0" indent="0" algn="just">
              <a:buNone/>
              <a:defRPr/>
            </a:pPr>
            <a:endParaRPr lang="en-AU" sz="2400" b="1" dirty="0"/>
          </a:p>
          <a:p>
            <a:pPr algn="just">
              <a:defRPr/>
            </a:pPr>
            <a:r>
              <a:rPr lang="en-US" sz="2400" dirty="0"/>
              <a:t>These tools are used to validate software models (e.g., physical data model (PDM) for a relational database), by enumerating inconsistencies and finding defects. These tools can often aid in generating some test cases based on the model.</a:t>
            </a:r>
            <a:endParaRPr lang="en-AU" sz="2400" dirty="0"/>
          </a:p>
          <a:p>
            <a:pPr marL="0" indent="0">
              <a:buNone/>
            </a:pPr>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18</a:t>
            </a:fld>
            <a:endParaRPr lang="en-US"/>
          </a:p>
        </p:txBody>
      </p:sp>
      <p:pic>
        <p:nvPicPr>
          <p:cNvPr id="5" name="Picture 2" descr="C:\Documents and Settings\emily_mogic\Local Settings\Temporary Internet Files\Content.IE5\0HMBCD63\MP90044849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0" y="3962400"/>
            <a:ext cx="33147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92555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3. Tool Support for Test Specification</a:t>
            </a:r>
            <a:endParaRPr lang="en-US" dirty="0"/>
          </a:p>
        </p:txBody>
      </p:sp>
      <p:sp>
        <p:nvSpPr>
          <p:cNvPr id="3" name="Content Placeholder 2"/>
          <p:cNvSpPr>
            <a:spLocks noGrp="1"/>
          </p:cNvSpPr>
          <p:nvPr>
            <p:ph idx="1"/>
          </p:nvPr>
        </p:nvSpPr>
        <p:spPr>
          <a:xfrm>
            <a:off x="1473200" y="1282701"/>
            <a:ext cx="8915400" cy="4878520"/>
          </a:xfrm>
        </p:spPr>
        <p:txBody>
          <a:bodyPr/>
          <a:lstStyle/>
          <a:p>
            <a:pPr marL="0" indent="0">
              <a:buNone/>
              <a:defRPr/>
            </a:pPr>
            <a:r>
              <a:rPr lang="en-AU" sz="2400" b="1" dirty="0"/>
              <a:t>3. 1Test Design Tools</a:t>
            </a:r>
          </a:p>
          <a:p>
            <a:pPr marL="0" indent="0" algn="just">
              <a:buNone/>
              <a:defRPr/>
            </a:pPr>
            <a:endParaRPr lang="en-AU" sz="2400" b="1" dirty="0"/>
          </a:p>
          <a:p>
            <a:pPr algn="just">
              <a:defRPr/>
            </a:pPr>
            <a:r>
              <a:rPr lang="en-US" sz="2400" dirty="0"/>
              <a:t>These tools are used to generate test inputs or executable tests and/or test oracles from requirements, graphical user interfaces, design models (state, data or object) or code.</a:t>
            </a:r>
          </a:p>
          <a:p>
            <a:pPr marL="0" indent="0" algn="just">
              <a:buNone/>
              <a:defRPr/>
            </a:pPr>
            <a:endParaRPr lang="en-AU" sz="2400" b="1" dirty="0"/>
          </a:p>
          <a:p>
            <a:pPr marL="0" indent="0" algn="just">
              <a:buNone/>
              <a:defRPr/>
            </a:pPr>
            <a:r>
              <a:rPr lang="en-AU" sz="2400" b="1" dirty="0"/>
              <a:t>3.2 Test Data Preparation Tools</a:t>
            </a:r>
          </a:p>
          <a:p>
            <a:pPr marL="0" indent="0" algn="just">
              <a:buNone/>
              <a:defRPr/>
            </a:pPr>
            <a:endParaRPr lang="en-AU" sz="2400" b="1" dirty="0"/>
          </a:p>
          <a:p>
            <a:pPr algn="just">
              <a:defRPr/>
            </a:pPr>
            <a:r>
              <a:rPr lang="en-US" sz="2400" dirty="0"/>
              <a:t>Test data preparation tools manipulate databases, files or data transmissions to set up test data to be used during the execution of tests to ensure security through data anonymity.</a:t>
            </a:r>
            <a:endParaRPr lang="en-AU" sz="2400" dirty="0"/>
          </a:p>
          <a:p>
            <a:pPr marL="0" indent="0">
              <a:buNone/>
            </a:pPr>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19</a:t>
            </a:fld>
            <a:endParaRPr lang="en-US"/>
          </a:p>
        </p:txBody>
      </p:sp>
    </p:spTree>
    <p:extLst>
      <p:ext uri="{BB962C8B-B14F-4D97-AF65-F5344CB8AC3E}">
        <p14:creationId xmlns:p14="http://schemas.microsoft.com/office/powerpoint/2010/main" val="2054807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608130" y="4727954"/>
            <a:ext cx="3946540" cy="455370"/>
          </a:xfrm>
          <a:prstGeom prst="rect">
            <a:avLst/>
          </a:prstGeom>
          <a:solidFill>
            <a:srgbClr val="FFC000"/>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50000"/>
              </a:spcBef>
              <a:spcAft>
                <a:spcPct val="0"/>
              </a:spcAft>
              <a:buClr>
                <a:srgbClr val="0033CC"/>
              </a:buClr>
              <a:buSzPct val="155000"/>
            </a:pPr>
            <a:endParaRPr lang="en-US" sz="1200" b="1" u="sng">
              <a:latin typeface="Arial" charset="0"/>
            </a:endParaRPr>
          </a:p>
        </p:txBody>
      </p:sp>
      <p:sp>
        <p:nvSpPr>
          <p:cNvPr id="2" name="Title 1"/>
          <p:cNvSpPr>
            <a:spLocks noGrp="1"/>
          </p:cNvSpPr>
          <p:nvPr>
            <p:ph type="title"/>
          </p:nvPr>
        </p:nvSpPr>
        <p:spPr/>
        <p:txBody>
          <a:bodyPr/>
          <a:lstStyle/>
          <a:p>
            <a:r>
              <a:rPr lang="en-AU" dirty="0" smtClean="0"/>
              <a:t> </a:t>
            </a:r>
            <a:r>
              <a:rPr lang="en-AU" dirty="0"/>
              <a:t>Study Sessions</a:t>
            </a:r>
            <a:endParaRPr lang="en-US" dirty="0"/>
          </a:p>
        </p:txBody>
      </p:sp>
      <p:sp>
        <p:nvSpPr>
          <p:cNvPr id="5" name="Content Placeholder 2"/>
          <p:cNvSpPr>
            <a:spLocks noGrp="1"/>
          </p:cNvSpPr>
          <p:nvPr>
            <p:ph idx="1"/>
          </p:nvPr>
        </p:nvSpPr>
        <p:spPr>
          <a:xfrm>
            <a:off x="838200" y="1825625"/>
            <a:ext cx="10515600" cy="3381515"/>
          </a:xfrm>
        </p:spPr>
        <p:txBody>
          <a:bodyPr>
            <a:normAutofit fontScale="92500"/>
          </a:bodyPr>
          <a:lstStyle/>
          <a:p>
            <a:r>
              <a:rPr lang="en-AU" dirty="0" smtClean="0"/>
              <a:t>These study packs are intended as sessions directly from the chapters in the syllabus</a:t>
            </a:r>
          </a:p>
          <a:p>
            <a:endParaRPr lang="en-AU" dirty="0" smtClean="0"/>
          </a:p>
          <a:p>
            <a:r>
              <a:rPr lang="en-AU" dirty="0" smtClean="0"/>
              <a:t>There are 6 main modules</a:t>
            </a:r>
          </a:p>
          <a:p>
            <a:pPr marL="850900" lvl="1" indent="-457200">
              <a:buFontTx/>
              <a:buAutoNum type="arabicPeriod"/>
            </a:pPr>
            <a:r>
              <a:rPr lang="en-AU" dirty="0" smtClean="0"/>
              <a:t>Fundamentals of Testing</a:t>
            </a:r>
          </a:p>
          <a:p>
            <a:pPr marL="850900" lvl="1" indent="-457200">
              <a:buFontTx/>
              <a:buAutoNum type="arabicPeriod"/>
            </a:pPr>
            <a:r>
              <a:rPr lang="en-AU" dirty="0" smtClean="0"/>
              <a:t>Testing Throughout the Software Life Cycle</a:t>
            </a:r>
          </a:p>
          <a:p>
            <a:pPr marL="850900" lvl="1" indent="-457200">
              <a:buFontTx/>
              <a:buAutoNum type="arabicPeriod"/>
            </a:pPr>
            <a:r>
              <a:rPr lang="en-AU" dirty="0" smtClean="0"/>
              <a:t>Static Techniques</a:t>
            </a:r>
          </a:p>
          <a:p>
            <a:pPr marL="850900" lvl="1" indent="-457200">
              <a:buFontTx/>
              <a:buAutoNum type="arabicPeriod"/>
            </a:pPr>
            <a:r>
              <a:rPr lang="en-AU" dirty="0" smtClean="0"/>
              <a:t>Test Design Techniques</a:t>
            </a:r>
          </a:p>
          <a:p>
            <a:pPr marL="850900" lvl="1" indent="-457200">
              <a:buFontTx/>
              <a:buAutoNum type="arabicPeriod"/>
            </a:pPr>
            <a:r>
              <a:rPr lang="en-AU" dirty="0" smtClean="0"/>
              <a:t>Test Management</a:t>
            </a:r>
          </a:p>
          <a:p>
            <a:pPr marL="850900" lvl="1" indent="-457200">
              <a:buFontTx/>
              <a:buAutoNum type="arabicPeriod"/>
            </a:pPr>
            <a:r>
              <a:rPr lang="en-AU" dirty="0" smtClean="0"/>
              <a:t>Tool Support for Testing</a:t>
            </a:r>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2</a:t>
            </a:fld>
            <a:endParaRPr lang="en-US" dirty="0"/>
          </a:p>
        </p:txBody>
      </p:sp>
      <p:pic>
        <p:nvPicPr>
          <p:cNvPr id="7" name="Picture 7" descr="C:\Documents and Settings\emily_mogic\Local Settings\Temporary Internet Files\Content.IE5\KB1NMM3D\MP900407456[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2635" y="4189685"/>
            <a:ext cx="2982130" cy="1987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558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4. Tool Support for Test Execution and </a:t>
            </a:r>
            <a:r>
              <a:rPr lang="en-AU" dirty="0" smtClean="0"/>
              <a:t>    Logging</a:t>
            </a:r>
            <a:endParaRPr lang="en-US" dirty="0"/>
          </a:p>
        </p:txBody>
      </p:sp>
      <p:sp>
        <p:nvSpPr>
          <p:cNvPr id="5" name="Content Placeholder 2"/>
          <p:cNvSpPr>
            <a:spLocks noGrp="1"/>
          </p:cNvSpPr>
          <p:nvPr>
            <p:ph idx="1"/>
          </p:nvPr>
        </p:nvSpPr>
        <p:spPr>
          <a:xfrm>
            <a:off x="6020106" y="1455730"/>
            <a:ext cx="4368495" cy="4547174"/>
          </a:xfrm>
        </p:spPr>
        <p:txBody>
          <a:bodyPr/>
          <a:lstStyle/>
          <a:p>
            <a:pPr marL="0" indent="0">
              <a:buNone/>
              <a:defRPr/>
            </a:pPr>
            <a:r>
              <a:rPr lang="en-AU" sz="2000" b="1" dirty="0"/>
              <a:t>4.1 Test Execution Tools</a:t>
            </a:r>
          </a:p>
          <a:p>
            <a:pPr marL="0" indent="0">
              <a:buNone/>
              <a:defRPr/>
            </a:pPr>
            <a:endParaRPr lang="en-AU" sz="2000" b="1" dirty="0"/>
          </a:p>
          <a:p>
            <a:pPr>
              <a:defRPr/>
            </a:pPr>
            <a:r>
              <a:rPr lang="en-US" sz="2000" dirty="0"/>
              <a:t>Enable tests to be executed automatically, or semi-automatically, using stored inputs and expected outcomes, through the use of a scripting language and usually provide a test log for each test run. </a:t>
            </a:r>
          </a:p>
          <a:p>
            <a:pPr>
              <a:defRPr/>
            </a:pPr>
            <a:endParaRPr lang="en-US" sz="2000" dirty="0"/>
          </a:p>
          <a:p>
            <a:pPr>
              <a:defRPr/>
            </a:pPr>
            <a:r>
              <a:rPr lang="en-US" sz="2000" dirty="0"/>
              <a:t>They can also be used to record tests, and usually support scripting language or GUI based configuration for parameterization of data and other customization in the tests.</a:t>
            </a:r>
          </a:p>
          <a:p>
            <a:pPr marL="0" indent="0">
              <a:buNone/>
              <a:defRPr/>
            </a:pPr>
            <a:endParaRPr lang="en-US" sz="20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20</a:t>
            </a:fld>
            <a:endParaRPr lang="en-US"/>
          </a:p>
        </p:txBody>
      </p:sp>
      <p:pic>
        <p:nvPicPr>
          <p:cNvPr id="6" name="Picture 2" descr="C:\Documents and Settings\emily_mogic\Local Settings\Temporary Internet Files\Content.IE5\6VAB7NFP\MP900427654[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671" y="1455730"/>
            <a:ext cx="3053185" cy="4158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86543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4. Tool Support for Test Execution and Logging</a:t>
            </a:r>
            <a:endParaRPr lang="en-US" dirty="0"/>
          </a:p>
        </p:txBody>
      </p:sp>
      <p:sp>
        <p:nvSpPr>
          <p:cNvPr id="3" name="Content Placeholder 2"/>
          <p:cNvSpPr>
            <a:spLocks noGrp="1"/>
          </p:cNvSpPr>
          <p:nvPr>
            <p:ph idx="1"/>
          </p:nvPr>
        </p:nvSpPr>
        <p:spPr/>
        <p:txBody>
          <a:bodyPr/>
          <a:lstStyle/>
          <a:p>
            <a:pPr marL="0" indent="0" algn="just">
              <a:buNone/>
              <a:defRPr/>
            </a:pPr>
            <a:r>
              <a:rPr lang="en-US" sz="2400" b="1" dirty="0"/>
              <a:t>4.2 Test Harness/Unit Test Framework Tools (D)</a:t>
            </a:r>
          </a:p>
          <a:p>
            <a:pPr marL="0" indent="0" algn="just">
              <a:buNone/>
              <a:defRPr/>
            </a:pPr>
            <a:endParaRPr lang="en-US" sz="2400" b="1" dirty="0"/>
          </a:p>
          <a:p>
            <a:pPr algn="just">
              <a:defRPr/>
            </a:pPr>
            <a:r>
              <a:rPr lang="en-US" sz="2400" dirty="0"/>
              <a:t>A unit test harness or framework facilitates the testing of components or parts of a system by simulating the environment in which that test object will run, through the provision of mock objects </a:t>
            </a:r>
            <a:r>
              <a:rPr lang="en-AU" sz="2400" dirty="0"/>
              <a:t>as stubs or drivers.</a:t>
            </a:r>
          </a:p>
          <a:p>
            <a:pPr marL="0" indent="0" algn="just">
              <a:buNone/>
              <a:defRPr/>
            </a:pPr>
            <a:endParaRPr lang="en-AU" sz="2400" dirty="0"/>
          </a:p>
          <a:p>
            <a:pPr marL="0" indent="0" algn="just">
              <a:buNone/>
              <a:defRPr/>
            </a:pPr>
            <a:endParaRPr lang="en-AU" sz="2400" dirty="0"/>
          </a:p>
          <a:p>
            <a:pPr marL="0" indent="0">
              <a:buNone/>
            </a:pPr>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21</a:t>
            </a:fld>
            <a:endParaRPr lang="en-US"/>
          </a:p>
        </p:txBody>
      </p:sp>
      <p:pic>
        <p:nvPicPr>
          <p:cNvPr id="5" name="Picture 2" descr="C:\Documents and Settings\emily_mogic\Local Settings\Temporary Internet Files\Content.IE5\0HMBCD63\MP90044849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0" y="3962400"/>
            <a:ext cx="33147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8636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4. Tool Support for Test Execution and Logging</a:t>
            </a:r>
            <a:endParaRPr lang="en-US" dirty="0"/>
          </a:p>
        </p:txBody>
      </p:sp>
      <p:sp>
        <p:nvSpPr>
          <p:cNvPr id="5" name="Content Placeholder 2"/>
          <p:cNvSpPr>
            <a:spLocks noGrp="1"/>
          </p:cNvSpPr>
          <p:nvPr>
            <p:ph idx="1"/>
          </p:nvPr>
        </p:nvSpPr>
        <p:spPr>
          <a:xfrm>
            <a:off x="1473201" y="1531625"/>
            <a:ext cx="4091535" cy="4632638"/>
          </a:xfrm>
        </p:spPr>
        <p:txBody>
          <a:bodyPr/>
          <a:lstStyle/>
          <a:p>
            <a:pPr marL="0" indent="0">
              <a:buNone/>
              <a:defRPr/>
            </a:pPr>
            <a:r>
              <a:rPr lang="en-AU" sz="2000" b="1" dirty="0"/>
              <a:t>4. 3 Test Comparators</a:t>
            </a:r>
          </a:p>
          <a:p>
            <a:pPr marL="0" indent="0">
              <a:buNone/>
              <a:defRPr/>
            </a:pPr>
            <a:endParaRPr lang="en-AU" sz="2000" b="1" dirty="0"/>
          </a:p>
          <a:p>
            <a:pPr>
              <a:defRPr/>
            </a:pPr>
            <a:r>
              <a:rPr lang="en-US" sz="2000" dirty="0"/>
              <a:t>Test comparators determine differences between files, databases or test results. </a:t>
            </a:r>
          </a:p>
          <a:p>
            <a:pPr>
              <a:defRPr/>
            </a:pPr>
            <a:r>
              <a:rPr lang="en-US" sz="2000" dirty="0"/>
              <a:t>Test execution tools typically include dynamic comparators, but post-execution comparison may be done by a separate comparison tool. </a:t>
            </a:r>
          </a:p>
          <a:p>
            <a:pPr>
              <a:defRPr/>
            </a:pPr>
            <a:r>
              <a:rPr lang="en-US" sz="2000" dirty="0"/>
              <a:t>A test comparator may use a test oracle, especially if it is automated.</a:t>
            </a:r>
            <a:endParaRPr lang="en-AU" sz="20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22</a:t>
            </a:fld>
            <a:endParaRPr lang="en-US"/>
          </a:p>
        </p:txBody>
      </p:sp>
      <p:pic>
        <p:nvPicPr>
          <p:cNvPr id="6" name="Picture 2" descr="C:\Documents and Settings\emily_mogic\Local Settings\Temporary Internet Files\Content.IE5\0HMBCD63\MP900315534[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8530" y="1683416"/>
            <a:ext cx="2754430" cy="412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7281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4. Tool Support for Test Execution and Logging</a:t>
            </a:r>
            <a:endParaRPr lang="en-US" dirty="0"/>
          </a:p>
        </p:txBody>
      </p:sp>
      <p:sp>
        <p:nvSpPr>
          <p:cNvPr id="3" name="Content Placeholder 2"/>
          <p:cNvSpPr>
            <a:spLocks noGrp="1"/>
          </p:cNvSpPr>
          <p:nvPr>
            <p:ph idx="1"/>
          </p:nvPr>
        </p:nvSpPr>
        <p:spPr/>
        <p:txBody>
          <a:bodyPr/>
          <a:lstStyle/>
          <a:p>
            <a:pPr marL="0" indent="0" algn="just">
              <a:buNone/>
              <a:defRPr/>
            </a:pPr>
            <a:r>
              <a:rPr lang="en-AU" sz="2400" b="1" dirty="0"/>
              <a:t>4.4 Coverage Measurement Tools (D)</a:t>
            </a:r>
          </a:p>
          <a:p>
            <a:pPr marL="0" indent="0" algn="just">
              <a:buNone/>
              <a:defRPr/>
            </a:pPr>
            <a:endParaRPr lang="en-AU" sz="2400" b="1" dirty="0"/>
          </a:p>
          <a:p>
            <a:pPr algn="just">
              <a:defRPr/>
            </a:pPr>
            <a:r>
              <a:rPr lang="en-US" sz="2400" dirty="0"/>
              <a:t>These tools, through intrusive or non-intrusive means, measure the percentage of specific types of code structures that have been exercised (e.g., statements, branches or decisions, and module or function calls) by a set of tests.</a:t>
            </a:r>
            <a:endParaRPr lang="en-AU" sz="2400" dirty="0"/>
          </a:p>
          <a:p>
            <a:pPr marL="0" indent="0">
              <a:buNone/>
            </a:pPr>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23</a:t>
            </a:fld>
            <a:endParaRPr lang="en-US"/>
          </a:p>
        </p:txBody>
      </p:sp>
      <p:pic>
        <p:nvPicPr>
          <p:cNvPr id="5" name="Picture 2" descr="C:\Documents and Settings\emily_mogic\Local Settings\Temporary Internet Files\Content.IE5\0HMBCD63\MP90044849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0" y="3962400"/>
            <a:ext cx="33147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88472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4. Tool Support for Test Execution and Logging</a:t>
            </a:r>
            <a:endParaRPr lang="en-US" dirty="0"/>
          </a:p>
        </p:txBody>
      </p:sp>
      <p:sp>
        <p:nvSpPr>
          <p:cNvPr id="5" name="Content Placeholder 2"/>
          <p:cNvSpPr>
            <a:spLocks noGrp="1"/>
          </p:cNvSpPr>
          <p:nvPr>
            <p:ph idx="1"/>
          </p:nvPr>
        </p:nvSpPr>
        <p:spPr>
          <a:xfrm>
            <a:off x="6096000" y="1303940"/>
            <a:ext cx="4292600" cy="4860324"/>
          </a:xfrm>
        </p:spPr>
        <p:txBody>
          <a:bodyPr/>
          <a:lstStyle/>
          <a:p>
            <a:pPr marL="0" indent="0">
              <a:buNone/>
              <a:defRPr/>
            </a:pPr>
            <a:r>
              <a:rPr lang="en-AU" sz="2000" b="1" dirty="0"/>
              <a:t>4.5 Security Testing Tools</a:t>
            </a:r>
          </a:p>
          <a:p>
            <a:pPr>
              <a:defRPr/>
            </a:pPr>
            <a:r>
              <a:rPr lang="en-US" sz="2000" dirty="0"/>
              <a:t>These tools are used to evaluate the security characteristics of software. </a:t>
            </a:r>
          </a:p>
          <a:p>
            <a:pPr>
              <a:defRPr/>
            </a:pPr>
            <a:r>
              <a:rPr lang="en-US" sz="2000" dirty="0"/>
              <a:t>This includes evaluating the ability of the software to protect data confidentiality, integrity, authentication, authorization, availability, and non-repudiation. </a:t>
            </a:r>
          </a:p>
          <a:p>
            <a:pPr>
              <a:defRPr/>
            </a:pPr>
            <a:r>
              <a:rPr lang="en-US" sz="2000" dirty="0"/>
              <a:t>Security tools are mostly focused on a particular technology, </a:t>
            </a:r>
            <a:r>
              <a:rPr lang="en-AU" sz="2000" dirty="0"/>
              <a:t>platform, and purpose.</a:t>
            </a:r>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24</a:t>
            </a:fld>
            <a:endParaRPr lang="en-US"/>
          </a:p>
        </p:txBody>
      </p:sp>
      <p:pic>
        <p:nvPicPr>
          <p:cNvPr id="6" name="Picture 2" descr="C:\Documents and Settings\emily_mogic\Local Settings\Temporary Internet Files\Content.IE5\2779HIDA\MP900400626[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9985" y="1455730"/>
            <a:ext cx="3270672" cy="4088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6671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5. Tool Support for Performance and Monitoring</a:t>
            </a:r>
            <a:endParaRPr lang="en-US" dirty="0"/>
          </a:p>
        </p:txBody>
      </p:sp>
      <p:sp>
        <p:nvSpPr>
          <p:cNvPr id="3" name="Content Placeholder 2"/>
          <p:cNvSpPr>
            <a:spLocks noGrp="1"/>
          </p:cNvSpPr>
          <p:nvPr>
            <p:ph idx="1"/>
          </p:nvPr>
        </p:nvSpPr>
        <p:spPr/>
        <p:txBody>
          <a:bodyPr/>
          <a:lstStyle/>
          <a:p>
            <a:pPr marL="0" indent="0">
              <a:buNone/>
              <a:defRPr/>
            </a:pPr>
            <a:r>
              <a:rPr lang="en-AU" sz="2000" b="1" dirty="0"/>
              <a:t>5.1 Dynamic Analysis Tools (D)</a:t>
            </a:r>
          </a:p>
          <a:p>
            <a:pPr marL="0" indent="0">
              <a:buNone/>
              <a:defRPr/>
            </a:pPr>
            <a:endParaRPr lang="en-AU" sz="2000" b="1" dirty="0"/>
          </a:p>
          <a:p>
            <a:pPr>
              <a:defRPr/>
            </a:pPr>
            <a:r>
              <a:rPr lang="en-US" sz="2000" dirty="0"/>
              <a:t>Dynamic analysis tools find defects that are evident only when software is executing, such as time dependencies or memory leaks. </a:t>
            </a:r>
          </a:p>
          <a:p>
            <a:pPr marL="0" indent="0">
              <a:buNone/>
              <a:defRPr/>
            </a:pPr>
            <a:endParaRPr lang="en-US" sz="2000" dirty="0"/>
          </a:p>
          <a:p>
            <a:pPr>
              <a:defRPr/>
            </a:pPr>
            <a:r>
              <a:rPr lang="en-US" sz="2000" dirty="0"/>
              <a:t>They are typically used in component and component integration testing, and when testing middleware.</a:t>
            </a:r>
          </a:p>
          <a:p>
            <a:pPr marL="0" indent="0">
              <a:buNone/>
              <a:defRPr/>
            </a:pPr>
            <a:endParaRPr lang="en-US" sz="2000" dirty="0"/>
          </a:p>
          <a:p>
            <a:pPr marL="0" indent="0">
              <a:buNone/>
              <a:defRPr/>
            </a:pPr>
            <a:endParaRPr lang="en-AU" sz="2000" dirty="0"/>
          </a:p>
          <a:p>
            <a:pPr marL="0" indent="0">
              <a:buNone/>
            </a:pPr>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25</a:t>
            </a:fld>
            <a:endParaRPr lang="en-US"/>
          </a:p>
        </p:txBody>
      </p:sp>
      <p:pic>
        <p:nvPicPr>
          <p:cNvPr id="5" name="Picture 2" descr="C:\Documents and Settings\emily_mogic\Local Settings\Temporary Internet Files\Content.IE5\0HMBCD63\MP90044849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0" y="3962400"/>
            <a:ext cx="33147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49575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5. Tool Support for Performance and Monitoring</a:t>
            </a:r>
            <a:endParaRPr lang="en-US" dirty="0"/>
          </a:p>
        </p:txBody>
      </p:sp>
      <p:sp>
        <p:nvSpPr>
          <p:cNvPr id="5" name="Content Placeholder 2"/>
          <p:cNvSpPr>
            <a:spLocks noGrp="1"/>
          </p:cNvSpPr>
          <p:nvPr>
            <p:ph idx="1"/>
          </p:nvPr>
        </p:nvSpPr>
        <p:spPr>
          <a:xfrm>
            <a:off x="1473200" y="1455731"/>
            <a:ext cx="5913015" cy="4708533"/>
          </a:xfrm>
        </p:spPr>
        <p:txBody>
          <a:bodyPr/>
          <a:lstStyle/>
          <a:p>
            <a:pPr marL="0" indent="0">
              <a:buNone/>
              <a:defRPr/>
            </a:pPr>
            <a:r>
              <a:rPr lang="en-US" sz="2000" b="1" dirty="0"/>
              <a:t>5.2 Performance, Load  &amp; Stress </a:t>
            </a:r>
            <a:br>
              <a:rPr lang="en-US" sz="2000" b="1" dirty="0"/>
            </a:br>
            <a:r>
              <a:rPr lang="en-US" sz="2000" b="1" dirty="0"/>
              <a:t>Testing Tools</a:t>
            </a:r>
          </a:p>
          <a:p>
            <a:pPr marL="0" indent="0">
              <a:buNone/>
              <a:defRPr/>
            </a:pPr>
            <a:endParaRPr lang="en-US" sz="2000" b="1" dirty="0"/>
          </a:p>
          <a:p>
            <a:pPr>
              <a:defRPr/>
            </a:pPr>
            <a:r>
              <a:rPr lang="en-US" sz="2000" dirty="0"/>
              <a:t>Performance testing tools monitor and report on how a system behaves under a variety of simulated usage conditions in terms of number of concurrent users, their ramp-up pattern, frequency and relative percentage of transactions. </a:t>
            </a:r>
          </a:p>
          <a:p>
            <a:pPr marL="0" indent="0">
              <a:buNone/>
              <a:defRPr/>
            </a:pPr>
            <a:endParaRPr lang="en-US" sz="2000" dirty="0"/>
          </a:p>
          <a:p>
            <a:pPr>
              <a:defRPr/>
            </a:pPr>
            <a:r>
              <a:rPr lang="en-US" sz="2000" dirty="0"/>
              <a:t>The simulation of load is achieved by means of creating virtual users carrying out a selected set of transactions, spread across various test machines commonly </a:t>
            </a:r>
            <a:r>
              <a:rPr lang="en-AU" sz="2000" dirty="0"/>
              <a:t>known as load generators.</a:t>
            </a:r>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26</a:t>
            </a:fld>
            <a:endParaRPr lang="en-US"/>
          </a:p>
        </p:txBody>
      </p:sp>
      <p:pic>
        <p:nvPicPr>
          <p:cNvPr id="6" name="Picture 3" descr="C:\Documents and Settings\emily_mogic\Local Settings\Temporary Internet Files\Content.IE5\GT2VKPAN\MP90044224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3900" y="2042905"/>
            <a:ext cx="28575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6345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5. Tool Support for Performance and Monitoring</a:t>
            </a:r>
            <a:endParaRPr lang="en-US" dirty="0"/>
          </a:p>
        </p:txBody>
      </p:sp>
      <p:sp>
        <p:nvSpPr>
          <p:cNvPr id="5" name="Content Placeholder 2"/>
          <p:cNvSpPr>
            <a:spLocks noGrp="1"/>
          </p:cNvSpPr>
          <p:nvPr>
            <p:ph idx="1"/>
          </p:nvPr>
        </p:nvSpPr>
        <p:spPr>
          <a:xfrm>
            <a:off x="5033471" y="1690692"/>
            <a:ext cx="5355129" cy="4473572"/>
          </a:xfrm>
        </p:spPr>
        <p:txBody>
          <a:bodyPr/>
          <a:lstStyle/>
          <a:p>
            <a:pPr marL="0" indent="0">
              <a:buNone/>
              <a:defRPr/>
            </a:pPr>
            <a:r>
              <a:rPr lang="en-AU" sz="2400" b="1" dirty="0"/>
              <a:t>5.3 Monitoring Tools</a:t>
            </a:r>
          </a:p>
          <a:p>
            <a:pPr marL="0" indent="0">
              <a:buNone/>
              <a:defRPr/>
            </a:pPr>
            <a:endParaRPr lang="en-AU" sz="2400" b="1" dirty="0"/>
          </a:p>
          <a:p>
            <a:pPr>
              <a:defRPr/>
            </a:pPr>
            <a:r>
              <a:rPr lang="en-US" sz="2400" dirty="0"/>
              <a:t>Monitoring tools continuously analyze, verify and report on usage of specific system resources, and give warnings of possible service problems.</a:t>
            </a:r>
          </a:p>
          <a:p>
            <a:pPr marL="0" indent="0">
              <a:buNone/>
              <a:defRPr/>
            </a:pPr>
            <a:endParaRPr lang="en-US" sz="2400" dirty="0"/>
          </a:p>
          <a:p>
            <a:pPr>
              <a:defRPr/>
            </a:pPr>
            <a:r>
              <a:rPr lang="en-US" sz="2400" dirty="0"/>
              <a:t>For example, the Operational Support team in an organisation will often have monitors on application up time, network traffic and database sizes.</a:t>
            </a:r>
            <a:endParaRPr lang="en-AU" sz="24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27</a:t>
            </a:fld>
            <a:endParaRPr lang="en-US"/>
          </a:p>
        </p:txBody>
      </p:sp>
      <p:pic>
        <p:nvPicPr>
          <p:cNvPr id="6" name="Picture 3" descr="C:\Documents and Settings\emily_mogic\Local Settings\Temporary Internet Files\Content.IE5\6VAB7NFP\MP900387937[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880" y="1759310"/>
            <a:ext cx="260985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76226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6. Tool Support for Specific Testing Needs</a:t>
            </a:r>
            <a:endParaRPr lang="en-US" dirty="0"/>
          </a:p>
        </p:txBody>
      </p:sp>
      <p:sp>
        <p:nvSpPr>
          <p:cNvPr id="3" name="Content Placeholder 2"/>
          <p:cNvSpPr>
            <a:spLocks noGrp="1"/>
          </p:cNvSpPr>
          <p:nvPr>
            <p:ph idx="1"/>
          </p:nvPr>
        </p:nvSpPr>
        <p:spPr/>
        <p:txBody>
          <a:bodyPr/>
          <a:lstStyle/>
          <a:p>
            <a:pPr marL="0" indent="0">
              <a:buNone/>
              <a:defRPr/>
            </a:pPr>
            <a:r>
              <a:rPr lang="en-AU" sz="2400" b="1" dirty="0"/>
              <a:t>6.1 Data Quality Assessment</a:t>
            </a:r>
          </a:p>
          <a:p>
            <a:pPr marL="0" indent="0" algn="just">
              <a:buNone/>
              <a:defRPr/>
            </a:pPr>
            <a:endParaRPr lang="en-AU" sz="2400" b="1" dirty="0"/>
          </a:p>
          <a:p>
            <a:pPr algn="just">
              <a:defRPr/>
            </a:pPr>
            <a:r>
              <a:rPr lang="en-US" sz="2000" dirty="0"/>
              <a:t>Data is at the center of some projects such as data conversion/migration projects and applications like data warehouses and its attributes can vary in terms of criticality and volume. </a:t>
            </a:r>
          </a:p>
          <a:p>
            <a:pPr marL="0" indent="0" algn="just">
              <a:buNone/>
              <a:defRPr/>
            </a:pPr>
            <a:endParaRPr lang="en-US" sz="2000" dirty="0"/>
          </a:p>
          <a:p>
            <a:pPr algn="just">
              <a:defRPr/>
            </a:pPr>
            <a:r>
              <a:rPr lang="en-US" sz="2000" dirty="0"/>
              <a:t>In such contexts, tools need to be employed for data quality assessment to review and verify the data conversion and migration rules to ensure that the processed data is correct, complete and complies to a pre-define </a:t>
            </a:r>
            <a:r>
              <a:rPr lang="en-AU" sz="2000" dirty="0"/>
              <a:t>context-specific standard.</a:t>
            </a:r>
          </a:p>
          <a:p>
            <a:pPr marL="0" indent="0" algn="just">
              <a:buNone/>
              <a:defRPr/>
            </a:pPr>
            <a:endParaRPr lang="en-AU" sz="2000" dirty="0"/>
          </a:p>
          <a:p>
            <a:pPr algn="just">
              <a:defRPr/>
            </a:pPr>
            <a:r>
              <a:rPr lang="en-US" sz="2000" dirty="0">
                <a:solidFill>
                  <a:schemeClr val="tx1"/>
                </a:solidFill>
              </a:rPr>
              <a:t>Other testing tools exist for different needs for example, for usability testing.</a:t>
            </a:r>
            <a:endParaRPr lang="en-AU" sz="2000" dirty="0">
              <a:solidFill>
                <a:schemeClr val="tx1"/>
              </a:solidFill>
            </a:endParaRPr>
          </a:p>
          <a:p>
            <a:pPr marL="0" indent="0">
              <a:buNone/>
            </a:pPr>
            <a:endParaRPr lang="en-US" sz="20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28</a:t>
            </a:fld>
            <a:endParaRPr lang="en-US"/>
          </a:p>
        </p:txBody>
      </p:sp>
    </p:spTree>
    <p:extLst>
      <p:ext uri="{BB962C8B-B14F-4D97-AF65-F5344CB8AC3E}">
        <p14:creationId xmlns:p14="http://schemas.microsoft.com/office/powerpoint/2010/main" val="19477638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idx="1"/>
          </p:nvPr>
        </p:nvSpPr>
        <p:spPr>
          <a:xfrm>
            <a:off x="1700010" y="1233197"/>
            <a:ext cx="9653789" cy="3647896"/>
          </a:xfrm>
          <a:ln>
            <a:noFill/>
          </a:ln>
        </p:spPr>
        <p:txBody>
          <a:bodyPr/>
          <a:lstStyle/>
          <a:p>
            <a:pPr marL="0" indent="0">
              <a:buNone/>
              <a:defRPr/>
            </a:pPr>
            <a:endParaRPr lang="en-AU" dirty="0"/>
          </a:p>
          <a:p>
            <a:pPr marL="0" indent="0">
              <a:buNone/>
              <a:defRPr/>
            </a:pPr>
            <a:endParaRPr lang="en-AU" dirty="0" smtClean="0"/>
          </a:p>
          <a:p>
            <a:pPr marL="0" indent="0">
              <a:buNone/>
              <a:defRPr/>
            </a:pPr>
            <a:endParaRPr lang="en-AU" dirty="0"/>
          </a:p>
          <a:p>
            <a:pPr marL="0" indent="0">
              <a:buNone/>
              <a:defRPr/>
            </a:pPr>
            <a:endParaRPr lang="en-AU" dirty="0" smtClean="0"/>
          </a:p>
          <a:p>
            <a:pPr marL="0" indent="0">
              <a:spcBef>
                <a:spcPct val="0"/>
              </a:spcBef>
              <a:buNone/>
              <a:defRPr/>
            </a:pPr>
            <a:r>
              <a:rPr lang="en-AU" sz="3600" b="1" dirty="0">
                <a:ln w="12700">
                  <a:solidFill>
                    <a:schemeClr val="accent2">
                      <a:lumMod val="75000"/>
                    </a:schemeClr>
                  </a:solidFill>
                  <a:prstDash val="solid"/>
                </a:ln>
                <a:solidFill>
                  <a:srgbClr val="FFC000"/>
                </a:solidFill>
                <a:effectLst>
                  <a:outerShdw blurRad="41275" dist="20320" dir="1800000" algn="tl" rotWithShape="0">
                    <a:srgbClr val="000000">
                      <a:alpha val="40000"/>
                    </a:srgbClr>
                  </a:outerShdw>
                </a:effectLst>
              </a:rPr>
              <a:t>              </a:t>
            </a:r>
            <a:r>
              <a:rPr lang="en-AU" sz="3200" dirty="0">
                <a:solidFill>
                  <a:schemeClr val="accent4"/>
                </a:solidFill>
                <a:latin typeface="Century Gothic" panose="020B0502020202020204" pitchFamily="34" charset="0"/>
                <a:ea typeface="+mj-ea"/>
                <a:cs typeface="+mj-cs"/>
              </a:rPr>
              <a:t>6.2 EFFECTIVE USE OF TOOLS</a:t>
            </a:r>
            <a:endParaRPr lang="en-US" sz="3200" dirty="0">
              <a:solidFill>
                <a:schemeClr val="accent4"/>
              </a:solidFill>
              <a:latin typeface="Century Gothic" panose="020B0502020202020204" pitchFamily="34" charset="0"/>
              <a:ea typeface="+mj-ea"/>
              <a:cs typeface="+mj-cs"/>
            </a:endParaRPr>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29</a:t>
            </a:fld>
            <a:endParaRPr lang="en-US" dirty="0"/>
          </a:p>
        </p:txBody>
      </p:sp>
    </p:spTree>
    <p:extLst>
      <p:ext uri="{BB962C8B-B14F-4D97-AF65-F5344CB8AC3E}">
        <p14:creationId xmlns:p14="http://schemas.microsoft.com/office/powerpoint/2010/main" val="1973896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Module 6 of 6</a:t>
            </a:r>
            <a:endParaRPr lang="en-US" dirty="0"/>
          </a:p>
        </p:txBody>
      </p:sp>
      <p:sp>
        <p:nvSpPr>
          <p:cNvPr id="6" name="Title 3"/>
          <p:cNvSpPr>
            <a:spLocks noGrp="1"/>
          </p:cNvSpPr>
          <p:nvPr>
            <p:ph idx="1"/>
          </p:nvPr>
        </p:nvSpPr>
        <p:spPr>
          <a:ln>
            <a:noFill/>
          </a:ln>
        </p:spPr>
        <p:txBody>
          <a:bodyPr/>
          <a:lstStyle/>
          <a:p>
            <a:pPr marL="0" indent="0">
              <a:buNone/>
              <a:defRPr/>
            </a:pPr>
            <a:endParaRPr lang="en-AU" dirty="0"/>
          </a:p>
          <a:p>
            <a:pPr marL="0" indent="0">
              <a:buNone/>
              <a:defRPr/>
            </a:pPr>
            <a:endParaRPr lang="en-AU" dirty="0" smtClean="0"/>
          </a:p>
          <a:p>
            <a:pPr marL="0" indent="0">
              <a:buNone/>
              <a:defRPr/>
            </a:pPr>
            <a:endParaRPr lang="en-AU" dirty="0"/>
          </a:p>
          <a:p>
            <a:pPr marL="0" indent="0">
              <a:buNone/>
              <a:defRPr/>
            </a:pPr>
            <a:endParaRPr lang="en-AU" dirty="0" smtClean="0"/>
          </a:p>
          <a:p>
            <a:pPr marL="0" indent="0" algn="ctr">
              <a:buNone/>
              <a:defRPr/>
            </a:pPr>
            <a:r>
              <a:rPr lang="en-AU" sz="3600" b="1" dirty="0">
                <a:ln w="12700">
                  <a:solidFill>
                    <a:schemeClr val="accent6"/>
                  </a:solidFill>
                  <a:prstDash val="solid"/>
                </a:ln>
                <a:solidFill>
                  <a:schemeClr val="accent2"/>
                </a:solidFill>
                <a:effectLst>
                  <a:outerShdw blurRad="41275" dist="20320" dir="1800000" algn="tl" rotWithShape="0">
                    <a:srgbClr val="000000">
                      <a:alpha val="40000"/>
                    </a:srgbClr>
                  </a:outerShdw>
                </a:effectLst>
              </a:rPr>
              <a:t>              </a:t>
            </a:r>
            <a:r>
              <a:rPr lang="en-AU" sz="3200" dirty="0">
                <a:solidFill>
                  <a:schemeClr val="accent4"/>
                </a:solidFill>
                <a:latin typeface="Century Gothic" panose="020B0502020202020204" pitchFamily="34" charset="0"/>
                <a:ea typeface="+mj-ea"/>
                <a:cs typeface="+mj-cs"/>
              </a:rPr>
              <a:t>TOOL SUPPORT FOR TESTING</a:t>
            </a:r>
            <a:endParaRPr lang="en-US" sz="3200" dirty="0">
              <a:solidFill>
                <a:schemeClr val="accent4"/>
              </a:solidFill>
              <a:latin typeface="Century Gothic" panose="020B0502020202020204" pitchFamily="34" charset="0"/>
              <a:ea typeface="+mj-ea"/>
              <a:cs typeface="+mj-cs"/>
            </a:endParaRPr>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3</a:t>
            </a:fld>
            <a:endParaRPr lang="en-US" dirty="0"/>
          </a:p>
        </p:txBody>
      </p:sp>
    </p:spTree>
    <p:extLst>
      <p:ext uri="{BB962C8B-B14F-4D97-AF65-F5344CB8AC3E}">
        <p14:creationId xmlns:p14="http://schemas.microsoft.com/office/powerpoint/2010/main" val="9048922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Benefits and Risk with Tools</a:t>
            </a:r>
            <a:endParaRPr lang="en-US" dirty="0"/>
          </a:p>
        </p:txBody>
      </p:sp>
      <p:graphicFrame>
        <p:nvGraphicFramePr>
          <p:cNvPr id="5" name="Content Placeholder 4"/>
          <p:cNvGraphicFramePr>
            <a:graphicFrameLocks noGrp="1"/>
          </p:cNvGraphicFramePr>
          <p:nvPr>
            <p:ph idx="1"/>
          </p:nvPr>
        </p:nvGraphicFramePr>
        <p:xfrm>
          <a:off x="1473200" y="1282701"/>
          <a:ext cx="8915400" cy="4881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30</a:t>
            </a:fld>
            <a:endParaRPr lang="en-US"/>
          </a:p>
        </p:txBody>
      </p:sp>
    </p:spTree>
    <p:extLst>
      <p:ext uri="{BB962C8B-B14F-4D97-AF65-F5344CB8AC3E}">
        <p14:creationId xmlns:p14="http://schemas.microsoft.com/office/powerpoint/2010/main" val="20889009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Potential </a:t>
            </a:r>
            <a:r>
              <a:rPr lang="en-AU" dirty="0"/>
              <a:t>Benefits and Risk with Tools</a:t>
            </a:r>
            <a:endParaRPr lang="en-US" dirty="0"/>
          </a:p>
        </p:txBody>
      </p:sp>
      <p:graphicFrame>
        <p:nvGraphicFramePr>
          <p:cNvPr id="5" name="Content Placeholder 4"/>
          <p:cNvGraphicFramePr>
            <a:graphicFrameLocks noGrp="1"/>
          </p:cNvGraphicFramePr>
          <p:nvPr>
            <p:ph idx="1"/>
          </p:nvPr>
        </p:nvGraphicFramePr>
        <p:xfrm>
          <a:off x="1473200" y="1282701"/>
          <a:ext cx="8915400" cy="4881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31</a:t>
            </a:fld>
            <a:endParaRPr lang="en-US"/>
          </a:p>
        </p:txBody>
      </p:sp>
    </p:spTree>
    <p:extLst>
      <p:ext uri="{BB962C8B-B14F-4D97-AF65-F5344CB8AC3E}">
        <p14:creationId xmlns:p14="http://schemas.microsoft.com/office/powerpoint/2010/main" val="10954878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Special Considerations for Some Types of Tools</a:t>
            </a:r>
            <a:endParaRPr lang="en-US" dirty="0"/>
          </a:p>
        </p:txBody>
      </p:sp>
      <p:sp>
        <p:nvSpPr>
          <p:cNvPr id="3" name="Content Placeholder 2"/>
          <p:cNvSpPr>
            <a:spLocks noGrp="1"/>
          </p:cNvSpPr>
          <p:nvPr>
            <p:ph idx="1"/>
          </p:nvPr>
        </p:nvSpPr>
        <p:spPr/>
        <p:txBody>
          <a:bodyPr/>
          <a:lstStyle/>
          <a:p>
            <a:pPr algn="just"/>
            <a:r>
              <a:rPr lang="en-AU" sz="2000" b="1" dirty="0"/>
              <a:t>Test Execution Tools</a:t>
            </a:r>
          </a:p>
          <a:p>
            <a:pPr marL="0" indent="0" algn="just">
              <a:buNone/>
            </a:pPr>
            <a:endParaRPr lang="en-AU" sz="2000" b="1" dirty="0"/>
          </a:p>
          <a:p>
            <a:pPr lvl="1" algn="just"/>
            <a:r>
              <a:rPr lang="en-US" sz="2000" dirty="0"/>
              <a:t>Test execution tools execute test objects using automated test scripts. This type of tool often requires </a:t>
            </a:r>
            <a:r>
              <a:rPr lang="en-US" sz="2000" b="1" dirty="0">
                <a:solidFill>
                  <a:schemeClr val="accent2"/>
                </a:solidFill>
              </a:rPr>
              <a:t>significant effort </a:t>
            </a:r>
            <a:r>
              <a:rPr lang="en-US" sz="2000" dirty="0"/>
              <a:t>in order to achieve significant benefits.</a:t>
            </a:r>
          </a:p>
          <a:p>
            <a:pPr marL="457200" lvl="1" indent="0" algn="just">
              <a:buNone/>
            </a:pPr>
            <a:endParaRPr lang="en-US" sz="2000" dirty="0"/>
          </a:p>
          <a:p>
            <a:pPr lvl="1" algn="just"/>
            <a:r>
              <a:rPr lang="en-US" sz="2000" dirty="0"/>
              <a:t>Capturing tests by recording the actions of a manual tester seems attractive, but this approach does </a:t>
            </a:r>
            <a:r>
              <a:rPr lang="en-US" sz="2000" b="1" dirty="0">
                <a:solidFill>
                  <a:schemeClr val="accent2"/>
                </a:solidFill>
              </a:rPr>
              <a:t>not scale </a:t>
            </a:r>
            <a:r>
              <a:rPr lang="en-US" sz="2000" dirty="0"/>
              <a:t>to large numbers of automated test scripts. A captured script is a </a:t>
            </a:r>
            <a:r>
              <a:rPr lang="en-US" sz="2000" b="1" dirty="0">
                <a:solidFill>
                  <a:schemeClr val="accent2"/>
                </a:solidFill>
              </a:rPr>
              <a:t>linear</a:t>
            </a:r>
            <a:r>
              <a:rPr lang="en-US" sz="2000" dirty="0"/>
              <a:t> representation with specific data and actions as part of each script. This type of script may be </a:t>
            </a:r>
            <a:r>
              <a:rPr lang="en-US" sz="2000" b="1" dirty="0">
                <a:solidFill>
                  <a:schemeClr val="accent2"/>
                </a:solidFill>
              </a:rPr>
              <a:t>unstable</a:t>
            </a:r>
            <a:r>
              <a:rPr lang="en-US" sz="2000" dirty="0"/>
              <a:t> when </a:t>
            </a:r>
            <a:r>
              <a:rPr lang="en-AU" sz="2000" dirty="0"/>
              <a:t>unexpected events occur.</a:t>
            </a:r>
          </a:p>
          <a:p>
            <a:pPr lvl="1" algn="just"/>
            <a:endParaRPr lang="en-AU" sz="2000" dirty="0"/>
          </a:p>
          <a:p>
            <a:pPr lvl="1" algn="just"/>
            <a:endParaRPr lang="en-AU" sz="2000" dirty="0"/>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32</a:t>
            </a:fld>
            <a:endParaRPr lang="en-US"/>
          </a:p>
        </p:txBody>
      </p:sp>
      <p:sp>
        <p:nvSpPr>
          <p:cNvPr id="5" name="Rectangle 4"/>
          <p:cNvSpPr/>
          <p:nvPr/>
        </p:nvSpPr>
        <p:spPr>
          <a:xfrm>
            <a:off x="3453932" y="4679285"/>
            <a:ext cx="5715000" cy="9906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AU" sz="2000" b="1" dirty="0"/>
              <a:t>Tip: Linear = capture replay = difficult to maintain</a:t>
            </a:r>
          </a:p>
        </p:txBody>
      </p:sp>
    </p:spTree>
    <p:extLst>
      <p:ext uri="{BB962C8B-B14F-4D97-AF65-F5344CB8AC3E}">
        <p14:creationId xmlns:p14="http://schemas.microsoft.com/office/powerpoint/2010/main" val="148690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Special Considerations Continued…</a:t>
            </a:r>
            <a:endParaRPr lang="en-US" dirty="0"/>
          </a:p>
        </p:txBody>
      </p:sp>
      <p:sp>
        <p:nvSpPr>
          <p:cNvPr id="3" name="Content Placeholder 2"/>
          <p:cNvSpPr>
            <a:spLocks noGrp="1"/>
          </p:cNvSpPr>
          <p:nvPr>
            <p:ph idx="1"/>
          </p:nvPr>
        </p:nvSpPr>
        <p:spPr/>
        <p:txBody>
          <a:bodyPr/>
          <a:lstStyle/>
          <a:p>
            <a:r>
              <a:rPr lang="en-AU" sz="2000" b="1" dirty="0"/>
              <a:t>Test Execution Tools Continued…</a:t>
            </a:r>
          </a:p>
          <a:p>
            <a:pPr marL="0" indent="0">
              <a:buNone/>
            </a:pPr>
            <a:endParaRPr lang="en-AU" sz="2000" b="1" dirty="0"/>
          </a:p>
          <a:p>
            <a:pPr lvl="1" algn="just"/>
            <a:r>
              <a:rPr lang="en-US" sz="2000" dirty="0"/>
              <a:t>There are other techniques employed in data-driven techniques, where instead of hard-coded data combinations placed in a spreadsheet, data is generated using algorithms based on configurable parameters at run time and supplied to the application. </a:t>
            </a:r>
          </a:p>
          <a:p>
            <a:pPr marL="457200" lvl="1" indent="0" algn="just">
              <a:buNone/>
            </a:pPr>
            <a:endParaRPr lang="en-US" sz="2000" dirty="0"/>
          </a:p>
          <a:p>
            <a:pPr lvl="1" algn="just"/>
            <a:r>
              <a:rPr lang="en-US" sz="2000" dirty="0"/>
              <a:t>For example, a tool may use an algorithm, which generates a random user-ID, and for repeatability in pattern, a seed is employed for </a:t>
            </a:r>
            <a:r>
              <a:rPr lang="en-AU" sz="2000" dirty="0"/>
              <a:t>controlling randomness.</a:t>
            </a:r>
          </a:p>
          <a:p>
            <a:pPr marL="457200" lvl="1" indent="0">
              <a:buNone/>
            </a:pPr>
            <a:endParaRPr lang="en-AU" sz="2000" dirty="0"/>
          </a:p>
          <a:p>
            <a:pPr marL="457200" lvl="1" indent="0">
              <a:buNone/>
            </a:pPr>
            <a:endParaRPr lang="en-AU" sz="2000" dirty="0"/>
          </a:p>
          <a:p>
            <a:endParaRPr lang="en-AU" dirty="0"/>
          </a:p>
          <a:p>
            <a:pPr marL="0" indent="0">
              <a:buNone/>
            </a:pPr>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33</a:t>
            </a:fld>
            <a:endParaRPr lang="en-US"/>
          </a:p>
        </p:txBody>
      </p:sp>
      <p:sp>
        <p:nvSpPr>
          <p:cNvPr id="5" name="Rectangle 4"/>
          <p:cNvSpPr/>
          <p:nvPr/>
        </p:nvSpPr>
        <p:spPr>
          <a:xfrm>
            <a:off x="2948188" y="4593464"/>
            <a:ext cx="6096000" cy="9906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AU" sz="2000" b="1" dirty="0"/>
              <a:t>Tip: Data Driven = </a:t>
            </a:r>
            <a:r>
              <a:rPr lang="en-AU" sz="2000" b="1" dirty="0" err="1"/>
              <a:t>spreadsheets</a:t>
            </a:r>
            <a:endParaRPr lang="en-AU" sz="2000" b="1" dirty="0"/>
          </a:p>
        </p:txBody>
      </p:sp>
    </p:spTree>
    <p:extLst>
      <p:ext uri="{BB962C8B-B14F-4D97-AF65-F5344CB8AC3E}">
        <p14:creationId xmlns:p14="http://schemas.microsoft.com/office/powerpoint/2010/main" val="148227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Special Considerations Continued…</a:t>
            </a:r>
            <a:endParaRPr lang="en-US" dirty="0"/>
          </a:p>
        </p:txBody>
      </p:sp>
      <p:sp>
        <p:nvSpPr>
          <p:cNvPr id="3" name="Content Placeholder 2"/>
          <p:cNvSpPr>
            <a:spLocks noGrp="1"/>
          </p:cNvSpPr>
          <p:nvPr>
            <p:ph idx="1"/>
          </p:nvPr>
        </p:nvSpPr>
        <p:spPr/>
        <p:txBody>
          <a:bodyPr/>
          <a:lstStyle/>
          <a:p>
            <a:pPr algn="just"/>
            <a:r>
              <a:rPr lang="en-AU" sz="2400" b="1" dirty="0"/>
              <a:t>Test Execution Tools Continued…</a:t>
            </a:r>
          </a:p>
          <a:p>
            <a:pPr marL="0" indent="0" algn="just">
              <a:buNone/>
            </a:pPr>
            <a:endParaRPr lang="en-AU" sz="2400" b="1" dirty="0"/>
          </a:p>
          <a:p>
            <a:pPr lvl="1" algn="just"/>
            <a:r>
              <a:rPr lang="en-US" dirty="0"/>
              <a:t>In a keyword-driven testing approach, the spreadsheet contains keywords describing the actions to be taken (also called action words), and test data. Testers (even if they are not familiar with the scripting language) can then define tests using the keywords, which can be tailored to the </a:t>
            </a:r>
            <a:r>
              <a:rPr lang="en-AU" dirty="0"/>
              <a:t>application being tested.</a:t>
            </a:r>
          </a:p>
          <a:p>
            <a:pPr marL="457200" lvl="1" indent="0" algn="just">
              <a:buNone/>
            </a:pPr>
            <a:endParaRPr lang="en-AU" dirty="0"/>
          </a:p>
          <a:p>
            <a:pPr marL="457200" lvl="1" indent="0" algn="just">
              <a:buNone/>
            </a:pPr>
            <a:endParaRPr lang="en-AU" dirty="0"/>
          </a:p>
          <a:p>
            <a:pPr marL="0" indent="0">
              <a:buNone/>
            </a:pPr>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34</a:t>
            </a:fld>
            <a:endParaRPr lang="en-US"/>
          </a:p>
        </p:txBody>
      </p:sp>
      <p:sp>
        <p:nvSpPr>
          <p:cNvPr id="5" name="Rectangle 4"/>
          <p:cNvSpPr/>
          <p:nvPr/>
        </p:nvSpPr>
        <p:spPr>
          <a:xfrm>
            <a:off x="2819400" y="4613728"/>
            <a:ext cx="6096000" cy="9906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AU" sz="2000" b="1" dirty="0"/>
              <a:t>Tip: Keyword Driven = Reusable Actions + spreadsheets</a:t>
            </a:r>
          </a:p>
        </p:txBody>
      </p:sp>
    </p:spTree>
    <p:extLst>
      <p:ext uri="{BB962C8B-B14F-4D97-AF65-F5344CB8AC3E}">
        <p14:creationId xmlns:p14="http://schemas.microsoft.com/office/powerpoint/2010/main" val="17602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Special Considerations Continued…</a:t>
            </a:r>
            <a:endParaRPr lang="en-US" dirty="0"/>
          </a:p>
        </p:txBody>
      </p:sp>
      <p:sp>
        <p:nvSpPr>
          <p:cNvPr id="3" name="Content Placeholder 2"/>
          <p:cNvSpPr>
            <a:spLocks noGrp="1"/>
          </p:cNvSpPr>
          <p:nvPr>
            <p:ph idx="1"/>
          </p:nvPr>
        </p:nvSpPr>
        <p:spPr>
          <a:xfrm>
            <a:off x="1466405" y="1228046"/>
            <a:ext cx="8915400" cy="4881563"/>
          </a:xfrm>
        </p:spPr>
        <p:txBody>
          <a:bodyPr/>
          <a:lstStyle/>
          <a:p>
            <a:pPr algn="just"/>
            <a:r>
              <a:rPr lang="en-AU" sz="2000" b="1" dirty="0"/>
              <a:t>Static Analysis Tools</a:t>
            </a:r>
          </a:p>
          <a:p>
            <a:pPr marL="0" indent="0" algn="just">
              <a:buNone/>
            </a:pPr>
            <a:endParaRPr lang="en-AU" sz="2000" b="1" dirty="0"/>
          </a:p>
          <a:p>
            <a:pPr lvl="1" algn="just"/>
            <a:r>
              <a:rPr lang="en-US" sz="2000" dirty="0"/>
              <a:t>Static analysis tools applied to source code can enforce coding standards, but if applied to existing code may generate a </a:t>
            </a:r>
            <a:r>
              <a:rPr lang="en-US" sz="2000" b="1" i="1" dirty="0"/>
              <a:t>large quantity of messages</a:t>
            </a:r>
            <a:r>
              <a:rPr lang="en-US" sz="2000" dirty="0"/>
              <a:t>. Warning messages do not stop the code from being translated into an executable program, but ideally should be addressed so that maintenance of the code is easier in the future. A gradual implementation of the analysis tool with initial filters to exclude some messages is an effective approach.</a:t>
            </a:r>
          </a:p>
          <a:p>
            <a:pPr lvl="1" algn="just"/>
            <a:endParaRPr lang="en-US" sz="2000" dirty="0"/>
          </a:p>
          <a:p>
            <a:pPr algn="just"/>
            <a:r>
              <a:rPr lang="en-AU" sz="2000" b="1" dirty="0"/>
              <a:t>Test Management Tools</a:t>
            </a:r>
          </a:p>
          <a:p>
            <a:pPr marL="0" indent="0" algn="just">
              <a:buNone/>
            </a:pPr>
            <a:endParaRPr lang="en-AU" sz="2000" b="1" dirty="0"/>
          </a:p>
          <a:p>
            <a:pPr lvl="1" algn="just"/>
            <a:r>
              <a:rPr lang="en-US" sz="2000" dirty="0"/>
              <a:t>Test management tools need to interface with other tools or spreadsheets in order to produce useful information in a format that fits the needs of the organization.</a:t>
            </a:r>
            <a:endParaRPr lang="en-AU" sz="2000" dirty="0"/>
          </a:p>
          <a:p>
            <a:pPr marL="0" indent="0" algn="just">
              <a:buNone/>
            </a:pPr>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35</a:t>
            </a:fld>
            <a:endParaRPr lang="en-US"/>
          </a:p>
        </p:txBody>
      </p:sp>
    </p:spTree>
    <p:extLst>
      <p:ext uri="{BB962C8B-B14F-4D97-AF65-F5344CB8AC3E}">
        <p14:creationId xmlns:p14="http://schemas.microsoft.com/office/powerpoint/2010/main" val="13524533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idx="1"/>
          </p:nvPr>
        </p:nvSpPr>
        <p:spPr>
          <a:xfrm>
            <a:off x="838200" y="1387743"/>
            <a:ext cx="10515600" cy="4351338"/>
          </a:xfrm>
          <a:ln>
            <a:noFill/>
          </a:ln>
        </p:spPr>
        <p:txBody>
          <a:bodyPr/>
          <a:lstStyle/>
          <a:p>
            <a:pPr marL="0" indent="0">
              <a:buNone/>
              <a:defRPr/>
            </a:pPr>
            <a:endParaRPr lang="en-AU" dirty="0"/>
          </a:p>
          <a:p>
            <a:pPr marL="0" indent="0">
              <a:buNone/>
              <a:defRPr/>
            </a:pPr>
            <a:endParaRPr lang="en-AU" dirty="0" smtClean="0"/>
          </a:p>
          <a:p>
            <a:pPr marL="0" indent="0">
              <a:buNone/>
              <a:defRPr/>
            </a:pPr>
            <a:endParaRPr lang="en-AU" dirty="0"/>
          </a:p>
          <a:p>
            <a:pPr marL="0" indent="0">
              <a:buNone/>
              <a:defRPr/>
            </a:pPr>
            <a:endParaRPr lang="en-AU" dirty="0" smtClean="0"/>
          </a:p>
          <a:p>
            <a:pPr marL="0" indent="0" algn="ctr">
              <a:buNone/>
              <a:defRPr/>
            </a:pPr>
            <a:r>
              <a:rPr lang="en-AU" sz="3600" b="1" dirty="0">
                <a:ln w="12700">
                  <a:solidFill>
                    <a:schemeClr val="accent2">
                      <a:lumMod val="75000"/>
                    </a:schemeClr>
                  </a:solidFill>
                  <a:prstDash val="solid"/>
                </a:ln>
                <a:solidFill>
                  <a:srgbClr val="FFC000"/>
                </a:solidFill>
                <a:effectLst>
                  <a:outerShdw blurRad="41275" dist="20320" dir="1800000" algn="tl" rotWithShape="0">
                    <a:srgbClr val="000000">
                      <a:alpha val="40000"/>
                    </a:srgbClr>
                  </a:outerShdw>
                </a:effectLst>
              </a:rPr>
              <a:t>   </a:t>
            </a:r>
            <a:r>
              <a:rPr lang="en-AU" sz="3200" dirty="0">
                <a:solidFill>
                  <a:schemeClr val="accent4"/>
                </a:solidFill>
                <a:latin typeface="Century Gothic" panose="020B0502020202020204" pitchFamily="34" charset="0"/>
                <a:ea typeface="+mj-ea"/>
                <a:cs typeface="+mj-cs"/>
              </a:rPr>
              <a:t>6.3 INTRODUCING A TOOL INTO AN ORGANIZATION</a:t>
            </a:r>
            <a:endParaRPr lang="en-US" sz="3200" dirty="0">
              <a:solidFill>
                <a:schemeClr val="accent4"/>
              </a:solidFill>
              <a:latin typeface="Century Gothic" panose="020B0502020202020204" pitchFamily="34" charset="0"/>
              <a:ea typeface="+mj-ea"/>
              <a:cs typeface="+mj-cs"/>
            </a:endParaRPr>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36</a:t>
            </a:fld>
            <a:endParaRPr lang="en-US" dirty="0"/>
          </a:p>
        </p:txBody>
      </p:sp>
    </p:spTree>
    <p:extLst>
      <p:ext uri="{BB962C8B-B14F-4D97-AF65-F5344CB8AC3E}">
        <p14:creationId xmlns:p14="http://schemas.microsoft.com/office/powerpoint/2010/main" val="17163991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AU" dirty="0"/>
              <a:t>Introducing a Tool into an Organisation</a:t>
            </a:r>
            <a:endParaRPr lang="en-US" dirty="0"/>
          </a:p>
        </p:txBody>
      </p:sp>
      <p:sp>
        <p:nvSpPr>
          <p:cNvPr id="3" name="Content Placeholder 2"/>
          <p:cNvSpPr>
            <a:spLocks noGrp="1"/>
          </p:cNvSpPr>
          <p:nvPr>
            <p:ph idx="1"/>
          </p:nvPr>
        </p:nvSpPr>
        <p:spPr>
          <a:xfrm>
            <a:off x="1390510" y="1000361"/>
            <a:ext cx="8915400" cy="4881563"/>
          </a:xfrm>
        </p:spPr>
        <p:txBody>
          <a:bodyPr>
            <a:normAutofit/>
          </a:bodyPr>
          <a:lstStyle/>
          <a:p>
            <a:pPr marL="0" indent="0" algn="just">
              <a:buNone/>
            </a:pPr>
            <a:r>
              <a:rPr lang="en-US" sz="2000" dirty="0"/>
              <a:t>The main considerations in selecting a tool for an organization include:</a:t>
            </a:r>
          </a:p>
          <a:p>
            <a:pPr marL="736600" lvl="1" indent="-342900" algn="just">
              <a:buFontTx/>
              <a:buAutoNum type="arabicPeriod"/>
            </a:pPr>
            <a:r>
              <a:rPr lang="en-US" sz="2000" dirty="0"/>
              <a:t>Assessment of organizational maturity, strengths and weaknesses and identification of opportunities for an improved test process supported by tools </a:t>
            </a:r>
          </a:p>
          <a:p>
            <a:pPr marL="736600" lvl="1" indent="-342900" algn="just">
              <a:buFontTx/>
              <a:buAutoNum type="arabicPeriod"/>
            </a:pPr>
            <a:r>
              <a:rPr lang="en-US" sz="2000" dirty="0"/>
              <a:t>Evaluation against clear requirements and objective criteria</a:t>
            </a:r>
          </a:p>
          <a:p>
            <a:pPr marL="736600" lvl="1" indent="-342900" algn="just">
              <a:buFontTx/>
              <a:buAutoNum type="arabicPeriod"/>
            </a:pPr>
            <a:r>
              <a:rPr lang="en-US" sz="2000" dirty="0"/>
              <a:t>A proof-of-concept, by using a test tool during the evaluation phase to establish whether it performs effectively with the software under test and within the current infrastructure or to identify changes needed to that infrastructure to effectively use the tool</a:t>
            </a:r>
          </a:p>
          <a:p>
            <a:pPr marL="736600" lvl="1" indent="-342900" algn="just">
              <a:buFontTx/>
              <a:buAutoNum type="arabicPeriod"/>
            </a:pPr>
            <a:r>
              <a:rPr lang="en-US" sz="2000" dirty="0"/>
              <a:t>Evaluation of the vendor (including training, support and commercial aspects) or service support suppliers in case of non-commercial tools</a:t>
            </a:r>
          </a:p>
          <a:p>
            <a:pPr marL="736600" lvl="1" indent="-342900" algn="just">
              <a:buFontTx/>
              <a:buAutoNum type="arabicPeriod"/>
            </a:pPr>
            <a:r>
              <a:rPr lang="en-US" sz="2000" dirty="0"/>
              <a:t>Identification of internal requirements for coaching and mentoring in the use of the tool</a:t>
            </a:r>
          </a:p>
          <a:p>
            <a:pPr marL="736600" lvl="1" indent="-342900" algn="just">
              <a:buFontTx/>
              <a:buAutoNum type="arabicPeriod"/>
            </a:pPr>
            <a:r>
              <a:rPr lang="en-US" sz="2000" dirty="0"/>
              <a:t>Evaluation of training needs considering the current test team’s test automation skills</a:t>
            </a:r>
          </a:p>
          <a:p>
            <a:pPr marL="736600" lvl="1" indent="-342900" algn="just">
              <a:buFontTx/>
              <a:buAutoNum type="arabicPeriod"/>
            </a:pPr>
            <a:r>
              <a:rPr lang="en-US" sz="2000" dirty="0"/>
              <a:t>Estimation of a cost-benefit ratio based on a concrete business case</a:t>
            </a:r>
            <a:endParaRPr lang="en-AU" sz="2000" dirty="0"/>
          </a:p>
          <a:p>
            <a:pPr marL="0" indent="0" algn="just">
              <a:buNone/>
            </a:pPr>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37</a:t>
            </a:fld>
            <a:endParaRPr lang="en-US"/>
          </a:p>
        </p:txBody>
      </p:sp>
    </p:spTree>
    <p:extLst>
      <p:ext uri="{BB962C8B-B14F-4D97-AF65-F5344CB8AC3E}">
        <p14:creationId xmlns:p14="http://schemas.microsoft.com/office/powerpoint/2010/main" val="5060748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Pilot Objectives</a:t>
            </a:r>
            <a:endParaRPr lang="en-US" dirty="0"/>
          </a:p>
        </p:txBody>
      </p:sp>
      <p:sp>
        <p:nvSpPr>
          <p:cNvPr id="3" name="Content Placeholder 2"/>
          <p:cNvSpPr>
            <a:spLocks noGrp="1"/>
          </p:cNvSpPr>
          <p:nvPr>
            <p:ph idx="1"/>
          </p:nvPr>
        </p:nvSpPr>
        <p:spPr/>
        <p:txBody>
          <a:bodyPr/>
          <a:lstStyle/>
          <a:p>
            <a:pPr algn="just"/>
            <a:r>
              <a:rPr lang="en-US" sz="2000" b="1" dirty="0">
                <a:solidFill>
                  <a:schemeClr val="tx1"/>
                </a:solidFill>
              </a:rPr>
              <a:t>Learn</a:t>
            </a:r>
            <a:r>
              <a:rPr lang="en-US" sz="2000" dirty="0">
                <a:solidFill>
                  <a:schemeClr val="tx1"/>
                </a:solidFill>
              </a:rPr>
              <a:t> more detail about the tool </a:t>
            </a:r>
          </a:p>
          <a:p>
            <a:pPr marL="0" indent="0" algn="just">
              <a:buNone/>
            </a:pPr>
            <a:endParaRPr lang="en-US" sz="2000" dirty="0">
              <a:solidFill>
                <a:schemeClr val="tx1"/>
              </a:solidFill>
            </a:endParaRPr>
          </a:p>
          <a:p>
            <a:pPr algn="just"/>
            <a:r>
              <a:rPr lang="en-US" sz="2000" b="1" dirty="0">
                <a:solidFill>
                  <a:schemeClr val="tx1"/>
                </a:solidFill>
              </a:rPr>
              <a:t>Evaluate</a:t>
            </a:r>
            <a:r>
              <a:rPr lang="en-US" sz="2000" dirty="0">
                <a:solidFill>
                  <a:schemeClr val="tx1"/>
                </a:solidFill>
              </a:rPr>
              <a:t> how the tool fits with existing processes and practices, and determine </a:t>
            </a:r>
            <a:r>
              <a:rPr lang="en-US" sz="2000" b="1" dirty="0">
                <a:solidFill>
                  <a:schemeClr val="tx1"/>
                </a:solidFill>
              </a:rPr>
              <a:t>what would </a:t>
            </a:r>
            <a:r>
              <a:rPr lang="en-AU" sz="2000" b="1" dirty="0">
                <a:solidFill>
                  <a:schemeClr val="tx1"/>
                </a:solidFill>
              </a:rPr>
              <a:t>need to change</a:t>
            </a:r>
          </a:p>
          <a:p>
            <a:pPr marL="0" indent="0" algn="just">
              <a:buNone/>
            </a:pPr>
            <a:endParaRPr lang="en-AU" sz="2000" b="1" dirty="0">
              <a:solidFill>
                <a:schemeClr val="tx1"/>
              </a:solidFill>
            </a:endParaRPr>
          </a:p>
          <a:p>
            <a:pPr algn="just"/>
            <a:r>
              <a:rPr lang="en-US" sz="2000" dirty="0">
                <a:solidFill>
                  <a:schemeClr val="tx1"/>
                </a:solidFill>
              </a:rPr>
              <a:t>Decide on </a:t>
            </a:r>
            <a:r>
              <a:rPr lang="en-US" sz="2000" b="1" dirty="0">
                <a:solidFill>
                  <a:schemeClr val="tx1"/>
                </a:solidFill>
              </a:rPr>
              <a:t>standard ways</a:t>
            </a:r>
            <a:r>
              <a:rPr lang="en-US" sz="2000" dirty="0">
                <a:solidFill>
                  <a:schemeClr val="tx1"/>
                </a:solidFill>
              </a:rPr>
              <a:t> of using, managing, storing and maintaining the tool and the test assets (e.g., deciding on naming conventions for files and tests, creating libraries and defining the modularity of test suites)</a:t>
            </a:r>
          </a:p>
          <a:p>
            <a:pPr marL="0" indent="0" algn="just">
              <a:buNone/>
            </a:pPr>
            <a:endParaRPr lang="en-US" sz="2000" dirty="0">
              <a:solidFill>
                <a:schemeClr val="tx1"/>
              </a:solidFill>
            </a:endParaRPr>
          </a:p>
          <a:p>
            <a:pPr algn="just"/>
            <a:r>
              <a:rPr lang="en-US" sz="2000" b="1" dirty="0">
                <a:solidFill>
                  <a:schemeClr val="tx1"/>
                </a:solidFill>
              </a:rPr>
              <a:t>Assess</a:t>
            </a:r>
            <a:r>
              <a:rPr lang="en-US" sz="2000" dirty="0">
                <a:solidFill>
                  <a:schemeClr val="tx1"/>
                </a:solidFill>
              </a:rPr>
              <a:t> whether the </a:t>
            </a:r>
            <a:r>
              <a:rPr lang="en-US" sz="2000" b="1" dirty="0">
                <a:solidFill>
                  <a:schemeClr val="tx1"/>
                </a:solidFill>
              </a:rPr>
              <a:t>benefits</a:t>
            </a:r>
            <a:r>
              <a:rPr lang="en-US" sz="2000" dirty="0">
                <a:solidFill>
                  <a:schemeClr val="tx1"/>
                </a:solidFill>
              </a:rPr>
              <a:t> </a:t>
            </a:r>
            <a:r>
              <a:rPr lang="en-US" sz="2000" dirty="0"/>
              <a:t>will be achieved at reasonable cost</a:t>
            </a:r>
            <a:endParaRPr lang="en-AU" sz="2000" dirty="0"/>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38</a:t>
            </a:fld>
            <a:endParaRPr lang="en-US"/>
          </a:p>
        </p:txBody>
      </p:sp>
    </p:spTree>
    <p:extLst>
      <p:ext uri="{BB962C8B-B14F-4D97-AF65-F5344CB8AC3E}">
        <p14:creationId xmlns:p14="http://schemas.microsoft.com/office/powerpoint/2010/main" val="15646777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Success Factors for Tool Deployment</a:t>
            </a:r>
            <a:endParaRPr lang="en-US" dirty="0"/>
          </a:p>
        </p:txBody>
      </p:sp>
      <p:sp>
        <p:nvSpPr>
          <p:cNvPr id="3" name="Content Placeholder 2"/>
          <p:cNvSpPr>
            <a:spLocks noGrp="1"/>
          </p:cNvSpPr>
          <p:nvPr>
            <p:ph idx="1"/>
          </p:nvPr>
        </p:nvSpPr>
        <p:spPr/>
        <p:txBody>
          <a:bodyPr/>
          <a:lstStyle/>
          <a:p>
            <a:pPr algn="just"/>
            <a:r>
              <a:rPr lang="en-US" sz="2400" dirty="0">
                <a:solidFill>
                  <a:schemeClr val="tx1"/>
                </a:solidFill>
              </a:rPr>
              <a:t>Rolling out the tool to the rest of the organization  </a:t>
            </a:r>
            <a:r>
              <a:rPr lang="en-US" sz="2400" b="1" dirty="0">
                <a:solidFill>
                  <a:schemeClr val="tx1"/>
                </a:solidFill>
              </a:rPr>
              <a:t>incrementally</a:t>
            </a:r>
          </a:p>
          <a:p>
            <a:pPr algn="just"/>
            <a:r>
              <a:rPr lang="en-US" sz="2400" dirty="0">
                <a:solidFill>
                  <a:schemeClr val="tx1"/>
                </a:solidFill>
              </a:rPr>
              <a:t>Adapting and </a:t>
            </a:r>
            <a:r>
              <a:rPr lang="en-US" sz="2400" b="1" dirty="0">
                <a:solidFill>
                  <a:schemeClr val="tx1"/>
                </a:solidFill>
              </a:rPr>
              <a:t>improving processes </a:t>
            </a:r>
            <a:r>
              <a:rPr lang="en-US" sz="2400" dirty="0">
                <a:solidFill>
                  <a:schemeClr val="tx1"/>
                </a:solidFill>
              </a:rPr>
              <a:t>to fit with the use of the tool</a:t>
            </a:r>
          </a:p>
          <a:p>
            <a:pPr algn="just"/>
            <a:r>
              <a:rPr lang="en-US" sz="2400" dirty="0">
                <a:solidFill>
                  <a:schemeClr val="tx1"/>
                </a:solidFill>
              </a:rPr>
              <a:t>Providing </a:t>
            </a:r>
            <a:r>
              <a:rPr lang="en-US" sz="2400" b="1" dirty="0">
                <a:solidFill>
                  <a:schemeClr val="tx1"/>
                </a:solidFill>
              </a:rPr>
              <a:t>training and coaching/mentoring </a:t>
            </a:r>
            <a:r>
              <a:rPr lang="en-US" sz="2400" dirty="0">
                <a:solidFill>
                  <a:schemeClr val="tx1"/>
                </a:solidFill>
              </a:rPr>
              <a:t>for new users</a:t>
            </a:r>
          </a:p>
          <a:p>
            <a:pPr algn="just"/>
            <a:r>
              <a:rPr lang="en-AU" sz="2400" dirty="0">
                <a:solidFill>
                  <a:schemeClr val="tx1"/>
                </a:solidFill>
              </a:rPr>
              <a:t>Defining </a:t>
            </a:r>
            <a:r>
              <a:rPr lang="en-AU" sz="2400" b="1" dirty="0">
                <a:solidFill>
                  <a:schemeClr val="tx1"/>
                </a:solidFill>
              </a:rPr>
              <a:t>usage guidelines</a:t>
            </a:r>
          </a:p>
          <a:p>
            <a:pPr algn="just"/>
            <a:r>
              <a:rPr lang="en-US" sz="2400" dirty="0">
                <a:solidFill>
                  <a:schemeClr val="tx1"/>
                </a:solidFill>
              </a:rPr>
              <a:t>Implementing a way to gather </a:t>
            </a:r>
            <a:r>
              <a:rPr lang="en-US" sz="2400" b="1" dirty="0">
                <a:solidFill>
                  <a:schemeClr val="tx1"/>
                </a:solidFill>
              </a:rPr>
              <a:t>usage information </a:t>
            </a:r>
            <a:r>
              <a:rPr lang="en-US" sz="2400" dirty="0">
                <a:solidFill>
                  <a:schemeClr val="tx1"/>
                </a:solidFill>
              </a:rPr>
              <a:t>from the actual use</a:t>
            </a:r>
          </a:p>
          <a:p>
            <a:pPr algn="just"/>
            <a:r>
              <a:rPr lang="en-US" sz="2400" dirty="0">
                <a:solidFill>
                  <a:schemeClr val="tx1"/>
                </a:solidFill>
              </a:rPr>
              <a:t>Monitoring </a:t>
            </a:r>
            <a:r>
              <a:rPr lang="en-US" sz="2400" b="1" dirty="0">
                <a:solidFill>
                  <a:schemeClr val="tx1"/>
                </a:solidFill>
              </a:rPr>
              <a:t>tool use and benefits</a:t>
            </a:r>
          </a:p>
          <a:p>
            <a:pPr algn="just"/>
            <a:r>
              <a:rPr lang="en-US" sz="2400" dirty="0">
                <a:solidFill>
                  <a:schemeClr val="tx1"/>
                </a:solidFill>
              </a:rPr>
              <a:t>Providing </a:t>
            </a:r>
            <a:r>
              <a:rPr lang="en-US" sz="2400" b="1" dirty="0">
                <a:solidFill>
                  <a:schemeClr val="tx1"/>
                </a:solidFill>
              </a:rPr>
              <a:t>support</a:t>
            </a:r>
            <a:r>
              <a:rPr lang="en-US" sz="2400" dirty="0">
                <a:solidFill>
                  <a:schemeClr val="tx1"/>
                </a:solidFill>
              </a:rPr>
              <a:t> for the test team for a given tool</a:t>
            </a:r>
          </a:p>
          <a:p>
            <a:pPr algn="just"/>
            <a:r>
              <a:rPr lang="en-US" sz="2400" dirty="0">
                <a:solidFill>
                  <a:schemeClr val="tx1"/>
                </a:solidFill>
              </a:rPr>
              <a:t>Gathering </a:t>
            </a:r>
            <a:r>
              <a:rPr lang="en-US" sz="2400" b="1" dirty="0">
                <a:solidFill>
                  <a:schemeClr val="tx1"/>
                </a:solidFill>
              </a:rPr>
              <a:t>lessons learned </a:t>
            </a:r>
            <a:r>
              <a:rPr lang="en-US" sz="2400" dirty="0">
                <a:solidFill>
                  <a:schemeClr val="tx1"/>
                </a:solidFill>
              </a:rPr>
              <a:t>from </a:t>
            </a:r>
            <a:r>
              <a:rPr lang="en-US" sz="2400" dirty="0"/>
              <a:t>all teams</a:t>
            </a:r>
            <a:endParaRPr lang="en-AU" sz="2400" dirty="0"/>
          </a:p>
          <a:p>
            <a:pPr marL="0" indent="0">
              <a:buNone/>
            </a:pPr>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39</a:t>
            </a:fld>
            <a:endParaRPr lang="en-US"/>
          </a:p>
        </p:txBody>
      </p:sp>
    </p:spTree>
    <p:extLst>
      <p:ext uri="{BB962C8B-B14F-4D97-AF65-F5344CB8AC3E}">
        <p14:creationId xmlns:p14="http://schemas.microsoft.com/office/powerpoint/2010/main" val="1602443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Covered in this lesson...</a:t>
            </a:r>
            <a:endParaRPr lang="en-US" dirty="0"/>
          </a:p>
        </p:txBody>
      </p:sp>
      <p:sp>
        <p:nvSpPr>
          <p:cNvPr id="3" name="Content Placeholder 2"/>
          <p:cNvSpPr>
            <a:spLocks noGrp="1"/>
          </p:cNvSpPr>
          <p:nvPr>
            <p:ph idx="1"/>
          </p:nvPr>
        </p:nvSpPr>
        <p:spPr/>
        <p:txBody>
          <a:bodyPr/>
          <a:lstStyle/>
          <a:p>
            <a:pPr marL="0" indent="0" eaLnBrk="1" hangingPunct="1">
              <a:lnSpc>
                <a:spcPct val="150000"/>
              </a:lnSpc>
              <a:buNone/>
            </a:pPr>
            <a:r>
              <a:rPr lang="en-AU" sz="2400" dirty="0"/>
              <a:t>6.1 Types of Test Tools</a:t>
            </a:r>
          </a:p>
          <a:p>
            <a:pPr marL="0" indent="0" eaLnBrk="1" hangingPunct="1">
              <a:lnSpc>
                <a:spcPct val="150000"/>
              </a:lnSpc>
              <a:buNone/>
            </a:pPr>
            <a:r>
              <a:rPr lang="en-AU" sz="2400" dirty="0"/>
              <a:t>6.2 Effective Use of Tools: Potential Benefits and Risks</a:t>
            </a:r>
          </a:p>
          <a:p>
            <a:pPr marL="0" indent="0" eaLnBrk="1" hangingPunct="1">
              <a:lnSpc>
                <a:spcPct val="150000"/>
              </a:lnSpc>
              <a:buNone/>
            </a:pPr>
            <a:r>
              <a:rPr lang="en-AU" sz="2400" dirty="0"/>
              <a:t>6.3 Introducing a Tool into an Organisation</a:t>
            </a:r>
          </a:p>
          <a:p>
            <a:pPr marL="0" indent="0">
              <a:lnSpc>
                <a:spcPct val="150000"/>
              </a:lnSpc>
              <a:buNone/>
            </a:pPr>
            <a:endParaRPr lang="en-AU" sz="2400" dirty="0"/>
          </a:p>
          <a:p>
            <a:pPr marL="0" indent="0">
              <a:lnSpc>
                <a:spcPct val="150000"/>
              </a:lnSpc>
              <a:buNone/>
            </a:pPr>
            <a:endParaRPr lang="en-AU" sz="2400" dirty="0"/>
          </a:p>
          <a:p>
            <a:pPr marL="0" indent="0">
              <a:buNone/>
            </a:pPr>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4</a:t>
            </a:fld>
            <a:endParaRPr lang="en-US"/>
          </a:p>
        </p:txBody>
      </p:sp>
    </p:spTree>
    <p:extLst>
      <p:ext uri="{BB962C8B-B14F-4D97-AF65-F5344CB8AC3E}">
        <p14:creationId xmlns:p14="http://schemas.microsoft.com/office/powerpoint/2010/main" val="13442761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idx="1"/>
          </p:nvPr>
        </p:nvSpPr>
        <p:spPr>
          <a:xfrm>
            <a:off x="1390510" y="1303941"/>
            <a:ext cx="8915400" cy="4881563"/>
          </a:xfrm>
        </p:spPr>
        <p:txBody>
          <a:bodyPr/>
          <a:lstStyle/>
          <a:p>
            <a:pPr algn="ctr" eaLnBrk="1" hangingPunct="1">
              <a:buFont typeface="Wingdings" pitchFamily="2" charset="2"/>
              <a:buNone/>
              <a:defRPr/>
            </a:pPr>
            <a:endParaRPr lang="en-AU" b="1" dirty="0">
              <a:solidFill>
                <a:schemeClr val="bg2"/>
              </a:solidFill>
              <a:ea typeface="+mj-ea"/>
              <a:cs typeface="Arial" pitchFamily="34" charset="0"/>
            </a:endParaRPr>
          </a:p>
          <a:p>
            <a:pPr algn="ctr" eaLnBrk="1" hangingPunct="1">
              <a:buFont typeface="Wingdings" pitchFamily="2" charset="2"/>
              <a:buNone/>
              <a:defRPr/>
            </a:pPr>
            <a:endParaRPr lang="en-AU" b="1" kern="1200" dirty="0">
              <a:solidFill>
                <a:schemeClr val="bg2"/>
              </a:solidFill>
              <a:ea typeface="+mj-ea"/>
              <a:cs typeface="Arial" pitchFamily="34" charset="0"/>
            </a:endParaRPr>
          </a:p>
          <a:p>
            <a:pPr algn="ctr" eaLnBrk="1" hangingPunct="1">
              <a:buFont typeface="Wingdings" pitchFamily="2" charset="2"/>
              <a:buNone/>
              <a:defRPr/>
            </a:pPr>
            <a:endParaRPr lang="en-AU" b="1" dirty="0">
              <a:solidFill>
                <a:schemeClr val="bg2"/>
              </a:solidFill>
              <a:ea typeface="+mj-ea"/>
              <a:cs typeface="Arial" pitchFamily="34" charset="0"/>
            </a:endParaRPr>
          </a:p>
          <a:p>
            <a:pPr algn="ctr" eaLnBrk="1" hangingPunct="1">
              <a:buFont typeface="Wingdings" pitchFamily="2" charset="2"/>
              <a:buNone/>
              <a:defRPr/>
            </a:pPr>
            <a:r>
              <a:rPr lang="en-AU" sz="3200" dirty="0">
                <a:solidFill>
                  <a:schemeClr val="accent4"/>
                </a:solidFill>
                <a:latin typeface="Century Gothic" panose="020B0502020202020204" pitchFamily="34" charset="0"/>
                <a:ea typeface="+mj-ea"/>
                <a:cs typeface="+mj-cs"/>
              </a:rPr>
              <a:t>End of Module 6</a:t>
            </a:r>
          </a:p>
          <a:p>
            <a:pPr algn="ctr" eaLnBrk="1" hangingPunct="1">
              <a:buFont typeface="Wingdings" pitchFamily="2" charset="2"/>
              <a:buNone/>
              <a:defRPr/>
            </a:pPr>
            <a:endParaRPr lang="en-US" b="1" dirty="0">
              <a:solidFill>
                <a:schemeClr val="accent2">
                  <a:lumMod val="75000"/>
                </a:schemeClr>
              </a:solidFill>
              <a:ea typeface="+mj-ea"/>
              <a:cs typeface="Arial" pitchFamily="34" charset="0"/>
            </a:endParaRPr>
          </a:p>
          <a:p>
            <a:pPr algn="ctr" eaLnBrk="1" hangingPunct="1">
              <a:buFont typeface="Wingdings" pitchFamily="2" charset="2"/>
              <a:buNone/>
              <a:defRPr/>
            </a:pPr>
            <a:r>
              <a:rPr lang="en-US" b="1" dirty="0">
                <a:solidFill>
                  <a:schemeClr val="tx1"/>
                </a:solidFill>
                <a:ea typeface="+mj-ea"/>
                <a:cs typeface="Arial" pitchFamily="34" charset="0"/>
              </a:rPr>
              <a:t>Questions?</a:t>
            </a:r>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40</a:t>
            </a:fld>
            <a:endParaRPr lang="en-US"/>
          </a:p>
        </p:txBody>
      </p:sp>
    </p:spTree>
    <p:extLst>
      <p:ext uri="{BB962C8B-B14F-4D97-AF65-F5344CB8AC3E}">
        <p14:creationId xmlns:p14="http://schemas.microsoft.com/office/powerpoint/2010/main" val="6679243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ISTQB Practice Exam Question:</a:t>
            </a:r>
            <a:endParaRPr lang="en-US" dirty="0"/>
          </a:p>
        </p:txBody>
      </p:sp>
      <p:sp>
        <p:nvSpPr>
          <p:cNvPr id="3" name="Content Placeholder 2"/>
          <p:cNvSpPr>
            <a:spLocks noGrp="1"/>
          </p:cNvSpPr>
          <p:nvPr>
            <p:ph idx="1"/>
          </p:nvPr>
        </p:nvSpPr>
        <p:spPr>
          <a:xfrm>
            <a:off x="838200" y="1825624"/>
            <a:ext cx="10515600" cy="4413130"/>
          </a:xfrm>
        </p:spPr>
        <p:txBody>
          <a:bodyPr>
            <a:normAutofit/>
          </a:bodyPr>
          <a:lstStyle/>
          <a:p>
            <a:pPr marL="0" indent="0">
              <a:buNone/>
              <a:defRPr/>
            </a:pPr>
            <a:r>
              <a:rPr lang="en-US" sz="2400" dirty="0"/>
              <a:t>Below you find a list of improvement goals a software development and test </a:t>
            </a:r>
            <a:r>
              <a:rPr lang="en-US" sz="2400" dirty="0" smtClean="0"/>
              <a:t>organization </a:t>
            </a:r>
            <a:r>
              <a:rPr lang="en-US" sz="2400" dirty="0"/>
              <a:t>would like to achieve.</a:t>
            </a:r>
          </a:p>
          <a:p>
            <a:pPr marL="0" indent="0">
              <a:buNone/>
              <a:defRPr/>
            </a:pPr>
            <a:r>
              <a:rPr lang="en-US" sz="2400" dirty="0"/>
              <a:t>Which of these goals for improving the efficiency of test activities would best be supported by a test management tool?</a:t>
            </a:r>
          </a:p>
          <a:p>
            <a:pPr marL="0" indent="0">
              <a:buNone/>
              <a:defRPr/>
            </a:pPr>
            <a:endParaRPr lang="en-US" sz="2400" dirty="0"/>
          </a:p>
          <a:p>
            <a:pPr marL="0" indent="0">
              <a:buNone/>
              <a:defRPr/>
            </a:pPr>
            <a:r>
              <a:rPr lang="en-US" sz="2400" b="1" dirty="0"/>
              <a:t>A</a:t>
            </a:r>
            <a:r>
              <a:rPr lang="en-US" sz="2400" dirty="0"/>
              <a:t>. </a:t>
            </a:r>
            <a:r>
              <a:rPr lang="en-US" sz="2400" b="1" dirty="0"/>
              <a:t>Improve the efficiency by building traceability between requirements, </a:t>
            </a:r>
            <a:r>
              <a:rPr lang="en-AU" sz="2400" b="1" dirty="0"/>
              <a:t>tests, and bugs</a:t>
            </a:r>
          </a:p>
          <a:p>
            <a:pPr marL="0" indent="0">
              <a:buNone/>
              <a:defRPr/>
            </a:pPr>
            <a:r>
              <a:rPr lang="en-US" sz="2400" b="1" dirty="0"/>
              <a:t>B</a:t>
            </a:r>
            <a:r>
              <a:rPr lang="en-US" sz="2400" dirty="0"/>
              <a:t>. Improve the efficiency by optimizing the ability of tests to identify failures.</a:t>
            </a:r>
          </a:p>
          <a:p>
            <a:pPr marL="0" indent="0">
              <a:buNone/>
              <a:defRPr/>
            </a:pPr>
            <a:r>
              <a:rPr lang="en-US" sz="2400" b="1" dirty="0"/>
              <a:t>C</a:t>
            </a:r>
            <a:r>
              <a:rPr lang="en-US" sz="2400" dirty="0"/>
              <a:t>. Improve the efficiency by faster resolving defects</a:t>
            </a:r>
          </a:p>
          <a:p>
            <a:pPr marL="0" indent="0">
              <a:buNone/>
              <a:defRPr/>
            </a:pPr>
            <a:r>
              <a:rPr lang="en-US" sz="2400" b="1" dirty="0"/>
              <a:t>D</a:t>
            </a:r>
            <a:r>
              <a:rPr lang="en-US" sz="2400" dirty="0"/>
              <a:t>. Improve the efficiency by automating the selection of test cases for </a:t>
            </a:r>
            <a:r>
              <a:rPr lang="en-AU" sz="2400" dirty="0"/>
              <a:t>execution.</a:t>
            </a:r>
          </a:p>
          <a:p>
            <a:pPr marL="0" indent="0">
              <a:buNone/>
            </a:pPr>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41</a:t>
            </a:fld>
            <a:endParaRPr lang="en-US"/>
          </a:p>
        </p:txBody>
      </p:sp>
    </p:spTree>
    <p:extLst>
      <p:ext uri="{BB962C8B-B14F-4D97-AF65-F5344CB8AC3E}">
        <p14:creationId xmlns:p14="http://schemas.microsoft.com/office/powerpoint/2010/main" val="9070737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ISTQB Practice Exam Question: 2</a:t>
            </a:r>
            <a:endParaRPr lang="en-US" dirty="0"/>
          </a:p>
        </p:txBody>
      </p:sp>
      <p:sp>
        <p:nvSpPr>
          <p:cNvPr id="3" name="Content Placeholder 2"/>
          <p:cNvSpPr>
            <a:spLocks noGrp="1"/>
          </p:cNvSpPr>
          <p:nvPr>
            <p:ph idx="1"/>
          </p:nvPr>
        </p:nvSpPr>
        <p:spPr>
          <a:xfrm>
            <a:off x="838200" y="1825625"/>
            <a:ext cx="10099876" cy="4351338"/>
          </a:xfrm>
        </p:spPr>
        <p:txBody>
          <a:bodyPr>
            <a:normAutofit/>
          </a:bodyPr>
          <a:lstStyle/>
          <a:p>
            <a:pPr marL="0" indent="0">
              <a:buNone/>
            </a:pPr>
            <a:r>
              <a:rPr lang="en-US" sz="2400" dirty="0"/>
              <a:t>Which one of the following characteristics of test execution tools describes best a specific characteristic of a keyword-driven test execution tool?</a:t>
            </a:r>
          </a:p>
          <a:p>
            <a:pPr marL="0" indent="0">
              <a:buNone/>
            </a:pPr>
            <a:endParaRPr lang="en-US" sz="2400" dirty="0"/>
          </a:p>
          <a:p>
            <a:pPr marL="0" indent="0">
              <a:buNone/>
            </a:pPr>
            <a:r>
              <a:rPr lang="en-US" sz="2400" b="1" dirty="0"/>
              <a:t>A</a:t>
            </a:r>
            <a:r>
              <a:rPr lang="en-US" sz="2400" dirty="0"/>
              <a:t>. </a:t>
            </a:r>
            <a:r>
              <a:rPr lang="en-US" sz="2400" b="1" dirty="0"/>
              <a:t>A table containing test input data, action words, and expected results controls the execution of the system under test.</a:t>
            </a:r>
          </a:p>
          <a:p>
            <a:pPr marL="0" indent="0">
              <a:buNone/>
            </a:pPr>
            <a:r>
              <a:rPr lang="en-US" sz="2400" b="1" dirty="0"/>
              <a:t>B</a:t>
            </a:r>
            <a:r>
              <a:rPr lang="en-US" sz="2400" dirty="0"/>
              <a:t>. Actions of testers will be recorded in a script that can be rerun several </a:t>
            </a:r>
            <a:r>
              <a:rPr lang="en-AU" sz="2400" dirty="0"/>
              <a:t>times.</a:t>
            </a:r>
          </a:p>
          <a:p>
            <a:pPr marL="0" indent="0">
              <a:buNone/>
            </a:pPr>
            <a:r>
              <a:rPr lang="en-US" sz="2400" b="1" dirty="0"/>
              <a:t>C</a:t>
            </a:r>
            <a:r>
              <a:rPr lang="en-US" sz="2400" dirty="0"/>
              <a:t>. Actions of testers will be recorded in a script that is then being generalized to run with several sets of test input data.</a:t>
            </a:r>
            <a:endParaRPr lang="en-US" sz="2400" b="1" dirty="0"/>
          </a:p>
          <a:p>
            <a:pPr marL="0" indent="0">
              <a:buNone/>
            </a:pPr>
            <a:r>
              <a:rPr lang="en-US" sz="2400" b="1" dirty="0"/>
              <a:t>D</a:t>
            </a:r>
            <a:r>
              <a:rPr lang="en-US" sz="2400" dirty="0"/>
              <a:t>. The ability to log test results and compare them against the expected </a:t>
            </a:r>
            <a:r>
              <a:rPr lang="en-AU" sz="2400" dirty="0"/>
              <a:t>results.</a:t>
            </a:r>
          </a:p>
          <a:p>
            <a:pPr marL="0" indent="0">
              <a:buNone/>
            </a:pPr>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42</a:t>
            </a:fld>
            <a:endParaRPr lang="en-US"/>
          </a:p>
        </p:txBody>
      </p:sp>
    </p:spTree>
    <p:extLst>
      <p:ext uri="{BB962C8B-B14F-4D97-AF65-F5344CB8AC3E}">
        <p14:creationId xmlns:p14="http://schemas.microsoft.com/office/powerpoint/2010/main" val="606265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idx="1"/>
          </p:nvPr>
        </p:nvSpPr>
        <p:spPr>
          <a:xfrm>
            <a:off x="2202287" y="949862"/>
            <a:ext cx="8726510" cy="3145620"/>
          </a:xfrm>
          <a:ln>
            <a:noFill/>
          </a:ln>
        </p:spPr>
        <p:txBody>
          <a:bodyPr/>
          <a:lstStyle/>
          <a:p>
            <a:pPr marL="0" indent="0">
              <a:buNone/>
              <a:defRPr/>
            </a:pPr>
            <a:endParaRPr lang="en-AU" dirty="0"/>
          </a:p>
          <a:p>
            <a:pPr marL="0" indent="0">
              <a:buNone/>
              <a:defRPr/>
            </a:pPr>
            <a:endParaRPr lang="en-AU" dirty="0" smtClean="0"/>
          </a:p>
          <a:p>
            <a:pPr marL="0" indent="0">
              <a:buNone/>
              <a:defRPr/>
            </a:pPr>
            <a:endParaRPr lang="en-AU" dirty="0"/>
          </a:p>
          <a:p>
            <a:pPr marL="0" indent="0">
              <a:buNone/>
              <a:defRPr/>
            </a:pPr>
            <a:endParaRPr lang="en-AU" dirty="0" smtClean="0"/>
          </a:p>
          <a:p>
            <a:pPr marL="0" indent="0" algn="just">
              <a:buNone/>
              <a:defRPr/>
            </a:pPr>
            <a:r>
              <a:rPr lang="en-AU" sz="3600" b="1" dirty="0">
                <a:ln w="12700">
                  <a:solidFill>
                    <a:schemeClr val="accent2">
                      <a:lumMod val="75000"/>
                    </a:schemeClr>
                  </a:solidFill>
                  <a:prstDash val="solid"/>
                </a:ln>
                <a:solidFill>
                  <a:srgbClr val="FFC000"/>
                </a:solidFill>
                <a:effectLst>
                  <a:outerShdw blurRad="41275" dist="20320" dir="1800000" algn="tl" rotWithShape="0">
                    <a:srgbClr val="000000">
                      <a:alpha val="40000"/>
                    </a:srgbClr>
                  </a:outerShdw>
                </a:effectLst>
              </a:rPr>
              <a:t>              </a:t>
            </a:r>
            <a:r>
              <a:rPr lang="en-AU" sz="3200" dirty="0">
                <a:solidFill>
                  <a:schemeClr val="accent4"/>
                </a:solidFill>
                <a:latin typeface="Century Gothic" panose="020B0502020202020204" pitchFamily="34" charset="0"/>
                <a:ea typeface="+mj-ea"/>
                <a:cs typeface="+mj-cs"/>
              </a:rPr>
              <a:t>6.1 TYPES OF TOOLS</a:t>
            </a:r>
            <a:endParaRPr lang="en-US" sz="3200" dirty="0">
              <a:solidFill>
                <a:schemeClr val="accent4"/>
              </a:solidFill>
              <a:latin typeface="Century Gothic" panose="020B0502020202020204" pitchFamily="34" charset="0"/>
              <a:ea typeface="+mj-ea"/>
              <a:cs typeface="+mj-cs"/>
            </a:endParaRPr>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5</a:t>
            </a:fld>
            <a:endParaRPr lang="en-US" dirty="0"/>
          </a:p>
        </p:txBody>
      </p:sp>
    </p:spTree>
    <p:extLst>
      <p:ext uri="{BB962C8B-B14F-4D97-AF65-F5344CB8AC3E}">
        <p14:creationId xmlns:p14="http://schemas.microsoft.com/office/powerpoint/2010/main" val="1720950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Test Tools Support Testing</a:t>
            </a:r>
            <a:endParaRPr lang="en-US" dirty="0"/>
          </a:p>
        </p:txBody>
      </p:sp>
      <p:sp>
        <p:nvSpPr>
          <p:cNvPr id="3" name="Content Placeholder 2"/>
          <p:cNvSpPr>
            <a:spLocks noGrp="1"/>
          </p:cNvSpPr>
          <p:nvPr>
            <p:ph idx="1"/>
          </p:nvPr>
        </p:nvSpPr>
        <p:spPr/>
        <p:txBody>
          <a:bodyPr/>
          <a:lstStyle/>
          <a:p>
            <a:pPr marL="0" indent="0">
              <a:buNone/>
            </a:pPr>
            <a:r>
              <a:rPr lang="en-US" sz="2000" dirty="0"/>
              <a:t>Tools that are directly used in testing such as…</a:t>
            </a:r>
          </a:p>
          <a:p>
            <a:pPr marL="949325" lvl="1" indent="-457200"/>
            <a:r>
              <a:rPr lang="en-US" sz="2000" dirty="0"/>
              <a:t>Test execution tools (e.g. QTP)</a:t>
            </a:r>
          </a:p>
          <a:p>
            <a:pPr marL="949325" lvl="1" indent="-457200"/>
            <a:r>
              <a:rPr lang="en-US" sz="2000" dirty="0"/>
              <a:t>Test data generation tools (e.g. QTP or Loadrunner) </a:t>
            </a:r>
          </a:p>
          <a:p>
            <a:pPr marL="949325" lvl="1" indent="-457200"/>
            <a:r>
              <a:rPr lang="en-AU" sz="2000" dirty="0"/>
              <a:t>Result comparison tools (e.g. a comparator for comparing line by line to out put files one from a legacy </a:t>
            </a:r>
            <a:br>
              <a:rPr lang="en-AU" sz="2000" dirty="0"/>
            </a:br>
            <a:r>
              <a:rPr lang="en-AU" sz="2000" dirty="0"/>
              <a:t>payroll system one from a new payroll system</a:t>
            </a:r>
          </a:p>
          <a:p>
            <a:pPr marL="949325" lvl="1" indent="-457200"/>
            <a:r>
              <a:rPr lang="en-US" sz="2000" dirty="0"/>
              <a:t>Tools that help in </a:t>
            </a:r>
            <a:r>
              <a:rPr lang="en-US" sz="2000" b="1" dirty="0">
                <a:solidFill>
                  <a:schemeClr val="accent2"/>
                </a:solidFill>
              </a:rPr>
              <a:t>managing</a:t>
            </a:r>
            <a:r>
              <a:rPr lang="en-US" sz="2000" dirty="0"/>
              <a:t> the testing </a:t>
            </a:r>
            <a:br>
              <a:rPr lang="en-US" sz="2000" dirty="0"/>
            </a:br>
            <a:r>
              <a:rPr lang="en-US" sz="2000" dirty="0"/>
              <a:t>process such as those used to manage tests, test results, data, requirements, incidents, defects, etc., and for reporting and monitoring test </a:t>
            </a:r>
            <a:r>
              <a:rPr lang="en-AU" sz="2000" dirty="0"/>
              <a:t>execution </a:t>
            </a:r>
          </a:p>
          <a:p>
            <a:pPr marL="492125" lvl="1" indent="0">
              <a:buNone/>
            </a:pPr>
            <a:r>
              <a:rPr lang="en-AU" sz="2000" dirty="0"/>
              <a:t>      For example, Quality Centre, JIRA </a:t>
            </a:r>
            <a:br>
              <a:rPr lang="en-AU" sz="2000" dirty="0"/>
            </a:br>
            <a:r>
              <a:rPr lang="en-AU" sz="2000" dirty="0"/>
              <a:t>      and many others!</a:t>
            </a:r>
          </a:p>
          <a:p>
            <a:pPr marL="492125" lvl="1" indent="0">
              <a:buNone/>
            </a:pPr>
            <a:endParaRPr lang="en-AU" sz="2800" dirty="0"/>
          </a:p>
          <a:p>
            <a:pPr marL="949325" lvl="1" indent="-457200"/>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6</a:t>
            </a:fld>
            <a:endParaRPr lang="en-US"/>
          </a:p>
        </p:txBody>
      </p:sp>
    </p:spTree>
    <p:extLst>
      <p:ext uri="{BB962C8B-B14F-4D97-AF65-F5344CB8AC3E}">
        <p14:creationId xmlns:p14="http://schemas.microsoft.com/office/powerpoint/2010/main" val="7038213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Test Tools Support Testing…</a:t>
            </a:r>
            <a:endParaRPr lang="en-US" dirty="0"/>
          </a:p>
        </p:txBody>
      </p:sp>
      <p:sp>
        <p:nvSpPr>
          <p:cNvPr id="3" name="Content Placeholder 2"/>
          <p:cNvSpPr>
            <a:spLocks noGrp="1"/>
          </p:cNvSpPr>
          <p:nvPr>
            <p:ph idx="1"/>
          </p:nvPr>
        </p:nvSpPr>
        <p:spPr/>
        <p:txBody>
          <a:bodyPr/>
          <a:lstStyle/>
          <a:p>
            <a:r>
              <a:rPr lang="en-US" sz="2400" dirty="0"/>
              <a:t>Tools that are used in reconnaissance, or, in simple terms: exploration (e.g., tools that monitor file activity for an application)</a:t>
            </a:r>
          </a:p>
          <a:p>
            <a:pPr marL="0" indent="0">
              <a:buNone/>
            </a:pPr>
            <a:r>
              <a:rPr lang="en-US" sz="2400" dirty="0"/>
              <a:t>    For example, monitoring tools used in performance</a:t>
            </a:r>
          </a:p>
          <a:p>
            <a:pPr marL="0" indent="0">
              <a:buNone/>
            </a:pPr>
            <a:r>
              <a:rPr lang="en-US" sz="2400" dirty="0"/>
              <a:t>    testing</a:t>
            </a:r>
          </a:p>
          <a:p>
            <a:r>
              <a:rPr lang="en-US" sz="2400" dirty="0"/>
              <a:t>Any tool that aids in testing </a:t>
            </a:r>
            <a:br>
              <a:rPr lang="en-US" sz="2400" dirty="0"/>
            </a:br>
            <a:r>
              <a:rPr lang="en-US" sz="2400" dirty="0"/>
              <a:t>(a spreadsheet is also a test tool in this </a:t>
            </a:r>
            <a:br>
              <a:rPr lang="en-US" sz="2400" dirty="0"/>
            </a:br>
            <a:r>
              <a:rPr lang="en-US" sz="2400" dirty="0"/>
              <a:t>meaning)</a:t>
            </a:r>
            <a:endParaRPr lang="en-AU" sz="2400" dirty="0"/>
          </a:p>
          <a:p>
            <a:pPr marL="0" indent="0">
              <a:buNone/>
            </a:pPr>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7</a:t>
            </a:fld>
            <a:endParaRPr lang="en-US"/>
          </a:p>
        </p:txBody>
      </p:sp>
    </p:spTree>
    <p:extLst>
      <p:ext uri="{BB962C8B-B14F-4D97-AF65-F5344CB8AC3E}">
        <p14:creationId xmlns:p14="http://schemas.microsoft.com/office/powerpoint/2010/main" val="786073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Purposes of Test Tools</a:t>
            </a:r>
            <a:endParaRPr lang="en-US" dirty="0"/>
          </a:p>
        </p:txBody>
      </p:sp>
      <p:sp>
        <p:nvSpPr>
          <p:cNvPr id="3" name="Content Placeholder 2"/>
          <p:cNvSpPr>
            <a:spLocks noGrp="1"/>
          </p:cNvSpPr>
          <p:nvPr>
            <p:ph idx="1"/>
          </p:nvPr>
        </p:nvSpPr>
        <p:spPr/>
        <p:txBody>
          <a:bodyPr/>
          <a:lstStyle/>
          <a:p>
            <a:r>
              <a:rPr lang="en-US" sz="2000" dirty="0"/>
              <a:t>Improve the </a:t>
            </a:r>
            <a:r>
              <a:rPr lang="en-US" sz="2000" b="1" dirty="0">
                <a:solidFill>
                  <a:schemeClr val="accent2"/>
                </a:solidFill>
              </a:rPr>
              <a:t>efficiency</a:t>
            </a:r>
            <a:r>
              <a:rPr lang="en-US" sz="2000" dirty="0"/>
              <a:t> of test activities by automating repetitive tasks or supporting manual test activities like test planning, test design, test reporting and monitoring</a:t>
            </a:r>
          </a:p>
          <a:p>
            <a:endParaRPr lang="en-US" sz="2000" dirty="0"/>
          </a:p>
          <a:p>
            <a:r>
              <a:rPr lang="en-US" sz="2000" dirty="0"/>
              <a:t>Automate activities that require significant resources when done manually (e.g., static </a:t>
            </a:r>
            <a:r>
              <a:rPr lang="en-AU" sz="2000" dirty="0"/>
              <a:t>testing)</a:t>
            </a:r>
          </a:p>
          <a:p>
            <a:endParaRPr lang="en-AU" sz="2000" dirty="0"/>
          </a:p>
          <a:p>
            <a:r>
              <a:rPr lang="en-US" sz="2000" dirty="0"/>
              <a:t>Automate activities that can not be executed manually (e.g., large scale performance </a:t>
            </a:r>
            <a:r>
              <a:rPr lang="en-AU" sz="2000" dirty="0"/>
              <a:t>testing of client-server applications)</a:t>
            </a:r>
          </a:p>
          <a:p>
            <a:endParaRPr lang="en-AU" sz="2000" dirty="0"/>
          </a:p>
          <a:p>
            <a:r>
              <a:rPr lang="en-US" sz="2000" dirty="0"/>
              <a:t>Increase </a:t>
            </a:r>
            <a:r>
              <a:rPr lang="en-US" sz="2000" b="1" dirty="0">
                <a:solidFill>
                  <a:schemeClr val="accent2"/>
                </a:solidFill>
              </a:rPr>
              <a:t>reliability</a:t>
            </a:r>
            <a:r>
              <a:rPr lang="en-US" sz="2000" b="1" dirty="0"/>
              <a:t> </a:t>
            </a:r>
            <a:r>
              <a:rPr lang="en-US" sz="2000" dirty="0"/>
              <a:t>of testing (e.g., by automating large data comparisons or simulating </a:t>
            </a:r>
            <a:r>
              <a:rPr lang="en-AU" sz="2000" dirty="0"/>
              <a:t>behaviour)</a:t>
            </a:r>
          </a:p>
          <a:p>
            <a:pPr marL="0" indent="0">
              <a:buNone/>
            </a:pPr>
            <a:endParaRPr lang="en-US" sz="20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8</a:t>
            </a:fld>
            <a:endParaRPr lang="en-US"/>
          </a:p>
        </p:txBody>
      </p:sp>
    </p:spTree>
    <p:extLst>
      <p:ext uri="{BB962C8B-B14F-4D97-AF65-F5344CB8AC3E}">
        <p14:creationId xmlns:p14="http://schemas.microsoft.com/office/powerpoint/2010/main" val="213077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Test Frameworks</a:t>
            </a:r>
            <a:endParaRPr lang="en-US" dirty="0"/>
          </a:p>
        </p:txBody>
      </p:sp>
      <p:sp>
        <p:nvSpPr>
          <p:cNvPr id="3" name="Content Placeholder 2"/>
          <p:cNvSpPr>
            <a:spLocks noGrp="1"/>
          </p:cNvSpPr>
          <p:nvPr>
            <p:ph idx="1"/>
          </p:nvPr>
        </p:nvSpPr>
        <p:spPr/>
        <p:txBody>
          <a:bodyPr/>
          <a:lstStyle/>
          <a:p>
            <a:pPr>
              <a:defRPr/>
            </a:pPr>
            <a:r>
              <a:rPr lang="en-US" sz="2000" dirty="0"/>
              <a:t>The term “test frameworks” is also frequently used in the industry, in at least three meanings:</a:t>
            </a:r>
          </a:p>
          <a:p>
            <a:pPr lvl="1">
              <a:defRPr/>
            </a:pPr>
            <a:endParaRPr lang="en-US" sz="2000" dirty="0"/>
          </a:p>
          <a:p>
            <a:pPr lvl="1">
              <a:defRPr/>
            </a:pPr>
            <a:r>
              <a:rPr lang="en-US" sz="2000" dirty="0">
                <a:solidFill>
                  <a:schemeClr val="tx1"/>
                </a:solidFill>
              </a:rPr>
              <a:t>Reusable and extensible testing libraries that can be used to build testing tools (called test </a:t>
            </a:r>
            <a:r>
              <a:rPr lang="en-AU" sz="2000" dirty="0">
                <a:solidFill>
                  <a:schemeClr val="tx1"/>
                </a:solidFill>
              </a:rPr>
              <a:t>harnesses as well)</a:t>
            </a:r>
          </a:p>
          <a:p>
            <a:pPr lvl="1">
              <a:defRPr/>
            </a:pPr>
            <a:r>
              <a:rPr lang="en-US" sz="2000" dirty="0">
                <a:solidFill>
                  <a:schemeClr val="tx1"/>
                </a:solidFill>
              </a:rPr>
              <a:t>A type of design of test automation (e.g., data-driven, keyword-driven)</a:t>
            </a:r>
          </a:p>
          <a:p>
            <a:pPr lvl="1">
              <a:defRPr/>
            </a:pPr>
            <a:r>
              <a:rPr lang="en-US" sz="2000" dirty="0"/>
              <a:t>Overall process of execution of testing</a:t>
            </a:r>
          </a:p>
          <a:p>
            <a:pPr>
              <a:defRPr/>
            </a:pPr>
            <a:endParaRPr lang="en-US" sz="2000" dirty="0"/>
          </a:p>
          <a:p>
            <a:pPr marL="0" indent="0">
              <a:buNone/>
              <a:defRPr/>
            </a:pPr>
            <a:r>
              <a:rPr lang="en-US" sz="2000" dirty="0"/>
              <a:t>For the purpose of this syllabus, the term </a:t>
            </a:r>
            <a:r>
              <a:rPr lang="en-US" sz="2000" dirty="0" smtClean="0"/>
              <a:t>“</a:t>
            </a:r>
            <a:r>
              <a:rPr lang="en-US" sz="2000" dirty="0"/>
              <a:t>test frameworks” is used in its first two </a:t>
            </a:r>
            <a:r>
              <a:rPr lang="en-US" sz="2000" dirty="0" smtClean="0"/>
              <a:t>meanings </a:t>
            </a:r>
            <a:r>
              <a:rPr lang="en-US" sz="2000" dirty="0"/>
              <a:t>as </a:t>
            </a:r>
            <a:r>
              <a:rPr lang="en-AU" sz="2000" dirty="0"/>
              <a:t>described in Section 6.1.6.</a:t>
            </a:r>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9</a:t>
            </a:fld>
            <a:endParaRPr lang="en-US"/>
          </a:p>
        </p:txBody>
      </p:sp>
    </p:spTree>
    <p:extLst>
      <p:ext uri="{BB962C8B-B14F-4D97-AF65-F5344CB8AC3E}">
        <p14:creationId xmlns:p14="http://schemas.microsoft.com/office/powerpoint/2010/main" val="1342336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ZENQ">
  <a:themeElements>
    <a:clrScheme name="ZenQ - Color Pallette">
      <a:dk1>
        <a:srgbClr val="3B3838"/>
      </a:dk1>
      <a:lt1>
        <a:srgbClr val="FFFFFF"/>
      </a:lt1>
      <a:dk2>
        <a:srgbClr val="2474B8"/>
      </a:dk2>
      <a:lt2>
        <a:srgbClr val="9B9797"/>
      </a:lt2>
      <a:accent1>
        <a:srgbClr val="2499FF"/>
      </a:accent1>
      <a:accent2>
        <a:srgbClr val="2499FF"/>
      </a:accent2>
      <a:accent3>
        <a:srgbClr val="B9DEFF"/>
      </a:accent3>
      <a:accent4>
        <a:srgbClr val="F18309"/>
      </a:accent4>
      <a:accent5>
        <a:srgbClr val="F79428"/>
      </a:accent5>
      <a:accent6>
        <a:srgbClr val="9A58CC"/>
      </a:accent6>
      <a:hlink>
        <a:srgbClr val="F18309"/>
      </a:hlink>
      <a:folHlink>
        <a:srgbClr val="9B9797"/>
      </a:folHlink>
    </a:clrScheme>
    <a:fontScheme name="ZenQ Fonts">
      <a:majorFont>
        <a:latin typeface="Century Gothic"/>
        <a:ea typeface=""/>
        <a:cs typeface=""/>
      </a:majorFont>
      <a:minorFont>
        <a:latin typeface="Calibri"/>
        <a:ea typeface=""/>
        <a:cs typeface=""/>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ZENQ" id="{ADF5156C-5A06-4DA6-B04A-9095ADAF9CF8}" vid="{EC1729BB-0CAF-4CE1-AFB2-BE2D9D5B47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ZENQ</Template>
  <TotalTime>4056</TotalTime>
  <Words>3038</Words>
  <Application>Microsoft Office PowerPoint</Application>
  <PresentationFormat>Widescreen</PresentationFormat>
  <Paragraphs>381</Paragraphs>
  <Slides>42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Century Gothic</vt:lpstr>
      <vt:lpstr>Times New Roman</vt:lpstr>
      <vt:lpstr>Verdana</vt:lpstr>
      <vt:lpstr>Wingdings</vt:lpstr>
      <vt:lpstr>ZENQ</vt:lpstr>
      <vt:lpstr>PowerPoint Presentation</vt:lpstr>
      <vt:lpstr> Study Sessions</vt:lpstr>
      <vt:lpstr>Module 6 of 6</vt:lpstr>
      <vt:lpstr>Covered in this lesson...</vt:lpstr>
      <vt:lpstr>PowerPoint Presentation</vt:lpstr>
      <vt:lpstr>Test Tools Support Testing</vt:lpstr>
      <vt:lpstr>Test Tools Support Testing…</vt:lpstr>
      <vt:lpstr>The Purposes of Test Tools</vt:lpstr>
      <vt:lpstr>Test Frameworks</vt:lpstr>
      <vt:lpstr>Test Tool Classification</vt:lpstr>
      <vt:lpstr>Categories of Test Tools</vt:lpstr>
      <vt:lpstr>1. Tool Support for Management</vt:lpstr>
      <vt:lpstr>1. Tool Support for Management continued…</vt:lpstr>
      <vt:lpstr>1. Tool Support for Management continued…</vt:lpstr>
      <vt:lpstr>1. Tool Support for Management continued…</vt:lpstr>
      <vt:lpstr>2. Tool Support for Static Testing</vt:lpstr>
      <vt:lpstr>2. Tool Support for Static Testing continued…</vt:lpstr>
      <vt:lpstr>2. Tool Support for Static Testing continued…</vt:lpstr>
      <vt:lpstr>3. Tool Support for Test Specification</vt:lpstr>
      <vt:lpstr>4. Tool Support for Test Execution and     Logging</vt:lpstr>
      <vt:lpstr>4. Tool Support for Test Execution and Logging</vt:lpstr>
      <vt:lpstr>4. Tool Support for Test Execution and Logging</vt:lpstr>
      <vt:lpstr>4. Tool Support for Test Execution and Logging</vt:lpstr>
      <vt:lpstr>4. Tool Support for Test Execution and Logging</vt:lpstr>
      <vt:lpstr>5. Tool Support for Performance and Monitoring</vt:lpstr>
      <vt:lpstr>5. Tool Support for Performance and Monitoring</vt:lpstr>
      <vt:lpstr>5. Tool Support for Performance and Monitoring</vt:lpstr>
      <vt:lpstr>6. Tool Support for Specific Testing Needs</vt:lpstr>
      <vt:lpstr>PowerPoint Presentation</vt:lpstr>
      <vt:lpstr>Potential Benefits and Risk with Tools</vt:lpstr>
      <vt:lpstr>Potential Benefits and Risk with Tools</vt:lpstr>
      <vt:lpstr>Special Considerations for Some Types of Tools</vt:lpstr>
      <vt:lpstr>Special Considerations Continued…</vt:lpstr>
      <vt:lpstr>Special Considerations Continued…</vt:lpstr>
      <vt:lpstr>Special Considerations Continued…</vt:lpstr>
      <vt:lpstr>PowerPoint Presentation</vt:lpstr>
      <vt:lpstr>Introducing a Tool into an Organisation</vt:lpstr>
      <vt:lpstr>Pilot Objectives</vt:lpstr>
      <vt:lpstr>Success Factors for Tool Deployment</vt:lpstr>
      <vt:lpstr>PowerPoint Presentation</vt:lpstr>
      <vt:lpstr>ISTQB Practice Exam Question:</vt:lpstr>
      <vt:lpstr>ISTQB Practice Exam Question: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ISTQB Certified Tester Foundation Level</dc:title>
  <dc:creator>Microsoft Office User</dc:creator>
  <cp:lastModifiedBy>Syed Abdulraheem</cp:lastModifiedBy>
  <cp:revision>13</cp:revision>
  <dcterms:created xsi:type="dcterms:W3CDTF">2017-02-20T12:28:29Z</dcterms:created>
  <dcterms:modified xsi:type="dcterms:W3CDTF">2017-02-27T05:26:05Z</dcterms:modified>
</cp:coreProperties>
</file>