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2" r:id="rId5"/>
  </p:sldMasterIdLst>
  <p:notesMasterIdLst>
    <p:notesMasterId r:id="rId54"/>
  </p:notesMasterIdLst>
  <p:sldIdLst>
    <p:sldId id="411" r:id="rId6"/>
    <p:sldId id="482" r:id="rId7"/>
    <p:sldId id="539" r:id="rId8"/>
    <p:sldId id="573" r:id="rId9"/>
    <p:sldId id="574" r:id="rId10"/>
    <p:sldId id="571" r:id="rId11"/>
    <p:sldId id="572" r:id="rId12"/>
    <p:sldId id="575" r:id="rId13"/>
    <p:sldId id="581" r:id="rId14"/>
    <p:sldId id="576" r:id="rId15"/>
    <p:sldId id="578" r:id="rId16"/>
    <p:sldId id="579" r:id="rId17"/>
    <p:sldId id="582" r:id="rId18"/>
    <p:sldId id="540" r:id="rId19"/>
    <p:sldId id="568" r:id="rId20"/>
    <p:sldId id="541" r:id="rId21"/>
    <p:sldId id="542" r:id="rId22"/>
    <p:sldId id="545" r:id="rId23"/>
    <p:sldId id="569" r:id="rId24"/>
    <p:sldId id="546" r:id="rId25"/>
    <p:sldId id="547" r:id="rId26"/>
    <p:sldId id="548" r:id="rId27"/>
    <p:sldId id="549" r:id="rId28"/>
    <p:sldId id="550" r:id="rId29"/>
    <p:sldId id="551"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5" r:id="rId43"/>
    <p:sldId id="566" r:id="rId44"/>
    <p:sldId id="567" r:id="rId45"/>
    <p:sldId id="533" r:id="rId46"/>
    <p:sldId id="534" r:id="rId47"/>
    <p:sldId id="536" r:id="rId48"/>
    <p:sldId id="590" r:id="rId49"/>
    <p:sldId id="591" r:id="rId50"/>
    <p:sldId id="592" r:id="rId51"/>
    <p:sldId id="597" r:id="rId52"/>
    <p:sldId id="598" r:id="rId53"/>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D8F0"/>
    <a:srgbClr val="E3EDF5"/>
    <a:srgbClr val="DDDDDD"/>
    <a:srgbClr val="3399FF"/>
    <a:srgbClr val="EAEAEA"/>
    <a:srgbClr val="FFFF79"/>
    <a:srgbClr val="E2E2E2"/>
    <a:srgbClr val="D9D9D9"/>
    <a:srgbClr val="FF3300"/>
    <a:srgbClr val="69C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1" autoAdjust="0"/>
    <p:restoredTop sz="89145" autoAdjust="0"/>
  </p:normalViewPr>
  <p:slideViewPr>
    <p:cSldViewPr snapToGrid="0">
      <p:cViewPr varScale="1">
        <p:scale>
          <a:sx n="66" d="100"/>
          <a:sy n="66" d="100"/>
        </p:scale>
        <p:origin x="17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9" d="100"/>
          <a:sy n="69" d="100"/>
        </p:scale>
        <p:origin x="-3252" y="-90"/>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2309" tIns="46154" rIns="92309" bIns="46154"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27475" y="0"/>
            <a:ext cx="3005138" cy="460375"/>
          </a:xfrm>
          <a:prstGeom prst="rect">
            <a:avLst/>
          </a:prstGeom>
        </p:spPr>
        <p:txBody>
          <a:bodyPr vert="horz" lIns="92309" tIns="46154" rIns="92309" bIns="46154" rtlCol="0"/>
          <a:lstStyle>
            <a:lvl1pPr algn="r" fontAlgn="auto">
              <a:spcBef>
                <a:spcPts val="0"/>
              </a:spcBef>
              <a:spcAft>
                <a:spcPts val="0"/>
              </a:spcAft>
              <a:defRPr sz="1200">
                <a:latin typeface="+mn-lt"/>
              </a:defRPr>
            </a:lvl1pPr>
          </a:lstStyle>
          <a:p>
            <a:pPr>
              <a:defRPr/>
            </a:pPr>
            <a:fld id="{B345FC7C-4BF8-416D-93D5-C86F6117B863}" type="datetimeFigureOut">
              <a:rPr lang="en-US"/>
              <a:pPr>
                <a:defRPr/>
              </a:pPr>
              <a:t>8/17/2021</a:t>
            </a:fld>
            <a:endParaRPr lang="en-US"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pPr lvl="0"/>
            <a:endParaRPr lang="en-US" noProof="0" dirty="0"/>
          </a:p>
        </p:txBody>
      </p:sp>
      <p:sp>
        <p:nvSpPr>
          <p:cNvPr id="5" name="Notes Placeholder 4"/>
          <p:cNvSpPr>
            <a:spLocks noGrp="1"/>
          </p:cNvSpPr>
          <p:nvPr>
            <p:ph type="body" sz="quarter" idx="3"/>
          </p:nvPr>
        </p:nvSpPr>
        <p:spPr>
          <a:xfrm>
            <a:off x="693738" y="4379913"/>
            <a:ext cx="5546725" cy="4148137"/>
          </a:xfrm>
          <a:prstGeom prst="rect">
            <a:avLst/>
          </a:prstGeom>
        </p:spPr>
        <p:txBody>
          <a:bodyPr vert="horz" lIns="92309" tIns="46154" rIns="92309" bIns="4615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58238"/>
            <a:ext cx="3005138" cy="460375"/>
          </a:xfrm>
          <a:prstGeom prst="rect">
            <a:avLst/>
          </a:prstGeom>
        </p:spPr>
        <p:txBody>
          <a:bodyPr vert="horz" lIns="92309" tIns="46154" rIns="92309" bIns="46154"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27475" y="8758238"/>
            <a:ext cx="3005138" cy="460375"/>
          </a:xfrm>
          <a:prstGeom prst="rect">
            <a:avLst/>
          </a:prstGeom>
        </p:spPr>
        <p:txBody>
          <a:bodyPr vert="horz" lIns="92309" tIns="46154" rIns="92309" bIns="46154" rtlCol="0" anchor="b"/>
          <a:lstStyle>
            <a:lvl1pPr algn="r" fontAlgn="auto">
              <a:spcBef>
                <a:spcPts val="0"/>
              </a:spcBef>
              <a:spcAft>
                <a:spcPts val="0"/>
              </a:spcAft>
              <a:defRPr sz="1200">
                <a:latin typeface="+mn-lt"/>
              </a:defRPr>
            </a:lvl1pPr>
          </a:lstStyle>
          <a:p>
            <a:pPr>
              <a:defRPr/>
            </a:pPr>
            <a:fld id="{8636C26F-A3BF-450E-807B-D5F0F6AEBA37}" type="slidenum">
              <a:rPr lang="en-US"/>
              <a:pPr>
                <a:defRPr/>
              </a:pPr>
              <a:t>‹#›</a:t>
            </a:fld>
            <a:endParaRPr lang="en-US" dirty="0"/>
          </a:p>
        </p:txBody>
      </p:sp>
    </p:spTree>
    <p:extLst>
      <p:ext uri="{BB962C8B-B14F-4D97-AF65-F5344CB8AC3E}">
        <p14:creationId xmlns:p14="http://schemas.microsoft.com/office/powerpoint/2010/main" val="1018813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a:t>
            </a:fld>
            <a:endParaRPr lang="en-US" dirty="0"/>
          </a:p>
        </p:txBody>
      </p:sp>
    </p:spTree>
    <p:extLst>
      <p:ext uri="{BB962C8B-B14F-4D97-AF65-F5344CB8AC3E}">
        <p14:creationId xmlns:p14="http://schemas.microsoft.com/office/powerpoint/2010/main" val="102755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21</a:t>
            </a:fld>
            <a:endParaRPr lang="en-US" dirty="0"/>
          </a:p>
        </p:txBody>
      </p:sp>
    </p:spTree>
    <p:extLst>
      <p:ext uri="{BB962C8B-B14F-4D97-AF65-F5344CB8AC3E}">
        <p14:creationId xmlns:p14="http://schemas.microsoft.com/office/powerpoint/2010/main" val="4279811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22</a:t>
            </a:fld>
            <a:endParaRPr lang="en-US" dirty="0"/>
          </a:p>
        </p:txBody>
      </p:sp>
    </p:spTree>
    <p:extLst>
      <p:ext uri="{BB962C8B-B14F-4D97-AF65-F5344CB8AC3E}">
        <p14:creationId xmlns:p14="http://schemas.microsoft.com/office/powerpoint/2010/main" val="422232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23</a:t>
            </a:fld>
            <a:endParaRPr lang="en-US" dirty="0"/>
          </a:p>
        </p:txBody>
      </p:sp>
    </p:spTree>
    <p:extLst>
      <p:ext uri="{BB962C8B-B14F-4D97-AF65-F5344CB8AC3E}">
        <p14:creationId xmlns:p14="http://schemas.microsoft.com/office/powerpoint/2010/main" val="58955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24</a:t>
            </a:fld>
            <a:endParaRPr lang="en-US" dirty="0"/>
          </a:p>
        </p:txBody>
      </p:sp>
    </p:spTree>
    <p:extLst>
      <p:ext uri="{BB962C8B-B14F-4D97-AF65-F5344CB8AC3E}">
        <p14:creationId xmlns:p14="http://schemas.microsoft.com/office/powerpoint/2010/main" val="1918732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25</a:t>
            </a:fld>
            <a:endParaRPr lang="en-US" dirty="0"/>
          </a:p>
        </p:txBody>
      </p:sp>
    </p:spTree>
    <p:extLst>
      <p:ext uri="{BB962C8B-B14F-4D97-AF65-F5344CB8AC3E}">
        <p14:creationId xmlns:p14="http://schemas.microsoft.com/office/powerpoint/2010/main" val="3603847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26</a:t>
            </a:fld>
            <a:endParaRPr lang="en-US" dirty="0"/>
          </a:p>
        </p:txBody>
      </p:sp>
    </p:spTree>
    <p:extLst>
      <p:ext uri="{BB962C8B-B14F-4D97-AF65-F5344CB8AC3E}">
        <p14:creationId xmlns:p14="http://schemas.microsoft.com/office/powerpoint/2010/main" val="2275923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27</a:t>
            </a:fld>
            <a:endParaRPr lang="en-US" dirty="0"/>
          </a:p>
        </p:txBody>
      </p:sp>
    </p:spTree>
    <p:extLst>
      <p:ext uri="{BB962C8B-B14F-4D97-AF65-F5344CB8AC3E}">
        <p14:creationId xmlns:p14="http://schemas.microsoft.com/office/powerpoint/2010/main" val="2192100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28</a:t>
            </a:fld>
            <a:endParaRPr lang="en-US" dirty="0"/>
          </a:p>
        </p:txBody>
      </p:sp>
    </p:spTree>
    <p:extLst>
      <p:ext uri="{BB962C8B-B14F-4D97-AF65-F5344CB8AC3E}">
        <p14:creationId xmlns:p14="http://schemas.microsoft.com/office/powerpoint/2010/main" val="3334343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29</a:t>
            </a:fld>
            <a:endParaRPr lang="en-US" dirty="0"/>
          </a:p>
        </p:txBody>
      </p:sp>
    </p:spTree>
    <p:extLst>
      <p:ext uri="{BB962C8B-B14F-4D97-AF65-F5344CB8AC3E}">
        <p14:creationId xmlns:p14="http://schemas.microsoft.com/office/powerpoint/2010/main" val="275330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30</a:t>
            </a:fld>
            <a:endParaRPr lang="en-US" dirty="0"/>
          </a:p>
        </p:txBody>
      </p:sp>
    </p:spTree>
    <p:extLst>
      <p:ext uri="{BB962C8B-B14F-4D97-AF65-F5344CB8AC3E}">
        <p14:creationId xmlns:p14="http://schemas.microsoft.com/office/powerpoint/2010/main" val="23726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a:t>
            </a:fld>
            <a:endParaRPr lang="en-US" dirty="0"/>
          </a:p>
        </p:txBody>
      </p:sp>
    </p:spTree>
    <p:extLst>
      <p:ext uri="{BB962C8B-B14F-4D97-AF65-F5344CB8AC3E}">
        <p14:creationId xmlns:p14="http://schemas.microsoft.com/office/powerpoint/2010/main" val="29482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31</a:t>
            </a:fld>
            <a:endParaRPr lang="en-US" dirty="0"/>
          </a:p>
        </p:txBody>
      </p:sp>
    </p:spTree>
    <p:extLst>
      <p:ext uri="{BB962C8B-B14F-4D97-AF65-F5344CB8AC3E}">
        <p14:creationId xmlns:p14="http://schemas.microsoft.com/office/powerpoint/2010/main" val="2338234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32</a:t>
            </a:fld>
            <a:endParaRPr lang="en-US" dirty="0"/>
          </a:p>
        </p:txBody>
      </p:sp>
    </p:spTree>
    <p:extLst>
      <p:ext uri="{BB962C8B-B14F-4D97-AF65-F5344CB8AC3E}">
        <p14:creationId xmlns:p14="http://schemas.microsoft.com/office/powerpoint/2010/main" val="490182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33</a:t>
            </a:fld>
            <a:endParaRPr lang="en-US" dirty="0"/>
          </a:p>
        </p:txBody>
      </p:sp>
    </p:spTree>
    <p:extLst>
      <p:ext uri="{BB962C8B-B14F-4D97-AF65-F5344CB8AC3E}">
        <p14:creationId xmlns:p14="http://schemas.microsoft.com/office/powerpoint/2010/main" val="1606434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34</a:t>
            </a:fld>
            <a:endParaRPr lang="en-US" dirty="0"/>
          </a:p>
        </p:txBody>
      </p:sp>
    </p:spTree>
    <p:extLst>
      <p:ext uri="{BB962C8B-B14F-4D97-AF65-F5344CB8AC3E}">
        <p14:creationId xmlns:p14="http://schemas.microsoft.com/office/powerpoint/2010/main" val="3337575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35</a:t>
            </a:fld>
            <a:endParaRPr lang="en-US" dirty="0"/>
          </a:p>
        </p:txBody>
      </p:sp>
    </p:spTree>
    <p:extLst>
      <p:ext uri="{BB962C8B-B14F-4D97-AF65-F5344CB8AC3E}">
        <p14:creationId xmlns:p14="http://schemas.microsoft.com/office/powerpoint/2010/main" val="1817617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36</a:t>
            </a:fld>
            <a:endParaRPr lang="en-US" dirty="0"/>
          </a:p>
        </p:txBody>
      </p:sp>
    </p:spTree>
    <p:extLst>
      <p:ext uri="{BB962C8B-B14F-4D97-AF65-F5344CB8AC3E}">
        <p14:creationId xmlns:p14="http://schemas.microsoft.com/office/powerpoint/2010/main" val="2360649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37</a:t>
            </a:fld>
            <a:endParaRPr lang="en-US" dirty="0"/>
          </a:p>
        </p:txBody>
      </p:sp>
    </p:spTree>
    <p:extLst>
      <p:ext uri="{BB962C8B-B14F-4D97-AF65-F5344CB8AC3E}">
        <p14:creationId xmlns:p14="http://schemas.microsoft.com/office/powerpoint/2010/main" val="2055671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38</a:t>
            </a:fld>
            <a:endParaRPr lang="en-US" dirty="0"/>
          </a:p>
        </p:txBody>
      </p:sp>
    </p:spTree>
    <p:extLst>
      <p:ext uri="{BB962C8B-B14F-4D97-AF65-F5344CB8AC3E}">
        <p14:creationId xmlns:p14="http://schemas.microsoft.com/office/powerpoint/2010/main" val="664513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39</a:t>
            </a:fld>
            <a:endParaRPr lang="en-US" dirty="0"/>
          </a:p>
        </p:txBody>
      </p:sp>
    </p:spTree>
    <p:extLst>
      <p:ext uri="{BB962C8B-B14F-4D97-AF65-F5344CB8AC3E}">
        <p14:creationId xmlns:p14="http://schemas.microsoft.com/office/powerpoint/2010/main" val="4277020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40</a:t>
            </a:fld>
            <a:endParaRPr lang="en-US" dirty="0"/>
          </a:p>
        </p:txBody>
      </p:sp>
    </p:spTree>
    <p:extLst>
      <p:ext uri="{BB962C8B-B14F-4D97-AF65-F5344CB8AC3E}">
        <p14:creationId xmlns:p14="http://schemas.microsoft.com/office/powerpoint/2010/main" val="8805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14</a:t>
            </a:fld>
            <a:endParaRPr lang="en-US" dirty="0"/>
          </a:p>
        </p:txBody>
      </p:sp>
    </p:spTree>
    <p:extLst>
      <p:ext uri="{BB962C8B-B14F-4D97-AF65-F5344CB8AC3E}">
        <p14:creationId xmlns:p14="http://schemas.microsoft.com/office/powerpoint/2010/main" val="3644975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42</a:t>
            </a:fld>
            <a:endParaRPr lang="en-US" dirty="0"/>
          </a:p>
        </p:txBody>
      </p:sp>
    </p:spTree>
    <p:extLst>
      <p:ext uri="{BB962C8B-B14F-4D97-AF65-F5344CB8AC3E}">
        <p14:creationId xmlns:p14="http://schemas.microsoft.com/office/powerpoint/2010/main" val="2797778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44</a:t>
            </a:fld>
            <a:endParaRPr lang="en-US" dirty="0"/>
          </a:p>
        </p:txBody>
      </p:sp>
    </p:spTree>
    <p:extLst>
      <p:ext uri="{BB962C8B-B14F-4D97-AF65-F5344CB8AC3E}">
        <p14:creationId xmlns:p14="http://schemas.microsoft.com/office/powerpoint/2010/main" val="789989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45</a:t>
            </a:fld>
            <a:endParaRPr lang="en-US" dirty="0"/>
          </a:p>
        </p:txBody>
      </p:sp>
    </p:spTree>
    <p:extLst>
      <p:ext uri="{BB962C8B-B14F-4D97-AF65-F5344CB8AC3E}">
        <p14:creationId xmlns:p14="http://schemas.microsoft.com/office/powerpoint/2010/main" val="19584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46</a:t>
            </a:fld>
            <a:endParaRPr lang="en-US" dirty="0"/>
          </a:p>
        </p:txBody>
      </p:sp>
    </p:spTree>
    <p:extLst>
      <p:ext uri="{BB962C8B-B14F-4D97-AF65-F5344CB8AC3E}">
        <p14:creationId xmlns:p14="http://schemas.microsoft.com/office/powerpoint/2010/main" val="1972246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47</a:t>
            </a:fld>
            <a:endParaRPr lang="en-US" dirty="0"/>
          </a:p>
        </p:txBody>
      </p:sp>
    </p:spTree>
    <p:extLst>
      <p:ext uri="{BB962C8B-B14F-4D97-AF65-F5344CB8AC3E}">
        <p14:creationId xmlns:p14="http://schemas.microsoft.com/office/powerpoint/2010/main" val="2466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15</a:t>
            </a:fld>
            <a:endParaRPr lang="en-US" dirty="0"/>
          </a:p>
        </p:txBody>
      </p:sp>
    </p:spTree>
    <p:extLst>
      <p:ext uri="{BB962C8B-B14F-4D97-AF65-F5344CB8AC3E}">
        <p14:creationId xmlns:p14="http://schemas.microsoft.com/office/powerpoint/2010/main" val="40775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16</a:t>
            </a:fld>
            <a:endParaRPr lang="en-US" dirty="0"/>
          </a:p>
        </p:txBody>
      </p:sp>
    </p:spTree>
    <p:extLst>
      <p:ext uri="{BB962C8B-B14F-4D97-AF65-F5344CB8AC3E}">
        <p14:creationId xmlns:p14="http://schemas.microsoft.com/office/powerpoint/2010/main" val="342054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17</a:t>
            </a:fld>
            <a:endParaRPr lang="en-US" dirty="0"/>
          </a:p>
        </p:txBody>
      </p:sp>
    </p:spTree>
    <p:extLst>
      <p:ext uri="{BB962C8B-B14F-4D97-AF65-F5344CB8AC3E}">
        <p14:creationId xmlns:p14="http://schemas.microsoft.com/office/powerpoint/2010/main" val="3249859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18</a:t>
            </a:fld>
            <a:endParaRPr lang="en-US" dirty="0"/>
          </a:p>
        </p:txBody>
      </p:sp>
    </p:spTree>
    <p:extLst>
      <p:ext uri="{BB962C8B-B14F-4D97-AF65-F5344CB8AC3E}">
        <p14:creationId xmlns:p14="http://schemas.microsoft.com/office/powerpoint/2010/main" val="102498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19</a:t>
            </a:fld>
            <a:endParaRPr lang="en-US" dirty="0"/>
          </a:p>
        </p:txBody>
      </p:sp>
    </p:spTree>
    <p:extLst>
      <p:ext uri="{BB962C8B-B14F-4D97-AF65-F5344CB8AC3E}">
        <p14:creationId xmlns:p14="http://schemas.microsoft.com/office/powerpoint/2010/main" val="26890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20</a:t>
            </a:fld>
            <a:endParaRPr lang="en-US" dirty="0"/>
          </a:p>
        </p:txBody>
      </p:sp>
    </p:spTree>
    <p:extLst>
      <p:ext uri="{BB962C8B-B14F-4D97-AF65-F5344CB8AC3E}">
        <p14:creationId xmlns:p14="http://schemas.microsoft.com/office/powerpoint/2010/main" val="1282499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7" name="Picture 46" descr="spade-flower.png"/>
          <p:cNvPicPr>
            <a:picLocks noChangeAspect="1"/>
          </p:cNvPicPr>
          <p:nvPr userDrawn="1"/>
        </p:nvPicPr>
        <p:blipFill>
          <a:blip r:embed="rId2" cstate="print">
            <a:duotone>
              <a:prstClr val="black"/>
              <a:srgbClr val="FFAE0D">
                <a:tint val="45000"/>
                <a:satMod val="400000"/>
              </a:srgbClr>
            </a:duotone>
          </a:blip>
          <a:srcRect t="23439" r="24428"/>
          <a:stretch>
            <a:fillRect/>
          </a:stretch>
        </p:blipFill>
        <p:spPr>
          <a:xfrm flipH="1">
            <a:off x="-1" y="0"/>
            <a:ext cx="3152772" cy="3914774"/>
          </a:xfrm>
          <a:prstGeom prst="rect">
            <a:avLst/>
          </a:prstGeom>
        </p:spPr>
      </p:pic>
      <p:grpSp>
        <p:nvGrpSpPr>
          <p:cNvPr id="44" name="Group 43"/>
          <p:cNvGrpSpPr/>
          <p:nvPr userDrawn="1"/>
        </p:nvGrpSpPr>
        <p:grpSpPr>
          <a:xfrm rot="10800000" flipH="1" flipV="1">
            <a:off x="4223312" y="0"/>
            <a:ext cx="4920688" cy="2466975"/>
            <a:chOff x="2053085" y="0"/>
            <a:chExt cx="7099541" cy="3786997"/>
          </a:xfrm>
        </p:grpSpPr>
        <p:sp>
          <p:nvSpPr>
            <p:cNvPr id="45" name="Freeform 44"/>
            <p:cNvSpPr>
              <a:spLocks/>
            </p:cNvSpPr>
            <p:nvPr userDrawn="1"/>
          </p:nvSpPr>
          <p:spPr bwMode="auto">
            <a:xfrm flipH="1">
              <a:off x="2053085" y="1"/>
              <a:ext cx="7090913" cy="3786996"/>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rgbClr val="FF4019"/>
                </a:gs>
                <a:gs pos="36000">
                  <a:srgbClr val="F26531"/>
                </a:gs>
                <a:gs pos="100000">
                  <a:srgbClr val="FFC000"/>
                </a:gs>
              </a:gsLst>
              <a:lin ang="7800000" scaled="0"/>
              <a:tileRect/>
            </a:gradFill>
            <a:ln w="9525">
              <a:noFill/>
              <a:round/>
              <a:headEnd/>
              <a:tailEnd/>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46" name="Freeform 23"/>
            <p:cNvSpPr>
              <a:spLocks/>
            </p:cNvSpPr>
            <p:nvPr userDrawn="1"/>
          </p:nvSpPr>
          <p:spPr bwMode="auto">
            <a:xfrm flipH="1">
              <a:off x="3459192" y="0"/>
              <a:ext cx="5693434" cy="3657600"/>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solidFill>
              <a:srgbClr val="FF4019"/>
            </a:solidFill>
            <a:ln w="9525">
              <a:noFill/>
              <a:round/>
              <a:headEnd/>
              <a:tailEnd/>
            </a:ln>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grpSp>
      <p:sp>
        <p:nvSpPr>
          <p:cNvPr id="4" name="Rectangle 7"/>
          <p:cNvSpPr>
            <a:spLocks noChangeArrowheads="1"/>
          </p:cNvSpPr>
          <p:nvPr/>
        </p:nvSpPr>
        <p:spPr bwMode="gray">
          <a:xfrm>
            <a:off x="0" y="6324600"/>
            <a:ext cx="9144000" cy="276225"/>
          </a:xfrm>
          <a:prstGeom prst="rect">
            <a:avLst/>
          </a:prstGeom>
          <a:solidFill>
            <a:srgbClr val="FFFFFF"/>
          </a:solidFill>
          <a:ln w="9525" algn="ctr">
            <a:noFill/>
            <a:miter lim="800000"/>
            <a:headEnd/>
            <a:tailEnd/>
          </a:ln>
          <a:effectLst/>
        </p:spPr>
        <p:txBody>
          <a:bodyPr lIns="0" tIns="0" rIns="0" bIns="0" anchor="ctr">
            <a:spAutoFit/>
          </a:bodyPr>
          <a:lstStyle/>
          <a:p>
            <a:pPr fontAlgn="auto">
              <a:spcBef>
                <a:spcPts val="0"/>
              </a:spcBef>
              <a:spcAft>
                <a:spcPts val="0"/>
              </a:spcAft>
              <a:defRPr/>
            </a:pPr>
            <a:endParaRPr lang="en-US" dirty="0">
              <a:latin typeface="+mn-lt"/>
            </a:endParaRPr>
          </a:p>
        </p:txBody>
      </p:sp>
      <p:sp>
        <p:nvSpPr>
          <p:cNvPr id="5" name="AutoShape 17"/>
          <p:cNvSpPr>
            <a:spLocks noChangeAspect="1" noChangeArrowheads="1" noTextEdit="1"/>
          </p:cNvSpPr>
          <p:nvPr userDrawn="1"/>
        </p:nvSpPr>
        <p:spPr bwMode="auto">
          <a:xfrm>
            <a:off x="457200" y="533400"/>
            <a:ext cx="1697038" cy="395288"/>
          </a:xfrm>
          <a:prstGeom prst="rect">
            <a:avLst/>
          </a:prstGeom>
          <a:noFill/>
          <a:ln w="9525">
            <a:noFill/>
            <a:miter lim="800000"/>
            <a:headEnd/>
            <a:tailEnd/>
          </a:ln>
        </p:spPr>
        <p:txBody>
          <a:bodyPr/>
          <a:lstStyle/>
          <a:p>
            <a:pPr fontAlgn="auto">
              <a:spcBef>
                <a:spcPts val="0"/>
              </a:spcBef>
              <a:spcAft>
                <a:spcPts val="0"/>
              </a:spcAft>
              <a:defRPr/>
            </a:pPr>
            <a:endParaRPr lang="en-US" dirty="0">
              <a:latin typeface="+mn-lt"/>
            </a:endParaRPr>
          </a:p>
        </p:txBody>
      </p:sp>
      <p:sp>
        <p:nvSpPr>
          <p:cNvPr id="43" name="Text Box 9"/>
          <p:cNvSpPr txBox="1">
            <a:spLocks noChangeArrowheads="1"/>
          </p:cNvSpPr>
          <p:nvPr userDrawn="1"/>
        </p:nvSpPr>
        <p:spPr bwMode="gray">
          <a:xfrm>
            <a:off x="7432675" y="6518275"/>
            <a:ext cx="1225550" cy="209550"/>
          </a:xfrm>
          <a:prstGeom prst="rect">
            <a:avLst/>
          </a:prstGeom>
          <a:noFill/>
          <a:ln w="12700" algn="ctr">
            <a:noFill/>
            <a:miter lim="800000"/>
            <a:headEnd/>
            <a:tailEnd type="none" w="lg" len="lg"/>
          </a:ln>
          <a:effectLst/>
        </p:spPr>
        <p:txBody>
          <a:bodyPr>
            <a:spAutoFit/>
          </a:bodyPr>
          <a:lstStyle/>
          <a:p>
            <a:pPr algn="r" eaLnBrk="0" fontAlgn="auto" hangingPunct="0">
              <a:lnSpc>
                <a:spcPct val="85000"/>
              </a:lnSpc>
              <a:spcBef>
                <a:spcPts val="0"/>
              </a:spcBef>
              <a:spcAft>
                <a:spcPts val="0"/>
              </a:spcAft>
              <a:defRPr/>
            </a:pPr>
            <a:r>
              <a:rPr lang="en-US" sz="900" dirty="0">
                <a:solidFill>
                  <a:srgbClr val="F1652E"/>
                </a:solidFill>
                <a:latin typeface="Arial" pitchFamily="34" charset="0"/>
                <a:cs typeface="Arial" pitchFamily="34" charset="0"/>
              </a:rPr>
              <a:t>www.us.sogeti.com</a:t>
            </a:r>
          </a:p>
        </p:txBody>
      </p:sp>
      <p:sp>
        <p:nvSpPr>
          <p:cNvPr id="5125" name="Rectangle 5"/>
          <p:cNvSpPr>
            <a:spLocks noGrp="1" noChangeArrowheads="1"/>
          </p:cNvSpPr>
          <p:nvPr>
            <p:ph type="ctrTitle"/>
          </p:nvPr>
        </p:nvSpPr>
        <p:spPr>
          <a:xfrm>
            <a:off x="609600" y="3733800"/>
            <a:ext cx="7772400" cy="1196975"/>
          </a:xfrm>
        </p:spPr>
        <p:txBody>
          <a:bodyPr/>
          <a:lstStyle>
            <a:lvl1pPr fontAlgn="t">
              <a:spcAft>
                <a:spcPct val="25000"/>
              </a:spcAft>
              <a:defRPr sz="2800">
                <a:solidFill>
                  <a:srgbClr val="F35D2F"/>
                </a:solidFill>
              </a:defRPr>
            </a:lvl1pPr>
          </a:lstStyle>
          <a:p>
            <a:r>
              <a:rPr lang="en-US" dirty="0"/>
              <a:t>Click to edit Master title style</a:t>
            </a:r>
          </a:p>
        </p:txBody>
      </p:sp>
      <p:sp>
        <p:nvSpPr>
          <p:cNvPr id="5126" name="Rectangle 6"/>
          <p:cNvSpPr>
            <a:spLocks noGrp="1" noChangeArrowheads="1"/>
          </p:cNvSpPr>
          <p:nvPr>
            <p:ph type="subTitle" idx="1"/>
          </p:nvPr>
        </p:nvSpPr>
        <p:spPr>
          <a:xfrm>
            <a:off x="609600" y="5086350"/>
            <a:ext cx="6005512" cy="831850"/>
          </a:xfrm>
        </p:spPr>
        <p:txBody>
          <a:bodyPr/>
          <a:lstStyle>
            <a:lvl1pPr marL="0" indent="0" fontAlgn="t">
              <a:spcAft>
                <a:spcPct val="0"/>
              </a:spcAft>
              <a:buClrTx/>
              <a:buFontTx/>
              <a:buNone/>
              <a:defRPr b="1"/>
            </a:lvl1pPr>
          </a:lstStyle>
          <a:p>
            <a:r>
              <a:rPr lang="en-US" dirty="0"/>
              <a:t>Click to edit Master subtitle style</a:t>
            </a:r>
          </a:p>
        </p:txBody>
      </p:sp>
      <p:grpSp>
        <p:nvGrpSpPr>
          <p:cNvPr id="61" name="Group 2149"/>
          <p:cNvGrpSpPr>
            <a:grpSpLocks/>
          </p:cNvGrpSpPr>
          <p:nvPr userDrawn="1"/>
        </p:nvGrpSpPr>
        <p:grpSpPr bwMode="auto">
          <a:xfrm>
            <a:off x="3451422" y="2828925"/>
            <a:ext cx="2241158" cy="522652"/>
            <a:chOff x="457200" y="534988"/>
            <a:chExt cx="1689100" cy="393700"/>
          </a:xfrm>
        </p:grpSpPr>
        <p:sp>
          <p:nvSpPr>
            <p:cNvPr id="62" name="Rectangle 20"/>
            <p:cNvSpPr>
              <a:spLocks noChangeArrowheads="1"/>
            </p:cNvSpPr>
            <p:nvPr userDrawn="1"/>
          </p:nvSpPr>
          <p:spPr bwMode="auto">
            <a:xfrm>
              <a:off x="457200" y="534988"/>
              <a:ext cx="1689100" cy="393700"/>
            </a:xfrm>
            <a:prstGeom prst="rect">
              <a:avLst/>
            </a:prstGeom>
            <a:solidFill>
              <a:srgbClr val="FFFFFF"/>
            </a:solidFill>
            <a:ln w="0">
              <a:no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63" name="Rectangle 21"/>
            <p:cNvSpPr>
              <a:spLocks noChangeArrowheads="1"/>
            </p:cNvSpPr>
            <p:nvPr userDrawn="1"/>
          </p:nvSpPr>
          <p:spPr bwMode="auto">
            <a:xfrm>
              <a:off x="468269" y="546052"/>
              <a:ext cx="1666960" cy="371572"/>
            </a:xfrm>
            <a:prstGeom prst="rect">
              <a:avLst/>
            </a:prstGeom>
            <a:solidFill>
              <a:srgbClr val="F35D2F"/>
            </a:solidFill>
            <a:ln w="0">
              <a:solidFill>
                <a:srgbClr val="FF3617"/>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64" name="Rectangle 22"/>
            <p:cNvSpPr>
              <a:spLocks noChangeArrowheads="1"/>
            </p:cNvSpPr>
            <p:nvPr userDrawn="1"/>
          </p:nvSpPr>
          <p:spPr bwMode="auto">
            <a:xfrm>
              <a:off x="479340" y="557116"/>
              <a:ext cx="539663" cy="349443"/>
            </a:xfrm>
            <a:prstGeom prst="rect">
              <a:avLst/>
            </a:prstGeom>
            <a:solidFill>
              <a:srgbClr val="FFFFFF"/>
            </a:solidFill>
            <a:ln w="0">
              <a:solidFill>
                <a:srgbClr val="FFFFFF"/>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65" name="Freeform 23"/>
            <p:cNvSpPr>
              <a:spLocks/>
            </p:cNvSpPr>
            <p:nvPr userDrawn="1"/>
          </p:nvSpPr>
          <p:spPr bwMode="auto">
            <a:xfrm>
              <a:off x="503325" y="574635"/>
              <a:ext cx="491693" cy="307952"/>
            </a:xfrm>
            <a:custGeom>
              <a:avLst/>
              <a:gdLst/>
              <a:ahLst/>
              <a:cxnLst>
                <a:cxn ang="0">
                  <a:pos x="160" y="9"/>
                </a:cxn>
                <a:cxn ang="0">
                  <a:pos x="170" y="22"/>
                </a:cxn>
                <a:cxn ang="0">
                  <a:pos x="180" y="31"/>
                </a:cxn>
                <a:cxn ang="0">
                  <a:pos x="192" y="37"/>
                </a:cxn>
                <a:cxn ang="0">
                  <a:pos x="207" y="41"/>
                </a:cxn>
                <a:cxn ang="0">
                  <a:pos x="228" y="46"/>
                </a:cxn>
                <a:cxn ang="0">
                  <a:pos x="240" y="48"/>
                </a:cxn>
                <a:cxn ang="0">
                  <a:pos x="262" y="54"/>
                </a:cxn>
                <a:cxn ang="0">
                  <a:pos x="278" y="60"/>
                </a:cxn>
                <a:cxn ang="0">
                  <a:pos x="294" y="71"/>
                </a:cxn>
                <a:cxn ang="0">
                  <a:pos x="304" y="84"/>
                </a:cxn>
                <a:cxn ang="0">
                  <a:pos x="310" y="100"/>
                </a:cxn>
                <a:cxn ang="0">
                  <a:pos x="309" y="117"/>
                </a:cxn>
                <a:cxn ang="0">
                  <a:pos x="304" y="133"/>
                </a:cxn>
                <a:cxn ang="0">
                  <a:pos x="295" y="146"/>
                </a:cxn>
                <a:cxn ang="0">
                  <a:pos x="283" y="156"/>
                </a:cxn>
                <a:cxn ang="0">
                  <a:pos x="268" y="163"/>
                </a:cxn>
                <a:cxn ang="0">
                  <a:pos x="245" y="168"/>
                </a:cxn>
                <a:cxn ang="0">
                  <a:pos x="228" y="167"/>
                </a:cxn>
                <a:cxn ang="0">
                  <a:pos x="220" y="165"/>
                </a:cxn>
                <a:cxn ang="0">
                  <a:pos x="211" y="162"/>
                </a:cxn>
                <a:cxn ang="0">
                  <a:pos x="201" y="157"/>
                </a:cxn>
                <a:cxn ang="0">
                  <a:pos x="188" y="148"/>
                </a:cxn>
                <a:cxn ang="0">
                  <a:pos x="179" y="144"/>
                </a:cxn>
                <a:cxn ang="0">
                  <a:pos x="194" y="165"/>
                </a:cxn>
                <a:cxn ang="0">
                  <a:pos x="212" y="181"/>
                </a:cxn>
                <a:cxn ang="0">
                  <a:pos x="232" y="190"/>
                </a:cxn>
                <a:cxn ang="0">
                  <a:pos x="233" y="192"/>
                </a:cxn>
                <a:cxn ang="0">
                  <a:pos x="233" y="194"/>
                </a:cxn>
                <a:cxn ang="0">
                  <a:pos x="77" y="193"/>
                </a:cxn>
                <a:cxn ang="0">
                  <a:pos x="77" y="191"/>
                </a:cxn>
                <a:cxn ang="0">
                  <a:pos x="89" y="186"/>
                </a:cxn>
                <a:cxn ang="0">
                  <a:pos x="108" y="174"/>
                </a:cxn>
                <a:cxn ang="0">
                  <a:pos x="124" y="155"/>
                </a:cxn>
                <a:cxn ang="0">
                  <a:pos x="130" y="143"/>
                </a:cxn>
                <a:cxn ang="0">
                  <a:pos x="130" y="143"/>
                </a:cxn>
                <a:cxn ang="0">
                  <a:pos x="115" y="153"/>
                </a:cxn>
                <a:cxn ang="0">
                  <a:pos x="103" y="160"/>
                </a:cxn>
                <a:cxn ang="0">
                  <a:pos x="94" y="164"/>
                </a:cxn>
                <a:cxn ang="0">
                  <a:pos x="86" y="166"/>
                </a:cxn>
                <a:cxn ang="0">
                  <a:pos x="77" y="167"/>
                </a:cxn>
                <a:cxn ang="0">
                  <a:pos x="54" y="166"/>
                </a:cxn>
                <a:cxn ang="0">
                  <a:pos x="34" y="160"/>
                </a:cxn>
                <a:cxn ang="0">
                  <a:pos x="21" y="152"/>
                </a:cxn>
                <a:cxn ang="0">
                  <a:pos x="10" y="140"/>
                </a:cxn>
                <a:cxn ang="0">
                  <a:pos x="3" y="126"/>
                </a:cxn>
                <a:cxn ang="0">
                  <a:pos x="0" y="109"/>
                </a:cxn>
                <a:cxn ang="0">
                  <a:pos x="3" y="92"/>
                </a:cxn>
                <a:cxn ang="0">
                  <a:pos x="11" y="77"/>
                </a:cxn>
                <a:cxn ang="0">
                  <a:pos x="24" y="65"/>
                </a:cxn>
                <a:cxn ang="0">
                  <a:pos x="40" y="57"/>
                </a:cxn>
                <a:cxn ang="0">
                  <a:pos x="57" y="51"/>
                </a:cxn>
                <a:cxn ang="0">
                  <a:pos x="83" y="46"/>
                </a:cxn>
                <a:cxn ang="0">
                  <a:pos x="103" y="41"/>
                </a:cxn>
                <a:cxn ang="0">
                  <a:pos x="118" y="37"/>
                </a:cxn>
                <a:cxn ang="0">
                  <a:pos x="130" y="31"/>
                </a:cxn>
                <a:cxn ang="0">
                  <a:pos x="140" y="22"/>
                </a:cxn>
                <a:cxn ang="0">
                  <a:pos x="150" y="9"/>
                </a:cxn>
              </a:cxnLst>
              <a:rect l="0" t="0" r="r" b="b"/>
              <a:pathLst>
                <a:path w="310" h="194">
                  <a:moveTo>
                    <a:pt x="155" y="0"/>
                  </a:moveTo>
                  <a:lnTo>
                    <a:pt x="160" y="9"/>
                  </a:lnTo>
                  <a:lnTo>
                    <a:pt x="165" y="16"/>
                  </a:lnTo>
                  <a:lnTo>
                    <a:pt x="170" y="22"/>
                  </a:lnTo>
                  <a:lnTo>
                    <a:pt x="175" y="27"/>
                  </a:lnTo>
                  <a:lnTo>
                    <a:pt x="180" y="31"/>
                  </a:lnTo>
                  <a:lnTo>
                    <a:pt x="185" y="34"/>
                  </a:lnTo>
                  <a:lnTo>
                    <a:pt x="192" y="37"/>
                  </a:lnTo>
                  <a:lnTo>
                    <a:pt x="199" y="39"/>
                  </a:lnTo>
                  <a:lnTo>
                    <a:pt x="207" y="41"/>
                  </a:lnTo>
                  <a:lnTo>
                    <a:pt x="217" y="43"/>
                  </a:lnTo>
                  <a:lnTo>
                    <a:pt x="228" y="46"/>
                  </a:lnTo>
                  <a:lnTo>
                    <a:pt x="227" y="46"/>
                  </a:lnTo>
                  <a:lnTo>
                    <a:pt x="240" y="48"/>
                  </a:lnTo>
                  <a:lnTo>
                    <a:pt x="253" y="51"/>
                  </a:lnTo>
                  <a:lnTo>
                    <a:pt x="262" y="54"/>
                  </a:lnTo>
                  <a:lnTo>
                    <a:pt x="270" y="57"/>
                  </a:lnTo>
                  <a:lnTo>
                    <a:pt x="278" y="60"/>
                  </a:lnTo>
                  <a:lnTo>
                    <a:pt x="287" y="65"/>
                  </a:lnTo>
                  <a:lnTo>
                    <a:pt x="294" y="71"/>
                  </a:lnTo>
                  <a:lnTo>
                    <a:pt x="300" y="77"/>
                  </a:lnTo>
                  <a:lnTo>
                    <a:pt x="304" y="84"/>
                  </a:lnTo>
                  <a:lnTo>
                    <a:pt x="307" y="92"/>
                  </a:lnTo>
                  <a:lnTo>
                    <a:pt x="310" y="100"/>
                  </a:lnTo>
                  <a:lnTo>
                    <a:pt x="310" y="109"/>
                  </a:lnTo>
                  <a:lnTo>
                    <a:pt x="309" y="117"/>
                  </a:lnTo>
                  <a:lnTo>
                    <a:pt x="307" y="126"/>
                  </a:lnTo>
                  <a:lnTo>
                    <a:pt x="304" y="133"/>
                  </a:lnTo>
                  <a:lnTo>
                    <a:pt x="300" y="140"/>
                  </a:lnTo>
                  <a:lnTo>
                    <a:pt x="295" y="146"/>
                  </a:lnTo>
                  <a:lnTo>
                    <a:pt x="289" y="152"/>
                  </a:lnTo>
                  <a:lnTo>
                    <a:pt x="283" y="156"/>
                  </a:lnTo>
                  <a:lnTo>
                    <a:pt x="276" y="160"/>
                  </a:lnTo>
                  <a:lnTo>
                    <a:pt x="268" y="163"/>
                  </a:lnTo>
                  <a:lnTo>
                    <a:pt x="257" y="166"/>
                  </a:lnTo>
                  <a:lnTo>
                    <a:pt x="245" y="168"/>
                  </a:lnTo>
                  <a:lnTo>
                    <a:pt x="233" y="167"/>
                  </a:lnTo>
                  <a:lnTo>
                    <a:pt x="228" y="167"/>
                  </a:lnTo>
                  <a:lnTo>
                    <a:pt x="224" y="166"/>
                  </a:lnTo>
                  <a:lnTo>
                    <a:pt x="220" y="165"/>
                  </a:lnTo>
                  <a:lnTo>
                    <a:pt x="216" y="164"/>
                  </a:lnTo>
                  <a:lnTo>
                    <a:pt x="211" y="162"/>
                  </a:lnTo>
                  <a:lnTo>
                    <a:pt x="207" y="160"/>
                  </a:lnTo>
                  <a:lnTo>
                    <a:pt x="201" y="157"/>
                  </a:lnTo>
                  <a:lnTo>
                    <a:pt x="195" y="153"/>
                  </a:lnTo>
                  <a:lnTo>
                    <a:pt x="188" y="148"/>
                  </a:lnTo>
                  <a:lnTo>
                    <a:pt x="180" y="143"/>
                  </a:lnTo>
                  <a:lnTo>
                    <a:pt x="179" y="144"/>
                  </a:lnTo>
                  <a:lnTo>
                    <a:pt x="186" y="155"/>
                  </a:lnTo>
                  <a:lnTo>
                    <a:pt x="194" y="165"/>
                  </a:lnTo>
                  <a:lnTo>
                    <a:pt x="202" y="174"/>
                  </a:lnTo>
                  <a:lnTo>
                    <a:pt x="212" y="181"/>
                  </a:lnTo>
                  <a:lnTo>
                    <a:pt x="221" y="186"/>
                  </a:lnTo>
                  <a:lnTo>
                    <a:pt x="232" y="190"/>
                  </a:lnTo>
                  <a:lnTo>
                    <a:pt x="233" y="191"/>
                  </a:lnTo>
                  <a:lnTo>
                    <a:pt x="233" y="192"/>
                  </a:lnTo>
                  <a:lnTo>
                    <a:pt x="233" y="193"/>
                  </a:lnTo>
                  <a:lnTo>
                    <a:pt x="233" y="194"/>
                  </a:lnTo>
                  <a:lnTo>
                    <a:pt x="77" y="194"/>
                  </a:lnTo>
                  <a:lnTo>
                    <a:pt x="77" y="193"/>
                  </a:lnTo>
                  <a:lnTo>
                    <a:pt x="77" y="192"/>
                  </a:lnTo>
                  <a:lnTo>
                    <a:pt x="77" y="191"/>
                  </a:lnTo>
                  <a:lnTo>
                    <a:pt x="78" y="190"/>
                  </a:lnTo>
                  <a:lnTo>
                    <a:pt x="89" y="186"/>
                  </a:lnTo>
                  <a:lnTo>
                    <a:pt x="98" y="181"/>
                  </a:lnTo>
                  <a:lnTo>
                    <a:pt x="108" y="174"/>
                  </a:lnTo>
                  <a:lnTo>
                    <a:pt x="116" y="165"/>
                  </a:lnTo>
                  <a:lnTo>
                    <a:pt x="124" y="155"/>
                  </a:lnTo>
                  <a:lnTo>
                    <a:pt x="131" y="144"/>
                  </a:lnTo>
                  <a:lnTo>
                    <a:pt x="130" y="143"/>
                  </a:lnTo>
                  <a:lnTo>
                    <a:pt x="130" y="143"/>
                  </a:lnTo>
                  <a:lnTo>
                    <a:pt x="130" y="143"/>
                  </a:lnTo>
                  <a:lnTo>
                    <a:pt x="122" y="148"/>
                  </a:lnTo>
                  <a:lnTo>
                    <a:pt x="115" y="153"/>
                  </a:lnTo>
                  <a:lnTo>
                    <a:pt x="109" y="157"/>
                  </a:lnTo>
                  <a:lnTo>
                    <a:pt x="103" y="160"/>
                  </a:lnTo>
                  <a:lnTo>
                    <a:pt x="99" y="162"/>
                  </a:lnTo>
                  <a:lnTo>
                    <a:pt x="94" y="164"/>
                  </a:lnTo>
                  <a:lnTo>
                    <a:pt x="90" y="165"/>
                  </a:lnTo>
                  <a:lnTo>
                    <a:pt x="86" y="166"/>
                  </a:lnTo>
                  <a:lnTo>
                    <a:pt x="82" y="167"/>
                  </a:lnTo>
                  <a:lnTo>
                    <a:pt x="77" y="167"/>
                  </a:lnTo>
                  <a:lnTo>
                    <a:pt x="65" y="168"/>
                  </a:lnTo>
                  <a:lnTo>
                    <a:pt x="54" y="166"/>
                  </a:lnTo>
                  <a:lnTo>
                    <a:pt x="42" y="163"/>
                  </a:lnTo>
                  <a:lnTo>
                    <a:pt x="34" y="160"/>
                  </a:lnTo>
                  <a:lnTo>
                    <a:pt x="27" y="156"/>
                  </a:lnTo>
                  <a:lnTo>
                    <a:pt x="21" y="152"/>
                  </a:lnTo>
                  <a:lnTo>
                    <a:pt x="15" y="146"/>
                  </a:lnTo>
                  <a:lnTo>
                    <a:pt x="10" y="140"/>
                  </a:lnTo>
                  <a:lnTo>
                    <a:pt x="6" y="133"/>
                  </a:lnTo>
                  <a:lnTo>
                    <a:pt x="3" y="126"/>
                  </a:lnTo>
                  <a:lnTo>
                    <a:pt x="1" y="117"/>
                  </a:lnTo>
                  <a:lnTo>
                    <a:pt x="0" y="109"/>
                  </a:lnTo>
                  <a:lnTo>
                    <a:pt x="1" y="100"/>
                  </a:lnTo>
                  <a:lnTo>
                    <a:pt x="3" y="92"/>
                  </a:lnTo>
                  <a:lnTo>
                    <a:pt x="6" y="84"/>
                  </a:lnTo>
                  <a:lnTo>
                    <a:pt x="11" y="77"/>
                  </a:lnTo>
                  <a:lnTo>
                    <a:pt x="16" y="71"/>
                  </a:lnTo>
                  <a:lnTo>
                    <a:pt x="24" y="65"/>
                  </a:lnTo>
                  <a:lnTo>
                    <a:pt x="32" y="60"/>
                  </a:lnTo>
                  <a:lnTo>
                    <a:pt x="40" y="57"/>
                  </a:lnTo>
                  <a:lnTo>
                    <a:pt x="49" y="54"/>
                  </a:lnTo>
                  <a:lnTo>
                    <a:pt x="57" y="51"/>
                  </a:lnTo>
                  <a:lnTo>
                    <a:pt x="70" y="48"/>
                  </a:lnTo>
                  <a:lnTo>
                    <a:pt x="83" y="46"/>
                  </a:lnTo>
                  <a:lnTo>
                    <a:pt x="94" y="43"/>
                  </a:lnTo>
                  <a:lnTo>
                    <a:pt x="103" y="41"/>
                  </a:lnTo>
                  <a:lnTo>
                    <a:pt x="111" y="39"/>
                  </a:lnTo>
                  <a:lnTo>
                    <a:pt x="118" y="37"/>
                  </a:lnTo>
                  <a:lnTo>
                    <a:pt x="125" y="34"/>
                  </a:lnTo>
                  <a:lnTo>
                    <a:pt x="130" y="31"/>
                  </a:lnTo>
                  <a:lnTo>
                    <a:pt x="135" y="27"/>
                  </a:lnTo>
                  <a:lnTo>
                    <a:pt x="140" y="22"/>
                  </a:lnTo>
                  <a:lnTo>
                    <a:pt x="145" y="16"/>
                  </a:lnTo>
                  <a:lnTo>
                    <a:pt x="150" y="9"/>
                  </a:lnTo>
                  <a:lnTo>
                    <a:pt x="155" y="0"/>
                  </a:lnTo>
                  <a:close/>
                </a:path>
              </a:pathLst>
            </a:custGeom>
            <a:solidFill>
              <a:srgbClr val="F35D2F"/>
            </a:solidFill>
            <a:ln w="0">
              <a:solidFill>
                <a:srgbClr val="FF3617"/>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66" name="Freeform 24"/>
            <p:cNvSpPr>
              <a:spLocks/>
            </p:cNvSpPr>
            <p:nvPr userDrawn="1"/>
          </p:nvSpPr>
          <p:spPr bwMode="auto">
            <a:xfrm>
              <a:off x="1173061" y="638253"/>
              <a:ext cx="123615" cy="176105"/>
            </a:xfrm>
            <a:custGeom>
              <a:avLst/>
              <a:gdLst/>
              <a:ahLst/>
              <a:cxnLst>
                <a:cxn ang="0">
                  <a:pos x="48" y="1"/>
                </a:cxn>
                <a:cxn ang="0">
                  <a:pos x="64" y="3"/>
                </a:cxn>
                <a:cxn ang="0">
                  <a:pos x="73" y="29"/>
                </a:cxn>
                <a:cxn ang="0">
                  <a:pos x="61" y="24"/>
                </a:cxn>
                <a:cxn ang="0">
                  <a:pos x="58" y="15"/>
                </a:cxn>
                <a:cxn ang="0">
                  <a:pos x="52" y="9"/>
                </a:cxn>
                <a:cxn ang="0">
                  <a:pos x="41" y="7"/>
                </a:cxn>
                <a:cxn ang="0">
                  <a:pos x="31" y="9"/>
                </a:cxn>
                <a:cxn ang="0">
                  <a:pos x="24" y="15"/>
                </a:cxn>
                <a:cxn ang="0">
                  <a:pos x="21" y="25"/>
                </a:cxn>
                <a:cxn ang="0">
                  <a:pos x="24" y="34"/>
                </a:cxn>
                <a:cxn ang="0">
                  <a:pos x="30" y="39"/>
                </a:cxn>
                <a:cxn ang="0">
                  <a:pos x="39" y="43"/>
                </a:cxn>
                <a:cxn ang="0">
                  <a:pos x="47" y="45"/>
                </a:cxn>
                <a:cxn ang="0">
                  <a:pos x="57" y="48"/>
                </a:cxn>
                <a:cxn ang="0">
                  <a:pos x="67" y="52"/>
                </a:cxn>
                <a:cxn ang="0">
                  <a:pos x="74" y="59"/>
                </a:cxn>
                <a:cxn ang="0">
                  <a:pos x="78" y="69"/>
                </a:cxn>
                <a:cxn ang="0">
                  <a:pos x="77" y="84"/>
                </a:cxn>
                <a:cxn ang="0">
                  <a:pos x="73" y="95"/>
                </a:cxn>
                <a:cxn ang="0">
                  <a:pos x="64" y="103"/>
                </a:cxn>
                <a:cxn ang="0">
                  <a:pos x="53" y="108"/>
                </a:cxn>
                <a:cxn ang="0">
                  <a:pos x="40" y="110"/>
                </a:cxn>
                <a:cxn ang="0">
                  <a:pos x="22" y="110"/>
                </a:cxn>
                <a:cxn ang="0">
                  <a:pos x="0" y="105"/>
                </a:cxn>
                <a:cxn ang="0">
                  <a:pos x="11" y="78"/>
                </a:cxn>
                <a:cxn ang="0">
                  <a:pos x="13" y="89"/>
                </a:cxn>
                <a:cxn ang="0">
                  <a:pos x="16" y="98"/>
                </a:cxn>
                <a:cxn ang="0">
                  <a:pos x="23" y="103"/>
                </a:cxn>
                <a:cxn ang="0">
                  <a:pos x="35" y="104"/>
                </a:cxn>
                <a:cxn ang="0">
                  <a:pos x="46" y="102"/>
                </a:cxn>
                <a:cxn ang="0">
                  <a:pos x="53" y="95"/>
                </a:cxn>
                <a:cxn ang="0">
                  <a:pos x="56" y="84"/>
                </a:cxn>
                <a:cxn ang="0">
                  <a:pos x="53" y="74"/>
                </a:cxn>
                <a:cxn ang="0">
                  <a:pos x="45" y="67"/>
                </a:cxn>
                <a:cxn ang="0">
                  <a:pos x="28" y="62"/>
                </a:cxn>
                <a:cxn ang="0">
                  <a:pos x="17" y="58"/>
                </a:cxn>
                <a:cxn ang="0">
                  <a:pos x="8" y="53"/>
                </a:cxn>
                <a:cxn ang="0">
                  <a:pos x="2" y="44"/>
                </a:cxn>
                <a:cxn ang="0">
                  <a:pos x="0" y="32"/>
                </a:cxn>
                <a:cxn ang="0">
                  <a:pos x="2" y="19"/>
                </a:cxn>
                <a:cxn ang="0">
                  <a:pos x="8" y="11"/>
                </a:cxn>
                <a:cxn ang="0">
                  <a:pos x="18" y="5"/>
                </a:cxn>
                <a:cxn ang="0">
                  <a:pos x="29" y="1"/>
                </a:cxn>
                <a:cxn ang="0">
                  <a:pos x="41" y="0"/>
                </a:cxn>
              </a:cxnLst>
              <a:rect l="0" t="0" r="r" b="b"/>
              <a:pathLst>
                <a:path w="78" h="111">
                  <a:moveTo>
                    <a:pt x="41" y="0"/>
                  </a:moveTo>
                  <a:lnTo>
                    <a:pt x="48" y="1"/>
                  </a:lnTo>
                  <a:lnTo>
                    <a:pt x="56" y="2"/>
                  </a:lnTo>
                  <a:lnTo>
                    <a:pt x="64" y="3"/>
                  </a:lnTo>
                  <a:lnTo>
                    <a:pt x="73" y="5"/>
                  </a:lnTo>
                  <a:lnTo>
                    <a:pt x="73" y="29"/>
                  </a:lnTo>
                  <a:lnTo>
                    <a:pt x="62" y="29"/>
                  </a:lnTo>
                  <a:lnTo>
                    <a:pt x="61" y="24"/>
                  </a:lnTo>
                  <a:lnTo>
                    <a:pt x="60" y="19"/>
                  </a:lnTo>
                  <a:lnTo>
                    <a:pt x="58" y="15"/>
                  </a:lnTo>
                  <a:lnTo>
                    <a:pt x="55" y="12"/>
                  </a:lnTo>
                  <a:lnTo>
                    <a:pt x="52" y="9"/>
                  </a:lnTo>
                  <a:lnTo>
                    <a:pt x="47" y="8"/>
                  </a:lnTo>
                  <a:lnTo>
                    <a:pt x="41" y="7"/>
                  </a:lnTo>
                  <a:lnTo>
                    <a:pt x="36" y="7"/>
                  </a:lnTo>
                  <a:lnTo>
                    <a:pt x="31" y="9"/>
                  </a:lnTo>
                  <a:lnTo>
                    <a:pt x="27" y="11"/>
                  </a:lnTo>
                  <a:lnTo>
                    <a:pt x="24" y="15"/>
                  </a:lnTo>
                  <a:lnTo>
                    <a:pt x="22" y="19"/>
                  </a:lnTo>
                  <a:lnTo>
                    <a:pt x="21" y="25"/>
                  </a:lnTo>
                  <a:lnTo>
                    <a:pt x="22" y="30"/>
                  </a:lnTo>
                  <a:lnTo>
                    <a:pt x="24" y="34"/>
                  </a:lnTo>
                  <a:lnTo>
                    <a:pt x="27" y="37"/>
                  </a:lnTo>
                  <a:lnTo>
                    <a:pt x="30" y="39"/>
                  </a:lnTo>
                  <a:lnTo>
                    <a:pt x="34" y="41"/>
                  </a:lnTo>
                  <a:lnTo>
                    <a:pt x="39" y="43"/>
                  </a:lnTo>
                  <a:lnTo>
                    <a:pt x="43" y="44"/>
                  </a:lnTo>
                  <a:lnTo>
                    <a:pt x="47" y="45"/>
                  </a:lnTo>
                  <a:lnTo>
                    <a:pt x="51" y="46"/>
                  </a:lnTo>
                  <a:lnTo>
                    <a:pt x="57" y="48"/>
                  </a:lnTo>
                  <a:lnTo>
                    <a:pt x="62" y="50"/>
                  </a:lnTo>
                  <a:lnTo>
                    <a:pt x="67" y="52"/>
                  </a:lnTo>
                  <a:lnTo>
                    <a:pt x="71" y="55"/>
                  </a:lnTo>
                  <a:lnTo>
                    <a:pt x="74" y="59"/>
                  </a:lnTo>
                  <a:lnTo>
                    <a:pt x="76" y="64"/>
                  </a:lnTo>
                  <a:lnTo>
                    <a:pt x="78" y="69"/>
                  </a:lnTo>
                  <a:lnTo>
                    <a:pt x="78" y="76"/>
                  </a:lnTo>
                  <a:lnTo>
                    <a:pt x="77" y="84"/>
                  </a:lnTo>
                  <a:lnTo>
                    <a:pt x="75" y="90"/>
                  </a:lnTo>
                  <a:lnTo>
                    <a:pt x="73" y="95"/>
                  </a:lnTo>
                  <a:lnTo>
                    <a:pt x="69" y="100"/>
                  </a:lnTo>
                  <a:lnTo>
                    <a:pt x="64" y="103"/>
                  </a:lnTo>
                  <a:lnTo>
                    <a:pt x="59" y="106"/>
                  </a:lnTo>
                  <a:lnTo>
                    <a:pt x="53" y="108"/>
                  </a:lnTo>
                  <a:lnTo>
                    <a:pt x="47" y="110"/>
                  </a:lnTo>
                  <a:lnTo>
                    <a:pt x="40" y="110"/>
                  </a:lnTo>
                  <a:lnTo>
                    <a:pt x="33" y="111"/>
                  </a:lnTo>
                  <a:lnTo>
                    <a:pt x="22" y="110"/>
                  </a:lnTo>
                  <a:lnTo>
                    <a:pt x="11" y="108"/>
                  </a:lnTo>
                  <a:lnTo>
                    <a:pt x="0" y="105"/>
                  </a:lnTo>
                  <a:lnTo>
                    <a:pt x="0" y="78"/>
                  </a:lnTo>
                  <a:lnTo>
                    <a:pt x="11" y="78"/>
                  </a:lnTo>
                  <a:lnTo>
                    <a:pt x="12" y="84"/>
                  </a:lnTo>
                  <a:lnTo>
                    <a:pt x="13" y="89"/>
                  </a:lnTo>
                  <a:lnTo>
                    <a:pt x="15" y="94"/>
                  </a:lnTo>
                  <a:lnTo>
                    <a:pt x="16" y="98"/>
                  </a:lnTo>
                  <a:lnTo>
                    <a:pt x="19" y="101"/>
                  </a:lnTo>
                  <a:lnTo>
                    <a:pt x="23" y="103"/>
                  </a:lnTo>
                  <a:lnTo>
                    <a:pt x="28" y="104"/>
                  </a:lnTo>
                  <a:lnTo>
                    <a:pt x="35" y="104"/>
                  </a:lnTo>
                  <a:lnTo>
                    <a:pt x="40" y="104"/>
                  </a:lnTo>
                  <a:lnTo>
                    <a:pt x="46" y="102"/>
                  </a:lnTo>
                  <a:lnTo>
                    <a:pt x="50" y="99"/>
                  </a:lnTo>
                  <a:lnTo>
                    <a:pt x="53" y="95"/>
                  </a:lnTo>
                  <a:lnTo>
                    <a:pt x="55" y="90"/>
                  </a:lnTo>
                  <a:lnTo>
                    <a:pt x="56" y="84"/>
                  </a:lnTo>
                  <a:lnTo>
                    <a:pt x="55" y="79"/>
                  </a:lnTo>
                  <a:lnTo>
                    <a:pt x="53" y="74"/>
                  </a:lnTo>
                  <a:lnTo>
                    <a:pt x="50" y="70"/>
                  </a:lnTo>
                  <a:lnTo>
                    <a:pt x="45" y="67"/>
                  </a:lnTo>
                  <a:lnTo>
                    <a:pt x="34" y="64"/>
                  </a:lnTo>
                  <a:lnTo>
                    <a:pt x="28" y="62"/>
                  </a:lnTo>
                  <a:lnTo>
                    <a:pt x="23" y="60"/>
                  </a:lnTo>
                  <a:lnTo>
                    <a:pt x="17" y="58"/>
                  </a:lnTo>
                  <a:lnTo>
                    <a:pt x="13" y="56"/>
                  </a:lnTo>
                  <a:lnTo>
                    <a:pt x="8" y="53"/>
                  </a:lnTo>
                  <a:lnTo>
                    <a:pt x="5" y="49"/>
                  </a:lnTo>
                  <a:lnTo>
                    <a:pt x="2" y="44"/>
                  </a:lnTo>
                  <a:lnTo>
                    <a:pt x="0" y="39"/>
                  </a:lnTo>
                  <a:lnTo>
                    <a:pt x="0" y="32"/>
                  </a:lnTo>
                  <a:lnTo>
                    <a:pt x="0" y="25"/>
                  </a:lnTo>
                  <a:lnTo>
                    <a:pt x="2" y="19"/>
                  </a:lnTo>
                  <a:lnTo>
                    <a:pt x="5" y="15"/>
                  </a:lnTo>
                  <a:lnTo>
                    <a:pt x="8" y="11"/>
                  </a:lnTo>
                  <a:lnTo>
                    <a:pt x="13" y="7"/>
                  </a:lnTo>
                  <a:lnTo>
                    <a:pt x="18" y="5"/>
                  </a:lnTo>
                  <a:lnTo>
                    <a:pt x="23" y="3"/>
                  </a:lnTo>
                  <a:lnTo>
                    <a:pt x="29" y="1"/>
                  </a:lnTo>
                  <a:lnTo>
                    <a:pt x="35" y="1"/>
                  </a:lnTo>
                  <a:lnTo>
                    <a:pt x="41"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67" name="Freeform 25"/>
            <p:cNvSpPr>
              <a:spLocks/>
            </p:cNvSpPr>
            <p:nvPr userDrawn="1"/>
          </p:nvSpPr>
          <p:spPr bwMode="auto">
            <a:xfrm>
              <a:off x="1489479" y="666836"/>
              <a:ext cx="142065" cy="147522"/>
            </a:xfrm>
            <a:custGeom>
              <a:avLst/>
              <a:gdLst/>
              <a:ahLst/>
              <a:cxnLst>
                <a:cxn ang="0">
                  <a:pos x="55" y="0"/>
                </a:cxn>
                <a:cxn ang="0">
                  <a:pos x="71" y="1"/>
                </a:cxn>
                <a:cxn ang="0">
                  <a:pos x="78" y="26"/>
                </a:cxn>
                <a:cxn ang="0">
                  <a:pos x="68" y="19"/>
                </a:cxn>
                <a:cxn ang="0">
                  <a:pos x="65" y="10"/>
                </a:cxn>
                <a:cxn ang="0">
                  <a:pos x="59" y="6"/>
                </a:cxn>
                <a:cxn ang="0">
                  <a:pos x="47" y="5"/>
                </a:cxn>
                <a:cxn ang="0">
                  <a:pos x="36" y="7"/>
                </a:cxn>
                <a:cxn ang="0">
                  <a:pos x="28" y="13"/>
                </a:cxn>
                <a:cxn ang="0">
                  <a:pos x="24" y="21"/>
                </a:cxn>
                <a:cxn ang="0">
                  <a:pos x="21" y="32"/>
                </a:cxn>
                <a:cxn ang="0">
                  <a:pos x="20" y="42"/>
                </a:cxn>
                <a:cxn ang="0">
                  <a:pos x="21" y="65"/>
                </a:cxn>
                <a:cxn ang="0">
                  <a:pos x="27" y="79"/>
                </a:cxn>
                <a:cxn ang="0">
                  <a:pos x="35" y="85"/>
                </a:cxn>
                <a:cxn ang="0">
                  <a:pos x="46" y="87"/>
                </a:cxn>
                <a:cxn ang="0">
                  <a:pos x="52" y="86"/>
                </a:cxn>
                <a:cxn ang="0">
                  <a:pos x="59" y="84"/>
                </a:cxn>
                <a:cxn ang="0">
                  <a:pos x="61" y="81"/>
                </a:cxn>
                <a:cxn ang="0">
                  <a:pos x="62" y="77"/>
                </a:cxn>
                <a:cxn ang="0">
                  <a:pos x="62" y="59"/>
                </a:cxn>
                <a:cxn ang="0">
                  <a:pos x="59" y="57"/>
                </a:cxn>
                <a:cxn ang="0">
                  <a:pos x="52" y="56"/>
                </a:cxn>
                <a:cxn ang="0">
                  <a:pos x="47" y="50"/>
                </a:cxn>
                <a:cxn ang="0">
                  <a:pos x="90" y="56"/>
                </a:cxn>
                <a:cxn ang="0">
                  <a:pos x="83" y="57"/>
                </a:cxn>
                <a:cxn ang="0">
                  <a:pos x="81" y="60"/>
                </a:cxn>
                <a:cxn ang="0">
                  <a:pos x="81" y="87"/>
                </a:cxn>
                <a:cxn ang="0">
                  <a:pos x="68" y="89"/>
                </a:cxn>
                <a:cxn ang="0">
                  <a:pos x="49" y="93"/>
                </a:cxn>
                <a:cxn ang="0">
                  <a:pos x="34" y="92"/>
                </a:cxn>
                <a:cxn ang="0">
                  <a:pos x="19" y="88"/>
                </a:cxn>
                <a:cxn ang="0">
                  <a:pos x="8" y="79"/>
                </a:cxn>
                <a:cxn ang="0">
                  <a:pos x="2" y="66"/>
                </a:cxn>
                <a:cxn ang="0">
                  <a:pos x="0" y="48"/>
                </a:cxn>
                <a:cxn ang="0">
                  <a:pos x="2" y="28"/>
                </a:cxn>
                <a:cxn ang="0">
                  <a:pos x="9" y="14"/>
                </a:cxn>
                <a:cxn ang="0">
                  <a:pos x="20" y="4"/>
                </a:cxn>
                <a:cxn ang="0">
                  <a:pos x="37" y="0"/>
                </a:cxn>
              </a:cxnLst>
              <a:rect l="0" t="0" r="r" b="b"/>
              <a:pathLst>
                <a:path w="90" h="93">
                  <a:moveTo>
                    <a:pt x="47" y="0"/>
                  </a:moveTo>
                  <a:lnTo>
                    <a:pt x="55" y="0"/>
                  </a:lnTo>
                  <a:lnTo>
                    <a:pt x="63" y="0"/>
                  </a:lnTo>
                  <a:lnTo>
                    <a:pt x="71" y="1"/>
                  </a:lnTo>
                  <a:lnTo>
                    <a:pt x="78" y="3"/>
                  </a:lnTo>
                  <a:lnTo>
                    <a:pt x="78" y="26"/>
                  </a:lnTo>
                  <a:lnTo>
                    <a:pt x="69" y="26"/>
                  </a:lnTo>
                  <a:lnTo>
                    <a:pt x="68" y="19"/>
                  </a:lnTo>
                  <a:lnTo>
                    <a:pt x="67" y="14"/>
                  </a:lnTo>
                  <a:lnTo>
                    <a:pt x="65" y="10"/>
                  </a:lnTo>
                  <a:lnTo>
                    <a:pt x="63" y="8"/>
                  </a:lnTo>
                  <a:lnTo>
                    <a:pt x="59" y="6"/>
                  </a:lnTo>
                  <a:lnTo>
                    <a:pt x="54" y="5"/>
                  </a:lnTo>
                  <a:lnTo>
                    <a:pt x="47" y="5"/>
                  </a:lnTo>
                  <a:lnTo>
                    <a:pt x="41" y="5"/>
                  </a:lnTo>
                  <a:lnTo>
                    <a:pt x="36" y="7"/>
                  </a:lnTo>
                  <a:lnTo>
                    <a:pt x="32" y="9"/>
                  </a:lnTo>
                  <a:lnTo>
                    <a:pt x="28" y="13"/>
                  </a:lnTo>
                  <a:lnTo>
                    <a:pt x="25" y="17"/>
                  </a:lnTo>
                  <a:lnTo>
                    <a:pt x="24" y="21"/>
                  </a:lnTo>
                  <a:lnTo>
                    <a:pt x="22" y="26"/>
                  </a:lnTo>
                  <a:lnTo>
                    <a:pt x="21" y="32"/>
                  </a:lnTo>
                  <a:lnTo>
                    <a:pt x="20" y="37"/>
                  </a:lnTo>
                  <a:lnTo>
                    <a:pt x="20" y="42"/>
                  </a:lnTo>
                  <a:lnTo>
                    <a:pt x="20" y="53"/>
                  </a:lnTo>
                  <a:lnTo>
                    <a:pt x="21" y="65"/>
                  </a:lnTo>
                  <a:lnTo>
                    <a:pt x="25" y="74"/>
                  </a:lnTo>
                  <a:lnTo>
                    <a:pt x="27" y="79"/>
                  </a:lnTo>
                  <a:lnTo>
                    <a:pt x="30" y="82"/>
                  </a:lnTo>
                  <a:lnTo>
                    <a:pt x="35" y="85"/>
                  </a:lnTo>
                  <a:lnTo>
                    <a:pt x="40" y="87"/>
                  </a:lnTo>
                  <a:lnTo>
                    <a:pt x="46" y="87"/>
                  </a:lnTo>
                  <a:lnTo>
                    <a:pt x="49" y="87"/>
                  </a:lnTo>
                  <a:lnTo>
                    <a:pt x="52" y="86"/>
                  </a:lnTo>
                  <a:lnTo>
                    <a:pt x="56" y="85"/>
                  </a:lnTo>
                  <a:lnTo>
                    <a:pt x="59" y="84"/>
                  </a:lnTo>
                  <a:lnTo>
                    <a:pt x="61" y="81"/>
                  </a:lnTo>
                  <a:lnTo>
                    <a:pt x="61" y="81"/>
                  </a:lnTo>
                  <a:lnTo>
                    <a:pt x="62" y="79"/>
                  </a:lnTo>
                  <a:lnTo>
                    <a:pt x="62" y="77"/>
                  </a:lnTo>
                  <a:lnTo>
                    <a:pt x="62" y="61"/>
                  </a:lnTo>
                  <a:lnTo>
                    <a:pt x="62" y="59"/>
                  </a:lnTo>
                  <a:lnTo>
                    <a:pt x="61" y="58"/>
                  </a:lnTo>
                  <a:lnTo>
                    <a:pt x="59" y="57"/>
                  </a:lnTo>
                  <a:lnTo>
                    <a:pt x="56" y="56"/>
                  </a:lnTo>
                  <a:lnTo>
                    <a:pt x="52" y="56"/>
                  </a:lnTo>
                  <a:lnTo>
                    <a:pt x="47" y="56"/>
                  </a:lnTo>
                  <a:lnTo>
                    <a:pt x="47" y="50"/>
                  </a:lnTo>
                  <a:lnTo>
                    <a:pt x="90" y="50"/>
                  </a:lnTo>
                  <a:lnTo>
                    <a:pt x="90" y="56"/>
                  </a:lnTo>
                  <a:lnTo>
                    <a:pt x="86" y="56"/>
                  </a:lnTo>
                  <a:lnTo>
                    <a:pt x="83" y="57"/>
                  </a:lnTo>
                  <a:lnTo>
                    <a:pt x="82" y="58"/>
                  </a:lnTo>
                  <a:lnTo>
                    <a:pt x="81" y="60"/>
                  </a:lnTo>
                  <a:lnTo>
                    <a:pt x="81" y="62"/>
                  </a:lnTo>
                  <a:lnTo>
                    <a:pt x="81" y="87"/>
                  </a:lnTo>
                  <a:lnTo>
                    <a:pt x="74" y="87"/>
                  </a:lnTo>
                  <a:lnTo>
                    <a:pt x="68" y="89"/>
                  </a:lnTo>
                  <a:lnTo>
                    <a:pt x="55" y="92"/>
                  </a:lnTo>
                  <a:lnTo>
                    <a:pt x="49" y="93"/>
                  </a:lnTo>
                  <a:lnTo>
                    <a:pt x="43" y="93"/>
                  </a:lnTo>
                  <a:lnTo>
                    <a:pt x="34" y="92"/>
                  </a:lnTo>
                  <a:lnTo>
                    <a:pt x="26" y="90"/>
                  </a:lnTo>
                  <a:lnTo>
                    <a:pt x="19" y="88"/>
                  </a:lnTo>
                  <a:lnTo>
                    <a:pt x="13" y="84"/>
                  </a:lnTo>
                  <a:lnTo>
                    <a:pt x="8" y="79"/>
                  </a:lnTo>
                  <a:lnTo>
                    <a:pt x="4" y="73"/>
                  </a:lnTo>
                  <a:lnTo>
                    <a:pt x="2" y="66"/>
                  </a:lnTo>
                  <a:lnTo>
                    <a:pt x="1" y="57"/>
                  </a:lnTo>
                  <a:lnTo>
                    <a:pt x="0" y="48"/>
                  </a:lnTo>
                  <a:lnTo>
                    <a:pt x="1" y="37"/>
                  </a:lnTo>
                  <a:lnTo>
                    <a:pt x="2" y="28"/>
                  </a:lnTo>
                  <a:lnTo>
                    <a:pt x="5" y="20"/>
                  </a:lnTo>
                  <a:lnTo>
                    <a:pt x="9" y="14"/>
                  </a:lnTo>
                  <a:lnTo>
                    <a:pt x="14" y="8"/>
                  </a:lnTo>
                  <a:lnTo>
                    <a:pt x="20" y="4"/>
                  </a:lnTo>
                  <a:lnTo>
                    <a:pt x="28" y="2"/>
                  </a:lnTo>
                  <a:lnTo>
                    <a:pt x="37" y="0"/>
                  </a:lnTo>
                  <a:lnTo>
                    <a:pt x="47"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68" name="Freeform 26"/>
            <p:cNvSpPr>
              <a:spLocks/>
            </p:cNvSpPr>
            <p:nvPr userDrawn="1"/>
          </p:nvSpPr>
          <p:spPr bwMode="auto">
            <a:xfrm>
              <a:off x="1648149" y="668680"/>
              <a:ext cx="110700" cy="143834"/>
            </a:xfrm>
            <a:custGeom>
              <a:avLst/>
              <a:gdLst/>
              <a:ahLst/>
              <a:cxnLst>
                <a:cxn ang="0">
                  <a:pos x="0" y="0"/>
                </a:cxn>
                <a:cxn ang="0">
                  <a:pos x="70" y="0"/>
                </a:cxn>
                <a:cxn ang="0">
                  <a:pos x="70" y="22"/>
                </a:cxn>
                <a:cxn ang="0">
                  <a:pos x="61" y="22"/>
                </a:cxn>
                <a:cxn ang="0">
                  <a:pos x="60" y="16"/>
                </a:cxn>
                <a:cxn ang="0">
                  <a:pos x="59" y="12"/>
                </a:cxn>
                <a:cxn ang="0">
                  <a:pos x="58" y="10"/>
                </a:cxn>
                <a:cxn ang="0">
                  <a:pos x="56" y="8"/>
                </a:cxn>
                <a:cxn ang="0">
                  <a:pos x="53" y="7"/>
                </a:cxn>
                <a:cxn ang="0">
                  <a:pos x="48" y="6"/>
                </a:cxn>
                <a:cxn ang="0">
                  <a:pos x="29" y="6"/>
                </a:cxn>
                <a:cxn ang="0">
                  <a:pos x="29" y="39"/>
                </a:cxn>
                <a:cxn ang="0">
                  <a:pos x="37" y="39"/>
                </a:cxn>
                <a:cxn ang="0">
                  <a:pos x="40" y="39"/>
                </a:cxn>
                <a:cxn ang="0">
                  <a:pos x="43" y="38"/>
                </a:cxn>
                <a:cxn ang="0">
                  <a:pos x="45" y="36"/>
                </a:cxn>
                <a:cxn ang="0">
                  <a:pos x="46" y="33"/>
                </a:cxn>
                <a:cxn ang="0">
                  <a:pos x="46" y="30"/>
                </a:cxn>
                <a:cxn ang="0">
                  <a:pos x="47" y="27"/>
                </a:cxn>
                <a:cxn ang="0">
                  <a:pos x="54" y="27"/>
                </a:cxn>
                <a:cxn ang="0">
                  <a:pos x="53" y="34"/>
                </a:cxn>
                <a:cxn ang="0">
                  <a:pos x="53" y="50"/>
                </a:cxn>
                <a:cxn ang="0">
                  <a:pos x="54" y="58"/>
                </a:cxn>
                <a:cxn ang="0">
                  <a:pos x="47" y="58"/>
                </a:cxn>
                <a:cxn ang="0">
                  <a:pos x="46" y="54"/>
                </a:cxn>
                <a:cxn ang="0">
                  <a:pos x="46" y="51"/>
                </a:cxn>
                <a:cxn ang="0">
                  <a:pos x="45" y="49"/>
                </a:cxn>
                <a:cxn ang="0">
                  <a:pos x="43" y="47"/>
                </a:cxn>
                <a:cxn ang="0">
                  <a:pos x="41" y="46"/>
                </a:cxn>
                <a:cxn ang="0">
                  <a:pos x="37" y="45"/>
                </a:cxn>
                <a:cxn ang="0">
                  <a:pos x="29" y="45"/>
                </a:cxn>
                <a:cxn ang="0">
                  <a:pos x="29" y="85"/>
                </a:cxn>
                <a:cxn ang="0">
                  <a:pos x="43" y="85"/>
                </a:cxn>
                <a:cxn ang="0">
                  <a:pos x="49" y="84"/>
                </a:cxn>
                <a:cxn ang="0">
                  <a:pos x="53" y="83"/>
                </a:cxn>
                <a:cxn ang="0">
                  <a:pos x="56" y="82"/>
                </a:cxn>
                <a:cxn ang="0">
                  <a:pos x="58" y="79"/>
                </a:cxn>
                <a:cxn ang="0">
                  <a:pos x="59" y="76"/>
                </a:cxn>
                <a:cxn ang="0">
                  <a:pos x="60" y="71"/>
                </a:cxn>
                <a:cxn ang="0">
                  <a:pos x="61" y="66"/>
                </a:cxn>
                <a:cxn ang="0">
                  <a:pos x="70" y="66"/>
                </a:cxn>
                <a:cxn ang="0">
                  <a:pos x="70" y="91"/>
                </a:cxn>
                <a:cxn ang="0">
                  <a:pos x="0" y="91"/>
                </a:cxn>
                <a:cxn ang="0">
                  <a:pos x="0" y="85"/>
                </a:cxn>
                <a:cxn ang="0">
                  <a:pos x="5" y="85"/>
                </a:cxn>
                <a:cxn ang="0">
                  <a:pos x="7" y="85"/>
                </a:cxn>
                <a:cxn ang="0">
                  <a:pos x="9" y="83"/>
                </a:cxn>
                <a:cxn ang="0">
                  <a:pos x="10" y="82"/>
                </a:cxn>
                <a:cxn ang="0">
                  <a:pos x="11" y="80"/>
                </a:cxn>
                <a:cxn ang="0">
                  <a:pos x="11" y="11"/>
                </a:cxn>
                <a:cxn ang="0">
                  <a:pos x="10" y="9"/>
                </a:cxn>
                <a:cxn ang="0">
                  <a:pos x="9" y="7"/>
                </a:cxn>
                <a:cxn ang="0">
                  <a:pos x="7" y="6"/>
                </a:cxn>
                <a:cxn ang="0">
                  <a:pos x="5" y="6"/>
                </a:cxn>
                <a:cxn ang="0">
                  <a:pos x="0" y="5"/>
                </a:cxn>
                <a:cxn ang="0">
                  <a:pos x="0" y="0"/>
                </a:cxn>
              </a:cxnLst>
              <a:rect l="0" t="0" r="r" b="b"/>
              <a:pathLst>
                <a:path w="70" h="91">
                  <a:moveTo>
                    <a:pt x="0" y="0"/>
                  </a:moveTo>
                  <a:lnTo>
                    <a:pt x="70" y="0"/>
                  </a:lnTo>
                  <a:lnTo>
                    <a:pt x="70" y="22"/>
                  </a:lnTo>
                  <a:lnTo>
                    <a:pt x="61" y="22"/>
                  </a:lnTo>
                  <a:lnTo>
                    <a:pt x="60" y="16"/>
                  </a:lnTo>
                  <a:lnTo>
                    <a:pt x="59" y="12"/>
                  </a:lnTo>
                  <a:lnTo>
                    <a:pt x="58" y="10"/>
                  </a:lnTo>
                  <a:lnTo>
                    <a:pt x="56" y="8"/>
                  </a:lnTo>
                  <a:lnTo>
                    <a:pt x="53" y="7"/>
                  </a:lnTo>
                  <a:lnTo>
                    <a:pt x="48" y="6"/>
                  </a:lnTo>
                  <a:lnTo>
                    <a:pt x="29" y="6"/>
                  </a:lnTo>
                  <a:lnTo>
                    <a:pt x="29" y="39"/>
                  </a:lnTo>
                  <a:lnTo>
                    <a:pt x="37" y="39"/>
                  </a:lnTo>
                  <a:lnTo>
                    <a:pt x="40" y="39"/>
                  </a:lnTo>
                  <a:lnTo>
                    <a:pt x="43" y="38"/>
                  </a:lnTo>
                  <a:lnTo>
                    <a:pt x="45" y="36"/>
                  </a:lnTo>
                  <a:lnTo>
                    <a:pt x="46" y="33"/>
                  </a:lnTo>
                  <a:lnTo>
                    <a:pt x="46" y="30"/>
                  </a:lnTo>
                  <a:lnTo>
                    <a:pt x="47" y="27"/>
                  </a:lnTo>
                  <a:lnTo>
                    <a:pt x="54" y="27"/>
                  </a:lnTo>
                  <a:lnTo>
                    <a:pt x="53" y="34"/>
                  </a:lnTo>
                  <a:lnTo>
                    <a:pt x="53" y="50"/>
                  </a:lnTo>
                  <a:lnTo>
                    <a:pt x="54" y="58"/>
                  </a:lnTo>
                  <a:lnTo>
                    <a:pt x="47" y="58"/>
                  </a:lnTo>
                  <a:lnTo>
                    <a:pt x="46" y="54"/>
                  </a:lnTo>
                  <a:lnTo>
                    <a:pt x="46" y="51"/>
                  </a:lnTo>
                  <a:lnTo>
                    <a:pt x="45" y="49"/>
                  </a:lnTo>
                  <a:lnTo>
                    <a:pt x="43" y="47"/>
                  </a:lnTo>
                  <a:lnTo>
                    <a:pt x="41" y="46"/>
                  </a:lnTo>
                  <a:lnTo>
                    <a:pt x="37" y="45"/>
                  </a:lnTo>
                  <a:lnTo>
                    <a:pt x="29" y="45"/>
                  </a:lnTo>
                  <a:lnTo>
                    <a:pt x="29" y="85"/>
                  </a:lnTo>
                  <a:lnTo>
                    <a:pt x="43" y="85"/>
                  </a:lnTo>
                  <a:lnTo>
                    <a:pt x="49" y="84"/>
                  </a:lnTo>
                  <a:lnTo>
                    <a:pt x="53" y="83"/>
                  </a:lnTo>
                  <a:lnTo>
                    <a:pt x="56" y="82"/>
                  </a:lnTo>
                  <a:lnTo>
                    <a:pt x="58" y="79"/>
                  </a:lnTo>
                  <a:lnTo>
                    <a:pt x="59" y="76"/>
                  </a:lnTo>
                  <a:lnTo>
                    <a:pt x="60" y="71"/>
                  </a:lnTo>
                  <a:lnTo>
                    <a:pt x="61" y="66"/>
                  </a:lnTo>
                  <a:lnTo>
                    <a:pt x="70" y="66"/>
                  </a:lnTo>
                  <a:lnTo>
                    <a:pt x="70" y="91"/>
                  </a:lnTo>
                  <a:lnTo>
                    <a:pt x="0" y="91"/>
                  </a:lnTo>
                  <a:lnTo>
                    <a:pt x="0" y="85"/>
                  </a:lnTo>
                  <a:lnTo>
                    <a:pt x="5" y="85"/>
                  </a:lnTo>
                  <a:lnTo>
                    <a:pt x="7" y="85"/>
                  </a:lnTo>
                  <a:lnTo>
                    <a:pt x="9" y="83"/>
                  </a:lnTo>
                  <a:lnTo>
                    <a:pt x="10" y="82"/>
                  </a:lnTo>
                  <a:lnTo>
                    <a:pt x="11" y="80"/>
                  </a:lnTo>
                  <a:lnTo>
                    <a:pt x="11" y="11"/>
                  </a:lnTo>
                  <a:lnTo>
                    <a:pt x="10" y="9"/>
                  </a:lnTo>
                  <a:lnTo>
                    <a:pt x="9" y="7"/>
                  </a:lnTo>
                  <a:lnTo>
                    <a:pt x="7" y="6"/>
                  </a:lnTo>
                  <a:lnTo>
                    <a:pt x="5" y="6"/>
                  </a:lnTo>
                  <a:lnTo>
                    <a:pt x="0" y="5"/>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69" name="Freeform 27"/>
            <p:cNvSpPr>
              <a:spLocks/>
            </p:cNvSpPr>
            <p:nvPr userDrawn="1"/>
          </p:nvSpPr>
          <p:spPr bwMode="auto">
            <a:xfrm>
              <a:off x="1776377" y="668680"/>
              <a:ext cx="128228" cy="143834"/>
            </a:xfrm>
            <a:custGeom>
              <a:avLst/>
              <a:gdLst/>
              <a:ahLst/>
              <a:cxnLst>
                <a:cxn ang="0">
                  <a:pos x="0" y="0"/>
                </a:cxn>
                <a:cxn ang="0">
                  <a:pos x="81" y="0"/>
                </a:cxn>
                <a:cxn ang="0">
                  <a:pos x="81" y="24"/>
                </a:cxn>
                <a:cxn ang="0">
                  <a:pos x="72" y="24"/>
                </a:cxn>
                <a:cxn ang="0">
                  <a:pos x="71" y="18"/>
                </a:cxn>
                <a:cxn ang="0">
                  <a:pos x="70" y="14"/>
                </a:cxn>
                <a:cxn ang="0">
                  <a:pos x="69" y="11"/>
                </a:cxn>
                <a:cxn ang="0">
                  <a:pos x="67" y="8"/>
                </a:cxn>
                <a:cxn ang="0">
                  <a:pos x="64" y="7"/>
                </a:cxn>
                <a:cxn ang="0">
                  <a:pos x="61" y="6"/>
                </a:cxn>
                <a:cxn ang="0">
                  <a:pos x="55" y="6"/>
                </a:cxn>
                <a:cxn ang="0">
                  <a:pos x="50" y="6"/>
                </a:cxn>
                <a:cxn ang="0">
                  <a:pos x="50" y="81"/>
                </a:cxn>
                <a:cxn ang="0">
                  <a:pos x="51" y="83"/>
                </a:cxn>
                <a:cxn ang="0">
                  <a:pos x="52" y="84"/>
                </a:cxn>
                <a:cxn ang="0">
                  <a:pos x="54" y="85"/>
                </a:cxn>
                <a:cxn ang="0">
                  <a:pos x="58" y="85"/>
                </a:cxn>
                <a:cxn ang="0">
                  <a:pos x="63" y="85"/>
                </a:cxn>
                <a:cxn ang="0">
                  <a:pos x="63" y="91"/>
                </a:cxn>
                <a:cxn ang="0">
                  <a:pos x="18" y="91"/>
                </a:cxn>
                <a:cxn ang="0">
                  <a:pos x="18" y="85"/>
                </a:cxn>
                <a:cxn ang="0">
                  <a:pos x="23" y="85"/>
                </a:cxn>
                <a:cxn ang="0">
                  <a:pos x="27" y="85"/>
                </a:cxn>
                <a:cxn ang="0">
                  <a:pos x="29" y="84"/>
                </a:cxn>
                <a:cxn ang="0">
                  <a:pos x="30" y="83"/>
                </a:cxn>
                <a:cxn ang="0">
                  <a:pos x="31" y="81"/>
                </a:cxn>
                <a:cxn ang="0">
                  <a:pos x="31" y="6"/>
                </a:cxn>
                <a:cxn ang="0">
                  <a:pos x="26" y="6"/>
                </a:cxn>
                <a:cxn ang="0">
                  <a:pos x="20" y="6"/>
                </a:cxn>
                <a:cxn ang="0">
                  <a:pos x="17" y="7"/>
                </a:cxn>
                <a:cxn ang="0">
                  <a:pos x="14" y="8"/>
                </a:cxn>
                <a:cxn ang="0">
                  <a:pos x="12" y="11"/>
                </a:cxn>
                <a:cxn ang="0">
                  <a:pos x="11" y="14"/>
                </a:cxn>
                <a:cxn ang="0">
                  <a:pos x="10" y="18"/>
                </a:cxn>
                <a:cxn ang="0">
                  <a:pos x="9" y="24"/>
                </a:cxn>
                <a:cxn ang="0">
                  <a:pos x="0" y="24"/>
                </a:cxn>
                <a:cxn ang="0">
                  <a:pos x="0" y="0"/>
                </a:cxn>
              </a:cxnLst>
              <a:rect l="0" t="0" r="r" b="b"/>
              <a:pathLst>
                <a:path w="81" h="91">
                  <a:moveTo>
                    <a:pt x="0" y="0"/>
                  </a:moveTo>
                  <a:lnTo>
                    <a:pt x="81" y="0"/>
                  </a:lnTo>
                  <a:lnTo>
                    <a:pt x="81" y="24"/>
                  </a:lnTo>
                  <a:lnTo>
                    <a:pt x="72" y="24"/>
                  </a:lnTo>
                  <a:lnTo>
                    <a:pt x="71" y="18"/>
                  </a:lnTo>
                  <a:lnTo>
                    <a:pt x="70" y="14"/>
                  </a:lnTo>
                  <a:lnTo>
                    <a:pt x="69" y="11"/>
                  </a:lnTo>
                  <a:lnTo>
                    <a:pt x="67" y="8"/>
                  </a:lnTo>
                  <a:lnTo>
                    <a:pt x="64" y="7"/>
                  </a:lnTo>
                  <a:lnTo>
                    <a:pt x="61" y="6"/>
                  </a:lnTo>
                  <a:lnTo>
                    <a:pt x="55" y="6"/>
                  </a:lnTo>
                  <a:lnTo>
                    <a:pt x="50" y="6"/>
                  </a:lnTo>
                  <a:lnTo>
                    <a:pt x="50" y="81"/>
                  </a:lnTo>
                  <a:lnTo>
                    <a:pt x="51" y="83"/>
                  </a:lnTo>
                  <a:lnTo>
                    <a:pt x="52" y="84"/>
                  </a:lnTo>
                  <a:lnTo>
                    <a:pt x="54" y="85"/>
                  </a:lnTo>
                  <a:lnTo>
                    <a:pt x="58" y="85"/>
                  </a:lnTo>
                  <a:lnTo>
                    <a:pt x="63" y="85"/>
                  </a:lnTo>
                  <a:lnTo>
                    <a:pt x="63" y="91"/>
                  </a:lnTo>
                  <a:lnTo>
                    <a:pt x="18" y="91"/>
                  </a:lnTo>
                  <a:lnTo>
                    <a:pt x="18" y="85"/>
                  </a:lnTo>
                  <a:lnTo>
                    <a:pt x="23" y="85"/>
                  </a:lnTo>
                  <a:lnTo>
                    <a:pt x="27" y="85"/>
                  </a:lnTo>
                  <a:lnTo>
                    <a:pt x="29" y="84"/>
                  </a:lnTo>
                  <a:lnTo>
                    <a:pt x="30" y="83"/>
                  </a:lnTo>
                  <a:lnTo>
                    <a:pt x="31" y="81"/>
                  </a:lnTo>
                  <a:lnTo>
                    <a:pt x="31" y="6"/>
                  </a:lnTo>
                  <a:lnTo>
                    <a:pt x="26" y="6"/>
                  </a:lnTo>
                  <a:lnTo>
                    <a:pt x="20" y="6"/>
                  </a:lnTo>
                  <a:lnTo>
                    <a:pt x="17" y="7"/>
                  </a:lnTo>
                  <a:lnTo>
                    <a:pt x="14" y="8"/>
                  </a:lnTo>
                  <a:lnTo>
                    <a:pt x="12" y="11"/>
                  </a:lnTo>
                  <a:lnTo>
                    <a:pt x="11" y="14"/>
                  </a:lnTo>
                  <a:lnTo>
                    <a:pt x="10" y="18"/>
                  </a:lnTo>
                  <a:lnTo>
                    <a:pt x="9" y="24"/>
                  </a:lnTo>
                  <a:lnTo>
                    <a:pt x="0" y="24"/>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70" name="Freeform 28"/>
            <p:cNvSpPr>
              <a:spLocks/>
            </p:cNvSpPr>
            <p:nvPr userDrawn="1"/>
          </p:nvSpPr>
          <p:spPr bwMode="auto">
            <a:xfrm>
              <a:off x="1919365" y="668680"/>
              <a:ext cx="68265" cy="143834"/>
            </a:xfrm>
            <a:custGeom>
              <a:avLst/>
              <a:gdLst/>
              <a:ahLst/>
              <a:cxnLst>
                <a:cxn ang="0">
                  <a:pos x="0" y="0"/>
                </a:cxn>
                <a:cxn ang="0">
                  <a:pos x="43" y="0"/>
                </a:cxn>
                <a:cxn ang="0">
                  <a:pos x="43" y="5"/>
                </a:cxn>
                <a:cxn ang="0">
                  <a:pos x="38" y="5"/>
                </a:cxn>
                <a:cxn ang="0">
                  <a:pos x="35" y="6"/>
                </a:cxn>
                <a:cxn ang="0">
                  <a:pos x="33" y="7"/>
                </a:cxn>
                <a:cxn ang="0">
                  <a:pos x="32" y="8"/>
                </a:cxn>
                <a:cxn ang="0">
                  <a:pos x="31" y="10"/>
                </a:cxn>
                <a:cxn ang="0">
                  <a:pos x="31" y="81"/>
                </a:cxn>
                <a:cxn ang="0">
                  <a:pos x="32" y="83"/>
                </a:cxn>
                <a:cxn ang="0">
                  <a:pos x="33" y="84"/>
                </a:cxn>
                <a:cxn ang="0">
                  <a:pos x="35" y="85"/>
                </a:cxn>
                <a:cxn ang="0">
                  <a:pos x="38" y="85"/>
                </a:cxn>
                <a:cxn ang="0">
                  <a:pos x="43" y="85"/>
                </a:cxn>
                <a:cxn ang="0">
                  <a:pos x="43" y="91"/>
                </a:cxn>
                <a:cxn ang="0">
                  <a:pos x="0" y="91"/>
                </a:cxn>
                <a:cxn ang="0">
                  <a:pos x="0" y="85"/>
                </a:cxn>
                <a:cxn ang="0">
                  <a:pos x="5" y="85"/>
                </a:cxn>
                <a:cxn ang="0">
                  <a:pos x="9" y="85"/>
                </a:cxn>
                <a:cxn ang="0">
                  <a:pos x="11" y="84"/>
                </a:cxn>
                <a:cxn ang="0">
                  <a:pos x="12" y="83"/>
                </a:cxn>
                <a:cxn ang="0">
                  <a:pos x="12" y="81"/>
                </a:cxn>
                <a:cxn ang="0">
                  <a:pos x="12" y="10"/>
                </a:cxn>
                <a:cxn ang="0">
                  <a:pos x="12" y="8"/>
                </a:cxn>
                <a:cxn ang="0">
                  <a:pos x="11" y="7"/>
                </a:cxn>
                <a:cxn ang="0">
                  <a:pos x="9" y="6"/>
                </a:cxn>
                <a:cxn ang="0">
                  <a:pos x="5" y="5"/>
                </a:cxn>
                <a:cxn ang="0">
                  <a:pos x="0" y="5"/>
                </a:cxn>
                <a:cxn ang="0">
                  <a:pos x="0" y="0"/>
                </a:cxn>
              </a:cxnLst>
              <a:rect l="0" t="0" r="r" b="b"/>
              <a:pathLst>
                <a:path w="43" h="91">
                  <a:moveTo>
                    <a:pt x="0" y="0"/>
                  </a:moveTo>
                  <a:lnTo>
                    <a:pt x="43" y="0"/>
                  </a:lnTo>
                  <a:lnTo>
                    <a:pt x="43" y="5"/>
                  </a:lnTo>
                  <a:lnTo>
                    <a:pt x="38" y="5"/>
                  </a:lnTo>
                  <a:lnTo>
                    <a:pt x="35" y="6"/>
                  </a:lnTo>
                  <a:lnTo>
                    <a:pt x="33" y="7"/>
                  </a:lnTo>
                  <a:lnTo>
                    <a:pt x="32" y="8"/>
                  </a:lnTo>
                  <a:lnTo>
                    <a:pt x="31" y="10"/>
                  </a:lnTo>
                  <a:lnTo>
                    <a:pt x="31" y="81"/>
                  </a:lnTo>
                  <a:lnTo>
                    <a:pt x="32" y="83"/>
                  </a:lnTo>
                  <a:lnTo>
                    <a:pt x="33" y="84"/>
                  </a:lnTo>
                  <a:lnTo>
                    <a:pt x="35" y="85"/>
                  </a:lnTo>
                  <a:lnTo>
                    <a:pt x="38" y="85"/>
                  </a:lnTo>
                  <a:lnTo>
                    <a:pt x="43" y="85"/>
                  </a:lnTo>
                  <a:lnTo>
                    <a:pt x="43" y="91"/>
                  </a:lnTo>
                  <a:lnTo>
                    <a:pt x="0" y="91"/>
                  </a:lnTo>
                  <a:lnTo>
                    <a:pt x="0" y="85"/>
                  </a:lnTo>
                  <a:lnTo>
                    <a:pt x="5" y="85"/>
                  </a:lnTo>
                  <a:lnTo>
                    <a:pt x="9" y="85"/>
                  </a:lnTo>
                  <a:lnTo>
                    <a:pt x="11" y="84"/>
                  </a:lnTo>
                  <a:lnTo>
                    <a:pt x="12" y="83"/>
                  </a:lnTo>
                  <a:lnTo>
                    <a:pt x="12" y="81"/>
                  </a:lnTo>
                  <a:lnTo>
                    <a:pt x="12" y="10"/>
                  </a:lnTo>
                  <a:lnTo>
                    <a:pt x="12" y="8"/>
                  </a:lnTo>
                  <a:lnTo>
                    <a:pt x="11" y="7"/>
                  </a:lnTo>
                  <a:lnTo>
                    <a:pt x="9" y="6"/>
                  </a:lnTo>
                  <a:lnTo>
                    <a:pt x="5" y="5"/>
                  </a:lnTo>
                  <a:lnTo>
                    <a:pt x="0" y="5"/>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71" name="Freeform 29"/>
            <p:cNvSpPr>
              <a:spLocks noEditPoints="1"/>
            </p:cNvSpPr>
            <p:nvPr userDrawn="1"/>
          </p:nvSpPr>
          <p:spPr bwMode="auto">
            <a:xfrm>
              <a:off x="1320661" y="666836"/>
              <a:ext cx="142988" cy="147522"/>
            </a:xfrm>
            <a:custGeom>
              <a:avLst/>
              <a:gdLst/>
              <a:ahLst/>
              <a:cxnLst>
                <a:cxn ang="0">
                  <a:pos x="39" y="5"/>
                </a:cxn>
                <a:cxn ang="0">
                  <a:pos x="30" y="10"/>
                </a:cxn>
                <a:cxn ang="0">
                  <a:pos x="24" y="19"/>
                </a:cxn>
                <a:cxn ang="0">
                  <a:pos x="22" y="31"/>
                </a:cxn>
                <a:cxn ang="0">
                  <a:pos x="21" y="54"/>
                </a:cxn>
                <a:cxn ang="0">
                  <a:pos x="23" y="67"/>
                </a:cxn>
                <a:cxn ang="0">
                  <a:pos x="27" y="78"/>
                </a:cxn>
                <a:cxn ang="0">
                  <a:pos x="34" y="85"/>
                </a:cxn>
                <a:cxn ang="0">
                  <a:pos x="45" y="87"/>
                </a:cxn>
                <a:cxn ang="0">
                  <a:pos x="56" y="85"/>
                </a:cxn>
                <a:cxn ang="0">
                  <a:pos x="63" y="78"/>
                </a:cxn>
                <a:cxn ang="0">
                  <a:pos x="67" y="67"/>
                </a:cxn>
                <a:cxn ang="0">
                  <a:pos x="69" y="54"/>
                </a:cxn>
                <a:cxn ang="0">
                  <a:pos x="68" y="31"/>
                </a:cxn>
                <a:cxn ang="0">
                  <a:pos x="66" y="19"/>
                </a:cxn>
                <a:cxn ang="0">
                  <a:pos x="60" y="10"/>
                </a:cxn>
                <a:cxn ang="0">
                  <a:pos x="51" y="5"/>
                </a:cxn>
                <a:cxn ang="0">
                  <a:pos x="45" y="0"/>
                </a:cxn>
                <a:cxn ang="0">
                  <a:pos x="63" y="2"/>
                </a:cxn>
                <a:cxn ang="0">
                  <a:pos x="76" y="8"/>
                </a:cxn>
                <a:cxn ang="0">
                  <a:pos x="85" y="20"/>
                </a:cxn>
                <a:cxn ang="0">
                  <a:pos x="89" y="36"/>
                </a:cxn>
                <a:cxn ang="0">
                  <a:pos x="89" y="56"/>
                </a:cxn>
                <a:cxn ang="0">
                  <a:pos x="85" y="72"/>
                </a:cxn>
                <a:cxn ang="0">
                  <a:pos x="77" y="84"/>
                </a:cxn>
                <a:cxn ang="0">
                  <a:pos x="63" y="90"/>
                </a:cxn>
                <a:cxn ang="0">
                  <a:pos x="45" y="93"/>
                </a:cxn>
                <a:cxn ang="0">
                  <a:pos x="27" y="90"/>
                </a:cxn>
                <a:cxn ang="0">
                  <a:pos x="13" y="84"/>
                </a:cxn>
                <a:cxn ang="0">
                  <a:pos x="5" y="72"/>
                </a:cxn>
                <a:cxn ang="0">
                  <a:pos x="1" y="56"/>
                </a:cxn>
                <a:cxn ang="0">
                  <a:pos x="1" y="36"/>
                </a:cxn>
                <a:cxn ang="0">
                  <a:pos x="5" y="20"/>
                </a:cxn>
                <a:cxn ang="0">
                  <a:pos x="13" y="8"/>
                </a:cxn>
                <a:cxn ang="0">
                  <a:pos x="27" y="2"/>
                </a:cxn>
                <a:cxn ang="0">
                  <a:pos x="45" y="0"/>
                </a:cxn>
              </a:cxnLst>
              <a:rect l="0" t="0" r="r" b="b"/>
              <a:pathLst>
                <a:path w="90" h="93">
                  <a:moveTo>
                    <a:pt x="45" y="5"/>
                  </a:moveTo>
                  <a:lnTo>
                    <a:pt x="39" y="5"/>
                  </a:lnTo>
                  <a:lnTo>
                    <a:pt x="34" y="7"/>
                  </a:lnTo>
                  <a:lnTo>
                    <a:pt x="30" y="10"/>
                  </a:lnTo>
                  <a:lnTo>
                    <a:pt x="27" y="14"/>
                  </a:lnTo>
                  <a:lnTo>
                    <a:pt x="24" y="19"/>
                  </a:lnTo>
                  <a:lnTo>
                    <a:pt x="23" y="25"/>
                  </a:lnTo>
                  <a:lnTo>
                    <a:pt x="22" y="31"/>
                  </a:lnTo>
                  <a:lnTo>
                    <a:pt x="21" y="38"/>
                  </a:lnTo>
                  <a:lnTo>
                    <a:pt x="21" y="54"/>
                  </a:lnTo>
                  <a:lnTo>
                    <a:pt x="22" y="61"/>
                  </a:lnTo>
                  <a:lnTo>
                    <a:pt x="23" y="67"/>
                  </a:lnTo>
                  <a:lnTo>
                    <a:pt x="24" y="73"/>
                  </a:lnTo>
                  <a:lnTo>
                    <a:pt x="27" y="78"/>
                  </a:lnTo>
                  <a:lnTo>
                    <a:pt x="30" y="82"/>
                  </a:lnTo>
                  <a:lnTo>
                    <a:pt x="34" y="85"/>
                  </a:lnTo>
                  <a:lnTo>
                    <a:pt x="39" y="86"/>
                  </a:lnTo>
                  <a:lnTo>
                    <a:pt x="45" y="87"/>
                  </a:lnTo>
                  <a:lnTo>
                    <a:pt x="51" y="86"/>
                  </a:lnTo>
                  <a:lnTo>
                    <a:pt x="56" y="85"/>
                  </a:lnTo>
                  <a:lnTo>
                    <a:pt x="60" y="82"/>
                  </a:lnTo>
                  <a:lnTo>
                    <a:pt x="63" y="78"/>
                  </a:lnTo>
                  <a:lnTo>
                    <a:pt x="66" y="73"/>
                  </a:lnTo>
                  <a:lnTo>
                    <a:pt x="67" y="67"/>
                  </a:lnTo>
                  <a:lnTo>
                    <a:pt x="68" y="61"/>
                  </a:lnTo>
                  <a:lnTo>
                    <a:pt x="69" y="54"/>
                  </a:lnTo>
                  <a:lnTo>
                    <a:pt x="69" y="38"/>
                  </a:lnTo>
                  <a:lnTo>
                    <a:pt x="68" y="31"/>
                  </a:lnTo>
                  <a:lnTo>
                    <a:pt x="67" y="25"/>
                  </a:lnTo>
                  <a:lnTo>
                    <a:pt x="66" y="19"/>
                  </a:lnTo>
                  <a:lnTo>
                    <a:pt x="63" y="14"/>
                  </a:lnTo>
                  <a:lnTo>
                    <a:pt x="60" y="10"/>
                  </a:lnTo>
                  <a:lnTo>
                    <a:pt x="56" y="7"/>
                  </a:lnTo>
                  <a:lnTo>
                    <a:pt x="51" y="5"/>
                  </a:lnTo>
                  <a:lnTo>
                    <a:pt x="45" y="5"/>
                  </a:lnTo>
                  <a:close/>
                  <a:moveTo>
                    <a:pt x="45" y="0"/>
                  </a:moveTo>
                  <a:lnTo>
                    <a:pt x="55" y="0"/>
                  </a:lnTo>
                  <a:lnTo>
                    <a:pt x="63" y="2"/>
                  </a:lnTo>
                  <a:lnTo>
                    <a:pt x="71" y="4"/>
                  </a:lnTo>
                  <a:lnTo>
                    <a:pt x="76" y="8"/>
                  </a:lnTo>
                  <a:lnTo>
                    <a:pt x="81" y="14"/>
                  </a:lnTo>
                  <a:lnTo>
                    <a:pt x="85" y="20"/>
                  </a:lnTo>
                  <a:lnTo>
                    <a:pt x="87" y="27"/>
                  </a:lnTo>
                  <a:lnTo>
                    <a:pt x="89" y="36"/>
                  </a:lnTo>
                  <a:lnTo>
                    <a:pt x="90" y="46"/>
                  </a:lnTo>
                  <a:lnTo>
                    <a:pt x="89" y="56"/>
                  </a:lnTo>
                  <a:lnTo>
                    <a:pt x="87" y="65"/>
                  </a:lnTo>
                  <a:lnTo>
                    <a:pt x="85" y="72"/>
                  </a:lnTo>
                  <a:lnTo>
                    <a:pt x="81" y="78"/>
                  </a:lnTo>
                  <a:lnTo>
                    <a:pt x="77" y="84"/>
                  </a:lnTo>
                  <a:lnTo>
                    <a:pt x="71" y="88"/>
                  </a:lnTo>
                  <a:lnTo>
                    <a:pt x="63" y="90"/>
                  </a:lnTo>
                  <a:lnTo>
                    <a:pt x="55" y="92"/>
                  </a:lnTo>
                  <a:lnTo>
                    <a:pt x="45" y="93"/>
                  </a:lnTo>
                  <a:lnTo>
                    <a:pt x="35" y="92"/>
                  </a:lnTo>
                  <a:lnTo>
                    <a:pt x="27" y="90"/>
                  </a:lnTo>
                  <a:lnTo>
                    <a:pt x="19" y="88"/>
                  </a:lnTo>
                  <a:lnTo>
                    <a:pt x="13" y="84"/>
                  </a:lnTo>
                  <a:lnTo>
                    <a:pt x="9" y="78"/>
                  </a:lnTo>
                  <a:lnTo>
                    <a:pt x="5" y="72"/>
                  </a:lnTo>
                  <a:lnTo>
                    <a:pt x="3" y="65"/>
                  </a:lnTo>
                  <a:lnTo>
                    <a:pt x="1" y="56"/>
                  </a:lnTo>
                  <a:lnTo>
                    <a:pt x="0" y="46"/>
                  </a:lnTo>
                  <a:lnTo>
                    <a:pt x="1" y="36"/>
                  </a:lnTo>
                  <a:lnTo>
                    <a:pt x="3" y="27"/>
                  </a:lnTo>
                  <a:lnTo>
                    <a:pt x="5" y="20"/>
                  </a:lnTo>
                  <a:lnTo>
                    <a:pt x="9" y="14"/>
                  </a:lnTo>
                  <a:lnTo>
                    <a:pt x="13" y="8"/>
                  </a:lnTo>
                  <a:lnTo>
                    <a:pt x="19" y="4"/>
                  </a:lnTo>
                  <a:lnTo>
                    <a:pt x="27" y="2"/>
                  </a:lnTo>
                  <a:lnTo>
                    <a:pt x="35" y="0"/>
                  </a:lnTo>
                  <a:lnTo>
                    <a:pt x="45"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72" name="Rectangle 71"/>
          <p:cNvSpPr/>
          <p:nvPr userDrawn="1"/>
        </p:nvSpPr>
        <p:spPr>
          <a:xfrm>
            <a:off x="3361926" y="3417741"/>
            <a:ext cx="2420150" cy="307777"/>
          </a:xfrm>
          <a:prstGeom prst="rect">
            <a:avLst/>
          </a:prstGeom>
        </p:spPr>
        <p:txBody>
          <a:bodyPr wrap="none">
            <a:spAutoFit/>
          </a:bodyPr>
          <a:lstStyle/>
          <a:p>
            <a:pPr algn="ctr" fontAlgn="auto">
              <a:spcBef>
                <a:spcPts val="0"/>
              </a:spcBef>
              <a:spcAft>
                <a:spcPts val="0"/>
              </a:spcAft>
              <a:defRPr/>
            </a:pPr>
            <a:r>
              <a:rPr lang="en-US" sz="1400" i="0" dirty="0">
                <a:solidFill>
                  <a:schemeClr val="tx1"/>
                </a:solidFill>
                <a:latin typeface="+mn-lt"/>
              </a:rPr>
              <a:t>Local Touch – Global Reach</a:t>
            </a:r>
          </a:p>
        </p:txBody>
      </p:sp>
    </p:spTree>
  </p:cSld>
  <p:clrMapOvr>
    <a:masterClrMapping/>
  </p:clrMapOvr>
  <p:transition spd="med" advClick="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advClick="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0"/>
            <a:ext cx="2168525" cy="2468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3050" y="0"/>
            <a:ext cx="6354763" cy="2468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advClick="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3" name="Group 22"/>
          <p:cNvGrpSpPr/>
          <p:nvPr userDrawn="1"/>
        </p:nvGrpSpPr>
        <p:grpSpPr>
          <a:xfrm>
            <a:off x="2053083" y="0"/>
            <a:ext cx="7099543" cy="3786997"/>
            <a:chOff x="2053083" y="0"/>
            <a:chExt cx="7099543" cy="3786997"/>
          </a:xfrm>
        </p:grpSpPr>
        <p:sp>
          <p:nvSpPr>
            <p:cNvPr id="22" name="Freeform 23"/>
            <p:cNvSpPr>
              <a:spLocks/>
            </p:cNvSpPr>
            <p:nvPr userDrawn="1"/>
          </p:nvSpPr>
          <p:spPr bwMode="auto">
            <a:xfrm flipH="1">
              <a:off x="2053083" y="1"/>
              <a:ext cx="7090916" cy="3786996"/>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rgbClr val="FF4019"/>
                </a:gs>
                <a:gs pos="36000">
                  <a:srgbClr val="F26531"/>
                </a:gs>
                <a:gs pos="100000">
                  <a:srgbClr val="FFC000"/>
                </a:gs>
              </a:gsLst>
              <a:lin ang="7800000" scaled="0"/>
              <a:tileRect/>
            </a:gradFill>
            <a:ln w="9525">
              <a:noFill/>
              <a:round/>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56" name="Freeform 23"/>
            <p:cNvSpPr>
              <a:spLocks/>
            </p:cNvSpPr>
            <p:nvPr userDrawn="1"/>
          </p:nvSpPr>
          <p:spPr bwMode="auto">
            <a:xfrm flipH="1">
              <a:off x="3459192" y="0"/>
              <a:ext cx="5693434" cy="3657600"/>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solidFill>
              <a:srgbClr val="FF4019"/>
            </a:solidFill>
            <a:ln w="9525">
              <a:noFill/>
              <a:round/>
              <a:headEnd/>
              <a:tailEnd/>
            </a:ln>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grpSp>
      <p:grpSp>
        <p:nvGrpSpPr>
          <p:cNvPr id="32" name="Group 2149"/>
          <p:cNvGrpSpPr>
            <a:grpSpLocks/>
          </p:cNvGrpSpPr>
          <p:nvPr userDrawn="1"/>
        </p:nvGrpSpPr>
        <p:grpSpPr bwMode="auto">
          <a:xfrm>
            <a:off x="7063399" y="271088"/>
            <a:ext cx="1813901" cy="423013"/>
            <a:chOff x="457200" y="534988"/>
            <a:chExt cx="1689100" cy="393700"/>
          </a:xfrm>
        </p:grpSpPr>
        <p:sp>
          <p:nvSpPr>
            <p:cNvPr id="33" name="Rectangle 20"/>
            <p:cNvSpPr>
              <a:spLocks noChangeArrowheads="1"/>
            </p:cNvSpPr>
            <p:nvPr userDrawn="1"/>
          </p:nvSpPr>
          <p:spPr bwMode="auto">
            <a:xfrm>
              <a:off x="457200" y="534988"/>
              <a:ext cx="1689100" cy="393700"/>
            </a:xfrm>
            <a:prstGeom prst="rect">
              <a:avLst/>
            </a:prstGeom>
            <a:solidFill>
              <a:srgbClr val="FFFFFF"/>
            </a:solidFill>
            <a:ln w="0">
              <a:no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34" name="Rectangle 21"/>
            <p:cNvSpPr>
              <a:spLocks noChangeArrowheads="1"/>
            </p:cNvSpPr>
            <p:nvPr userDrawn="1"/>
          </p:nvSpPr>
          <p:spPr bwMode="auto">
            <a:xfrm>
              <a:off x="468269" y="546052"/>
              <a:ext cx="1666960" cy="371572"/>
            </a:xfrm>
            <a:prstGeom prst="rect">
              <a:avLst/>
            </a:prstGeom>
            <a:solidFill>
              <a:srgbClr val="F35D2F"/>
            </a:solidFill>
            <a:ln w="0">
              <a:solidFill>
                <a:srgbClr val="FF3617"/>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35" name="Rectangle 22"/>
            <p:cNvSpPr>
              <a:spLocks noChangeArrowheads="1"/>
            </p:cNvSpPr>
            <p:nvPr userDrawn="1"/>
          </p:nvSpPr>
          <p:spPr bwMode="auto">
            <a:xfrm>
              <a:off x="479340" y="557116"/>
              <a:ext cx="539663" cy="349443"/>
            </a:xfrm>
            <a:prstGeom prst="rect">
              <a:avLst/>
            </a:prstGeom>
            <a:solidFill>
              <a:srgbClr val="FFFFFF"/>
            </a:solidFill>
            <a:ln w="0">
              <a:solidFill>
                <a:srgbClr val="FFFFFF"/>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36" name="Freeform 23"/>
            <p:cNvSpPr>
              <a:spLocks/>
            </p:cNvSpPr>
            <p:nvPr userDrawn="1"/>
          </p:nvSpPr>
          <p:spPr bwMode="auto">
            <a:xfrm>
              <a:off x="503325" y="574635"/>
              <a:ext cx="491693" cy="307952"/>
            </a:xfrm>
            <a:custGeom>
              <a:avLst/>
              <a:gdLst/>
              <a:ahLst/>
              <a:cxnLst>
                <a:cxn ang="0">
                  <a:pos x="160" y="9"/>
                </a:cxn>
                <a:cxn ang="0">
                  <a:pos x="170" y="22"/>
                </a:cxn>
                <a:cxn ang="0">
                  <a:pos x="180" y="31"/>
                </a:cxn>
                <a:cxn ang="0">
                  <a:pos x="192" y="37"/>
                </a:cxn>
                <a:cxn ang="0">
                  <a:pos x="207" y="41"/>
                </a:cxn>
                <a:cxn ang="0">
                  <a:pos x="228" y="46"/>
                </a:cxn>
                <a:cxn ang="0">
                  <a:pos x="240" y="48"/>
                </a:cxn>
                <a:cxn ang="0">
                  <a:pos x="262" y="54"/>
                </a:cxn>
                <a:cxn ang="0">
                  <a:pos x="278" y="60"/>
                </a:cxn>
                <a:cxn ang="0">
                  <a:pos x="294" y="71"/>
                </a:cxn>
                <a:cxn ang="0">
                  <a:pos x="304" y="84"/>
                </a:cxn>
                <a:cxn ang="0">
                  <a:pos x="310" y="100"/>
                </a:cxn>
                <a:cxn ang="0">
                  <a:pos x="309" y="117"/>
                </a:cxn>
                <a:cxn ang="0">
                  <a:pos x="304" y="133"/>
                </a:cxn>
                <a:cxn ang="0">
                  <a:pos x="295" y="146"/>
                </a:cxn>
                <a:cxn ang="0">
                  <a:pos x="283" y="156"/>
                </a:cxn>
                <a:cxn ang="0">
                  <a:pos x="268" y="163"/>
                </a:cxn>
                <a:cxn ang="0">
                  <a:pos x="245" y="168"/>
                </a:cxn>
                <a:cxn ang="0">
                  <a:pos x="228" y="167"/>
                </a:cxn>
                <a:cxn ang="0">
                  <a:pos x="220" y="165"/>
                </a:cxn>
                <a:cxn ang="0">
                  <a:pos x="211" y="162"/>
                </a:cxn>
                <a:cxn ang="0">
                  <a:pos x="201" y="157"/>
                </a:cxn>
                <a:cxn ang="0">
                  <a:pos x="188" y="148"/>
                </a:cxn>
                <a:cxn ang="0">
                  <a:pos x="179" y="144"/>
                </a:cxn>
                <a:cxn ang="0">
                  <a:pos x="194" y="165"/>
                </a:cxn>
                <a:cxn ang="0">
                  <a:pos x="212" y="181"/>
                </a:cxn>
                <a:cxn ang="0">
                  <a:pos x="232" y="190"/>
                </a:cxn>
                <a:cxn ang="0">
                  <a:pos x="233" y="192"/>
                </a:cxn>
                <a:cxn ang="0">
                  <a:pos x="233" y="194"/>
                </a:cxn>
                <a:cxn ang="0">
                  <a:pos x="77" y="193"/>
                </a:cxn>
                <a:cxn ang="0">
                  <a:pos x="77" y="191"/>
                </a:cxn>
                <a:cxn ang="0">
                  <a:pos x="89" y="186"/>
                </a:cxn>
                <a:cxn ang="0">
                  <a:pos x="108" y="174"/>
                </a:cxn>
                <a:cxn ang="0">
                  <a:pos x="124" y="155"/>
                </a:cxn>
                <a:cxn ang="0">
                  <a:pos x="130" y="143"/>
                </a:cxn>
                <a:cxn ang="0">
                  <a:pos x="130" y="143"/>
                </a:cxn>
                <a:cxn ang="0">
                  <a:pos x="115" y="153"/>
                </a:cxn>
                <a:cxn ang="0">
                  <a:pos x="103" y="160"/>
                </a:cxn>
                <a:cxn ang="0">
                  <a:pos x="94" y="164"/>
                </a:cxn>
                <a:cxn ang="0">
                  <a:pos x="86" y="166"/>
                </a:cxn>
                <a:cxn ang="0">
                  <a:pos x="77" y="167"/>
                </a:cxn>
                <a:cxn ang="0">
                  <a:pos x="54" y="166"/>
                </a:cxn>
                <a:cxn ang="0">
                  <a:pos x="34" y="160"/>
                </a:cxn>
                <a:cxn ang="0">
                  <a:pos x="21" y="152"/>
                </a:cxn>
                <a:cxn ang="0">
                  <a:pos x="10" y="140"/>
                </a:cxn>
                <a:cxn ang="0">
                  <a:pos x="3" y="126"/>
                </a:cxn>
                <a:cxn ang="0">
                  <a:pos x="0" y="109"/>
                </a:cxn>
                <a:cxn ang="0">
                  <a:pos x="3" y="92"/>
                </a:cxn>
                <a:cxn ang="0">
                  <a:pos x="11" y="77"/>
                </a:cxn>
                <a:cxn ang="0">
                  <a:pos x="24" y="65"/>
                </a:cxn>
                <a:cxn ang="0">
                  <a:pos x="40" y="57"/>
                </a:cxn>
                <a:cxn ang="0">
                  <a:pos x="57" y="51"/>
                </a:cxn>
                <a:cxn ang="0">
                  <a:pos x="83" y="46"/>
                </a:cxn>
                <a:cxn ang="0">
                  <a:pos x="103" y="41"/>
                </a:cxn>
                <a:cxn ang="0">
                  <a:pos x="118" y="37"/>
                </a:cxn>
                <a:cxn ang="0">
                  <a:pos x="130" y="31"/>
                </a:cxn>
                <a:cxn ang="0">
                  <a:pos x="140" y="22"/>
                </a:cxn>
                <a:cxn ang="0">
                  <a:pos x="150" y="9"/>
                </a:cxn>
              </a:cxnLst>
              <a:rect l="0" t="0" r="r" b="b"/>
              <a:pathLst>
                <a:path w="310" h="194">
                  <a:moveTo>
                    <a:pt x="155" y="0"/>
                  </a:moveTo>
                  <a:lnTo>
                    <a:pt x="160" y="9"/>
                  </a:lnTo>
                  <a:lnTo>
                    <a:pt x="165" y="16"/>
                  </a:lnTo>
                  <a:lnTo>
                    <a:pt x="170" y="22"/>
                  </a:lnTo>
                  <a:lnTo>
                    <a:pt x="175" y="27"/>
                  </a:lnTo>
                  <a:lnTo>
                    <a:pt x="180" y="31"/>
                  </a:lnTo>
                  <a:lnTo>
                    <a:pt x="185" y="34"/>
                  </a:lnTo>
                  <a:lnTo>
                    <a:pt x="192" y="37"/>
                  </a:lnTo>
                  <a:lnTo>
                    <a:pt x="199" y="39"/>
                  </a:lnTo>
                  <a:lnTo>
                    <a:pt x="207" y="41"/>
                  </a:lnTo>
                  <a:lnTo>
                    <a:pt x="217" y="43"/>
                  </a:lnTo>
                  <a:lnTo>
                    <a:pt x="228" y="46"/>
                  </a:lnTo>
                  <a:lnTo>
                    <a:pt x="227" y="46"/>
                  </a:lnTo>
                  <a:lnTo>
                    <a:pt x="240" y="48"/>
                  </a:lnTo>
                  <a:lnTo>
                    <a:pt x="253" y="51"/>
                  </a:lnTo>
                  <a:lnTo>
                    <a:pt x="262" y="54"/>
                  </a:lnTo>
                  <a:lnTo>
                    <a:pt x="270" y="57"/>
                  </a:lnTo>
                  <a:lnTo>
                    <a:pt x="278" y="60"/>
                  </a:lnTo>
                  <a:lnTo>
                    <a:pt x="287" y="65"/>
                  </a:lnTo>
                  <a:lnTo>
                    <a:pt x="294" y="71"/>
                  </a:lnTo>
                  <a:lnTo>
                    <a:pt x="300" y="77"/>
                  </a:lnTo>
                  <a:lnTo>
                    <a:pt x="304" y="84"/>
                  </a:lnTo>
                  <a:lnTo>
                    <a:pt x="307" y="92"/>
                  </a:lnTo>
                  <a:lnTo>
                    <a:pt x="310" y="100"/>
                  </a:lnTo>
                  <a:lnTo>
                    <a:pt x="310" y="109"/>
                  </a:lnTo>
                  <a:lnTo>
                    <a:pt x="309" y="117"/>
                  </a:lnTo>
                  <a:lnTo>
                    <a:pt x="307" y="126"/>
                  </a:lnTo>
                  <a:lnTo>
                    <a:pt x="304" y="133"/>
                  </a:lnTo>
                  <a:lnTo>
                    <a:pt x="300" y="140"/>
                  </a:lnTo>
                  <a:lnTo>
                    <a:pt x="295" y="146"/>
                  </a:lnTo>
                  <a:lnTo>
                    <a:pt x="289" y="152"/>
                  </a:lnTo>
                  <a:lnTo>
                    <a:pt x="283" y="156"/>
                  </a:lnTo>
                  <a:lnTo>
                    <a:pt x="276" y="160"/>
                  </a:lnTo>
                  <a:lnTo>
                    <a:pt x="268" y="163"/>
                  </a:lnTo>
                  <a:lnTo>
                    <a:pt x="257" y="166"/>
                  </a:lnTo>
                  <a:lnTo>
                    <a:pt x="245" y="168"/>
                  </a:lnTo>
                  <a:lnTo>
                    <a:pt x="233" y="167"/>
                  </a:lnTo>
                  <a:lnTo>
                    <a:pt x="228" y="167"/>
                  </a:lnTo>
                  <a:lnTo>
                    <a:pt x="224" y="166"/>
                  </a:lnTo>
                  <a:lnTo>
                    <a:pt x="220" y="165"/>
                  </a:lnTo>
                  <a:lnTo>
                    <a:pt x="216" y="164"/>
                  </a:lnTo>
                  <a:lnTo>
                    <a:pt x="211" y="162"/>
                  </a:lnTo>
                  <a:lnTo>
                    <a:pt x="207" y="160"/>
                  </a:lnTo>
                  <a:lnTo>
                    <a:pt x="201" y="157"/>
                  </a:lnTo>
                  <a:lnTo>
                    <a:pt x="195" y="153"/>
                  </a:lnTo>
                  <a:lnTo>
                    <a:pt x="188" y="148"/>
                  </a:lnTo>
                  <a:lnTo>
                    <a:pt x="180" y="143"/>
                  </a:lnTo>
                  <a:lnTo>
                    <a:pt x="179" y="144"/>
                  </a:lnTo>
                  <a:lnTo>
                    <a:pt x="186" y="155"/>
                  </a:lnTo>
                  <a:lnTo>
                    <a:pt x="194" y="165"/>
                  </a:lnTo>
                  <a:lnTo>
                    <a:pt x="202" y="174"/>
                  </a:lnTo>
                  <a:lnTo>
                    <a:pt x="212" y="181"/>
                  </a:lnTo>
                  <a:lnTo>
                    <a:pt x="221" y="186"/>
                  </a:lnTo>
                  <a:lnTo>
                    <a:pt x="232" y="190"/>
                  </a:lnTo>
                  <a:lnTo>
                    <a:pt x="233" y="191"/>
                  </a:lnTo>
                  <a:lnTo>
                    <a:pt x="233" y="192"/>
                  </a:lnTo>
                  <a:lnTo>
                    <a:pt x="233" y="193"/>
                  </a:lnTo>
                  <a:lnTo>
                    <a:pt x="233" y="194"/>
                  </a:lnTo>
                  <a:lnTo>
                    <a:pt x="77" y="194"/>
                  </a:lnTo>
                  <a:lnTo>
                    <a:pt x="77" y="193"/>
                  </a:lnTo>
                  <a:lnTo>
                    <a:pt x="77" y="192"/>
                  </a:lnTo>
                  <a:lnTo>
                    <a:pt x="77" y="191"/>
                  </a:lnTo>
                  <a:lnTo>
                    <a:pt x="78" y="190"/>
                  </a:lnTo>
                  <a:lnTo>
                    <a:pt x="89" y="186"/>
                  </a:lnTo>
                  <a:lnTo>
                    <a:pt x="98" y="181"/>
                  </a:lnTo>
                  <a:lnTo>
                    <a:pt x="108" y="174"/>
                  </a:lnTo>
                  <a:lnTo>
                    <a:pt x="116" y="165"/>
                  </a:lnTo>
                  <a:lnTo>
                    <a:pt x="124" y="155"/>
                  </a:lnTo>
                  <a:lnTo>
                    <a:pt x="131" y="144"/>
                  </a:lnTo>
                  <a:lnTo>
                    <a:pt x="130" y="143"/>
                  </a:lnTo>
                  <a:lnTo>
                    <a:pt x="130" y="143"/>
                  </a:lnTo>
                  <a:lnTo>
                    <a:pt x="130" y="143"/>
                  </a:lnTo>
                  <a:lnTo>
                    <a:pt x="122" y="148"/>
                  </a:lnTo>
                  <a:lnTo>
                    <a:pt x="115" y="153"/>
                  </a:lnTo>
                  <a:lnTo>
                    <a:pt x="109" y="157"/>
                  </a:lnTo>
                  <a:lnTo>
                    <a:pt x="103" y="160"/>
                  </a:lnTo>
                  <a:lnTo>
                    <a:pt x="99" y="162"/>
                  </a:lnTo>
                  <a:lnTo>
                    <a:pt x="94" y="164"/>
                  </a:lnTo>
                  <a:lnTo>
                    <a:pt x="90" y="165"/>
                  </a:lnTo>
                  <a:lnTo>
                    <a:pt x="86" y="166"/>
                  </a:lnTo>
                  <a:lnTo>
                    <a:pt x="82" y="167"/>
                  </a:lnTo>
                  <a:lnTo>
                    <a:pt x="77" y="167"/>
                  </a:lnTo>
                  <a:lnTo>
                    <a:pt x="65" y="168"/>
                  </a:lnTo>
                  <a:lnTo>
                    <a:pt x="54" y="166"/>
                  </a:lnTo>
                  <a:lnTo>
                    <a:pt x="42" y="163"/>
                  </a:lnTo>
                  <a:lnTo>
                    <a:pt x="34" y="160"/>
                  </a:lnTo>
                  <a:lnTo>
                    <a:pt x="27" y="156"/>
                  </a:lnTo>
                  <a:lnTo>
                    <a:pt x="21" y="152"/>
                  </a:lnTo>
                  <a:lnTo>
                    <a:pt x="15" y="146"/>
                  </a:lnTo>
                  <a:lnTo>
                    <a:pt x="10" y="140"/>
                  </a:lnTo>
                  <a:lnTo>
                    <a:pt x="6" y="133"/>
                  </a:lnTo>
                  <a:lnTo>
                    <a:pt x="3" y="126"/>
                  </a:lnTo>
                  <a:lnTo>
                    <a:pt x="1" y="117"/>
                  </a:lnTo>
                  <a:lnTo>
                    <a:pt x="0" y="109"/>
                  </a:lnTo>
                  <a:lnTo>
                    <a:pt x="1" y="100"/>
                  </a:lnTo>
                  <a:lnTo>
                    <a:pt x="3" y="92"/>
                  </a:lnTo>
                  <a:lnTo>
                    <a:pt x="6" y="84"/>
                  </a:lnTo>
                  <a:lnTo>
                    <a:pt x="11" y="77"/>
                  </a:lnTo>
                  <a:lnTo>
                    <a:pt x="16" y="71"/>
                  </a:lnTo>
                  <a:lnTo>
                    <a:pt x="24" y="65"/>
                  </a:lnTo>
                  <a:lnTo>
                    <a:pt x="32" y="60"/>
                  </a:lnTo>
                  <a:lnTo>
                    <a:pt x="40" y="57"/>
                  </a:lnTo>
                  <a:lnTo>
                    <a:pt x="49" y="54"/>
                  </a:lnTo>
                  <a:lnTo>
                    <a:pt x="57" y="51"/>
                  </a:lnTo>
                  <a:lnTo>
                    <a:pt x="70" y="48"/>
                  </a:lnTo>
                  <a:lnTo>
                    <a:pt x="83" y="46"/>
                  </a:lnTo>
                  <a:lnTo>
                    <a:pt x="94" y="43"/>
                  </a:lnTo>
                  <a:lnTo>
                    <a:pt x="103" y="41"/>
                  </a:lnTo>
                  <a:lnTo>
                    <a:pt x="111" y="39"/>
                  </a:lnTo>
                  <a:lnTo>
                    <a:pt x="118" y="37"/>
                  </a:lnTo>
                  <a:lnTo>
                    <a:pt x="125" y="34"/>
                  </a:lnTo>
                  <a:lnTo>
                    <a:pt x="130" y="31"/>
                  </a:lnTo>
                  <a:lnTo>
                    <a:pt x="135" y="27"/>
                  </a:lnTo>
                  <a:lnTo>
                    <a:pt x="140" y="22"/>
                  </a:lnTo>
                  <a:lnTo>
                    <a:pt x="145" y="16"/>
                  </a:lnTo>
                  <a:lnTo>
                    <a:pt x="150" y="9"/>
                  </a:lnTo>
                  <a:lnTo>
                    <a:pt x="155" y="0"/>
                  </a:lnTo>
                  <a:close/>
                </a:path>
              </a:pathLst>
            </a:custGeom>
            <a:solidFill>
              <a:srgbClr val="F35D2F"/>
            </a:solidFill>
            <a:ln w="0">
              <a:solidFill>
                <a:srgbClr val="FF3617"/>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7" name="Freeform 24"/>
            <p:cNvSpPr>
              <a:spLocks/>
            </p:cNvSpPr>
            <p:nvPr userDrawn="1"/>
          </p:nvSpPr>
          <p:spPr bwMode="auto">
            <a:xfrm>
              <a:off x="1173061" y="638253"/>
              <a:ext cx="123615" cy="176105"/>
            </a:xfrm>
            <a:custGeom>
              <a:avLst/>
              <a:gdLst/>
              <a:ahLst/>
              <a:cxnLst>
                <a:cxn ang="0">
                  <a:pos x="48" y="1"/>
                </a:cxn>
                <a:cxn ang="0">
                  <a:pos x="64" y="3"/>
                </a:cxn>
                <a:cxn ang="0">
                  <a:pos x="73" y="29"/>
                </a:cxn>
                <a:cxn ang="0">
                  <a:pos x="61" y="24"/>
                </a:cxn>
                <a:cxn ang="0">
                  <a:pos x="58" y="15"/>
                </a:cxn>
                <a:cxn ang="0">
                  <a:pos x="52" y="9"/>
                </a:cxn>
                <a:cxn ang="0">
                  <a:pos x="41" y="7"/>
                </a:cxn>
                <a:cxn ang="0">
                  <a:pos x="31" y="9"/>
                </a:cxn>
                <a:cxn ang="0">
                  <a:pos x="24" y="15"/>
                </a:cxn>
                <a:cxn ang="0">
                  <a:pos x="21" y="25"/>
                </a:cxn>
                <a:cxn ang="0">
                  <a:pos x="24" y="34"/>
                </a:cxn>
                <a:cxn ang="0">
                  <a:pos x="30" y="39"/>
                </a:cxn>
                <a:cxn ang="0">
                  <a:pos x="39" y="43"/>
                </a:cxn>
                <a:cxn ang="0">
                  <a:pos x="47" y="45"/>
                </a:cxn>
                <a:cxn ang="0">
                  <a:pos x="57" y="48"/>
                </a:cxn>
                <a:cxn ang="0">
                  <a:pos x="67" y="52"/>
                </a:cxn>
                <a:cxn ang="0">
                  <a:pos x="74" y="59"/>
                </a:cxn>
                <a:cxn ang="0">
                  <a:pos x="78" y="69"/>
                </a:cxn>
                <a:cxn ang="0">
                  <a:pos x="77" y="84"/>
                </a:cxn>
                <a:cxn ang="0">
                  <a:pos x="73" y="95"/>
                </a:cxn>
                <a:cxn ang="0">
                  <a:pos x="64" y="103"/>
                </a:cxn>
                <a:cxn ang="0">
                  <a:pos x="53" y="108"/>
                </a:cxn>
                <a:cxn ang="0">
                  <a:pos x="40" y="110"/>
                </a:cxn>
                <a:cxn ang="0">
                  <a:pos x="22" y="110"/>
                </a:cxn>
                <a:cxn ang="0">
                  <a:pos x="0" y="105"/>
                </a:cxn>
                <a:cxn ang="0">
                  <a:pos x="11" y="78"/>
                </a:cxn>
                <a:cxn ang="0">
                  <a:pos x="13" y="89"/>
                </a:cxn>
                <a:cxn ang="0">
                  <a:pos x="16" y="98"/>
                </a:cxn>
                <a:cxn ang="0">
                  <a:pos x="23" y="103"/>
                </a:cxn>
                <a:cxn ang="0">
                  <a:pos x="35" y="104"/>
                </a:cxn>
                <a:cxn ang="0">
                  <a:pos x="46" y="102"/>
                </a:cxn>
                <a:cxn ang="0">
                  <a:pos x="53" y="95"/>
                </a:cxn>
                <a:cxn ang="0">
                  <a:pos x="56" y="84"/>
                </a:cxn>
                <a:cxn ang="0">
                  <a:pos x="53" y="74"/>
                </a:cxn>
                <a:cxn ang="0">
                  <a:pos x="45" y="67"/>
                </a:cxn>
                <a:cxn ang="0">
                  <a:pos x="28" y="62"/>
                </a:cxn>
                <a:cxn ang="0">
                  <a:pos x="17" y="58"/>
                </a:cxn>
                <a:cxn ang="0">
                  <a:pos x="8" y="53"/>
                </a:cxn>
                <a:cxn ang="0">
                  <a:pos x="2" y="44"/>
                </a:cxn>
                <a:cxn ang="0">
                  <a:pos x="0" y="32"/>
                </a:cxn>
                <a:cxn ang="0">
                  <a:pos x="2" y="19"/>
                </a:cxn>
                <a:cxn ang="0">
                  <a:pos x="8" y="11"/>
                </a:cxn>
                <a:cxn ang="0">
                  <a:pos x="18" y="5"/>
                </a:cxn>
                <a:cxn ang="0">
                  <a:pos x="29" y="1"/>
                </a:cxn>
                <a:cxn ang="0">
                  <a:pos x="41" y="0"/>
                </a:cxn>
              </a:cxnLst>
              <a:rect l="0" t="0" r="r" b="b"/>
              <a:pathLst>
                <a:path w="78" h="111">
                  <a:moveTo>
                    <a:pt x="41" y="0"/>
                  </a:moveTo>
                  <a:lnTo>
                    <a:pt x="48" y="1"/>
                  </a:lnTo>
                  <a:lnTo>
                    <a:pt x="56" y="2"/>
                  </a:lnTo>
                  <a:lnTo>
                    <a:pt x="64" y="3"/>
                  </a:lnTo>
                  <a:lnTo>
                    <a:pt x="73" y="5"/>
                  </a:lnTo>
                  <a:lnTo>
                    <a:pt x="73" y="29"/>
                  </a:lnTo>
                  <a:lnTo>
                    <a:pt x="62" y="29"/>
                  </a:lnTo>
                  <a:lnTo>
                    <a:pt x="61" y="24"/>
                  </a:lnTo>
                  <a:lnTo>
                    <a:pt x="60" y="19"/>
                  </a:lnTo>
                  <a:lnTo>
                    <a:pt x="58" y="15"/>
                  </a:lnTo>
                  <a:lnTo>
                    <a:pt x="55" y="12"/>
                  </a:lnTo>
                  <a:lnTo>
                    <a:pt x="52" y="9"/>
                  </a:lnTo>
                  <a:lnTo>
                    <a:pt x="47" y="8"/>
                  </a:lnTo>
                  <a:lnTo>
                    <a:pt x="41" y="7"/>
                  </a:lnTo>
                  <a:lnTo>
                    <a:pt x="36" y="7"/>
                  </a:lnTo>
                  <a:lnTo>
                    <a:pt x="31" y="9"/>
                  </a:lnTo>
                  <a:lnTo>
                    <a:pt x="27" y="11"/>
                  </a:lnTo>
                  <a:lnTo>
                    <a:pt x="24" y="15"/>
                  </a:lnTo>
                  <a:lnTo>
                    <a:pt x="22" y="19"/>
                  </a:lnTo>
                  <a:lnTo>
                    <a:pt x="21" y="25"/>
                  </a:lnTo>
                  <a:lnTo>
                    <a:pt x="22" y="30"/>
                  </a:lnTo>
                  <a:lnTo>
                    <a:pt x="24" y="34"/>
                  </a:lnTo>
                  <a:lnTo>
                    <a:pt x="27" y="37"/>
                  </a:lnTo>
                  <a:lnTo>
                    <a:pt x="30" y="39"/>
                  </a:lnTo>
                  <a:lnTo>
                    <a:pt x="34" y="41"/>
                  </a:lnTo>
                  <a:lnTo>
                    <a:pt x="39" y="43"/>
                  </a:lnTo>
                  <a:lnTo>
                    <a:pt x="43" y="44"/>
                  </a:lnTo>
                  <a:lnTo>
                    <a:pt x="47" y="45"/>
                  </a:lnTo>
                  <a:lnTo>
                    <a:pt x="51" y="46"/>
                  </a:lnTo>
                  <a:lnTo>
                    <a:pt x="57" y="48"/>
                  </a:lnTo>
                  <a:lnTo>
                    <a:pt x="62" y="50"/>
                  </a:lnTo>
                  <a:lnTo>
                    <a:pt x="67" y="52"/>
                  </a:lnTo>
                  <a:lnTo>
                    <a:pt x="71" y="55"/>
                  </a:lnTo>
                  <a:lnTo>
                    <a:pt x="74" y="59"/>
                  </a:lnTo>
                  <a:lnTo>
                    <a:pt x="76" y="64"/>
                  </a:lnTo>
                  <a:lnTo>
                    <a:pt x="78" y="69"/>
                  </a:lnTo>
                  <a:lnTo>
                    <a:pt x="78" y="76"/>
                  </a:lnTo>
                  <a:lnTo>
                    <a:pt x="77" y="84"/>
                  </a:lnTo>
                  <a:lnTo>
                    <a:pt x="75" y="90"/>
                  </a:lnTo>
                  <a:lnTo>
                    <a:pt x="73" y="95"/>
                  </a:lnTo>
                  <a:lnTo>
                    <a:pt x="69" y="100"/>
                  </a:lnTo>
                  <a:lnTo>
                    <a:pt x="64" y="103"/>
                  </a:lnTo>
                  <a:lnTo>
                    <a:pt x="59" y="106"/>
                  </a:lnTo>
                  <a:lnTo>
                    <a:pt x="53" y="108"/>
                  </a:lnTo>
                  <a:lnTo>
                    <a:pt x="47" y="110"/>
                  </a:lnTo>
                  <a:lnTo>
                    <a:pt x="40" y="110"/>
                  </a:lnTo>
                  <a:lnTo>
                    <a:pt x="33" y="111"/>
                  </a:lnTo>
                  <a:lnTo>
                    <a:pt x="22" y="110"/>
                  </a:lnTo>
                  <a:lnTo>
                    <a:pt x="11" y="108"/>
                  </a:lnTo>
                  <a:lnTo>
                    <a:pt x="0" y="105"/>
                  </a:lnTo>
                  <a:lnTo>
                    <a:pt x="0" y="78"/>
                  </a:lnTo>
                  <a:lnTo>
                    <a:pt x="11" y="78"/>
                  </a:lnTo>
                  <a:lnTo>
                    <a:pt x="12" y="84"/>
                  </a:lnTo>
                  <a:lnTo>
                    <a:pt x="13" y="89"/>
                  </a:lnTo>
                  <a:lnTo>
                    <a:pt x="15" y="94"/>
                  </a:lnTo>
                  <a:lnTo>
                    <a:pt x="16" y="98"/>
                  </a:lnTo>
                  <a:lnTo>
                    <a:pt x="19" y="101"/>
                  </a:lnTo>
                  <a:lnTo>
                    <a:pt x="23" y="103"/>
                  </a:lnTo>
                  <a:lnTo>
                    <a:pt x="28" y="104"/>
                  </a:lnTo>
                  <a:lnTo>
                    <a:pt x="35" y="104"/>
                  </a:lnTo>
                  <a:lnTo>
                    <a:pt x="40" y="104"/>
                  </a:lnTo>
                  <a:lnTo>
                    <a:pt x="46" y="102"/>
                  </a:lnTo>
                  <a:lnTo>
                    <a:pt x="50" y="99"/>
                  </a:lnTo>
                  <a:lnTo>
                    <a:pt x="53" y="95"/>
                  </a:lnTo>
                  <a:lnTo>
                    <a:pt x="55" y="90"/>
                  </a:lnTo>
                  <a:lnTo>
                    <a:pt x="56" y="84"/>
                  </a:lnTo>
                  <a:lnTo>
                    <a:pt x="55" y="79"/>
                  </a:lnTo>
                  <a:lnTo>
                    <a:pt x="53" y="74"/>
                  </a:lnTo>
                  <a:lnTo>
                    <a:pt x="50" y="70"/>
                  </a:lnTo>
                  <a:lnTo>
                    <a:pt x="45" y="67"/>
                  </a:lnTo>
                  <a:lnTo>
                    <a:pt x="34" y="64"/>
                  </a:lnTo>
                  <a:lnTo>
                    <a:pt x="28" y="62"/>
                  </a:lnTo>
                  <a:lnTo>
                    <a:pt x="23" y="60"/>
                  </a:lnTo>
                  <a:lnTo>
                    <a:pt x="17" y="58"/>
                  </a:lnTo>
                  <a:lnTo>
                    <a:pt x="13" y="56"/>
                  </a:lnTo>
                  <a:lnTo>
                    <a:pt x="8" y="53"/>
                  </a:lnTo>
                  <a:lnTo>
                    <a:pt x="5" y="49"/>
                  </a:lnTo>
                  <a:lnTo>
                    <a:pt x="2" y="44"/>
                  </a:lnTo>
                  <a:lnTo>
                    <a:pt x="0" y="39"/>
                  </a:lnTo>
                  <a:lnTo>
                    <a:pt x="0" y="32"/>
                  </a:lnTo>
                  <a:lnTo>
                    <a:pt x="0" y="25"/>
                  </a:lnTo>
                  <a:lnTo>
                    <a:pt x="2" y="19"/>
                  </a:lnTo>
                  <a:lnTo>
                    <a:pt x="5" y="15"/>
                  </a:lnTo>
                  <a:lnTo>
                    <a:pt x="8" y="11"/>
                  </a:lnTo>
                  <a:lnTo>
                    <a:pt x="13" y="7"/>
                  </a:lnTo>
                  <a:lnTo>
                    <a:pt x="18" y="5"/>
                  </a:lnTo>
                  <a:lnTo>
                    <a:pt x="23" y="3"/>
                  </a:lnTo>
                  <a:lnTo>
                    <a:pt x="29" y="1"/>
                  </a:lnTo>
                  <a:lnTo>
                    <a:pt x="35" y="1"/>
                  </a:lnTo>
                  <a:lnTo>
                    <a:pt x="41"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 name="Freeform 25"/>
            <p:cNvSpPr>
              <a:spLocks/>
            </p:cNvSpPr>
            <p:nvPr userDrawn="1"/>
          </p:nvSpPr>
          <p:spPr bwMode="auto">
            <a:xfrm>
              <a:off x="1489479" y="666836"/>
              <a:ext cx="142065" cy="147522"/>
            </a:xfrm>
            <a:custGeom>
              <a:avLst/>
              <a:gdLst/>
              <a:ahLst/>
              <a:cxnLst>
                <a:cxn ang="0">
                  <a:pos x="55" y="0"/>
                </a:cxn>
                <a:cxn ang="0">
                  <a:pos x="71" y="1"/>
                </a:cxn>
                <a:cxn ang="0">
                  <a:pos x="78" y="26"/>
                </a:cxn>
                <a:cxn ang="0">
                  <a:pos x="68" y="19"/>
                </a:cxn>
                <a:cxn ang="0">
                  <a:pos x="65" y="10"/>
                </a:cxn>
                <a:cxn ang="0">
                  <a:pos x="59" y="6"/>
                </a:cxn>
                <a:cxn ang="0">
                  <a:pos x="47" y="5"/>
                </a:cxn>
                <a:cxn ang="0">
                  <a:pos x="36" y="7"/>
                </a:cxn>
                <a:cxn ang="0">
                  <a:pos x="28" y="13"/>
                </a:cxn>
                <a:cxn ang="0">
                  <a:pos x="24" y="21"/>
                </a:cxn>
                <a:cxn ang="0">
                  <a:pos x="21" y="32"/>
                </a:cxn>
                <a:cxn ang="0">
                  <a:pos x="20" y="42"/>
                </a:cxn>
                <a:cxn ang="0">
                  <a:pos x="21" y="65"/>
                </a:cxn>
                <a:cxn ang="0">
                  <a:pos x="27" y="79"/>
                </a:cxn>
                <a:cxn ang="0">
                  <a:pos x="35" y="85"/>
                </a:cxn>
                <a:cxn ang="0">
                  <a:pos x="46" y="87"/>
                </a:cxn>
                <a:cxn ang="0">
                  <a:pos x="52" y="86"/>
                </a:cxn>
                <a:cxn ang="0">
                  <a:pos x="59" y="84"/>
                </a:cxn>
                <a:cxn ang="0">
                  <a:pos x="61" y="81"/>
                </a:cxn>
                <a:cxn ang="0">
                  <a:pos x="62" y="77"/>
                </a:cxn>
                <a:cxn ang="0">
                  <a:pos x="62" y="59"/>
                </a:cxn>
                <a:cxn ang="0">
                  <a:pos x="59" y="57"/>
                </a:cxn>
                <a:cxn ang="0">
                  <a:pos x="52" y="56"/>
                </a:cxn>
                <a:cxn ang="0">
                  <a:pos x="47" y="50"/>
                </a:cxn>
                <a:cxn ang="0">
                  <a:pos x="90" y="56"/>
                </a:cxn>
                <a:cxn ang="0">
                  <a:pos x="83" y="57"/>
                </a:cxn>
                <a:cxn ang="0">
                  <a:pos x="81" y="60"/>
                </a:cxn>
                <a:cxn ang="0">
                  <a:pos x="81" y="87"/>
                </a:cxn>
                <a:cxn ang="0">
                  <a:pos x="68" y="89"/>
                </a:cxn>
                <a:cxn ang="0">
                  <a:pos x="49" y="93"/>
                </a:cxn>
                <a:cxn ang="0">
                  <a:pos x="34" y="92"/>
                </a:cxn>
                <a:cxn ang="0">
                  <a:pos x="19" y="88"/>
                </a:cxn>
                <a:cxn ang="0">
                  <a:pos x="8" y="79"/>
                </a:cxn>
                <a:cxn ang="0">
                  <a:pos x="2" y="66"/>
                </a:cxn>
                <a:cxn ang="0">
                  <a:pos x="0" y="48"/>
                </a:cxn>
                <a:cxn ang="0">
                  <a:pos x="2" y="28"/>
                </a:cxn>
                <a:cxn ang="0">
                  <a:pos x="9" y="14"/>
                </a:cxn>
                <a:cxn ang="0">
                  <a:pos x="20" y="4"/>
                </a:cxn>
                <a:cxn ang="0">
                  <a:pos x="37" y="0"/>
                </a:cxn>
              </a:cxnLst>
              <a:rect l="0" t="0" r="r" b="b"/>
              <a:pathLst>
                <a:path w="90" h="93">
                  <a:moveTo>
                    <a:pt x="47" y="0"/>
                  </a:moveTo>
                  <a:lnTo>
                    <a:pt x="55" y="0"/>
                  </a:lnTo>
                  <a:lnTo>
                    <a:pt x="63" y="0"/>
                  </a:lnTo>
                  <a:lnTo>
                    <a:pt x="71" y="1"/>
                  </a:lnTo>
                  <a:lnTo>
                    <a:pt x="78" y="3"/>
                  </a:lnTo>
                  <a:lnTo>
                    <a:pt x="78" y="26"/>
                  </a:lnTo>
                  <a:lnTo>
                    <a:pt x="69" y="26"/>
                  </a:lnTo>
                  <a:lnTo>
                    <a:pt x="68" y="19"/>
                  </a:lnTo>
                  <a:lnTo>
                    <a:pt x="67" y="14"/>
                  </a:lnTo>
                  <a:lnTo>
                    <a:pt x="65" y="10"/>
                  </a:lnTo>
                  <a:lnTo>
                    <a:pt x="63" y="8"/>
                  </a:lnTo>
                  <a:lnTo>
                    <a:pt x="59" y="6"/>
                  </a:lnTo>
                  <a:lnTo>
                    <a:pt x="54" y="5"/>
                  </a:lnTo>
                  <a:lnTo>
                    <a:pt x="47" y="5"/>
                  </a:lnTo>
                  <a:lnTo>
                    <a:pt x="41" y="5"/>
                  </a:lnTo>
                  <a:lnTo>
                    <a:pt x="36" y="7"/>
                  </a:lnTo>
                  <a:lnTo>
                    <a:pt x="32" y="9"/>
                  </a:lnTo>
                  <a:lnTo>
                    <a:pt x="28" y="13"/>
                  </a:lnTo>
                  <a:lnTo>
                    <a:pt x="25" y="17"/>
                  </a:lnTo>
                  <a:lnTo>
                    <a:pt x="24" y="21"/>
                  </a:lnTo>
                  <a:lnTo>
                    <a:pt x="22" y="26"/>
                  </a:lnTo>
                  <a:lnTo>
                    <a:pt x="21" y="32"/>
                  </a:lnTo>
                  <a:lnTo>
                    <a:pt x="20" y="37"/>
                  </a:lnTo>
                  <a:lnTo>
                    <a:pt x="20" y="42"/>
                  </a:lnTo>
                  <a:lnTo>
                    <a:pt x="20" y="53"/>
                  </a:lnTo>
                  <a:lnTo>
                    <a:pt x="21" y="65"/>
                  </a:lnTo>
                  <a:lnTo>
                    <a:pt x="25" y="74"/>
                  </a:lnTo>
                  <a:lnTo>
                    <a:pt x="27" y="79"/>
                  </a:lnTo>
                  <a:lnTo>
                    <a:pt x="30" y="82"/>
                  </a:lnTo>
                  <a:lnTo>
                    <a:pt x="35" y="85"/>
                  </a:lnTo>
                  <a:lnTo>
                    <a:pt x="40" y="87"/>
                  </a:lnTo>
                  <a:lnTo>
                    <a:pt x="46" y="87"/>
                  </a:lnTo>
                  <a:lnTo>
                    <a:pt x="49" y="87"/>
                  </a:lnTo>
                  <a:lnTo>
                    <a:pt x="52" y="86"/>
                  </a:lnTo>
                  <a:lnTo>
                    <a:pt x="56" y="85"/>
                  </a:lnTo>
                  <a:lnTo>
                    <a:pt x="59" y="84"/>
                  </a:lnTo>
                  <a:lnTo>
                    <a:pt x="61" y="81"/>
                  </a:lnTo>
                  <a:lnTo>
                    <a:pt x="61" y="81"/>
                  </a:lnTo>
                  <a:lnTo>
                    <a:pt x="62" y="79"/>
                  </a:lnTo>
                  <a:lnTo>
                    <a:pt x="62" y="77"/>
                  </a:lnTo>
                  <a:lnTo>
                    <a:pt x="62" y="61"/>
                  </a:lnTo>
                  <a:lnTo>
                    <a:pt x="62" y="59"/>
                  </a:lnTo>
                  <a:lnTo>
                    <a:pt x="61" y="58"/>
                  </a:lnTo>
                  <a:lnTo>
                    <a:pt x="59" y="57"/>
                  </a:lnTo>
                  <a:lnTo>
                    <a:pt x="56" y="56"/>
                  </a:lnTo>
                  <a:lnTo>
                    <a:pt x="52" y="56"/>
                  </a:lnTo>
                  <a:lnTo>
                    <a:pt x="47" y="56"/>
                  </a:lnTo>
                  <a:lnTo>
                    <a:pt x="47" y="50"/>
                  </a:lnTo>
                  <a:lnTo>
                    <a:pt x="90" y="50"/>
                  </a:lnTo>
                  <a:lnTo>
                    <a:pt x="90" y="56"/>
                  </a:lnTo>
                  <a:lnTo>
                    <a:pt x="86" y="56"/>
                  </a:lnTo>
                  <a:lnTo>
                    <a:pt x="83" y="57"/>
                  </a:lnTo>
                  <a:lnTo>
                    <a:pt x="82" y="58"/>
                  </a:lnTo>
                  <a:lnTo>
                    <a:pt x="81" y="60"/>
                  </a:lnTo>
                  <a:lnTo>
                    <a:pt x="81" y="62"/>
                  </a:lnTo>
                  <a:lnTo>
                    <a:pt x="81" y="87"/>
                  </a:lnTo>
                  <a:lnTo>
                    <a:pt x="74" y="87"/>
                  </a:lnTo>
                  <a:lnTo>
                    <a:pt x="68" y="89"/>
                  </a:lnTo>
                  <a:lnTo>
                    <a:pt x="55" y="92"/>
                  </a:lnTo>
                  <a:lnTo>
                    <a:pt x="49" y="93"/>
                  </a:lnTo>
                  <a:lnTo>
                    <a:pt x="43" y="93"/>
                  </a:lnTo>
                  <a:lnTo>
                    <a:pt x="34" y="92"/>
                  </a:lnTo>
                  <a:lnTo>
                    <a:pt x="26" y="90"/>
                  </a:lnTo>
                  <a:lnTo>
                    <a:pt x="19" y="88"/>
                  </a:lnTo>
                  <a:lnTo>
                    <a:pt x="13" y="84"/>
                  </a:lnTo>
                  <a:lnTo>
                    <a:pt x="8" y="79"/>
                  </a:lnTo>
                  <a:lnTo>
                    <a:pt x="4" y="73"/>
                  </a:lnTo>
                  <a:lnTo>
                    <a:pt x="2" y="66"/>
                  </a:lnTo>
                  <a:lnTo>
                    <a:pt x="1" y="57"/>
                  </a:lnTo>
                  <a:lnTo>
                    <a:pt x="0" y="48"/>
                  </a:lnTo>
                  <a:lnTo>
                    <a:pt x="1" y="37"/>
                  </a:lnTo>
                  <a:lnTo>
                    <a:pt x="2" y="28"/>
                  </a:lnTo>
                  <a:lnTo>
                    <a:pt x="5" y="20"/>
                  </a:lnTo>
                  <a:lnTo>
                    <a:pt x="9" y="14"/>
                  </a:lnTo>
                  <a:lnTo>
                    <a:pt x="14" y="8"/>
                  </a:lnTo>
                  <a:lnTo>
                    <a:pt x="20" y="4"/>
                  </a:lnTo>
                  <a:lnTo>
                    <a:pt x="28" y="2"/>
                  </a:lnTo>
                  <a:lnTo>
                    <a:pt x="37" y="0"/>
                  </a:lnTo>
                  <a:lnTo>
                    <a:pt x="47"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 name="Freeform 26"/>
            <p:cNvSpPr>
              <a:spLocks/>
            </p:cNvSpPr>
            <p:nvPr userDrawn="1"/>
          </p:nvSpPr>
          <p:spPr bwMode="auto">
            <a:xfrm>
              <a:off x="1648149" y="668680"/>
              <a:ext cx="110700" cy="143834"/>
            </a:xfrm>
            <a:custGeom>
              <a:avLst/>
              <a:gdLst/>
              <a:ahLst/>
              <a:cxnLst>
                <a:cxn ang="0">
                  <a:pos x="0" y="0"/>
                </a:cxn>
                <a:cxn ang="0">
                  <a:pos x="70" y="0"/>
                </a:cxn>
                <a:cxn ang="0">
                  <a:pos x="70" y="22"/>
                </a:cxn>
                <a:cxn ang="0">
                  <a:pos x="61" y="22"/>
                </a:cxn>
                <a:cxn ang="0">
                  <a:pos x="60" y="16"/>
                </a:cxn>
                <a:cxn ang="0">
                  <a:pos x="59" y="12"/>
                </a:cxn>
                <a:cxn ang="0">
                  <a:pos x="58" y="10"/>
                </a:cxn>
                <a:cxn ang="0">
                  <a:pos x="56" y="8"/>
                </a:cxn>
                <a:cxn ang="0">
                  <a:pos x="53" y="7"/>
                </a:cxn>
                <a:cxn ang="0">
                  <a:pos x="48" y="6"/>
                </a:cxn>
                <a:cxn ang="0">
                  <a:pos x="29" y="6"/>
                </a:cxn>
                <a:cxn ang="0">
                  <a:pos x="29" y="39"/>
                </a:cxn>
                <a:cxn ang="0">
                  <a:pos x="37" y="39"/>
                </a:cxn>
                <a:cxn ang="0">
                  <a:pos x="40" y="39"/>
                </a:cxn>
                <a:cxn ang="0">
                  <a:pos x="43" y="38"/>
                </a:cxn>
                <a:cxn ang="0">
                  <a:pos x="45" y="36"/>
                </a:cxn>
                <a:cxn ang="0">
                  <a:pos x="46" y="33"/>
                </a:cxn>
                <a:cxn ang="0">
                  <a:pos x="46" y="30"/>
                </a:cxn>
                <a:cxn ang="0">
                  <a:pos x="47" y="27"/>
                </a:cxn>
                <a:cxn ang="0">
                  <a:pos x="54" y="27"/>
                </a:cxn>
                <a:cxn ang="0">
                  <a:pos x="53" y="34"/>
                </a:cxn>
                <a:cxn ang="0">
                  <a:pos x="53" y="50"/>
                </a:cxn>
                <a:cxn ang="0">
                  <a:pos x="54" y="58"/>
                </a:cxn>
                <a:cxn ang="0">
                  <a:pos x="47" y="58"/>
                </a:cxn>
                <a:cxn ang="0">
                  <a:pos x="46" y="54"/>
                </a:cxn>
                <a:cxn ang="0">
                  <a:pos x="46" y="51"/>
                </a:cxn>
                <a:cxn ang="0">
                  <a:pos x="45" y="49"/>
                </a:cxn>
                <a:cxn ang="0">
                  <a:pos x="43" y="47"/>
                </a:cxn>
                <a:cxn ang="0">
                  <a:pos x="41" y="46"/>
                </a:cxn>
                <a:cxn ang="0">
                  <a:pos x="37" y="45"/>
                </a:cxn>
                <a:cxn ang="0">
                  <a:pos x="29" y="45"/>
                </a:cxn>
                <a:cxn ang="0">
                  <a:pos x="29" y="85"/>
                </a:cxn>
                <a:cxn ang="0">
                  <a:pos x="43" y="85"/>
                </a:cxn>
                <a:cxn ang="0">
                  <a:pos x="49" y="84"/>
                </a:cxn>
                <a:cxn ang="0">
                  <a:pos x="53" y="83"/>
                </a:cxn>
                <a:cxn ang="0">
                  <a:pos x="56" y="82"/>
                </a:cxn>
                <a:cxn ang="0">
                  <a:pos x="58" y="79"/>
                </a:cxn>
                <a:cxn ang="0">
                  <a:pos x="59" y="76"/>
                </a:cxn>
                <a:cxn ang="0">
                  <a:pos x="60" y="71"/>
                </a:cxn>
                <a:cxn ang="0">
                  <a:pos x="61" y="66"/>
                </a:cxn>
                <a:cxn ang="0">
                  <a:pos x="70" y="66"/>
                </a:cxn>
                <a:cxn ang="0">
                  <a:pos x="70" y="91"/>
                </a:cxn>
                <a:cxn ang="0">
                  <a:pos x="0" y="91"/>
                </a:cxn>
                <a:cxn ang="0">
                  <a:pos x="0" y="85"/>
                </a:cxn>
                <a:cxn ang="0">
                  <a:pos x="5" y="85"/>
                </a:cxn>
                <a:cxn ang="0">
                  <a:pos x="7" y="85"/>
                </a:cxn>
                <a:cxn ang="0">
                  <a:pos x="9" y="83"/>
                </a:cxn>
                <a:cxn ang="0">
                  <a:pos x="10" y="82"/>
                </a:cxn>
                <a:cxn ang="0">
                  <a:pos x="11" y="80"/>
                </a:cxn>
                <a:cxn ang="0">
                  <a:pos x="11" y="11"/>
                </a:cxn>
                <a:cxn ang="0">
                  <a:pos x="10" y="9"/>
                </a:cxn>
                <a:cxn ang="0">
                  <a:pos x="9" y="7"/>
                </a:cxn>
                <a:cxn ang="0">
                  <a:pos x="7" y="6"/>
                </a:cxn>
                <a:cxn ang="0">
                  <a:pos x="5" y="6"/>
                </a:cxn>
                <a:cxn ang="0">
                  <a:pos x="0" y="5"/>
                </a:cxn>
                <a:cxn ang="0">
                  <a:pos x="0" y="0"/>
                </a:cxn>
              </a:cxnLst>
              <a:rect l="0" t="0" r="r" b="b"/>
              <a:pathLst>
                <a:path w="70" h="91">
                  <a:moveTo>
                    <a:pt x="0" y="0"/>
                  </a:moveTo>
                  <a:lnTo>
                    <a:pt x="70" y="0"/>
                  </a:lnTo>
                  <a:lnTo>
                    <a:pt x="70" y="22"/>
                  </a:lnTo>
                  <a:lnTo>
                    <a:pt x="61" y="22"/>
                  </a:lnTo>
                  <a:lnTo>
                    <a:pt x="60" y="16"/>
                  </a:lnTo>
                  <a:lnTo>
                    <a:pt x="59" y="12"/>
                  </a:lnTo>
                  <a:lnTo>
                    <a:pt x="58" y="10"/>
                  </a:lnTo>
                  <a:lnTo>
                    <a:pt x="56" y="8"/>
                  </a:lnTo>
                  <a:lnTo>
                    <a:pt x="53" y="7"/>
                  </a:lnTo>
                  <a:lnTo>
                    <a:pt x="48" y="6"/>
                  </a:lnTo>
                  <a:lnTo>
                    <a:pt x="29" y="6"/>
                  </a:lnTo>
                  <a:lnTo>
                    <a:pt x="29" y="39"/>
                  </a:lnTo>
                  <a:lnTo>
                    <a:pt x="37" y="39"/>
                  </a:lnTo>
                  <a:lnTo>
                    <a:pt x="40" y="39"/>
                  </a:lnTo>
                  <a:lnTo>
                    <a:pt x="43" y="38"/>
                  </a:lnTo>
                  <a:lnTo>
                    <a:pt x="45" y="36"/>
                  </a:lnTo>
                  <a:lnTo>
                    <a:pt x="46" y="33"/>
                  </a:lnTo>
                  <a:lnTo>
                    <a:pt x="46" y="30"/>
                  </a:lnTo>
                  <a:lnTo>
                    <a:pt x="47" y="27"/>
                  </a:lnTo>
                  <a:lnTo>
                    <a:pt x="54" y="27"/>
                  </a:lnTo>
                  <a:lnTo>
                    <a:pt x="53" y="34"/>
                  </a:lnTo>
                  <a:lnTo>
                    <a:pt x="53" y="50"/>
                  </a:lnTo>
                  <a:lnTo>
                    <a:pt x="54" y="58"/>
                  </a:lnTo>
                  <a:lnTo>
                    <a:pt x="47" y="58"/>
                  </a:lnTo>
                  <a:lnTo>
                    <a:pt x="46" y="54"/>
                  </a:lnTo>
                  <a:lnTo>
                    <a:pt x="46" y="51"/>
                  </a:lnTo>
                  <a:lnTo>
                    <a:pt x="45" y="49"/>
                  </a:lnTo>
                  <a:lnTo>
                    <a:pt x="43" y="47"/>
                  </a:lnTo>
                  <a:lnTo>
                    <a:pt x="41" y="46"/>
                  </a:lnTo>
                  <a:lnTo>
                    <a:pt x="37" y="45"/>
                  </a:lnTo>
                  <a:lnTo>
                    <a:pt x="29" y="45"/>
                  </a:lnTo>
                  <a:lnTo>
                    <a:pt x="29" y="85"/>
                  </a:lnTo>
                  <a:lnTo>
                    <a:pt x="43" y="85"/>
                  </a:lnTo>
                  <a:lnTo>
                    <a:pt x="49" y="84"/>
                  </a:lnTo>
                  <a:lnTo>
                    <a:pt x="53" y="83"/>
                  </a:lnTo>
                  <a:lnTo>
                    <a:pt x="56" y="82"/>
                  </a:lnTo>
                  <a:lnTo>
                    <a:pt x="58" y="79"/>
                  </a:lnTo>
                  <a:lnTo>
                    <a:pt x="59" y="76"/>
                  </a:lnTo>
                  <a:lnTo>
                    <a:pt x="60" y="71"/>
                  </a:lnTo>
                  <a:lnTo>
                    <a:pt x="61" y="66"/>
                  </a:lnTo>
                  <a:lnTo>
                    <a:pt x="70" y="66"/>
                  </a:lnTo>
                  <a:lnTo>
                    <a:pt x="70" y="91"/>
                  </a:lnTo>
                  <a:lnTo>
                    <a:pt x="0" y="91"/>
                  </a:lnTo>
                  <a:lnTo>
                    <a:pt x="0" y="85"/>
                  </a:lnTo>
                  <a:lnTo>
                    <a:pt x="5" y="85"/>
                  </a:lnTo>
                  <a:lnTo>
                    <a:pt x="7" y="85"/>
                  </a:lnTo>
                  <a:lnTo>
                    <a:pt x="9" y="83"/>
                  </a:lnTo>
                  <a:lnTo>
                    <a:pt x="10" y="82"/>
                  </a:lnTo>
                  <a:lnTo>
                    <a:pt x="11" y="80"/>
                  </a:lnTo>
                  <a:lnTo>
                    <a:pt x="11" y="11"/>
                  </a:lnTo>
                  <a:lnTo>
                    <a:pt x="10" y="9"/>
                  </a:lnTo>
                  <a:lnTo>
                    <a:pt x="9" y="7"/>
                  </a:lnTo>
                  <a:lnTo>
                    <a:pt x="7" y="6"/>
                  </a:lnTo>
                  <a:lnTo>
                    <a:pt x="5" y="6"/>
                  </a:lnTo>
                  <a:lnTo>
                    <a:pt x="0" y="5"/>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 name="Freeform 27"/>
            <p:cNvSpPr>
              <a:spLocks/>
            </p:cNvSpPr>
            <p:nvPr userDrawn="1"/>
          </p:nvSpPr>
          <p:spPr bwMode="auto">
            <a:xfrm>
              <a:off x="1776377" y="668680"/>
              <a:ext cx="128228" cy="143834"/>
            </a:xfrm>
            <a:custGeom>
              <a:avLst/>
              <a:gdLst/>
              <a:ahLst/>
              <a:cxnLst>
                <a:cxn ang="0">
                  <a:pos x="0" y="0"/>
                </a:cxn>
                <a:cxn ang="0">
                  <a:pos x="81" y="0"/>
                </a:cxn>
                <a:cxn ang="0">
                  <a:pos x="81" y="24"/>
                </a:cxn>
                <a:cxn ang="0">
                  <a:pos x="72" y="24"/>
                </a:cxn>
                <a:cxn ang="0">
                  <a:pos x="71" y="18"/>
                </a:cxn>
                <a:cxn ang="0">
                  <a:pos x="70" y="14"/>
                </a:cxn>
                <a:cxn ang="0">
                  <a:pos x="69" y="11"/>
                </a:cxn>
                <a:cxn ang="0">
                  <a:pos x="67" y="8"/>
                </a:cxn>
                <a:cxn ang="0">
                  <a:pos x="64" y="7"/>
                </a:cxn>
                <a:cxn ang="0">
                  <a:pos x="61" y="6"/>
                </a:cxn>
                <a:cxn ang="0">
                  <a:pos x="55" y="6"/>
                </a:cxn>
                <a:cxn ang="0">
                  <a:pos x="50" y="6"/>
                </a:cxn>
                <a:cxn ang="0">
                  <a:pos x="50" y="81"/>
                </a:cxn>
                <a:cxn ang="0">
                  <a:pos x="51" y="83"/>
                </a:cxn>
                <a:cxn ang="0">
                  <a:pos x="52" y="84"/>
                </a:cxn>
                <a:cxn ang="0">
                  <a:pos x="54" y="85"/>
                </a:cxn>
                <a:cxn ang="0">
                  <a:pos x="58" y="85"/>
                </a:cxn>
                <a:cxn ang="0">
                  <a:pos x="63" y="85"/>
                </a:cxn>
                <a:cxn ang="0">
                  <a:pos x="63" y="91"/>
                </a:cxn>
                <a:cxn ang="0">
                  <a:pos x="18" y="91"/>
                </a:cxn>
                <a:cxn ang="0">
                  <a:pos x="18" y="85"/>
                </a:cxn>
                <a:cxn ang="0">
                  <a:pos x="23" y="85"/>
                </a:cxn>
                <a:cxn ang="0">
                  <a:pos x="27" y="85"/>
                </a:cxn>
                <a:cxn ang="0">
                  <a:pos x="29" y="84"/>
                </a:cxn>
                <a:cxn ang="0">
                  <a:pos x="30" y="83"/>
                </a:cxn>
                <a:cxn ang="0">
                  <a:pos x="31" y="81"/>
                </a:cxn>
                <a:cxn ang="0">
                  <a:pos x="31" y="6"/>
                </a:cxn>
                <a:cxn ang="0">
                  <a:pos x="26" y="6"/>
                </a:cxn>
                <a:cxn ang="0">
                  <a:pos x="20" y="6"/>
                </a:cxn>
                <a:cxn ang="0">
                  <a:pos x="17" y="7"/>
                </a:cxn>
                <a:cxn ang="0">
                  <a:pos x="14" y="8"/>
                </a:cxn>
                <a:cxn ang="0">
                  <a:pos x="12" y="11"/>
                </a:cxn>
                <a:cxn ang="0">
                  <a:pos x="11" y="14"/>
                </a:cxn>
                <a:cxn ang="0">
                  <a:pos x="10" y="18"/>
                </a:cxn>
                <a:cxn ang="0">
                  <a:pos x="9" y="24"/>
                </a:cxn>
                <a:cxn ang="0">
                  <a:pos x="0" y="24"/>
                </a:cxn>
                <a:cxn ang="0">
                  <a:pos x="0" y="0"/>
                </a:cxn>
              </a:cxnLst>
              <a:rect l="0" t="0" r="r" b="b"/>
              <a:pathLst>
                <a:path w="81" h="91">
                  <a:moveTo>
                    <a:pt x="0" y="0"/>
                  </a:moveTo>
                  <a:lnTo>
                    <a:pt x="81" y="0"/>
                  </a:lnTo>
                  <a:lnTo>
                    <a:pt x="81" y="24"/>
                  </a:lnTo>
                  <a:lnTo>
                    <a:pt x="72" y="24"/>
                  </a:lnTo>
                  <a:lnTo>
                    <a:pt x="71" y="18"/>
                  </a:lnTo>
                  <a:lnTo>
                    <a:pt x="70" y="14"/>
                  </a:lnTo>
                  <a:lnTo>
                    <a:pt x="69" y="11"/>
                  </a:lnTo>
                  <a:lnTo>
                    <a:pt x="67" y="8"/>
                  </a:lnTo>
                  <a:lnTo>
                    <a:pt x="64" y="7"/>
                  </a:lnTo>
                  <a:lnTo>
                    <a:pt x="61" y="6"/>
                  </a:lnTo>
                  <a:lnTo>
                    <a:pt x="55" y="6"/>
                  </a:lnTo>
                  <a:lnTo>
                    <a:pt x="50" y="6"/>
                  </a:lnTo>
                  <a:lnTo>
                    <a:pt x="50" y="81"/>
                  </a:lnTo>
                  <a:lnTo>
                    <a:pt x="51" y="83"/>
                  </a:lnTo>
                  <a:lnTo>
                    <a:pt x="52" y="84"/>
                  </a:lnTo>
                  <a:lnTo>
                    <a:pt x="54" y="85"/>
                  </a:lnTo>
                  <a:lnTo>
                    <a:pt x="58" y="85"/>
                  </a:lnTo>
                  <a:lnTo>
                    <a:pt x="63" y="85"/>
                  </a:lnTo>
                  <a:lnTo>
                    <a:pt x="63" y="91"/>
                  </a:lnTo>
                  <a:lnTo>
                    <a:pt x="18" y="91"/>
                  </a:lnTo>
                  <a:lnTo>
                    <a:pt x="18" y="85"/>
                  </a:lnTo>
                  <a:lnTo>
                    <a:pt x="23" y="85"/>
                  </a:lnTo>
                  <a:lnTo>
                    <a:pt x="27" y="85"/>
                  </a:lnTo>
                  <a:lnTo>
                    <a:pt x="29" y="84"/>
                  </a:lnTo>
                  <a:lnTo>
                    <a:pt x="30" y="83"/>
                  </a:lnTo>
                  <a:lnTo>
                    <a:pt x="31" y="81"/>
                  </a:lnTo>
                  <a:lnTo>
                    <a:pt x="31" y="6"/>
                  </a:lnTo>
                  <a:lnTo>
                    <a:pt x="26" y="6"/>
                  </a:lnTo>
                  <a:lnTo>
                    <a:pt x="20" y="6"/>
                  </a:lnTo>
                  <a:lnTo>
                    <a:pt x="17" y="7"/>
                  </a:lnTo>
                  <a:lnTo>
                    <a:pt x="14" y="8"/>
                  </a:lnTo>
                  <a:lnTo>
                    <a:pt x="12" y="11"/>
                  </a:lnTo>
                  <a:lnTo>
                    <a:pt x="11" y="14"/>
                  </a:lnTo>
                  <a:lnTo>
                    <a:pt x="10" y="18"/>
                  </a:lnTo>
                  <a:lnTo>
                    <a:pt x="9" y="24"/>
                  </a:lnTo>
                  <a:lnTo>
                    <a:pt x="0" y="24"/>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 name="Freeform 28"/>
            <p:cNvSpPr>
              <a:spLocks/>
            </p:cNvSpPr>
            <p:nvPr userDrawn="1"/>
          </p:nvSpPr>
          <p:spPr bwMode="auto">
            <a:xfrm>
              <a:off x="1919365" y="668680"/>
              <a:ext cx="68265" cy="143834"/>
            </a:xfrm>
            <a:custGeom>
              <a:avLst/>
              <a:gdLst/>
              <a:ahLst/>
              <a:cxnLst>
                <a:cxn ang="0">
                  <a:pos x="0" y="0"/>
                </a:cxn>
                <a:cxn ang="0">
                  <a:pos x="43" y="0"/>
                </a:cxn>
                <a:cxn ang="0">
                  <a:pos x="43" y="5"/>
                </a:cxn>
                <a:cxn ang="0">
                  <a:pos x="38" y="5"/>
                </a:cxn>
                <a:cxn ang="0">
                  <a:pos x="35" y="6"/>
                </a:cxn>
                <a:cxn ang="0">
                  <a:pos x="33" y="7"/>
                </a:cxn>
                <a:cxn ang="0">
                  <a:pos x="32" y="8"/>
                </a:cxn>
                <a:cxn ang="0">
                  <a:pos x="31" y="10"/>
                </a:cxn>
                <a:cxn ang="0">
                  <a:pos x="31" y="81"/>
                </a:cxn>
                <a:cxn ang="0">
                  <a:pos x="32" y="83"/>
                </a:cxn>
                <a:cxn ang="0">
                  <a:pos x="33" y="84"/>
                </a:cxn>
                <a:cxn ang="0">
                  <a:pos x="35" y="85"/>
                </a:cxn>
                <a:cxn ang="0">
                  <a:pos x="38" y="85"/>
                </a:cxn>
                <a:cxn ang="0">
                  <a:pos x="43" y="85"/>
                </a:cxn>
                <a:cxn ang="0">
                  <a:pos x="43" y="91"/>
                </a:cxn>
                <a:cxn ang="0">
                  <a:pos x="0" y="91"/>
                </a:cxn>
                <a:cxn ang="0">
                  <a:pos x="0" y="85"/>
                </a:cxn>
                <a:cxn ang="0">
                  <a:pos x="5" y="85"/>
                </a:cxn>
                <a:cxn ang="0">
                  <a:pos x="9" y="85"/>
                </a:cxn>
                <a:cxn ang="0">
                  <a:pos x="11" y="84"/>
                </a:cxn>
                <a:cxn ang="0">
                  <a:pos x="12" y="83"/>
                </a:cxn>
                <a:cxn ang="0">
                  <a:pos x="12" y="81"/>
                </a:cxn>
                <a:cxn ang="0">
                  <a:pos x="12" y="10"/>
                </a:cxn>
                <a:cxn ang="0">
                  <a:pos x="12" y="8"/>
                </a:cxn>
                <a:cxn ang="0">
                  <a:pos x="11" y="7"/>
                </a:cxn>
                <a:cxn ang="0">
                  <a:pos x="9" y="6"/>
                </a:cxn>
                <a:cxn ang="0">
                  <a:pos x="5" y="5"/>
                </a:cxn>
                <a:cxn ang="0">
                  <a:pos x="0" y="5"/>
                </a:cxn>
                <a:cxn ang="0">
                  <a:pos x="0" y="0"/>
                </a:cxn>
              </a:cxnLst>
              <a:rect l="0" t="0" r="r" b="b"/>
              <a:pathLst>
                <a:path w="43" h="91">
                  <a:moveTo>
                    <a:pt x="0" y="0"/>
                  </a:moveTo>
                  <a:lnTo>
                    <a:pt x="43" y="0"/>
                  </a:lnTo>
                  <a:lnTo>
                    <a:pt x="43" y="5"/>
                  </a:lnTo>
                  <a:lnTo>
                    <a:pt x="38" y="5"/>
                  </a:lnTo>
                  <a:lnTo>
                    <a:pt x="35" y="6"/>
                  </a:lnTo>
                  <a:lnTo>
                    <a:pt x="33" y="7"/>
                  </a:lnTo>
                  <a:lnTo>
                    <a:pt x="32" y="8"/>
                  </a:lnTo>
                  <a:lnTo>
                    <a:pt x="31" y="10"/>
                  </a:lnTo>
                  <a:lnTo>
                    <a:pt x="31" y="81"/>
                  </a:lnTo>
                  <a:lnTo>
                    <a:pt x="32" y="83"/>
                  </a:lnTo>
                  <a:lnTo>
                    <a:pt x="33" y="84"/>
                  </a:lnTo>
                  <a:lnTo>
                    <a:pt x="35" y="85"/>
                  </a:lnTo>
                  <a:lnTo>
                    <a:pt x="38" y="85"/>
                  </a:lnTo>
                  <a:lnTo>
                    <a:pt x="43" y="85"/>
                  </a:lnTo>
                  <a:lnTo>
                    <a:pt x="43" y="91"/>
                  </a:lnTo>
                  <a:lnTo>
                    <a:pt x="0" y="91"/>
                  </a:lnTo>
                  <a:lnTo>
                    <a:pt x="0" y="85"/>
                  </a:lnTo>
                  <a:lnTo>
                    <a:pt x="5" y="85"/>
                  </a:lnTo>
                  <a:lnTo>
                    <a:pt x="9" y="85"/>
                  </a:lnTo>
                  <a:lnTo>
                    <a:pt x="11" y="84"/>
                  </a:lnTo>
                  <a:lnTo>
                    <a:pt x="12" y="83"/>
                  </a:lnTo>
                  <a:lnTo>
                    <a:pt x="12" y="81"/>
                  </a:lnTo>
                  <a:lnTo>
                    <a:pt x="12" y="10"/>
                  </a:lnTo>
                  <a:lnTo>
                    <a:pt x="12" y="8"/>
                  </a:lnTo>
                  <a:lnTo>
                    <a:pt x="11" y="7"/>
                  </a:lnTo>
                  <a:lnTo>
                    <a:pt x="9" y="6"/>
                  </a:lnTo>
                  <a:lnTo>
                    <a:pt x="5" y="5"/>
                  </a:lnTo>
                  <a:lnTo>
                    <a:pt x="0" y="5"/>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2" name="Freeform 29"/>
            <p:cNvSpPr>
              <a:spLocks noEditPoints="1"/>
            </p:cNvSpPr>
            <p:nvPr userDrawn="1"/>
          </p:nvSpPr>
          <p:spPr bwMode="auto">
            <a:xfrm>
              <a:off x="1320661" y="666836"/>
              <a:ext cx="142988" cy="147522"/>
            </a:xfrm>
            <a:custGeom>
              <a:avLst/>
              <a:gdLst/>
              <a:ahLst/>
              <a:cxnLst>
                <a:cxn ang="0">
                  <a:pos x="39" y="5"/>
                </a:cxn>
                <a:cxn ang="0">
                  <a:pos x="30" y="10"/>
                </a:cxn>
                <a:cxn ang="0">
                  <a:pos x="24" y="19"/>
                </a:cxn>
                <a:cxn ang="0">
                  <a:pos x="22" y="31"/>
                </a:cxn>
                <a:cxn ang="0">
                  <a:pos x="21" y="54"/>
                </a:cxn>
                <a:cxn ang="0">
                  <a:pos x="23" y="67"/>
                </a:cxn>
                <a:cxn ang="0">
                  <a:pos x="27" y="78"/>
                </a:cxn>
                <a:cxn ang="0">
                  <a:pos x="34" y="85"/>
                </a:cxn>
                <a:cxn ang="0">
                  <a:pos x="45" y="87"/>
                </a:cxn>
                <a:cxn ang="0">
                  <a:pos x="56" y="85"/>
                </a:cxn>
                <a:cxn ang="0">
                  <a:pos x="63" y="78"/>
                </a:cxn>
                <a:cxn ang="0">
                  <a:pos x="67" y="67"/>
                </a:cxn>
                <a:cxn ang="0">
                  <a:pos x="69" y="54"/>
                </a:cxn>
                <a:cxn ang="0">
                  <a:pos x="68" y="31"/>
                </a:cxn>
                <a:cxn ang="0">
                  <a:pos x="66" y="19"/>
                </a:cxn>
                <a:cxn ang="0">
                  <a:pos x="60" y="10"/>
                </a:cxn>
                <a:cxn ang="0">
                  <a:pos x="51" y="5"/>
                </a:cxn>
                <a:cxn ang="0">
                  <a:pos x="45" y="0"/>
                </a:cxn>
                <a:cxn ang="0">
                  <a:pos x="63" y="2"/>
                </a:cxn>
                <a:cxn ang="0">
                  <a:pos x="76" y="8"/>
                </a:cxn>
                <a:cxn ang="0">
                  <a:pos x="85" y="20"/>
                </a:cxn>
                <a:cxn ang="0">
                  <a:pos x="89" y="36"/>
                </a:cxn>
                <a:cxn ang="0">
                  <a:pos x="89" y="56"/>
                </a:cxn>
                <a:cxn ang="0">
                  <a:pos x="85" y="72"/>
                </a:cxn>
                <a:cxn ang="0">
                  <a:pos x="77" y="84"/>
                </a:cxn>
                <a:cxn ang="0">
                  <a:pos x="63" y="90"/>
                </a:cxn>
                <a:cxn ang="0">
                  <a:pos x="45" y="93"/>
                </a:cxn>
                <a:cxn ang="0">
                  <a:pos x="27" y="90"/>
                </a:cxn>
                <a:cxn ang="0">
                  <a:pos x="13" y="84"/>
                </a:cxn>
                <a:cxn ang="0">
                  <a:pos x="5" y="72"/>
                </a:cxn>
                <a:cxn ang="0">
                  <a:pos x="1" y="56"/>
                </a:cxn>
                <a:cxn ang="0">
                  <a:pos x="1" y="36"/>
                </a:cxn>
                <a:cxn ang="0">
                  <a:pos x="5" y="20"/>
                </a:cxn>
                <a:cxn ang="0">
                  <a:pos x="13" y="8"/>
                </a:cxn>
                <a:cxn ang="0">
                  <a:pos x="27" y="2"/>
                </a:cxn>
                <a:cxn ang="0">
                  <a:pos x="45" y="0"/>
                </a:cxn>
              </a:cxnLst>
              <a:rect l="0" t="0" r="r" b="b"/>
              <a:pathLst>
                <a:path w="90" h="93">
                  <a:moveTo>
                    <a:pt x="45" y="5"/>
                  </a:moveTo>
                  <a:lnTo>
                    <a:pt x="39" y="5"/>
                  </a:lnTo>
                  <a:lnTo>
                    <a:pt x="34" y="7"/>
                  </a:lnTo>
                  <a:lnTo>
                    <a:pt x="30" y="10"/>
                  </a:lnTo>
                  <a:lnTo>
                    <a:pt x="27" y="14"/>
                  </a:lnTo>
                  <a:lnTo>
                    <a:pt x="24" y="19"/>
                  </a:lnTo>
                  <a:lnTo>
                    <a:pt x="23" y="25"/>
                  </a:lnTo>
                  <a:lnTo>
                    <a:pt x="22" y="31"/>
                  </a:lnTo>
                  <a:lnTo>
                    <a:pt x="21" y="38"/>
                  </a:lnTo>
                  <a:lnTo>
                    <a:pt x="21" y="54"/>
                  </a:lnTo>
                  <a:lnTo>
                    <a:pt x="22" y="61"/>
                  </a:lnTo>
                  <a:lnTo>
                    <a:pt x="23" y="67"/>
                  </a:lnTo>
                  <a:lnTo>
                    <a:pt x="24" y="73"/>
                  </a:lnTo>
                  <a:lnTo>
                    <a:pt x="27" y="78"/>
                  </a:lnTo>
                  <a:lnTo>
                    <a:pt x="30" y="82"/>
                  </a:lnTo>
                  <a:lnTo>
                    <a:pt x="34" y="85"/>
                  </a:lnTo>
                  <a:lnTo>
                    <a:pt x="39" y="86"/>
                  </a:lnTo>
                  <a:lnTo>
                    <a:pt x="45" y="87"/>
                  </a:lnTo>
                  <a:lnTo>
                    <a:pt x="51" y="86"/>
                  </a:lnTo>
                  <a:lnTo>
                    <a:pt x="56" y="85"/>
                  </a:lnTo>
                  <a:lnTo>
                    <a:pt x="60" y="82"/>
                  </a:lnTo>
                  <a:lnTo>
                    <a:pt x="63" y="78"/>
                  </a:lnTo>
                  <a:lnTo>
                    <a:pt x="66" y="73"/>
                  </a:lnTo>
                  <a:lnTo>
                    <a:pt x="67" y="67"/>
                  </a:lnTo>
                  <a:lnTo>
                    <a:pt x="68" y="61"/>
                  </a:lnTo>
                  <a:lnTo>
                    <a:pt x="69" y="54"/>
                  </a:lnTo>
                  <a:lnTo>
                    <a:pt x="69" y="38"/>
                  </a:lnTo>
                  <a:lnTo>
                    <a:pt x="68" y="31"/>
                  </a:lnTo>
                  <a:lnTo>
                    <a:pt x="67" y="25"/>
                  </a:lnTo>
                  <a:lnTo>
                    <a:pt x="66" y="19"/>
                  </a:lnTo>
                  <a:lnTo>
                    <a:pt x="63" y="14"/>
                  </a:lnTo>
                  <a:lnTo>
                    <a:pt x="60" y="10"/>
                  </a:lnTo>
                  <a:lnTo>
                    <a:pt x="56" y="7"/>
                  </a:lnTo>
                  <a:lnTo>
                    <a:pt x="51" y="5"/>
                  </a:lnTo>
                  <a:lnTo>
                    <a:pt x="45" y="5"/>
                  </a:lnTo>
                  <a:close/>
                  <a:moveTo>
                    <a:pt x="45" y="0"/>
                  </a:moveTo>
                  <a:lnTo>
                    <a:pt x="55" y="0"/>
                  </a:lnTo>
                  <a:lnTo>
                    <a:pt x="63" y="2"/>
                  </a:lnTo>
                  <a:lnTo>
                    <a:pt x="71" y="4"/>
                  </a:lnTo>
                  <a:lnTo>
                    <a:pt x="76" y="8"/>
                  </a:lnTo>
                  <a:lnTo>
                    <a:pt x="81" y="14"/>
                  </a:lnTo>
                  <a:lnTo>
                    <a:pt x="85" y="20"/>
                  </a:lnTo>
                  <a:lnTo>
                    <a:pt x="87" y="27"/>
                  </a:lnTo>
                  <a:lnTo>
                    <a:pt x="89" y="36"/>
                  </a:lnTo>
                  <a:lnTo>
                    <a:pt x="90" y="46"/>
                  </a:lnTo>
                  <a:lnTo>
                    <a:pt x="89" y="56"/>
                  </a:lnTo>
                  <a:lnTo>
                    <a:pt x="87" y="65"/>
                  </a:lnTo>
                  <a:lnTo>
                    <a:pt x="85" y="72"/>
                  </a:lnTo>
                  <a:lnTo>
                    <a:pt x="81" y="78"/>
                  </a:lnTo>
                  <a:lnTo>
                    <a:pt x="77" y="84"/>
                  </a:lnTo>
                  <a:lnTo>
                    <a:pt x="71" y="88"/>
                  </a:lnTo>
                  <a:lnTo>
                    <a:pt x="63" y="90"/>
                  </a:lnTo>
                  <a:lnTo>
                    <a:pt x="55" y="92"/>
                  </a:lnTo>
                  <a:lnTo>
                    <a:pt x="45" y="93"/>
                  </a:lnTo>
                  <a:lnTo>
                    <a:pt x="35" y="92"/>
                  </a:lnTo>
                  <a:lnTo>
                    <a:pt x="27" y="90"/>
                  </a:lnTo>
                  <a:lnTo>
                    <a:pt x="19" y="88"/>
                  </a:lnTo>
                  <a:lnTo>
                    <a:pt x="13" y="84"/>
                  </a:lnTo>
                  <a:lnTo>
                    <a:pt x="9" y="78"/>
                  </a:lnTo>
                  <a:lnTo>
                    <a:pt x="5" y="72"/>
                  </a:lnTo>
                  <a:lnTo>
                    <a:pt x="3" y="65"/>
                  </a:lnTo>
                  <a:lnTo>
                    <a:pt x="1" y="56"/>
                  </a:lnTo>
                  <a:lnTo>
                    <a:pt x="0" y="46"/>
                  </a:lnTo>
                  <a:lnTo>
                    <a:pt x="1" y="36"/>
                  </a:lnTo>
                  <a:lnTo>
                    <a:pt x="3" y="27"/>
                  </a:lnTo>
                  <a:lnTo>
                    <a:pt x="5" y="20"/>
                  </a:lnTo>
                  <a:lnTo>
                    <a:pt x="9" y="14"/>
                  </a:lnTo>
                  <a:lnTo>
                    <a:pt x="13" y="8"/>
                  </a:lnTo>
                  <a:lnTo>
                    <a:pt x="19" y="4"/>
                  </a:lnTo>
                  <a:lnTo>
                    <a:pt x="27" y="2"/>
                  </a:lnTo>
                  <a:lnTo>
                    <a:pt x="35" y="0"/>
                  </a:lnTo>
                  <a:lnTo>
                    <a:pt x="45"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43" name="Rectangle 42"/>
          <p:cNvSpPr/>
          <p:nvPr userDrawn="1"/>
        </p:nvSpPr>
        <p:spPr>
          <a:xfrm>
            <a:off x="6999907" y="760266"/>
            <a:ext cx="1965603" cy="261610"/>
          </a:xfrm>
          <a:prstGeom prst="rect">
            <a:avLst/>
          </a:prstGeom>
        </p:spPr>
        <p:txBody>
          <a:bodyPr wrap="none">
            <a:spAutoFit/>
          </a:bodyPr>
          <a:lstStyle/>
          <a:p>
            <a:pPr algn="ctr" fontAlgn="auto">
              <a:spcBef>
                <a:spcPts val="0"/>
              </a:spcBef>
              <a:spcAft>
                <a:spcPts val="0"/>
              </a:spcAft>
              <a:defRPr/>
            </a:pPr>
            <a:r>
              <a:rPr lang="en-US" sz="1100" i="0" dirty="0">
                <a:solidFill>
                  <a:schemeClr val="bg1"/>
                </a:solidFill>
                <a:latin typeface="+mn-lt"/>
              </a:rPr>
              <a:t>Local Touch – Global Reach</a:t>
            </a:r>
          </a:p>
        </p:txBody>
      </p:sp>
      <p:sp>
        <p:nvSpPr>
          <p:cNvPr id="8195" name="Rectangle 3"/>
          <p:cNvSpPr>
            <a:spLocks noGrp="1" noChangeArrowheads="1"/>
          </p:cNvSpPr>
          <p:nvPr userDrawn="1">
            <p:ph type="ctrTitle"/>
          </p:nvPr>
        </p:nvSpPr>
        <p:spPr>
          <a:xfrm>
            <a:off x="609600" y="3733800"/>
            <a:ext cx="7772400" cy="1196975"/>
          </a:xfrm>
        </p:spPr>
        <p:txBody>
          <a:bodyPr/>
          <a:lstStyle>
            <a:lvl1pPr fontAlgn="t">
              <a:spcAft>
                <a:spcPct val="25000"/>
              </a:spcAft>
              <a:defRPr sz="2200">
                <a:solidFill>
                  <a:schemeClr val="tx1"/>
                </a:solidFill>
              </a:defRPr>
            </a:lvl1pPr>
          </a:lstStyle>
          <a:p>
            <a:r>
              <a:rPr lang="en-US" dirty="0"/>
              <a:t>Click to edit Master title style</a:t>
            </a:r>
          </a:p>
        </p:txBody>
      </p:sp>
      <p:sp>
        <p:nvSpPr>
          <p:cNvPr id="8196" name="Rectangle 4"/>
          <p:cNvSpPr>
            <a:spLocks noGrp="1" noChangeArrowheads="1"/>
          </p:cNvSpPr>
          <p:nvPr userDrawn="1">
            <p:ph type="subTitle" idx="1"/>
          </p:nvPr>
        </p:nvSpPr>
        <p:spPr>
          <a:xfrm>
            <a:off x="609600" y="5087938"/>
            <a:ext cx="6005512" cy="215444"/>
          </a:xfrm>
        </p:spPr>
        <p:txBody>
          <a:bodyPr/>
          <a:lstStyle>
            <a:lvl1pPr fontAlgn="t">
              <a:spcAft>
                <a:spcPct val="0"/>
              </a:spcAft>
              <a:buClrTx/>
              <a:buFontTx/>
              <a:buNone/>
              <a:defRPr sz="1400" b="0">
                <a:solidFill>
                  <a:schemeClr val="tx1"/>
                </a:solidFill>
              </a:defRPr>
            </a:lvl1pPr>
          </a:lstStyle>
          <a:p>
            <a:r>
              <a:rPr lang="en-US" dirty="0"/>
              <a:t>Click to edit Master subtitle style</a:t>
            </a:r>
          </a:p>
        </p:txBody>
      </p:sp>
      <p:sp>
        <p:nvSpPr>
          <p:cNvPr id="45" name="Text Box 9"/>
          <p:cNvSpPr txBox="1">
            <a:spLocks noChangeArrowheads="1"/>
          </p:cNvSpPr>
          <p:nvPr userDrawn="1"/>
        </p:nvSpPr>
        <p:spPr bwMode="gray">
          <a:xfrm>
            <a:off x="7432675" y="6518275"/>
            <a:ext cx="1225550" cy="209550"/>
          </a:xfrm>
          <a:prstGeom prst="rect">
            <a:avLst/>
          </a:prstGeom>
          <a:noFill/>
          <a:ln w="12700" algn="ctr">
            <a:noFill/>
            <a:miter lim="800000"/>
            <a:headEnd/>
            <a:tailEnd type="none" w="lg" len="lg"/>
          </a:ln>
          <a:effectLst/>
        </p:spPr>
        <p:txBody>
          <a:bodyPr>
            <a:spAutoFit/>
          </a:bodyPr>
          <a:lstStyle/>
          <a:p>
            <a:pPr algn="r" eaLnBrk="0" fontAlgn="auto" hangingPunct="0">
              <a:lnSpc>
                <a:spcPct val="85000"/>
              </a:lnSpc>
              <a:spcBef>
                <a:spcPts val="0"/>
              </a:spcBef>
              <a:spcAft>
                <a:spcPts val="0"/>
              </a:spcAft>
              <a:defRPr/>
            </a:pPr>
            <a:r>
              <a:rPr lang="en-US" sz="900" dirty="0">
                <a:solidFill>
                  <a:srgbClr val="FF4019"/>
                </a:solidFill>
                <a:latin typeface="Arial" pitchFamily="34" charset="0"/>
                <a:cs typeface="Arial" pitchFamily="34" charset="0"/>
              </a:rPr>
              <a:t>www.us.sogeti.com</a:t>
            </a:r>
          </a:p>
        </p:txBody>
      </p:sp>
      <p:pic>
        <p:nvPicPr>
          <p:cNvPr id="50" name="Picture 49" descr="spade-flower.png"/>
          <p:cNvPicPr>
            <a:picLocks noChangeAspect="1"/>
          </p:cNvPicPr>
          <p:nvPr userDrawn="1"/>
        </p:nvPicPr>
        <p:blipFill>
          <a:blip r:embed="rId2" cstate="print">
            <a:duotone>
              <a:prstClr val="black"/>
              <a:srgbClr val="FFAE0D">
                <a:tint val="45000"/>
                <a:satMod val="400000"/>
              </a:srgbClr>
            </a:duotone>
          </a:blip>
          <a:srcRect t="23439" r="24428"/>
          <a:stretch>
            <a:fillRect/>
          </a:stretch>
        </p:blipFill>
        <p:spPr>
          <a:xfrm rot="10800000">
            <a:off x="0" y="3423673"/>
            <a:ext cx="2765844" cy="3434327"/>
          </a:xfrm>
          <a:prstGeom prst="rect">
            <a:avLst/>
          </a:prstGeom>
        </p:spPr>
      </p:pic>
    </p:spTree>
  </p:cSld>
  <p:clrMapOvr>
    <a:masterClrMapping/>
  </p:clrMapOvr>
  <p:transition spd="med" advClick="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4019"/>
                </a:solidFill>
              </a:defRPr>
            </a:lvl1pPr>
          </a:lstStyle>
          <a:p>
            <a:r>
              <a:rPr lang="en-US" dirty="0"/>
              <a:t>Click to edit Master title style</a:t>
            </a:r>
          </a:p>
        </p:txBody>
      </p:sp>
      <p:sp>
        <p:nvSpPr>
          <p:cNvPr id="3" name="Content Placeholder 2"/>
          <p:cNvSpPr>
            <a:spLocks noGrp="1"/>
          </p:cNvSpPr>
          <p:nvPr>
            <p:ph idx="1"/>
          </p:nvPr>
        </p:nvSpPr>
        <p:spPr>
          <a:xfrm>
            <a:off x="273050" y="1185149"/>
            <a:ext cx="8675688" cy="1509713"/>
          </a:xfrm>
        </p:spPr>
        <p:txBody>
          <a:bodyPr/>
          <a:lstStyle>
            <a:lvl2pPr>
              <a:buFont typeface="Arial"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advClick="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35D2F"/>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advClick="0">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3050" y="1126426"/>
            <a:ext cx="4260850"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126426"/>
            <a:ext cx="4262438"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advClick="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F35D2F"/>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advClick="0">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cSld>
  <p:clrMapOvr>
    <a:masterClrMapping/>
  </p:clrMapOvr>
  <p:transition spd="med" advClick="0">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advClick="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solidFill>
                  <a:srgbClr val="F35D2F"/>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transition spd="med" advClick="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4019"/>
                </a:solidFill>
              </a:defRPr>
            </a:lvl1pPr>
          </a:lstStyle>
          <a:p>
            <a:r>
              <a:rPr lang="en-US" dirty="0"/>
              <a:t>Click to edit Master title style</a:t>
            </a:r>
          </a:p>
        </p:txBody>
      </p:sp>
      <p:sp>
        <p:nvSpPr>
          <p:cNvPr id="3" name="Content Placeholder 2"/>
          <p:cNvSpPr>
            <a:spLocks noGrp="1"/>
          </p:cNvSpPr>
          <p:nvPr>
            <p:ph idx="1"/>
          </p:nvPr>
        </p:nvSpPr>
        <p:spPr>
          <a:xfrm>
            <a:off x="273050" y="1118037"/>
            <a:ext cx="8675688" cy="1417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advClick="0">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solidFill>
                  <a:srgbClr val="F35D2F"/>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advClick="0">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advClick="0">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0"/>
            <a:ext cx="2168525" cy="2560638"/>
          </a:xfrm>
        </p:spPr>
        <p:txBody>
          <a:bodyPr vert="eaVert"/>
          <a:lstStyle>
            <a:lvl1pPr>
              <a:defRPr>
                <a:solidFill>
                  <a:srgbClr val="F35D2F"/>
                </a:solidFill>
              </a:defRPr>
            </a:lvl1pPr>
          </a:lstStyle>
          <a:p>
            <a:r>
              <a:rPr lang="en-US" dirty="0"/>
              <a:t>Click to edit Master title style</a:t>
            </a:r>
          </a:p>
        </p:txBody>
      </p:sp>
      <p:sp>
        <p:nvSpPr>
          <p:cNvPr id="3" name="Vertical Text Placeholder 2"/>
          <p:cNvSpPr>
            <a:spLocks noGrp="1"/>
          </p:cNvSpPr>
          <p:nvPr>
            <p:ph type="body" orient="vert" idx="1"/>
          </p:nvPr>
        </p:nvSpPr>
        <p:spPr>
          <a:xfrm>
            <a:off x="273050" y="0"/>
            <a:ext cx="6354763" cy="2560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advClick="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35D2F"/>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advClick="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3050" y="1118037"/>
            <a:ext cx="4260850" cy="1417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18037"/>
            <a:ext cx="4262438" cy="1417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advClick="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F1652E"/>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advClick="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advClick="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advClick="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advClick="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advClick="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rot="10800000" flipH="1">
            <a:off x="5619751" y="5086348"/>
            <a:ext cx="3533774" cy="1771649"/>
            <a:chOff x="2053085" y="0"/>
            <a:chExt cx="7099541" cy="3786997"/>
          </a:xfrm>
        </p:grpSpPr>
        <p:sp>
          <p:nvSpPr>
            <p:cNvPr id="40" name="Freeform 39"/>
            <p:cNvSpPr>
              <a:spLocks/>
            </p:cNvSpPr>
            <p:nvPr userDrawn="1"/>
          </p:nvSpPr>
          <p:spPr bwMode="auto">
            <a:xfrm flipH="1">
              <a:off x="2053085" y="1"/>
              <a:ext cx="7090913" cy="3786996"/>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rgbClr val="FF4019"/>
                </a:gs>
                <a:gs pos="36000">
                  <a:srgbClr val="F26531"/>
                </a:gs>
                <a:gs pos="100000">
                  <a:srgbClr val="FFC000"/>
                </a:gs>
              </a:gsLst>
              <a:lin ang="7800000" scaled="0"/>
              <a:tileRect/>
            </a:gradFill>
            <a:ln w="9525">
              <a:noFill/>
              <a:round/>
              <a:headEnd/>
              <a:tailEnd/>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41" name="Freeform 23"/>
            <p:cNvSpPr>
              <a:spLocks/>
            </p:cNvSpPr>
            <p:nvPr userDrawn="1"/>
          </p:nvSpPr>
          <p:spPr bwMode="auto">
            <a:xfrm flipH="1">
              <a:off x="3459192" y="0"/>
              <a:ext cx="5693434" cy="3657600"/>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solidFill>
              <a:srgbClr val="FF4019"/>
            </a:solidFill>
            <a:ln w="9525">
              <a:noFill/>
              <a:round/>
              <a:headEnd/>
              <a:tailEnd/>
            </a:ln>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grpSp>
      <p:pic>
        <p:nvPicPr>
          <p:cNvPr id="39" name="Picture 38" descr="spade-flower.png"/>
          <p:cNvPicPr>
            <a:picLocks noChangeAspect="1"/>
          </p:cNvPicPr>
          <p:nvPr userDrawn="1"/>
        </p:nvPicPr>
        <p:blipFill>
          <a:blip r:embed="rId13" cstate="print">
            <a:duotone>
              <a:prstClr val="black"/>
              <a:srgbClr val="FFAE0D">
                <a:tint val="45000"/>
                <a:satMod val="400000"/>
              </a:srgbClr>
            </a:duotone>
          </a:blip>
          <a:srcRect t="23439" r="24428"/>
          <a:stretch>
            <a:fillRect/>
          </a:stretch>
        </p:blipFill>
        <p:spPr>
          <a:xfrm>
            <a:off x="7053202" y="4198"/>
            <a:ext cx="2090797" cy="2596127"/>
          </a:xfrm>
          <a:prstGeom prst="rect">
            <a:avLst/>
          </a:prstGeom>
        </p:spPr>
      </p:pic>
      <p:sp>
        <p:nvSpPr>
          <p:cNvPr id="2051" name="Rectangle 2"/>
          <p:cNvSpPr>
            <a:spLocks noGrp="1" noChangeArrowheads="1"/>
          </p:cNvSpPr>
          <p:nvPr>
            <p:ph type="title"/>
          </p:nvPr>
        </p:nvSpPr>
        <p:spPr bwMode="gray">
          <a:xfrm>
            <a:off x="273050" y="0"/>
            <a:ext cx="8675688" cy="831850"/>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2052" name="Rectangle 3"/>
          <p:cNvSpPr>
            <a:spLocks noGrp="1" noChangeArrowheads="1"/>
          </p:cNvSpPr>
          <p:nvPr>
            <p:ph type="body" idx="1"/>
          </p:nvPr>
        </p:nvSpPr>
        <p:spPr bwMode="gray">
          <a:xfrm>
            <a:off x="273050" y="1050925"/>
            <a:ext cx="8675688" cy="1417638"/>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3" name="Line 7"/>
          <p:cNvSpPr>
            <a:spLocks noChangeShapeType="1"/>
          </p:cNvSpPr>
          <p:nvPr/>
        </p:nvSpPr>
        <p:spPr bwMode="gray">
          <a:xfrm>
            <a:off x="8691563" y="6500813"/>
            <a:ext cx="0" cy="239712"/>
          </a:xfrm>
          <a:prstGeom prst="line">
            <a:avLst/>
          </a:prstGeom>
          <a:noFill/>
          <a:ln w="9525">
            <a:solidFill>
              <a:schemeClr val="bg1"/>
            </a:solidFill>
            <a:round/>
            <a:headEnd/>
            <a:tailEnd/>
          </a:ln>
          <a:effectLst/>
        </p:spPr>
        <p:txBody>
          <a:bodyPr wrap="none" anchor="ctr"/>
          <a:lstStyle/>
          <a:p>
            <a:pPr fontAlgn="auto">
              <a:spcBef>
                <a:spcPts val="0"/>
              </a:spcBef>
              <a:spcAft>
                <a:spcPts val="0"/>
              </a:spcAft>
              <a:defRPr/>
            </a:pPr>
            <a:endParaRPr lang="en-US" dirty="0">
              <a:solidFill>
                <a:schemeClr val="bg1"/>
              </a:solidFill>
              <a:latin typeface="+mn-lt"/>
            </a:endParaRPr>
          </a:p>
        </p:txBody>
      </p:sp>
      <p:sp>
        <p:nvSpPr>
          <p:cNvPr id="4104" name="Text Box 8"/>
          <p:cNvSpPr txBox="1">
            <a:spLocks noChangeArrowheads="1"/>
          </p:cNvSpPr>
          <p:nvPr/>
        </p:nvSpPr>
        <p:spPr bwMode="gray">
          <a:xfrm>
            <a:off x="8691563" y="6499225"/>
            <a:ext cx="452437" cy="242888"/>
          </a:xfrm>
          <a:prstGeom prst="rect">
            <a:avLst/>
          </a:prstGeom>
          <a:noFill/>
          <a:ln w="12700" algn="ctr">
            <a:noFill/>
            <a:miter lim="800000"/>
            <a:headEnd/>
            <a:tailEnd type="none" w="lg" len="lg"/>
          </a:ln>
          <a:effectLst/>
        </p:spPr>
        <p:txBody>
          <a:bodyPr anchor="ctr" anchorCtr="1"/>
          <a:lstStyle/>
          <a:p>
            <a:pPr eaLnBrk="0" fontAlgn="auto" hangingPunct="0">
              <a:lnSpc>
                <a:spcPct val="85000"/>
              </a:lnSpc>
              <a:spcBef>
                <a:spcPts val="0"/>
              </a:spcBef>
              <a:spcAft>
                <a:spcPts val="0"/>
              </a:spcAft>
              <a:defRPr/>
            </a:pPr>
            <a:fld id="{09D46BD8-3C8A-4CF7-BDF4-55BE8D2C293D}" type="slidenum">
              <a:rPr lang="en-US" sz="800">
                <a:solidFill>
                  <a:schemeClr val="bg1"/>
                </a:solidFill>
                <a:latin typeface="Arial Narrow" pitchFamily="34" charset="0"/>
              </a:rPr>
              <a:pPr eaLnBrk="0" fontAlgn="auto" hangingPunct="0">
                <a:lnSpc>
                  <a:spcPct val="85000"/>
                </a:lnSpc>
                <a:spcBef>
                  <a:spcPts val="0"/>
                </a:spcBef>
                <a:spcAft>
                  <a:spcPts val="0"/>
                </a:spcAft>
                <a:defRPr/>
              </a:pPr>
              <a:t>‹#›</a:t>
            </a:fld>
            <a:endParaRPr lang="en-US" sz="800" dirty="0">
              <a:solidFill>
                <a:schemeClr val="bg1"/>
              </a:solidFill>
              <a:latin typeface="Arial Narrow" pitchFamily="34" charset="0"/>
            </a:endParaRPr>
          </a:p>
        </p:txBody>
      </p:sp>
      <p:sp>
        <p:nvSpPr>
          <p:cNvPr id="4105" name="Text Box 9"/>
          <p:cNvSpPr txBox="1">
            <a:spLocks noChangeArrowheads="1"/>
          </p:cNvSpPr>
          <p:nvPr/>
        </p:nvSpPr>
        <p:spPr bwMode="gray">
          <a:xfrm>
            <a:off x="7432675" y="6518275"/>
            <a:ext cx="1225550" cy="209550"/>
          </a:xfrm>
          <a:prstGeom prst="rect">
            <a:avLst/>
          </a:prstGeom>
          <a:noFill/>
          <a:ln w="12700" algn="ctr">
            <a:noFill/>
            <a:miter lim="800000"/>
            <a:headEnd/>
            <a:tailEnd type="none" w="lg" len="lg"/>
          </a:ln>
          <a:effectLst/>
        </p:spPr>
        <p:txBody>
          <a:bodyPr>
            <a:spAutoFit/>
          </a:bodyPr>
          <a:lstStyle/>
          <a:p>
            <a:pPr algn="r" eaLnBrk="0" fontAlgn="auto" hangingPunct="0">
              <a:lnSpc>
                <a:spcPct val="85000"/>
              </a:lnSpc>
              <a:spcBef>
                <a:spcPts val="0"/>
              </a:spcBef>
              <a:spcAft>
                <a:spcPts val="0"/>
              </a:spcAft>
              <a:defRPr/>
            </a:pPr>
            <a:r>
              <a:rPr lang="en-US" sz="900" dirty="0">
                <a:solidFill>
                  <a:schemeClr val="bg1"/>
                </a:solidFill>
                <a:latin typeface="Arial" pitchFamily="34" charset="0"/>
                <a:cs typeface="Arial" pitchFamily="34" charset="0"/>
              </a:rPr>
              <a:t>www.us.sogeti.com</a:t>
            </a:r>
          </a:p>
        </p:txBody>
      </p:sp>
      <p:grpSp>
        <p:nvGrpSpPr>
          <p:cNvPr id="35" name="Group 34"/>
          <p:cNvGrpSpPr/>
          <p:nvPr userDrawn="1"/>
        </p:nvGrpSpPr>
        <p:grpSpPr>
          <a:xfrm>
            <a:off x="35718" y="6410325"/>
            <a:ext cx="1238250" cy="447675"/>
            <a:chOff x="35718" y="6410325"/>
            <a:chExt cx="1238250" cy="447675"/>
          </a:xfrm>
        </p:grpSpPr>
        <p:grpSp>
          <p:nvGrpSpPr>
            <p:cNvPr id="34" name="Group 33"/>
            <p:cNvGrpSpPr/>
            <p:nvPr userDrawn="1"/>
          </p:nvGrpSpPr>
          <p:grpSpPr>
            <a:xfrm>
              <a:off x="112713" y="6410325"/>
              <a:ext cx="1063625" cy="252413"/>
              <a:chOff x="112713" y="6438900"/>
              <a:chExt cx="1063625" cy="252413"/>
            </a:xfrm>
          </p:grpSpPr>
          <p:sp>
            <p:nvSpPr>
              <p:cNvPr id="21" name="Rectangle 6"/>
              <p:cNvSpPr>
                <a:spLocks noChangeArrowheads="1"/>
              </p:cNvSpPr>
              <p:nvPr userDrawn="1"/>
            </p:nvSpPr>
            <p:spPr bwMode="auto">
              <a:xfrm>
                <a:off x="112713" y="6438900"/>
                <a:ext cx="1063625" cy="252413"/>
              </a:xfrm>
              <a:prstGeom prst="rect">
                <a:avLst/>
              </a:prstGeom>
              <a:solidFill>
                <a:srgbClr val="FFFFFF"/>
              </a:solidFill>
              <a:ln w="0">
                <a:solidFill>
                  <a:srgbClr val="FFFFFF"/>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22" name="Rectangle 7"/>
              <p:cNvSpPr>
                <a:spLocks noChangeArrowheads="1"/>
              </p:cNvSpPr>
              <p:nvPr userDrawn="1"/>
            </p:nvSpPr>
            <p:spPr bwMode="auto">
              <a:xfrm>
                <a:off x="120650" y="6446839"/>
                <a:ext cx="1047750" cy="236537"/>
              </a:xfrm>
              <a:prstGeom prst="rect">
                <a:avLst/>
              </a:prstGeom>
              <a:solidFill>
                <a:srgbClr val="F35D2F"/>
              </a:solidFill>
              <a:ln w="0">
                <a:solidFill>
                  <a:srgbClr val="FF3617"/>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23" name="Rectangle 8"/>
              <p:cNvSpPr>
                <a:spLocks noChangeArrowheads="1"/>
              </p:cNvSpPr>
              <p:nvPr userDrawn="1"/>
            </p:nvSpPr>
            <p:spPr bwMode="auto">
              <a:xfrm>
                <a:off x="125413" y="6453188"/>
                <a:ext cx="341312" cy="225425"/>
              </a:xfrm>
              <a:prstGeom prst="rect">
                <a:avLst/>
              </a:prstGeom>
              <a:solidFill>
                <a:srgbClr val="FFFFFF"/>
              </a:solidFill>
              <a:ln w="0">
                <a:solidFill>
                  <a:srgbClr val="FFFFFF"/>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24" name="Freeform 9"/>
              <p:cNvSpPr>
                <a:spLocks/>
              </p:cNvSpPr>
              <p:nvPr userDrawn="1"/>
            </p:nvSpPr>
            <p:spPr bwMode="auto">
              <a:xfrm>
                <a:off x="141288" y="6464300"/>
                <a:ext cx="309562" cy="198438"/>
              </a:xfrm>
              <a:custGeom>
                <a:avLst/>
                <a:gdLst/>
                <a:ahLst/>
                <a:cxnLst>
                  <a:cxn ang="0">
                    <a:pos x="88" y="5"/>
                  </a:cxn>
                  <a:cxn ang="0">
                    <a:pos x="94" y="13"/>
                  </a:cxn>
                  <a:cxn ang="0">
                    <a:pos x="99" y="18"/>
                  </a:cxn>
                  <a:cxn ang="0">
                    <a:pos x="106" y="21"/>
                  </a:cxn>
                  <a:cxn ang="0">
                    <a:pos x="114" y="23"/>
                  </a:cxn>
                  <a:cxn ang="0">
                    <a:pos x="125" y="26"/>
                  </a:cxn>
                  <a:cxn ang="0">
                    <a:pos x="139" y="29"/>
                  </a:cxn>
                  <a:cxn ang="0">
                    <a:pos x="149" y="32"/>
                  </a:cxn>
                  <a:cxn ang="0">
                    <a:pos x="158" y="37"/>
                  </a:cxn>
                  <a:cxn ang="0">
                    <a:pos x="165" y="44"/>
                  </a:cxn>
                  <a:cxn ang="0">
                    <a:pos x="169" y="52"/>
                  </a:cxn>
                  <a:cxn ang="0">
                    <a:pos x="171" y="61"/>
                  </a:cxn>
                  <a:cxn ang="0">
                    <a:pos x="169" y="71"/>
                  </a:cxn>
                  <a:cxn ang="0">
                    <a:pos x="165" y="79"/>
                  </a:cxn>
                  <a:cxn ang="0">
                    <a:pos x="159" y="85"/>
                  </a:cxn>
                  <a:cxn ang="0">
                    <a:pos x="152" y="90"/>
                  </a:cxn>
                  <a:cxn ang="0">
                    <a:pos x="143" y="93"/>
                  </a:cxn>
                  <a:cxn ang="0">
                    <a:pos x="133" y="94"/>
                  </a:cxn>
                  <a:cxn ang="0">
                    <a:pos x="126" y="94"/>
                  </a:cxn>
                  <a:cxn ang="0">
                    <a:pos x="121" y="93"/>
                  </a:cxn>
                  <a:cxn ang="0">
                    <a:pos x="116" y="91"/>
                  </a:cxn>
                  <a:cxn ang="0">
                    <a:pos x="111" y="88"/>
                  </a:cxn>
                  <a:cxn ang="0">
                    <a:pos x="104" y="83"/>
                  </a:cxn>
                  <a:cxn ang="0">
                    <a:pos x="99" y="80"/>
                  </a:cxn>
                  <a:cxn ang="0">
                    <a:pos x="99" y="81"/>
                  </a:cxn>
                  <a:cxn ang="0">
                    <a:pos x="102" y="87"/>
                  </a:cxn>
                  <a:cxn ang="0">
                    <a:pos x="111" y="98"/>
                  </a:cxn>
                  <a:cxn ang="0">
                    <a:pos x="122" y="104"/>
                  </a:cxn>
                  <a:cxn ang="0">
                    <a:pos x="128" y="107"/>
                  </a:cxn>
                  <a:cxn ang="0">
                    <a:pos x="129" y="109"/>
                  </a:cxn>
                  <a:cxn ang="0">
                    <a:pos x="42" y="109"/>
                  </a:cxn>
                  <a:cxn ang="0">
                    <a:pos x="42" y="108"/>
                  </a:cxn>
                  <a:cxn ang="0">
                    <a:pos x="43" y="107"/>
                  </a:cxn>
                  <a:cxn ang="0">
                    <a:pos x="54" y="101"/>
                  </a:cxn>
                  <a:cxn ang="0">
                    <a:pos x="64" y="93"/>
                  </a:cxn>
                  <a:cxn ang="0">
                    <a:pos x="72" y="81"/>
                  </a:cxn>
                  <a:cxn ang="0">
                    <a:pos x="72" y="81"/>
                  </a:cxn>
                  <a:cxn ang="0">
                    <a:pos x="71" y="80"/>
                  </a:cxn>
                  <a:cxn ang="0">
                    <a:pos x="63" y="86"/>
                  </a:cxn>
                  <a:cxn ang="0">
                    <a:pos x="57" y="90"/>
                  </a:cxn>
                  <a:cxn ang="0">
                    <a:pos x="52" y="92"/>
                  </a:cxn>
                  <a:cxn ang="0">
                    <a:pos x="47" y="93"/>
                  </a:cxn>
                  <a:cxn ang="0">
                    <a:pos x="43" y="94"/>
                  </a:cxn>
                  <a:cxn ang="0">
                    <a:pos x="29" y="94"/>
                  </a:cxn>
                  <a:cxn ang="0">
                    <a:pos x="19" y="90"/>
                  </a:cxn>
                  <a:cxn ang="0">
                    <a:pos x="11" y="85"/>
                  </a:cxn>
                  <a:cxn ang="0">
                    <a:pos x="5" y="79"/>
                  </a:cxn>
                  <a:cxn ang="0">
                    <a:pos x="1" y="71"/>
                  </a:cxn>
                  <a:cxn ang="0">
                    <a:pos x="0" y="61"/>
                  </a:cxn>
                  <a:cxn ang="0">
                    <a:pos x="1" y="52"/>
                  </a:cxn>
                  <a:cxn ang="0">
                    <a:pos x="6" y="44"/>
                  </a:cxn>
                  <a:cxn ang="0">
                    <a:pos x="13" y="37"/>
                  </a:cxn>
                  <a:cxn ang="0">
                    <a:pos x="22" y="32"/>
                  </a:cxn>
                  <a:cxn ang="0">
                    <a:pos x="39" y="27"/>
                  </a:cxn>
                  <a:cxn ang="0">
                    <a:pos x="45" y="26"/>
                  </a:cxn>
                  <a:cxn ang="0">
                    <a:pos x="57" y="23"/>
                  </a:cxn>
                  <a:cxn ang="0">
                    <a:pos x="65" y="21"/>
                  </a:cxn>
                  <a:cxn ang="0">
                    <a:pos x="72" y="18"/>
                  </a:cxn>
                  <a:cxn ang="0">
                    <a:pos x="77" y="13"/>
                  </a:cxn>
                  <a:cxn ang="0">
                    <a:pos x="83" y="5"/>
                  </a:cxn>
                </a:cxnLst>
                <a:rect l="0" t="0" r="r" b="b"/>
                <a:pathLst>
                  <a:path w="171" h="109">
                    <a:moveTo>
                      <a:pt x="85" y="0"/>
                    </a:moveTo>
                    <a:lnTo>
                      <a:pt x="88" y="5"/>
                    </a:lnTo>
                    <a:lnTo>
                      <a:pt x="91" y="9"/>
                    </a:lnTo>
                    <a:lnTo>
                      <a:pt x="94" y="13"/>
                    </a:lnTo>
                    <a:lnTo>
                      <a:pt x="96" y="15"/>
                    </a:lnTo>
                    <a:lnTo>
                      <a:pt x="99" y="18"/>
                    </a:lnTo>
                    <a:lnTo>
                      <a:pt x="102" y="19"/>
                    </a:lnTo>
                    <a:lnTo>
                      <a:pt x="106" y="21"/>
                    </a:lnTo>
                    <a:lnTo>
                      <a:pt x="110" y="22"/>
                    </a:lnTo>
                    <a:lnTo>
                      <a:pt x="114" y="23"/>
                    </a:lnTo>
                    <a:lnTo>
                      <a:pt x="119" y="25"/>
                    </a:lnTo>
                    <a:lnTo>
                      <a:pt x="125" y="26"/>
                    </a:lnTo>
                    <a:lnTo>
                      <a:pt x="132" y="27"/>
                    </a:lnTo>
                    <a:lnTo>
                      <a:pt x="139" y="29"/>
                    </a:lnTo>
                    <a:lnTo>
                      <a:pt x="144" y="31"/>
                    </a:lnTo>
                    <a:lnTo>
                      <a:pt x="149" y="32"/>
                    </a:lnTo>
                    <a:lnTo>
                      <a:pt x="153" y="34"/>
                    </a:lnTo>
                    <a:lnTo>
                      <a:pt x="158" y="37"/>
                    </a:lnTo>
                    <a:lnTo>
                      <a:pt x="162" y="40"/>
                    </a:lnTo>
                    <a:lnTo>
                      <a:pt x="165" y="44"/>
                    </a:lnTo>
                    <a:lnTo>
                      <a:pt x="168" y="47"/>
                    </a:lnTo>
                    <a:lnTo>
                      <a:pt x="169" y="52"/>
                    </a:lnTo>
                    <a:lnTo>
                      <a:pt x="171" y="56"/>
                    </a:lnTo>
                    <a:lnTo>
                      <a:pt x="171" y="61"/>
                    </a:lnTo>
                    <a:lnTo>
                      <a:pt x="171" y="66"/>
                    </a:lnTo>
                    <a:lnTo>
                      <a:pt x="169" y="71"/>
                    </a:lnTo>
                    <a:lnTo>
                      <a:pt x="168" y="75"/>
                    </a:lnTo>
                    <a:lnTo>
                      <a:pt x="165" y="79"/>
                    </a:lnTo>
                    <a:lnTo>
                      <a:pt x="163" y="82"/>
                    </a:lnTo>
                    <a:lnTo>
                      <a:pt x="159" y="85"/>
                    </a:lnTo>
                    <a:lnTo>
                      <a:pt x="156" y="88"/>
                    </a:lnTo>
                    <a:lnTo>
                      <a:pt x="152" y="90"/>
                    </a:lnTo>
                    <a:lnTo>
                      <a:pt x="148" y="92"/>
                    </a:lnTo>
                    <a:lnTo>
                      <a:pt x="143" y="93"/>
                    </a:lnTo>
                    <a:lnTo>
                      <a:pt x="138" y="94"/>
                    </a:lnTo>
                    <a:lnTo>
                      <a:pt x="133" y="94"/>
                    </a:lnTo>
                    <a:lnTo>
                      <a:pt x="128" y="94"/>
                    </a:lnTo>
                    <a:lnTo>
                      <a:pt x="126" y="94"/>
                    </a:lnTo>
                    <a:lnTo>
                      <a:pt x="123" y="93"/>
                    </a:lnTo>
                    <a:lnTo>
                      <a:pt x="121" y="93"/>
                    </a:lnTo>
                    <a:lnTo>
                      <a:pt x="119" y="92"/>
                    </a:lnTo>
                    <a:lnTo>
                      <a:pt x="116" y="91"/>
                    </a:lnTo>
                    <a:lnTo>
                      <a:pt x="114" y="90"/>
                    </a:lnTo>
                    <a:lnTo>
                      <a:pt x="111" y="88"/>
                    </a:lnTo>
                    <a:lnTo>
                      <a:pt x="107" y="86"/>
                    </a:lnTo>
                    <a:lnTo>
                      <a:pt x="104" y="83"/>
                    </a:lnTo>
                    <a:lnTo>
                      <a:pt x="99" y="80"/>
                    </a:lnTo>
                    <a:lnTo>
                      <a:pt x="99" y="80"/>
                    </a:lnTo>
                    <a:lnTo>
                      <a:pt x="99" y="81"/>
                    </a:lnTo>
                    <a:lnTo>
                      <a:pt x="99" y="81"/>
                    </a:lnTo>
                    <a:lnTo>
                      <a:pt x="99" y="81"/>
                    </a:lnTo>
                    <a:lnTo>
                      <a:pt x="102" y="87"/>
                    </a:lnTo>
                    <a:lnTo>
                      <a:pt x="107" y="93"/>
                    </a:lnTo>
                    <a:lnTo>
                      <a:pt x="111" y="98"/>
                    </a:lnTo>
                    <a:lnTo>
                      <a:pt x="117" y="101"/>
                    </a:lnTo>
                    <a:lnTo>
                      <a:pt x="122" y="104"/>
                    </a:lnTo>
                    <a:lnTo>
                      <a:pt x="128" y="107"/>
                    </a:lnTo>
                    <a:lnTo>
                      <a:pt x="128" y="107"/>
                    </a:lnTo>
                    <a:lnTo>
                      <a:pt x="129" y="108"/>
                    </a:lnTo>
                    <a:lnTo>
                      <a:pt x="129" y="109"/>
                    </a:lnTo>
                    <a:lnTo>
                      <a:pt x="128" y="109"/>
                    </a:lnTo>
                    <a:lnTo>
                      <a:pt x="42" y="109"/>
                    </a:lnTo>
                    <a:lnTo>
                      <a:pt x="42" y="109"/>
                    </a:lnTo>
                    <a:lnTo>
                      <a:pt x="42" y="108"/>
                    </a:lnTo>
                    <a:lnTo>
                      <a:pt x="43" y="107"/>
                    </a:lnTo>
                    <a:lnTo>
                      <a:pt x="43" y="107"/>
                    </a:lnTo>
                    <a:lnTo>
                      <a:pt x="49" y="104"/>
                    </a:lnTo>
                    <a:lnTo>
                      <a:pt x="54" y="101"/>
                    </a:lnTo>
                    <a:lnTo>
                      <a:pt x="59" y="98"/>
                    </a:lnTo>
                    <a:lnTo>
                      <a:pt x="64" y="93"/>
                    </a:lnTo>
                    <a:lnTo>
                      <a:pt x="68" y="87"/>
                    </a:lnTo>
                    <a:lnTo>
                      <a:pt x="72" y="81"/>
                    </a:lnTo>
                    <a:lnTo>
                      <a:pt x="72" y="81"/>
                    </a:lnTo>
                    <a:lnTo>
                      <a:pt x="72" y="81"/>
                    </a:lnTo>
                    <a:lnTo>
                      <a:pt x="72" y="80"/>
                    </a:lnTo>
                    <a:lnTo>
                      <a:pt x="71" y="80"/>
                    </a:lnTo>
                    <a:lnTo>
                      <a:pt x="67" y="83"/>
                    </a:lnTo>
                    <a:lnTo>
                      <a:pt x="63" y="86"/>
                    </a:lnTo>
                    <a:lnTo>
                      <a:pt x="60" y="88"/>
                    </a:lnTo>
                    <a:lnTo>
                      <a:pt x="57" y="90"/>
                    </a:lnTo>
                    <a:lnTo>
                      <a:pt x="54" y="91"/>
                    </a:lnTo>
                    <a:lnTo>
                      <a:pt x="52" y="92"/>
                    </a:lnTo>
                    <a:lnTo>
                      <a:pt x="50" y="93"/>
                    </a:lnTo>
                    <a:lnTo>
                      <a:pt x="47" y="93"/>
                    </a:lnTo>
                    <a:lnTo>
                      <a:pt x="45" y="94"/>
                    </a:lnTo>
                    <a:lnTo>
                      <a:pt x="43" y="94"/>
                    </a:lnTo>
                    <a:lnTo>
                      <a:pt x="36" y="94"/>
                    </a:lnTo>
                    <a:lnTo>
                      <a:pt x="29" y="94"/>
                    </a:lnTo>
                    <a:lnTo>
                      <a:pt x="23" y="92"/>
                    </a:lnTo>
                    <a:lnTo>
                      <a:pt x="19" y="90"/>
                    </a:lnTo>
                    <a:lnTo>
                      <a:pt x="15" y="88"/>
                    </a:lnTo>
                    <a:lnTo>
                      <a:pt x="11" y="85"/>
                    </a:lnTo>
                    <a:lnTo>
                      <a:pt x="8" y="82"/>
                    </a:lnTo>
                    <a:lnTo>
                      <a:pt x="5" y="79"/>
                    </a:lnTo>
                    <a:lnTo>
                      <a:pt x="3" y="75"/>
                    </a:lnTo>
                    <a:lnTo>
                      <a:pt x="1" y="71"/>
                    </a:lnTo>
                    <a:lnTo>
                      <a:pt x="0" y="66"/>
                    </a:lnTo>
                    <a:lnTo>
                      <a:pt x="0" y="61"/>
                    </a:lnTo>
                    <a:lnTo>
                      <a:pt x="0" y="56"/>
                    </a:lnTo>
                    <a:lnTo>
                      <a:pt x="1" y="52"/>
                    </a:lnTo>
                    <a:lnTo>
                      <a:pt x="3" y="47"/>
                    </a:lnTo>
                    <a:lnTo>
                      <a:pt x="6" y="44"/>
                    </a:lnTo>
                    <a:lnTo>
                      <a:pt x="9" y="40"/>
                    </a:lnTo>
                    <a:lnTo>
                      <a:pt x="13" y="37"/>
                    </a:lnTo>
                    <a:lnTo>
                      <a:pt x="17" y="34"/>
                    </a:lnTo>
                    <a:lnTo>
                      <a:pt x="22" y="32"/>
                    </a:lnTo>
                    <a:lnTo>
                      <a:pt x="32" y="29"/>
                    </a:lnTo>
                    <a:lnTo>
                      <a:pt x="39" y="27"/>
                    </a:lnTo>
                    <a:lnTo>
                      <a:pt x="46" y="26"/>
                    </a:lnTo>
                    <a:lnTo>
                      <a:pt x="45" y="26"/>
                    </a:lnTo>
                    <a:lnTo>
                      <a:pt x="51" y="25"/>
                    </a:lnTo>
                    <a:lnTo>
                      <a:pt x="57" y="23"/>
                    </a:lnTo>
                    <a:lnTo>
                      <a:pt x="61" y="22"/>
                    </a:lnTo>
                    <a:lnTo>
                      <a:pt x="65" y="21"/>
                    </a:lnTo>
                    <a:lnTo>
                      <a:pt x="69" y="19"/>
                    </a:lnTo>
                    <a:lnTo>
                      <a:pt x="72" y="18"/>
                    </a:lnTo>
                    <a:lnTo>
                      <a:pt x="74" y="15"/>
                    </a:lnTo>
                    <a:lnTo>
                      <a:pt x="77" y="13"/>
                    </a:lnTo>
                    <a:lnTo>
                      <a:pt x="80" y="9"/>
                    </a:lnTo>
                    <a:lnTo>
                      <a:pt x="83" y="5"/>
                    </a:lnTo>
                    <a:lnTo>
                      <a:pt x="85" y="0"/>
                    </a:lnTo>
                    <a:close/>
                  </a:path>
                </a:pathLst>
              </a:custGeom>
              <a:solidFill>
                <a:srgbClr val="F35D2F"/>
              </a:solidFill>
              <a:ln w="0">
                <a:solidFill>
                  <a:srgbClr val="FF3617"/>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25" name="Freeform 10"/>
              <p:cNvSpPr>
                <a:spLocks/>
              </p:cNvSpPr>
              <p:nvPr userDrawn="1"/>
            </p:nvSpPr>
            <p:spPr bwMode="auto">
              <a:xfrm>
                <a:off x="561975" y="6505575"/>
                <a:ext cx="79375" cy="112713"/>
              </a:xfrm>
              <a:custGeom>
                <a:avLst/>
                <a:gdLst/>
                <a:ahLst/>
                <a:cxnLst>
                  <a:cxn ang="0">
                    <a:pos x="27" y="0"/>
                  </a:cxn>
                  <a:cxn ang="0">
                    <a:pos x="36" y="1"/>
                  </a:cxn>
                  <a:cxn ang="0">
                    <a:pos x="41" y="16"/>
                  </a:cxn>
                  <a:cxn ang="0">
                    <a:pos x="34" y="13"/>
                  </a:cxn>
                  <a:cxn ang="0">
                    <a:pos x="33" y="8"/>
                  </a:cxn>
                  <a:cxn ang="0">
                    <a:pos x="29" y="5"/>
                  </a:cxn>
                  <a:cxn ang="0">
                    <a:pos x="24" y="3"/>
                  </a:cxn>
                  <a:cxn ang="0">
                    <a:pos x="19" y="4"/>
                  </a:cxn>
                  <a:cxn ang="0">
                    <a:pos x="15" y="7"/>
                  </a:cxn>
                  <a:cxn ang="0">
                    <a:pos x="13" y="11"/>
                  </a:cxn>
                  <a:cxn ang="0">
                    <a:pos x="13" y="16"/>
                  </a:cxn>
                  <a:cxn ang="0">
                    <a:pos x="15" y="20"/>
                  </a:cxn>
                  <a:cxn ang="0">
                    <a:pos x="22" y="24"/>
                  </a:cxn>
                  <a:cxn ang="0">
                    <a:pos x="27" y="25"/>
                  </a:cxn>
                  <a:cxn ang="0">
                    <a:pos x="32" y="26"/>
                  </a:cxn>
                  <a:cxn ang="0">
                    <a:pos x="38" y="29"/>
                  </a:cxn>
                  <a:cxn ang="0">
                    <a:pos x="41" y="33"/>
                  </a:cxn>
                  <a:cxn ang="0">
                    <a:pos x="44" y="39"/>
                  </a:cxn>
                  <a:cxn ang="0">
                    <a:pos x="43" y="47"/>
                  </a:cxn>
                  <a:cxn ang="0">
                    <a:pos x="41" y="53"/>
                  </a:cxn>
                  <a:cxn ang="0">
                    <a:pos x="36" y="58"/>
                  </a:cxn>
                  <a:cxn ang="0">
                    <a:pos x="30" y="60"/>
                  </a:cxn>
                  <a:cxn ang="0">
                    <a:pos x="23" y="62"/>
                  </a:cxn>
                  <a:cxn ang="0">
                    <a:pos x="14" y="62"/>
                  </a:cxn>
                  <a:cxn ang="0">
                    <a:pos x="5" y="60"/>
                  </a:cxn>
                  <a:cxn ang="0">
                    <a:pos x="0" y="44"/>
                  </a:cxn>
                  <a:cxn ang="0">
                    <a:pos x="7" y="47"/>
                  </a:cxn>
                  <a:cxn ang="0">
                    <a:pos x="9" y="52"/>
                  </a:cxn>
                  <a:cxn ang="0">
                    <a:pos x="11" y="56"/>
                  </a:cxn>
                  <a:cxn ang="0">
                    <a:pos x="16" y="58"/>
                  </a:cxn>
                  <a:cxn ang="0">
                    <a:pos x="23" y="58"/>
                  </a:cxn>
                  <a:cxn ang="0">
                    <a:pos x="28" y="55"/>
                  </a:cxn>
                  <a:cxn ang="0">
                    <a:pos x="31" y="50"/>
                  </a:cxn>
                  <a:cxn ang="0">
                    <a:pos x="31" y="44"/>
                  </a:cxn>
                  <a:cxn ang="0">
                    <a:pos x="28" y="39"/>
                  </a:cxn>
                  <a:cxn ang="0">
                    <a:pos x="16" y="35"/>
                  </a:cxn>
                  <a:cxn ang="0">
                    <a:pos x="10" y="32"/>
                  </a:cxn>
                  <a:cxn ang="0">
                    <a:pos x="5" y="29"/>
                  </a:cxn>
                  <a:cxn ang="0">
                    <a:pos x="2" y="24"/>
                  </a:cxn>
                  <a:cxn ang="0">
                    <a:pos x="0" y="17"/>
                  </a:cxn>
                  <a:cxn ang="0">
                    <a:pos x="2" y="11"/>
                  </a:cxn>
                  <a:cxn ang="0">
                    <a:pos x="5" y="5"/>
                  </a:cxn>
                  <a:cxn ang="0">
                    <a:pos x="10" y="2"/>
                  </a:cxn>
                  <a:cxn ang="0">
                    <a:pos x="17" y="0"/>
                  </a:cxn>
                  <a:cxn ang="0">
                    <a:pos x="23" y="0"/>
                  </a:cxn>
                </a:cxnLst>
                <a:rect l="0" t="0" r="r" b="b"/>
                <a:pathLst>
                  <a:path w="44" h="62">
                    <a:moveTo>
                      <a:pt x="23" y="0"/>
                    </a:moveTo>
                    <a:lnTo>
                      <a:pt x="27" y="0"/>
                    </a:lnTo>
                    <a:lnTo>
                      <a:pt x="32" y="0"/>
                    </a:lnTo>
                    <a:lnTo>
                      <a:pt x="36" y="1"/>
                    </a:lnTo>
                    <a:lnTo>
                      <a:pt x="41" y="3"/>
                    </a:lnTo>
                    <a:lnTo>
                      <a:pt x="41" y="16"/>
                    </a:lnTo>
                    <a:lnTo>
                      <a:pt x="35" y="16"/>
                    </a:lnTo>
                    <a:lnTo>
                      <a:pt x="34" y="13"/>
                    </a:lnTo>
                    <a:lnTo>
                      <a:pt x="34" y="10"/>
                    </a:lnTo>
                    <a:lnTo>
                      <a:pt x="33" y="8"/>
                    </a:lnTo>
                    <a:lnTo>
                      <a:pt x="31" y="6"/>
                    </a:lnTo>
                    <a:lnTo>
                      <a:pt x="29" y="5"/>
                    </a:lnTo>
                    <a:lnTo>
                      <a:pt x="27" y="4"/>
                    </a:lnTo>
                    <a:lnTo>
                      <a:pt x="24" y="3"/>
                    </a:lnTo>
                    <a:lnTo>
                      <a:pt x="21" y="4"/>
                    </a:lnTo>
                    <a:lnTo>
                      <a:pt x="19" y="4"/>
                    </a:lnTo>
                    <a:lnTo>
                      <a:pt x="16" y="5"/>
                    </a:lnTo>
                    <a:lnTo>
                      <a:pt x="15" y="7"/>
                    </a:lnTo>
                    <a:lnTo>
                      <a:pt x="13" y="8"/>
                    </a:lnTo>
                    <a:lnTo>
                      <a:pt x="13" y="11"/>
                    </a:lnTo>
                    <a:lnTo>
                      <a:pt x="12" y="14"/>
                    </a:lnTo>
                    <a:lnTo>
                      <a:pt x="13" y="16"/>
                    </a:lnTo>
                    <a:lnTo>
                      <a:pt x="14" y="18"/>
                    </a:lnTo>
                    <a:lnTo>
                      <a:pt x="15" y="20"/>
                    </a:lnTo>
                    <a:lnTo>
                      <a:pt x="17" y="22"/>
                    </a:lnTo>
                    <a:lnTo>
                      <a:pt x="22" y="24"/>
                    </a:lnTo>
                    <a:lnTo>
                      <a:pt x="24" y="24"/>
                    </a:lnTo>
                    <a:lnTo>
                      <a:pt x="27" y="25"/>
                    </a:lnTo>
                    <a:lnTo>
                      <a:pt x="29" y="25"/>
                    </a:lnTo>
                    <a:lnTo>
                      <a:pt x="32" y="26"/>
                    </a:lnTo>
                    <a:lnTo>
                      <a:pt x="35" y="28"/>
                    </a:lnTo>
                    <a:lnTo>
                      <a:pt x="38" y="29"/>
                    </a:lnTo>
                    <a:lnTo>
                      <a:pt x="40" y="31"/>
                    </a:lnTo>
                    <a:lnTo>
                      <a:pt x="41" y="33"/>
                    </a:lnTo>
                    <a:lnTo>
                      <a:pt x="43" y="36"/>
                    </a:lnTo>
                    <a:lnTo>
                      <a:pt x="44" y="39"/>
                    </a:lnTo>
                    <a:lnTo>
                      <a:pt x="44" y="42"/>
                    </a:lnTo>
                    <a:lnTo>
                      <a:pt x="43" y="47"/>
                    </a:lnTo>
                    <a:lnTo>
                      <a:pt x="42" y="50"/>
                    </a:lnTo>
                    <a:lnTo>
                      <a:pt x="41" y="53"/>
                    </a:lnTo>
                    <a:lnTo>
                      <a:pt x="38" y="56"/>
                    </a:lnTo>
                    <a:lnTo>
                      <a:pt x="36" y="58"/>
                    </a:lnTo>
                    <a:lnTo>
                      <a:pt x="33" y="59"/>
                    </a:lnTo>
                    <a:lnTo>
                      <a:pt x="30" y="60"/>
                    </a:lnTo>
                    <a:lnTo>
                      <a:pt x="26" y="61"/>
                    </a:lnTo>
                    <a:lnTo>
                      <a:pt x="23" y="62"/>
                    </a:lnTo>
                    <a:lnTo>
                      <a:pt x="19" y="62"/>
                    </a:lnTo>
                    <a:lnTo>
                      <a:pt x="14" y="62"/>
                    </a:lnTo>
                    <a:lnTo>
                      <a:pt x="10" y="61"/>
                    </a:lnTo>
                    <a:lnTo>
                      <a:pt x="5" y="60"/>
                    </a:lnTo>
                    <a:lnTo>
                      <a:pt x="0" y="59"/>
                    </a:lnTo>
                    <a:lnTo>
                      <a:pt x="0" y="44"/>
                    </a:lnTo>
                    <a:lnTo>
                      <a:pt x="7" y="44"/>
                    </a:lnTo>
                    <a:lnTo>
                      <a:pt x="7" y="47"/>
                    </a:lnTo>
                    <a:lnTo>
                      <a:pt x="8" y="50"/>
                    </a:lnTo>
                    <a:lnTo>
                      <a:pt x="9" y="52"/>
                    </a:lnTo>
                    <a:lnTo>
                      <a:pt x="10" y="55"/>
                    </a:lnTo>
                    <a:lnTo>
                      <a:pt x="11" y="56"/>
                    </a:lnTo>
                    <a:lnTo>
                      <a:pt x="14" y="57"/>
                    </a:lnTo>
                    <a:lnTo>
                      <a:pt x="16" y="58"/>
                    </a:lnTo>
                    <a:lnTo>
                      <a:pt x="20" y="58"/>
                    </a:lnTo>
                    <a:lnTo>
                      <a:pt x="23" y="58"/>
                    </a:lnTo>
                    <a:lnTo>
                      <a:pt x="26" y="57"/>
                    </a:lnTo>
                    <a:lnTo>
                      <a:pt x="28" y="55"/>
                    </a:lnTo>
                    <a:lnTo>
                      <a:pt x="30" y="53"/>
                    </a:lnTo>
                    <a:lnTo>
                      <a:pt x="31" y="50"/>
                    </a:lnTo>
                    <a:lnTo>
                      <a:pt x="31" y="47"/>
                    </a:lnTo>
                    <a:lnTo>
                      <a:pt x="31" y="44"/>
                    </a:lnTo>
                    <a:lnTo>
                      <a:pt x="30" y="41"/>
                    </a:lnTo>
                    <a:lnTo>
                      <a:pt x="28" y="39"/>
                    </a:lnTo>
                    <a:lnTo>
                      <a:pt x="25" y="37"/>
                    </a:lnTo>
                    <a:lnTo>
                      <a:pt x="16" y="35"/>
                    </a:lnTo>
                    <a:lnTo>
                      <a:pt x="13" y="34"/>
                    </a:lnTo>
                    <a:lnTo>
                      <a:pt x="10" y="32"/>
                    </a:lnTo>
                    <a:lnTo>
                      <a:pt x="8" y="31"/>
                    </a:lnTo>
                    <a:lnTo>
                      <a:pt x="5" y="29"/>
                    </a:lnTo>
                    <a:lnTo>
                      <a:pt x="3" y="27"/>
                    </a:lnTo>
                    <a:lnTo>
                      <a:pt x="2" y="24"/>
                    </a:lnTo>
                    <a:lnTo>
                      <a:pt x="1" y="21"/>
                    </a:lnTo>
                    <a:lnTo>
                      <a:pt x="0" y="17"/>
                    </a:lnTo>
                    <a:lnTo>
                      <a:pt x="1" y="14"/>
                    </a:lnTo>
                    <a:lnTo>
                      <a:pt x="2" y="11"/>
                    </a:lnTo>
                    <a:lnTo>
                      <a:pt x="3" y="8"/>
                    </a:lnTo>
                    <a:lnTo>
                      <a:pt x="5" y="5"/>
                    </a:lnTo>
                    <a:lnTo>
                      <a:pt x="8" y="4"/>
                    </a:lnTo>
                    <a:lnTo>
                      <a:pt x="10" y="2"/>
                    </a:lnTo>
                    <a:lnTo>
                      <a:pt x="14" y="1"/>
                    </a:lnTo>
                    <a:lnTo>
                      <a:pt x="17" y="0"/>
                    </a:lnTo>
                    <a:lnTo>
                      <a:pt x="20" y="0"/>
                    </a:lnTo>
                    <a:lnTo>
                      <a:pt x="23"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26" name="Freeform 11"/>
              <p:cNvSpPr>
                <a:spLocks/>
              </p:cNvSpPr>
              <p:nvPr userDrawn="1"/>
            </p:nvSpPr>
            <p:spPr bwMode="auto">
              <a:xfrm>
                <a:off x="762000" y="6523038"/>
                <a:ext cx="90488" cy="95250"/>
              </a:xfrm>
              <a:custGeom>
                <a:avLst/>
                <a:gdLst/>
                <a:ahLst/>
                <a:cxnLst>
                  <a:cxn ang="0">
                    <a:pos x="31" y="1"/>
                  </a:cxn>
                  <a:cxn ang="0">
                    <a:pos x="39" y="2"/>
                  </a:cxn>
                  <a:cxn ang="0">
                    <a:pos x="44" y="15"/>
                  </a:cxn>
                  <a:cxn ang="0">
                    <a:pos x="38" y="12"/>
                  </a:cxn>
                  <a:cxn ang="0">
                    <a:pos x="37" y="7"/>
                  </a:cxn>
                  <a:cxn ang="0">
                    <a:pos x="33" y="4"/>
                  </a:cxn>
                  <a:cxn ang="0">
                    <a:pos x="26" y="4"/>
                  </a:cxn>
                  <a:cxn ang="0">
                    <a:pos x="20" y="5"/>
                  </a:cxn>
                  <a:cxn ang="0">
                    <a:pos x="16" y="8"/>
                  </a:cxn>
                  <a:cxn ang="0">
                    <a:pos x="13" y="13"/>
                  </a:cxn>
                  <a:cxn ang="0">
                    <a:pos x="12" y="18"/>
                  </a:cxn>
                  <a:cxn ang="0">
                    <a:pos x="12" y="25"/>
                  </a:cxn>
                  <a:cxn ang="0">
                    <a:pos x="12" y="34"/>
                  </a:cxn>
                  <a:cxn ang="0">
                    <a:pos x="13" y="40"/>
                  </a:cxn>
                  <a:cxn ang="0">
                    <a:pos x="16" y="45"/>
                  </a:cxn>
                  <a:cxn ang="0">
                    <a:pos x="20" y="48"/>
                  </a:cxn>
                  <a:cxn ang="0">
                    <a:pos x="26" y="50"/>
                  </a:cxn>
                  <a:cxn ang="0">
                    <a:pos x="30" y="49"/>
                  </a:cxn>
                  <a:cxn ang="0">
                    <a:pos x="34" y="46"/>
                  </a:cxn>
                  <a:cxn ang="0">
                    <a:pos x="35" y="46"/>
                  </a:cxn>
                  <a:cxn ang="0">
                    <a:pos x="35" y="35"/>
                  </a:cxn>
                  <a:cxn ang="0">
                    <a:pos x="34" y="33"/>
                  </a:cxn>
                  <a:cxn ang="0">
                    <a:pos x="32" y="32"/>
                  </a:cxn>
                  <a:cxn ang="0">
                    <a:pos x="26" y="29"/>
                  </a:cxn>
                  <a:cxn ang="0">
                    <a:pos x="47" y="29"/>
                  </a:cxn>
                  <a:cxn ang="0">
                    <a:pos x="50" y="32"/>
                  </a:cxn>
                  <a:cxn ang="0">
                    <a:pos x="46" y="33"/>
                  </a:cxn>
                  <a:cxn ang="0">
                    <a:pos x="45" y="34"/>
                  </a:cxn>
                  <a:cxn ang="0">
                    <a:pos x="41" y="50"/>
                  </a:cxn>
                  <a:cxn ang="0">
                    <a:pos x="34" y="51"/>
                  </a:cxn>
                  <a:cxn ang="0">
                    <a:pos x="27" y="53"/>
                  </a:cxn>
                  <a:cxn ang="0">
                    <a:pos x="19" y="52"/>
                  </a:cxn>
                  <a:cxn ang="0">
                    <a:pos x="11" y="50"/>
                  </a:cxn>
                  <a:cxn ang="0">
                    <a:pos x="5" y="45"/>
                  </a:cxn>
                  <a:cxn ang="0">
                    <a:pos x="1" y="37"/>
                  </a:cxn>
                  <a:cxn ang="0">
                    <a:pos x="0" y="28"/>
                  </a:cxn>
                  <a:cxn ang="0">
                    <a:pos x="1" y="16"/>
                  </a:cxn>
                  <a:cxn ang="0">
                    <a:pos x="5" y="8"/>
                  </a:cxn>
                  <a:cxn ang="0">
                    <a:pos x="11" y="3"/>
                  </a:cxn>
                  <a:cxn ang="0">
                    <a:pos x="21" y="1"/>
                  </a:cxn>
                </a:cxnLst>
                <a:rect l="0" t="0" r="r" b="b"/>
                <a:pathLst>
                  <a:path w="50" h="53">
                    <a:moveTo>
                      <a:pt x="26" y="0"/>
                    </a:moveTo>
                    <a:lnTo>
                      <a:pt x="31" y="1"/>
                    </a:lnTo>
                    <a:lnTo>
                      <a:pt x="35" y="1"/>
                    </a:lnTo>
                    <a:lnTo>
                      <a:pt x="39" y="2"/>
                    </a:lnTo>
                    <a:lnTo>
                      <a:pt x="44" y="3"/>
                    </a:lnTo>
                    <a:lnTo>
                      <a:pt x="44" y="15"/>
                    </a:lnTo>
                    <a:lnTo>
                      <a:pt x="39" y="15"/>
                    </a:lnTo>
                    <a:lnTo>
                      <a:pt x="38" y="12"/>
                    </a:lnTo>
                    <a:lnTo>
                      <a:pt x="37" y="9"/>
                    </a:lnTo>
                    <a:lnTo>
                      <a:pt x="37" y="7"/>
                    </a:lnTo>
                    <a:lnTo>
                      <a:pt x="35" y="5"/>
                    </a:lnTo>
                    <a:lnTo>
                      <a:pt x="33" y="4"/>
                    </a:lnTo>
                    <a:lnTo>
                      <a:pt x="30" y="4"/>
                    </a:lnTo>
                    <a:lnTo>
                      <a:pt x="26" y="4"/>
                    </a:lnTo>
                    <a:lnTo>
                      <a:pt x="23" y="4"/>
                    </a:lnTo>
                    <a:lnTo>
                      <a:pt x="20" y="5"/>
                    </a:lnTo>
                    <a:lnTo>
                      <a:pt x="18" y="6"/>
                    </a:lnTo>
                    <a:lnTo>
                      <a:pt x="16" y="8"/>
                    </a:lnTo>
                    <a:lnTo>
                      <a:pt x="15" y="10"/>
                    </a:lnTo>
                    <a:lnTo>
                      <a:pt x="13" y="13"/>
                    </a:lnTo>
                    <a:lnTo>
                      <a:pt x="13" y="15"/>
                    </a:lnTo>
                    <a:lnTo>
                      <a:pt x="12" y="18"/>
                    </a:lnTo>
                    <a:lnTo>
                      <a:pt x="12" y="21"/>
                    </a:lnTo>
                    <a:lnTo>
                      <a:pt x="12" y="25"/>
                    </a:lnTo>
                    <a:lnTo>
                      <a:pt x="12" y="31"/>
                    </a:lnTo>
                    <a:lnTo>
                      <a:pt x="12" y="34"/>
                    </a:lnTo>
                    <a:lnTo>
                      <a:pt x="12" y="37"/>
                    </a:lnTo>
                    <a:lnTo>
                      <a:pt x="13" y="40"/>
                    </a:lnTo>
                    <a:lnTo>
                      <a:pt x="14" y="42"/>
                    </a:lnTo>
                    <a:lnTo>
                      <a:pt x="16" y="45"/>
                    </a:lnTo>
                    <a:lnTo>
                      <a:pt x="17" y="47"/>
                    </a:lnTo>
                    <a:lnTo>
                      <a:pt x="20" y="48"/>
                    </a:lnTo>
                    <a:lnTo>
                      <a:pt x="22" y="49"/>
                    </a:lnTo>
                    <a:lnTo>
                      <a:pt x="26" y="50"/>
                    </a:lnTo>
                    <a:lnTo>
                      <a:pt x="28" y="49"/>
                    </a:lnTo>
                    <a:lnTo>
                      <a:pt x="30" y="49"/>
                    </a:lnTo>
                    <a:lnTo>
                      <a:pt x="32" y="48"/>
                    </a:lnTo>
                    <a:lnTo>
                      <a:pt x="34" y="46"/>
                    </a:lnTo>
                    <a:lnTo>
                      <a:pt x="34" y="46"/>
                    </a:lnTo>
                    <a:lnTo>
                      <a:pt x="35" y="46"/>
                    </a:lnTo>
                    <a:lnTo>
                      <a:pt x="35" y="45"/>
                    </a:lnTo>
                    <a:lnTo>
                      <a:pt x="35" y="35"/>
                    </a:lnTo>
                    <a:lnTo>
                      <a:pt x="35" y="34"/>
                    </a:lnTo>
                    <a:lnTo>
                      <a:pt x="34" y="33"/>
                    </a:lnTo>
                    <a:lnTo>
                      <a:pt x="33" y="32"/>
                    </a:lnTo>
                    <a:lnTo>
                      <a:pt x="32" y="32"/>
                    </a:lnTo>
                    <a:lnTo>
                      <a:pt x="26" y="32"/>
                    </a:lnTo>
                    <a:lnTo>
                      <a:pt x="26" y="29"/>
                    </a:lnTo>
                    <a:lnTo>
                      <a:pt x="31" y="29"/>
                    </a:lnTo>
                    <a:lnTo>
                      <a:pt x="47" y="29"/>
                    </a:lnTo>
                    <a:lnTo>
                      <a:pt x="50" y="29"/>
                    </a:lnTo>
                    <a:lnTo>
                      <a:pt x="50" y="32"/>
                    </a:lnTo>
                    <a:lnTo>
                      <a:pt x="48" y="32"/>
                    </a:lnTo>
                    <a:lnTo>
                      <a:pt x="46" y="33"/>
                    </a:lnTo>
                    <a:lnTo>
                      <a:pt x="46" y="33"/>
                    </a:lnTo>
                    <a:lnTo>
                      <a:pt x="45" y="34"/>
                    </a:lnTo>
                    <a:lnTo>
                      <a:pt x="45" y="49"/>
                    </a:lnTo>
                    <a:lnTo>
                      <a:pt x="41" y="50"/>
                    </a:lnTo>
                    <a:lnTo>
                      <a:pt x="38" y="51"/>
                    </a:lnTo>
                    <a:lnTo>
                      <a:pt x="34" y="51"/>
                    </a:lnTo>
                    <a:lnTo>
                      <a:pt x="31" y="52"/>
                    </a:lnTo>
                    <a:lnTo>
                      <a:pt x="27" y="53"/>
                    </a:lnTo>
                    <a:lnTo>
                      <a:pt x="24" y="53"/>
                    </a:lnTo>
                    <a:lnTo>
                      <a:pt x="19" y="52"/>
                    </a:lnTo>
                    <a:lnTo>
                      <a:pt x="15" y="51"/>
                    </a:lnTo>
                    <a:lnTo>
                      <a:pt x="11" y="50"/>
                    </a:lnTo>
                    <a:lnTo>
                      <a:pt x="8" y="48"/>
                    </a:lnTo>
                    <a:lnTo>
                      <a:pt x="5" y="45"/>
                    </a:lnTo>
                    <a:lnTo>
                      <a:pt x="3" y="41"/>
                    </a:lnTo>
                    <a:lnTo>
                      <a:pt x="1" y="37"/>
                    </a:lnTo>
                    <a:lnTo>
                      <a:pt x="1" y="33"/>
                    </a:lnTo>
                    <a:lnTo>
                      <a:pt x="0" y="28"/>
                    </a:lnTo>
                    <a:lnTo>
                      <a:pt x="1" y="22"/>
                    </a:lnTo>
                    <a:lnTo>
                      <a:pt x="1" y="16"/>
                    </a:lnTo>
                    <a:lnTo>
                      <a:pt x="3" y="12"/>
                    </a:lnTo>
                    <a:lnTo>
                      <a:pt x="5" y="8"/>
                    </a:lnTo>
                    <a:lnTo>
                      <a:pt x="8" y="5"/>
                    </a:lnTo>
                    <a:lnTo>
                      <a:pt x="11" y="3"/>
                    </a:lnTo>
                    <a:lnTo>
                      <a:pt x="16" y="2"/>
                    </a:lnTo>
                    <a:lnTo>
                      <a:pt x="21" y="1"/>
                    </a:lnTo>
                    <a:lnTo>
                      <a:pt x="26"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27" name="Freeform 12"/>
              <p:cNvSpPr>
                <a:spLocks/>
              </p:cNvSpPr>
              <p:nvPr userDrawn="1"/>
            </p:nvSpPr>
            <p:spPr bwMode="auto">
              <a:xfrm>
                <a:off x="863600" y="6524625"/>
                <a:ext cx="68263" cy="92075"/>
              </a:xfrm>
              <a:custGeom>
                <a:avLst/>
                <a:gdLst/>
                <a:ahLst/>
                <a:cxnLst>
                  <a:cxn ang="0">
                    <a:pos x="0" y="0"/>
                  </a:cxn>
                  <a:cxn ang="0">
                    <a:pos x="38" y="0"/>
                  </a:cxn>
                  <a:cxn ang="0">
                    <a:pos x="38" y="12"/>
                  </a:cxn>
                  <a:cxn ang="0">
                    <a:pos x="33" y="12"/>
                  </a:cxn>
                  <a:cxn ang="0">
                    <a:pos x="33" y="9"/>
                  </a:cxn>
                  <a:cxn ang="0">
                    <a:pos x="32" y="7"/>
                  </a:cxn>
                  <a:cxn ang="0">
                    <a:pos x="32" y="6"/>
                  </a:cxn>
                  <a:cxn ang="0">
                    <a:pos x="31" y="5"/>
                  </a:cxn>
                  <a:cxn ang="0">
                    <a:pos x="29" y="4"/>
                  </a:cxn>
                  <a:cxn ang="0">
                    <a:pos x="26" y="4"/>
                  </a:cxn>
                  <a:cxn ang="0">
                    <a:pos x="16" y="4"/>
                  </a:cxn>
                  <a:cxn ang="0">
                    <a:pos x="16" y="22"/>
                  </a:cxn>
                  <a:cxn ang="0">
                    <a:pos x="20" y="22"/>
                  </a:cxn>
                  <a:cxn ang="0">
                    <a:pos x="22" y="22"/>
                  </a:cxn>
                  <a:cxn ang="0">
                    <a:pos x="23" y="21"/>
                  </a:cxn>
                  <a:cxn ang="0">
                    <a:pos x="24" y="20"/>
                  </a:cxn>
                  <a:cxn ang="0">
                    <a:pos x="25" y="19"/>
                  </a:cxn>
                  <a:cxn ang="0">
                    <a:pos x="25" y="17"/>
                  </a:cxn>
                  <a:cxn ang="0">
                    <a:pos x="25" y="15"/>
                  </a:cxn>
                  <a:cxn ang="0">
                    <a:pos x="29" y="15"/>
                  </a:cxn>
                  <a:cxn ang="0">
                    <a:pos x="29" y="33"/>
                  </a:cxn>
                  <a:cxn ang="0">
                    <a:pos x="25" y="33"/>
                  </a:cxn>
                  <a:cxn ang="0">
                    <a:pos x="25" y="31"/>
                  </a:cxn>
                  <a:cxn ang="0">
                    <a:pos x="25" y="29"/>
                  </a:cxn>
                  <a:cxn ang="0">
                    <a:pos x="24" y="28"/>
                  </a:cxn>
                  <a:cxn ang="0">
                    <a:pos x="23" y="27"/>
                  </a:cxn>
                  <a:cxn ang="0">
                    <a:pos x="22" y="26"/>
                  </a:cxn>
                  <a:cxn ang="0">
                    <a:pos x="20" y="26"/>
                  </a:cxn>
                  <a:cxn ang="0">
                    <a:pos x="16" y="26"/>
                  </a:cxn>
                  <a:cxn ang="0">
                    <a:pos x="16" y="48"/>
                  </a:cxn>
                  <a:cxn ang="0">
                    <a:pos x="24" y="48"/>
                  </a:cxn>
                  <a:cxn ang="0">
                    <a:pos x="27" y="48"/>
                  </a:cxn>
                  <a:cxn ang="0">
                    <a:pos x="29" y="47"/>
                  </a:cxn>
                  <a:cxn ang="0">
                    <a:pos x="31" y="46"/>
                  </a:cxn>
                  <a:cxn ang="0">
                    <a:pos x="32" y="45"/>
                  </a:cxn>
                  <a:cxn ang="0">
                    <a:pos x="32" y="43"/>
                  </a:cxn>
                  <a:cxn ang="0">
                    <a:pos x="33" y="40"/>
                  </a:cxn>
                  <a:cxn ang="0">
                    <a:pos x="33" y="37"/>
                  </a:cxn>
                  <a:cxn ang="0">
                    <a:pos x="38" y="37"/>
                  </a:cxn>
                  <a:cxn ang="0">
                    <a:pos x="38" y="51"/>
                  </a:cxn>
                  <a:cxn ang="0">
                    <a:pos x="0" y="51"/>
                  </a:cxn>
                  <a:cxn ang="0">
                    <a:pos x="0" y="48"/>
                  </a:cxn>
                  <a:cxn ang="0">
                    <a:pos x="2" y="48"/>
                  </a:cxn>
                  <a:cxn ang="0">
                    <a:pos x="4" y="48"/>
                  </a:cxn>
                  <a:cxn ang="0">
                    <a:pos x="5" y="47"/>
                  </a:cxn>
                  <a:cxn ang="0">
                    <a:pos x="5" y="46"/>
                  </a:cxn>
                  <a:cxn ang="0">
                    <a:pos x="6" y="45"/>
                  </a:cxn>
                  <a:cxn ang="0">
                    <a:pos x="6" y="6"/>
                  </a:cxn>
                  <a:cxn ang="0">
                    <a:pos x="5" y="5"/>
                  </a:cxn>
                  <a:cxn ang="0">
                    <a:pos x="5" y="4"/>
                  </a:cxn>
                  <a:cxn ang="0">
                    <a:pos x="4" y="4"/>
                  </a:cxn>
                  <a:cxn ang="0">
                    <a:pos x="2" y="3"/>
                  </a:cxn>
                  <a:cxn ang="0">
                    <a:pos x="0" y="3"/>
                  </a:cxn>
                  <a:cxn ang="0">
                    <a:pos x="0" y="0"/>
                  </a:cxn>
                </a:cxnLst>
                <a:rect l="0" t="0" r="r" b="b"/>
                <a:pathLst>
                  <a:path w="38" h="51">
                    <a:moveTo>
                      <a:pt x="0" y="0"/>
                    </a:moveTo>
                    <a:lnTo>
                      <a:pt x="38" y="0"/>
                    </a:lnTo>
                    <a:lnTo>
                      <a:pt x="38" y="12"/>
                    </a:lnTo>
                    <a:lnTo>
                      <a:pt x="33" y="12"/>
                    </a:lnTo>
                    <a:lnTo>
                      <a:pt x="33" y="9"/>
                    </a:lnTo>
                    <a:lnTo>
                      <a:pt x="32" y="7"/>
                    </a:lnTo>
                    <a:lnTo>
                      <a:pt x="32" y="6"/>
                    </a:lnTo>
                    <a:lnTo>
                      <a:pt x="31" y="5"/>
                    </a:lnTo>
                    <a:lnTo>
                      <a:pt x="29" y="4"/>
                    </a:lnTo>
                    <a:lnTo>
                      <a:pt x="26" y="4"/>
                    </a:lnTo>
                    <a:lnTo>
                      <a:pt x="16" y="4"/>
                    </a:lnTo>
                    <a:lnTo>
                      <a:pt x="16" y="22"/>
                    </a:lnTo>
                    <a:lnTo>
                      <a:pt x="20" y="22"/>
                    </a:lnTo>
                    <a:lnTo>
                      <a:pt x="22" y="22"/>
                    </a:lnTo>
                    <a:lnTo>
                      <a:pt x="23" y="21"/>
                    </a:lnTo>
                    <a:lnTo>
                      <a:pt x="24" y="20"/>
                    </a:lnTo>
                    <a:lnTo>
                      <a:pt x="25" y="19"/>
                    </a:lnTo>
                    <a:lnTo>
                      <a:pt x="25" y="17"/>
                    </a:lnTo>
                    <a:lnTo>
                      <a:pt x="25" y="15"/>
                    </a:lnTo>
                    <a:lnTo>
                      <a:pt x="29" y="15"/>
                    </a:lnTo>
                    <a:lnTo>
                      <a:pt x="29" y="33"/>
                    </a:lnTo>
                    <a:lnTo>
                      <a:pt x="25" y="33"/>
                    </a:lnTo>
                    <a:lnTo>
                      <a:pt x="25" y="31"/>
                    </a:lnTo>
                    <a:lnTo>
                      <a:pt x="25" y="29"/>
                    </a:lnTo>
                    <a:lnTo>
                      <a:pt x="24" y="28"/>
                    </a:lnTo>
                    <a:lnTo>
                      <a:pt x="23" y="27"/>
                    </a:lnTo>
                    <a:lnTo>
                      <a:pt x="22" y="26"/>
                    </a:lnTo>
                    <a:lnTo>
                      <a:pt x="20" y="26"/>
                    </a:lnTo>
                    <a:lnTo>
                      <a:pt x="16" y="26"/>
                    </a:lnTo>
                    <a:lnTo>
                      <a:pt x="16" y="48"/>
                    </a:lnTo>
                    <a:lnTo>
                      <a:pt x="24" y="48"/>
                    </a:lnTo>
                    <a:lnTo>
                      <a:pt x="27" y="48"/>
                    </a:lnTo>
                    <a:lnTo>
                      <a:pt x="29" y="47"/>
                    </a:lnTo>
                    <a:lnTo>
                      <a:pt x="31" y="46"/>
                    </a:lnTo>
                    <a:lnTo>
                      <a:pt x="32" y="45"/>
                    </a:lnTo>
                    <a:lnTo>
                      <a:pt x="32" y="43"/>
                    </a:lnTo>
                    <a:lnTo>
                      <a:pt x="33" y="40"/>
                    </a:lnTo>
                    <a:lnTo>
                      <a:pt x="33" y="37"/>
                    </a:lnTo>
                    <a:lnTo>
                      <a:pt x="38" y="37"/>
                    </a:lnTo>
                    <a:lnTo>
                      <a:pt x="38" y="51"/>
                    </a:lnTo>
                    <a:lnTo>
                      <a:pt x="0" y="51"/>
                    </a:lnTo>
                    <a:lnTo>
                      <a:pt x="0" y="48"/>
                    </a:lnTo>
                    <a:lnTo>
                      <a:pt x="2" y="48"/>
                    </a:lnTo>
                    <a:lnTo>
                      <a:pt x="4" y="48"/>
                    </a:lnTo>
                    <a:lnTo>
                      <a:pt x="5" y="47"/>
                    </a:lnTo>
                    <a:lnTo>
                      <a:pt x="5" y="46"/>
                    </a:lnTo>
                    <a:lnTo>
                      <a:pt x="6" y="45"/>
                    </a:lnTo>
                    <a:lnTo>
                      <a:pt x="6" y="6"/>
                    </a:lnTo>
                    <a:lnTo>
                      <a:pt x="5" y="5"/>
                    </a:lnTo>
                    <a:lnTo>
                      <a:pt x="5" y="4"/>
                    </a:lnTo>
                    <a:lnTo>
                      <a:pt x="4" y="4"/>
                    </a:lnTo>
                    <a:lnTo>
                      <a:pt x="2" y="3"/>
                    </a:lnTo>
                    <a:lnTo>
                      <a:pt x="0" y="3"/>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28" name="Freeform 13"/>
              <p:cNvSpPr>
                <a:spLocks/>
              </p:cNvSpPr>
              <p:nvPr userDrawn="1"/>
            </p:nvSpPr>
            <p:spPr bwMode="auto">
              <a:xfrm>
                <a:off x="942975" y="6524625"/>
                <a:ext cx="80963" cy="92075"/>
              </a:xfrm>
              <a:custGeom>
                <a:avLst/>
                <a:gdLst/>
                <a:ahLst/>
                <a:cxnLst>
                  <a:cxn ang="0">
                    <a:pos x="0" y="0"/>
                  </a:cxn>
                  <a:cxn ang="0">
                    <a:pos x="45" y="0"/>
                  </a:cxn>
                  <a:cxn ang="0">
                    <a:pos x="45" y="14"/>
                  </a:cxn>
                  <a:cxn ang="0">
                    <a:pos x="40" y="14"/>
                  </a:cxn>
                  <a:cxn ang="0">
                    <a:pos x="39" y="11"/>
                  </a:cxn>
                  <a:cxn ang="0">
                    <a:pos x="39" y="8"/>
                  </a:cxn>
                  <a:cxn ang="0">
                    <a:pos x="38" y="6"/>
                  </a:cxn>
                  <a:cxn ang="0">
                    <a:pos x="37" y="5"/>
                  </a:cxn>
                  <a:cxn ang="0">
                    <a:pos x="36" y="4"/>
                  </a:cxn>
                  <a:cxn ang="0">
                    <a:pos x="34" y="4"/>
                  </a:cxn>
                  <a:cxn ang="0">
                    <a:pos x="31" y="4"/>
                  </a:cxn>
                  <a:cxn ang="0">
                    <a:pos x="28" y="4"/>
                  </a:cxn>
                  <a:cxn ang="0">
                    <a:pos x="28" y="46"/>
                  </a:cxn>
                  <a:cxn ang="0">
                    <a:pos x="28" y="47"/>
                  </a:cxn>
                  <a:cxn ang="0">
                    <a:pos x="29" y="47"/>
                  </a:cxn>
                  <a:cxn ang="0">
                    <a:pos x="30" y="48"/>
                  </a:cxn>
                  <a:cxn ang="0">
                    <a:pos x="32" y="48"/>
                  </a:cxn>
                  <a:cxn ang="0">
                    <a:pos x="35" y="48"/>
                  </a:cxn>
                  <a:cxn ang="0">
                    <a:pos x="35" y="51"/>
                  </a:cxn>
                  <a:cxn ang="0">
                    <a:pos x="10" y="51"/>
                  </a:cxn>
                  <a:cxn ang="0">
                    <a:pos x="10" y="48"/>
                  </a:cxn>
                  <a:cxn ang="0">
                    <a:pos x="13" y="48"/>
                  </a:cxn>
                  <a:cxn ang="0">
                    <a:pos x="15" y="48"/>
                  </a:cxn>
                  <a:cxn ang="0">
                    <a:pos x="16" y="47"/>
                  </a:cxn>
                  <a:cxn ang="0">
                    <a:pos x="17" y="47"/>
                  </a:cxn>
                  <a:cxn ang="0">
                    <a:pos x="18" y="46"/>
                  </a:cxn>
                  <a:cxn ang="0">
                    <a:pos x="18" y="4"/>
                  </a:cxn>
                  <a:cxn ang="0">
                    <a:pos x="14" y="4"/>
                  </a:cxn>
                  <a:cxn ang="0">
                    <a:pos x="12" y="4"/>
                  </a:cxn>
                  <a:cxn ang="0">
                    <a:pos x="9" y="4"/>
                  </a:cxn>
                  <a:cxn ang="0">
                    <a:pos x="8" y="5"/>
                  </a:cxn>
                  <a:cxn ang="0">
                    <a:pos x="7" y="6"/>
                  </a:cxn>
                  <a:cxn ang="0">
                    <a:pos x="6" y="8"/>
                  </a:cxn>
                  <a:cxn ang="0">
                    <a:pos x="6" y="11"/>
                  </a:cxn>
                  <a:cxn ang="0">
                    <a:pos x="5" y="14"/>
                  </a:cxn>
                  <a:cxn ang="0">
                    <a:pos x="0" y="14"/>
                  </a:cxn>
                  <a:cxn ang="0">
                    <a:pos x="0" y="0"/>
                  </a:cxn>
                </a:cxnLst>
                <a:rect l="0" t="0" r="r" b="b"/>
                <a:pathLst>
                  <a:path w="45" h="51">
                    <a:moveTo>
                      <a:pt x="0" y="0"/>
                    </a:moveTo>
                    <a:lnTo>
                      <a:pt x="45" y="0"/>
                    </a:lnTo>
                    <a:lnTo>
                      <a:pt x="45" y="14"/>
                    </a:lnTo>
                    <a:lnTo>
                      <a:pt x="40" y="14"/>
                    </a:lnTo>
                    <a:lnTo>
                      <a:pt x="39" y="11"/>
                    </a:lnTo>
                    <a:lnTo>
                      <a:pt x="39" y="8"/>
                    </a:lnTo>
                    <a:lnTo>
                      <a:pt x="38" y="6"/>
                    </a:lnTo>
                    <a:lnTo>
                      <a:pt x="37" y="5"/>
                    </a:lnTo>
                    <a:lnTo>
                      <a:pt x="36" y="4"/>
                    </a:lnTo>
                    <a:lnTo>
                      <a:pt x="34" y="4"/>
                    </a:lnTo>
                    <a:lnTo>
                      <a:pt x="31" y="4"/>
                    </a:lnTo>
                    <a:lnTo>
                      <a:pt x="28" y="4"/>
                    </a:lnTo>
                    <a:lnTo>
                      <a:pt x="28" y="46"/>
                    </a:lnTo>
                    <a:lnTo>
                      <a:pt x="28" y="47"/>
                    </a:lnTo>
                    <a:lnTo>
                      <a:pt x="29" y="47"/>
                    </a:lnTo>
                    <a:lnTo>
                      <a:pt x="30" y="48"/>
                    </a:lnTo>
                    <a:lnTo>
                      <a:pt x="32" y="48"/>
                    </a:lnTo>
                    <a:lnTo>
                      <a:pt x="35" y="48"/>
                    </a:lnTo>
                    <a:lnTo>
                      <a:pt x="35" y="51"/>
                    </a:lnTo>
                    <a:lnTo>
                      <a:pt x="10" y="51"/>
                    </a:lnTo>
                    <a:lnTo>
                      <a:pt x="10" y="48"/>
                    </a:lnTo>
                    <a:lnTo>
                      <a:pt x="13" y="48"/>
                    </a:lnTo>
                    <a:lnTo>
                      <a:pt x="15" y="48"/>
                    </a:lnTo>
                    <a:lnTo>
                      <a:pt x="16" y="47"/>
                    </a:lnTo>
                    <a:lnTo>
                      <a:pt x="17" y="47"/>
                    </a:lnTo>
                    <a:lnTo>
                      <a:pt x="18" y="46"/>
                    </a:lnTo>
                    <a:lnTo>
                      <a:pt x="18" y="4"/>
                    </a:lnTo>
                    <a:lnTo>
                      <a:pt x="14" y="4"/>
                    </a:lnTo>
                    <a:lnTo>
                      <a:pt x="12" y="4"/>
                    </a:lnTo>
                    <a:lnTo>
                      <a:pt x="9" y="4"/>
                    </a:lnTo>
                    <a:lnTo>
                      <a:pt x="8" y="5"/>
                    </a:lnTo>
                    <a:lnTo>
                      <a:pt x="7" y="6"/>
                    </a:lnTo>
                    <a:lnTo>
                      <a:pt x="6" y="8"/>
                    </a:lnTo>
                    <a:lnTo>
                      <a:pt x="6" y="11"/>
                    </a:lnTo>
                    <a:lnTo>
                      <a:pt x="5" y="14"/>
                    </a:lnTo>
                    <a:lnTo>
                      <a:pt x="0" y="14"/>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29" name="Freeform 14"/>
              <p:cNvSpPr>
                <a:spLocks/>
              </p:cNvSpPr>
              <p:nvPr userDrawn="1"/>
            </p:nvSpPr>
            <p:spPr bwMode="auto">
              <a:xfrm>
                <a:off x="1033463" y="6524625"/>
                <a:ext cx="42862" cy="92075"/>
              </a:xfrm>
              <a:custGeom>
                <a:avLst/>
                <a:gdLst/>
                <a:ahLst/>
                <a:cxnLst>
                  <a:cxn ang="0">
                    <a:pos x="0" y="0"/>
                  </a:cxn>
                  <a:cxn ang="0">
                    <a:pos x="24" y="0"/>
                  </a:cxn>
                  <a:cxn ang="0">
                    <a:pos x="24" y="3"/>
                  </a:cxn>
                  <a:cxn ang="0">
                    <a:pos x="21" y="3"/>
                  </a:cxn>
                  <a:cxn ang="0">
                    <a:pos x="19" y="4"/>
                  </a:cxn>
                  <a:cxn ang="0">
                    <a:pos x="18" y="4"/>
                  </a:cxn>
                  <a:cxn ang="0">
                    <a:pos x="17" y="5"/>
                  </a:cxn>
                  <a:cxn ang="0">
                    <a:pos x="17" y="6"/>
                  </a:cxn>
                  <a:cxn ang="0">
                    <a:pos x="17" y="45"/>
                  </a:cxn>
                  <a:cxn ang="0">
                    <a:pos x="17" y="47"/>
                  </a:cxn>
                  <a:cxn ang="0">
                    <a:pos x="18" y="47"/>
                  </a:cxn>
                  <a:cxn ang="0">
                    <a:pos x="19" y="48"/>
                  </a:cxn>
                  <a:cxn ang="0">
                    <a:pos x="21" y="48"/>
                  </a:cxn>
                  <a:cxn ang="0">
                    <a:pos x="24" y="48"/>
                  </a:cxn>
                  <a:cxn ang="0">
                    <a:pos x="24" y="51"/>
                  </a:cxn>
                  <a:cxn ang="0">
                    <a:pos x="0" y="51"/>
                  </a:cxn>
                  <a:cxn ang="0">
                    <a:pos x="0" y="48"/>
                  </a:cxn>
                  <a:cxn ang="0">
                    <a:pos x="3" y="48"/>
                  </a:cxn>
                  <a:cxn ang="0">
                    <a:pos x="5" y="48"/>
                  </a:cxn>
                  <a:cxn ang="0">
                    <a:pos x="6" y="47"/>
                  </a:cxn>
                  <a:cxn ang="0">
                    <a:pos x="6" y="47"/>
                  </a:cxn>
                  <a:cxn ang="0">
                    <a:pos x="7" y="45"/>
                  </a:cxn>
                  <a:cxn ang="0">
                    <a:pos x="7" y="6"/>
                  </a:cxn>
                  <a:cxn ang="0">
                    <a:pos x="6" y="5"/>
                  </a:cxn>
                  <a:cxn ang="0">
                    <a:pos x="6" y="4"/>
                  </a:cxn>
                  <a:cxn ang="0">
                    <a:pos x="5" y="4"/>
                  </a:cxn>
                  <a:cxn ang="0">
                    <a:pos x="3" y="3"/>
                  </a:cxn>
                  <a:cxn ang="0">
                    <a:pos x="0" y="3"/>
                  </a:cxn>
                  <a:cxn ang="0">
                    <a:pos x="0" y="0"/>
                  </a:cxn>
                </a:cxnLst>
                <a:rect l="0" t="0" r="r" b="b"/>
                <a:pathLst>
                  <a:path w="24" h="51">
                    <a:moveTo>
                      <a:pt x="0" y="0"/>
                    </a:moveTo>
                    <a:lnTo>
                      <a:pt x="24" y="0"/>
                    </a:lnTo>
                    <a:lnTo>
                      <a:pt x="24" y="3"/>
                    </a:lnTo>
                    <a:lnTo>
                      <a:pt x="21" y="3"/>
                    </a:lnTo>
                    <a:lnTo>
                      <a:pt x="19" y="4"/>
                    </a:lnTo>
                    <a:lnTo>
                      <a:pt x="18" y="4"/>
                    </a:lnTo>
                    <a:lnTo>
                      <a:pt x="17" y="5"/>
                    </a:lnTo>
                    <a:lnTo>
                      <a:pt x="17" y="6"/>
                    </a:lnTo>
                    <a:lnTo>
                      <a:pt x="17" y="45"/>
                    </a:lnTo>
                    <a:lnTo>
                      <a:pt x="17" y="47"/>
                    </a:lnTo>
                    <a:lnTo>
                      <a:pt x="18" y="47"/>
                    </a:lnTo>
                    <a:lnTo>
                      <a:pt x="19" y="48"/>
                    </a:lnTo>
                    <a:lnTo>
                      <a:pt x="21" y="48"/>
                    </a:lnTo>
                    <a:lnTo>
                      <a:pt x="24" y="48"/>
                    </a:lnTo>
                    <a:lnTo>
                      <a:pt x="24" y="51"/>
                    </a:lnTo>
                    <a:lnTo>
                      <a:pt x="0" y="51"/>
                    </a:lnTo>
                    <a:lnTo>
                      <a:pt x="0" y="48"/>
                    </a:lnTo>
                    <a:lnTo>
                      <a:pt x="3" y="48"/>
                    </a:lnTo>
                    <a:lnTo>
                      <a:pt x="5" y="48"/>
                    </a:lnTo>
                    <a:lnTo>
                      <a:pt x="6" y="47"/>
                    </a:lnTo>
                    <a:lnTo>
                      <a:pt x="6" y="47"/>
                    </a:lnTo>
                    <a:lnTo>
                      <a:pt x="7" y="45"/>
                    </a:lnTo>
                    <a:lnTo>
                      <a:pt x="7" y="6"/>
                    </a:lnTo>
                    <a:lnTo>
                      <a:pt x="6" y="5"/>
                    </a:lnTo>
                    <a:lnTo>
                      <a:pt x="6" y="4"/>
                    </a:lnTo>
                    <a:lnTo>
                      <a:pt x="5" y="4"/>
                    </a:lnTo>
                    <a:lnTo>
                      <a:pt x="3" y="3"/>
                    </a:lnTo>
                    <a:lnTo>
                      <a:pt x="0" y="3"/>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0" name="Freeform 15"/>
              <p:cNvSpPr>
                <a:spLocks noEditPoints="1"/>
              </p:cNvSpPr>
              <p:nvPr userDrawn="1"/>
            </p:nvSpPr>
            <p:spPr bwMode="auto">
              <a:xfrm>
                <a:off x="655638" y="6523038"/>
                <a:ext cx="88900" cy="95250"/>
              </a:xfrm>
              <a:custGeom>
                <a:avLst/>
                <a:gdLst/>
                <a:ahLst/>
                <a:cxnLst>
                  <a:cxn ang="0">
                    <a:pos x="21" y="4"/>
                  </a:cxn>
                  <a:cxn ang="0">
                    <a:pos x="16" y="7"/>
                  </a:cxn>
                  <a:cxn ang="0">
                    <a:pos x="13" y="11"/>
                  </a:cxn>
                  <a:cxn ang="0">
                    <a:pos x="12" y="18"/>
                  </a:cxn>
                  <a:cxn ang="0">
                    <a:pos x="12" y="31"/>
                  </a:cxn>
                  <a:cxn ang="0">
                    <a:pos x="13" y="38"/>
                  </a:cxn>
                  <a:cxn ang="0">
                    <a:pos x="15" y="44"/>
                  </a:cxn>
                  <a:cxn ang="0">
                    <a:pos x="19" y="48"/>
                  </a:cxn>
                  <a:cxn ang="0">
                    <a:pos x="25" y="50"/>
                  </a:cxn>
                  <a:cxn ang="0">
                    <a:pos x="31" y="48"/>
                  </a:cxn>
                  <a:cxn ang="0">
                    <a:pos x="35" y="44"/>
                  </a:cxn>
                  <a:cxn ang="0">
                    <a:pos x="37" y="38"/>
                  </a:cxn>
                  <a:cxn ang="0">
                    <a:pos x="38" y="31"/>
                  </a:cxn>
                  <a:cxn ang="0">
                    <a:pos x="38" y="18"/>
                  </a:cxn>
                  <a:cxn ang="0">
                    <a:pos x="36" y="11"/>
                  </a:cxn>
                  <a:cxn ang="0">
                    <a:pos x="33" y="7"/>
                  </a:cxn>
                  <a:cxn ang="0">
                    <a:pos x="28" y="4"/>
                  </a:cxn>
                  <a:cxn ang="0">
                    <a:pos x="25" y="0"/>
                  </a:cxn>
                  <a:cxn ang="0">
                    <a:pos x="35" y="2"/>
                  </a:cxn>
                  <a:cxn ang="0">
                    <a:pos x="42" y="5"/>
                  </a:cxn>
                  <a:cxn ang="0">
                    <a:pos x="47" y="12"/>
                  </a:cxn>
                  <a:cxn ang="0">
                    <a:pos x="49" y="21"/>
                  </a:cxn>
                  <a:cxn ang="0">
                    <a:pos x="49" y="32"/>
                  </a:cxn>
                  <a:cxn ang="0">
                    <a:pos x="47" y="41"/>
                  </a:cxn>
                  <a:cxn ang="0">
                    <a:pos x="42" y="48"/>
                  </a:cxn>
                  <a:cxn ang="0">
                    <a:pos x="35" y="51"/>
                  </a:cxn>
                  <a:cxn ang="0">
                    <a:pos x="25" y="53"/>
                  </a:cxn>
                  <a:cxn ang="0">
                    <a:pos x="15" y="51"/>
                  </a:cxn>
                  <a:cxn ang="0">
                    <a:pos x="7" y="48"/>
                  </a:cxn>
                  <a:cxn ang="0">
                    <a:pos x="3" y="41"/>
                  </a:cxn>
                  <a:cxn ang="0">
                    <a:pos x="0" y="32"/>
                  </a:cxn>
                  <a:cxn ang="0">
                    <a:pos x="0" y="21"/>
                  </a:cxn>
                  <a:cxn ang="0">
                    <a:pos x="3" y="12"/>
                  </a:cxn>
                  <a:cxn ang="0">
                    <a:pos x="7" y="5"/>
                  </a:cxn>
                  <a:cxn ang="0">
                    <a:pos x="15" y="2"/>
                  </a:cxn>
                  <a:cxn ang="0">
                    <a:pos x="25" y="0"/>
                  </a:cxn>
                </a:cxnLst>
                <a:rect l="0" t="0" r="r" b="b"/>
                <a:pathLst>
                  <a:path w="49" h="53">
                    <a:moveTo>
                      <a:pt x="25" y="4"/>
                    </a:moveTo>
                    <a:lnTo>
                      <a:pt x="21" y="4"/>
                    </a:lnTo>
                    <a:lnTo>
                      <a:pt x="19" y="5"/>
                    </a:lnTo>
                    <a:lnTo>
                      <a:pt x="16" y="7"/>
                    </a:lnTo>
                    <a:lnTo>
                      <a:pt x="15" y="9"/>
                    </a:lnTo>
                    <a:lnTo>
                      <a:pt x="13" y="11"/>
                    </a:lnTo>
                    <a:lnTo>
                      <a:pt x="13" y="15"/>
                    </a:lnTo>
                    <a:lnTo>
                      <a:pt x="12" y="18"/>
                    </a:lnTo>
                    <a:lnTo>
                      <a:pt x="12" y="22"/>
                    </a:lnTo>
                    <a:lnTo>
                      <a:pt x="12" y="31"/>
                    </a:lnTo>
                    <a:lnTo>
                      <a:pt x="12" y="35"/>
                    </a:lnTo>
                    <a:lnTo>
                      <a:pt x="13" y="38"/>
                    </a:lnTo>
                    <a:lnTo>
                      <a:pt x="13" y="42"/>
                    </a:lnTo>
                    <a:lnTo>
                      <a:pt x="15" y="44"/>
                    </a:lnTo>
                    <a:lnTo>
                      <a:pt x="16" y="46"/>
                    </a:lnTo>
                    <a:lnTo>
                      <a:pt x="19" y="48"/>
                    </a:lnTo>
                    <a:lnTo>
                      <a:pt x="21" y="49"/>
                    </a:lnTo>
                    <a:lnTo>
                      <a:pt x="25" y="50"/>
                    </a:lnTo>
                    <a:lnTo>
                      <a:pt x="28" y="49"/>
                    </a:lnTo>
                    <a:lnTo>
                      <a:pt x="31" y="48"/>
                    </a:lnTo>
                    <a:lnTo>
                      <a:pt x="33" y="46"/>
                    </a:lnTo>
                    <a:lnTo>
                      <a:pt x="35" y="44"/>
                    </a:lnTo>
                    <a:lnTo>
                      <a:pt x="36" y="42"/>
                    </a:lnTo>
                    <a:lnTo>
                      <a:pt x="37" y="38"/>
                    </a:lnTo>
                    <a:lnTo>
                      <a:pt x="38" y="35"/>
                    </a:lnTo>
                    <a:lnTo>
                      <a:pt x="38" y="31"/>
                    </a:lnTo>
                    <a:lnTo>
                      <a:pt x="38" y="22"/>
                    </a:lnTo>
                    <a:lnTo>
                      <a:pt x="38" y="18"/>
                    </a:lnTo>
                    <a:lnTo>
                      <a:pt x="37" y="15"/>
                    </a:lnTo>
                    <a:lnTo>
                      <a:pt x="36" y="11"/>
                    </a:lnTo>
                    <a:lnTo>
                      <a:pt x="35" y="9"/>
                    </a:lnTo>
                    <a:lnTo>
                      <a:pt x="33" y="7"/>
                    </a:lnTo>
                    <a:lnTo>
                      <a:pt x="31" y="5"/>
                    </a:lnTo>
                    <a:lnTo>
                      <a:pt x="28" y="4"/>
                    </a:lnTo>
                    <a:lnTo>
                      <a:pt x="25" y="4"/>
                    </a:lnTo>
                    <a:close/>
                    <a:moveTo>
                      <a:pt x="25" y="0"/>
                    </a:moveTo>
                    <a:lnTo>
                      <a:pt x="30" y="1"/>
                    </a:lnTo>
                    <a:lnTo>
                      <a:pt x="35" y="2"/>
                    </a:lnTo>
                    <a:lnTo>
                      <a:pt x="39" y="3"/>
                    </a:lnTo>
                    <a:lnTo>
                      <a:pt x="42" y="5"/>
                    </a:lnTo>
                    <a:lnTo>
                      <a:pt x="45" y="8"/>
                    </a:lnTo>
                    <a:lnTo>
                      <a:pt x="47" y="12"/>
                    </a:lnTo>
                    <a:lnTo>
                      <a:pt x="48" y="16"/>
                    </a:lnTo>
                    <a:lnTo>
                      <a:pt x="49" y="21"/>
                    </a:lnTo>
                    <a:lnTo>
                      <a:pt x="49" y="27"/>
                    </a:lnTo>
                    <a:lnTo>
                      <a:pt x="49" y="32"/>
                    </a:lnTo>
                    <a:lnTo>
                      <a:pt x="48" y="37"/>
                    </a:lnTo>
                    <a:lnTo>
                      <a:pt x="47" y="41"/>
                    </a:lnTo>
                    <a:lnTo>
                      <a:pt x="45" y="45"/>
                    </a:lnTo>
                    <a:lnTo>
                      <a:pt x="42" y="48"/>
                    </a:lnTo>
                    <a:lnTo>
                      <a:pt x="39" y="50"/>
                    </a:lnTo>
                    <a:lnTo>
                      <a:pt x="35" y="51"/>
                    </a:lnTo>
                    <a:lnTo>
                      <a:pt x="30" y="52"/>
                    </a:lnTo>
                    <a:lnTo>
                      <a:pt x="25" y="53"/>
                    </a:lnTo>
                    <a:lnTo>
                      <a:pt x="19" y="52"/>
                    </a:lnTo>
                    <a:lnTo>
                      <a:pt x="15" y="51"/>
                    </a:lnTo>
                    <a:lnTo>
                      <a:pt x="11" y="50"/>
                    </a:lnTo>
                    <a:lnTo>
                      <a:pt x="7" y="48"/>
                    </a:lnTo>
                    <a:lnTo>
                      <a:pt x="5" y="45"/>
                    </a:lnTo>
                    <a:lnTo>
                      <a:pt x="3" y="41"/>
                    </a:lnTo>
                    <a:lnTo>
                      <a:pt x="1" y="37"/>
                    </a:lnTo>
                    <a:lnTo>
                      <a:pt x="0" y="32"/>
                    </a:lnTo>
                    <a:lnTo>
                      <a:pt x="0" y="27"/>
                    </a:lnTo>
                    <a:lnTo>
                      <a:pt x="0" y="21"/>
                    </a:lnTo>
                    <a:lnTo>
                      <a:pt x="1" y="16"/>
                    </a:lnTo>
                    <a:lnTo>
                      <a:pt x="3" y="12"/>
                    </a:lnTo>
                    <a:lnTo>
                      <a:pt x="5" y="8"/>
                    </a:lnTo>
                    <a:lnTo>
                      <a:pt x="7" y="5"/>
                    </a:lnTo>
                    <a:lnTo>
                      <a:pt x="11" y="3"/>
                    </a:lnTo>
                    <a:lnTo>
                      <a:pt x="15" y="2"/>
                    </a:lnTo>
                    <a:lnTo>
                      <a:pt x="19" y="1"/>
                    </a:lnTo>
                    <a:lnTo>
                      <a:pt x="25"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32" name="Rectangle 31"/>
            <p:cNvSpPr/>
            <p:nvPr userDrawn="1"/>
          </p:nvSpPr>
          <p:spPr>
            <a:xfrm>
              <a:off x="35718" y="6664325"/>
              <a:ext cx="1238250" cy="193675"/>
            </a:xfrm>
            <a:prstGeom prst="rect">
              <a:avLst/>
            </a:prstGeom>
          </p:spPr>
          <p:txBody>
            <a:bodyPr wrap="none">
              <a:spAutoFit/>
            </a:bodyPr>
            <a:lstStyle/>
            <a:p>
              <a:pPr fontAlgn="auto">
                <a:spcBef>
                  <a:spcPts val="0"/>
                </a:spcBef>
                <a:spcAft>
                  <a:spcPts val="0"/>
                </a:spcAft>
                <a:defRPr/>
              </a:pPr>
              <a:r>
                <a:rPr lang="en-US" sz="640" i="0" dirty="0">
                  <a:latin typeface="+mn-lt"/>
                </a:rPr>
                <a:t>Local Touch – Global Reach</a:t>
              </a:r>
            </a:p>
          </p:txBody>
        </p:sp>
      </p:grpSp>
      <p:sp>
        <p:nvSpPr>
          <p:cNvPr id="33" name="Rectangle 26"/>
          <p:cNvSpPr>
            <a:spLocks noChangeArrowheads="1"/>
          </p:cNvSpPr>
          <p:nvPr userDrawn="1"/>
        </p:nvSpPr>
        <p:spPr bwMode="auto">
          <a:xfrm>
            <a:off x="0" y="829056"/>
            <a:ext cx="9144000" cy="9144"/>
          </a:xfrm>
          <a:prstGeom prst="rect">
            <a:avLst/>
          </a:prstGeom>
          <a:gradFill rotWithShape="1">
            <a:gsLst>
              <a:gs pos="0">
                <a:srgbClr val="FFC000"/>
              </a:gs>
              <a:gs pos="100000">
                <a:srgbClr val="FF4019"/>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Tree>
  </p:cSld>
  <p:clrMap bg1="lt1" tx1="dk1" bg2="lt2" tx2="dk2" accent1="accent1" accent2="accent2" accent3="accent3" accent4="accent4" accent5="accent5" accent6="accent6" hlink="hlink" folHlink="folHlink"/>
  <p:sldLayoutIdLst>
    <p:sldLayoutId id="214748388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spd="med" advClick="0">
    <p:fade thruBlk="1"/>
  </p:transition>
  <p:txStyles>
    <p:title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p:titleStyle>
    <p:bodyStyle>
      <a:lvl1pPr marL="231775" indent="-231775" algn="l" rtl="0" eaLnBrk="0" fontAlgn="base" hangingPunct="0">
        <a:spcBef>
          <a:spcPct val="0"/>
        </a:spcBef>
        <a:spcAft>
          <a:spcPct val="50000"/>
        </a:spcAft>
        <a:buClrTx/>
        <a:buFont typeface="Arial" pitchFamily="34" charset="0"/>
        <a:buChar char="•"/>
        <a:defRPr sz="1600">
          <a:solidFill>
            <a:schemeClr val="tx1"/>
          </a:solidFill>
          <a:latin typeface="+mn-lt"/>
          <a:ea typeface="+mn-ea"/>
          <a:cs typeface="+mn-cs"/>
        </a:defRPr>
      </a:lvl1pPr>
      <a:lvl2pPr marL="466725" indent="-233363" algn="l" rtl="0" eaLnBrk="0" fontAlgn="base" hangingPunct="0">
        <a:spcBef>
          <a:spcPct val="0"/>
        </a:spcBef>
        <a:spcAft>
          <a:spcPct val="50000"/>
        </a:spcAft>
        <a:buClrTx/>
        <a:buFont typeface="Arial" charset="0"/>
        <a:buChar char="–"/>
        <a:defRPr sz="1400">
          <a:solidFill>
            <a:schemeClr val="tx1"/>
          </a:solidFill>
          <a:latin typeface="+mn-lt"/>
        </a:defRPr>
      </a:lvl2pPr>
      <a:lvl3pPr marL="688975" indent="-220663" algn="l" rtl="0" eaLnBrk="0" fontAlgn="base" hangingPunct="0">
        <a:spcBef>
          <a:spcPct val="0"/>
        </a:spcBef>
        <a:spcAft>
          <a:spcPct val="50000"/>
        </a:spcAft>
        <a:buClrTx/>
        <a:buChar char="•"/>
        <a:defRPr sz="1200">
          <a:solidFill>
            <a:schemeClr val="tx1"/>
          </a:solidFill>
          <a:latin typeface="+mn-lt"/>
        </a:defRPr>
      </a:lvl3pPr>
      <a:lvl4pPr marL="919163" indent="-228600" algn="l" rtl="0" eaLnBrk="0" fontAlgn="base" hangingPunct="0">
        <a:spcBef>
          <a:spcPct val="0"/>
        </a:spcBef>
        <a:spcAft>
          <a:spcPct val="50000"/>
        </a:spcAft>
        <a:buClrTx/>
        <a:buFont typeface="Arial" charset="0"/>
        <a:buChar char="–"/>
        <a:defRPr sz="1200">
          <a:solidFill>
            <a:schemeClr val="tx1"/>
          </a:solidFill>
          <a:latin typeface="+mn-lt"/>
        </a:defRPr>
      </a:lvl4pPr>
      <a:lvl5pPr marL="1149350" indent="-228600" algn="l" rtl="0" eaLnBrk="0" fontAlgn="base" hangingPunct="0">
        <a:spcBef>
          <a:spcPct val="0"/>
        </a:spcBef>
        <a:spcAft>
          <a:spcPct val="50000"/>
        </a:spcAft>
        <a:buClrTx/>
        <a:buChar char="•"/>
        <a:defRPr sz="1200">
          <a:solidFill>
            <a:schemeClr val="tx1"/>
          </a:solidFill>
          <a:latin typeface="+mn-lt"/>
        </a:defRPr>
      </a:lvl5pPr>
      <a:lvl6pPr marL="1606550" indent="-228600" algn="l" rtl="0" eaLnBrk="0" fontAlgn="base" hangingPunct="0">
        <a:spcBef>
          <a:spcPct val="0"/>
        </a:spcBef>
        <a:spcAft>
          <a:spcPct val="50000"/>
        </a:spcAft>
        <a:buClr>
          <a:schemeClr val="accent2"/>
        </a:buClr>
        <a:buChar char="•"/>
        <a:defRPr sz="1200">
          <a:solidFill>
            <a:schemeClr val="tx1"/>
          </a:solidFill>
          <a:latin typeface="+mn-lt"/>
        </a:defRPr>
      </a:lvl6pPr>
      <a:lvl7pPr marL="2063750" indent="-228600" algn="l" rtl="0" eaLnBrk="0" fontAlgn="base" hangingPunct="0">
        <a:spcBef>
          <a:spcPct val="0"/>
        </a:spcBef>
        <a:spcAft>
          <a:spcPct val="50000"/>
        </a:spcAft>
        <a:buClr>
          <a:schemeClr val="accent2"/>
        </a:buClr>
        <a:buChar char="•"/>
        <a:defRPr sz="1200">
          <a:solidFill>
            <a:schemeClr val="tx1"/>
          </a:solidFill>
          <a:latin typeface="+mn-lt"/>
        </a:defRPr>
      </a:lvl7pPr>
      <a:lvl8pPr marL="2520950" indent="-228600" algn="l" rtl="0" eaLnBrk="0" fontAlgn="base" hangingPunct="0">
        <a:spcBef>
          <a:spcPct val="0"/>
        </a:spcBef>
        <a:spcAft>
          <a:spcPct val="50000"/>
        </a:spcAft>
        <a:buClr>
          <a:schemeClr val="accent2"/>
        </a:buClr>
        <a:buChar char="•"/>
        <a:defRPr sz="1200">
          <a:solidFill>
            <a:schemeClr val="tx1"/>
          </a:solidFill>
          <a:latin typeface="+mn-lt"/>
        </a:defRPr>
      </a:lvl8pPr>
      <a:lvl9pPr marL="2978150" indent="-228600" algn="l" rtl="0" eaLnBrk="0" fontAlgn="base" hangingPunct="0">
        <a:spcBef>
          <a:spcPct val="0"/>
        </a:spcBef>
        <a:spcAft>
          <a:spcPct val="50000"/>
        </a:spcAft>
        <a:buClr>
          <a:schemeClr val="accent2"/>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41" name="Picture 40" descr="spade-flower.png"/>
          <p:cNvPicPr>
            <a:picLocks noChangeAspect="1"/>
          </p:cNvPicPr>
          <p:nvPr userDrawn="1"/>
        </p:nvPicPr>
        <p:blipFill>
          <a:blip r:embed="rId13" cstate="print">
            <a:duotone>
              <a:prstClr val="black"/>
              <a:srgbClr val="FFAE0D">
                <a:tint val="45000"/>
                <a:satMod val="400000"/>
              </a:srgbClr>
            </a:duotone>
          </a:blip>
          <a:srcRect t="23439" r="24428"/>
          <a:stretch>
            <a:fillRect/>
          </a:stretch>
        </p:blipFill>
        <p:spPr>
          <a:xfrm>
            <a:off x="7053202" y="4198"/>
            <a:ext cx="2090797" cy="2596127"/>
          </a:xfrm>
          <a:prstGeom prst="rect">
            <a:avLst/>
          </a:prstGeom>
        </p:spPr>
      </p:pic>
      <p:grpSp>
        <p:nvGrpSpPr>
          <p:cNvPr id="23" name="Group 22"/>
          <p:cNvGrpSpPr/>
          <p:nvPr userDrawn="1"/>
        </p:nvGrpSpPr>
        <p:grpSpPr>
          <a:xfrm rot="10800000" flipH="1">
            <a:off x="5619751" y="5086348"/>
            <a:ext cx="3533774" cy="1771649"/>
            <a:chOff x="2053085" y="0"/>
            <a:chExt cx="7099541" cy="3786997"/>
          </a:xfrm>
        </p:grpSpPr>
        <p:sp>
          <p:nvSpPr>
            <p:cNvPr id="24" name="Freeform 23"/>
            <p:cNvSpPr>
              <a:spLocks/>
            </p:cNvSpPr>
            <p:nvPr userDrawn="1"/>
          </p:nvSpPr>
          <p:spPr bwMode="auto">
            <a:xfrm flipH="1">
              <a:off x="2053085" y="1"/>
              <a:ext cx="7090913" cy="3786996"/>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rgbClr val="FF4019"/>
                </a:gs>
                <a:gs pos="36000">
                  <a:srgbClr val="F26531"/>
                </a:gs>
                <a:gs pos="100000">
                  <a:srgbClr val="FFC000"/>
                </a:gs>
              </a:gsLst>
              <a:lin ang="7800000" scaled="0"/>
              <a:tileRect/>
            </a:gradFill>
            <a:ln w="9525">
              <a:noFill/>
              <a:round/>
              <a:headEnd/>
              <a:tailEnd/>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5" name="Freeform 23"/>
            <p:cNvSpPr>
              <a:spLocks/>
            </p:cNvSpPr>
            <p:nvPr userDrawn="1"/>
          </p:nvSpPr>
          <p:spPr bwMode="auto">
            <a:xfrm flipH="1">
              <a:off x="3459192" y="0"/>
              <a:ext cx="5693434" cy="3657600"/>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solidFill>
              <a:srgbClr val="FF4019"/>
            </a:solidFill>
            <a:ln w="9525">
              <a:noFill/>
              <a:round/>
              <a:headEnd/>
              <a:tailEnd/>
            </a:ln>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grpSp>
      <p:sp>
        <p:nvSpPr>
          <p:cNvPr id="3075" name="Rectangle 2"/>
          <p:cNvSpPr>
            <a:spLocks noGrp="1" noChangeArrowheads="1"/>
          </p:cNvSpPr>
          <p:nvPr>
            <p:ph type="title"/>
          </p:nvPr>
        </p:nvSpPr>
        <p:spPr bwMode="gray">
          <a:xfrm>
            <a:off x="273050" y="0"/>
            <a:ext cx="8675688" cy="831850"/>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3076" name="Rectangle 3"/>
          <p:cNvSpPr>
            <a:spLocks noGrp="1" noChangeArrowheads="1"/>
          </p:cNvSpPr>
          <p:nvPr>
            <p:ph type="body" idx="1"/>
          </p:nvPr>
        </p:nvSpPr>
        <p:spPr bwMode="gray">
          <a:xfrm>
            <a:off x="273050" y="1050925"/>
            <a:ext cx="8675688" cy="1509713"/>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175" name="Line 7"/>
          <p:cNvSpPr>
            <a:spLocks noChangeShapeType="1"/>
          </p:cNvSpPr>
          <p:nvPr/>
        </p:nvSpPr>
        <p:spPr bwMode="gray">
          <a:xfrm>
            <a:off x="8691563" y="6500813"/>
            <a:ext cx="0" cy="239712"/>
          </a:xfrm>
          <a:prstGeom prst="line">
            <a:avLst/>
          </a:prstGeom>
          <a:noFill/>
          <a:ln w="9525">
            <a:solidFill>
              <a:schemeClr val="bg1"/>
            </a:solidFill>
            <a:round/>
            <a:headEnd/>
            <a:tailEnd/>
          </a:ln>
          <a:effectLst/>
        </p:spPr>
        <p:txBody>
          <a:bodyPr wrap="none" anchor="ctr"/>
          <a:lstStyle/>
          <a:p>
            <a:pPr fontAlgn="auto">
              <a:spcBef>
                <a:spcPts val="0"/>
              </a:spcBef>
              <a:spcAft>
                <a:spcPts val="0"/>
              </a:spcAft>
              <a:defRPr/>
            </a:pPr>
            <a:endParaRPr lang="en-US" dirty="0">
              <a:solidFill>
                <a:schemeClr val="bg1"/>
              </a:solidFill>
              <a:latin typeface="+mn-lt"/>
            </a:endParaRPr>
          </a:p>
        </p:txBody>
      </p:sp>
      <p:sp>
        <p:nvSpPr>
          <p:cNvPr id="7176" name="Text Box 8"/>
          <p:cNvSpPr txBox="1">
            <a:spLocks noChangeArrowheads="1"/>
          </p:cNvSpPr>
          <p:nvPr/>
        </p:nvSpPr>
        <p:spPr bwMode="gray">
          <a:xfrm>
            <a:off x="8691563" y="6499225"/>
            <a:ext cx="452437" cy="242888"/>
          </a:xfrm>
          <a:prstGeom prst="rect">
            <a:avLst/>
          </a:prstGeom>
          <a:noFill/>
          <a:ln w="12700" algn="ctr">
            <a:noFill/>
            <a:miter lim="800000"/>
            <a:headEnd/>
            <a:tailEnd type="none" w="lg" len="lg"/>
          </a:ln>
          <a:effectLst/>
        </p:spPr>
        <p:txBody>
          <a:bodyPr anchor="ctr" anchorCtr="1"/>
          <a:lstStyle/>
          <a:p>
            <a:pPr eaLnBrk="0" fontAlgn="auto" hangingPunct="0">
              <a:lnSpc>
                <a:spcPct val="85000"/>
              </a:lnSpc>
              <a:spcBef>
                <a:spcPts val="0"/>
              </a:spcBef>
              <a:spcAft>
                <a:spcPts val="0"/>
              </a:spcAft>
              <a:defRPr/>
            </a:pPr>
            <a:fld id="{A03C8E3D-7E94-4E63-BE20-DBBC657670B3}" type="slidenum">
              <a:rPr lang="en-US" sz="800">
                <a:solidFill>
                  <a:schemeClr val="bg1"/>
                </a:solidFill>
                <a:latin typeface="Arial Narrow" pitchFamily="34" charset="0"/>
              </a:rPr>
              <a:pPr eaLnBrk="0" fontAlgn="auto" hangingPunct="0">
                <a:lnSpc>
                  <a:spcPct val="85000"/>
                </a:lnSpc>
                <a:spcBef>
                  <a:spcPts val="0"/>
                </a:spcBef>
                <a:spcAft>
                  <a:spcPts val="0"/>
                </a:spcAft>
                <a:defRPr/>
              </a:pPr>
              <a:t>‹#›</a:t>
            </a:fld>
            <a:endParaRPr lang="en-US" sz="800" dirty="0">
              <a:solidFill>
                <a:schemeClr val="bg1"/>
              </a:solidFill>
              <a:latin typeface="Arial Narrow" pitchFamily="34" charset="0"/>
            </a:endParaRPr>
          </a:p>
        </p:txBody>
      </p:sp>
      <p:sp>
        <p:nvSpPr>
          <p:cNvPr id="28" name="Text Box 9"/>
          <p:cNvSpPr txBox="1">
            <a:spLocks noChangeArrowheads="1"/>
          </p:cNvSpPr>
          <p:nvPr userDrawn="1"/>
        </p:nvSpPr>
        <p:spPr bwMode="gray">
          <a:xfrm>
            <a:off x="7432675" y="6518275"/>
            <a:ext cx="1225550" cy="209550"/>
          </a:xfrm>
          <a:prstGeom prst="rect">
            <a:avLst/>
          </a:prstGeom>
          <a:noFill/>
          <a:ln w="12700" algn="ctr">
            <a:noFill/>
            <a:miter lim="800000"/>
            <a:headEnd/>
            <a:tailEnd type="none" w="lg" len="lg"/>
          </a:ln>
          <a:effectLst/>
        </p:spPr>
        <p:txBody>
          <a:bodyPr>
            <a:spAutoFit/>
          </a:bodyPr>
          <a:lstStyle/>
          <a:p>
            <a:pPr algn="r" eaLnBrk="0" fontAlgn="auto" hangingPunct="0">
              <a:lnSpc>
                <a:spcPct val="85000"/>
              </a:lnSpc>
              <a:spcBef>
                <a:spcPts val="0"/>
              </a:spcBef>
              <a:spcAft>
                <a:spcPts val="0"/>
              </a:spcAft>
              <a:defRPr/>
            </a:pPr>
            <a:r>
              <a:rPr lang="en-US" sz="900" dirty="0">
                <a:solidFill>
                  <a:schemeClr val="bg1"/>
                </a:solidFill>
                <a:latin typeface="Arial" pitchFamily="34" charset="0"/>
                <a:cs typeface="Arial" pitchFamily="34" charset="0"/>
              </a:rPr>
              <a:t>www.us.sogeti.com</a:t>
            </a:r>
          </a:p>
        </p:txBody>
      </p:sp>
      <p:sp>
        <p:nvSpPr>
          <p:cNvPr id="29" name="Rectangle 26"/>
          <p:cNvSpPr>
            <a:spLocks noChangeArrowheads="1"/>
          </p:cNvSpPr>
          <p:nvPr userDrawn="1"/>
        </p:nvSpPr>
        <p:spPr bwMode="auto">
          <a:xfrm>
            <a:off x="0" y="829056"/>
            <a:ext cx="9144000" cy="9144"/>
          </a:xfrm>
          <a:prstGeom prst="rect">
            <a:avLst/>
          </a:prstGeom>
          <a:gradFill rotWithShape="1">
            <a:gsLst>
              <a:gs pos="0">
                <a:srgbClr val="FFC000"/>
              </a:gs>
              <a:gs pos="100000">
                <a:srgbClr val="FF4019"/>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grpSp>
        <p:nvGrpSpPr>
          <p:cNvPr id="30" name="Group 29"/>
          <p:cNvGrpSpPr/>
          <p:nvPr userDrawn="1"/>
        </p:nvGrpSpPr>
        <p:grpSpPr>
          <a:xfrm>
            <a:off x="35718" y="6410325"/>
            <a:ext cx="1238250" cy="447675"/>
            <a:chOff x="35718" y="6410325"/>
            <a:chExt cx="1238250" cy="447675"/>
          </a:xfrm>
        </p:grpSpPr>
        <p:grpSp>
          <p:nvGrpSpPr>
            <p:cNvPr id="31" name="Group 33"/>
            <p:cNvGrpSpPr/>
            <p:nvPr userDrawn="1"/>
          </p:nvGrpSpPr>
          <p:grpSpPr>
            <a:xfrm>
              <a:off x="112713" y="6410325"/>
              <a:ext cx="1063625" cy="252413"/>
              <a:chOff x="112713" y="6438900"/>
              <a:chExt cx="1063625" cy="252413"/>
            </a:xfrm>
          </p:grpSpPr>
          <p:sp>
            <p:nvSpPr>
              <p:cNvPr id="33" name="Rectangle 6"/>
              <p:cNvSpPr>
                <a:spLocks noChangeArrowheads="1"/>
              </p:cNvSpPr>
              <p:nvPr userDrawn="1"/>
            </p:nvSpPr>
            <p:spPr bwMode="auto">
              <a:xfrm>
                <a:off x="112713" y="6438900"/>
                <a:ext cx="1063625" cy="252413"/>
              </a:xfrm>
              <a:prstGeom prst="rect">
                <a:avLst/>
              </a:prstGeom>
              <a:solidFill>
                <a:srgbClr val="FFFFFF"/>
              </a:solidFill>
              <a:ln w="0">
                <a:solidFill>
                  <a:srgbClr val="FFFFFF"/>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34" name="Rectangle 7"/>
              <p:cNvSpPr>
                <a:spLocks noChangeArrowheads="1"/>
              </p:cNvSpPr>
              <p:nvPr userDrawn="1"/>
            </p:nvSpPr>
            <p:spPr bwMode="auto">
              <a:xfrm>
                <a:off x="120650" y="6446839"/>
                <a:ext cx="1047750" cy="236537"/>
              </a:xfrm>
              <a:prstGeom prst="rect">
                <a:avLst/>
              </a:prstGeom>
              <a:solidFill>
                <a:srgbClr val="F35D2F"/>
              </a:solidFill>
              <a:ln w="0">
                <a:solidFill>
                  <a:srgbClr val="FF3617"/>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35" name="Rectangle 8"/>
              <p:cNvSpPr>
                <a:spLocks noChangeArrowheads="1"/>
              </p:cNvSpPr>
              <p:nvPr userDrawn="1"/>
            </p:nvSpPr>
            <p:spPr bwMode="auto">
              <a:xfrm>
                <a:off x="125413" y="6453188"/>
                <a:ext cx="341312" cy="225425"/>
              </a:xfrm>
              <a:prstGeom prst="rect">
                <a:avLst/>
              </a:prstGeom>
              <a:solidFill>
                <a:srgbClr val="FFFFFF"/>
              </a:solidFill>
              <a:ln w="0">
                <a:solidFill>
                  <a:srgbClr val="FFFFFF"/>
                </a:solidFill>
                <a:prstDash val="solid"/>
                <a:miter lim="800000"/>
                <a:headEnd/>
                <a:tailEnd/>
              </a:ln>
            </p:spPr>
            <p:txBody>
              <a:bodyPr/>
              <a:lstStyle/>
              <a:p>
                <a:pPr fontAlgn="auto">
                  <a:spcBef>
                    <a:spcPts val="0"/>
                  </a:spcBef>
                  <a:spcAft>
                    <a:spcPts val="0"/>
                  </a:spcAft>
                  <a:defRPr/>
                </a:pPr>
                <a:endParaRPr lang="en-US" dirty="0">
                  <a:latin typeface="+mn-lt"/>
                </a:endParaRPr>
              </a:p>
            </p:txBody>
          </p:sp>
          <p:sp>
            <p:nvSpPr>
              <p:cNvPr id="36" name="Freeform 9"/>
              <p:cNvSpPr>
                <a:spLocks/>
              </p:cNvSpPr>
              <p:nvPr userDrawn="1"/>
            </p:nvSpPr>
            <p:spPr bwMode="auto">
              <a:xfrm>
                <a:off x="141288" y="6464300"/>
                <a:ext cx="309562" cy="198438"/>
              </a:xfrm>
              <a:custGeom>
                <a:avLst/>
                <a:gdLst/>
                <a:ahLst/>
                <a:cxnLst>
                  <a:cxn ang="0">
                    <a:pos x="88" y="5"/>
                  </a:cxn>
                  <a:cxn ang="0">
                    <a:pos x="94" y="13"/>
                  </a:cxn>
                  <a:cxn ang="0">
                    <a:pos x="99" y="18"/>
                  </a:cxn>
                  <a:cxn ang="0">
                    <a:pos x="106" y="21"/>
                  </a:cxn>
                  <a:cxn ang="0">
                    <a:pos x="114" y="23"/>
                  </a:cxn>
                  <a:cxn ang="0">
                    <a:pos x="125" y="26"/>
                  </a:cxn>
                  <a:cxn ang="0">
                    <a:pos x="139" y="29"/>
                  </a:cxn>
                  <a:cxn ang="0">
                    <a:pos x="149" y="32"/>
                  </a:cxn>
                  <a:cxn ang="0">
                    <a:pos x="158" y="37"/>
                  </a:cxn>
                  <a:cxn ang="0">
                    <a:pos x="165" y="44"/>
                  </a:cxn>
                  <a:cxn ang="0">
                    <a:pos x="169" y="52"/>
                  </a:cxn>
                  <a:cxn ang="0">
                    <a:pos x="171" y="61"/>
                  </a:cxn>
                  <a:cxn ang="0">
                    <a:pos x="169" y="71"/>
                  </a:cxn>
                  <a:cxn ang="0">
                    <a:pos x="165" y="79"/>
                  </a:cxn>
                  <a:cxn ang="0">
                    <a:pos x="159" y="85"/>
                  </a:cxn>
                  <a:cxn ang="0">
                    <a:pos x="152" y="90"/>
                  </a:cxn>
                  <a:cxn ang="0">
                    <a:pos x="143" y="93"/>
                  </a:cxn>
                  <a:cxn ang="0">
                    <a:pos x="133" y="94"/>
                  </a:cxn>
                  <a:cxn ang="0">
                    <a:pos x="126" y="94"/>
                  </a:cxn>
                  <a:cxn ang="0">
                    <a:pos x="121" y="93"/>
                  </a:cxn>
                  <a:cxn ang="0">
                    <a:pos x="116" y="91"/>
                  </a:cxn>
                  <a:cxn ang="0">
                    <a:pos x="111" y="88"/>
                  </a:cxn>
                  <a:cxn ang="0">
                    <a:pos x="104" y="83"/>
                  </a:cxn>
                  <a:cxn ang="0">
                    <a:pos x="99" y="80"/>
                  </a:cxn>
                  <a:cxn ang="0">
                    <a:pos x="99" y="81"/>
                  </a:cxn>
                  <a:cxn ang="0">
                    <a:pos x="102" y="87"/>
                  </a:cxn>
                  <a:cxn ang="0">
                    <a:pos x="111" y="98"/>
                  </a:cxn>
                  <a:cxn ang="0">
                    <a:pos x="122" y="104"/>
                  </a:cxn>
                  <a:cxn ang="0">
                    <a:pos x="128" y="107"/>
                  </a:cxn>
                  <a:cxn ang="0">
                    <a:pos x="129" y="109"/>
                  </a:cxn>
                  <a:cxn ang="0">
                    <a:pos x="42" y="109"/>
                  </a:cxn>
                  <a:cxn ang="0">
                    <a:pos x="42" y="108"/>
                  </a:cxn>
                  <a:cxn ang="0">
                    <a:pos x="43" y="107"/>
                  </a:cxn>
                  <a:cxn ang="0">
                    <a:pos x="54" y="101"/>
                  </a:cxn>
                  <a:cxn ang="0">
                    <a:pos x="64" y="93"/>
                  </a:cxn>
                  <a:cxn ang="0">
                    <a:pos x="72" y="81"/>
                  </a:cxn>
                  <a:cxn ang="0">
                    <a:pos x="72" y="81"/>
                  </a:cxn>
                  <a:cxn ang="0">
                    <a:pos x="71" y="80"/>
                  </a:cxn>
                  <a:cxn ang="0">
                    <a:pos x="63" y="86"/>
                  </a:cxn>
                  <a:cxn ang="0">
                    <a:pos x="57" y="90"/>
                  </a:cxn>
                  <a:cxn ang="0">
                    <a:pos x="52" y="92"/>
                  </a:cxn>
                  <a:cxn ang="0">
                    <a:pos x="47" y="93"/>
                  </a:cxn>
                  <a:cxn ang="0">
                    <a:pos x="43" y="94"/>
                  </a:cxn>
                  <a:cxn ang="0">
                    <a:pos x="29" y="94"/>
                  </a:cxn>
                  <a:cxn ang="0">
                    <a:pos x="19" y="90"/>
                  </a:cxn>
                  <a:cxn ang="0">
                    <a:pos x="11" y="85"/>
                  </a:cxn>
                  <a:cxn ang="0">
                    <a:pos x="5" y="79"/>
                  </a:cxn>
                  <a:cxn ang="0">
                    <a:pos x="1" y="71"/>
                  </a:cxn>
                  <a:cxn ang="0">
                    <a:pos x="0" y="61"/>
                  </a:cxn>
                  <a:cxn ang="0">
                    <a:pos x="1" y="52"/>
                  </a:cxn>
                  <a:cxn ang="0">
                    <a:pos x="6" y="44"/>
                  </a:cxn>
                  <a:cxn ang="0">
                    <a:pos x="13" y="37"/>
                  </a:cxn>
                  <a:cxn ang="0">
                    <a:pos x="22" y="32"/>
                  </a:cxn>
                  <a:cxn ang="0">
                    <a:pos x="39" y="27"/>
                  </a:cxn>
                  <a:cxn ang="0">
                    <a:pos x="45" y="26"/>
                  </a:cxn>
                  <a:cxn ang="0">
                    <a:pos x="57" y="23"/>
                  </a:cxn>
                  <a:cxn ang="0">
                    <a:pos x="65" y="21"/>
                  </a:cxn>
                  <a:cxn ang="0">
                    <a:pos x="72" y="18"/>
                  </a:cxn>
                  <a:cxn ang="0">
                    <a:pos x="77" y="13"/>
                  </a:cxn>
                  <a:cxn ang="0">
                    <a:pos x="83" y="5"/>
                  </a:cxn>
                </a:cxnLst>
                <a:rect l="0" t="0" r="r" b="b"/>
                <a:pathLst>
                  <a:path w="171" h="109">
                    <a:moveTo>
                      <a:pt x="85" y="0"/>
                    </a:moveTo>
                    <a:lnTo>
                      <a:pt x="88" y="5"/>
                    </a:lnTo>
                    <a:lnTo>
                      <a:pt x="91" y="9"/>
                    </a:lnTo>
                    <a:lnTo>
                      <a:pt x="94" y="13"/>
                    </a:lnTo>
                    <a:lnTo>
                      <a:pt x="96" y="15"/>
                    </a:lnTo>
                    <a:lnTo>
                      <a:pt x="99" y="18"/>
                    </a:lnTo>
                    <a:lnTo>
                      <a:pt x="102" y="19"/>
                    </a:lnTo>
                    <a:lnTo>
                      <a:pt x="106" y="21"/>
                    </a:lnTo>
                    <a:lnTo>
                      <a:pt x="110" y="22"/>
                    </a:lnTo>
                    <a:lnTo>
                      <a:pt x="114" y="23"/>
                    </a:lnTo>
                    <a:lnTo>
                      <a:pt x="119" y="25"/>
                    </a:lnTo>
                    <a:lnTo>
                      <a:pt x="125" y="26"/>
                    </a:lnTo>
                    <a:lnTo>
                      <a:pt x="132" y="27"/>
                    </a:lnTo>
                    <a:lnTo>
                      <a:pt x="139" y="29"/>
                    </a:lnTo>
                    <a:lnTo>
                      <a:pt x="144" y="31"/>
                    </a:lnTo>
                    <a:lnTo>
                      <a:pt x="149" y="32"/>
                    </a:lnTo>
                    <a:lnTo>
                      <a:pt x="153" y="34"/>
                    </a:lnTo>
                    <a:lnTo>
                      <a:pt x="158" y="37"/>
                    </a:lnTo>
                    <a:lnTo>
                      <a:pt x="162" y="40"/>
                    </a:lnTo>
                    <a:lnTo>
                      <a:pt x="165" y="44"/>
                    </a:lnTo>
                    <a:lnTo>
                      <a:pt x="168" y="47"/>
                    </a:lnTo>
                    <a:lnTo>
                      <a:pt x="169" y="52"/>
                    </a:lnTo>
                    <a:lnTo>
                      <a:pt x="171" y="56"/>
                    </a:lnTo>
                    <a:lnTo>
                      <a:pt x="171" y="61"/>
                    </a:lnTo>
                    <a:lnTo>
                      <a:pt x="171" y="66"/>
                    </a:lnTo>
                    <a:lnTo>
                      <a:pt x="169" y="71"/>
                    </a:lnTo>
                    <a:lnTo>
                      <a:pt x="168" y="75"/>
                    </a:lnTo>
                    <a:lnTo>
                      <a:pt x="165" y="79"/>
                    </a:lnTo>
                    <a:lnTo>
                      <a:pt x="163" y="82"/>
                    </a:lnTo>
                    <a:lnTo>
                      <a:pt x="159" y="85"/>
                    </a:lnTo>
                    <a:lnTo>
                      <a:pt x="156" y="88"/>
                    </a:lnTo>
                    <a:lnTo>
                      <a:pt x="152" y="90"/>
                    </a:lnTo>
                    <a:lnTo>
                      <a:pt x="148" y="92"/>
                    </a:lnTo>
                    <a:lnTo>
                      <a:pt x="143" y="93"/>
                    </a:lnTo>
                    <a:lnTo>
                      <a:pt x="138" y="94"/>
                    </a:lnTo>
                    <a:lnTo>
                      <a:pt x="133" y="94"/>
                    </a:lnTo>
                    <a:lnTo>
                      <a:pt x="128" y="94"/>
                    </a:lnTo>
                    <a:lnTo>
                      <a:pt x="126" y="94"/>
                    </a:lnTo>
                    <a:lnTo>
                      <a:pt x="123" y="93"/>
                    </a:lnTo>
                    <a:lnTo>
                      <a:pt x="121" y="93"/>
                    </a:lnTo>
                    <a:lnTo>
                      <a:pt x="119" y="92"/>
                    </a:lnTo>
                    <a:lnTo>
                      <a:pt x="116" y="91"/>
                    </a:lnTo>
                    <a:lnTo>
                      <a:pt x="114" y="90"/>
                    </a:lnTo>
                    <a:lnTo>
                      <a:pt x="111" y="88"/>
                    </a:lnTo>
                    <a:lnTo>
                      <a:pt x="107" y="86"/>
                    </a:lnTo>
                    <a:lnTo>
                      <a:pt x="104" y="83"/>
                    </a:lnTo>
                    <a:lnTo>
                      <a:pt x="99" y="80"/>
                    </a:lnTo>
                    <a:lnTo>
                      <a:pt x="99" y="80"/>
                    </a:lnTo>
                    <a:lnTo>
                      <a:pt x="99" y="81"/>
                    </a:lnTo>
                    <a:lnTo>
                      <a:pt x="99" y="81"/>
                    </a:lnTo>
                    <a:lnTo>
                      <a:pt x="99" y="81"/>
                    </a:lnTo>
                    <a:lnTo>
                      <a:pt x="102" y="87"/>
                    </a:lnTo>
                    <a:lnTo>
                      <a:pt x="107" y="93"/>
                    </a:lnTo>
                    <a:lnTo>
                      <a:pt x="111" y="98"/>
                    </a:lnTo>
                    <a:lnTo>
                      <a:pt x="117" y="101"/>
                    </a:lnTo>
                    <a:lnTo>
                      <a:pt x="122" y="104"/>
                    </a:lnTo>
                    <a:lnTo>
                      <a:pt x="128" y="107"/>
                    </a:lnTo>
                    <a:lnTo>
                      <a:pt x="128" y="107"/>
                    </a:lnTo>
                    <a:lnTo>
                      <a:pt x="129" y="108"/>
                    </a:lnTo>
                    <a:lnTo>
                      <a:pt x="129" y="109"/>
                    </a:lnTo>
                    <a:lnTo>
                      <a:pt x="128" y="109"/>
                    </a:lnTo>
                    <a:lnTo>
                      <a:pt x="42" y="109"/>
                    </a:lnTo>
                    <a:lnTo>
                      <a:pt x="42" y="109"/>
                    </a:lnTo>
                    <a:lnTo>
                      <a:pt x="42" y="108"/>
                    </a:lnTo>
                    <a:lnTo>
                      <a:pt x="43" y="107"/>
                    </a:lnTo>
                    <a:lnTo>
                      <a:pt x="43" y="107"/>
                    </a:lnTo>
                    <a:lnTo>
                      <a:pt x="49" y="104"/>
                    </a:lnTo>
                    <a:lnTo>
                      <a:pt x="54" y="101"/>
                    </a:lnTo>
                    <a:lnTo>
                      <a:pt x="59" y="98"/>
                    </a:lnTo>
                    <a:lnTo>
                      <a:pt x="64" y="93"/>
                    </a:lnTo>
                    <a:lnTo>
                      <a:pt x="68" y="87"/>
                    </a:lnTo>
                    <a:lnTo>
                      <a:pt x="72" y="81"/>
                    </a:lnTo>
                    <a:lnTo>
                      <a:pt x="72" y="81"/>
                    </a:lnTo>
                    <a:lnTo>
                      <a:pt x="72" y="81"/>
                    </a:lnTo>
                    <a:lnTo>
                      <a:pt x="72" y="80"/>
                    </a:lnTo>
                    <a:lnTo>
                      <a:pt x="71" y="80"/>
                    </a:lnTo>
                    <a:lnTo>
                      <a:pt x="67" y="83"/>
                    </a:lnTo>
                    <a:lnTo>
                      <a:pt x="63" y="86"/>
                    </a:lnTo>
                    <a:lnTo>
                      <a:pt x="60" y="88"/>
                    </a:lnTo>
                    <a:lnTo>
                      <a:pt x="57" y="90"/>
                    </a:lnTo>
                    <a:lnTo>
                      <a:pt x="54" y="91"/>
                    </a:lnTo>
                    <a:lnTo>
                      <a:pt x="52" y="92"/>
                    </a:lnTo>
                    <a:lnTo>
                      <a:pt x="50" y="93"/>
                    </a:lnTo>
                    <a:lnTo>
                      <a:pt x="47" y="93"/>
                    </a:lnTo>
                    <a:lnTo>
                      <a:pt x="45" y="94"/>
                    </a:lnTo>
                    <a:lnTo>
                      <a:pt x="43" y="94"/>
                    </a:lnTo>
                    <a:lnTo>
                      <a:pt x="36" y="94"/>
                    </a:lnTo>
                    <a:lnTo>
                      <a:pt x="29" y="94"/>
                    </a:lnTo>
                    <a:lnTo>
                      <a:pt x="23" y="92"/>
                    </a:lnTo>
                    <a:lnTo>
                      <a:pt x="19" y="90"/>
                    </a:lnTo>
                    <a:lnTo>
                      <a:pt x="15" y="88"/>
                    </a:lnTo>
                    <a:lnTo>
                      <a:pt x="11" y="85"/>
                    </a:lnTo>
                    <a:lnTo>
                      <a:pt x="8" y="82"/>
                    </a:lnTo>
                    <a:lnTo>
                      <a:pt x="5" y="79"/>
                    </a:lnTo>
                    <a:lnTo>
                      <a:pt x="3" y="75"/>
                    </a:lnTo>
                    <a:lnTo>
                      <a:pt x="1" y="71"/>
                    </a:lnTo>
                    <a:lnTo>
                      <a:pt x="0" y="66"/>
                    </a:lnTo>
                    <a:lnTo>
                      <a:pt x="0" y="61"/>
                    </a:lnTo>
                    <a:lnTo>
                      <a:pt x="0" y="56"/>
                    </a:lnTo>
                    <a:lnTo>
                      <a:pt x="1" y="52"/>
                    </a:lnTo>
                    <a:lnTo>
                      <a:pt x="3" y="47"/>
                    </a:lnTo>
                    <a:lnTo>
                      <a:pt x="6" y="44"/>
                    </a:lnTo>
                    <a:lnTo>
                      <a:pt x="9" y="40"/>
                    </a:lnTo>
                    <a:lnTo>
                      <a:pt x="13" y="37"/>
                    </a:lnTo>
                    <a:lnTo>
                      <a:pt x="17" y="34"/>
                    </a:lnTo>
                    <a:lnTo>
                      <a:pt x="22" y="32"/>
                    </a:lnTo>
                    <a:lnTo>
                      <a:pt x="32" y="29"/>
                    </a:lnTo>
                    <a:lnTo>
                      <a:pt x="39" y="27"/>
                    </a:lnTo>
                    <a:lnTo>
                      <a:pt x="46" y="26"/>
                    </a:lnTo>
                    <a:lnTo>
                      <a:pt x="45" y="26"/>
                    </a:lnTo>
                    <a:lnTo>
                      <a:pt x="51" y="25"/>
                    </a:lnTo>
                    <a:lnTo>
                      <a:pt x="57" y="23"/>
                    </a:lnTo>
                    <a:lnTo>
                      <a:pt x="61" y="22"/>
                    </a:lnTo>
                    <a:lnTo>
                      <a:pt x="65" y="21"/>
                    </a:lnTo>
                    <a:lnTo>
                      <a:pt x="69" y="19"/>
                    </a:lnTo>
                    <a:lnTo>
                      <a:pt x="72" y="18"/>
                    </a:lnTo>
                    <a:lnTo>
                      <a:pt x="74" y="15"/>
                    </a:lnTo>
                    <a:lnTo>
                      <a:pt x="77" y="13"/>
                    </a:lnTo>
                    <a:lnTo>
                      <a:pt x="80" y="9"/>
                    </a:lnTo>
                    <a:lnTo>
                      <a:pt x="83" y="5"/>
                    </a:lnTo>
                    <a:lnTo>
                      <a:pt x="85" y="0"/>
                    </a:lnTo>
                    <a:close/>
                  </a:path>
                </a:pathLst>
              </a:custGeom>
              <a:solidFill>
                <a:srgbClr val="F35D2F"/>
              </a:solidFill>
              <a:ln w="0">
                <a:solidFill>
                  <a:srgbClr val="FF3617"/>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7" name="Freeform 10"/>
              <p:cNvSpPr>
                <a:spLocks/>
              </p:cNvSpPr>
              <p:nvPr userDrawn="1"/>
            </p:nvSpPr>
            <p:spPr bwMode="auto">
              <a:xfrm>
                <a:off x="561975" y="6505575"/>
                <a:ext cx="79375" cy="112713"/>
              </a:xfrm>
              <a:custGeom>
                <a:avLst/>
                <a:gdLst/>
                <a:ahLst/>
                <a:cxnLst>
                  <a:cxn ang="0">
                    <a:pos x="27" y="0"/>
                  </a:cxn>
                  <a:cxn ang="0">
                    <a:pos x="36" y="1"/>
                  </a:cxn>
                  <a:cxn ang="0">
                    <a:pos x="41" y="16"/>
                  </a:cxn>
                  <a:cxn ang="0">
                    <a:pos x="34" y="13"/>
                  </a:cxn>
                  <a:cxn ang="0">
                    <a:pos x="33" y="8"/>
                  </a:cxn>
                  <a:cxn ang="0">
                    <a:pos x="29" y="5"/>
                  </a:cxn>
                  <a:cxn ang="0">
                    <a:pos x="24" y="3"/>
                  </a:cxn>
                  <a:cxn ang="0">
                    <a:pos x="19" y="4"/>
                  </a:cxn>
                  <a:cxn ang="0">
                    <a:pos x="15" y="7"/>
                  </a:cxn>
                  <a:cxn ang="0">
                    <a:pos x="13" y="11"/>
                  </a:cxn>
                  <a:cxn ang="0">
                    <a:pos x="13" y="16"/>
                  </a:cxn>
                  <a:cxn ang="0">
                    <a:pos x="15" y="20"/>
                  </a:cxn>
                  <a:cxn ang="0">
                    <a:pos x="22" y="24"/>
                  </a:cxn>
                  <a:cxn ang="0">
                    <a:pos x="27" y="25"/>
                  </a:cxn>
                  <a:cxn ang="0">
                    <a:pos x="32" y="26"/>
                  </a:cxn>
                  <a:cxn ang="0">
                    <a:pos x="38" y="29"/>
                  </a:cxn>
                  <a:cxn ang="0">
                    <a:pos x="41" y="33"/>
                  </a:cxn>
                  <a:cxn ang="0">
                    <a:pos x="44" y="39"/>
                  </a:cxn>
                  <a:cxn ang="0">
                    <a:pos x="43" y="47"/>
                  </a:cxn>
                  <a:cxn ang="0">
                    <a:pos x="41" y="53"/>
                  </a:cxn>
                  <a:cxn ang="0">
                    <a:pos x="36" y="58"/>
                  </a:cxn>
                  <a:cxn ang="0">
                    <a:pos x="30" y="60"/>
                  </a:cxn>
                  <a:cxn ang="0">
                    <a:pos x="23" y="62"/>
                  </a:cxn>
                  <a:cxn ang="0">
                    <a:pos x="14" y="62"/>
                  </a:cxn>
                  <a:cxn ang="0">
                    <a:pos x="5" y="60"/>
                  </a:cxn>
                  <a:cxn ang="0">
                    <a:pos x="0" y="44"/>
                  </a:cxn>
                  <a:cxn ang="0">
                    <a:pos x="7" y="47"/>
                  </a:cxn>
                  <a:cxn ang="0">
                    <a:pos x="9" y="52"/>
                  </a:cxn>
                  <a:cxn ang="0">
                    <a:pos x="11" y="56"/>
                  </a:cxn>
                  <a:cxn ang="0">
                    <a:pos x="16" y="58"/>
                  </a:cxn>
                  <a:cxn ang="0">
                    <a:pos x="23" y="58"/>
                  </a:cxn>
                  <a:cxn ang="0">
                    <a:pos x="28" y="55"/>
                  </a:cxn>
                  <a:cxn ang="0">
                    <a:pos x="31" y="50"/>
                  </a:cxn>
                  <a:cxn ang="0">
                    <a:pos x="31" y="44"/>
                  </a:cxn>
                  <a:cxn ang="0">
                    <a:pos x="28" y="39"/>
                  </a:cxn>
                  <a:cxn ang="0">
                    <a:pos x="16" y="35"/>
                  </a:cxn>
                  <a:cxn ang="0">
                    <a:pos x="10" y="32"/>
                  </a:cxn>
                  <a:cxn ang="0">
                    <a:pos x="5" y="29"/>
                  </a:cxn>
                  <a:cxn ang="0">
                    <a:pos x="2" y="24"/>
                  </a:cxn>
                  <a:cxn ang="0">
                    <a:pos x="0" y="17"/>
                  </a:cxn>
                  <a:cxn ang="0">
                    <a:pos x="2" y="11"/>
                  </a:cxn>
                  <a:cxn ang="0">
                    <a:pos x="5" y="5"/>
                  </a:cxn>
                  <a:cxn ang="0">
                    <a:pos x="10" y="2"/>
                  </a:cxn>
                  <a:cxn ang="0">
                    <a:pos x="17" y="0"/>
                  </a:cxn>
                  <a:cxn ang="0">
                    <a:pos x="23" y="0"/>
                  </a:cxn>
                </a:cxnLst>
                <a:rect l="0" t="0" r="r" b="b"/>
                <a:pathLst>
                  <a:path w="44" h="62">
                    <a:moveTo>
                      <a:pt x="23" y="0"/>
                    </a:moveTo>
                    <a:lnTo>
                      <a:pt x="27" y="0"/>
                    </a:lnTo>
                    <a:lnTo>
                      <a:pt x="32" y="0"/>
                    </a:lnTo>
                    <a:lnTo>
                      <a:pt x="36" y="1"/>
                    </a:lnTo>
                    <a:lnTo>
                      <a:pt x="41" y="3"/>
                    </a:lnTo>
                    <a:lnTo>
                      <a:pt x="41" y="16"/>
                    </a:lnTo>
                    <a:lnTo>
                      <a:pt x="35" y="16"/>
                    </a:lnTo>
                    <a:lnTo>
                      <a:pt x="34" y="13"/>
                    </a:lnTo>
                    <a:lnTo>
                      <a:pt x="34" y="10"/>
                    </a:lnTo>
                    <a:lnTo>
                      <a:pt x="33" y="8"/>
                    </a:lnTo>
                    <a:lnTo>
                      <a:pt x="31" y="6"/>
                    </a:lnTo>
                    <a:lnTo>
                      <a:pt x="29" y="5"/>
                    </a:lnTo>
                    <a:lnTo>
                      <a:pt x="27" y="4"/>
                    </a:lnTo>
                    <a:lnTo>
                      <a:pt x="24" y="3"/>
                    </a:lnTo>
                    <a:lnTo>
                      <a:pt x="21" y="4"/>
                    </a:lnTo>
                    <a:lnTo>
                      <a:pt x="19" y="4"/>
                    </a:lnTo>
                    <a:lnTo>
                      <a:pt x="16" y="5"/>
                    </a:lnTo>
                    <a:lnTo>
                      <a:pt x="15" y="7"/>
                    </a:lnTo>
                    <a:lnTo>
                      <a:pt x="13" y="8"/>
                    </a:lnTo>
                    <a:lnTo>
                      <a:pt x="13" y="11"/>
                    </a:lnTo>
                    <a:lnTo>
                      <a:pt x="12" y="14"/>
                    </a:lnTo>
                    <a:lnTo>
                      <a:pt x="13" y="16"/>
                    </a:lnTo>
                    <a:lnTo>
                      <a:pt x="14" y="18"/>
                    </a:lnTo>
                    <a:lnTo>
                      <a:pt x="15" y="20"/>
                    </a:lnTo>
                    <a:lnTo>
                      <a:pt x="17" y="22"/>
                    </a:lnTo>
                    <a:lnTo>
                      <a:pt x="22" y="24"/>
                    </a:lnTo>
                    <a:lnTo>
                      <a:pt x="24" y="24"/>
                    </a:lnTo>
                    <a:lnTo>
                      <a:pt x="27" y="25"/>
                    </a:lnTo>
                    <a:lnTo>
                      <a:pt x="29" y="25"/>
                    </a:lnTo>
                    <a:lnTo>
                      <a:pt x="32" y="26"/>
                    </a:lnTo>
                    <a:lnTo>
                      <a:pt x="35" y="28"/>
                    </a:lnTo>
                    <a:lnTo>
                      <a:pt x="38" y="29"/>
                    </a:lnTo>
                    <a:lnTo>
                      <a:pt x="40" y="31"/>
                    </a:lnTo>
                    <a:lnTo>
                      <a:pt x="41" y="33"/>
                    </a:lnTo>
                    <a:lnTo>
                      <a:pt x="43" y="36"/>
                    </a:lnTo>
                    <a:lnTo>
                      <a:pt x="44" y="39"/>
                    </a:lnTo>
                    <a:lnTo>
                      <a:pt x="44" y="42"/>
                    </a:lnTo>
                    <a:lnTo>
                      <a:pt x="43" y="47"/>
                    </a:lnTo>
                    <a:lnTo>
                      <a:pt x="42" y="50"/>
                    </a:lnTo>
                    <a:lnTo>
                      <a:pt x="41" y="53"/>
                    </a:lnTo>
                    <a:lnTo>
                      <a:pt x="38" y="56"/>
                    </a:lnTo>
                    <a:lnTo>
                      <a:pt x="36" y="58"/>
                    </a:lnTo>
                    <a:lnTo>
                      <a:pt x="33" y="59"/>
                    </a:lnTo>
                    <a:lnTo>
                      <a:pt x="30" y="60"/>
                    </a:lnTo>
                    <a:lnTo>
                      <a:pt x="26" y="61"/>
                    </a:lnTo>
                    <a:lnTo>
                      <a:pt x="23" y="62"/>
                    </a:lnTo>
                    <a:lnTo>
                      <a:pt x="19" y="62"/>
                    </a:lnTo>
                    <a:lnTo>
                      <a:pt x="14" y="62"/>
                    </a:lnTo>
                    <a:lnTo>
                      <a:pt x="10" y="61"/>
                    </a:lnTo>
                    <a:lnTo>
                      <a:pt x="5" y="60"/>
                    </a:lnTo>
                    <a:lnTo>
                      <a:pt x="0" y="59"/>
                    </a:lnTo>
                    <a:lnTo>
                      <a:pt x="0" y="44"/>
                    </a:lnTo>
                    <a:lnTo>
                      <a:pt x="7" y="44"/>
                    </a:lnTo>
                    <a:lnTo>
                      <a:pt x="7" y="47"/>
                    </a:lnTo>
                    <a:lnTo>
                      <a:pt x="8" y="50"/>
                    </a:lnTo>
                    <a:lnTo>
                      <a:pt x="9" y="52"/>
                    </a:lnTo>
                    <a:lnTo>
                      <a:pt x="10" y="55"/>
                    </a:lnTo>
                    <a:lnTo>
                      <a:pt x="11" y="56"/>
                    </a:lnTo>
                    <a:lnTo>
                      <a:pt x="14" y="57"/>
                    </a:lnTo>
                    <a:lnTo>
                      <a:pt x="16" y="58"/>
                    </a:lnTo>
                    <a:lnTo>
                      <a:pt x="20" y="58"/>
                    </a:lnTo>
                    <a:lnTo>
                      <a:pt x="23" y="58"/>
                    </a:lnTo>
                    <a:lnTo>
                      <a:pt x="26" y="57"/>
                    </a:lnTo>
                    <a:lnTo>
                      <a:pt x="28" y="55"/>
                    </a:lnTo>
                    <a:lnTo>
                      <a:pt x="30" y="53"/>
                    </a:lnTo>
                    <a:lnTo>
                      <a:pt x="31" y="50"/>
                    </a:lnTo>
                    <a:lnTo>
                      <a:pt x="31" y="47"/>
                    </a:lnTo>
                    <a:lnTo>
                      <a:pt x="31" y="44"/>
                    </a:lnTo>
                    <a:lnTo>
                      <a:pt x="30" y="41"/>
                    </a:lnTo>
                    <a:lnTo>
                      <a:pt x="28" y="39"/>
                    </a:lnTo>
                    <a:lnTo>
                      <a:pt x="25" y="37"/>
                    </a:lnTo>
                    <a:lnTo>
                      <a:pt x="16" y="35"/>
                    </a:lnTo>
                    <a:lnTo>
                      <a:pt x="13" y="34"/>
                    </a:lnTo>
                    <a:lnTo>
                      <a:pt x="10" y="32"/>
                    </a:lnTo>
                    <a:lnTo>
                      <a:pt x="8" y="31"/>
                    </a:lnTo>
                    <a:lnTo>
                      <a:pt x="5" y="29"/>
                    </a:lnTo>
                    <a:lnTo>
                      <a:pt x="3" y="27"/>
                    </a:lnTo>
                    <a:lnTo>
                      <a:pt x="2" y="24"/>
                    </a:lnTo>
                    <a:lnTo>
                      <a:pt x="1" y="21"/>
                    </a:lnTo>
                    <a:lnTo>
                      <a:pt x="0" y="17"/>
                    </a:lnTo>
                    <a:lnTo>
                      <a:pt x="1" y="14"/>
                    </a:lnTo>
                    <a:lnTo>
                      <a:pt x="2" y="11"/>
                    </a:lnTo>
                    <a:lnTo>
                      <a:pt x="3" y="8"/>
                    </a:lnTo>
                    <a:lnTo>
                      <a:pt x="5" y="5"/>
                    </a:lnTo>
                    <a:lnTo>
                      <a:pt x="8" y="4"/>
                    </a:lnTo>
                    <a:lnTo>
                      <a:pt x="10" y="2"/>
                    </a:lnTo>
                    <a:lnTo>
                      <a:pt x="14" y="1"/>
                    </a:lnTo>
                    <a:lnTo>
                      <a:pt x="17" y="0"/>
                    </a:lnTo>
                    <a:lnTo>
                      <a:pt x="20" y="0"/>
                    </a:lnTo>
                    <a:lnTo>
                      <a:pt x="23"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 name="Freeform 11"/>
              <p:cNvSpPr>
                <a:spLocks/>
              </p:cNvSpPr>
              <p:nvPr userDrawn="1"/>
            </p:nvSpPr>
            <p:spPr bwMode="auto">
              <a:xfrm>
                <a:off x="762000" y="6523038"/>
                <a:ext cx="90488" cy="95250"/>
              </a:xfrm>
              <a:custGeom>
                <a:avLst/>
                <a:gdLst/>
                <a:ahLst/>
                <a:cxnLst>
                  <a:cxn ang="0">
                    <a:pos x="31" y="1"/>
                  </a:cxn>
                  <a:cxn ang="0">
                    <a:pos x="39" y="2"/>
                  </a:cxn>
                  <a:cxn ang="0">
                    <a:pos x="44" y="15"/>
                  </a:cxn>
                  <a:cxn ang="0">
                    <a:pos x="38" y="12"/>
                  </a:cxn>
                  <a:cxn ang="0">
                    <a:pos x="37" y="7"/>
                  </a:cxn>
                  <a:cxn ang="0">
                    <a:pos x="33" y="4"/>
                  </a:cxn>
                  <a:cxn ang="0">
                    <a:pos x="26" y="4"/>
                  </a:cxn>
                  <a:cxn ang="0">
                    <a:pos x="20" y="5"/>
                  </a:cxn>
                  <a:cxn ang="0">
                    <a:pos x="16" y="8"/>
                  </a:cxn>
                  <a:cxn ang="0">
                    <a:pos x="13" y="13"/>
                  </a:cxn>
                  <a:cxn ang="0">
                    <a:pos x="12" y="18"/>
                  </a:cxn>
                  <a:cxn ang="0">
                    <a:pos x="12" y="25"/>
                  </a:cxn>
                  <a:cxn ang="0">
                    <a:pos x="12" y="34"/>
                  </a:cxn>
                  <a:cxn ang="0">
                    <a:pos x="13" y="40"/>
                  </a:cxn>
                  <a:cxn ang="0">
                    <a:pos x="16" y="45"/>
                  </a:cxn>
                  <a:cxn ang="0">
                    <a:pos x="20" y="48"/>
                  </a:cxn>
                  <a:cxn ang="0">
                    <a:pos x="26" y="50"/>
                  </a:cxn>
                  <a:cxn ang="0">
                    <a:pos x="30" y="49"/>
                  </a:cxn>
                  <a:cxn ang="0">
                    <a:pos x="34" y="46"/>
                  </a:cxn>
                  <a:cxn ang="0">
                    <a:pos x="35" y="46"/>
                  </a:cxn>
                  <a:cxn ang="0">
                    <a:pos x="35" y="35"/>
                  </a:cxn>
                  <a:cxn ang="0">
                    <a:pos x="34" y="33"/>
                  </a:cxn>
                  <a:cxn ang="0">
                    <a:pos x="32" y="32"/>
                  </a:cxn>
                  <a:cxn ang="0">
                    <a:pos x="26" y="29"/>
                  </a:cxn>
                  <a:cxn ang="0">
                    <a:pos x="47" y="29"/>
                  </a:cxn>
                  <a:cxn ang="0">
                    <a:pos x="50" y="32"/>
                  </a:cxn>
                  <a:cxn ang="0">
                    <a:pos x="46" y="33"/>
                  </a:cxn>
                  <a:cxn ang="0">
                    <a:pos x="45" y="34"/>
                  </a:cxn>
                  <a:cxn ang="0">
                    <a:pos x="41" y="50"/>
                  </a:cxn>
                  <a:cxn ang="0">
                    <a:pos x="34" y="51"/>
                  </a:cxn>
                  <a:cxn ang="0">
                    <a:pos x="27" y="53"/>
                  </a:cxn>
                  <a:cxn ang="0">
                    <a:pos x="19" y="52"/>
                  </a:cxn>
                  <a:cxn ang="0">
                    <a:pos x="11" y="50"/>
                  </a:cxn>
                  <a:cxn ang="0">
                    <a:pos x="5" y="45"/>
                  </a:cxn>
                  <a:cxn ang="0">
                    <a:pos x="1" y="37"/>
                  </a:cxn>
                  <a:cxn ang="0">
                    <a:pos x="0" y="28"/>
                  </a:cxn>
                  <a:cxn ang="0">
                    <a:pos x="1" y="16"/>
                  </a:cxn>
                  <a:cxn ang="0">
                    <a:pos x="5" y="8"/>
                  </a:cxn>
                  <a:cxn ang="0">
                    <a:pos x="11" y="3"/>
                  </a:cxn>
                  <a:cxn ang="0">
                    <a:pos x="21" y="1"/>
                  </a:cxn>
                </a:cxnLst>
                <a:rect l="0" t="0" r="r" b="b"/>
                <a:pathLst>
                  <a:path w="50" h="53">
                    <a:moveTo>
                      <a:pt x="26" y="0"/>
                    </a:moveTo>
                    <a:lnTo>
                      <a:pt x="31" y="1"/>
                    </a:lnTo>
                    <a:lnTo>
                      <a:pt x="35" y="1"/>
                    </a:lnTo>
                    <a:lnTo>
                      <a:pt x="39" y="2"/>
                    </a:lnTo>
                    <a:lnTo>
                      <a:pt x="44" y="3"/>
                    </a:lnTo>
                    <a:lnTo>
                      <a:pt x="44" y="15"/>
                    </a:lnTo>
                    <a:lnTo>
                      <a:pt x="39" y="15"/>
                    </a:lnTo>
                    <a:lnTo>
                      <a:pt x="38" y="12"/>
                    </a:lnTo>
                    <a:lnTo>
                      <a:pt x="37" y="9"/>
                    </a:lnTo>
                    <a:lnTo>
                      <a:pt x="37" y="7"/>
                    </a:lnTo>
                    <a:lnTo>
                      <a:pt x="35" y="5"/>
                    </a:lnTo>
                    <a:lnTo>
                      <a:pt x="33" y="4"/>
                    </a:lnTo>
                    <a:lnTo>
                      <a:pt x="30" y="4"/>
                    </a:lnTo>
                    <a:lnTo>
                      <a:pt x="26" y="4"/>
                    </a:lnTo>
                    <a:lnTo>
                      <a:pt x="23" y="4"/>
                    </a:lnTo>
                    <a:lnTo>
                      <a:pt x="20" y="5"/>
                    </a:lnTo>
                    <a:lnTo>
                      <a:pt x="18" y="6"/>
                    </a:lnTo>
                    <a:lnTo>
                      <a:pt x="16" y="8"/>
                    </a:lnTo>
                    <a:lnTo>
                      <a:pt x="15" y="10"/>
                    </a:lnTo>
                    <a:lnTo>
                      <a:pt x="13" y="13"/>
                    </a:lnTo>
                    <a:lnTo>
                      <a:pt x="13" y="15"/>
                    </a:lnTo>
                    <a:lnTo>
                      <a:pt x="12" y="18"/>
                    </a:lnTo>
                    <a:lnTo>
                      <a:pt x="12" y="21"/>
                    </a:lnTo>
                    <a:lnTo>
                      <a:pt x="12" y="25"/>
                    </a:lnTo>
                    <a:lnTo>
                      <a:pt x="12" y="31"/>
                    </a:lnTo>
                    <a:lnTo>
                      <a:pt x="12" y="34"/>
                    </a:lnTo>
                    <a:lnTo>
                      <a:pt x="12" y="37"/>
                    </a:lnTo>
                    <a:lnTo>
                      <a:pt x="13" y="40"/>
                    </a:lnTo>
                    <a:lnTo>
                      <a:pt x="14" y="42"/>
                    </a:lnTo>
                    <a:lnTo>
                      <a:pt x="16" y="45"/>
                    </a:lnTo>
                    <a:lnTo>
                      <a:pt x="17" y="47"/>
                    </a:lnTo>
                    <a:lnTo>
                      <a:pt x="20" y="48"/>
                    </a:lnTo>
                    <a:lnTo>
                      <a:pt x="22" y="49"/>
                    </a:lnTo>
                    <a:lnTo>
                      <a:pt x="26" y="50"/>
                    </a:lnTo>
                    <a:lnTo>
                      <a:pt x="28" y="49"/>
                    </a:lnTo>
                    <a:lnTo>
                      <a:pt x="30" y="49"/>
                    </a:lnTo>
                    <a:lnTo>
                      <a:pt x="32" y="48"/>
                    </a:lnTo>
                    <a:lnTo>
                      <a:pt x="34" y="46"/>
                    </a:lnTo>
                    <a:lnTo>
                      <a:pt x="34" y="46"/>
                    </a:lnTo>
                    <a:lnTo>
                      <a:pt x="35" y="46"/>
                    </a:lnTo>
                    <a:lnTo>
                      <a:pt x="35" y="45"/>
                    </a:lnTo>
                    <a:lnTo>
                      <a:pt x="35" y="35"/>
                    </a:lnTo>
                    <a:lnTo>
                      <a:pt x="35" y="34"/>
                    </a:lnTo>
                    <a:lnTo>
                      <a:pt x="34" y="33"/>
                    </a:lnTo>
                    <a:lnTo>
                      <a:pt x="33" y="32"/>
                    </a:lnTo>
                    <a:lnTo>
                      <a:pt x="32" y="32"/>
                    </a:lnTo>
                    <a:lnTo>
                      <a:pt x="26" y="32"/>
                    </a:lnTo>
                    <a:lnTo>
                      <a:pt x="26" y="29"/>
                    </a:lnTo>
                    <a:lnTo>
                      <a:pt x="31" y="29"/>
                    </a:lnTo>
                    <a:lnTo>
                      <a:pt x="47" y="29"/>
                    </a:lnTo>
                    <a:lnTo>
                      <a:pt x="50" y="29"/>
                    </a:lnTo>
                    <a:lnTo>
                      <a:pt x="50" y="32"/>
                    </a:lnTo>
                    <a:lnTo>
                      <a:pt x="48" y="32"/>
                    </a:lnTo>
                    <a:lnTo>
                      <a:pt x="46" y="33"/>
                    </a:lnTo>
                    <a:lnTo>
                      <a:pt x="46" y="33"/>
                    </a:lnTo>
                    <a:lnTo>
                      <a:pt x="45" y="34"/>
                    </a:lnTo>
                    <a:lnTo>
                      <a:pt x="45" y="49"/>
                    </a:lnTo>
                    <a:lnTo>
                      <a:pt x="41" y="50"/>
                    </a:lnTo>
                    <a:lnTo>
                      <a:pt x="38" y="51"/>
                    </a:lnTo>
                    <a:lnTo>
                      <a:pt x="34" y="51"/>
                    </a:lnTo>
                    <a:lnTo>
                      <a:pt x="31" y="52"/>
                    </a:lnTo>
                    <a:lnTo>
                      <a:pt x="27" y="53"/>
                    </a:lnTo>
                    <a:lnTo>
                      <a:pt x="24" y="53"/>
                    </a:lnTo>
                    <a:lnTo>
                      <a:pt x="19" y="52"/>
                    </a:lnTo>
                    <a:lnTo>
                      <a:pt x="15" y="51"/>
                    </a:lnTo>
                    <a:lnTo>
                      <a:pt x="11" y="50"/>
                    </a:lnTo>
                    <a:lnTo>
                      <a:pt x="8" y="48"/>
                    </a:lnTo>
                    <a:lnTo>
                      <a:pt x="5" y="45"/>
                    </a:lnTo>
                    <a:lnTo>
                      <a:pt x="3" y="41"/>
                    </a:lnTo>
                    <a:lnTo>
                      <a:pt x="1" y="37"/>
                    </a:lnTo>
                    <a:lnTo>
                      <a:pt x="1" y="33"/>
                    </a:lnTo>
                    <a:lnTo>
                      <a:pt x="0" y="28"/>
                    </a:lnTo>
                    <a:lnTo>
                      <a:pt x="1" y="22"/>
                    </a:lnTo>
                    <a:lnTo>
                      <a:pt x="1" y="16"/>
                    </a:lnTo>
                    <a:lnTo>
                      <a:pt x="3" y="12"/>
                    </a:lnTo>
                    <a:lnTo>
                      <a:pt x="5" y="8"/>
                    </a:lnTo>
                    <a:lnTo>
                      <a:pt x="8" y="5"/>
                    </a:lnTo>
                    <a:lnTo>
                      <a:pt x="11" y="3"/>
                    </a:lnTo>
                    <a:lnTo>
                      <a:pt x="16" y="2"/>
                    </a:lnTo>
                    <a:lnTo>
                      <a:pt x="21" y="1"/>
                    </a:lnTo>
                    <a:lnTo>
                      <a:pt x="26"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 name="Freeform 12"/>
              <p:cNvSpPr>
                <a:spLocks/>
              </p:cNvSpPr>
              <p:nvPr userDrawn="1"/>
            </p:nvSpPr>
            <p:spPr bwMode="auto">
              <a:xfrm>
                <a:off x="863600" y="6524625"/>
                <a:ext cx="68263" cy="92075"/>
              </a:xfrm>
              <a:custGeom>
                <a:avLst/>
                <a:gdLst/>
                <a:ahLst/>
                <a:cxnLst>
                  <a:cxn ang="0">
                    <a:pos x="0" y="0"/>
                  </a:cxn>
                  <a:cxn ang="0">
                    <a:pos x="38" y="0"/>
                  </a:cxn>
                  <a:cxn ang="0">
                    <a:pos x="38" y="12"/>
                  </a:cxn>
                  <a:cxn ang="0">
                    <a:pos x="33" y="12"/>
                  </a:cxn>
                  <a:cxn ang="0">
                    <a:pos x="33" y="9"/>
                  </a:cxn>
                  <a:cxn ang="0">
                    <a:pos x="32" y="7"/>
                  </a:cxn>
                  <a:cxn ang="0">
                    <a:pos x="32" y="6"/>
                  </a:cxn>
                  <a:cxn ang="0">
                    <a:pos x="31" y="5"/>
                  </a:cxn>
                  <a:cxn ang="0">
                    <a:pos x="29" y="4"/>
                  </a:cxn>
                  <a:cxn ang="0">
                    <a:pos x="26" y="4"/>
                  </a:cxn>
                  <a:cxn ang="0">
                    <a:pos x="16" y="4"/>
                  </a:cxn>
                  <a:cxn ang="0">
                    <a:pos x="16" y="22"/>
                  </a:cxn>
                  <a:cxn ang="0">
                    <a:pos x="20" y="22"/>
                  </a:cxn>
                  <a:cxn ang="0">
                    <a:pos x="22" y="22"/>
                  </a:cxn>
                  <a:cxn ang="0">
                    <a:pos x="23" y="21"/>
                  </a:cxn>
                  <a:cxn ang="0">
                    <a:pos x="24" y="20"/>
                  </a:cxn>
                  <a:cxn ang="0">
                    <a:pos x="25" y="19"/>
                  </a:cxn>
                  <a:cxn ang="0">
                    <a:pos x="25" y="17"/>
                  </a:cxn>
                  <a:cxn ang="0">
                    <a:pos x="25" y="15"/>
                  </a:cxn>
                  <a:cxn ang="0">
                    <a:pos x="29" y="15"/>
                  </a:cxn>
                  <a:cxn ang="0">
                    <a:pos x="29" y="33"/>
                  </a:cxn>
                  <a:cxn ang="0">
                    <a:pos x="25" y="33"/>
                  </a:cxn>
                  <a:cxn ang="0">
                    <a:pos x="25" y="31"/>
                  </a:cxn>
                  <a:cxn ang="0">
                    <a:pos x="25" y="29"/>
                  </a:cxn>
                  <a:cxn ang="0">
                    <a:pos x="24" y="28"/>
                  </a:cxn>
                  <a:cxn ang="0">
                    <a:pos x="23" y="27"/>
                  </a:cxn>
                  <a:cxn ang="0">
                    <a:pos x="22" y="26"/>
                  </a:cxn>
                  <a:cxn ang="0">
                    <a:pos x="20" y="26"/>
                  </a:cxn>
                  <a:cxn ang="0">
                    <a:pos x="16" y="26"/>
                  </a:cxn>
                  <a:cxn ang="0">
                    <a:pos x="16" y="48"/>
                  </a:cxn>
                  <a:cxn ang="0">
                    <a:pos x="24" y="48"/>
                  </a:cxn>
                  <a:cxn ang="0">
                    <a:pos x="27" y="48"/>
                  </a:cxn>
                  <a:cxn ang="0">
                    <a:pos x="29" y="47"/>
                  </a:cxn>
                  <a:cxn ang="0">
                    <a:pos x="31" y="46"/>
                  </a:cxn>
                  <a:cxn ang="0">
                    <a:pos x="32" y="45"/>
                  </a:cxn>
                  <a:cxn ang="0">
                    <a:pos x="32" y="43"/>
                  </a:cxn>
                  <a:cxn ang="0">
                    <a:pos x="33" y="40"/>
                  </a:cxn>
                  <a:cxn ang="0">
                    <a:pos x="33" y="37"/>
                  </a:cxn>
                  <a:cxn ang="0">
                    <a:pos x="38" y="37"/>
                  </a:cxn>
                  <a:cxn ang="0">
                    <a:pos x="38" y="51"/>
                  </a:cxn>
                  <a:cxn ang="0">
                    <a:pos x="0" y="51"/>
                  </a:cxn>
                  <a:cxn ang="0">
                    <a:pos x="0" y="48"/>
                  </a:cxn>
                  <a:cxn ang="0">
                    <a:pos x="2" y="48"/>
                  </a:cxn>
                  <a:cxn ang="0">
                    <a:pos x="4" y="48"/>
                  </a:cxn>
                  <a:cxn ang="0">
                    <a:pos x="5" y="47"/>
                  </a:cxn>
                  <a:cxn ang="0">
                    <a:pos x="5" y="46"/>
                  </a:cxn>
                  <a:cxn ang="0">
                    <a:pos x="6" y="45"/>
                  </a:cxn>
                  <a:cxn ang="0">
                    <a:pos x="6" y="6"/>
                  </a:cxn>
                  <a:cxn ang="0">
                    <a:pos x="5" y="5"/>
                  </a:cxn>
                  <a:cxn ang="0">
                    <a:pos x="5" y="4"/>
                  </a:cxn>
                  <a:cxn ang="0">
                    <a:pos x="4" y="4"/>
                  </a:cxn>
                  <a:cxn ang="0">
                    <a:pos x="2" y="3"/>
                  </a:cxn>
                  <a:cxn ang="0">
                    <a:pos x="0" y="3"/>
                  </a:cxn>
                  <a:cxn ang="0">
                    <a:pos x="0" y="0"/>
                  </a:cxn>
                </a:cxnLst>
                <a:rect l="0" t="0" r="r" b="b"/>
                <a:pathLst>
                  <a:path w="38" h="51">
                    <a:moveTo>
                      <a:pt x="0" y="0"/>
                    </a:moveTo>
                    <a:lnTo>
                      <a:pt x="38" y="0"/>
                    </a:lnTo>
                    <a:lnTo>
                      <a:pt x="38" y="12"/>
                    </a:lnTo>
                    <a:lnTo>
                      <a:pt x="33" y="12"/>
                    </a:lnTo>
                    <a:lnTo>
                      <a:pt x="33" y="9"/>
                    </a:lnTo>
                    <a:lnTo>
                      <a:pt x="32" y="7"/>
                    </a:lnTo>
                    <a:lnTo>
                      <a:pt x="32" y="6"/>
                    </a:lnTo>
                    <a:lnTo>
                      <a:pt x="31" y="5"/>
                    </a:lnTo>
                    <a:lnTo>
                      <a:pt x="29" y="4"/>
                    </a:lnTo>
                    <a:lnTo>
                      <a:pt x="26" y="4"/>
                    </a:lnTo>
                    <a:lnTo>
                      <a:pt x="16" y="4"/>
                    </a:lnTo>
                    <a:lnTo>
                      <a:pt x="16" y="22"/>
                    </a:lnTo>
                    <a:lnTo>
                      <a:pt x="20" y="22"/>
                    </a:lnTo>
                    <a:lnTo>
                      <a:pt x="22" y="22"/>
                    </a:lnTo>
                    <a:lnTo>
                      <a:pt x="23" y="21"/>
                    </a:lnTo>
                    <a:lnTo>
                      <a:pt x="24" y="20"/>
                    </a:lnTo>
                    <a:lnTo>
                      <a:pt x="25" y="19"/>
                    </a:lnTo>
                    <a:lnTo>
                      <a:pt x="25" y="17"/>
                    </a:lnTo>
                    <a:lnTo>
                      <a:pt x="25" y="15"/>
                    </a:lnTo>
                    <a:lnTo>
                      <a:pt x="29" y="15"/>
                    </a:lnTo>
                    <a:lnTo>
                      <a:pt x="29" y="33"/>
                    </a:lnTo>
                    <a:lnTo>
                      <a:pt x="25" y="33"/>
                    </a:lnTo>
                    <a:lnTo>
                      <a:pt x="25" y="31"/>
                    </a:lnTo>
                    <a:lnTo>
                      <a:pt x="25" y="29"/>
                    </a:lnTo>
                    <a:lnTo>
                      <a:pt x="24" y="28"/>
                    </a:lnTo>
                    <a:lnTo>
                      <a:pt x="23" y="27"/>
                    </a:lnTo>
                    <a:lnTo>
                      <a:pt x="22" y="26"/>
                    </a:lnTo>
                    <a:lnTo>
                      <a:pt x="20" y="26"/>
                    </a:lnTo>
                    <a:lnTo>
                      <a:pt x="16" y="26"/>
                    </a:lnTo>
                    <a:lnTo>
                      <a:pt x="16" y="48"/>
                    </a:lnTo>
                    <a:lnTo>
                      <a:pt x="24" y="48"/>
                    </a:lnTo>
                    <a:lnTo>
                      <a:pt x="27" y="48"/>
                    </a:lnTo>
                    <a:lnTo>
                      <a:pt x="29" y="47"/>
                    </a:lnTo>
                    <a:lnTo>
                      <a:pt x="31" y="46"/>
                    </a:lnTo>
                    <a:lnTo>
                      <a:pt x="32" y="45"/>
                    </a:lnTo>
                    <a:lnTo>
                      <a:pt x="32" y="43"/>
                    </a:lnTo>
                    <a:lnTo>
                      <a:pt x="33" y="40"/>
                    </a:lnTo>
                    <a:lnTo>
                      <a:pt x="33" y="37"/>
                    </a:lnTo>
                    <a:lnTo>
                      <a:pt x="38" y="37"/>
                    </a:lnTo>
                    <a:lnTo>
                      <a:pt x="38" y="51"/>
                    </a:lnTo>
                    <a:lnTo>
                      <a:pt x="0" y="51"/>
                    </a:lnTo>
                    <a:lnTo>
                      <a:pt x="0" y="48"/>
                    </a:lnTo>
                    <a:lnTo>
                      <a:pt x="2" y="48"/>
                    </a:lnTo>
                    <a:lnTo>
                      <a:pt x="4" y="48"/>
                    </a:lnTo>
                    <a:lnTo>
                      <a:pt x="5" y="47"/>
                    </a:lnTo>
                    <a:lnTo>
                      <a:pt x="5" y="46"/>
                    </a:lnTo>
                    <a:lnTo>
                      <a:pt x="6" y="45"/>
                    </a:lnTo>
                    <a:lnTo>
                      <a:pt x="6" y="6"/>
                    </a:lnTo>
                    <a:lnTo>
                      <a:pt x="5" y="5"/>
                    </a:lnTo>
                    <a:lnTo>
                      <a:pt x="5" y="4"/>
                    </a:lnTo>
                    <a:lnTo>
                      <a:pt x="4" y="4"/>
                    </a:lnTo>
                    <a:lnTo>
                      <a:pt x="2" y="3"/>
                    </a:lnTo>
                    <a:lnTo>
                      <a:pt x="0" y="3"/>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 name="Freeform 13"/>
              <p:cNvSpPr>
                <a:spLocks/>
              </p:cNvSpPr>
              <p:nvPr userDrawn="1"/>
            </p:nvSpPr>
            <p:spPr bwMode="auto">
              <a:xfrm>
                <a:off x="942975" y="6524625"/>
                <a:ext cx="80963" cy="92075"/>
              </a:xfrm>
              <a:custGeom>
                <a:avLst/>
                <a:gdLst/>
                <a:ahLst/>
                <a:cxnLst>
                  <a:cxn ang="0">
                    <a:pos x="0" y="0"/>
                  </a:cxn>
                  <a:cxn ang="0">
                    <a:pos x="45" y="0"/>
                  </a:cxn>
                  <a:cxn ang="0">
                    <a:pos x="45" y="14"/>
                  </a:cxn>
                  <a:cxn ang="0">
                    <a:pos x="40" y="14"/>
                  </a:cxn>
                  <a:cxn ang="0">
                    <a:pos x="39" y="11"/>
                  </a:cxn>
                  <a:cxn ang="0">
                    <a:pos x="39" y="8"/>
                  </a:cxn>
                  <a:cxn ang="0">
                    <a:pos x="38" y="6"/>
                  </a:cxn>
                  <a:cxn ang="0">
                    <a:pos x="37" y="5"/>
                  </a:cxn>
                  <a:cxn ang="0">
                    <a:pos x="36" y="4"/>
                  </a:cxn>
                  <a:cxn ang="0">
                    <a:pos x="34" y="4"/>
                  </a:cxn>
                  <a:cxn ang="0">
                    <a:pos x="31" y="4"/>
                  </a:cxn>
                  <a:cxn ang="0">
                    <a:pos x="28" y="4"/>
                  </a:cxn>
                  <a:cxn ang="0">
                    <a:pos x="28" y="46"/>
                  </a:cxn>
                  <a:cxn ang="0">
                    <a:pos x="28" y="47"/>
                  </a:cxn>
                  <a:cxn ang="0">
                    <a:pos x="29" y="47"/>
                  </a:cxn>
                  <a:cxn ang="0">
                    <a:pos x="30" y="48"/>
                  </a:cxn>
                  <a:cxn ang="0">
                    <a:pos x="32" y="48"/>
                  </a:cxn>
                  <a:cxn ang="0">
                    <a:pos x="35" y="48"/>
                  </a:cxn>
                  <a:cxn ang="0">
                    <a:pos x="35" y="51"/>
                  </a:cxn>
                  <a:cxn ang="0">
                    <a:pos x="10" y="51"/>
                  </a:cxn>
                  <a:cxn ang="0">
                    <a:pos x="10" y="48"/>
                  </a:cxn>
                  <a:cxn ang="0">
                    <a:pos x="13" y="48"/>
                  </a:cxn>
                  <a:cxn ang="0">
                    <a:pos x="15" y="48"/>
                  </a:cxn>
                  <a:cxn ang="0">
                    <a:pos x="16" y="47"/>
                  </a:cxn>
                  <a:cxn ang="0">
                    <a:pos x="17" y="47"/>
                  </a:cxn>
                  <a:cxn ang="0">
                    <a:pos x="18" y="46"/>
                  </a:cxn>
                  <a:cxn ang="0">
                    <a:pos x="18" y="4"/>
                  </a:cxn>
                  <a:cxn ang="0">
                    <a:pos x="14" y="4"/>
                  </a:cxn>
                  <a:cxn ang="0">
                    <a:pos x="12" y="4"/>
                  </a:cxn>
                  <a:cxn ang="0">
                    <a:pos x="9" y="4"/>
                  </a:cxn>
                  <a:cxn ang="0">
                    <a:pos x="8" y="5"/>
                  </a:cxn>
                  <a:cxn ang="0">
                    <a:pos x="7" y="6"/>
                  </a:cxn>
                  <a:cxn ang="0">
                    <a:pos x="6" y="8"/>
                  </a:cxn>
                  <a:cxn ang="0">
                    <a:pos x="6" y="11"/>
                  </a:cxn>
                  <a:cxn ang="0">
                    <a:pos x="5" y="14"/>
                  </a:cxn>
                  <a:cxn ang="0">
                    <a:pos x="0" y="14"/>
                  </a:cxn>
                  <a:cxn ang="0">
                    <a:pos x="0" y="0"/>
                  </a:cxn>
                </a:cxnLst>
                <a:rect l="0" t="0" r="r" b="b"/>
                <a:pathLst>
                  <a:path w="45" h="51">
                    <a:moveTo>
                      <a:pt x="0" y="0"/>
                    </a:moveTo>
                    <a:lnTo>
                      <a:pt x="45" y="0"/>
                    </a:lnTo>
                    <a:lnTo>
                      <a:pt x="45" y="14"/>
                    </a:lnTo>
                    <a:lnTo>
                      <a:pt x="40" y="14"/>
                    </a:lnTo>
                    <a:lnTo>
                      <a:pt x="39" y="11"/>
                    </a:lnTo>
                    <a:lnTo>
                      <a:pt x="39" y="8"/>
                    </a:lnTo>
                    <a:lnTo>
                      <a:pt x="38" y="6"/>
                    </a:lnTo>
                    <a:lnTo>
                      <a:pt x="37" y="5"/>
                    </a:lnTo>
                    <a:lnTo>
                      <a:pt x="36" y="4"/>
                    </a:lnTo>
                    <a:lnTo>
                      <a:pt x="34" y="4"/>
                    </a:lnTo>
                    <a:lnTo>
                      <a:pt x="31" y="4"/>
                    </a:lnTo>
                    <a:lnTo>
                      <a:pt x="28" y="4"/>
                    </a:lnTo>
                    <a:lnTo>
                      <a:pt x="28" y="46"/>
                    </a:lnTo>
                    <a:lnTo>
                      <a:pt x="28" y="47"/>
                    </a:lnTo>
                    <a:lnTo>
                      <a:pt x="29" y="47"/>
                    </a:lnTo>
                    <a:lnTo>
                      <a:pt x="30" y="48"/>
                    </a:lnTo>
                    <a:lnTo>
                      <a:pt x="32" y="48"/>
                    </a:lnTo>
                    <a:lnTo>
                      <a:pt x="35" y="48"/>
                    </a:lnTo>
                    <a:lnTo>
                      <a:pt x="35" y="51"/>
                    </a:lnTo>
                    <a:lnTo>
                      <a:pt x="10" y="51"/>
                    </a:lnTo>
                    <a:lnTo>
                      <a:pt x="10" y="48"/>
                    </a:lnTo>
                    <a:lnTo>
                      <a:pt x="13" y="48"/>
                    </a:lnTo>
                    <a:lnTo>
                      <a:pt x="15" y="48"/>
                    </a:lnTo>
                    <a:lnTo>
                      <a:pt x="16" y="47"/>
                    </a:lnTo>
                    <a:lnTo>
                      <a:pt x="17" y="47"/>
                    </a:lnTo>
                    <a:lnTo>
                      <a:pt x="18" y="46"/>
                    </a:lnTo>
                    <a:lnTo>
                      <a:pt x="18" y="4"/>
                    </a:lnTo>
                    <a:lnTo>
                      <a:pt x="14" y="4"/>
                    </a:lnTo>
                    <a:lnTo>
                      <a:pt x="12" y="4"/>
                    </a:lnTo>
                    <a:lnTo>
                      <a:pt x="9" y="4"/>
                    </a:lnTo>
                    <a:lnTo>
                      <a:pt x="8" y="5"/>
                    </a:lnTo>
                    <a:lnTo>
                      <a:pt x="7" y="6"/>
                    </a:lnTo>
                    <a:lnTo>
                      <a:pt x="6" y="8"/>
                    </a:lnTo>
                    <a:lnTo>
                      <a:pt x="6" y="11"/>
                    </a:lnTo>
                    <a:lnTo>
                      <a:pt x="5" y="14"/>
                    </a:lnTo>
                    <a:lnTo>
                      <a:pt x="0" y="14"/>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6" name="Freeform 14"/>
              <p:cNvSpPr>
                <a:spLocks/>
              </p:cNvSpPr>
              <p:nvPr userDrawn="1"/>
            </p:nvSpPr>
            <p:spPr bwMode="auto">
              <a:xfrm>
                <a:off x="1033463" y="6524625"/>
                <a:ext cx="42862" cy="92075"/>
              </a:xfrm>
              <a:custGeom>
                <a:avLst/>
                <a:gdLst/>
                <a:ahLst/>
                <a:cxnLst>
                  <a:cxn ang="0">
                    <a:pos x="0" y="0"/>
                  </a:cxn>
                  <a:cxn ang="0">
                    <a:pos x="24" y="0"/>
                  </a:cxn>
                  <a:cxn ang="0">
                    <a:pos x="24" y="3"/>
                  </a:cxn>
                  <a:cxn ang="0">
                    <a:pos x="21" y="3"/>
                  </a:cxn>
                  <a:cxn ang="0">
                    <a:pos x="19" y="4"/>
                  </a:cxn>
                  <a:cxn ang="0">
                    <a:pos x="18" y="4"/>
                  </a:cxn>
                  <a:cxn ang="0">
                    <a:pos x="17" y="5"/>
                  </a:cxn>
                  <a:cxn ang="0">
                    <a:pos x="17" y="6"/>
                  </a:cxn>
                  <a:cxn ang="0">
                    <a:pos x="17" y="45"/>
                  </a:cxn>
                  <a:cxn ang="0">
                    <a:pos x="17" y="47"/>
                  </a:cxn>
                  <a:cxn ang="0">
                    <a:pos x="18" y="47"/>
                  </a:cxn>
                  <a:cxn ang="0">
                    <a:pos x="19" y="48"/>
                  </a:cxn>
                  <a:cxn ang="0">
                    <a:pos x="21" y="48"/>
                  </a:cxn>
                  <a:cxn ang="0">
                    <a:pos x="24" y="48"/>
                  </a:cxn>
                  <a:cxn ang="0">
                    <a:pos x="24" y="51"/>
                  </a:cxn>
                  <a:cxn ang="0">
                    <a:pos x="0" y="51"/>
                  </a:cxn>
                  <a:cxn ang="0">
                    <a:pos x="0" y="48"/>
                  </a:cxn>
                  <a:cxn ang="0">
                    <a:pos x="3" y="48"/>
                  </a:cxn>
                  <a:cxn ang="0">
                    <a:pos x="5" y="48"/>
                  </a:cxn>
                  <a:cxn ang="0">
                    <a:pos x="6" y="47"/>
                  </a:cxn>
                  <a:cxn ang="0">
                    <a:pos x="6" y="47"/>
                  </a:cxn>
                  <a:cxn ang="0">
                    <a:pos x="7" y="45"/>
                  </a:cxn>
                  <a:cxn ang="0">
                    <a:pos x="7" y="6"/>
                  </a:cxn>
                  <a:cxn ang="0">
                    <a:pos x="6" y="5"/>
                  </a:cxn>
                  <a:cxn ang="0">
                    <a:pos x="6" y="4"/>
                  </a:cxn>
                  <a:cxn ang="0">
                    <a:pos x="5" y="4"/>
                  </a:cxn>
                  <a:cxn ang="0">
                    <a:pos x="3" y="3"/>
                  </a:cxn>
                  <a:cxn ang="0">
                    <a:pos x="0" y="3"/>
                  </a:cxn>
                  <a:cxn ang="0">
                    <a:pos x="0" y="0"/>
                  </a:cxn>
                </a:cxnLst>
                <a:rect l="0" t="0" r="r" b="b"/>
                <a:pathLst>
                  <a:path w="24" h="51">
                    <a:moveTo>
                      <a:pt x="0" y="0"/>
                    </a:moveTo>
                    <a:lnTo>
                      <a:pt x="24" y="0"/>
                    </a:lnTo>
                    <a:lnTo>
                      <a:pt x="24" y="3"/>
                    </a:lnTo>
                    <a:lnTo>
                      <a:pt x="21" y="3"/>
                    </a:lnTo>
                    <a:lnTo>
                      <a:pt x="19" y="4"/>
                    </a:lnTo>
                    <a:lnTo>
                      <a:pt x="18" y="4"/>
                    </a:lnTo>
                    <a:lnTo>
                      <a:pt x="17" y="5"/>
                    </a:lnTo>
                    <a:lnTo>
                      <a:pt x="17" y="6"/>
                    </a:lnTo>
                    <a:lnTo>
                      <a:pt x="17" y="45"/>
                    </a:lnTo>
                    <a:lnTo>
                      <a:pt x="17" y="47"/>
                    </a:lnTo>
                    <a:lnTo>
                      <a:pt x="18" y="47"/>
                    </a:lnTo>
                    <a:lnTo>
                      <a:pt x="19" y="48"/>
                    </a:lnTo>
                    <a:lnTo>
                      <a:pt x="21" y="48"/>
                    </a:lnTo>
                    <a:lnTo>
                      <a:pt x="24" y="48"/>
                    </a:lnTo>
                    <a:lnTo>
                      <a:pt x="24" y="51"/>
                    </a:lnTo>
                    <a:lnTo>
                      <a:pt x="0" y="51"/>
                    </a:lnTo>
                    <a:lnTo>
                      <a:pt x="0" y="48"/>
                    </a:lnTo>
                    <a:lnTo>
                      <a:pt x="3" y="48"/>
                    </a:lnTo>
                    <a:lnTo>
                      <a:pt x="5" y="48"/>
                    </a:lnTo>
                    <a:lnTo>
                      <a:pt x="6" y="47"/>
                    </a:lnTo>
                    <a:lnTo>
                      <a:pt x="6" y="47"/>
                    </a:lnTo>
                    <a:lnTo>
                      <a:pt x="7" y="45"/>
                    </a:lnTo>
                    <a:lnTo>
                      <a:pt x="7" y="6"/>
                    </a:lnTo>
                    <a:lnTo>
                      <a:pt x="6" y="5"/>
                    </a:lnTo>
                    <a:lnTo>
                      <a:pt x="6" y="4"/>
                    </a:lnTo>
                    <a:lnTo>
                      <a:pt x="5" y="4"/>
                    </a:lnTo>
                    <a:lnTo>
                      <a:pt x="3" y="3"/>
                    </a:lnTo>
                    <a:lnTo>
                      <a:pt x="0" y="3"/>
                    </a:lnTo>
                    <a:lnTo>
                      <a:pt x="0"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7" name="Freeform 15"/>
              <p:cNvSpPr>
                <a:spLocks noEditPoints="1"/>
              </p:cNvSpPr>
              <p:nvPr userDrawn="1"/>
            </p:nvSpPr>
            <p:spPr bwMode="auto">
              <a:xfrm>
                <a:off x="655638" y="6523038"/>
                <a:ext cx="88900" cy="95250"/>
              </a:xfrm>
              <a:custGeom>
                <a:avLst/>
                <a:gdLst/>
                <a:ahLst/>
                <a:cxnLst>
                  <a:cxn ang="0">
                    <a:pos x="21" y="4"/>
                  </a:cxn>
                  <a:cxn ang="0">
                    <a:pos x="16" y="7"/>
                  </a:cxn>
                  <a:cxn ang="0">
                    <a:pos x="13" y="11"/>
                  </a:cxn>
                  <a:cxn ang="0">
                    <a:pos x="12" y="18"/>
                  </a:cxn>
                  <a:cxn ang="0">
                    <a:pos x="12" y="31"/>
                  </a:cxn>
                  <a:cxn ang="0">
                    <a:pos x="13" y="38"/>
                  </a:cxn>
                  <a:cxn ang="0">
                    <a:pos x="15" y="44"/>
                  </a:cxn>
                  <a:cxn ang="0">
                    <a:pos x="19" y="48"/>
                  </a:cxn>
                  <a:cxn ang="0">
                    <a:pos x="25" y="50"/>
                  </a:cxn>
                  <a:cxn ang="0">
                    <a:pos x="31" y="48"/>
                  </a:cxn>
                  <a:cxn ang="0">
                    <a:pos x="35" y="44"/>
                  </a:cxn>
                  <a:cxn ang="0">
                    <a:pos x="37" y="38"/>
                  </a:cxn>
                  <a:cxn ang="0">
                    <a:pos x="38" y="31"/>
                  </a:cxn>
                  <a:cxn ang="0">
                    <a:pos x="38" y="18"/>
                  </a:cxn>
                  <a:cxn ang="0">
                    <a:pos x="36" y="11"/>
                  </a:cxn>
                  <a:cxn ang="0">
                    <a:pos x="33" y="7"/>
                  </a:cxn>
                  <a:cxn ang="0">
                    <a:pos x="28" y="4"/>
                  </a:cxn>
                  <a:cxn ang="0">
                    <a:pos x="25" y="0"/>
                  </a:cxn>
                  <a:cxn ang="0">
                    <a:pos x="35" y="2"/>
                  </a:cxn>
                  <a:cxn ang="0">
                    <a:pos x="42" y="5"/>
                  </a:cxn>
                  <a:cxn ang="0">
                    <a:pos x="47" y="12"/>
                  </a:cxn>
                  <a:cxn ang="0">
                    <a:pos x="49" y="21"/>
                  </a:cxn>
                  <a:cxn ang="0">
                    <a:pos x="49" y="32"/>
                  </a:cxn>
                  <a:cxn ang="0">
                    <a:pos x="47" y="41"/>
                  </a:cxn>
                  <a:cxn ang="0">
                    <a:pos x="42" y="48"/>
                  </a:cxn>
                  <a:cxn ang="0">
                    <a:pos x="35" y="51"/>
                  </a:cxn>
                  <a:cxn ang="0">
                    <a:pos x="25" y="53"/>
                  </a:cxn>
                  <a:cxn ang="0">
                    <a:pos x="15" y="51"/>
                  </a:cxn>
                  <a:cxn ang="0">
                    <a:pos x="7" y="48"/>
                  </a:cxn>
                  <a:cxn ang="0">
                    <a:pos x="3" y="41"/>
                  </a:cxn>
                  <a:cxn ang="0">
                    <a:pos x="0" y="32"/>
                  </a:cxn>
                  <a:cxn ang="0">
                    <a:pos x="0" y="21"/>
                  </a:cxn>
                  <a:cxn ang="0">
                    <a:pos x="3" y="12"/>
                  </a:cxn>
                  <a:cxn ang="0">
                    <a:pos x="7" y="5"/>
                  </a:cxn>
                  <a:cxn ang="0">
                    <a:pos x="15" y="2"/>
                  </a:cxn>
                  <a:cxn ang="0">
                    <a:pos x="25" y="0"/>
                  </a:cxn>
                </a:cxnLst>
                <a:rect l="0" t="0" r="r" b="b"/>
                <a:pathLst>
                  <a:path w="49" h="53">
                    <a:moveTo>
                      <a:pt x="25" y="4"/>
                    </a:moveTo>
                    <a:lnTo>
                      <a:pt x="21" y="4"/>
                    </a:lnTo>
                    <a:lnTo>
                      <a:pt x="19" y="5"/>
                    </a:lnTo>
                    <a:lnTo>
                      <a:pt x="16" y="7"/>
                    </a:lnTo>
                    <a:lnTo>
                      <a:pt x="15" y="9"/>
                    </a:lnTo>
                    <a:lnTo>
                      <a:pt x="13" y="11"/>
                    </a:lnTo>
                    <a:lnTo>
                      <a:pt x="13" y="15"/>
                    </a:lnTo>
                    <a:lnTo>
                      <a:pt x="12" y="18"/>
                    </a:lnTo>
                    <a:lnTo>
                      <a:pt x="12" y="22"/>
                    </a:lnTo>
                    <a:lnTo>
                      <a:pt x="12" y="31"/>
                    </a:lnTo>
                    <a:lnTo>
                      <a:pt x="12" y="35"/>
                    </a:lnTo>
                    <a:lnTo>
                      <a:pt x="13" y="38"/>
                    </a:lnTo>
                    <a:lnTo>
                      <a:pt x="13" y="42"/>
                    </a:lnTo>
                    <a:lnTo>
                      <a:pt x="15" y="44"/>
                    </a:lnTo>
                    <a:lnTo>
                      <a:pt x="16" y="46"/>
                    </a:lnTo>
                    <a:lnTo>
                      <a:pt x="19" y="48"/>
                    </a:lnTo>
                    <a:lnTo>
                      <a:pt x="21" y="49"/>
                    </a:lnTo>
                    <a:lnTo>
                      <a:pt x="25" y="50"/>
                    </a:lnTo>
                    <a:lnTo>
                      <a:pt x="28" y="49"/>
                    </a:lnTo>
                    <a:lnTo>
                      <a:pt x="31" y="48"/>
                    </a:lnTo>
                    <a:lnTo>
                      <a:pt x="33" y="46"/>
                    </a:lnTo>
                    <a:lnTo>
                      <a:pt x="35" y="44"/>
                    </a:lnTo>
                    <a:lnTo>
                      <a:pt x="36" y="42"/>
                    </a:lnTo>
                    <a:lnTo>
                      <a:pt x="37" y="38"/>
                    </a:lnTo>
                    <a:lnTo>
                      <a:pt x="38" y="35"/>
                    </a:lnTo>
                    <a:lnTo>
                      <a:pt x="38" y="31"/>
                    </a:lnTo>
                    <a:lnTo>
                      <a:pt x="38" y="22"/>
                    </a:lnTo>
                    <a:lnTo>
                      <a:pt x="38" y="18"/>
                    </a:lnTo>
                    <a:lnTo>
                      <a:pt x="37" y="15"/>
                    </a:lnTo>
                    <a:lnTo>
                      <a:pt x="36" y="11"/>
                    </a:lnTo>
                    <a:lnTo>
                      <a:pt x="35" y="9"/>
                    </a:lnTo>
                    <a:lnTo>
                      <a:pt x="33" y="7"/>
                    </a:lnTo>
                    <a:lnTo>
                      <a:pt x="31" y="5"/>
                    </a:lnTo>
                    <a:lnTo>
                      <a:pt x="28" y="4"/>
                    </a:lnTo>
                    <a:lnTo>
                      <a:pt x="25" y="4"/>
                    </a:lnTo>
                    <a:close/>
                    <a:moveTo>
                      <a:pt x="25" y="0"/>
                    </a:moveTo>
                    <a:lnTo>
                      <a:pt x="30" y="1"/>
                    </a:lnTo>
                    <a:lnTo>
                      <a:pt x="35" y="2"/>
                    </a:lnTo>
                    <a:lnTo>
                      <a:pt x="39" y="3"/>
                    </a:lnTo>
                    <a:lnTo>
                      <a:pt x="42" y="5"/>
                    </a:lnTo>
                    <a:lnTo>
                      <a:pt x="45" y="8"/>
                    </a:lnTo>
                    <a:lnTo>
                      <a:pt x="47" y="12"/>
                    </a:lnTo>
                    <a:lnTo>
                      <a:pt x="48" y="16"/>
                    </a:lnTo>
                    <a:lnTo>
                      <a:pt x="49" y="21"/>
                    </a:lnTo>
                    <a:lnTo>
                      <a:pt x="49" y="27"/>
                    </a:lnTo>
                    <a:lnTo>
                      <a:pt x="49" y="32"/>
                    </a:lnTo>
                    <a:lnTo>
                      <a:pt x="48" y="37"/>
                    </a:lnTo>
                    <a:lnTo>
                      <a:pt x="47" y="41"/>
                    </a:lnTo>
                    <a:lnTo>
                      <a:pt x="45" y="45"/>
                    </a:lnTo>
                    <a:lnTo>
                      <a:pt x="42" y="48"/>
                    </a:lnTo>
                    <a:lnTo>
                      <a:pt x="39" y="50"/>
                    </a:lnTo>
                    <a:lnTo>
                      <a:pt x="35" y="51"/>
                    </a:lnTo>
                    <a:lnTo>
                      <a:pt x="30" y="52"/>
                    </a:lnTo>
                    <a:lnTo>
                      <a:pt x="25" y="53"/>
                    </a:lnTo>
                    <a:lnTo>
                      <a:pt x="19" y="52"/>
                    </a:lnTo>
                    <a:lnTo>
                      <a:pt x="15" y="51"/>
                    </a:lnTo>
                    <a:lnTo>
                      <a:pt x="11" y="50"/>
                    </a:lnTo>
                    <a:lnTo>
                      <a:pt x="7" y="48"/>
                    </a:lnTo>
                    <a:lnTo>
                      <a:pt x="5" y="45"/>
                    </a:lnTo>
                    <a:lnTo>
                      <a:pt x="3" y="41"/>
                    </a:lnTo>
                    <a:lnTo>
                      <a:pt x="1" y="37"/>
                    </a:lnTo>
                    <a:lnTo>
                      <a:pt x="0" y="32"/>
                    </a:lnTo>
                    <a:lnTo>
                      <a:pt x="0" y="27"/>
                    </a:lnTo>
                    <a:lnTo>
                      <a:pt x="0" y="21"/>
                    </a:lnTo>
                    <a:lnTo>
                      <a:pt x="1" y="16"/>
                    </a:lnTo>
                    <a:lnTo>
                      <a:pt x="3" y="12"/>
                    </a:lnTo>
                    <a:lnTo>
                      <a:pt x="5" y="8"/>
                    </a:lnTo>
                    <a:lnTo>
                      <a:pt x="7" y="5"/>
                    </a:lnTo>
                    <a:lnTo>
                      <a:pt x="11" y="3"/>
                    </a:lnTo>
                    <a:lnTo>
                      <a:pt x="15" y="2"/>
                    </a:lnTo>
                    <a:lnTo>
                      <a:pt x="19" y="1"/>
                    </a:lnTo>
                    <a:lnTo>
                      <a:pt x="25" y="0"/>
                    </a:lnTo>
                    <a:close/>
                  </a:path>
                </a:pathLst>
              </a:custGeom>
              <a:solidFill>
                <a:srgbClr val="FFFFFF"/>
              </a:solidFill>
              <a:ln w="0">
                <a:solidFill>
                  <a:srgbClr val="FFFFFF"/>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32" name="Rectangle 31"/>
            <p:cNvSpPr/>
            <p:nvPr userDrawn="1"/>
          </p:nvSpPr>
          <p:spPr>
            <a:xfrm>
              <a:off x="35718" y="6664325"/>
              <a:ext cx="1238250" cy="193675"/>
            </a:xfrm>
            <a:prstGeom prst="rect">
              <a:avLst/>
            </a:prstGeom>
          </p:spPr>
          <p:txBody>
            <a:bodyPr wrap="none">
              <a:spAutoFit/>
            </a:bodyPr>
            <a:lstStyle/>
            <a:p>
              <a:pPr fontAlgn="auto">
                <a:spcBef>
                  <a:spcPts val="0"/>
                </a:spcBef>
                <a:spcAft>
                  <a:spcPts val="0"/>
                </a:spcAft>
                <a:defRPr/>
              </a:pPr>
              <a:r>
                <a:rPr lang="en-US" sz="640" i="0" dirty="0">
                  <a:latin typeface="+mn-lt"/>
                </a:rPr>
                <a:t>Local Touch – Global Reach</a:t>
              </a:r>
            </a:p>
          </p:txBody>
        </p:sp>
      </p:grpSp>
    </p:spTree>
  </p:cSld>
  <p:clrMap bg1="lt1" tx1="dk1" bg2="lt2" tx2="dk2" accent1="accent1" accent2="accent2" accent3="accent3" accent4="accent4" accent5="accent5" accent6="accent6" hlink="hlink" folHlink="folHlink"/>
  <p:sldLayoutIdLst>
    <p:sldLayoutId id="2147483889"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spd="med" advClick="0">
    <p:fade thruBlk="1"/>
  </p:transition>
  <p:txStyles>
    <p:title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ogetius1.sharepoint.com/portals/hub/_layouts/15/PointPublishing.aspx?app=video&amp;p=p&amp;chid=11491a45-a24f-4286-bde7-14295f65b332&amp;vid=8a1691a3-329e-4759-8c30-085332b7f945"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www.amazon.com/Foundations-Software-Testing-Dorothy-Graham/dp/813150218X"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04408"/>
            <a:ext cx="7772400" cy="1196975"/>
          </a:xfrm>
        </p:spPr>
        <p:txBody>
          <a:bodyPr/>
          <a:lstStyle/>
          <a:p>
            <a:r>
              <a:rPr lang="en-US" sz="3600" dirty="0"/>
              <a:t>Passing the ISTQB Exam</a:t>
            </a:r>
            <a:br>
              <a:rPr lang="en-US" sz="3600" dirty="0"/>
            </a:br>
            <a:r>
              <a:rPr lang="en-US" sz="2800" b="0" dirty="0">
                <a:latin typeface="Calibri" panose="020F0502020204030204" pitchFamily="34" charset="0"/>
              </a:rPr>
              <a:t>Click </a:t>
            </a:r>
            <a:r>
              <a:rPr lang="en-US" sz="2800" b="0" dirty="0">
                <a:latin typeface="Calibri" panose="020F0502020204030204" pitchFamily="34" charset="0"/>
                <a:hlinkClick r:id="rId3"/>
              </a:rPr>
              <a:t>here</a:t>
            </a:r>
            <a:r>
              <a:rPr lang="en-US" sz="2800" b="0" dirty="0">
                <a:latin typeface="Calibri" panose="020F0502020204030204" pitchFamily="34" charset="0"/>
              </a:rPr>
              <a:t> for recording.</a:t>
            </a:r>
          </a:p>
        </p:txBody>
      </p:sp>
      <p:sp>
        <p:nvSpPr>
          <p:cNvPr id="3" name="Subtitle 2"/>
          <p:cNvSpPr>
            <a:spLocks noGrp="1"/>
          </p:cNvSpPr>
          <p:nvPr>
            <p:ph type="subTitle" idx="1"/>
          </p:nvPr>
        </p:nvSpPr>
        <p:spPr>
          <a:xfrm>
            <a:off x="609600" y="5087938"/>
            <a:ext cx="6005512" cy="830997"/>
          </a:xfrm>
        </p:spPr>
        <p:txBody>
          <a:bodyPr/>
          <a:lstStyle/>
          <a:p>
            <a:r>
              <a:rPr lang="en-US" sz="1800" b="1" dirty="0">
                <a:latin typeface="Calibri" pitchFamily="34" charset="0"/>
              </a:rPr>
              <a:t>Shri Walke</a:t>
            </a:r>
          </a:p>
          <a:p>
            <a:r>
              <a:rPr lang="en-US" sz="1800" b="1" dirty="0">
                <a:latin typeface="Calibri" pitchFamily="34" charset="0"/>
              </a:rPr>
              <a:t>Sr. Consultant / Columbus Testing Practice</a:t>
            </a:r>
          </a:p>
          <a:p>
            <a:r>
              <a:rPr lang="en-US" sz="1800" b="1" dirty="0">
                <a:latin typeface="Calibri" pitchFamily="34" charset="0"/>
              </a:rPr>
              <a:t>Shri.walke@us.sogeti.com</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endParaRPr lang="en-US" dirty="0"/>
          </a:p>
        </p:txBody>
      </p:sp>
      <p:sp>
        <p:nvSpPr>
          <p:cNvPr id="4" name="Title 3"/>
          <p:cNvSpPr txBox="1">
            <a:spLocks/>
          </p:cNvSpPr>
          <p:nvPr/>
        </p:nvSpPr>
        <p:spPr>
          <a:xfrm>
            <a:off x="269631"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sp>
        <p:nvSpPr>
          <p:cNvPr id="6" name="Title 3"/>
          <p:cNvSpPr txBox="1">
            <a:spLocks/>
          </p:cNvSpPr>
          <p:nvPr/>
        </p:nvSpPr>
        <p:spPr>
          <a:xfrm>
            <a:off x="464893" y="20549"/>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a:p>
            <a:r>
              <a:rPr lang="en-US" sz="2400" kern="0" dirty="0"/>
              <a:t>ISTQB Exam</a:t>
            </a:r>
          </a:p>
        </p:txBody>
      </p:sp>
      <p:pic>
        <p:nvPicPr>
          <p:cNvPr id="8" name="Picture 7"/>
          <p:cNvPicPr>
            <a:picLocks noChangeAspect="1"/>
          </p:cNvPicPr>
          <p:nvPr/>
        </p:nvPicPr>
        <p:blipFill>
          <a:blip r:embed="rId2"/>
          <a:stretch>
            <a:fillRect/>
          </a:stretch>
        </p:blipFill>
        <p:spPr>
          <a:xfrm>
            <a:off x="1271587" y="1032748"/>
            <a:ext cx="5819775" cy="2857500"/>
          </a:xfrm>
          <a:prstGeom prst="rect">
            <a:avLst/>
          </a:prstGeom>
        </p:spPr>
      </p:pic>
      <p:pic>
        <p:nvPicPr>
          <p:cNvPr id="9" name="Picture 8"/>
          <p:cNvPicPr>
            <a:picLocks noChangeAspect="1"/>
          </p:cNvPicPr>
          <p:nvPr/>
        </p:nvPicPr>
        <p:blipFill>
          <a:blip r:embed="rId3"/>
          <a:stretch>
            <a:fillRect/>
          </a:stretch>
        </p:blipFill>
        <p:spPr>
          <a:xfrm>
            <a:off x="1271587" y="4091146"/>
            <a:ext cx="5429250" cy="371475"/>
          </a:xfrm>
          <a:prstGeom prst="rect">
            <a:avLst/>
          </a:prstGeom>
        </p:spPr>
      </p:pic>
      <p:pic>
        <p:nvPicPr>
          <p:cNvPr id="11" name="Picture 10"/>
          <p:cNvPicPr>
            <a:picLocks noChangeAspect="1"/>
          </p:cNvPicPr>
          <p:nvPr/>
        </p:nvPicPr>
        <p:blipFill>
          <a:blip r:embed="rId4"/>
          <a:stretch>
            <a:fillRect/>
          </a:stretch>
        </p:blipFill>
        <p:spPr>
          <a:xfrm>
            <a:off x="1271587" y="4421525"/>
            <a:ext cx="5819775" cy="1790700"/>
          </a:xfrm>
          <a:prstGeom prst="rect">
            <a:avLst/>
          </a:prstGeom>
        </p:spPr>
      </p:pic>
    </p:spTree>
    <p:extLst>
      <p:ext uri="{BB962C8B-B14F-4D97-AF65-F5344CB8AC3E}">
        <p14:creationId xmlns:p14="http://schemas.microsoft.com/office/powerpoint/2010/main" val="213597271"/>
      </p:ext>
    </p:extLst>
  </p:cSld>
  <p:clrMapOvr>
    <a:masterClrMapping/>
  </p:clrMapOvr>
  <p:transition spd="med" advClick="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endParaRPr lang="en-US" dirty="0"/>
          </a:p>
        </p:txBody>
      </p:sp>
      <p:sp>
        <p:nvSpPr>
          <p:cNvPr id="4" name="Title 3"/>
          <p:cNvSpPr txBox="1">
            <a:spLocks/>
          </p:cNvSpPr>
          <p:nvPr/>
        </p:nvSpPr>
        <p:spPr>
          <a:xfrm>
            <a:off x="203205" y="-163076"/>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sp>
        <p:nvSpPr>
          <p:cNvPr id="5" name="Title 3"/>
          <p:cNvSpPr txBox="1">
            <a:spLocks/>
          </p:cNvSpPr>
          <p:nvPr/>
        </p:nvSpPr>
        <p:spPr>
          <a:xfrm>
            <a:off x="464893" y="8015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a:p>
            <a:r>
              <a:rPr lang="en-US" sz="2400" kern="0" dirty="0"/>
              <a:t>ISTQB Exam reimbursement</a:t>
            </a:r>
          </a:p>
        </p:txBody>
      </p:sp>
      <p:sp>
        <p:nvSpPr>
          <p:cNvPr id="6" name="Content Placeholder 4"/>
          <p:cNvSpPr txBox="1">
            <a:spLocks/>
          </p:cNvSpPr>
          <p:nvPr/>
        </p:nvSpPr>
        <p:spPr bwMode="gray">
          <a:xfrm>
            <a:off x="271127" y="1003049"/>
            <a:ext cx="8543264" cy="3323987"/>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mn-lt"/>
              </a:rPr>
              <a:t>Sogeti will reimburse exam fees upon successful completion. </a:t>
            </a:r>
          </a:p>
          <a:p>
            <a:pPr marL="800100" lvl="1" indent="-342900" eaLnBrk="0" hangingPunct="0">
              <a:spcAft>
                <a:spcPct val="50000"/>
              </a:spcAft>
              <a:buClr>
                <a:schemeClr val="accent2"/>
              </a:buClr>
              <a:buFont typeface="Arial" pitchFamily="34" charset="0"/>
              <a:buChar char="•"/>
            </a:pPr>
            <a:r>
              <a:rPr lang="en-US" b="1" dirty="0">
                <a:latin typeface="+mn-lt"/>
              </a:rPr>
              <a:t>You need to get your GVP’s approval in advance to take the exam and get reimbursed.</a:t>
            </a:r>
          </a:p>
          <a:p>
            <a:pPr marL="800100" lvl="1" indent="-342900" eaLnBrk="0" hangingPunct="0">
              <a:spcAft>
                <a:spcPct val="50000"/>
              </a:spcAft>
              <a:buClr>
                <a:schemeClr val="accent2"/>
              </a:buClr>
              <a:buFont typeface="Arial" pitchFamily="34" charset="0"/>
              <a:buChar char="•"/>
            </a:pPr>
            <a:r>
              <a:rPr lang="en-US" b="1" dirty="0">
                <a:latin typeface="+mn-lt"/>
              </a:rPr>
              <a:t>Submit reimbursement under Life</a:t>
            </a:r>
          </a:p>
          <a:p>
            <a:pPr marL="1257300" lvl="2" indent="-342900" eaLnBrk="0" hangingPunct="0">
              <a:spcAft>
                <a:spcPct val="50000"/>
              </a:spcAft>
              <a:buClr>
                <a:schemeClr val="accent2"/>
              </a:buClr>
              <a:buFont typeface="Arial" pitchFamily="34" charset="0"/>
              <a:buChar char="•"/>
            </a:pPr>
            <a:r>
              <a:rPr lang="en-US" b="1" dirty="0">
                <a:latin typeface="+mn-lt"/>
              </a:rPr>
              <a:t>Life </a:t>
            </a:r>
            <a:r>
              <a:rPr lang="en-US" b="1" dirty="0"/>
              <a:t>-</a:t>
            </a:r>
            <a:r>
              <a:rPr lang="en-US" b="1" dirty="0">
                <a:latin typeface="Courier New"/>
                <a:cs typeface="Courier New"/>
              </a:rPr>
              <a:t>► </a:t>
            </a:r>
            <a:r>
              <a:rPr lang="en-US" b="1" dirty="0">
                <a:latin typeface="+mn-lt"/>
              </a:rPr>
              <a:t>Sogeti Employee Self Service -</a:t>
            </a:r>
            <a:r>
              <a:rPr lang="en-US" b="1" dirty="0">
                <a:latin typeface="Courier New"/>
                <a:cs typeface="Courier New"/>
              </a:rPr>
              <a:t>► </a:t>
            </a:r>
            <a:r>
              <a:rPr lang="en-US" b="1" dirty="0">
                <a:latin typeface="+mn-lt"/>
              </a:rPr>
              <a:t>Sogeti Education Reimbursement – Applicant</a:t>
            </a:r>
          </a:p>
          <a:p>
            <a:pPr marL="1257300" lvl="2" indent="-342900" eaLnBrk="0" hangingPunct="0">
              <a:spcAft>
                <a:spcPct val="50000"/>
              </a:spcAft>
              <a:buClr>
                <a:schemeClr val="accent2"/>
              </a:buClr>
              <a:buFont typeface="Arial" pitchFamily="34" charset="0"/>
              <a:buChar char="•"/>
            </a:pPr>
            <a:r>
              <a:rPr lang="en-US" b="1" dirty="0">
                <a:latin typeface="+mn-lt"/>
              </a:rPr>
              <a:t>Fill out all of the information on the electronic form.</a:t>
            </a:r>
          </a:p>
          <a:p>
            <a:pPr marL="1257300" lvl="2" indent="-342900" eaLnBrk="0" hangingPunct="0">
              <a:spcAft>
                <a:spcPct val="50000"/>
              </a:spcAft>
              <a:buClr>
                <a:schemeClr val="accent2"/>
              </a:buClr>
              <a:buFont typeface="Arial" pitchFamily="34" charset="0"/>
              <a:buChar char="•"/>
            </a:pPr>
            <a:r>
              <a:rPr lang="en-US" b="1" dirty="0">
                <a:latin typeface="+mn-lt"/>
              </a:rPr>
              <a:t>Include an invoice of your exam fee.</a:t>
            </a:r>
          </a:p>
          <a:p>
            <a:pPr marL="1257300" lvl="2" indent="-342900" eaLnBrk="0" hangingPunct="0">
              <a:spcAft>
                <a:spcPct val="50000"/>
              </a:spcAft>
              <a:buClr>
                <a:schemeClr val="accent2"/>
              </a:buClr>
              <a:buFont typeface="Arial" pitchFamily="34" charset="0"/>
              <a:buChar char="•"/>
            </a:pPr>
            <a:r>
              <a:rPr lang="en-US" b="1" dirty="0">
                <a:latin typeface="+mn-lt"/>
              </a:rPr>
              <a:t>Include a copy of your ISTQB Certificate.</a:t>
            </a:r>
          </a:p>
        </p:txBody>
      </p:sp>
    </p:spTree>
    <p:extLst>
      <p:ext uri="{BB962C8B-B14F-4D97-AF65-F5344CB8AC3E}">
        <p14:creationId xmlns:p14="http://schemas.microsoft.com/office/powerpoint/2010/main" val="3002204876"/>
      </p:ext>
    </p:extLst>
  </p:cSld>
  <p:clrMapOvr>
    <a:masterClrMapping/>
  </p:clrMapOvr>
  <p:transition spd="med" advClick="0">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endParaRPr lang="en-US" dirty="0"/>
          </a:p>
        </p:txBody>
      </p:sp>
      <p:sp>
        <p:nvSpPr>
          <p:cNvPr id="4" name="Title 3"/>
          <p:cNvSpPr txBox="1">
            <a:spLocks/>
          </p:cNvSpPr>
          <p:nvPr/>
        </p:nvSpPr>
        <p:spPr>
          <a:xfrm>
            <a:off x="269631"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sp>
        <p:nvSpPr>
          <p:cNvPr id="5" name="Title 3"/>
          <p:cNvSpPr txBox="1">
            <a:spLocks/>
          </p:cNvSpPr>
          <p:nvPr/>
        </p:nvSpPr>
        <p:spPr>
          <a:xfrm>
            <a:off x="422031"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a:p>
            <a:r>
              <a:rPr lang="en-US" sz="2400" kern="0" dirty="0"/>
              <a:t>ISTQB.ORG</a:t>
            </a:r>
          </a:p>
        </p:txBody>
      </p:sp>
      <p:sp>
        <p:nvSpPr>
          <p:cNvPr id="2" name="Rectangle 1"/>
          <p:cNvSpPr/>
          <p:nvPr/>
        </p:nvSpPr>
        <p:spPr>
          <a:xfrm>
            <a:off x="269631" y="831850"/>
            <a:ext cx="8831507" cy="2585323"/>
          </a:xfrm>
          <a:prstGeom prst="rect">
            <a:avLst/>
          </a:prstGeom>
        </p:spPr>
        <p:txBody>
          <a:bodyPr wrap="square">
            <a:spAutoFit/>
          </a:bodyPr>
          <a:lstStyle/>
          <a:p>
            <a:pPr>
              <a:lnSpc>
                <a:spcPct val="150000"/>
              </a:lnSpc>
              <a:buFont typeface="Arial" pitchFamily="34" charset="0"/>
              <a:buChar char="•"/>
            </a:pPr>
            <a:r>
              <a:rPr lang="en-US" kern="0" dirty="0"/>
              <a:t>ISTQB.ORG</a:t>
            </a:r>
            <a:r>
              <a:rPr lang="en-US" dirty="0"/>
              <a:t> is the institution that administers the </a:t>
            </a:r>
            <a:r>
              <a:rPr lang="en-US" kern="0" dirty="0"/>
              <a:t>ISTQB</a:t>
            </a:r>
            <a:r>
              <a:rPr lang="en-US" dirty="0"/>
              <a:t> exam.</a:t>
            </a:r>
          </a:p>
          <a:p>
            <a:pPr>
              <a:lnSpc>
                <a:spcPct val="150000"/>
              </a:lnSpc>
              <a:buFont typeface="Arial" pitchFamily="34" charset="0"/>
              <a:buChar char="•"/>
            </a:pPr>
            <a:r>
              <a:rPr lang="en-US" dirty="0"/>
              <a:t> Provides all of the tools and resources needed by </a:t>
            </a:r>
            <a:r>
              <a:rPr lang="en-US" kern="0" dirty="0"/>
              <a:t>ISTQB</a:t>
            </a:r>
            <a:r>
              <a:rPr lang="en-US" dirty="0"/>
              <a:t> practitioners and experts. </a:t>
            </a:r>
          </a:p>
          <a:p>
            <a:pPr>
              <a:lnSpc>
                <a:spcPct val="150000"/>
              </a:lnSpc>
              <a:buFont typeface="Arial" pitchFamily="34" charset="0"/>
              <a:buChar char="•"/>
            </a:pPr>
            <a:r>
              <a:rPr lang="en-US" dirty="0"/>
              <a:t>A link to the latest </a:t>
            </a:r>
            <a:r>
              <a:rPr lang="en-US" kern="0" dirty="0"/>
              <a:t>ISTQB</a:t>
            </a:r>
            <a:r>
              <a:rPr lang="en-US" dirty="0"/>
              <a:t> guide is on their website.</a:t>
            </a:r>
          </a:p>
          <a:p>
            <a:pPr>
              <a:lnSpc>
                <a:spcPct val="150000"/>
              </a:lnSpc>
              <a:buFont typeface="Arial" pitchFamily="34" charset="0"/>
              <a:buChar char="•"/>
            </a:pPr>
            <a:r>
              <a:rPr lang="en-US" dirty="0"/>
              <a:t>Open Assessment is available to </a:t>
            </a:r>
            <a:r>
              <a:rPr lang="en-US" kern="0" dirty="0"/>
              <a:t>ISTQB.ORG</a:t>
            </a:r>
            <a:r>
              <a:rPr lang="en-US" dirty="0"/>
              <a:t> members (free membership).</a:t>
            </a:r>
          </a:p>
          <a:p>
            <a:pPr>
              <a:lnSpc>
                <a:spcPct val="150000"/>
              </a:lnSpc>
              <a:buFont typeface="Arial" pitchFamily="34" charset="0"/>
              <a:buChar char="•"/>
            </a:pPr>
            <a:r>
              <a:rPr lang="en-US" dirty="0"/>
              <a:t>Very active forum full of </a:t>
            </a:r>
            <a:r>
              <a:rPr lang="en-US" kern="0" dirty="0"/>
              <a:t>ISTQB practitioners</a:t>
            </a:r>
            <a:r>
              <a:rPr lang="en-US" dirty="0"/>
              <a:t> who’ve taken the exam, are a part of a team.</a:t>
            </a:r>
          </a:p>
        </p:txBody>
      </p:sp>
    </p:spTree>
    <p:extLst>
      <p:ext uri="{BB962C8B-B14F-4D97-AF65-F5344CB8AC3E}">
        <p14:creationId xmlns:p14="http://schemas.microsoft.com/office/powerpoint/2010/main" val="1881927715"/>
      </p:ext>
    </p:extLst>
  </p:cSld>
  <p:clrMapOvr>
    <a:masterClrMapping/>
  </p:clrMapOvr>
  <p:transition spd="med" advClick="0">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endParaRPr lang="en-US" dirty="0"/>
          </a:p>
        </p:txBody>
      </p:sp>
      <p:sp>
        <p:nvSpPr>
          <p:cNvPr id="4" name="Title 3"/>
          <p:cNvSpPr txBox="1">
            <a:spLocks/>
          </p:cNvSpPr>
          <p:nvPr/>
        </p:nvSpPr>
        <p:spPr>
          <a:xfrm>
            <a:off x="269631"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sp>
        <p:nvSpPr>
          <p:cNvPr id="5" name="Title 3"/>
          <p:cNvSpPr txBox="1">
            <a:spLocks/>
          </p:cNvSpPr>
          <p:nvPr/>
        </p:nvSpPr>
        <p:spPr>
          <a:xfrm>
            <a:off x="422031" y="15240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sp>
        <p:nvSpPr>
          <p:cNvPr id="6" name="Title 13"/>
          <p:cNvSpPr txBox="1">
            <a:spLocks/>
          </p:cNvSpPr>
          <p:nvPr/>
        </p:nvSpPr>
        <p:spPr>
          <a:xfrm>
            <a:off x="9525" y="2752725"/>
            <a:ext cx="9134475" cy="134183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pPr algn="ctr"/>
            <a:r>
              <a:rPr lang="en-US" sz="4000" kern="0" dirty="0"/>
              <a:t>Fundamentals of Testing</a:t>
            </a:r>
          </a:p>
        </p:txBody>
      </p:sp>
    </p:spTree>
    <p:extLst>
      <p:ext uri="{BB962C8B-B14F-4D97-AF65-F5344CB8AC3E}">
        <p14:creationId xmlns:p14="http://schemas.microsoft.com/office/powerpoint/2010/main" val="2881103559"/>
      </p:ext>
    </p:extLst>
  </p:cSld>
  <p:clrMapOvr>
    <a:masterClrMapping/>
  </p:clrMapOvr>
  <p:transition spd="med" advClick="0">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6" y="-128954"/>
            <a:ext cx="8675688" cy="831850"/>
          </a:xfrm>
        </p:spPr>
        <p:txBody>
          <a:bodyPr/>
          <a:lstStyle/>
          <a:p>
            <a:r>
              <a:rPr lang="en-US" sz="2400" dirty="0"/>
              <a:t>Why is Testing Necessary?</a:t>
            </a:r>
          </a:p>
        </p:txBody>
      </p:sp>
      <p:sp>
        <p:nvSpPr>
          <p:cNvPr id="3" name="Content Placeholder 2"/>
          <p:cNvSpPr>
            <a:spLocks noGrp="1"/>
          </p:cNvSpPr>
          <p:nvPr>
            <p:ph idx="1"/>
          </p:nvPr>
        </p:nvSpPr>
        <p:spPr>
          <a:xfrm>
            <a:off x="273050" y="1185149"/>
            <a:ext cx="8675688" cy="1800493"/>
          </a:xfrm>
        </p:spPr>
        <p:txBody>
          <a:bodyPr/>
          <a:lstStyle/>
          <a:p>
            <a:pPr marL="0" indent="0">
              <a:buClr>
                <a:schemeClr val="accent4"/>
              </a:buClr>
            </a:pPr>
            <a:r>
              <a:rPr lang="en-US" sz="1800" dirty="0"/>
              <a:t>1.1.1 Software Systems Context (K1)</a:t>
            </a:r>
          </a:p>
          <a:p>
            <a:pPr>
              <a:buClr>
                <a:schemeClr val="accent4"/>
              </a:buClr>
              <a:buFont typeface="Wingdings" panose="05000000000000000000" pitchFamily="2" charset="2"/>
              <a:buChar char="v"/>
            </a:pPr>
            <a:r>
              <a:rPr lang="en-US" sz="1800" b="0" dirty="0"/>
              <a:t> Software systems are an integral part of life, from business applications (e.g., banking) to consumer products (e.g., cars). Most people have had an experience with software that did not work as expected. Software that does not work correctly can lead to many problems, including loss of money, time or business reputation, and could even cause injury or death.</a:t>
            </a:r>
          </a:p>
        </p:txBody>
      </p:sp>
    </p:spTree>
    <p:extLst>
      <p:ext uri="{BB962C8B-B14F-4D97-AF65-F5344CB8AC3E}">
        <p14:creationId xmlns:p14="http://schemas.microsoft.com/office/powerpoint/2010/main" val="3474947813"/>
      </p:ext>
    </p:extLst>
  </p:cSld>
  <p:clrMapOvr>
    <a:masterClrMapping/>
  </p:clrMapOvr>
  <p:transition spd="med" advClick="0">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05" y="-117231"/>
            <a:ext cx="8675688" cy="831850"/>
          </a:xfrm>
        </p:spPr>
        <p:txBody>
          <a:bodyPr/>
          <a:lstStyle/>
          <a:p>
            <a:r>
              <a:rPr lang="en-US" sz="2400" dirty="0"/>
              <a:t>Why is Testing Necessary?</a:t>
            </a:r>
          </a:p>
        </p:txBody>
      </p:sp>
      <p:sp>
        <p:nvSpPr>
          <p:cNvPr id="3" name="Content Placeholder 2"/>
          <p:cNvSpPr>
            <a:spLocks noGrp="1"/>
          </p:cNvSpPr>
          <p:nvPr>
            <p:ph idx="1"/>
          </p:nvPr>
        </p:nvSpPr>
        <p:spPr>
          <a:xfrm>
            <a:off x="222739" y="1160585"/>
            <a:ext cx="8726000" cy="4570482"/>
          </a:xfrm>
        </p:spPr>
        <p:txBody>
          <a:bodyPr/>
          <a:lstStyle/>
          <a:p>
            <a:pPr marL="0" indent="0">
              <a:buClrTx/>
            </a:pPr>
            <a:r>
              <a:rPr lang="en-US" sz="1800" dirty="0"/>
              <a:t>1.1.2 Causes of Software Defects (K2)</a:t>
            </a:r>
          </a:p>
          <a:p>
            <a:pPr>
              <a:buClrTx/>
              <a:buFont typeface="Wingdings" panose="05000000000000000000" pitchFamily="2" charset="2"/>
              <a:buChar char="v"/>
            </a:pPr>
            <a:r>
              <a:rPr lang="en-US" sz="1800" b="0" dirty="0"/>
              <a:t> A human being can make an error (mistake), which produces a defect (fault, bug) in the program code, or in a document. If a defect in code is executed, the system may fail to do what it should do (or do something it shouldn’t), causing a failure. Defects in software, systems or documents may result in failures, but not all defects do so.</a:t>
            </a:r>
          </a:p>
          <a:p>
            <a:pPr>
              <a:buClrTx/>
              <a:buFont typeface="Wingdings" panose="05000000000000000000" pitchFamily="2" charset="2"/>
              <a:buChar char="v"/>
            </a:pPr>
            <a:r>
              <a:rPr lang="en-US" sz="1800" b="0" dirty="0"/>
              <a:t> Defects occur because human beings are fallible and because there is time pressure, complex code, complexity of infrastructure, changing technologies, and/or many system interactions. Failures can be caused by environmental conditions as well. For example, radiation, magnetism, electronic fields, and pollution can cause faults in firmware or influence the execution of software by changing the hardware conditions.</a:t>
            </a:r>
          </a:p>
          <a:p>
            <a:pPr>
              <a:buClrTx/>
              <a:buFont typeface="Wingdings" panose="05000000000000000000" pitchFamily="2" charset="2"/>
              <a:buChar char="v"/>
            </a:pPr>
            <a:endParaRPr lang="en-US" sz="1800" b="0" dirty="0"/>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3660046407"/>
      </p:ext>
    </p:extLst>
  </p:cSld>
  <p:clrMapOvr>
    <a:masterClrMapping/>
  </p:clrMapOvr>
  <p:transition spd="med" advClick="0">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8954"/>
            <a:ext cx="8675688" cy="831850"/>
          </a:xfrm>
        </p:spPr>
        <p:txBody>
          <a:bodyPr/>
          <a:lstStyle/>
          <a:p>
            <a:r>
              <a:rPr lang="en-US" sz="2400" dirty="0"/>
              <a:t>Why is Testing Necessary?</a:t>
            </a:r>
          </a:p>
        </p:txBody>
      </p:sp>
      <p:sp>
        <p:nvSpPr>
          <p:cNvPr id="3" name="Content Placeholder 2"/>
          <p:cNvSpPr>
            <a:spLocks noGrp="1"/>
          </p:cNvSpPr>
          <p:nvPr>
            <p:ph idx="1"/>
          </p:nvPr>
        </p:nvSpPr>
        <p:spPr>
          <a:xfrm>
            <a:off x="273050" y="1185149"/>
            <a:ext cx="8675688" cy="2077492"/>
          </a:xfrm>
        </p:spPr>
        <p:txBody>
          <a:bodyPr/>
          <a:lstStyle/>
          <a:p>
            <a:pPr marL="0" indent="0">
              <a:buClr>
                <a:schemeClr val="tx1"/>
              </a:buClr>
            </a:pPr>
            <a:r>
              <a:rPr lang="en-US" sz="1800" dirty="0"/>
              <a:t>1.1.3 Role of Testing in Software Development, Maintenance and Operations (K2)</a:t>
            </a:r>
          </a:p>
          <a:p>
            <a:pPr>
              <a:buClr>
                <a:schemeClr val="tx1"/>
              </a:buClr>
              <a:buFont typeface="Wingdings" panose="05000000000000000000" pitchFamily="2" charset="2"/>
              <a:buChar char="v"/>
            </a:pPr>
            <a:r>
              <a:rPr lang="en-US" sz="1800" b="0" dirty="0"/>
              <a:t> Rigorous testing of systems and documentation can help to reduce the risk of problems occurring during operation and contribute to the quality of the software system, if the defects found are corrected before the system is released for operational use. Software testing may also be required to meet contractual or legal requirements, or industry-specific standards.</a:t>
            </a:r>
            <a:endParaRPr lang="en-US" dirty="0"/>
          </a:p>
        </p:txBody>
      </p:sp>
    </p:spTree>
    <p:extLst>
      <p:ext uri="{BB962C8B-B14F-4D97-AF65-F5344CB8AC3E}">
        <p14:creationId xmlns:p14="http://schemas.microsoft.com/office/powerpoint/2010/main" val="727303115"/>
      </p:ext>
    </p:extLst>
  </p:cSld>
  <p:clrMapOvr>
    <a:masterClrMapping/>
  </p:clrMapOvr>
  <p:transition spd="med" advClick="0">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8953"/>
            <a:ext cx="8675688" cy="831850"/>
          </a:xfrm>
        </p:spPr>
        <p:txBody>
          <a:bodyPr/>
          <a:lstStyle/>
          <a:p>
            <a:r>
              <a:rPr lang="en-US" sz="2400" dirty="0"/>
              <a:t>Why is Testing Necessary?</a:t>
            </a:r>
          </a:p>
        </p:txBody>
      </p:sp>
      <p:sp>
        <p:nvSpPr>
          <p:cNvPr id="3" name="Content Placeholder 2"/>
          <p:cNvSpPr>
            <a:spLocks noGrp="1"/>
          </p:cNvSpPr>
          <p:nvPr>
            <p:ph idx="1"/>
          </p:nvPr>
        </p:nvSpPr>
        <p:spPr>
          <a:xfrm>
            <a:off x="273050" y="1185149"/>
            <a:ext cx="8675688" cy="4708981"/>
          </a:xfrm>
        </p:spPr>
        <p:txBody>
          <a:bodyPr/>
          <a:lstStyle/>
          <a:p>
            <a:pPr marL="0" indent="0">
              <a:buClrTx/>
            </a:pPr>
            <a:r>
              <a:rPr lang="en-US" sz="1800" dirty="0"/>
              <a:t>1.1.4 Testing and Quality (K2)</a:t>
            </a:r>
          </a:p>
          <a:p>
            <a:pPr>
              <a:buClrTx/>
              <a:buFont typeface="Wingdings" panose="05000000000000000000" pitchFamily="2" charset="2"/>
              <a:buChar char="v"/>
            </a:pPr>
            <a:r>
              <a:rPr lang="en-US" sz="1800" b="0" dirty="0"/>
              <a:t> With the help of testing, it is possible to measure the quality of software in terms of defects found, for both functional and nonfunctional software requirements and characteristics (e.g., reliability, usability, efficiency, maintainability and portability).</a:t>
            </a:r>
          </a:p>
          <a:p>
            <a:pPr>
              <a:buClrTx/>
              <a:buFont typeface="Wingdings" panose="05000000000000000000" pitchFamily="2" charset="2"/>
              <a:buChar char="v"/>
            </a:pPr>
            <a:r>
              <a:rPr lang="en-US" sz="1800" b="0" dirty="0"/>
              <a:t>Testing can give confidence in the quality of the software if it finds few or no defects. A properly designed test that passes reduces the overall level of risk in a system. When testing does find defects, the quality of the software system increases when those defects are fixed. Lessons should be learned from previous projects. By understanding the root causes of defects found in other projects, processes can be improved, which in turn should prevent those defects from reoccurring and, as a consequence, improve the quality of future systems. This is an aspect of quality assurance.</a:t>
            </a:r>
          </a:p>
          <a:p>
            <a:pPr>
              <a:buClrTx/>
              <a:buFont typeface="Wingdings" panose="05000000000000000000" pitchFamily="2" charset="2"/>
              <a:buChar char="v"/>
            </a:pPr>
            <a:r>
              <a:rPr lang="en-US" sz="1800" b="0" dirty="0"/>
              <a:t>Testing should be integrated as one of the quality assurance activities (i.e. alongside development standards, training and defect analysis).</a:t>
            </a:r>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3547140391"/>
      </p:ext>
    </p:extLst>
  </p:cSld>
  <p:clrMapOvr>
    <a:masterClrMapping/>
  </p:clrMapOvr>
  <p:transition spd="med" advClick="0">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93785"/>
            <a:ext cx="8675688" cy="831850"/>
          </a:xfrm>
        </p:spPr>
        <p:txBody>
          <a:bodyPr/>
          <a:lstStyle/>
          <a:p>
            <a:r>
              <a:rPr lang="en-US" sz="2400" dirty="0"/>
              <a:t>Why is Testing Necessary?</a:t>
            </a:r>
          </a:p>
        </p:txBody>
      </p:sp>
      <p:sp>
        <p:nvSpPr>
          <p:cNvPr id="3" name="Content Placeholder 2"/>
          <p:cNvSpPr>
            <a:spLocks noGrp="1"/>
          </p:cNvSpPr>
          <p:nvPr>
            <p:ph idx="1"/>
          </p:nvPr>
        </p:nvSpPr>
        <p:spPr>
          <a:xfrm>
            <a:off x="273050" y="1185149"/>
            <a:ext cx="8675688" cy="2215991"/>
          </a:xfrm>
        </p:spPr>
        <p:txBody>
          <a:bodyPr/>
          <a:lstStyle/>
          <a:p>
            <a:r>
              <a:rPr lang="en-US" sz="1800" b="0" dirty="0"/>
              <a:t> </a:t>
            </a:r>
            <a:r>
              <a:rPr lang="en-US" sz="1800" dirty="0"/>
              <a:t>1.1.5 How Much Testing is enough? (K2)</a:t>
            </a:r>
          </a:p>
          <a:p>
            <a:endParaRPr lang="en-US" sz="1800" b="0" dirty="0"/>
          </a:p>
          <a:p>
            <a:pPr>
              <a:buClrTx/>
              <a:buFont typeface="Wingdings" panose="05000000000000000000" pitchFamily="2" charset="2"/>
              <a:buChar char="v"/>
            </a:pPr>
            <a:r>
              <a:rPr lang="en-US" sz="1800" b="0" dirty="0"/>
              <a:t> Deciding how much testing is enough should take account of the level of risk, including technical, safety, and business risks, and project constraints such as time and budget. Testing should provide sufficient information to stakeholders to make informed decisions about the release of the software or system being tested, for the next development step or handover to customers.</a:t>
            </a:r>
          </a:p>
        </p:txBody>
      </p:sp>
    </p:spTree>
    <p:extLst>
      <p:ext uri="{BB962C8B-B14F-4D97-AF65-F5344CB8AC3E}">
        <p14:creationId xmlns:p14="http://schemas.microsoft.com/office/powerpoint/2010/main" val="2995696400"/>
      </p:ext>
    </p:extLst>
  </p:cSld>
  <p:clrMapOvr>
    <a:masterClrMapping/>
  </p:clrMapOvr>
  <p:transition spd="med" advClick="0">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75846"/>
            <a:ext cx="8675688" cy="831850"/>
          </a:xfrm>
        </p:spPr>
        <p:txBody>
          <a:bodyPr/>
          <a:lstStyle/>
          <a:p>
            <a:r>
              <a:rPr lang="en-US" sz="2400" dirty="0"/>
              <a:t>What is Testing?</a:t>
            </a:r>
          </a:p>
        </p:txBody>
      </p:sp>
      <p:sp>
        <p:nvSpPr>
          <p:cNvPr id="3" name="Content Placeholder 2"/>
          <p:cNvSpPr>
            <a:spLocks noGrp="1"/>
          </p:cNvSpPr>
          <p:nvPr>
            <p:ph idx="1"/>
          </p:nvPr>
        </p:nvSpPr>
        <p:spPr>
          <a:xfrm>
            <a:off x="273050" y="1185149"/>
            <a:ext cx="8675688" cy="3600986"/>
          </a:xfrm>
        </p:spPr>
        <p:txBody>
          <a:bodyPr/>
          <a:lstStyle/>
          <a:p>
            <a:pPr>
              <a:buClrTx/>
              <a:buFont typeface="Wingdings" panose="05000000000000000000" pitchFamily="2" charset="2"/>
              <a:buChar char="v"/>
            </a:pPr>
            <a:r>
              <a:rPr lang="en-US" sz="1800" b="0" dirty="0"/>
              <a:t> A common perception of testing is that it only consists of running tests, i.e. executing the software. This is part of testing, but not all of the testing activities. Test activities exist before and after test execution. These activities include planning and control, choosing test conditions, designing and executing test cases, checking results, evaluating exit criteria, reporting on the testing process and system under test, and finalizing or completing closure activities after a test phase has been completed. Testing also includes reviewing documents (including source code) and conducting static analysis.</a:t>
            </a:r>
          </a:p>
          <a:p>
            <a:pPr>
              <a:buClrTx/>
              <a:buFont typeface="Wingdings" panose="05000000000000000000" pitchFamily="2" charset="2"/>
              <a:buChar char="v"/>
            </a:pPr>
            <a:r>
              <a:rPr lang="en-US" sz="1800" b="0" dirty="0"/>
              <a:t> Both dynamic testing and static testing can be used as a means for achieving similar objectives, and will provide information that can be used to improve both the system being tested and the development and testing processes.</a:t>
            </a:r>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2071393136"/>
      </p:ext>
    </p:extLst>
  </p:cSld>
  <p:clrMapOvr>
    <a:masterClrMapping/>
  </p:clrMapOvr>
  <p:transition spd="med" advClick="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Agenda</a:t>
            </a:r>
          </a:p>
        </p:txBody>
      </p:sp>
      <p:sp>
        <p:nvSpPr>
          <p:cNvPr id="3" name="Content Placeholder 2"/>
          <p:cNvSpPr>
            <a:spLocks noGrp="1"/>
          </p:cNvSpPr>
          <p:nvPr>
            <p:ph idx="1"/>
          </p:nvPr>
        </p:nvSpPr>
        <p:spPr>
          <a:xfrm>
            <a:off x="273050" y="1154152"/>
            <a:ext cx="8675688" cy="4847481"/>
          </a:xfrm>
        </p:spPr>
        <p:txBody>
          <a:bodyPr/>
          <a:lstStyle/>
          <a:p>
            <a:pPr marL="0" indent="0"/>
            <a:r>
              <a:rPr lang="en-US" sz="1800" dirty="0"/>
              <a:t>The ISTQB Certification</a:t>
            </a:r>
          </a:p>
          <a:p>
            <a:pPr>
              <a:buFont typeface="Arial" pitchFamily="34" charset="0"/>
              <a:buChar char="•"/>
            </a:pPr>
            <a:r>
              <a:rPr lang="en-US" sz="1800" dirty="0"/>
              <a:t>Exam Topics</a:t>
            </a:r>
          </a:p>
          <a:p>
            <a:pPr lvl="3"/>
            <a:r>
              <a:rPr lang="en-US" sz="1800" dirty="0"/>
              <a:t>Fundamentals of testing</a:t>
            </a:r>
          </a:p>
          <a:p>
            <a:pPr lvl="3"/>
            <a:r>
              <a:rPr lang="en-US" sz="1800" dirty="0"/>
              <a:t>Testing throughout the software life cycle</a:t>
            </a:r>
          </a:p>
          <a:p>
            <a:pPr lvl="3"/>
            <a:r>
              <a:rPr lang="en-US" sz="1800" dirty="0"/>
              <a:t>Static techniques</a:t>
            </a:r>
          </a:p>
          <a:p>
            <a:pPr lvl="3"/>
            <a:r>
              <a:rPr lang="en-US" sz="1800" dirty="0"/>
              <a:t>Test design techniques</a:t>
            </a:r>
          </a:p>
          <a:p>
            <a:pPr lvl="3"/>
            <a:r>
              <a:rPr lang="en-US" sz="1800" dirty="0"/>
              <a:t>Test management</a:t>
            </a:r>
          </a:p>
          <a:p>
            <a:pPr lvl="3"/>
            <a:r>
              <a:rPr lang="en-US" sz="1800" dirty="0"/>
              <a:t>ISTQB Foundation Exam</a:t>
            </a:r>
          </a:p>
          <a:p>
            <a:pPr>
              <a:buFont typeface="Arial" pitchFamily="34" charset="0"/>
              <a:buChar char="•"/>
            </a:pPr>
            <a:r>
              <a:rPr lang="en-US" sz="1800" dirty="0"/>
              <a:t>  Review Questions</a:t>
            </a:r>
          </a:p>
          <a:p>
            <a:pPr>
              <a:buFont typeface="Arial" pitchFamily="34" charset="0"/>
              <a:buChar char="•"/>
            </a:pPr>
            <a:r>
              <a:rPr lang="en-US" sz="1800" dirty="0"/>
              <a:t>Study Tips </a:t>
            </a:r>
          </a:p>
          <a:p>
            <a:endParaRPr lang="en-US" sz="1800" dirty="0">
              <a:solidFill>
                <a:schemeClr val="tx2"/>
              </a:solidFill>
            </a:endParaRPr>
          </a:p>
          <a:p>
            <a:r>
              <a:rPr lang="en-US" sz="1800" dirty="0">
                <a:solidFill>
                  <a:schemeClr val="tx2"/>
                </a:solidFill>
              </a:rPr>
              <a:t>       </a:t>
            </a:r>
          </a:p>
        </p:txBody>
      </p:sp>
    </p:spTree>
  </p:cSld>
  <p:clrMapOvr>
    <a:masterClrMapping/>
  </p:clrMapOvr>
  <p:transition spd="med" advClick="0">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23" y="-152400"/>
            <a:ext cx="8675688" cy="831850"/>
          </a:xfrm>
        </p:spPr>
        <p:txBody>
          <a:bodyPr/>
          <a:lstStyle/>
          <a:p>
            <a:r>
              <a:rPr lang="en-US" sz="2400" dirty="0"/>
              <a:t>What is Testing?</a:t>
            </a:r>
          </a:p>
        </p:txBody>
      </p:sp>
      <p:sp>
        <p:nvSpPr>
          <p:cNvPr id="3" name="Content Placeholder 2"/>
          <p:cNvSpPr>
            <a:spLocks noGrp="1"/>
          </p:cNvSpPr>
          <p:nvPr>
            <p:ph idx="1"/>
          </p:nvPr>
        </p:nvSpPr>
        <p:spPr>
          <a:xfrm>
            <a:off x="273050" y="1185149"/>
            <a:ext cx="8675688" cy="1938992"/>
          </a:xfrm>
        </p:spPr>
        <p:txBody>
          <a:bodyPr/>
          <a:lstStyle/>
          <a:p>
            <a:r>
              <a:rPr lang="en-US" sz="1800" b="0" dirty="0"/>
              <a:t> Testing can have the following objectives:</a:t>
            </a:r>
          </a:p>
          <a:p>
            <a:pPr>
              <a:buClrTx/>
              <a:buFont typeface="Wingdings" panose="05000000000000000000" pitchFamily="2" charset="2"/>
              <a:buChar char="v"/>
            </a:pPr>
            <a:r>
              <a:rPr lang="en-US" sz="1800" b="0" dirty="0"/>
              <a:t>Finding defects</a:t>
            </a:r>
          </a:p>
          <a:p>
            <a:pPr>
              <a:buClrTx/>
              <a:buFont typeface="Wingdings" panose="05000000000000000000" pitchFamily="2" charset="2"/>
              <a:buChar char="v"/>
            </a:pPr>
            <a:r>
              <a:rPr lang="en-US" sz="1800" b="0" dirty="0"/>
              <a:t>Gaining confidence about the level of quality</a:t>
            </a:r>
          </a:p>
          <a:p>
            <a:pPr>
              <a:buClrTx/>
              <a:buFont typeface="Wingdings" panose="05000000000000000000" pitchFamily="2" charset="2"/>
              <a:buChar char="v"/>
            </a:pPr>
            <a:r>
              <a:rPr lang="en-US" sz="1800" b="0" dirty="0"/>
              <a:t>Providing information for decision-making</a:t>
            </a:r>
          </a:p>
          <a:p>
            <a:pPr>
              <a:buClrTx/>
              <a:buFont typeface="Wingdings" panose="05000000000000000000" pitchFamily="2" charset="2"/>
              <a:buChar char="v"/>
            </a:pPr>
            <a:r>
              <a:rPr lang="en-US" sz="1800" b="0" dirty="0"/>
              <a:t>Preventing defects</a:t>
            </a:r>
          </a:p>
        </p:txBody>
      </p:sp>
    </p:spTree>
    <p:extLst>
      <p:ext uri="{BB962C8B-B14F-4D97-AF65-F5344CB8AC3E}">
        <p14:creationId xmlns:p14="http://schemas.microsoft.com/office/powerpoint/2010/main" val="460851764"/>
      </p:ext>
    </p:extLst>
  </p:cSld>
  <p:clrMapOvr>
    <a:masterClrMapping/>
  </p:clrMapOvr>
  <p:transition spd="med" advClick="0">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17231"/>
            <a:ext cx="8675688" cy="831850"/>
          </a:xfrm>
        </p:spPr>
        <p:txBody>
          <a:bodyPr/>
          <a:lstStyle/>
          <a:p>
            <a:r>
              <a:rPr lang="en-US" sz="2400" dirty="0"/>
              <a:t>What is Testing?</a:t>
            </a:r>
          </a:p>
        </p:txBody>
      </p:sp>
      <p:sp>
        <p:nvSpPr>
          <p:cNvPr id="3" name="Content Placeholder 2"/>
          <p:cNvSpPr>
            <a:spLocks noGrp="1"/>
          </p:cNvSpPr>
          <p:nvPr>
            <p:ph idx="1"/>
          </p:nvPr>
        </p:nvSpPr>
        <p:spPr>
          <a:xfrm>
            <a:off x="273050" y="1185149"/>
            <a:ext cx="8675688" cy="3739485"/>
          </a:xfrm>
        </p:spPr>
        <p:txBody>
          <a:bodyPr/>
          <a:lstStyle/>
          <a:p>
            <a:pPr>
              <a:buClrTx/>
              <a:buFont typeface="Wingdings" panose="05000000000000000000" pitchFamily="2" charset="2"/>
              <a:buChar char="v"/>
            </a:pPr>
            <a:r>
              <a:rPr lang="en-US" sz="1800" b="0" dirty="0"/>
              <a:t> The thought process and activities involved in designing tests early in the life cycle (verifying the test basis via test design) can help to prevent defects from being introduced into code. Reviews of documents (e.g., requirements) and the identification and resolution of issues also help to prevent defects appearing in the code.</a:t>
            </a:r>
          </a:p>
          <a:p>
            <a:pPr>
              <a:buClrTx/>
              <a:buFont typeface="Wingdings" panose="05000000000000000000" pitchFamily="2" charset="2"/>
              <a:buChar char="v"/>
            </a:pPr>
            <a:r>
              <a:rPr lang="en-US" sz="1800" b="0" dirty="0"/>
              <a:t> Different viewpoints in testing take different objectives into account. For example, in development testing (e.g., component, integration and system testing), the main objective may be to cause as many failures as possible so that defects in the software are identified and can be fixed. In acceptance testing, the main objective may be to confirm that the system works as expected, to gain confidence that it has met the requirements. In some cases the main objective of testing may be to assess the quality of the software (with no intention of fixing defects), to give information to stakeholders of the risk of releasing the system at a given time.</a:t>
            </a:r>
          </a:p>
        </p:txBody>
      </p:sp>
    </p:spTree>
    <p:extLst>
      <p:ext uri="{BB962C8B-B14F-4D97-AF65-F5344CB8AC3E}">
        <p14:creationId xmlns:p14="http://schemas.microsoft.com/office/powerpoint/2010/main" val="2844283473"/>
      </p:ext>
    </p:extLst>
  </p:cSld>
  <p:clrMapOvr>
    <a:masterClrMapping/>
  </p:clrMapOvr>
  <p:transition spd="med" advClick="0">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8954"/>
            <a:ext cx="8675688" cy="831850"/>
          </a:xfrm>
        </p:spPr>
        <p:txBody>
          <a:bodyPr/>
          <a:lstStyle/>
          <a:p>
            <a:r>
              <a:rPr lang="en-US" sz="2400" dirty="0"/>
              <a:t>What is Testing?</a:t>
            </a:r>
          </a:p>
        </p:txBody>
      </p:sp>
      <p:sp>
        <p:nvSpPr>
          <p:cNvPr id="3" name="Content Placeholder 2"/>
          <p:cNvSpPr>
            <a:spLocks noGrp="1"/>
          </p:cNvSpPr>
          <p:nvPr>
            <p:ph idx="1"/>
          </p:nvPr>
        </p:nvSpPr>
        <p:spPr>
          <a:xfrm>
            <a:off x="273050" y="1232042"/>
            <a:ext cx="8675688" cy="2631490"/>
          </a:xfrm>
        </p:spPr>
        <p:txBody>
          <a:bodyPr/>
          <a:lstStyle/>
          <a:p>
            <a:pPr>
              <a:buClrTx/>
              <a:buFont typeface="Wingdings" panose="05000000000000000000" pitchFamily="2" charset="2"/>
              <a:buChar char="v"/>
            </a:pPr>
            <a:r>
              <a:rPr lang="en-US" sz="1800" b="0" dirty="0"/>
              <a:t>Maintenance testing often includes testing that no new defects have been introduced during development of the changes. During operational testing, the main objective may be to assess system characteristics such as reliability or availability.</a:t>
            </a:r>
          </a:p>
          <a:p>
            <a:pPr>
              <a:buClrTx/>
              <a:buFont typeface="Wingdings" panose="05000000000000000000" pitchFamily="2" charset="2"/>
              <a:buChar char="v"/>
            </a:pPr>
            <a:r>
              <a:rPr lang="en-US" sz="1800" b="0" dirty="0"/>
              <a:t> Debugging and testing are different. Dynamic testing can show failures that are caused by defects. Debugging is the development activity that finds analyses and removes the cause of the failure. Subsequent re-testing by a tester ensures that the fix does indeed resolve the failure. The responsibility for each these activities is usually testers test and developers debug.</a:t>
            </a:r>
          </a:p>
        </p:txBody>
      </p:sp>
    </p:spTree>
    <p:extLst>
      <p:ext uri="{BB962C8B-B14F-4D97-AF65-F5344CB8AC3E}">
        <p14:creationId xmlns:p14="http://schemas.microsoft.com/office/powerpoint/2010/main" val="1610190687"/>
      </p:ext>
    </p:extLst>
  </p:cSld>
  <p:clrMapOvr>
    <a:masterClrMapping/>
  </p:clrMapOvr>
  <p:transition spd="med" advClick="0">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05507"/>
            <a:ext cx="8675688" cy="831850"/>
          </a:xfrm>
        </p:spPr>
        <p:txBody>
          <a:bodyPr/>
          <a:lstStyle/>
          <a:p>
            <a:r>
              <a:rPr lang="en-US" sz="2400" dirty="0"/>
              <a:t>Seven Testing Principles</a:t>
            </a:r>
          </a:p>
        </p:txBody>
      </p:sp>
      <p:sp>
        <p:nvSpPr>
          <p:cNvPr id="3" name="Content Placeholder 2"/>
          <p:cNvSpPr>
            <a:spLocks noGrp="1"/>
          </p:cNvSpPr>
          <p:nvPr>
            <p:ph idx="1"/>
          </p:nvPr>
        </p:nvSpPr>
        <p:spPr>
          <a:xfrm>
            <a:off x="273050" y="1185149"/>
            <a:ext cx="8675688" cy="5124480"/>
          </a:xfrm>
        </p:spPr>
        <p:txBody>
          <a:bodyPr/>
          <a:lstStyle/>
          <a:p>
            <a:r>
              <a:rPr lang="en-US" sz="1800" dirty="0"/>
              <a:t>Principles</a:t>
            </a:r>
          </a:p>
          <a:p>
            <a:pPr marL="0" indent="0">
              <a:buClrTx/>
            </a:pPr>
            <a:r>
              <a:rPr lang="en-US" sz="1800" b="0" dirty="0"/>
              <a:t>A number of testing principles have been suggested over the past 40 years and offer general guidelines common for all testing.</a:t>
            </a:r>
          </a:p>
          <a:p>
            <a:pPr marL="0" indent="0">
              <a:buClrTx/>
            </a:pPr>
            <a:r>
              <a:rPr lang="en-US" sz="1800" dirty="0"/>
              <a:t>Principle 1 – Testing shows presence of defects</a:t>
            </a:r>
          </a:p>
          <a:p>
            <a:pPr>
              <a:buClrTx/>
              <a:buFont typeface="Wingdings" panose="05000000000000000000" pitchFamily="2" charset="2"/>
              <a:buChar char="v"/>
            </a:pPr>
            <a:r>
              <a:rPr lang="en-US" sz="1800" b="0" dirty="0"/>
              <a:t> Testing can show that defects are present, but cannot prove that there are no defects. </a:t>
            </a:r>
          </a:p>
          <a:p>
            <a:pPr>
              <a:buClrTx/>
              <a:buFont typeface="Wingdings" panose="05000000000000000000" pitchFamily="2" charset="2"/>
              <a:buChar char="v"/>
            </a:pPr>
            <a:r>
              <a:rPr lang="en-US" sz="1800" b="0" dirty="0"/>
              <a:t>Testing reduces the probability of undiscovered defects remaining in the software but, even if no defects are found, it is not a proof of correctness.</a:t>
            </a:r>
          </a:p>
          <a:p>
            <a:pPr marL="0" indent="0">
              <a:buClrTx/>
            </a:pPr>
            <a:endParaRPr lang="en-US" sz="1800" b="0" dirty="0"/>
          </a:p>
          <a:p>
            <a:pPr marL="0" indent="0">
              <a:buClrTx/>
            </a:pPr>
            <a:r>
              <a:rPr lang="en-US" sz="1800" dirty="0"/>
              <a:t>Principle 2 – Exhaustive testing is impossible</a:t>
            </a:r>
          </a:p>
          <a:p>
            <a:pPr>
              <a:buClrTx/>
              <a:buFont typeface="Wingdings" panose="05000000000000000000" pitchFamily="2" charset="2"/>
              <a:buChar char="v"/>
            </a:pPr>
            <a:r>
              <a:rPr lang="en-US" sz="1800" b="0" dirty="0"/>
              <a:t> Testing everything (all combinations of inputs and preconditions) is not feasible except for trivial cases. </a:t>
            </a:r>
          </a:p>
          <a:p>
            <a:pPr>
              <a:buClrTx/>
              <a:buFont typeface="Wingdings" panose="05000000000000000000" pitchFamily="2" charset="2"/>
              <a:buChar char="v"/>
            </a:pPr>
            <a:r>
              <a:rPr lang="en-US" sz="1800" b="0" dirty="0"/>
              <a:t>Instead of exhaustive testing, risk analysis and priorities should be used to focus testing efforts.</a:t>
            </a:r>
          </a:p>
        </p:txBody>
      </p:sp>
    </p:spTree>
    <p:extLst>
      <p:ext uri="{BB962C8B-B14F-4D97-AF65-F5344CB8AC3E}">
        <p14:creationId xmlns:p14="http://schemas.microsoft.com/office/powerpoint/2010/main" val="873305158"/>
      </p:ext>
    </p:extLst>
  </p:cSld>
  <p:clrMapOvr>
    <a:masterClrMapping/>
  </p:clrMapOvr>
  <p:transition spd="med" advClick="0">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93785"/>
            <a:ext cx="8675688" cy="831850"/>
          </a:xfrm>
        </p:spPr>
        <p:txBody>
          <a:bodyPr/>
          <a:lstStyle/>
          <a:p>
            <a:r>
              <a:rPr lang="en-US" sz="2400" dirty="0"/>
              <a:t>Seven Testing Principles</a:t>
            </a:r>
          </a:p>
        </p:txBody>
      </p:sp>
      <p:sp>
        <p:nvSpPr>
          <p:cNvPr id="3" name="Content Placeholder 2"/>
          <p:cNvSpPr>
            <a:spLocks noGrp="1"/>
          </p:cNvSpPr>
          <p:nvPr>
            <p:ph idx="1"/>
          </p:nvPr>
        </p:nvSpPr>
        <p:spPr>
          <a:xfrm>
            <a:off x="273050" y="1185149"/>
            <a:ext cx="8675688" cy="2908489"/>
          </a:xfrm>
        </p:spPr>
        <p:txBody>
          <a:bodyPr/>
          <a:lstStyle/>
          <a:p>
            <a:r>
              <a:rPr lang="en-US" sz="1800" b="0" dirty="0"/>
              <a:t> </a:t>
            </a:r>
            <a:r>
              <a:rPr lang="en-US" sz="1800" dirty="0"/>
              <a:t>Principle 3 – Early testing</a:t>
            </a:r>
          </a:p>
          <a:p>
            <a:pPr>
              <a:buClr>
                <a:schemeClr val="tx1"/>
              </a:buClr>
              <a:buFont typeface="Wingdings" panose="05000000000000000000" pitchFamily="2" charset="2"/>
              <a:buChar char="v"/>
            </a:pPr>
            <a:r>
              <a:rPr lang="en-US" sz="1800" b="0" dirty="0"/>
              <a:t>To find defects early, testing activities shall be started as early as possible in the software or system development life cycle, and shall be focused on defined objectives.</a:t>
            </a:r>
          </a:p>
          <a:p>
            <a:r>
              <a:rPr lang="en-US" sz="1800" b="0" dirty="0"/>
              <a:t> </a:t>
            </a:r>
            <a:r>
              <a:rPr lang="en-US" sz="1800" dirty="0"/>
              <a:t>Principle 4 – Defect clustering</a:t>
            </a:r>
          </a:p>
          <a:p>
            <a:pPr>
              <a:buClrTx/>
              <a:buFont typeface="Wingdings" panose="05000000000000000000" pitchFamily="2" charset="2"/>
              <a:buChar char="v"/>
            </a:pPr>
            <a:r>
              <a:rPr lang="en-US" sz="1800" b="0" dirty="0"/>
              <a:t> Testing effort shall be focused proportionally to the expected and later observed defect density of modules. A small number of modules usually contains most of the defects discovered during prerelease testing, or is responsible for most of the operational failures.</a:t>
            </a:r>
          </a:p>
        </p:txBody>
      </p:sp>
    </p:spTree>
    <p:extLst>
      <p:ext uri="{BB962C8B-B14F-4D97-AF65-F5344CB8AC3E}">
        <p14:creationId xmlns:p14="http://schemas.microsoft.com/office/powerpoint/2010/main" val="422394377"/>
      </p:ext>
    </p:extLst>
  </p:cSld>
  <p:clrMapOvr>
    <a:masterClrMapping/>
  </p:clrMapOvr>
  <p:transition spd="med" advClick="0">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05508"/>
            <a:ext cx="8675688" cy="831850"/>
          </a:xfrm>
        </p:spPr>
        <p:txBody>
          <a:bodyPr/>
          <a:lstStyle/>
          <a:p>
            <a:r>
              <a:rPr lang="en-US" sz="2400" dirty="0"/>
              <a:t>Seven Testing Principles</a:t>
            </a:r>
          </a:p>
        </p:txBody>
      </p:sp>
      <p:sp>
        <p:nvSpPr>
          <p:cNvPr id="3" name="Content Placeholder 2"/>
          <p:cNvSpPr>
            <a:spLocks noGrp="1"/>
          </p:cNvSpPr>
          <p:nvPr>
            <p:ph idx="1"/>
          </p:nvPr>
        </p:nvSpPr>
        <p:spPr>
          <a:xfrm>
            <a:off x="273050" y="1032749"/>
            <a:ext cx="8675688" cy="4016484"/>
          </a:xfrm>
        </p:spPr>
        <p:txBody>
          <a:bodyPr/>
          <a:lstStyle/>
          <a:p>
            <a:pPr marL="0" indent="0">
              <a:buClrTx/>
            </a:pPr>
            <a:r>
              <a:rPr lang="en-US" sz="1800" b="0" dirty="0"/>
              <a:t> </a:t>
            </a:r>
            <a:r>
              <a:rPr lang="en-US" sz="1800" dirty="0"/>
              <a:t>Principle 5 – Pesticide paradox</a:t>
            </a:r>
          </a:p>
          <a:p>
            <a:pPr>
              <a:buClrTx/>
              <a:buFont typeface="Wingdings" panose="05000000000000000000" pitchFamily="2" charset="2"/>
              <a:buChar char="v"/>
            </a:pPr>
            <a:r>
              <a:rPr lang="en-US" sz="1800" b="0" dirty="0"/>
              <a:t> If the same tests are repeated over and over again, eventually the same set of test cases will no longer find any new defects. To overcome this “pesticide paradox”, test cases need to be regularly reviewed and revised, and new and different tests need to be written to exercise different parts of the software or system to find potentially more defects.</a:t>
            </a:r>
          </a:p>
          <a:p>
            <a:pPr marL="0" indent="0">
              <a:buClrTx/>
            </a:pPr>
            <a:r>
              <a:rPr lang="en-US" sz="1800" dirty="0"/>
              <a:t>Principle 6 – Testing is context dependent</a:t>
            </a:r>
          </a:p>
          <a:p>
            <a:pPr marL="285750" indent="-285750">
              <a:buClrTx/>
              <a:buFont typeface="Wingdings" panose="05000000000000000000" pitchFamily="2" charset="2"/>
              <a:buChar char="v"/>
            </a:pPr>
            <a:r>
              <a:rPr lang="en-US" sz="1800" b="0" dirty="0"/>
              <a:t>Testing is done differently in different contexts. For example, safety-critical software is tested differently from an e-commerce site.</a:t>
            </a:r>
          </a:p>
          <a:p>
            <a:pPr marL="0" indent="0">
              <a:buClrTx/>
            </a:pPr>
            <a:r>
              <a:rPr lang="en-US" sz="1800" dirty="0"/>
              <a:t>Principle 7 – Absence-of-errors fallacy</a:t>
            </a:r>
          </a:p>
          <a:p>
            <a:pPr>
              <a:buClrTx/>
              <a:buFont typeface="Wingdings" panose="05000000000000000000" pitchFamily="2" charset="2"/>
              <a:buChar char="v"/>
            </a:pPr>
            <a:r>
              <a:rPr lang="en-US" sz="1800" b="0" dirty="0"/>
              <a:t> Finding and fixing defects does not help if the system built is unusable and does not fulfill the users’ needs and expectations.</a:t>
            </a:r>
          </a:p>
        </p:txBody>
      </p:sp>
    </p:spTree>
    <p:extLst>
      <p:ext uri="{BB962C8B-B14F-4D97-AF65-F5344CB8AC3E}">
        <p14:creationId xmlns:p14="http://schemas.microsoft.com/office/powerpoint/2010/main" val="566824057"/>
      </p:ext>
    </p:extLst>
  </p:cSld>
  <p:clrMapOvr>
    <a:masterClrMapping/>
  </p:clrMapOvr>
  <p:transition spd="med" advClick="0">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93784"/>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4293483"/>
          </a:xfrm>
        </p:spPr>
        <p:txBody>
          <a:bodyPr/>
          <a:lstStyle/>
          <a:p>
            <a:pPr marL="0" indent="0">
              <a:buClrTx/>
            </a:pPr>
            <a:r>
              <a:rPr lang="en-US" sz="1800" b="0" dirty="0"/>
              <a:t>The most visible part of testing is test execution. But to be effective and efficient, test plans should also include time to be spent on planning the tests, designing test cases, preparing for execution and evaluating results. The fundamental test process consists of the following main activities:</a:t>
            </a:r>
          </a:p>
          <a:p>
            <a:pPr>
              <a:buClrTx/>
              <a:buFont typeface="Wingdings" panose="05000000000000000000" pitchFamily="2" charset="2"/>
              <a:buChar char="v"/>
            </a:pPr>
            <a:r>
              <a:rPr lang="en-US" sz="1800" b="0" dirty="0"/>
              <a:t>Test planning and control</a:t>
            </a:r>
          </a:p>
          <a:p>
            <a:pPr>
              <a:buClrTx/>
              <a:buFont typeface="Wingdings" panose="05000000000000000000" pitchFamily="2" charset="2"/>
              <a:buChar char="v"/>
            </a:pPr>
            <a:r>
              <a:rPr lang="en-US" sz="1800" b="0" dirty="0"/>
              <a:t>Test analysis and design</a:t>
            </a:r>
          </a:p>
          <a:p>
            <a:pPr>
              <a:buClrTx/>
              <a:buFont typeface="Wingdings" panose="05000000000000000000" pitchFamily="2" charset="2"/>
              <a:buChar char="v"/>
            </a:pPr>
            <a:r>
              <a:rPr lang="en-US" sz="1800" b="0" dirty="0"/>
              <a:t>Test implementation and execution</a:t>
            </a:r>
          </a:p>
          <a:p>
            <a:pPr>
              <a:buClrTx/>
              <a:buFont typeface="Wingdings" panose="05000000000000000000" pitchFamily="2" charset="2"/>
              <a:buChar char="v"/>
            </a:pPr>
            <a:r>
              <a:rPr lang="en-US" sz="1800" b="0" dirty="0"/>
              <a:t>Evaluating exit criteria and reporting</a:t>
            </a:r>
          </a:p>
          <a:p>
            <a:pPr>
              <a:buClrTx/>
              <a:buFont typeface="Wingdings" panose="05000000000000000000" pitchFamily="2" charset="2"/>
              <a:buChar char="v"/>
            </a:pPr>
            <a:r>
              <a:rPr lang="en-US" sz="1800" b="0" dirty="0"/>
              <a:t>Test closure activities</a:t>
            </a:r>
          </a:p>
          <a:p>
            <a:pPr marL="0" indent="0">
              <a:buClrTx/>
            </a:pPr>
            <a:r>
              <a:rPr lang="en-US" sz="1800" b="0" dirty="0"/>
              <a:t>Although logically sequential, the activities in the process may overlap or take place concurrently. Tailoring these main activities within the context of the system and the project is usually required.</a:t>
            </a:r>
          </a:p>
        </p:txBody>
      </p:sp>
    </p:spTree>
    <p:extLst>
      <p:ext uri="{BB962C8B-B14F-4D97-AF65-F5344CB8AC3E}">
        <p14:creationId xmlns:p14="http://schemas.microsoft.com/office/powerpoint/2010/main" val="3117469282"/>
      </p:ext>
    </p:extLst>
  </p:cSld>
  <p:clrMapOvr>
    <a:masterClrMapping/>
  </p:clrMapOvr>
  <p:transition spd="med" advClick="0">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17231"/>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2769989"/>
          </a:xfrm>
        </p:spPr>
        <p:txBody>
          <a:bodyPr/>
          <a:lstStyle/>
          <a:p>
            <a:r>
              <a:rPr lang="en-US" sz="1800" b="0" dirty="0"/>
              <a:t> </a:t>
            </a:r>
            <a:r>
              <a:rPr lang="en-US" sz="1800" dirty="0"/>
              <a:t>1.4.1 </a:t>
            </a:r>
            <a:r>
              <a:rPr lang="en-US" sz="1800" b="0" dirty="0"/>
              <a:t>Test Planning and Control (K1)</a:t>
            </a:r>
          </a:p>
          <a:p>
            <a:pPr>
              <a:buClrTx/>
              <a:buFont typeface="Wingdings" panose="05000000000000000000" pitchFamily="2" charset="2"/>
              <a:buChar char="v"/>
            </a:pPr>
            <a:r>
              <a:rPr lang="en-US" sz="1800" b="0" dirty="0"/>
              <a:t> Test planning is the activity of defining the objectives of testing and the specification of test activities in order to meet the objectives and mission.</a:t>
            </a:r>
          </a:p>
          <a:p>
            <a:pPr>
              <a:buClrTx/>
              <a:buFont typeface="Wingdings" panose="05000000000000000000" pitchFamily="2" charset="2"/>
              <a:buChar char="v"/>
            </a:pPr>
            <a:r>
              <a:rPr lang="en-US" sz="1800" b="0" dirty="0"/>
              <a:t> Test control is the ongoing activity of comparing actual progress against the plan, and reporting the status, including deviations from the plan. It involves taking actions necessary to meet the mission and objectives of the project. In order to control testing, the testing activities should be monitored throughout the project. Test planning takes into account the feedback from monitoring and control activities.</a:t>
            </a:r>
          </a:p>
        </p:txBody>
      </p:sp>
    </p:spTree>
    <p:extLst>
      <p:ext uri="{BB962C8B-B14F-4D97-AF65-F5344CB8AC3E}">
        <p14:creationId xmlns:p14="http://schemas.microsoft.com/office/powerpoint/2010/main" val="1717384995"/>
      </p:ext>
    </p:extLst>
  </p:cSld>
  <p:clrMapOvr>
    <a:masterClrMapping/>
  </p:clrMapOvr>
  <p:transition spd="med" advClick="0">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8954"/>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5539978"/>
          </a:xfrm>
        </p:spPr>
        <p:txBody>
          <a:bodyPr/>
          <a:lstStyle/>
          <a:p>
            <a:r>
              <a:rPr lang="en-US" sz="1800" b="0" dirty="0"/>
              <a:t> </a:t>
            </a:r>
            <a:r>
              <a:rPr lang="en-US" sz="1800" dirty="0"/>
              <a:t>1.4.2 </a:t>
            </a:r>
            <a:r>
              <a:rPr lang="en-US" sz="1800" b="0" dirty="0"/>
              <a:t>Test Analysis and Design (K1)</a:t>
            </a:r>
          </a:p>
          <a:p>
            <a:pPr>
              <a:buClrTx/>
              <a:buFont typeface="Wingdings" panose="05000000000000000000" pitchFamily="2" charset="2"/>
              <a:buChar char="v"/>
            </a:pPr>
            <a:r>
              <a:rPr lang="en-US" sz="1800" b="0" dirty="0"/>
              <a:t>Test analysis and design is the activity during which general testing objectives are transformed into tangible test conditions and test cases.</a:t>
            </a:r>
          </a:p>
          <a:p>
            <a:pPr marL="0" indent="0">
              <a:buClrTx/>
            </a:pPr>
            <a:r>
              <a:rPr lang="en-US" sz="1800" b="0" dirty="0"/>
              <a:t>The test analysis and design activity has the following major tasks:</a:t>
            </a:r>
          </a:p>
          <a:p>
            <a:pPr>
              <a:buClrTx/>
              <a:buFont typeface="Wingdings" panose="05000000000000000000" pitchFamily="2" charset="2"/>
              <a:buChar char="v"/>
            </a:pPr>
            <a:r>
              <a:rPr lang="en-US" sz="1800" b="0" dirty="0"/>
              <a:t>Reviewing the test basis (such as requirements, software integrity level1 (risk level), risk analysis reports, architecture, design, interface specifications)</a:t>
            </a:r>
          </a:p>
          <a:p>
            <a:pPr>
              <a:buClrTx/>
              <a:buFont typeface="Wingdings" panose="05000000000000000000" pitchFamily="2" charset="2"/>
              <a:buChar char="v"/>
            </a:pPr>
            <a:r>
              <a:rPr lang="en-US" sz="1800" b="0" dirty="0"/>
              <a:t>Evaluating testability of the test basis and test objects</a:t>
            </a:r>
          </a:p>
          <a:p>
            <a:pPr>
              <a:buClrTx/>
              <a:buFont typeface="Wingdings" panose="05000000000000000000" pitchFamily="2" charset="2"/>
              <a:buChar char="v"/>
            </a:pPr>
            <a:r>
              <a:rPr lang="en-US" sz="1800" b="0" dirty="0"/>
              <a:t>Identifying and prioritizing test conditions based on analysis of test items, the specification, behavior and structure of the software</a:t>
            </a:r>
          </a:p>
          <a:p>
            <a:pPr>
              <a:buClrTx/>
              <a:buFont typeface="Wingdings" panose="05000000000000000000" pitchFamily="2" charset="2"/>
              <a:buChar char="v"/>
            </a:pPr>
            <a:r>
              <a:rPr lang="en-US" sz="1800" b="0" dirty="0"/>
              <a:t>Designing and prioritizing high level test cases</a:t>
            </a:r>
          </a:p>
          <a:p>
            <a:pPr>
              <a:buClrTx/>
              <a:buFont typeface="Wingdings" panose="05000000000000000000" pitchFamily="2" charset="2"/>
              <a:buChar char="v"/>
            </a:pPr>
            <a:r>
              <a:rPr lang="en-US" sz="1800" b="0" dirty="0"/>
              <a:t>Identifying necessary test data to support the test conditions and test cases</a:t>
            </a:r>
          </a:p>
          <a:p>
            <a:pPr>
              <a:buClrTx/>
              <a:buFont typeface="Wingdings" panose="05000000000000000000" pitchFamily="2" charset="2"/>
              <a:buChar char="v"/>
            </a:pPr>
            <a:r>
              <a:rPr lang="en-US" sz="1800" b="0" dirty="0"/>
              <a:t>Designing the test environment set-up and identifying any required infrastructure and tools</a:t>
            </a:r>
          </a:p>
          <a:p>
            <a:pPr>
              <a:buClrTx/>
              <a:buFont typeface="Wingdings" panose="05000000000000000000" pitchFamily="2" charset="2"/>
              <a:buChar char="v"/>
            </a:pPr>
            <a:r>
              <a:rPr lang="en-US" sz="1800" b="0" dirty="0"/>
              <a:t>Creating bi-directional traceability between test basis and test cases</a:t>
            </a:r>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4114811850"/>
      </p:ext>
    </p:extLst>
  </p:cSld>
  <p:clrMapOvr>
    <a:masterClrMapping/>
  </p:clrMapOvr>
  <p:transition spd="med" advClick="0">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17231"/>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1523494"/>
          </a:xfrm>
        </p:spPr>
        <p:txBody>
          <a:bodyPr/>
          <a:lstStyle/>
          <a:p>
            <a:pPr marL="0" indent="0">
              <a:buClrTx/>
            </a:pPr>
            <a:r>
              <a:rPr lang="en-US" sz="1800" dirty="0"/>
              <a:t>1.4.3 </a:t>
            </a:r>
            <a:r>
              <a:rPr lang="en-US" sz="1800" b="0" dirty="0"/>
              <a:t>Test Implementation and Execution (K1)</a:t>
            </a:r>
          </a:p>
          <a:p>
            <a:pPr>
              <a:buClrTx/>
              <a:buFont typeface="Wingdings" panose="05000000000000000000" pitchFamily="2" charset="2"/>
              <a:buChar char="v"/>
            </a:pPr>
            <a:r>
              <a:rPr lang="en-US" sz="1800" b="0" dirty="0"/>
              <a:t> Test implementation and execution is the activity where test procedures or scripts are specified by combining the test cases in a particular order and including any other information needed for test execution, the environment is set up and the tests are run.</a:t>
            </a:r>
          </a:p>
        </p:txBody>
      </p:sp>
    </p:spTree>
    <p:extLst>
      <p:ext uri="{BB962C8B-B14F-4D97-AF65-F5344CB8AC3E}">
        <p14:creationId xmlns:p14="http://schemas.microsoft.com/office/powerpoint/2010/main" val="1875518876"/>
      </p:ext>
    </p:extLst>
  </p:cSld>
  <p:clrMapOvr>
    <a:masterClrMapping/>
  </p:clrMapOvr>
  <p:transition spd="med" advClick="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p:cNvSpPr txBox="1">
            <a:spLocks/>
          </p:cNvSpPr>
          <p:nvPr/>
        </p:nvSpPr>
        <p:spPr>
          <a:xfrm>
            <a:off x="0" y="3219450"/>
            <a:ext cx="9134475" cy="134183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pPr algn="ctr"/>
            <a:r>
              <a:rPr lang="en-US" sz="4000" kern="0" dirty="0"/>
              <a:t>ISTQB Certifications</a:t>
            </a:r>
          </a:p>
        </p:txBody>
      </p:sp>
    </p:spTree>
  </p:cSld>
  <p:clrMapOvr>
    <a:masterClrMapping/>
  </p:clrMapOvr>
  <p:transition spd="med" advClick="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8954"/>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4570482"/>
          </a:xfrm>
        </p:spPr>
        <p:txBody>
          <a:bodyPr/>
          <a:lstStyle/>
          <a:p>
            <a:pPr marL="0" indent="0">
              <a:buClrTx/>
            </a:pPr>
            <a:r>
              <a:rPr lang="en-US" sz="1800" b="0" dirty="0"/>
              <a:t>Test implementation and execution has the following major tasks:</a:t>
            </a:r>
          </a:p>
          <a:p>
            <a:pPr>
              <a:buClrTx/>
              <a:buFont typeface="Wingdings" panose="05000000000000000000" pitchFamily="2" charset="2"/>
              <a:buChar char="v"/>
            </a:pPr>
            <a:r>
              <a:rPr lang="en-US" sz="1800" b="0" dirty="0"/>
              <a:t>Finalizing, implementing and prioritizing test cases (including the identification of test data)</a:t>
            </a:r>
          </a:p>
          <a:p>
            <a:pPr>
              <a:buClrTx/>
              <a:buFont typeface="Wingdings" panose="05000000000000000000" pitchFamily="2" charset="2"/>
              <a:buChar char="v"/>
            </a:pPr>
            <a:r>
              <a:rPr lang="en-US" sz="1800" b="0" dirty="0"/>
              <a:t>Developing and prioritizing test procedures, creating test data and, optionally, preparing test harnesses and writing automated test scripts</a:t>
            </a:r>
          </a:p>
          <a:p>
            <a:pPr>
              <a:buClrTx/>
              <a:buFont typeface="Wingdings" panose="05000000000000000000" pitchFamily="2" charset="2"/>
              <a:buChar char="v"/>
            </a:pPr>
            <a:r>
              <a:rPr lang="en-US" sz="1800" b="0" dirty="0"/>
              <a:t>Creating test suites from the test procedures for efficient test execution</a:t>
            </a:r>
          </a:p>
          <a:p>
            <a:pPr>
              <a:buClrTx/>
              <a:buFont typeface="Wingdings" panose="05000000000000000000" pitchFamily="2" charset="2"/>
              <a:buChar char="v"/>
            </a:pPr>
            <a:r>
              <a:rPr lang="en-US" sz="1800" b="0" dirty="0"/>
              <a:t>Verifying that the test environment has been set up correctly</a:t>
            </a:r>
          </a:p>
          <a:p>
            <a:pPr>
              <a:buClrTx/>
              <a:buFont typeface="Wingdings" panose="05000000000000000000" pitchFamily="2" charset="2"/>
              <a:buChar char="v"/>
            </a:pPr>
            <a:r>
              <a:rPr lang="en-US" sz="1800" b="0" dirty="0"/>
              <a:t>Verifying and updating bi-directional traceability between the test basis and test cases</a:t>
            </a:r>
          </a:p>
          <a:p>
            <a:pPr>
              <a:buClrTx/>
              <a:buFont typeface="Wingdings" panose="05000000000000000000" pitchFamily="2" charset="2"/>
              <a:buChar char="v"/>
            </a:pPr>
            <a:r>
              <a:rPr lang="en-US" sz="1800" b="0" dirty="0"/>
              <a:t>Executing test procedures either manually or by using test execution tools, according to the planned sequence</a:t>
            </a:r>
          </a:p>
          <a:p>
            <a:pPr>
              <a:buClrTx/>
              <a:buFont typeface="Wingdings" panose="05000000000000000000" pitchFamily="2" charset="2"/>
              <a:buChar char="v"/>
            </a:pPr>
            <a:r>
              <a:rPr lang="en-US" sz="1800" b="0" dirty="0"/>
              <a:t>Logging the outcome of test execution and recording the identities and versions of the software under test, test tools and Testware</a:t>
            </a:r>
          </a:p>
        </p:txBody>
      </p:sp>
    </p:spTree>
    <p:extLst>
      <p:ext uri="{BB962C8B-B14F-4D97-AF65-F5344CB8AC3E}">
        <p14:creationId xmlns:p14="http://schemas.microsoft.com/office/powerpoint/2010/main" val="978533863"/>
      </p:ext>
    </p:extLst>
  </p:cSld>
  <p:clrMapOvr>
    <a:masterClrMapping/>
  </p:clrMapOvr>
  <p:transition spd="med" advClick="0">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93785"/>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2769989"/>
          </a:xfrm>
        </p:spPr>
        <p:txBody>
          <a:bodyPr/>
          <a:lstStyle/>
          <a:p>
            <a:pPr>
              <a:buClrTx/>
              <a:buFont typeface="Wingdings" panose="05000000000000000000" pitchFamily="2" charset="2"/>
              <a:buChar char="v"/>
            </a:pPr>
            <a:r>
              <a:rPr lang="en-US" sz="1800" b="0" dirty="0"/>
              <a:t>Comparing actual results with expected results</a:t>
            </a:r>
          </a:p>
          <a:p>
            <a:pPr>
              <a:buClrTx/>
              <a:buFont typeface="Wingdings" panose="05000000000000000000" pitchFamily="2" charset="2"/>
              <a:buChar char="v"/>
            </a:pPr>
            <a:r>
              <a:rPr lang="en-US" sz="1800" b="0" dirty="0"/>
              <a:t>Reporting discrepancies as incidents and analyzing them in order to establish their cause (e.g., a defect in the code, in specified test data, in the test document, or a mistake in the way the test was executed)</a:t>
            </a:r>
          </a:p>
          <a:p>
            <a:pPr>
              <a:buClrTx/>
              <a:buFont typeface="Wingdings" panose="05000000000000000000" pitchFamily="2" charset="2"/>
              <a:buChar char="v"/>
            </a:pPr>
            <a:r>
              <a:rPr lang="en-US" sz="1800" b="0" dirty="0"/>
              <a:t>Repeating test activities as a result of action taken for each discrepancy, for example, re-execution of a test that previously failed in order to confirm a fix (confirmation testing), execution of a corrected test and/or execution of tests in order to ensure that defects have not been introduced in unchanged areas of the software or that defect fixing did not uncover other defects (regression testing)</a:t>
            </a:r>
          </a:p>
        </p:txBody>
      </p:sp>
    </p:spTree>
    <p:extLst>
      <p:ext uri="{BB962C8B-B14F-4D97-AF65-F5344CB8AC3E}">
        <p14:creationId xmlns:p14="http://schemas.microsoft.com/office/powerpoint/2010/main" val="1232025916"/>
      </p:ext>
    </p:extLst>
  </p:cSld>
  <p:clrMapOvr>
    <a:masterClrMapping/>
  </p:clrMapOvr>
  <p:transition spd="med" advClick="0">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17231"/>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3185487"/>
          </a:xfrm>
        </p:spPr>
        <p:txBody>
          <a:bodyPr/>
          <a:lstStyle/>
          <a:p>
            <a:r>
              <a:rPr lang="en-US" sz="1800" b="0" dirty="0"/>
              <a:t> </a:t>
            </a:r>
            <a:r>
              <a:rPr lang="en-US" sz="1800" dirty="0"/>
              <a:t>1.4.4 </a:t>
            </a:r>
            <a:r>
              <a:rPr lang="en-US" sz="1800" b="0" dirty="0"/>
              <a:t>Evaluating Exit Criteria and Reporting (K1)</a:t>
            </a:r>
          </a:p>
          <a:p>
            <a:pPr marL="0" indent="0">
              <a:buClrTx/>
            </a:pPr>
            <a:r>
              <a:rPr lang="en-US" sz="1800" b="0" dirty="0"/>
              <a:t>Evaluating exit criteria is the activity where test execution is assessed against the defined objectives. This should be done for each test level (see Section 2.2). Evaluating exit criteria has the following major tasks:</a:t>
            </a:r>
          </a:p>
          <a:p>
            <a:pPr>
              <a:buClrTx/>
              <a:buFont typeface="Wingdings" panose="05000000000000000000" pitchFamily="2" charset="2"/>
              <a:buChar char="v"/>
            </a:pPr>
            <a:r>
              <a:rPr lang="en-US" sz="1800" b="0" dirty="0"/>
              <a:t>Checking test logs against the exit criteria specified in test planning</a:t>
            </a:r>
          </a:p>
          <a:p>
            <a:pPr>
              <a:buClrTx/>
              <a:buFont typeface="Wingdings" panose="05000000000000000000" pitchFamily="2" charset="2"/>
              <a:buChar char="v"/>
            </a:pPr>
            <a:r>
              <a:rPr lang="en-US" sz="1800" b="0" dirty="0"/>
              <a:t>Assessing if more tests are needed or if the exit criteria specified should be changed</a:t>
            </a:r>
          </a:p>
          <a:p>
            <a:pPr>
              <a:buClrTx/>
              <a:buFont typeface="Wingdings" panose="05000000000000000000" pitchFamily="2" charset="2"/>
              <a:buChar char="v"/>
            </a:pPr>
            <a:r>
              <a:rPr lang="en-US" sz="1800" b="0" dirty="0"/>
              <a:t>Writing a test summary report for stakeholders</a:t>
            </a:r>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527249413"/>
      </p:ext>
    </p:extLst>
  </p:cSld>
  <p:clrMapOvr>
    <a:masterClrMapping/>
  </p:clrMapOvr>
  <p:transition spd="med" advClick="0">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23" y="-128954"/>
            <a:ext cx="8675688" cy="831850"/>
          </a:xfrm>
        </p:spPr>
        <p:txBody>
          <a:bodyPr/>
          <a:lstStyle/>
          <a:p>
            <a:r>
              <a:rPr lang="en-US" sz="2400" dirty="0"/>
              <a:t>Fundamental Test Process</a:t>
            </a:r>
          </a:p>
        </p:txBody>
      </p:sp>
      <p:sp>
        <p:nvSpPr>
          <p:cNvPr id="3" name="Content Placeholder 2"/>
          <p:cNvSpPr>
            <a:spLocks noGrp="1"/>
          </p:cNvSpPr>
          <p:nvPr>
            <p:ph idx="1"/>
          </p:nvPr>
        </p:nvSpPr>
        <p:spPr>
          <a:xfrm>
            <a:off x="273050" y="1185149"/>
            <a:ext cx="8675688" cy="5678478"/>
          </a:xfrm>
        </p:spPr>
        <p:txBody>
          <a:bodyPr/>
          <a:lstStyle/>
          <a:p>
            <a:r>
              <a:rPr lang="en-US" sz="1800" b="0" dirty="0"/>
              <a:t> </a:t>
            </a:r>
            <a:r>
              <a:rPr lang="en-US" sz="1800" dirty="0"/>
              <a:t>1.4.5 </a:t>
            </a:r>
            <a:r>
              <a:rPr lang="en-US" sz="1800" b="0" dirty="0"/>
              <a:t>Test Closure Activities (K1)</a:t>
            </a:r>
          </a:p>
          <a:p>
            <a:pPr>
              <a:buClrTx/>
              <a:buFont typeface="Wingdings" panose="05000000000000000000" pitchFamily="2" charset="2"/>
              <a:buChar char="v"/>
            </a:pPr>
            <a:r>
              <a:rPr lang="en-US" sz="1800" b="0" dirty="0"/>
              <a:t> Test closure activities collect data from completed test activities to consolidate experience, testware, facts and numbers. Test closure activities occur at project milestones such as when a software system is released, a test project is completed (or cancelled), a milestone has been achieved, or a maintenance release has been completed.</a:t>
            </a:r>
          </a:p>
          <a:p>
            <a:pPr marL="0" indent="0">
              <a:buClrTx/>
            </a:pPr>
            <a:r>
              <a:rPr lang="en-US" sz="1800" b="0" dirty="0"/>
              <a:t>Test closure activities include the following major tasks:</a:t>
            </a:r>
          </a:p>
          <a:p>
            <a:pPr>
              <a:buClrTx/>
              <a:buFont typeface="Wingdings" panose="05000000000000000000" pitchFamily="2" charset="2"/>
              <a:buChar char="v"/>
            </a:pPr>
            <a:r>
              <a:rPr lang="en-US" sz="1800" b="0" dirty="0"/>
              <a:t>Checking which planned deliverables have been delivered</a:t>
            </a:r>
          </a:p>
          <a:p>
            <a:pPr>
              <a:buClrTx/>
              <a:buFont typeface="Wingdings" panose="05000000000000000000" pitchFamily="2" charset="2"/>
              <a:buChar char="v"/>
            </a:pPr>
            <a:r>
              <a:rPr lang="en-US" sz="1800" b="0" dirty="0"/>
              <a:t>Closing incident reports or raising change records for any that remain open</a:t>
            </a:r>
          </a:p>
          <a:p>
            <a:pPr>
              <a:buClrTx/>
              <a:buFont typeface="Wingdings" panose="05000000000000000000" pitchFamily="2" charset="2"/>
              <a:buChar char="v"/>
            </a:pPr>
            <a:r>
              <a:rPr lang="en-US" sz="1800" b="0" dirty="0"/>
              <a:t>Documenting the acceptance of the system</a:t>
            </a:r>
          </a:p>
          <a:p>
            <a:pPr>
              <a:buClrTx/>
              <a:buFont typeface="Wingdings" panose="05000000000000000000" pitchFamily="2" charset="2"/>
              <a:buChar char="v"/>
            </a:pPr>
            <a:r>
              <a:rPr lang="en-US" sz="1800" b="0" dirty="0"/>
              <a:t>Finalizing and archiving testware, the test environment and the test infrastructure for later reuse</a:t>
            </a:r>
          </a:p>
          <a:p>
            <a:pPr>
              <a:buClrTx/>
              <a:buFont typeface="Wingdings" panose="05000000000000000000" pitchFamily="2" charset="2"/>
              <a:buChar char="v"/>
            </a:pPr>
            <a:r>
              <a:rPr lang="en-US" sz="1800" b="0" dirty="0"/>
              <a:t>Handing over the testware to the maintenance organization</a:t>
            </a:r>
          </a:p>
          <a:p>
            <a:pPr>
              <a:buClrTx/>
              <a:buFont typeface="Wingdings" panose="05000000000000000000" pitchFamily="2" charset="2"/>
              <a:buChar char="v"/>
            </a:pPr>
            <a:r>
              <a:rPr lang="en-US" sz="1800" b="0" dirty="0"/>
              <a:t>Analyzing lessons learned to determine changes needed for future releases and projects Using the information gathered to improve test maturity</a:t>
            </a:r>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218459555"/>
      </p:ext>
    </p:extLst>
  </p:cSld>
  <p:clrMapOvr>
    <a:masterClrMapping/>
  </p:clrMapOvr>
  <p:transition spd="med" advClick="0">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6" y="-140677"/>
            <a:ext cx="8675688" cy="831850"/>
          </a:xfrm>
        </p:spPr>
        <p:txBody>
          <a:bodyPr/>
          <a:lstStyle/>
          <a:p>
            <a:r>
              <a:rPr lang="en-US" sz="2400" dirty="0"/>
              <a:t>The Psychology of Testing</a:t>
            </a:r>
          </a:p>
        </p:txBody>
      </p:sp>
      <p:sp>
        <p:nvSpPr>
          <p:cNvPr id="3" name="Content Placeholder 2"/>
          <p:cNvSpPr>
            <a:spLocks noGrp="1"/>
          </p:cNvSpPr>
          <p:nvPr>
            <p:ph idx="1"/>
          </p:nvPr>
        </p:nvSpPr>
        <p:spPr>
          <a:xfrm>
            <a:off x="273050" y="1185149"/>
            <a:ext cx="8675688" cy="2077492"/>
          </a:xfrm>
        </p:spPr>
        <p:txBody>
          <a:bodyPr/>
          <a:lstStyle/>
          <a:p>
            <a:pPr>
              <a:buClrTx/>
              <a:buFont typeface="Wingdings" panose="05000000000000000000" pitchFamily="2" charset="2"/>
              <a:buChar char="v"/>
            </a:pPr>
            <a:r>
              <a:rPr lang="en-US" sz="1800" b="0" dirty="0"/>
              <a:t>The mindset to be used while testing and reviewing is different from that used while developing software. With the right mindset developers are able to test their own code, but separation of this responsibility to a tester is typically done to help focus effort and provide additional benefits, such as an independent view by trained and professional testing resources. Independent testing may be carried out at any level of testing.</a:t>
            </a:r>
          </a:p>
          <a:p>
            <a:pPr>
              <a:buClrTx/>
              <a:buFont typeface="Wingdings" panose="05000000000000000000" pitchFamily="2" charset="2"/>
              <a:buChar char="v"/>
            </a:pPr>
            <a:endParaRPr lang="en-US" sz="1800" b="0" dirty="0"/>
          </a:p>
        </p:txBody>
      </p:sp>
    </p:spTree>
    <p:extLst>
      <p:ext uri="{BB962C8B-B14F-4D97-AF65-F5344CB8AC3E}">
        <p14:creationId xmlns:p14="http://schemas.microsoft.com/office/powerpoint/2010/main" val="548859567"/>
      </p:ext>
    </p:extLst>
  </p:cSld>
  <p:clrMapOvr>
    <a:masterClrMapping/>
  </p:clrMapOvr>
  <p:transition spd="med" advClick="0">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17231"/>
            <a:ext cx="8675688" cy="831850"/>
          </a:xfrm>
        </p:spPr>
        <p:txBody>
          <a:bodyPr/>
          <a:lstStyle/>
          <a:p>
            <a:r>
              <a:rPr lang="en-US" sz="2400" dirty="0"/>
              <a:t>The Psychology of Testing</a:t>
            </a:r>
          </a:p>
        </p:txBody>
      </p:sp>
      <p:sp>
        <p:nvSpPr>
          <p:cNvPr id="3" name="Content Placeholder 2"/>
          <p:cNvSpPr>
            <a:spLocks noGrp="1"/>
          </p:cNvSpPr>
          <p:nvPr>
            <p:ph idx="1"/>
          </p:nvPr>
        </p:nvSpPr>
        <p:spPr>
          <a:xfrm>
            <a:off x="273050" y="1185149"/>
            <a:ext cx="8675688" cy="4570482"/>
          </a:xfrm>
        </p:spPr>
        <p:txBody>
          <a:bodyPr/>
          <a:lstStyle/>
          <a:p>
            <a:pPr>
              <a:buClrTx/>
              <a:buFont typeface="Wingdings" panose="05000000000000000000" pitchFamily="2" charset="2"/>
              <a:buChar char="v"/>
            </a:pPr>
            <a:r>
              <a:rPr lang="en-US" sz="1800" b="0" dirty="0"/>
              <a:t> A certain degree of independence (avoiding the author bias) often makes the tester more effective at finding defects and failures.</a:t>
            </a:r>
          </a:p>
          <a:p>
            <a:pPr>
              <a:buClrTx/>
              <a:buFont typeface="Wingdings" panose="05000000000000000000" pitchFamily="2" charset="2"/>
              <a:buChar char="v"/>
            </a:pPr>
            <a:r>
              <a:rPr lang="en-US" sz="1800" b="0" dirty="0"/>
              <a:t>Independence is not, however, a replacement for familiarity, and developers can efficiently find many defects in their own code.</a:t>
            </a:r>
          </a:p>
          <a:p>
            <a:pPr>
              <a:buClrTx/>
              <a:buFont typeface="Wingdings" panose="05000000000000000000" pitchFamily="2" charset="2"/>
              <a:buChar char="v"/>
            </a:pPr>
            <a:r>
              <a:rPr lang="en-US" sz="1800" b="0" dirty="0"/>
              <a:t>Several levels of independence can be defined as shown here from low to high:</a:t>
            </a:r>
          </a:p>
          <a:p>
            <a:pPr>
              <a:buClrTx/>
              <a:buFont typeface="Wingdings" panose="05000000000000000000" pitchFamily="2" charset="2"/>
              <a:buChar char="v"/>
            </a:pPr>
            <a:r>
              <a:rPr lang="en-US" sz="1800" b="0" dirty="0"/>
              <a:t>Tests designed by the person(s) who wrote the software under test (low level of independence)</a:t>
            </a:r>
          </a:p>
          <a:p>
            <a:pPr>
              <a:buClrTx/>
              <a:buFont typeface="Wingdings" panose="05000000000000000000" pitchFamily="2" charset="2"/>
              <a:buChar char="v"/>
            </a:pPr>
            <a:r>
              <a:rPr lang="en-US" sz="1800" b="0" dirty="0"/>
              <a:t>Tests designed by another person(s) (e.g., from the development team)</a:t>
            </a:r>
          </a:p>
          <a:p>
            <a:pPr>
              <a:buClrTx/>
              <a:buFont typeface="Wingdings" panose="05000000000000000000" pitchFamily="2" charset="2"/>
              <a:buChar char="v"/>
            </a:pPr>
            <a:r>
              <a:rPr lang="en-US" sz="1800" b="0" dirty="0"/>
              <a:t>Tests designed by a person(s) from a different organizational group (e.g., an independent test team) or test specialists (e.g., usability or performance test specialists)</a:t>
            </a:r>
          </a:p>
          <a:p>
            <a:pPr>
              <a:buClrTx/>
              <a:buFont typeface="Wingdings" panose="05000000000000000000" pitchFamily="2" charset="2"/>
              <a:buChar char="v"/>
            </a:pPr>
            <a:r>
              <a:rPr lang="en-US" sz="1800" b="0" dirty="0"/>
              <a:t>Tests designed by a person(s) from a different organization or company (i.e. outsourcing or certification by an external body)</a:t>
            </a:r>
          </a:p>
        </p:txBody>
      </p:sp>
    </p:spTree>
    <p:extLst>
      <p:ext uri="{BB962C8B-B14F-4D97-AF65-F5344CB8AC3E}">
        <p14:creationId xmlns:p14="http://schemas.microsoft.com/office/powerpoint/2010/main" val="2262835046"/>
      </p:ext>
    </p:extLst>
  </p:cSld>
  <p:clrMapOvr>
    <a:masterClrMapping/>
  </p:clrMapOvr>
  <p:transition spd="med" advClick="0">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6" y="-93785"/>
            <a:ext cx="8675688" cy="831850"/>
          </a:xfrm>
        </p:spPr>
        <p:txBody>
          <a:bodyPr/>
          <a:lstStyle/>
          <a:p>
            <a:r>
              <a:rPr lang="en-US" sz="2400" dirty="0"/>
              <a:t>The Psychology of Testing</a:t>
            </a:r>
          </a:p>
        </p:txBody>
      </p:sp>
      <p:sp>
        <p:nvSpPr>
          <p:cNvPr id="3" name="Content Placeholder 2"/>
          <p:cNvSpPr>
            <a:spLocks noGrp="1"/>
          </p:cNvSpPr>
          <p:nvPr>
            <p:ph idx="1"/>
          </p:nvPr>
        </p:nvSpPr>
        <p:spPr>
          <a:xfrm>
            <a:off x="273050" y="1185149"/>
            <a:ext cx="8675688" cy="2908489"/>
          </a:xfrm>
        </p:spPr>
        <p:txBody>
          <a:bodyPr/>
          <a:lstStyle/>
          <a:p>
            <a:pPr>
              <a:buClrTx/>
              <a:buFont typeface="Wingdings" panose="05000000000000000000" pitchFamily="2" charset="2"/>
              <a:buChar char="v"/>
            </a:pPr>
            <a:r>
              <a:rPr lang="en-US" sz="1800" b="0" dirty="0"/>
              <a:t> People and projects are driven by objectives. People tend to align their plans with the objectives set by management and other stakeholders, for example, to find defects or to confirm that software meets its objectives. Therefore, it is important to clearly state the objectives of testing.</a:t>
            </a:r>
          </a:p>
          <a:p>
            <a:pPr>
              <a:buClrTx/>
              <a:buFont typeface="Wingdings" panose="05000000000000000000" pitchFamily="2" charset="2"/>
              <a:buChar char="v"/>
            </a:pPr>
            <a:r>
              <a:rPr lang="en-US" sz="1800" b="0" dirty="0"/>
              <a:t> Identifying failures during testing may be perceived as criticism against the product and against the author. As a result, testing is often seen as a destructive activity, even though it is very constructive in the management of product risks. Looking for failures in a system requires curiosity, professional pessimism, a critical eye, attention to detail, good communication with development peers, and experience on which to base error guessing.</a:t>
            </a:r>
          </a:p>
        </p:txBody>
      </p:sp>
    </p:spTree>
    <p:extLst>
      <p:ext uri="{BB962C8B-B14F-4D97-AF65-F5344CB8AC3E}">
        <p14:creationId xmlns:p14="http://schemas.microsoft.com/office/powerpoint/2010/main" val="1716715289"/>
      </p:ext>
    </p:extLst>
  </p:cSld>
  <p:clrMapOvr>
    <a:masterClrMapping/>
  </p:clrMapOvr>
  <p:transition spd="med" advClick="0">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05507"/>
            <a:ext cx="8675688" cy="831850"/>
          </a:xfrm>
        </p:spPr>
        <p:txBody>
          <a:bodyPr/>
          <a:lstStyle/>
          <a:p>
            <a:r>
              <a:rPr lang="en-US" sz="2400" dirty="0"/>
              <a:t>The Psychology of Testing</a:t>
            </a:r>
          </a:p>
        </p:txBody>
      </p:sp>
      <p:sp>
        <p:nvSpPr>
          <p:cNvPr id="3" name="Content Placeholder 2"/>
          <p:cNvSpPr>
            <a:spLocks noGrp="1"/>
          </p:cNvSpPr>
          <p:nvPr>
            <p:ph idx="1"/>
          </p:nvPr>
        </p:nvSpPr>
        <p:spPr>
          <a:xfrm>
            <a:off x="273050" y="1185149"/>
            <a:ext cx="8675688" cy="3739485"/>
          </a:xfrm>
        </p:spPr>
        <p:txBody>
          <a:bodyPr/>
          <a:lstStyle/>
          <a:p>
            <a:pPr>
              <a:buClrTx/>
              <a:buFont typeface="Wingdings" panose="05000000000000000000" pitchFamily="2" charset="2"/>
              <a:buChar char="v"/>
            </a:pPr>
            <a:r>
              <a:rPr lang="en-US" sz="1800" b="0" dirty="0"/>
              <a:t> If errors, defects or failures are communicated in a constructive way, bad feelings between the testers and the analysts, designers and developers can be avoided. This applies to defects found during reviews as well as in testing.</a:t>
            </a:r>
          </a:p>
          <a:p>
            <a:pPr>
              <a:buClrTx/>
              <a:buFont typeface="Wingdings" panose="05000000000000000000" pitchFamily="2" charset="2"/>
              <a:buChar char="v"/>
            </a:pPr>
            <a:r>
              <a:rPr lang="en-US" sz="1800" b="0" dirty="0"/>
              <a:t>The tester and test leader need good interpersonal skills to communicate factual information about defects, progress and risks in a constructive way. For the author of the software or document, defect information can help them improve their skills. Defects found and fixed during testing will save time and money later, and reduce risks.</a:t>
            </a:r>
          </a:p>
          <a:p>
            <a:pPr>
              <a:buClrTx/>
              <a:buFont typeface="Wingdings" panose="05000000000000000000" pitchFamily="2" charset="2"/>
              <a:buChar char="v"/>
            </a:pPr>
            <a:r>
              <a:rPr lang="en-US" sz="1800" b="0" dirty="0"/>
              <a:t>Communication problems may occur, particularly if testers are seen only as messengers of unwanted news about defects.</a:t>
            </a:r>
          </a:p>
          <a:p>
            <a:pPr>
              <a:buClrTx/>
              <a:buFont typeface="Wingdings" panose="05000000000000000000" pitchFamily="2" charset="2"/>
              <a:buChar char="v"/>
            </a:pPr>
            <a:r>
              <a:rPr lang="en-US" sz="1800" b="0" dirty="0"/>
              <a:t>However, there are several ways to improve communication and relationships between testers and others:</a:t>
            </a:r>
          </a:p>
        </p:txBody>
      </p:sp>
    </p:spTree>
    <p:extLst>
      <p:ext uri="{BB962C8B-B14F-4D97-AF65-F5344CB8AC3E}">
        <p14:creationId xmlns:p14="http://schemas.microsoft.com/office/powerpoint/2010/main" val="3310897187"/>
      </p:ext>
    </p:extLst>
  </p:cSld>
  <p:clrMapOvr>
    <a:masterClrMapping/>
  </p:clrMapOvr>
  <p:transition spd="med" advClick="0">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6" y="-140677"/>
            <a:ext cx="8675688" cy="831850"/>
          </a:xfrm>
        </p:spPr>
        <p:txBody>
          <a:bodyPr/>
          <a:lstStyle/>
          <a:p>
            <a:r>
              <a:rPr lang="en-US" sz="2400" dirty="0"/>
              <a:t>The Psychology of Testing</a:t>
            </a:r>
          </a:p>
        </p:txBody>
      </p:sp>
      <p:sp>
        <p:nvSpPr>
          <p:cNvPr id="3" name="Content Placeholder 2"/>
          <p:cNvSpPr>
            <a:spLocks noGrp="1"/>
          </p:cNvSpPr>
          <p:nvPr>
            <p:ph idx="1"/>
          </p:nvPr>
        </p:nvSpPr>
        <p:spPr>
          <a:xfrm>
            <a:off x="273050" y="1185149"/>
            <a:ext cx="8675688" cy="2354491"/>
          </a:xfrm>
        </p:spPr>
        <p:txBody>
          <a:bodyPr/>
          <a:lstStyle/>
          <a:p>
            <a:pPr>
              <a:buClrTx/>
              <a:buFont typeface="Wingdings" panose="05000000000000000000" pitchFamily="2" charset="2"/>
              <a:buChar char="v"/>
            </a:pPr>
            <a:r>
              <a:rPr lang="en-US" sz="1800" b="0" dirty="0"/>
              <a:t>Start with collaboration rather than battles – remind everyone of the common goal of better quality systems</a:t>
            </a:r>
          </a:p>
          <a:p>
            <a:pPr>
              <a:buClrTx/>
              <a:buFont typeface="Wingdings" panose="05000000000000000000" pitchFamily="2" charset="2"/>
              <a:buChar char="v"/>
            </a:pPr>
            <a:r>
              <a:rPr lang="en-US" sz="1800" b="0" dirty="0"/>
              <a:t>Communicate findings on the product in a neutral, fact-focused way without criticizing the person who created it, for example, write objective and factual incident reports and review findings</a:t>
            </a:r>
          </a:p>
          <a:p>
            <a:pPr>
              <a:buClrTx/>
              <a:buFont typeface="Wingdings" panose="05000000000000000000" pitchFamily="2" charset="2"/>
              <a:buChar char="v"/>
            </a:pPr>
            <a:r>
              <a:rPr lang="en-US" sz="1800" b="0" dirty="0"/>
              <a:t>Try to understand how the other person feels and why they react as they do</a:t>
            </a:r>
          </a:p>
          <a:p>
            <a:pPr>
              <a:buClrTx/>
              <a:buFont typeface="Wingdings" panose="05000000000000000000" pitchFamily="2" charset="2"/>
              <a:buChar char="v"/>
            </a:pPr>
            <a:r>
              <a:rPr lang="en-US" sz="1800" b="0" dirty="0"/>
              <a:t>Confirm that the other person has understood what you have said and vice versa</a:t>
            </a:r>
          </a:p>
        </p:txBody>
      </p:sp>
    </p:spTree>
    <p:extLst>
      <p:ext uri="{BB962C8B-B14F-4D97-AF65-F5344CB8AC3E}">
        <p14:creationId xmlns:p14="http://schemas.microsoft.com/office/powerpoint/2010/main" val="3356572303"/>
      </p:ext>
    </p:extLst>
  </p:cSld>
  <p:clrMapOvr>
    <a:masterClrMapping/>
  </p:clrMapOvr>
  <p:transition spd="med" advClick="0">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6" y="-140677"/>
            <a:ext cx="8675688" cy="831850"/>
          </a:xfrm>
        </p:spPr>
        <p:txBody>
          <a:bodyPr/>
          <a:lstStyle/>
          <a:p>
            <a:pPr marL="0" indent="0">
              <a:buClrTx/>
            </a:pPr>
            <a:r>
              <a:rPr lang="en-US" sz="2400" dirty="0"/>
              <a:t>Code of Ethics</a:t>
            </a:r>
          </a:p>
        </p:txBody>
      </p:sp>
      <p:sp>
        <p:nvSpPr>
          <p:cNvPr id="3" name="Content Placeholder 2"/>
          <p:cNvSpPr>
            <a:spLocks noGrp="1"/>
          </p:cNvSpPr>
          <p:nvPr>
            <p:ph idx="1"/>
          </p:nvPr>
        </p:nvSpPr>
        <p:spPr>
          <a:xfrm>
            <a:off x="273050" y="1185149"/>
            <a:ext cx="8675688" cy="4016484"/>
          </a:xfrm>
        </p:spPr>
        <p:txBody>
          <a:bodyPr/>
          <a:lstStyle/>
          <a:p>
            <a:pPr marL="0" indent="0">
              <a:buClrTx/>
            </a:pPr>
            <a:r>
              <a:rPr lang="en-US" sz="1800" b="0" dirty="0"/>
              <a:t>Involvement in software testing enables individuals to learn confidential and privileged information. A code of ethics is necessary, among other reasons to ensure that the information is not put to inappropriate use. Recognizing the ACM and IEEE code of ethics for engineers, the ISTQB® states the following code of ethics:</a:t>
            </a:r>
          </a:p>
          <a:p>
            <a:pPr>
              <a:buClrTx/>
              <a:buFont typeface="Wingdings" panose="05000000000000000000" pitchFamily="2" charset="2"/>
              <a:buChar char="v"/>
            </a:pPr>
            <a:r>
              <a:rPr lang="en-US" sz="1800" b="0" dirty="0"/>
              <a:t> PUBLIC - Certified software testers shall act consistently with the public interest</a:t>
            </a:r>
          </a:p>
          <a:p>
            <a:pPr>
              <a:buClrTx/>
              <a:buFont typeface="Wingdings" panose="05000000000000000000" pitchFamily="2" charset="2"/>
              <a:buChar char="v"/>
            </a:pPr>
            <a:r>
              <a:rPr lang="en-US" sz="1800" b="0" dirty="0"/>
              <a:t>CLIENT AND EMPLOYER - Certified software testers shall act in a manner that is in the best interests of their client and employer, consistent with the public interest</a:t>
            </a:r>
          </a:p>
          <a:p>
            <a:pPr>
              <a:buClrTx/>
              <a:buFont typeface="Wingdings" panose="05000000000000000000" pitchFamily="2" charset="2"/>
              <a:buChar char="v"/>
            </a:pPr>
            <a:r>
              <a:rPr lang="en-US" sz="1800" b="0" dirty="0"/>
              <a:t> PRODUCT - Certified software testers shall ensure that the deliverables they provide (on the products and systems they test) meet the highest professional standards possible</a:t>
            </a:r>
          </a:p>
          <a:p>
            <a:pPr>
              <a:buClrTx/>
              <a:buFont typeface="Wingdings" panose="05000000000000000000" pitchFamily="2" charset="2"/>
              <a:buChar char="v"/>
            </a:pPr>
            <a:r>
              <a:rPr lang="en-US" sz="1800" b="0" dirty="0"/>
              <a:t> JUDGMENT- Certified software testers shall maintain integrity and independence in their professional judgment</a:t>
            </a:r>
          </a:p>
        </p:txBody>
      </p:sp>
    </p:spTree>
    <p:extLst>
      <p:ext uri="{BB962C8B-B14F-4D97-AF65-F5344CB8AC3E}">
        <p14:creationId xmlns:p14="http://schemas.microsoft.com/office/powerpoint/2010/main" val="4243413764"/>
      </p:ext>
    </p:extLst>
  </p:cSld>
  <p:clrMapOvr>
    <a:masterClrMapping/>
  </p:clrMapOvr>
  <p:transition spd="med" advClick="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ISTQB Certifications</a:t>
            </a: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8" y="854257"/>
            <a:ext cx="9207317" cy="5499651"/>
          </a:xfrm>
          <a:prstGeom prst="rect">
            <a:avLst/>
          </a:prstGeom>
        </p:spPr>
      </p:pic>
    </p:spTree>
    <p:extLst>
      <p:ext uri="{BB962C8B-B14F-4D97-AF65-F5344CB8AC3E}">
        <p14:creationId xmlns:p14="http://schemas.microsoft.com/office/powerpoint/2010/main" val="2135177360"/>
      </p:ext>
    </p:extLst>
  </p:cSld>
  <p:clrMapOvr>
    <a:masterClrMapping/>
  </p:clrMapOvr>
  <p:transition spd="med" advClick="0">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40677"/>
            <a:ext cx="8675688" cy="831850"/>
          </a:xfrm>
        </p:spPr>
        <p:txBody>
          <a:bodyPr/>
          <a:lstStyle/>
          <a:p>
            <a:pPr marL="0" indent="0">
              <a:buClrTx/>
            </a:pPr>
            <a:r>
              <a:rPr lang="en-US" sz="2400" dirty="0"/>
              <a:t>Code of Ethics</a:t>
            </a:r>
          </a:p>
        </p:txBody>
      </p:sp>
      <p:sp>
        <p:nvSpPr>
          <p:cNvPr id="3" name="Content Placeholder 2"/>
          <p:cNvSpPr>
            <a:spLocks noGrp="1"/>
          </p:cNvSpPr>
          <p:nvPr>
            <p:ph idx="1"/>
          </p:nvPr>
        </p:nvSpPr>
        <p:spPr>
          <a:xfrm>
            <a:off x="273050" y="1185149"/>
            <a:ext cx="8675688" cy="3262432"/>
          </a:xfrm>
        </p:spPr>
        <p:txBody>
          <a:bodyPr/>
          <a:lstStyle/>
          <a:p>
            <a:pPr>
              <a:buClrTx/>
              <a:buFont typeface="Wingdings" panose="05000000000000000000" pitchFamily="2" charset="2"/>
              <a:buChar char="v"/>
            </a:pPr>
            <a:r>
              <a:rPr lang="en-US" sz="1800" b="0" dirty="0"/>
              <a:t> MANAGEMENT - Certified software test managers and leaders shall subscribe to and promote an ethical approach to the management of software testing</a:t>
            </a:r>
          </a:p>
          <a:p>
            <a:pPr>
              <a:buClrTx/>
              <a:buFont typeface="Wingdings" panose="05000000000000000000" pitchFamily="2" charset="2"/>
              <a:buChar char="v"/>
            </a:pPr>
            <a:r>
              <a:rPr lang="en-US" sz="1800" b="0" dirty="0"/>
              <a:t> PROFESSION - Certified software testers shall advance the integrity and reputation of the profession consistent with the public interest</a:t>
            </a:r>
          </a:p>
          <a:p>
            <a:pPr>
              <a:buClrTx/>
              <a:buFont typeface="Wingdings" panose="05000000000000000000" pitchFamily="2" charset="2"/>
              <a:buChar char="v"/>
            </a:pPr>
            <a:r>
              <a:rPr lang="en-US" sz="1800" b="0" dirty="0"/>
              <a:t> COLLEAGUES - Certified software testers shall be fair to and supportive of their colleagues, and promote cooperation with software developers</a:t>
            </a:r>
          </a:p>
          <a:p>
            <a:pPr>
              <a:buClrTx/>
              <a:buFont typeface="Wingdings" panose="05000000000000000000" pitchFamily="2" charset="2"/>
              <a:buChar char="v"/>
            </a:pPr>
            <a:r>
              <a:rPr lang="en-US" sz="1800" b="0" dirty="0"/>
              <a:t> SELF - Certified software testers shall participate in lifelong learning regarding the practice of their profession and shall promote an ethical approach to the practice of the profession</a:t>
            </a:r>
          </a:p>
          <a:p>
            <a:pPr marL="236537" lvl="2" indent="0">
              <a:buClr>
                <a:schemeClr val="tx2"/>
              </a:buClr>
              <a:buNone/>
            </a:pPr>
            <a:endParaRPr lang="en-US" dirty="0"/>
          </a:p>
        </p:txBody>
      </p:sp>
    </p:spTree>
    <p:extLst>
      <p:ext uri="{BB962C8B-B14F-4D97-AF65-F5344CB8AC3E}">
        <p14:creationId xmlns:p14="http://schemas.microsoft.com/office/powerpoint/2010/main" val="2011974864"/>
      </p:ext>
    </p:extLst>
  </p:cSld>
  <p:clrMapOvr>
    <a:masterClrMapping/>
  </p:clrMapOvr>
  <p:transition spd="med" advClick="0">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p:cNvSpPr txBox="1">
            <a:spLocks/>
          </p:cNvSpPr>
          <p:nvPr/>
        </p:nvSpPr>
        <p:spPr>
          <a:xfrm>
            <a:off x="-95250" y="2867025"/>
            <a:ext cx="9134475" cy="134183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pPr algn="ctr"/>
            <a:r>
              <a:rPr lang="en-US" sz="4000" kern="0" dirty="0"/>
              <a:t>Study Tips</a:t>
            </a:r>
          </a:p>
        </p:txBody>
      </p:sp>
    </p:spTree>
  </p:cSld>
  <p:clrMapOvr>
    <a:masterClrMapping/>
  </p:clrMapOvr>
  <p:transition spd="med" advClick="0">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05508"/>
            <a:ext cx="8675688" cy="831850"/>
          </a:xfrm>
        </p:spPr>
        <p:txBody>
          <a:bodyPr/>
          <a:lstStyle/>
          <a:p>
            <a:r>
              <a:rPr lang="en-US" sz="2400" dirty="0"/>
              <a:t>Study Tips</a:t>
            </a:r>
          </a:p>
        </p:txBody>
      </p:sp>
      <p:sp>
        <p:nvSpPr>
          <p:cNvPr id="3" name="Content Placeholder 2"/>
          <p:cNvSpPr>
            <a:spLocks noGrp="1"/>
          </p:cNvSpPr>
          <p:nvPr>
            <p:ph idx="1"/>
          </p:nvPr>
        </p:nvSpPr>
        <p:spPr>
          <a:xfrm>
            <a:off x="273050" y="983671"/>
            <a:ext cx="8675688" cy="6170920"/>
          </a:xfrm>
        </p:spPr>
        <p:txBody>
          <a:bodyPr/>
          <a:lstStyle/>
          <a:p>
            <a:pPr>
              <a:buClr>
                <a:schemeClr val="tx2"/>
              </a:buClr>
              <a:buFont typeface="+mj-lt"/>
              <a:buAutoNum type="arabicPeriod"/>
            </a:pPr>
            <a:r>
              <a:rPr lang="en-US" sz="1800" dirty="0"/>
              <a:t>Read and understand the ISTQB Guide (latest guide link on ISTQB.org).</a:t>
            </a:r>
            <a:endParaRPr lang="en-US" dirty="0"/>
          </a:p>
          <a:p>
            <a:pPr>
              <a:buClr>
                <a:schemeClr val="tx2"/>
              </a:buClr>
              <a:buFont typeface="+mj-lt"/>
              <a:buAutoNum type="arabicPeriod"/>
            </a:pPr>
            <a:r>
              <a:rPr lang="en-US" sz="1800" dirty="0"/>
              <a:t>Take the Open  Practice Tests on ISTQB.org. </a:t>
            </a:r>
          </a:p>
          <a:p>
            <a:pPr lvl="2">
              <a:buClr>
                <a:schemeClr val="tx2"/>
              </a:buClr>
              <a:buFont typeface="+mj-lt"/>
              <a:buAutoNum type="arabicPeriod"/>
            </a:pPr>
            <a:r>
              <a:rPr lang="en-US" dirty="0"/>
              <a:t>Some of the Open Assessment’s questions are in the ISTQB certification.</a:t>
            </a:r>
          </a:p>
          <a:p>
            <a:pPr>
              <a:buClr>
                <a:schemeClr val="tx2"/>
              </a:buClr>
              <a:buFont typeface="+mj-lt"/>
              <a:buAutoNum type="arabicPeriod"/>
            </a:pPr>
            <a:r>
              <a:rPr lang="en-US" sz="1800" dirty="0"/>
              <a:t>Do work on vocabulary for  ISTQB.org.</a:t>
            </a:r>
          </a:p>
          <a:p>
            <a:pPr lvl="2">
              <a:buClr>
                <a:schemeClr val="tx2"/>
              </a:buClr>
              <a:buFont typeface="+mj-lt"/>
              <a:buAutoNum type="arabicPeriod"/>
            </a:pPr>
            <a:r>
              <a:rPr lang="en-US" dirty="0"/>
              <a:t>A different question bank than the Open Assessment. Some questions don’t apply, but going through this assessment allows you to see some different questions. </a:t>
            </a:r>
          </a:p>
          <a:p>
            <a:pPr>
              <a:buClr>
                <a:schemeClr val="tx2"/>
              </a:buClr>
              <a:buFont typeface="+mj-lt"/>
              <a:buAutoNum type="arabicPeriod"/>
            </a:pPr>
            <a:r>
              <a:rPr lang="en-US" sz="1800" dirty="0"/>
              <a:t>Watch ISTQB  Videos.</a:t>
            </a:r>
            <a:endParaRPr lang="en-US" dirty="0"/>
          </a:p>
          <a:p>
            <a:pPr lvl="2">
              <a:buClr>
                <a:schemeClr val="tx2"/>
              </a:buClr>
              <a:buFont typeface="+mj-lt"/>
              <a:buAutoNum type="arabicPeriod"/>
            </a:pPr>
            <a:r>
              <a:rPr lang="en-US" b="0" dirty="0"/>
              <a:t>http://ISTQB.org</a:t>
            </a:r>
          </a:p>
          <a:p>
            <a:pPr lvl="2">
              <a:buClr>
                <a:schemeClr val="tx2"/>
              </a:buClr>
              <a:buFont typeface="+mj-lt"/>
              <a:buAutoNum type="arabicPeriod"/>
            </a:pPr>
            <a:r>
              <a:rPr lang="en-US" dirty="0"/>
              <a:t>Cartoon characters that guide you through the process and is full of info and quizzes.</a:t>
            </a:r>
          </a:p>
          <a:p>
            <a:pPr>
              <a:buClr>
                <a:schemeClr val="tx2"/>
              </a:buClr>
              <a:buFont typeface="+mj-lt"/>
              <a:buAutoNum type="arabicPeriod"/>
            </a:pPr>
            <a:r>
              <a:rPr lang="en-US" sz="1800" dirty="0"/>
              <a:t>Use the ISTQB.org forums to ask questions and view messages.</a:t>
            </a:r>
          </a:p>
          <a:p>
            <a:pPr lvl="2">
              <a:buClr>
                <a:schemeClr val="tx2"/>
              </a:buClr>
              <a:buFont typeface="+mj-lt"/>
              <a:buAutoNum type="arabicPeriod"/>
            </a:pPr>
            <a:r>
              <a:rPr lang="en-US" dirty="0"/>
              <a:t>There are a lot of really smart people discussing ISTQB.</a:t>
            </a:r>
          </a:p>
          <a:p>
            <a:pPr>
              <a:buClr>
                <a:schemeClr val="tx2"/>
              </a:buClr>
              <a:buFont typeface="+mj-lt"/>
              <a:buAutoNum type="arabicPeriod"/>
            </a:pPr>
            <a:r>
              <a:rPr lang="en-US" sz="1800" dirty="0"/>
              <a:t>Read </a:t>
            </a:r>
            <a:r>
              <a:rPr lang="en-US" sz="1800" u="sng" dirty="0"/>
              <a:t>ISTQB -  Book</a:t>
            </a:r>
          </a:p>
          <a:p>
            <a:pPr lvl="2">
              <a:buClr>
                <a:schemeClr val="tx2"/>
              </a:buClr>
              <a:buFont typeface="+mj-lt"/>
              <a:buAutoNum type="arabicPeriod"/>
            </a:pPr>
            <a:r>
              <a:rPr lang="en-US" dirty="0"/>
              <a:t>It gets to the heart of why ISTQB is setup the way it is</a:t>
            </a:r>
          </a:p>
          <a:p>
            <a:pPr lvl="2">
              <a:buClr>
                <a:schemeClr val="tx2"/>
              </a:buClr>
              <a:buFont typeface="+mj-lt"/>
              <a:buAutoNum type="arabicPeriod"/>
            </a:pPr>
            <a:r>
              <a:rPr lang="en-US" dirty="0"/>
              <a:t>Book available </a:t>
            </a:r>
            <a:r>
              <a:rPr lang="en-US" dirty="0" err="1"/>
              <a:t>at:</a:t>
            </a:r>
            <a:r>
              <a:rPr lang="en-US" u="sng" dirty="0" err="1">
                <a:hlinkClick r:id="rId3"/>
              </a:rPr>
              <a:t>http</a:t>
            </a:r>
            <a:r>
              <a:rPr lang="en-US" u="sng" dirty="0">
                <a:hlinkClick r:id="rId3"/>
              </a:rPr>
              <a:t>://www.amazon.com/Foundations-Software-Testing-Dorothy-Graham/dp/813150218X</a:t>
            </a:r>
            <a:endParaRPr lang="en-US" dirty="0"/>
          </a:p>
          <a:p>
            <a:pPr>
              <a:buClr>
                <a:schemeClr val="tx2"/>
              </a:buClr>
              <a:buFont typeface="+mj-lt"/>
              <a:buAutoNum type="arabicPeriod"/>
            </a:pPr>
            <a:endParaRPr lang="en-US" dirty="0"/>
          </a:p>
          <a:p>
            <a:pPr>
              <a:buClr>
                <a:schemeClr val="tx2"/>
              </a:buClr>
              <a:buFont typeface="+mj-lt"/>
              <a:buAutoNum type="arabicPeriod"/>
            </a:pPr>
            <a:endParaRPr lang="en-US" dirty="0"/>
          </a:p>
          <a:p>
            <a:pPr>
              <a:buFont typeface="+mj-lt"/>
              <a:buAutoNum type="arabicPeriod"/>
            </a:pPr>
            <a:endParaRPr lang="en-US" dirty="0"/>
          </a:p>
        </p:txBody>
      </p:sp>
    </p:spTree>
  </p:cSld>
  <p:clrMapOvr>
    <a:masterClrMapping/>
  </p:clrMapOvr>
  <p:transition spd="med" advClick="0">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p:cNvSpPr txBox="1">
            <a:spLocks/>
          </p:cNvSpPr>
          <p:nvPr/>
        </p:nvSpPr>
        <p:spPr>
          <a:xfrm>
            <a:off x="104775" y="3143250"/>
            <a:ext cx="9134475" cy="134183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pPr algn="ctr"/>
            <a:r>
              <a:rPr lang="en-US" sz="4000" kern="0" dirty="0"/>
              <a:t>Open Forum/Questions??</a:t>
            </a:r>
          </a:p>
        </p:txBody>
      </p:sp>
      <p:sp>
        <p:nvSpPr>
          <p:cNvPr id="2" name="Title 1"/>
          <p:cNvSpPr>
            <a:spLocks noGrp="1"/>
          </p:cNvSpPr>
          <p:nvPr>
            <p:ph type="title"/>
          </p:nvPr>
        </p:nvSpPr>
        <p:spPr/>
        <p:txBody>
          <a:bodyPr/>
          <a:lstStyle/>
          <a:p>
            <a:endParaRPr lang="en-US"/>
          </a:p>
        </p:txBody>
      </p:sp>
    </p:spTree>
  </p:cSld>
  <p:clrMapOvr>
    <a:masterClrMapping/>
  </p:clrMapOvr>
  <p:transition spd="med" advClick="0">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40677"/>
            <a:ext cx="8675688" cy="831850"/>
          </a:xfrm>
        </p:spPr>
        <p:txBody>
          <a:bodyPr/>
          <a:lstStyle/>
          <a:p>
            <a:pPr marL="0" indent="0">
              <a:buClrTx/>
            </a:pPr>
            <a:r>
              <a:rPr lang="en-US" sz="2400" dirty="0"/>
              <a:t>Sample Exam Questions</a:t>
            </a:r>
          </a:p>
        </p:txBody>
      </p:sp>
      <p:pic>
        <p:nvPicPr>
          <p:cNvPr id="6" name="Picture 5"/>
          <p:cNvPicPr>
            <a:picLocks noChangeAspect="1"/>
          </p:cNvPicPr>
          <p:nvPr/>
        </p:nvPicPr>
        <p:blipFill>
          <a:blip r:embed="rId3"/>
          <a:stretch>
            <a:fillRect/>
          </a:stretch>
        </p:blipFill>
        <p:spPr>
          <a:xfrm>
            <a:off x="3052762" y="1309687"/>
            <a:ext cx="3038475" cy="4238625"/>
          </a:xfrm>
          <a:prstGeom prst="rect">
            <a:avLst/>
          </a:prstGeom>
        </p:spPr>
      </p:pic>
    </p:spTree>
    <p:extLst>
      <p:ext uri="{BB962C8B-B14F-4D97-AF65-F5344CB8AC3E}">
        <p14:creationId xmlns:p14="http://schemas.microsoft.com/office/powerpoint/2010/main" val="3986814517"/>
      </p:ext>
    </p:extLst>
  </p:cSld>
  <p:clrMapOvr>
    <a:masterClrMapping/>
  </p:clrMapOvr>
  <p:transition spd="med" advClick="0">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40677"/>
            <a:ext cx="8675688" cy="831850"/>
          </a:xfrm>
        </p:spPr>
        <p:txBody>
          <a:bodyPr/>
          <a:lstStyle/>
          <a:p>
            <a:pPr marL="0" indent="0">
              <a:buClrTx/>
            </a:pPr>
            <a:r>
              <a:rPr lang="en-US" sz="2400" dirty="0"/>
              <a:t>Sample Exam Questions</a:t>
            </a:r>
          </a:p>
        </p:txBody>
      </p:sp>
      <p:pic>
        <p:nvPicPr>
          <p:cNvPr id="4" name="Picture 3"/>
          <p:cNvPicPr>
            <a:picLocks noChangeAspect="1"/>
          </p:cNvPicPr>
          <p:nvPr/>
        </p:nvPicPr>
        <p:blipFill>
          <a:blip r:embed="rId3"/>
          <a:stretch>
            <a:fillRect/>
          </a:stretch>
        </p:blipFill>
        <p:spPr>
          <a:xfrm>
            <a:off x="3114675" y="2176462"/>
            <a:ext cx="2914650" cy="2505075"/>
          </a:xfrm>
          <a:prstGeom prst="rect">
            <a:avLst/>
          </a:prstGeom>
        </p:spPr>
      </p:pic>
      <p:pic>
        <p:nvPicPr>
          <p:cNvPr id="5" name="Picture 4"/>
          <p:cNvPicPr>
            <a:picLocks noChangeAspect="1"/>
          </p:cNvPicPr>
          <p:nvPr/>
        </p:nvPicPr>
        <p:blipFill>
          <a:blip r:embed="rId4"/>
          <a:stretch>
            <a:fillRect/>
          </a:stretch>
        </p:blipFill>
        <p:spPr>
          <a:xfrm>
            <a:off x="3114675" y="4681537"/>
            <a:ext cx="2914650" cy="1752600"/>
          </a:xfrm>
          <a:prstGeom prst="rect">
            <a:avLst/>
          </a:prstGeom>
        </p:spPr>
      </p:pic>
    </p:spTree>
    <p:extLst>
      <p:ext uri="{BB962C8B-B14F-4D97-AF65-F5344CB8AC3E}">
        <p14:creationId xmlns:p14="http://schemas.microsoft.com/office/powerpoint/2010/main" val="43780969"/>
      </p:ext>
    </p:extLst>
  </p:cSld>
  <p:clrMapOvr>
    <a:masterClrMapping/>
  </p:clrMapOvr>
  <p:transition spd="med" advClick="0">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40677"/>
            <a:ext cx="8675688" cy="831850"/>
          </a:xfrm>
        </p:spPr>
        <p:txBody>
          <a:bodyPr/>
          <a:lstStyle/>
          <a:p>
            <a:pPr marL="0" indent="0">
              <a:buClrTx/>
            </a:pPr>
            <a:r>
              <a:rPr lang="en-US" sz="2400" dirty="0"/>
              <a:t>Sample Exam Questions</a:t>
            </a:r>
          </a:p>
        </p:txBody>
      </p:sp>
      <p:pic>
        <p:nvPicPr>
          <p:cNvPr id="3" name="Picture 2"/>
          <p:cNvPicPr>
            <a:picLocks noChangeAspect="1"/>
          </p:cNvPicPr>
          <p:nvPr/>
        </p:nvPicPr>
        <p:blipFill>
          <a:blip r:embed="rId3"/>
          <a:stretch>
            <a:fillRect/>
          </a:stretch>
        </p:blipFill>
        <p:spPr>
          <a:xfrm>
            <a:off x="3209925" y="942975"/>
            <a:ext cx="2724150" cy="4972050"/>
          </a:xfrm>
          <a:prstGeom prst="rect">
            <a:avLst/>
          </a:prstGeom>
        </p:spPr>
      </p:pic>
    </p:spTree>
    <p:extLst>
      <p:ext uri="{BB962C8B-B14F-4D97-AF65-F5344CB8AC3E}">
        <p14:creationId xmlns:p14="http://schemas.microsoft.com/office/powerpoint/2010/main" val="2189817331"/>
      </p:ext>
    </p:extLst>
  </p:cSld>
  <p:clrMapOvr>
    <a:masterClrMapping/>
  </p:clrMapOvr>
  <p:transition spd="med" advClick="0">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40677"/>
            <a:ext cx="8675688" cy="831850"/>
          </a:xfrm>
        </p:spPr>
        <p:txBody>
          <a:bodyPr/>
          <a:lstStyle/>
          <a:p>
            <a:pPr marL="0" indent="0">
              <a:buClrTx/>
            </a:pPr>
            <a:r>
              <a:rPr lang="en-US" sz="2400" dirty="0"/>
              <a:t>Sample Exam Answers</a:t>
            </a:r>
          </a:p>
        </p:txBody>
      </p:sp>
      <p:pic>
        <p:nvPicPr>
          <p:cNvPr id="3" name="Picture 2"/>
          <p:cNvPicPr>
            <a:picLocks noChangeAspect="1"/>
          </p:cNvPicPr>
          <p:nvPr/>
        </p:nvPicPr>
        <p:blipFill>
          <a:blip r:embed="rId3"/>
          <a:stretch>
            <a:fillRect/>
          </a:stretch>
        </p:blipFill>
        <p:spPr>
          <a:xfrm>
            <a:off x="1533891" y="984690"/>
            <a:ext cx="4505325" cy="5658949"/>
          </a:xfrm>
          <a:prstGeom prst="rect">
            <a:avLst/>
          </a:prstGeom>
        </p:spPr>
      </p:pic>
    </p:spTree>
    <p:extLst>
      <p:ext uri="{BB962C8B-B14F-4D97-AF65-F5344CB8AC3E}">
        <p14:creationId xmlns:p14="http://schemas.microsoft.com/office/powerpoint/2010/main" val="2185032520"/>
      </p:ext>
    </p:extLst>
  </p:cSld>
  <p:clrMapOvr>
    <a:masterClrMapping/>
  </p:clrMapOvr>
  <p:transition spd="med" advClick="0">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3329" y="1114058"/>
            <a:ext cx="5191125" cy="5286375"/>
          </a:xfrm>
          <a:prstGeom prst="rect">
            <a:avLst/>
          </a:prstGeom>
        </p:spPr>
      </p:pic>
    </p:spTree>
    <p:extLst>
      <p:ext uri="{BB962C8B-B14F-4D97-AF65-F5344CB8AC3E}">
        <p14:creationId xmlns:p14="http://schemas.microsoft.com/office/powerpoint/2010/main" val="1366702692"/>
      </p:ext>
    </p:extLst>
  </p:cSld>
  <p:clrMapOvr>
    <a:masterClrMapping/>
  </p:clrMapOvr>
  <p:transition spd="med" advClick="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554" y="975975"/>
            <a:ext cx="8077200" cy="5378327"/>
          </a:xfrm>
          <a:prstGeom prst="rect">
            <a:avLst/>
          </a:prstGeom>
        </p:spPr>
      </p:pic>
      <p:sp>
        <p:nvSpPr>
          <p:cNvPr id="5" name="Title 1"/>
          <p:cNvSpPr txBox="1">
            <a:spLocks/>
          </p:cNvSpPr>
          <p:nvPr/>
        </p:nvSpPr>
        <p:spPr>
          <a:xfrm>
            <a:off x="284773" y="0"/>
            <a:ext cx="8675688"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sz="2400" kern="0" dirty="0"/>
          </a:p>
          <a:p>
            <a:r>
              <a:rPr lang="en-US" sz="2400" kern="0" dirty="0"/>
              <a:t>ISTQB Certifications</a:t>
            </a:r>
          </a:p>
        </p:txBody>
      </p:sp>
    </p:spTree>
    <p:extLst>
      <p:ext uri="{BB962C8B-B14F-4D97-AF65-F5344CB8AC3E}">
        <p14:creationId xmlns:p14="http://schemas.microsoft.com/office/powerpoint/2010/main" val="3945685181"/>
      </p:ext>
    </p:extLst>
  </p:cSld>
  <p:clrMapOvr>
    <a:masterClrMapping/>
  </p:clrMapOvr>
  <p:transition spd="med" advClick="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38390"/>
            <a:ext cx="7058629" cy="4537423"/>
          </a:xfrm>
          <a:prstGeom prst="rect">
            <a:avLst/>
          </a:prstGeom>
        </p:spPr>
      </p:pic>
      <p:sp>
        <p:nvSpPr>
          <p:cNvPr id="5" name="Title 1"/>
          <p:cNvSpPr txBox="1">
            <a:spLocks/>
          </p:cNvSpPr>
          <p:nvPr/>
        </p:nvSpPr>
        <p:spPr>
          <a:xfrm>
            <a:off x="273050" y="0"/>
            <a:ext cx="8675688"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sz="2400" kern="0" dirty="0"/>
          </a:p>
          <a:p>
            <a:r>
              <a:rPr lang="en-US" sz="2400" kern="0" dirty="0"/>
              <a:t>ISTQB</a:t>
            </a:r>
          </a:p>
        </p:txBody>
      </p:sp>
    </p:spTree>
    <p:extLst>
      <p:ext uri="{BB962C8B-B14F-4D97-AF65-F5344CB8AC3E}">
        <p14:creationId xmlns:p14="http://schemas.microsoft.com/office/powerpoint/2010/main" val="687681780"/>
      </p:ext>
    </p:extLst>
  </p:cSld>
  <p:clrMapOvr>
    <a:masterClrMapping/>
  </p:clrMapOvr>
  <p:transition spd="med" advClick="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r>
              <a:rPr lang="en-US" sz="1800" b="0" dirty="0"/>
              <a:t>40 Questions</a:t>
            </a:r>
          </a:p>
          <a:p>
            <a:pPr>
              <a:buFont typeface="Arial" pitchFamily="34" charset="0"/>
              <a:buChar char="•"/>
            </a:pPr>
            <a:r>
              <a:rPr lang="en-US" sz="1800" b="0" dirty="0"/>
              <a:t>60 minutes to complete </a:t>
            </a:r>
          </a:p>
          <a:p>
            <a:pPr>
              <a:buFont typeface="Arial" pitchFamily="34" charset="0"/>
              <a:buChar char="•"/>
            </a:pPr>
            <a:r>
              <a:rPr lang="en-US" sz="1800" b="0" dirty="0"/>
              <a:t>Multiple choice and true/false questions</a:t>
            </a:r>
          </a:p>
          <a:p>
            <a:pPr>
              <a:buFont typeface="Arial" pitchFamily="34" charset="0"/>
              <a:buChar char="•"/>
            </a:pPr>
            <a:r>
              <a:rPr lang="en-US" sz="1800" b="0" dirty="0"/>
              <a:t>65% to pass</a:t>
            </a:r>
          </a:p>
          <a:p>
            <a:pPr>
              <a:buFont typeface="Arial" pitchFamily="34" charset="0"/>
              <a:buChar char="•"/>
            </a:pPr>
            <a:r>
              <a:rPr lang="en-US" sz="1800" b="0" dirty="0"/>
              <a:t>$250 per attempt </a:t>
            </a:r>
          </a:p>
          <a:p>
            <a:pPr>
              <a:buFont typeface="Arial" pitchFamily="34" charset="0"/>
              <a:buChar char="•"/>
            </a:pPr>
            <a:r>
              <a:rPr lang="en-US" sz="1800" b="0" dirty="0"/>
              <a:t>Administered online</a:t>
            </a:r>
          </a:p>
          <a:p>
            <a:pPr>
              <a:buFont typeface="Arial" pitchFamily="34" charset="0"/>
              <a:buChar char="•"/>
            </a:pPr>
            <a:r>
              <a:rPr lang="en-US" sz="1800" b="0" dirty="0"/>
              <a:t>You have roughly 90 seconds per question (The test goes by very fast).</a:t>
            </a:r>
          </a:p>
          <a:p>
            <a:pPr>
              <a:buFont typeface="Arial" pitchFamily="34" charset="0"/>
              <a:buChar char="•"/>
            </a:pPr>
            <a:r>
              <a:rPr lang="en-US" sz="1800" b="0" dirty="0"/>
              <a:t>You can miss 14 questions and pass. </a:t>
            </a:r>
          </a:p>
          <a:p>
            <a:pPr>
              <a:buFont typeface="Arial" pitchFamily="34" charset="0"/>
              <a:buChar char="•"/>
            </a:pPr>
            <a:r>
              <a:rPr lang="en-US" sz="1800" b="0" dirty="0"/>
              <a:t>Many of the questions test your understanding of ISTQB testing process and can’t be answered by just rote learning the material.</a:t>
            </a:r>
          </a:p>
          <a:p>
            <a:pPr>
              <a:buFont typeface="Arial" pitchFamily="34" charset="0"/>
              <a:buChar char="•"/>
            </a:pPr>
            <a:r>
              <a:rPr lang="en-US" sz="1800" b="0" dirty="0"/>
              <a:t>Many questions will drop you into a situation and ask how you’d handle it using the ISTQB testing processes.</a:t>
            </a:r>
          </a:p>
        </p:txBody>
      </p:sp>
      <p:sp>
        <p:nvSpPr>
          <p:cNvPr id="4" name="Title 3"/>
          <p:cNvSpPr txBox="1">
            <a:spLocks/>
          </p:cNvSpPr>
          <p:nvPr/>
        </p:nvSpPr>
        <p:spPr>
          <a:xfrm>
            <a:off x="281354"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a:p>
            <a:r>
              <a:rPr lang="en-US" sz="2400" kern="0" dirty="0"/>
              <a:t>ISTQB Exam</a:t>
            </a:r>
          </a:p>
        </p:txBody>
      </p:sp>
    </p:spTree>
    <p:extLst>
      <p:ext uri="{BB962C8B-B14F-4D97-AF65-F5344CB8AC3E}">
        <p14:creationId xmlns:p14="http://schemas.microsoft.com/office/powerpoint/2010/main" val="1466526368"/>
      </p:ext>
    </p:extLst>
  </p:cSld>
  <p:clrMapOvr>
    <a:masterClrMapping/>
  </p:clrMapOvr>
  <p:transition spd="med" advClick="0">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endParaRPr lang="en-US" dirty="0"/>
          </a:p>
        </p:txBody>
      </p:sp>
      <p:sp>
        <p:nvSpPr>
          <p:cNvPr id="4" name="Title 3"/>
          <p:cNvSpPr txBox="1">
            <a:spLocks/>
          </p:cNvSpPr>
          <p:nvPr/>
        </p:nvSpPr>
        <p:spPr>
          <a:xfrm>
            <a:off x="269631"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pic>
        <p:nvPicPr>
          <p:cNvPr id="2" name="Picture 1"/>
          <p:cNvPicPr>
            <a:picLocks noChangeAspect="1"/>
          </p:cNvPicPr>
          <p:nvPr/>
        </p:nvPicPr>
        <p:blipFill>
          <a:blip r:embed="rId2"/>
          <a:stretch>
            <a:fillRect/>
          </a:stretch>
        </p:blipFill>
        <p:spPr>
          <a:xfrm>
            <a:off x="485775" y="926123"/>
            <a:ext cx="8172450" cy="5486400"/>
          </a:xfrm>
          <a:prstGeom prst="rect">
            <a:avLst/>
          </a:prstGeom>
        </p:spPr>
      </p:pic>
      <p:sp>
        <p:nvSpPr>
          <p:cNvPr id="5" name="Title 3"/>
          <p:cNvSpPr txBox="1">
            <a:spLocks/>
          </p:cNvSpPr>
          <p:nvPr/>
        </p:nvSpPr>
        <p:spPr>
          <a:xfrm>
            <a:off x="464893" y="-82376"/>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a:p>
            <a:r>
              <a:rPr lang="en-US" sz="2400" kern="0" dirty="0"/>
              <a:t>ISTQB Exam</a:t>
            </a:r>
          </a:p>
        </p:txBody>
      </p:sp>
    </p:spTree>
    <p:extLst>
      <p:ext uri="{BB962C8B-B14F-4D97-AF65-F5344CB8AC3E}">
        <p14:creationId xmlns:p14="http://schemas.microsoft.com/office/powerpoint/2010/main" val="4079958144"/>
      </p:ext>
    </p:extLst>
  </p:cSld>
  <p:clrMapOvr>
    <a:masterClrMapping/>
  </p:clrMapOvr>
  <p:transition spd="med" advClick="0">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273050" y="1185148"/>
            <a:ext cx="8675688" cy="4985980"/>
          </a:xfrm>
          <a:prstGeom prst="rect">
            <a:avLst/>
          </a:prstGeom>
        </p:spPr>
        <p:txBody>
          <a:bodyPr/>
          <a:lst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Tx/>
              <a:buFont typeface="Arial" pitchFamily="34" charset="0"/>
              <a:buChar char="•"/>
              <a:defRPr sz="1600">
                <a:solidFill>
                  <a:schemeClr val="tx1"/>
                </a:solidFill>
                <a:latin typeface="+mn-lt"/>
              </a:defRPr>
            </a:lvl2pPr>
            <a:lvl3pPr marL="457200" indent="-220663" algn="l" rtl="0" eaLnBrk="0" fontAlgn="base" hangingPunct="0">
              <a:spcBef>
                <a:spcPct val="0"/>
              </a:spcBef>
              <a:spcAft>
                <a:spcPct val="50000"/>
              </a:spcAft>
              <a:buClrTx/>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Tx/>
              <a:buChar char="•"/>
              <a:defRPr sz="1200">
                <a:solidFill>
                  <a:schemeClr val="tx1"/>
                </a:solidFill>
                <a:latin typeface="+mn-lt"/>
              </a:defRPr>
            </a:lvl4pPr>
            <a:lvl5pPr marL="917575" indent="-228600" algn="l" rtl="0" eaLnBrk="0" fontAlgn="base" hangingPunct="0">
              <a:spcBef>
                <a:spcPct val="0"/>
              </a:spcBef>
              <a:spcAft>
                <a:spcPct val="50000"/>
              </a:spcAft>
              <a:buClrTx/>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a:lstStyle>
          <a:p>
            <a:pPr>
              <a:buFont typeface="Arial" pitchFamily="34" charset="0"/>
              <a:buChar char="•"/>
            </a:pPr>
            <a:endParaRPr lang="en-US" dirty="0"/>
          </a:p>
        </p:txBody>
      </p:sp>
      <p:sp>
        <p:nvSpPr>
          <p:cNvPr id="4" name="Title 3"/>
          <p:cNvSpPr txBox="1">
            <a:spLocks/>
          </p:cNvSpPr>
          <p:nvPr/>
        </p:nvSpPr>
        <p:spPr>
          <a:xfrm>
            <a:off x="269631" y="0"/>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p:txBody>
      </p:sp>
      <p:sp>
        <p:nvSpPr>
          <p:cNvPr id="5" name="Title 3"/>
          <p:cNvSpPr txBox="1">
            <a:spLocks/>
          </p:cNvSpPr>
          <p:nvPr/>
        </p:nvSpPr>
        <p:spPr>
          <a:xfrm>
            <a:off x="464893" y="7223"/>
            <a:ext cx="8679107" cy="831850"/>
          </a:xfrm>
          <a:prstGeom prst="rect">
            <a:avLst/>
          </a:prstGeom>
        </p:spPr>
        <p:txBody>
          <a:bodyPr/>
          <a:lstStyle>
            <a:lvl1pPr algn="l" rtl="0" eaLnBrk="0" fontAlgn="base" hangingPunct="0">
              <a:spcBef>
                <a:spcPct val="0"/>
              </a:spcBef>
              <a:spcAft>
                <a:spcPct val="0"/>
              </a:spcAft>
              <a:defRPr sz="2200" b="1">
                <a:solidFill>
                  <a:srgbClr val="FF4019"/>
                </a:solidFill>
                <a:latin typeface="Trebuchet MS"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a:lstStyle>
          <a:p>
            <a:endParaRPr lang="en-US" kern="0" dirty="0"/>
          </a:p>
          <a:p>
            <a:r>
              <a:rPr lang="en-US" sz="2400" kern="0" dirty="0"/>
              <a:t>ISTQB Exam</a:t>
            </a:r>
          </a:p>
        </p:txBody>
      </p:sp>
      <p:pic>
        <p:nvPicPr>
          <p:cNvPr id="2" name="Picture 1"/>
          <p:cNvPicPr>
            <a:picLocks noChangeAspect="1"/>
          </p:cNvPicPr>
          <p:nvPr/>
        </p:nvPicPr>
        <p:blipFill>
          <a:blip r:embed="rId2"/>
          <a:stretch>
            <a:fillRect/>
          </a:stretch>
        </p:blipFill>
        <p:spPr>
          <a:xfrm>
            <a:off x="676275" y="1185149"/>
            <a:ext cx="7791450" cy="3067764"/>
          </a:xfrm>
          <a:prstGeom prst="rect">
            <a:avLst/>
          </a:prstGeom>
        </p:spPr>
      </p:pic>
    </p:spTree>
    <p:extLst>
      <p:ext uri="{BB962C8B-B14F-4D97-AF65-F5344CB8AC3E}">
        <p14:creationId xmlns:p14="http://schemas.microsoft.com/office/powerpoint/2010/main" val="2172157329"/>
      </p:ext>
    </p:extLst>
  </p:cSld>
  <p:clrMapOvr>
    <a:masterClrMapping/>
  </p:clrMapOvr>
  <p:transition spd="med" advClick="0">
    <p:fade thruBlk="1"/>
  </p:transition>
</p:sld>
</file>

<file path=ppt/theme/theme1.xml><?xml version="1.0" encoding="utf-8"?>
<a:theme xmlns:a="http://schemas.openxmlformats.org/drawingml/2006/main" name="Capgemini_NA_Template">
  <a:themeElements>
    <a:clrScheme name="Capgemini_NA_Template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fontScheme name="Capgemini_NA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Capgemini_NA_Template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_NA_Template 2">
        <a:dk1>
          <a:srgbClr val="C8C8C8"/>
        </a:dk1>
        <a:lt1>
          <a:srgbClr val="FFFFFF"/>
        </a:lt1>
        <a:dk2>
          <a:srgbClr val="004C64"/>
        </a:dk2>
        <a:lt2>
          <a:srgbClr val="FFFFFF"/>
        </a:lt2>
        <a:accent1>
          <a:srgbClr val="009BCC"/>
        </a:accent1>
        <a:accent2>
          <a:srgbClr val="787878"/>
        </a:accent2>
        <a:accent3>
          <a:srgbClr val="AAB2B8"/>
        </a:accent3>
        <a:accent4>
          <a:srgbClr val="DADADA"/>
        </a:accent4>
        <a:accent5>
          <a:srgbClr val="AACBE2"/>
        </a:accent5>
        <a:accent6>
          <a:srgbClr val="6C6C6C"/>
        </a:accent6>
        <a:hlink>
          <a:srgbClr val="85D0E7"/>
        </a:hlink>
        <a:folHlink>
          <a:srgbClr val="B4B4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C00000"/>
      </a:dk2>
      <a:lt2>
        <a:srgbClr val="FDC89D"/>
      </a:lt2>
      <a:accent1>
        <a:srgbClr val="F2771A"/>
      </a:accent1>
      <a:accent2>
        <a:srgbClr val="B7A28B"/>
      </a:accent2>
      <a:accent3>
        <a:srgbClr val="FFFFFF"/>
      </a:accent3>
      <a:accent4>
        <a:srgbClr val="000000"/>
      </a:accent4>
      <a:accent5>
        <a:srgbClr val="FFC000"/>
      </a:accent5>
      <a:accent6>
        <a:srgbClr val="B7A28B"/>
      </a:accent6>
      <a:hlink>
        <a:srgbClr val="C00000"/>
      </a:hlink>
      <a:folHlink>
        <a:srgbClr val="C000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algn="ctr" eaLnBrk="0" hangingPunct="0">
          <a:lnSpc>
            <a:spcPct val="85000"/>
          </a:lnSpc>
          <a:defRPr sz="1200" dirty="0" smtClean="0"/>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1_Default Design 2">
        <a:dk1>
          <a:srgbClr val="C8C8C8"/>
        </a:dk1>
        <a:lt1>
          <a:srgbClr val="FFFFFF"/>
        </a:lt1>
        <a:dk2>
          <a:srgbClr val="004C64"/>
        </a:dk2>
        <a:lt2>
          <a:srgbClr val="FFFFFF"/>
        </a:lt2>
        <a:accent1>
          <a:srgbClr val="009BCC"/>
        </a:accent1>
        <a:accent2>
          <a:srgbClr val="787878"/>
        </a:accent2>
        <a:accent3>
          <a:srgbClr val="AAB2B8"/>
        </a:accent3>
        <a:accent4>
          <a:srgbClr val="DADADA"/>
        </a:accent4>
        <a:accent5>
          <a:srgbClr val="AACBE2"/>
        </a:accent5>
        <a:accent6>
          <a:srgbClr val="6C6C6C"/>
        </a:accent6>
        <a:hlink>
          <a:srgbClr val="85D0E7"/>
        </a:hlink>
        <a:folHlink>
          <a:srgbClr val="B4B4B4"/>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Notes0 xmlns="ee522112-a141-4ad8-a873-a9b8257c3568" xsi:nil="true"/>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7DCEEEB376434D8AA77E83920C2C1B" ma:contentTypeVersion="11" ma:contentTypeDescription="Create a new document." ma:contentTypeScope="" ma:versionID="90d3b9e7171b2d414b40a8795a2b44d0">
  <xsd:schema xmlns:xsd="http://www.w3.org/2001/XMLSchema" xmlns:xs="http://www.w3.org/2001/XMLSchema" xmlns:p="http://schemas.microsoft.com/office/2006/metadata/properties" xmlns:ns1="http://schemas.microsoft.com/sharepoint/v3" xmlns:ns2="13120455-2310-49fb-9bfa-c59133a739e4" xmlns:ns3="ee522112-a141-4ad8-a873-a9b8257c3568" targetNamespace="http://schemas.microsoft.com/office/2006/metadata/properties" ma:root="true" ma:fieldsID="57b7be253cec5410230a2aaf3d1c50ad" ns1:_="" ns2:_="" ns3:_="">
    <xsd:import namespace="http://schemas.microsoft.com/sharepoint/v3"/>
    <xsd:import namespace="13120455-2310-49fb-9bfa-c59133a739e4"/>
    <xsd:import namespace="ee522112-a141-4ad8-a873-a9b8257c3568"/>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Notes0"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3120455-2310-49fb-9bfa-c59133a739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522112-a141-4ad8-a873-a9b8257c3568" elementFormDefault="qualified">
    <xsd:import namespace="http://schemas.microsoft.com/office/2006/documentManagement/types"/>
    <xsd:import namespace="http://schemas.microsoft.com/office/infopath/2007/PartnerControls"/>
    <xsd:element name="Notes0" ma:index="12" nillable="true" ma:displayName="Notes" ma:internalName="Notes0">
      <xsd:simpleType>
        <xsd:restriction base="dms:Text">
          <xsd:maxLength value="255"/>
        </xsd:restrictio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C67719-B776-4736-A533-5DB298DC13D1}">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ee522112-a141-4ad8-a873-a9b8257c3568"/>
    <ds:schemaRef ds:uri="http://schemas.microsoft.com/sharepoint/v3"/>
  </ds:schemaRefs>
</ds:datastoreItem>
</file>

<file path=customXml/itemProps2.xml><?xml version="1.0" encoding="utf-8"?>
<ds:datastoreItem xmlns:ds="http://schemas.openxmlformats.org/officeDocument/2006/customXml" ds:itemID="{54254C37-F977-4490-AD27-5EC25221C0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3120455-2310-49fb-9bfa-c59133a739e4"/>
    <ds:schemaRef ds:uri="ee522112-a141-4ad8-a873-a9b8257c3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FC9793-AF99-4D76-B2A9-3D2AB5F768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14286</TotalTime>
  <Words>3583</Words>
  <Application>Microsoft Office PowerPoint</Application>
  <PresentationFormat>On-screen Show (4:3)</PresentationFormat>
  <Paragraphs>291</Paragraphs>
  <Slides>48</Slides>
  <Notes>34</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Capgemini_NA_Template</vt:lpstr>
      <vt:lpstr>1_Default Design</vt:lpstr>
      <vt:lpstr>Passing the ISTQB Exam Click here for recording.</vt:lpstr>
      <vt:lpstr>Agenda</vt:lpstr>
      <vt:lpstr>PowerPoint Presentation</vt:lpstr>
      <vt:lpstr>ISTQB Certifications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is Testing Necessary?</vt:lpstr>
      <vt:lpstr>Why is Testing Necessary?</vt:lpstr>
      <vt:lpstr>Why is Testing Necessary?</vt:lpstr>
      <vt:lpstr>Why is Testing Necessary?</vt:lpstr>
      <vt:lpstr>Why is Testing Necessary?</vt:lpstr>
      <vt:lpstr>What is Testing?</vt:lpstr>
      <vt:lpstr>What is Testing?</vt:lpstr>
      <vt:lpstr>What is Testing?</vt:lpstr>
      <vt:lpstr>What is Testing?</vt:lpstr>
      <vt:lpstr>Seven Testing Principles</vt:lpstr>
      <vt:lpstr>Seven Testing Principles</vt:lpstr>
      <vt:lpstr>Seven Testing Principles</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The Psychology of Testing</vt:lpstr>
      <vt:lpstr>The Psychology of Testing</vt:lpstr>
      <vt:lpstr>The Psychology of Testing</vt:lpstr>
      <vt:lpstr>The Psychology of Testing</vt:lpstr>
      <vt:lpstr>The Psychology of Testing</vt:lpstr>
      <vt:lpstr>Code of Ethics</vt:lpstr>
      <vt:lpstr>Code of Ethics</vt:lpstr>
      <vt:lpstr>PowerPoint Presentation</vt:lpstr>
      <vt:lpstr>Study Tips</vt:lpstr>
      <vt:lpstr>PowerPoint Presentation</vt:lpstr>
      <vt:lpstr>Sample Exam Questions</vt:lpstr>
      <vt:lpstr>Sample Exam Questions</vt:lpstr>
      <vt:lpstr>Sample Exam Questions</vt:lpstr>
      <vt:lpstr>Sample Exam Answers</vt:lpstr>
      <vt:lpstr>PowerPoint Presentation</vt:lpstr>
    </vt:vector>
  </TitlesOfParts>
  <Company>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Sogeti PowerPoint Template</dc:title>
  <dc:creator>Registered User</dc:creator>
  <cp:lastModifiedBy>Burian, Megan</cp:lastModifiedBy>
  <cp:revision>1464</cp:revision>
  <dcterms:created xsi:type="dcterms:W3CDTF">2009-09-29T13:00:13Z</dcterms:created>
  <dcterms:modified xsi:type="dcterms:W3CDTF">2021-08-17T09:58:46Z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ogeti USA">
    <vt:lpwstr>Template</vt:lpwstr>
  </property>
  <property fmtid="{D5CDD505-2E9C-101B-9397-08002B2CF9AE}" pid="3" name="ContentTypeId">
    <vt:lpwstr>0x010100AD7DCEEEB376434D8AA77E83920C2C1B</vt:lpwstr>
  </property>
</Properties>
</file>