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10C_0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Play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WmKtCFMQGhNyBkA+BcW7ptC3i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58CC97-092B-8A5E-3D3A-EB67FD9C22F7}" name="Matengu 😊" initials="M" userId="3dbefb5067514a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7"/>
    <p:restoredTop sz="94720"/>
  </p:normalViewPr>
  <p:slideViewPr>
    <p:cSldViewPr snapToGrid="0">
      <p:cViewPr varScale="1">
        <p:scale>
          <a:sx n="105" d="100"/>
          <a:sy n="10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erzberger" userId="3bec8798b78bcecb" providerId="LiveId" clId="{29CE504E-5CB1-4CF9-8143-3A83F5B2B9DC}"/>
    <pc:docChg chg="modSld">
      <pc:chgData name="Benjamin Herzberger" userId="3bec8798b78bcecb" providerId="LiveId" clId="{29CE504E-5CB1-4CF9-8143-3A83F5B2B9DC}" dt="2024-05-16T16:03:29.253" v="6" actId="242"/>
      <pc:docMkLst>
        <pc:docMk/>
      </pc:docMkLst>
      <pc:sldChg chg="modSp mod">
        <pc:chgData name="Benjamin Herzberger" userId="3bec8798b78bcecb" providerId="LiveId" clId="{29CE504E-5CB1-4CF9-8143-3A83F5B2B9DC}" dt="2024-05-16T16:03:29.253" v="6" actId="242"/>
        <pc:sldMkLst>
          <pc:docMk/>
          <pc:sldMk cId="0" sldId="261"/>
        </pc:sldMkLst>
        <pc:spChg chg="mod">
          <ac:chgData name="Benjamin Herzberger" userId="3bec8798b78bcecb" providerId="LiveId" clId="{29CE504E-5CB1-4CF9-8143-3A83F5B2B9DC}" dt="2024-05-16T16:03:29.253" v="6" actId="242"/>
          <ac:spMkLst>
            <pc:docMk/>
            <pc:sldMk cId="0" sldId="261"/>
            <ac:spMk id="159" creationId="{00000000-0000-0000-0000-000000000000}"/>
          </ac:spMkLst>
        </pc:spChg>
      </pc:sldChg>
      <pc:sldChg chg="modSp mod">
        <pc:chgData name="Benjamin Herzberger" userId="3bec8798b78bcecb" providerId="LiveId" clId="{29CE504E-5CB1-4CF9-8143-3A83F5B2B9DC}" dt="2024-05-16T15:45:30.660" v="2" actId="1076"/>
        <pc:sldMkLst>
          <pc:docMk/>
          <pc:sldMk cId="0" sldId="270"/>
        </pc:sldMkLst>
        <pc:spChg chg="mod">
          <ac:chgData name="Benjamin Herzberger" userId="3bec8798b78bcecb" providerId="LiveId" clId="{29CE504E-5CB1-4CF9-8143-3A83F5B2B9DC}" dt="2024-05-16T15:45:30.660" v="2" actId="1076"/>
          <ac:spMkLst>
            <pc:docMk/>
            <pc:sldMk cId="0" sldId="270"/>
            <ac:spMk id="5" creationId="{5A4726DA-B378-2DFE-E3E6-9C45106985D3}"/>
          </ac:spMkLst>
        </pc:spChg>
      </pc:sldChg>
    </pc:docChg>
  </pc:docChgLst>
</pc:chgInfo>
</file>

<file path=ppt/comments/modernComment_10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DBD5F9-09D0-D645-B2F9-FC5571DD2C23}" authorId="{EC58CC97-092B-8A5E-3D3A-EB67FD9C22F7}" status="resolved" created="2024-05-16T11:51:08.228" complete="100000">
    <pc:sldMkLst xmlns:pc="http://schemas.microsoft.com/office/powerpoint/2013/main/command">
      <pc:docMk/>
      <pc:sldMk cId="0" sldId="268"/>
    </pc:sldMkLst>
    <p188:txBody>
      <a:bodyPr/>
      <a:lstStyle/>
      <a:p>
        <a:r>
          <a:rPr lang="en-GB"/>
          <a:t>Hier kommt noch ein screen rein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c9f2fa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c9f2fae4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dc9f2fae4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d62257e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d62257e5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2dd62257e5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d355dfde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d355dfde8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dd355dfde8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d355dfde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d355dfde8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dd355dfde8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b698edb86_4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db698edb86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940865" y="6356350"/>
            <a:ext cx="43102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cxnSp>
        <p:nvCxnSpPr>
          <p:cNvPr id="32" name="Google Shape;32;p16"/>
          <p:cNvCxnSpPr/>
          <p:nvPr/>
        </p:nvCxnSpPr>
        <p:spPr>
          <a:xfrm>
            <a:off x="279954" y="6311900"/>
            <a:ext cx="1163209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 sz="4000"/>
              <a:t>Recent Developments in Difference in Differences Analysis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B520 Research Seminar on Marketing SS2024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B. Herzberger, J. Lympany, T. Matengu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c9f2fae4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3. Staggered </a:t>
            </a:r>
            <a:r>
              <a:rPr lang="en-GB" dirty="0" err="1">
                <a:solidFill>
                  <a:schemeClr val="tx1"/>
                </a:solidFill>
              </a:rPr>
              <a:t>DiD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1" name="Google Shape;231;g2dc9f2fae4e_0_0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</a:rPr>
              <a:t>10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2" name="Google Shape;245;g2dd62257e56_1_0">
            <a:extLst>
              <a:ext uri="{FF2B5EF4-FFF2-40B4-BE49-F238E27FC236}">
                <a16:creationId xmlns:a16="http://schemas.microsoft.com/office/drawing/2014/main" id="{8E149F20-E4A0-77F8-45EE-0318D4EB9C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209" y="3815845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46;g2dd62257e56_1_0">
            <a:extLst>
              <a:ext uri="{FF2B5EF4-FFF2-40B4-BE49-F238E27FC236}">
                <a16:creationId xmlns:a16="http://schemas.microsoft.com/office/drawing/2014/main" id="{219C8461-B2B0-41D8-AFE9-CC3E825AFE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4218" y="3815845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0;g2dd62257e56_1_0">
            <a:extLst>
              <a:ext uri="{FF2B5EF4-FFF2-40B4-BE49-F238E27FC236}">
                <a16:creationId xmlns:a16="http://schemas.microsoft.com/office/drawing/2014/main" id="{183F3684-8CC2-48CB-6C42-B915FB6390F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3815845"/>
            <a:ext cx="2340000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6;p9">
            <a:extLst>
              <a:ext uri="{FF2B5EF4-FFF2-40B4-BE49-F238E27FC236}">
                <a16:creationId xmlns:a16="http://schemas.microsoft.com/office/drawing/2014/main" id="{CACAAC45-A7CD-4810-A35C-A88999E65B9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Recent Developments in Difference in Differences Analysis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7" name="Google Shape;144;p4">
            <a:extLst>
              <a:ext uri="{FF2B5EF4-FFF2-40B4-BE49-F238E27FC236}">
                <a16:creationId xmlns:a16="http://schemas.microsoft.com/office/drawing/2014/main" id="{85B8410D-B51A-8437-CBC5-999F8DD2C655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8" name="Google Shape;145;p4">
              <a:extLst>
                <a:ext uri="{FF2B5EF4-FFF2-40B4-BE49-F238E27FC236}">
                  <a16:creationId xmlns:a16="http://schemas.microsoft.com/office/drawing/2014/main" id="{EB412A4D-6820-4E19-79F0-48C4E0C931D0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46;p4">
              <a:extLst>
                <a:ext uri="{FF2B5EF4-FFF2-40B4-BE49-F238E27FC236}">
                  <a16:creationId xmlns:a16="http://schemas.microsoft.com/office/drawing/2014/main" id="{05E8C19A-F989-030E-5334-CA85DD17C5D9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47;p4">
              <a:extLst>
                <a:ext uri="{FF2B5EF4-FFF2-40B4-BE49-F238E27FC236}">
                  <a16:creationId xmlns:a16="http://schemas.microsoft.com/office/drawing/2014/main" id="{06273A86-FDE2-97DB-C689-CDBABFC7D9C2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8;p4">
              <a:extLst>
                <a:ext uri="{FF2B5EF4-FFF2-40B4-BE49-F238E27FC236}">
                  <a16:creationId xmlns:a16="http://schemas.microsoft.com/office/drawing/2014/main" id="{C9BE6937-1D6E-B533-D851-8AD91DAD10EE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C417B19-8FE0-2848-CBDB-A5F82081387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96800"/>
            <a:ext cx="2340000" cy="23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73959D-2788-AAEA-CB3F-A3CD1C98D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1209" y="1496800"/>
            <a:ext cx="2340000" cy="23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ED4F37-062E-5ACB-3F00-EE61124273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218" y="1496800"/>
            <a:ext cx="2340000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d62257e56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3. Staggered </a:t>
            </a:r>
            <a:r>
              <a:rPr lang="en-GB" dirty="0" err="1">
                <a:solidFill>
                  <a:schemeClr val="tx1"/>
                </a:solidFill>
              </a:rPr>
              <a:t>DiD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4" name="Google Shape;244;g2dd62257e56_1_0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</a:rPr>
              <a:t>11</a:t>
            </a:fld>
            <a:endParaRPr>
              <a:solidFill>
                <a:schemeClr val="tx1"/>
              </a:solidFill>
            </a:endParaRPr>
          </a:p>
        </p:txBody>
      </p:sp>
      <p:pic>
        <p:nvPicPr>
          <p:cNvPr id="247" name="Google Shape;247;g2dd62257e5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837600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dd62257e5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600" y="3837600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dd62257e56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5000" y="3837600"/>
            <a:ext cx="2340000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6;p9">
            <a:extLst>
              <a:ext uri="{FF2B5EF4-FFF2-40B4-BE49-F238E27FC236}">
                <a16:creationId xmlns:a16="http://schemas.microsoft.com/office/drawing/2014/main" id="{1AFCA137-FD15-660E-5AFA-107D64041F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Recent Developments in Difference in Differences Analysis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7" name="Google Shape;144;p4">
            <a:extLst>
              <a:ext uri="{FF2B5EF4-FFF2-40B4-BE49-F238E27FC236}">
                <a16:creationId xmlns:a16="http://schemas.microsoft.com/office/drawing/2014/main" id="{C88F1339-0AEF-1835-96EC-81ABB14AC00A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8" name="Google Shape;145;p4">
              <a:extLst>
                <a:ext uri="{FF2B5EF4-FFF2-40B4-BE49-F238E27FC236}">
                  <a16:creationId xmlns:a16="http://schemas.microsoft.com/office/drawing/2014/main" id="{CF9497F6-21FE-49D1-40E7-358F129696EC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46;p4">
              <a:extLst>
                <a:ext uri="{FF2B5EF4-FFF2-40B4-BE49-F238E27FC236}">
                  <a16:creationId xmlns:a16="http://schemas.microsoft.com/office/drawing/2014/main" id="{7639E1A7-745E-3EEC-2093-9F0A3FD246C7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47;p4">
              <a:extLst>
                <a:ext uri="{FF2B5EF4-FFF2-40B4-BE49-F238E27FC236}">
                  <a16:creationId xmlns:a16="http://schemas.microsoft.com/office/drawing/2014/main" id="{B9003396-0423-FDFC-A193-AF146B8BD6E7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8;p4">
              <a:extLst>
                <a:ext uri="{FF2B5EF4-FFF2-40B4-BE49-F238E27FC236}">
                  <a16:creationId xmlns:a16="http://schemas.microsoft.com/office/drawing/2014/main" id="{32A69B34-30B1-4EFB-A510-CFFD606435B1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6A2294C-3468-9D7B-790D-89D0B2096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97600"/>
            <a:ext cx="2340000" cy="23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F73F9-718E-4CC5-BD60-273EBB0DA49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521600" y="1497600"/>
            <a:ext cx="2340000" cy="23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E7955-0DF1-1164-06CA-5335324E64D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271013" y="1497600"/>
            <a:ext cx="2340000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Structure of the Presentation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56" name="Google Shape;256;p9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Recent Developments in Difference in Differences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466797-5AF7-4046-35C0-4D2B395C5540}"/>
              </a:ext>
            </a:extLst>
          </p:cNvPr>
          <p:cNvGrpSpPr/>
          <p:nvPr/>
        </p:nvGrpSpPr>
        <p:grpSpPr>
          <a:xfrm>
            <a:off x="1298904" y="2160000"/>
            <a:ext cx="9594193" cy="3153104"/>
            <a:chOff x="78609" y="2039007"/>
            <a:chExt cx="9594193" cy="3153104"/>
          </a:xfrm>
        </p:grpSpPr>
        <p:sp>
          <p:nvSpPr>
            <p:cNvPr id="258" name="Google Shape;258;p9"/>
            <p:cNvSpPr/>
            <p:nvPr/>
          </p:nvSpPr>
          <p:spPr>
            <a:xfrm>
              <a:off x="78609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D0D0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2519198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D0D0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959788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D0D0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7400378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 txBox="1"/>
            <p:nvPr/>
          </p:nvSpPr>
          <p:spPr>
            <a:xfrm>
              <a:off x="3016469" y="3246227"/>
              <a:ext cx="17411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Arial"/>
                <a:buAutoNum type="arabicPeriod" startAt="2"/>
              </a:pPr>
              <a:r>
                <a:rPr lang="en-GB" sz="1800">
                  <a:solidFill>
                    <a:schemeClr val="bg1">
                      <a:lumMod val="8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Conditional </a:t>
              </a:r>
              <a:endParaRPr>
                <a:solidFill>
                  <a:schemeClr val="bg1">
                    <a:lumMod val="85000"/>
                  </a:schemeClr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bg1">
                      <a:lumMod val="8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5" name="Google Shape;265;p9"/>
            <p:cNvSpPr txBox="1"/>
            <p:nvPr/>
          </p:nvSpPr>
          <p:spPr>
            <a:xfrm>
              <a:off x="5423344" y="3246227"/>
              <a:ext cx="15696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bg1">
                      <a:lumMod val="8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3. Staggered </a:t>
              </a:r>
              <a:endParaRPr>
                <a:solidFill>
                  <a:schemeClr val="bg1">
                    <a:lumMod val="85000"/>
                  </a:schemeClr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bg1">
                      <a:lumMod val="8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Treatment</a:t>
              </a: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6" name="Google Shape;266;p9"/>
            <p:cNvSpPr txBox="1"/>
            <p:nvPr/>
          </p:nvSpPr>
          <p:spPr>
            <a:xfrm>
              <a:off x="7972006" y="3244757"/>
              <a:ext cx="145424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4. Synthetic </a:t>
              </a:r>
              <a:endParaRPr dirty="0">
                <a:solidFill>
                  <a:schemeClr val="tx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" name="Google Shape;32;p16">
            <a:extLst>
              <a:ext uri="{FF2B5EF4-FFF2-40B4-BE49-F238E27FC236}">
                <a16:creationId xmlns:a16="http://schemas.microsoft.com/office/drawing/2014/main" id="{C95013FB-2506-E80A-E303-0E02640E3015}"/>
              </a:ext>
            </a:extLst>
          </p:cNvPr>
          <p:cNvCxnSpPr/>
          <p:nvPr/>
        </p:nvCxnSpPr>
        <p:spPr>
          <a:xfrm>
            <a:off x="279954" y="6311900"/>
            <a:ext cx="1163209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" name="Google Shape;144;p4">
            <a:extLst>
              <a:ext uri="{FF2B5EF4-FFF2-40B4-BE49-F238E27FC236}">
                <a16:creationId xmlns:a16="http://schemas.microsoft.com/office/drawing/2014/main" id="{D71FD0A3-2F24-AC5D-60FC-9F87DC45C0A7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4" name="Google Shape;145;p4">
              <a:extLst>
                <a:ext uri="{FF2B5EF4-FFF2-40B4-BE49-F238E27FC236}">
                  <a16:creationId xmlns:a16="http://schemas.microsoft.com/office/drawing/2014/main" id="{88AD7CBB-F732-5D5E-5DA5-8A5ED8B5D900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46;p4">
              <a:extLst>
                <a:ext uri="{FF2B5EF4-FFF2-40B4-BE49-F238E27FC236}">
                  <a16:creationId xmlns:a16="http://schemas.microsoft.com/office/drawing/2014/main" id="{D89303D0-EFE4-6133-D745-096EBB1BE6A4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47;p4">
              <a:extLst>
                <a:ext uri="{FF2B5EF4-FFF2-40B4-BE49-F238E27FC236}">
                  <a16:creationId xmlns:a16="http://schemas.microsoft.com/office/drawing/2014/main" id="{B443562B-80AE-283E-EED3-85ED1F28978C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8;p4">
              <a:extLst>
                <a:ext uri="{FF2B5EF4-FFF2-40B4-BE49-F238E27FC236}">
                  <a16:creationId xmlns:a16="http://schemas.microsoft.com/office/drawing/2014/main" id="{55F59F5C-8906-4B6D-08C5-F7EDCC20B148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2;p2">
            <a:extLst>
              <a:ext uri="{FF2B5EF4-FFF2-40B4-BE49-F238E27FC236}">
                <a16:creationId xmlns:a16="http://schemas.microsoft.com/office/drawing/2014/main" id="{6AF3AF3A-0FFE-712B-7756-CA9180820841}"/>
              </a:ext>
            </a:extLst>
          </p:cNvPr>
          <p:cNvSpPr txBox="1"/>
          <p:nvPr/>
        </p:nvSpPr>
        <p:spPr>
          <a:xfrm>
            <a:off x="1787854" y="3367220"/>
            <a:ext cx="17272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Basic Model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d355dfde8_1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4. Synthetic Difference in Differences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77" name="Google Shape;277;g2dd355dfde8_1_2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Recent Developments in Difference in Differences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176;p6">
            <a:extLst>
              <a:ext uri="{FF2B5EF4-FFF2-40B4-BE49-F238E27FC236}">
                <a16:creationId xmlns:a16="http://schemas.microsoft.com/office/drawing/2014/main" id="{C9A36EBA-0BA6-0A72-678F-F5D2444345C6}"/>
              </a:ext>
            </a:extLst>
          </p:cNvPr>
          <p:cNvSpPr txBox="1">
            <a:spLocks/>
          </p:cNvSpPr>
          <p:nvPr/>
        </p:nvSpPr>
        <p:spPr>
          <a:xfrm>
            <a:off x="900000" y="1850400"/>
            <a:ext cx="10515600" cy="17478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Comparison of Synthetic Difference-in-Differences (</a:t>
            </a:r>
            <a:r>
              <a:rPr lang="en-GB" sz="1800" dirty="0" err="1">
                <a:solidFill>
                  <a:schemeClr val="tx1"/>
                </a:solidFill>
              </a:rPr>
              <a:t>SDiD</a:t>
            </a:r>
            <a:r>
              <a:rPr lang="en-GB" sz="1800" dirty="0">
                <a:solidFill>
                  <a:schemeClr val="tx1"/>
                </a:solidFill>
              </a:rPr>
              <a:t>), Synthetic Control (SC) &amp; standard </a:t>
            </a:r>
            <a:r>
              <a:rPr lang="en-GB" sz="1800" dirty="0" err="1">
                <a:solidFill>
                  <a:schemeClr val="tx1"/>
                </a:solidFill>
              </a:rPr>
              <a:t>DiD</a:t>
            </a:r>
            <a:endParaRPr lang="en-GB" dirty="0">
              <a:solidFill>
                <a:schemeClr val="tx1"/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Difference to standard </a:t>
            </a:r>
            <a:r>
              <a:rPr lang="en-GB" sz="1800" dirty="0" err="1">
                <a:solidFill>
                  <a:schemeClr val="tx1"/>
                </a:solidFill>
              </a:rPr>
              <a:t>DiD</a:t>
            </a:r>
            <a:endParaRPr lang="en-GB" sz="1800" dirty="0">
              <a:solidFill>
                <a:schemeClr val="tx1"/>
              </a:solidFill>
            </a:endParaRPr>
          </a:p>
          <a:p>
            <a:pPr marL="831850" lvl="1" indent="-285750">
              <a:spcBef>
                <a:spcPts val="5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Key problem: No counterfactual to use for estimation</a:t>
            </a:r>
          </a:p>
          <a:p>
            <a:pPr marL="831850" lvl="1" indent="-285750">
              <a:spcBef>
                <a:spcPts val="5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SC (Abadie et al.): Reweighting of control units to construct an artificial control unit to most closely resemble the treated</a:t>
            </a:r>
          </a:p>
          <a:p>
            <a:pPr marL="831850" lvl="1" indent="-285750">
              <a:spcBef>
                <a:spcPts val="50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SDiD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Arkhangelsky</a:t>
            </a:r>
            <a:r>
              <a:rPr lang="en-GB" dirty="0">
                <a:solidFill>
                  <a:schemeClr val="tx1"/>
                </a:solidFill>
              </a:rPr>
              <a:t> et al.): Combines and refines SC and </a:t>
            </a:r>
            <a:r>
              <a:rPr lang="en-GB" dirty="0" err="1">
                <a:solidFill>
                  <a:schemeClr val="tx1"/>
                </a:solidFill>
              </a:rPr>
              <a:t>DiD</a:t>
            </a:r>
            <a:r>
              <a:rPr lang="en-GB" dirty="0">
                <a:solidFill>
                  <a:schemeClr val="tx1"/>
                </a:solidFill>
              </a:rPr>
              <a:t> by also incorporating time-trends</a:t>
            </a:r>
          </a:p>
        </p:txBody>
      </p:sp>
      <p:sp>
        <p:nvSpPr>
          <p:cNvPr id="5" name="Google Shape;179;p6">
            <a:extLst>
              <a:ext uri="{FF2B5EF4-FFF2-40B4-BE49-F238E27FC236}">
                <a16:creationId xmlns:a16="http://schemas.microsoft.com/office/drawing/2014/main" id="{9484ACAA-51F2-0416-32C7-D1FA6F141FC5}"/>
              </a:ext>
            </a:extLst>
          </p:cNvPr>
          <p:cNvSpPr txBox="1"/>
          <p:nvPr/>
        </p:nvSpPr>
        <p:spPr>
          <a:xfrm>
            <a:off x="1080000" y="1623600"/>
            <a:ext cx="1200062" cy="369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6" name="Google Shape;32;p16">
            <a:extLst>
              <a:ext uri="{FF2B5EF4-FFF2-40B4-BE49-F238E27FC236}">
                <a16:creationId xmlns:a16="http://schemas.microsoft.com/office/drawing/2014/main" id="{91D3C941-3C9A-82EB-3FC9-9B4597A28709}"/>
              </a:ext>
            </a:extLst>
          </p:cNvPr>
          <p:cNvCxnSpPr/>
          <p:nvPr/>
        </p:nvCxnSpPr>
        <p:spPr>
          <a:xfrm>
            <a:off x="279954" y="6311900"/>
            <a:ext cx="1163209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257;p9">
            <a:extLst>
              <a:ext uri="{FF2B5EF4-FFF2-40B4-BE49-F238E27FC236}">
                <a16:creationId xmlns:a16="http://schemas.microsoft.com/office/drawing/2014/main" id="{9AE0C72D-E986-6611-BAE9-FE7D7E6CDD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44;p4">
            <a:extLst>
              <a:ext uri="{FF2B5EF4-FFF2-40B4-BE49-F238E27FC236}">
                <a16:creationId xmlns:a16="http://schemas.microsoft.com/office/drawing/2014/main" id="{F281CE63-3964-5C08-6D25-7137165E9CF8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11" name="Google Shape;145;p4">
              <a:extLst>
                <a:ext uri="{FF2B5EF4-FFF2-40B4-BE49-F238E27FC236}">
                  <a16:creationId xmlns:a16="http://schemas.microsoft.com/office/drawing/2014/main" id="{C27ACDAB-6513-B902-FDE4-EBAFFC2F6F80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46;p4">
              <a:extLst>
                <a:ext uri="{FF2B5EF4-FFF2-40B4-BE49-F238E27FC236}">
                  <a16:creationId xmlns:a16="http://schemas.microsoft.com/office/drawing/2014/main" id="{54A23921-7A7F-0970-8936-05A716BD28A0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47;p4">
              <a:extLst>
                <a:ext uri="{FF2B5EF4-FFF2-40B4-BE49-F238E27FC236}">
                  <a16:creationId xmlns:a16="http://schemas.microsoft.com/office/drawing/2014/main" id="{57BB7A05-42DD-CCFC-440B-7260B0815910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8;p4">
              <a:extLst>
                <a:ext uri="{FF2B5EF4-FFF2-40B4-BE49-F238E27FC236}">
                  <a16:creationId xmlns:a16="http://schemas.microsoft.com/office/drawing/2014/main" id="{EB4F9538-A42F-4170-D41C-3890316F387C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rafik 22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6E93174A-9087-0D97-52B8-94AF84857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444" y="3648502"/>
            <a:ext cx="5696712" cy="2563520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 txBox="1"/>
          <p:nvPr/>
        </p:nvSpPr>
        <p:spPr>
          <a:xfrm>
            <a:off x="900000" y="4687200"/>
            <a:ext cx="10515600" cy="13217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Autofit/>
          </a:bodyPr>
          <a:lstStyle/>
          <a:p>
            <a:pPr marL="230400" lvl="0" indent="-230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Under what conditions do the methods produce different/identical results?</a:t>
            </a:r>
            <a:endParaRPr sz="1800" dirty="0">
              <a:solidFill>
                <a:schemeClr val="dk1"/>
              </a:solidFill>
            </a:endParaRPr>
          </a:p>
          <a:p>
            <a:pPr marL="230400" lvl="0" indent="-230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Under what conditions do the respective methods work better/worse?</a:t>
            </a:r>
            <a:endParaRPr sz="1800" dirty="0">
              <a:solidFill>
                <a:schemeClr val="dk1"/>
              </a:solidFill>
            </a:endParaRPr>
          </a:p>
          <a:p>
            <a:pPr marL="230400" lvl="0" indent="-230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Is there a “best” method? If not, when to use which approach?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10623628" y="4687200"/>
            <a:ext cx="6936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283" name="Google Shape;28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dirty="0"/>
              <a:t>4. Synthetic Difference in Differences</a:t>
            </a:r>
            <a:endParaRPr dirty="0"/>
          </a:p>
        </p:txBody>
      </p:sp>
      <p:sp>
        <p:nvSpPr>
          <p:cNvPr id="284" name="Google Shape;284;p11"/>
          <p:cNvSpPr txBox="1">
            <a:spLocks noGrp="1"/>
          </p:cNvSpPr>
          <p:nvPr>
            <p:ph type="body" idx="1"/>
          </p:nvPr>
        </p:nvSpPr>
        <p:spPr>
          <a:xfrm>
            <a:off x="900000" y="1850400"/>
            <a:ext cx="10515600" cy="1801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rmAutofit/>
          </a:bodyPr>
          <a:lstStyle/>
          <a:p>
            <a:pPr marL="230400" indent="-2304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GB" sz="1800" dirty="0"/>
              <a:t>Data simulations varying in:</a:t>
            </a:r>
            <a:endParaRPr sz="1800" dirty="0"/>
          </a:p>
          <a:p>
            <a:pPr marL="685800" lvl="1" indent="-15843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1400" dirty="0"/>
              <a:t>Sample size</a:t>
            </a:r>
            <a:endParaRPr sz="1400" dirty="0"/>
          </a:p>
          <a:p>
            <a:pPr marL="685800" lvl="1" indent="-15843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1400" dirty="0"/>
              <a:t>Violation of parallel-trends (pre &amp; post)</a:t>
            </a:r>
            <a:endParaRPr sz="1400" dirty="0"/>
          </a:p>
          <a:p>
            <a:pPr marL="685800" lvl="1" indent="-15843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1400" dirty="0"/>
              <a:t>Treatment effect: Size, dynamic vs. static, heterogeneity</a:t>
            </a:r>
            <a:r>
              <a:rPr lang="en-GB" sz="1400"/>
              <a:t>, period</a:t>
            </a:r>
            <a:endParaRPr lang="en-GB" sz="1400" dirty="0"/>
          </a:p>
          <a:p>
            <a:pPr marL="228600" indent="-230400">
              <a:lnSpc>
                <a:spcPct val="100000"/>
              </a:lnSpc>
              <a:spcBef>
                <a:spcPts val="500"/>
              </a:spcBef>
              <a:buSzPct val="100000"/>
            </a:pPr>
            <a:r>
              <a:rPr lang="en-GB" sz="1800" dirty="0"/>
              <a:t>Estimation via {</a:t>
            </a:r>
            <a:r>
              <a:rPr lang="en-GB" sz="1800" dirty="0" err="1"/>
              <a:t>synthdid</a:t>
            </a:r>
            <a:r>
              <a:rPr lang="en-GB" sz="1800" dirty="0"/>
              <a:t>} package (Arkhangelsky et al.)</a:t>
            </a:r>
            <a:endParaRPr sz="1800" dirty="0"/>
          </a:p>
        </p:txBody>
      </p:sp>
      <p:sp>
        <p:nvSpPr>
          <p:cNvPr id="285" name="Google Shape;285;p11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Developments in Difference in Differences Analysis</a:t>
            </a:r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</a:rPr>
              <a:t>14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080000" y="1623600"/>
            <a:ext cx="1172116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dirty="0"/>
          </a:p>
        </p:txBody>
      </p:sp>
      <p:sp>
        <p:nvSpPr>
          <p:cNvPr id="289" name="Google Shape;289;p11"/>
          <p:cNvSpPr txBox="1"/>
          <p:nvPr/>
        </p:nvSpPr>
        <p:spPr>
          <a:xfrm>
            <a:off x="1080000" y="4460050"/>
            <a:ext cx="2206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Research question</a:t>
            </a:r>
            <a:endParaRPr dirty="0"/>
          </a:p>
        </p:txBody>
      </p:sp>
      <p:sp>
        <p:nvSpPr>
          <p:cNvPr id="290" name="Google Shape;290;p11"/>
          <p:cNvSpPr/>
          <p:nvPr/>
        </p:nvSpPr>
        <p:spPr>
          <a:xfrm rot="10800000">
            <a:off x="3089959" y="3916831"/>
            <a:ext cx="6012000" cy="505200"/>
          </a:xfrm>
          <a:prstGeom prst="triangle">
            <a:avLst>
              <a:gd name="adj" fmla="val 50000"/>
            </a:avLst>
          </a:prstGeom>
          <a:solidFill>
            <a:srgbClr val="D0D0D0"/>
          </a:solidFill>
          <a:ln w="19050" cap="flat" cmpd="sng">
            <a:solidFill>
              <a:srgbClr val="D0D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144;p4">
            <a:extLst>
              <a:ext uri="{FF2B5EF4-FFF2-40B4-BE49-F238E27FC236}">
                <a16:creationId xmlns:a16="http://schemas.microsoft.com/office/drawing/2014/main" id="{69D08711-33C0-1F7C-83AB-482A730C4A4E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4" name="Google Shape;145;p4">
              <a:extLst>
                <a:ext uri="{FF2B5EF4-FFF2-40B4-BE49-F238E27FC236}">
                  <a16:creationId xmlns:a16="http://schemas.microsoft.com/office/drawing/2014/main" id="{F5709D48-B2CA-4546-9D32-D4012E58DD16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46;p4">
              <a:extLst>
                <a:ext uri="{FF2B5EF4-FFF2-40B4-BE49-F238E27FC236}">
                  <a16:creationId xmlns:a16="http://schemas.microsoft.com/office/drawing/2014/main" id="{4DDBB59F-F626-DC9F-6EF6-475E985851F9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47;p4">
              <a:extLst>
                <a:ext uri="{FF2B5EF4-FFF2-40B4-BE49-F238E27FC236}">
                  <a16:creationId xmlns:a16="http://schemas.microsoft.com/office/drawing/2014/main" id="{9442D9D8-BC54-6502-8520-9632378623AD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8;p4">
              <a:extLst>
                <a:ext uri="{FF2B5EF4-FFF2-40B4-BE49-F238E27FC236}">
                  <a16:creationId xmlns:a16="http://schemas.microsoft.com/office/drawing/2014/main" id="{7980675C-0305-1404-AEFC-DBC7EA8446C2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d355dfde8_1_18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</a:rPr>
              <a:t>15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304" name="Google Shape;304;g2dd355dfde8_1_18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Developments in Difference in Differences Analysis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5177D-9EB7-ED74-50D6-799EAD6D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7243"/>
            <a:ext cx="3060000" cy="15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3316E64-6839-5029-CD80-4C3059FD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7195"/>
            <a:ext cx="306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AB6E991-3CE2-162C-A47C-33B4914BF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52" y="1707242"/>
            <a:ext cx="3060000" cy="15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DA1A52B-40AA-D59B-80DD-723E51474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52" y="4197195"/>
            <a:ext cx="306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3BCBBBCB-53F2-0FA6-EC45-8BB72200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04" y="1707242"/>
            <a:ext cx="3060000" cy="15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6441B8D-76EC-B4CF-3E51-80B2E1DC5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04" y="4197195"/>
            <a:ext cx="3060000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1;p5">
            <a:extLst>
              <a:ext uri="{FF2B5EF4-FFF2-40B4-BE49-F238E27FC236}">
                <a16:creationId xmlns:a16="http://schemas.microsoft.com/office/drawing/2014/main" id="{9990A889-DAE4-2DB1-B1E2-53CBF59FE804}"/>
              </a:ext>
            </a:extLst>
          </p:cNvPr>
          <p:cNvSpPr/>
          <p:nvPr/>
        </p:nvSpPr>
        <p:spPr>
          <a:xfrm rot="10800000">
            <a:off x="3089956" y="3464619"/>
            <a:ext cx="6012000" cy="505200"/>
          </a:xfrm>
          <a:prstGeom prst="triangle">
            <a:avLst>
              <a:gd name="adj" fmla="val 50000"/>
            </a:avLst>
          </a:prstGeom>
          <a:solidFill>
            <a:srgbClr val="D0D0D0"/>
          </a:solidFill>
          <a:ln w="19050" cap="flat" cmpd="sng">
            <a:solidFill>
              <a:srgbClr val="D0D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3;p11">
            <a:extLst>
              <a:ext uri="{FF2B5EF4-FFF2-40B4-BE49-F238E27FC236}">
                <a16:creationId xmlns:a16="http://schemas.microsoft.com/office/drawing/2014/main" id="{5A4726DA-B378-2DFE-E3E6-9C45106985D3}"/>
              </a:ext>
            </a:extLst>
          </p:cNvPr>
          <p:cNvSpPr txBox="1">
            <a:spLocks/>
          </p:cNvSpPr>
          <p:nvPr/>
        </p:nvSpPr>
        <p:spPr>
          <a:xfrm>
            <a:off x="838800" y="363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4. Synthetic Difference in Differences</a:t>
            </a:r>
          </a:p>
        </p:txBody>
      </p:sp>
      <p:grpSp>
        <p:nvGrpSpPr>
          <p:cNvPr id="6" name="Google Shape;144;p4">
            <a:extLst>
              <a:ext uri="{FF2B5EF4-FFF2-40B4-BE49-F238E27FC236}">
                <a16:creationId xmlns:a16="http://schemas.microsoft.com/office/drawing/2014/main" id="{B00A0F50-AC22-5E31-F9BB-7C117662605A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7" name="Google Shape;145;p4">
              <a:extLst>
                <a:ext uri="{FF2B5EF4-FFF2-40B4-BE49-F238E27FC236}">
                  <a16:creationId xmlns:a16="http://schemas.microsoft.com/office/drawing/2014/main" id="{29468325-97F8-64A6-0A46-37DB424A4B4A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6;p4">
              <a:extLst>
                <a:ext uri="{FF2B5EF4-FFF2-40B4-BE49-F238E27FC236}">
                  <a16:creationId xmlns:a16="http://schemas.microsoft.com/office/drawing/2014/main" id="{696FBB57-B6B3-206E-815B-5E0028A88E05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47;p4">
              <a:extLst>
                <a:ext uri="{FF2B5EF4-FFF2-40B4-BE49-F238E27FC236}">
                  <a16:creationId xmlns:a16="http://schemas.microsoft.com/office/drawing/2014/main" id="{84197710-BCCF-4DB8-04BC-99A42DB8A3C2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48;p4">
              <a:extLst>
                <a:ext uri="{FF2B5EF4-FFF2-40B4-BE49-F238E27FC236}">
                  <a16:creationId xmlns:a16="http://schemas.microsoft.com/office/drawing/2014/main" id="{800E34AA-96F5-781A-61D5-84D7485D2B99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the Presentation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Recent Developments in Difference in Differences Analysis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</a:rPr>
              <a:t>2</a:t>
            </a:fld>
            <a:endParaRPr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CDAF0-A5B5-3779-3B11-0BA9DAB7B3E4}"/>
              </a:ext>
            </a:extLst>
          </p:cNvPr>
          <p:cNvGrpSpPr/>
          <p:nvPr/>
        </p:nvGrpSpPr>
        <p:grpSpPr>
          <a:xfrm>
            <a:off x="1298904" y="2160000"/>
            <a:ext cx="9594193" cy="3153104"/>
            <a:chOff x="78609" y="2039007"/>
            <a:chExt cx="9594193" cy="3153104"/>
          </a:xfrm>
        </p:grpSpPr>
        <p:sp>
          <p:nvSpPr>
            <p:cNvPr id="98" name="Google Shape;98;p2"/>
            <p:cNvSpPr/>
            <p:nvPr/>
          </p:nvSpPr>
          <p:spPr>
            <a:xfrm>
              <a:off x="78609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519198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959788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00378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567559" y="3246227"/>
              <a:ext cx="1727242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1. Basic Model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016469" y="3246227"/>
              <a:ext cx="1741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AutoNum type="arabicPeriod" startAt="2"/>
              </a:pPr>
              <a:r>
                <a:rPr lang="en-GB" sz="18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Conditional </a:t>
              </a:r>
              <a:endParaRPr dirty="0">
                <a:solidFill>
                  <a:schemeClr val="tx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5475901" y="3246225"/>
              <a:ext cx="1645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3. Staggered </a:t>
              </a:r>
              <a:endParaRPr>
                <a:solidFill>
                  <a:schemeClr val="tx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Treatment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997365" y="3244757"/>
              <a:ext cx="14035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4. Synthetic </a:t>
              </a:r>
              <a:endParaRPr>
                <a:solidFill>
                  <a:schemeClr val="tx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Google Shape;32;p16">
            <a:extLst>
              <a:ext uri="{FF2B5EF4-FFF2-40B4-BE49-F238E27FC236}">
                <a16:creationId xmlns:a16="http://schemas.microsoft.com/office/drawing/2014/main" id="{E985D6DC-DB9F-E074-50A4-D1FB70FAD5EE}"/>
              </a:ext>
            </a:extLst>
          </p:cNvPr>
          <p:cNvCxnSpPr/>
          <p:nvPr/>
        </p:nvCxnSpPr>
        <p:spPr>
          <a:xfrm>
            <a:off x="279954" y="6311900"/>
            <a:ext cx="1163209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44;p4">
            <a:extLst>
              <a:ext uri="{FF2B5EF4-FFF2-40B4-BE49-F238E27FC236}">
                <a16:creationId xmlns:a16="http://schemas.microsoft.com/office/drawing/2014/main" id="{E148BAA7-64D5-C720-858A-63A09CE25DC4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5" name="Google Shape;145;p4">
              <a:extLst>
                <a:ext uri="{FF2B5EF4-FFF2-40B4-BE49-F238E27FC236}">
                  <a16:creationId xmlns:a16="http://schemas.microsoft.com/office/drawing/2014/main" id="{1CD7EFB2-B874-F597-4135-262997B9F808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46;p4">
              <a:extLst>
                <a:ext uri="{FF2B5EF4-FFF2-40B4-BE49-F238E27FC236}">
                  <a16:creationId xmlns:a16="http://schemas.microsoft.com/office/drawing/2014/main" id="{D0B3B76E-709C-7A1A-A48D-F1D20AC6FAA5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7;p4">
              <a:extLst>
                <a:ext uri="{FF2B5EF4-FFF2-40B4-BE49-F238E27FC236}">
                  <a16:creationId xmlns:a16="http://schemas.microsoft.com/office/drawing/2014/main" id="{D8CDA0CB-2A56-8DE0-3E60-38B1CA916A58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8;p4">
              <a:extLst>
                <a:ext uri="{FF2B5EF4-FFF2-40B4-BE49-F238E27FC236}">
                  <a16:creationId xmlns:a16="http://schemas.microsoft.com/office/drawing/2014/main" id="{1FEA833A-ADDA-7646-23C7-1317D35654F6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Basic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Developments in Difference in Differences Analysis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15E5C6-0922-559D-0516-F5B44C146594}"/>
              </a:ext>
            </a:extLst>
          </p:cNvPr>
          <p:cNvGrpSpPr/>
          <p:nvPr/>
        </p:nvGrpSpPr>
        <p:grpSpPr>
          <a:xfrm>
            <a:off x="6096000" y="1927098"/>
            <a:ext cx="5684407" cy="4148392"/>
            <a:chOff x="6324985" y="1346372"/>
            <a:chExt cx="5684407" cy="4148392"/>
          </a:xfrm>
        </p:grpSpPr>
        <p:pic>
          <p:nvPicPr>
            <p:cNvPr id="113" name="Google Shape;113;p3"/>
            <p:cNvPicPr preferRelativeResize="0"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24985" y="1346372"/>
              <a:ext cx="5684407" cy="3789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3"/>
            <p:cNvSpPr txBox="1"/>
            <p:nvPr/>
          </p:nvSpPr>
          <p:spPr>
            <a:xfrm>
              <a:off x="6720872" y="5129664"/>
              <a:ext cx="5189517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 : https://</a:t>
              </a:r>
              <a:r>
                <a:rPr lang="en-GB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www.aptech.com</a:t>
              </a:r>
              <a:r>
                <a:rPr lang="en-GB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/blog/introduction-to-difference-in-differences-estimation/ </a:t>
              </a:r>
              <a:endParaRPr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" name="Google Shape;32;p16">
            <a:extLst>
              <a:ext uri="{FF2B5EF4-FFF2-40B4-BE49-F238E27FC236}">
                <a16:creationId xmlns:a16="http://schemas.microsoft.com/office/drawing/2014/main" id="{975E9AD9-1B2A-7505-0DD0-2FD336243400}"/>
              </a:ext>
            </a:extLst>
          </p:cNvPr>
          <p:cNvCxnSpPr/>
          <p:nvPr/>
        </p:nvCxnSpPr>
        <p:spPr>
          <a:xfrm>
            <a:off x="279954" y="6311900"/>
            <a:ext cx="1163209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8891D64-DF93-5285-9DEC-6FC8A1A2E8B0}"/>
              </a:ext>
            </a:extLst>
          </p:cNvPr>
          <p:cNvGrpSpPr/>
          <p:nvPr/>
        </p:nvGrpSpPr>
        <p:grpSpPr>
          <a:xfrm>
            <a:off x="900000" y="2441668"/>
            <a:ext cx="4853400" cy="1337954"/>
            <a:chOff x="-3226675" y="2190729"/>
            <a:chExt cx="4853400" cy="1337954"/>
          </a:xfrm>
        </p:grpSpPr>
        <p:sp>
          <p:nvSpPr>
            <p:cNvPr id="4" name="Google Shape;155;p5">
              <a:extLst>
                <a:ext uri="{FF2B5EF4-FFF2-40B4-BE49-F238E27FC236}">
                  <a16:creationId xmlns:a16="http://schemas.microsoft.com/office/drawing/2014/main" id="{4BC224E2-6ADA-F8E2-ACF0-5690949C7A89}"/>
                </a:ext>
              </a:extLst>
            </p:cNvPr>
            <p:cNvSpPr txBox="1">
              <a:spLocks/>
            </p:cNvSpPr>
            <p:nvPr/>
          </p:nvSpPr>
          <p:spPr>
            <a:xfrm>
              <a:off x="-3226675" y="2415431"/>
              <a:ext cx="4853400" cy="111325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28600" indent="-228600"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GB" sz="1800" dirty="0">
                  <a:solidFill>
                    <a:schemeClr val="tx1"/>
                  </a:solidFill>
                </a:rPr>
                <a:t>Parallel trends</a:t>
              </a:r>
            </a:p>
            <a:p>
              <a:pPr marL="228600" indent="-228600"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GB" sz="1800" dirty="0">
                  <a:solidFill>
                    <a:schemeClr val="tx1"/>
                  </a:solidFill>
                </a:rPr>
                <a:t>Homogeneous treatment</a:t>
              </a:r>
            </a:p>
            <a:p>
              <a:pPr marL="228600" indent="-228600"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GB" sz="1800" dirty="0">
                  <a:solidFill>
                    <a:schemeClr val="tx1"/>
                  </a:solidFill>
                </a:rPr>
                <a:t>No treatment anticipation</a:t>
              </a:r>
            </a:p>
          </p:txBody>
        </p:sp>
        <p:sp>
          <p:nvSpPr>
            <p:cNvPr id="5" name="Google Shape;158;p5">
              <a:extLst>
                <a:ext uri="{FF2B5EF4-FFF2-40B4-BE49-F238E27FC236}">
                  <a16:creationId xmlns:a16="http://schemas.microsoft.com/office/drawing/2014/main" id="{F61EF53F-7247-E063-C50F-F50D9529169A}"/>
                </a:ext>
              </a:extLst>
            </p:cNvPr>
            <p:cNvSpPr txBox="1"/>
            <p:nvPr/>
          </p:nvSpPr>
          <p:spPr>
            <a:xfrm>
              <a:off x="-3046675" y="2190729"/>
              <a:ext cx="1516765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Assumptions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oogle Shape;144;p4">
            <a:extLst>
              <a:ext uri="{FF2B5EF4-FFF2-40B4-BE49-F238E27FC236}">
                <a16:creationId xmlns:a16="http://schemas.microsoft.com/office/drawing/2014/main" id="{25306DEA-6BEB-965A-AAAD-3970166CE6B1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14" name="Google Shape;145;p4">
              <a:extLst>
                <a:ext uri="{FF2B5EF4-FFF2-40B4-BE49-F238E27FC236}">
                  <a16:creationId xmlns:a16="http://schemas.microsoft.com/office/drawing/2014/main" id="{E5E11FAD-D72B-CFD5-57D2-CE6A8B598C4F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46;p4">
              <a:extLst>
                <a:ext uri="{FF2B5EF4-FFF2-40B4-BE49-F238E27FC236}">
                  <a16:creationId xmlns:a16="http://schemas.microsoft.com/office/drawing/2014/main" id="{99574EE8-476D-BCB1-708B-F43DDD852C0B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7;p4">
              <a:extLst>
                <a:ext uri="{FF2B5EF4-FFF2-40B4-BE49-F238E27FC236}">
                  <a16:creationId xmlns:a16="http://schemas.microsoft.com/office/drawing/2014/main" id="{FDA95EE8-6E9C-F513-F8EE-9860F6527CF0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48;p4">
              <a:extLst>
                <a:ext uri="{FF2B5EF4-FFF2-40B4-BE49-F238E27FC236}">
                  <a16:creationId xmlns:a16="http://schemas.microsoft.com/office/drawing/2014/main" id="{D7D50D7A-09D4-29FE-ED02-533DB33557F4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b698edb86_4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Structure of the Presentation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g2db698edb86_4_8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Developments in Difference in Differences Analysis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Google Shape;122;g2db698edb86_4_8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4D5C37-C549-3599-08E2-B719A40ECB4B}"/>
              </a:ext>
            </a:extLst>
          </p:cNvPr>
          <p:cNvGrpSpPr/>
          <p:nvPr/>
        </p:nvGrpSpPr>
        <p:grpSpPr>
          <a:xfrm>
            <a:off x="1298866" y="2160000"/>
            <a:ext cx="9594269" cy="3153000"/>
            <a:chOff x="78609" y="2039007"/>
            <a:chExt cx="9594269" cy="3153000"/>
          </a:xfrm>
        </p:grpSpPr>
        <p:sp>
          <p:nvSpPr>
            <p:cNvPr id="123" name="Google Shape;123;g2db698edb86_4_8"/>
            <p:cNvSpPr/>
            <p:nvPr/>
          </p:nvSpPr>
          <p:spPr>
            <a:xfrm>
              <a:off x="78609" y="2039007"/>
              <a:ext cx="2272500" cy="3153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D0D0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24" name="Google Shape;124;g2db698edb86_4_8"/>
            <p:cNvSpPr/>
            <p:nvPr/>
          </p:nvSpPr>
          <p:spPr>
            <a:xfrm>
              <a:off x="2519198" y="2039007"/>
              <a:ext cx="2272500" cy="3153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25" name="Google Shape;125;g2db698edb86_4_8"/>
            <p:cNvSpPr/>
            <p:nvPr/>
          </p:nvSpPr>
          <p:spPr>
            <a:xfrm>
              <a:off x="4959788" y="2039007"/>
              <a:ext cx="2272500" cy="3153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D0D0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26" name="Google Shape;126;g2db698edb86_4_8"/>
            <p:cNvSpPr/>
            <p:nvPr/>
          </p:nvSpPr>
          <p:spPr>
            <a:xfrm>
              <a:off x="7400378" y="2039007"/>
              <a:ext cx="2272500" cy="3153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D0D0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29" name="Google Shape;129;g2db698edb86_4_8"/>
            <p:cNvSpPr txBox="1"/>
            <p:nvPr/>
          </p:nvSpPr>
          <p:spPr>
            <a:xfrm>
              <a:off x="3016469" y="3246227"/>
              <a:ext cx="1741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AutoNum type="arabicPeriod" startAt="2"/>
              </a:pPr>
              <a:r>
                <a:rPr lang="en-GB" sz="180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Conditional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DiD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Google Shape;130;g2db698edb86_4_8"/>
            <p:cNvSpPr txBox="1"/>
            <p:nvPr/>
          </p:nvSpPr>
          <p:spPr>
            <a:xfrm>
              <a:off x="5475890" y="3246227"/>
              <a:ext cx="1464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3. Staggered </a:t>
              </a:r>
              <a:endParaRPr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Treatment</a:t>
              </a:r>
              <a:endParaRPr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Google Shape;131;g2db698edb86_4_8"/>
            <p:cNvSpPr txBox="1"/>
            <p:nvPr/>
          </p:nvSpPr>
          <p:spPr>
            <a:xfrm>
              <a:off x="7997365" y="3244757"/>
              <a:ext cx="1403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4. Synthetic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DiD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" name="Google Shape;32;p16">
            <a:extLst>
              <a:ext uri="{FF2B5EF4-FFF2-40B4-BE49-F238E27FC236}">
                <a16:creationId xmlns:a16="http://schemas.microsoft.com/office/drawing/2014/main" id="{BF3E941B-D5FB-4675-6C86-8934340F1396}"/>
              </a:ext>
            </a:extLst>
          </p:cNvPr>
          <p:cNvCxnSpPr/>
          <p:nvPr/>
        </p:nvCxnSpPr>
        <p:spPr>
          <a:xfrm>
            <a:off x="279954" y="6311900"/>
            <a:ext cx="1163209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44;p4">
            <a:extLst>
              <a:ext uri="{FF2B5EF4-FFF2-40B4-BE49-F238E27FC236}">
                <a16:creationId xmlns:a16="http://schemas.microsoft.com/office/drawing/2014/main" id="{C56250B8-E471-CFB7-AC16-899A9186579D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5" name="Google Shape;145;p4">
              <a:extLst>
                <a:ext uri="{FF2B5EF4-FFF2-40B4-BE49-F238E27FC236}">
                  <a16:creationId xmlns:a16="http://schemas.microsoft.com/office/drawing/2014/main" id="{AB2587E7-2798-D1A2-6135-31334C0E4771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46;p4">
              <a:extLst>
                <a:ext uri="{FF2B5EF4-FFF2-40B4-BE49-F238E27FC236}">
                  <a16:creationId xmlns:a16="http://schemas.microsoft.com/office/drawing/2014/main" id="{19B847D2-FBF2-0BED-3CAD-E3BC5C18581D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7;p4">
              <a:extLst>
                <a:ext uri="{FF2B5EF4-FFF2-40B4-BE49-F238E27FC236}">
                  <a16:creationId xmlns:a16="http://schemas.microsoft.com/office/drawing/2014/main" id="{89D652CB-C034-EC1B-4D32-A160B1132452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8;p4">
              <a:extLst>
                <a:ext uri="{FF2B5EF4-FFF2-40B4-BE49-F238E27FC236}">
                  <a16:creationId xmlns:a16="http://schemas.microsoft.com/office/drawing/2014/main" id="{4A3D6A2C-F576-8A4E-289B-54474A9FAA79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2;p2">
            <a:extLst>
              <a:ext uri="{FF2B5EF4-FFF2-40B4-BE49-F238E27FC236}">
                <a16:creationId xmlns:a16="http://schemas.microsoft.com/office/drawing/2014/main" id="{F28EEE84-3ED3-2EAB-D7DD-C0AA3BACE082}"/>
              </a:ext>
            </a:extLst>
          </p:cNvPr>
          <p:cNvSpPr txBox="1"/>
          <p:nvPr/>
        </p:nvSpPr>
        <p:spPr>
          <a:xfrm>
            <a:off x="1787854" y="3367220"/>
            <a:ext cx="17272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Basic Model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10607283" y="4785186"/>
            <a:ext cx="6936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dirty="0"/>
              <a:t>2. Conditional </a:t>
            </a:r>
            <a:r>
              <a:rPr lang="en-GB" dirty="0" err="1"/>
              <a:t>DiD</a:t>
            </a:r>
            <a:endParaRPr dirty="0"/>
          </a:p>
        </p:txBody>
      </p:sp>
      <p:sp>
        <p:nvSpPr>
          <p:cNvPr id="140" name="Google Shape;140;p4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Developments in Difference in Differences Analysis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900000" y="4682137"/>
            <a:ext cx="10440000" cy="13033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80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parallel trends violations and points to consider …</a:t>
            </a:r>
            <a:endParaRPr dirty="0"/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conditional </a:t>
            </a:r>
            <a:r>
              <a:rPr lang="en-GB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how it can be leveraged …</a:t>
            </a:r>
            <a:endParaRPr dirty="0"/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 accounting for </a:t>
            </a:r>
            <a:r>
              <a:rPr lang="en-GB" sz="1800" dirty="0">
                <a:solidFill>
                  <a:schemeClr val="dk1"/>
                </a:solidFill>
              </a:rPr>
              <a:t>heterogeneous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treatment effects …</a:t>
            </a:r>
            <a:endParaRPr dirty="0"/>
          </a:p>
          <a:p>
            <a:pPr marL="3429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 rot="10800000">
            <a:off x="3130066" y="4078969"/>
            <a:ext cx="6011917" cy="505248"/>
          </a:xfrm>
          <a:prstGeom prst="triangle">
            <a:avLst>
              <a:gd name="adj" fmla="val 50000"/>
            </a:avLst>
          </a:prstGeom>
          <a:solidFill>
            <a:srgbClr val="D0D0D0"/>
          </a:solidFill>
          <a:ln w="19050" cap="flat" cmpd="sng">
            <a:solidFill>
              <a:srgbClr val="D0D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5;p5">
            <a:extLst>
              <a:ext uri="{FF2B5EF4-FFF2-40B4-BE49-F238E27FC236}">
                <a16:creationId xmlns:a16="http://schemas.microsoft.com/office/drawing/2014/main" id="{E7E3CC07-ED9B-94EA-518B-F399240E10DF}"/>
              </a:ext>
            </a:extLst>
          </p:cNvPr>
          <p:cNvSpPr txBox="1">
            <a:spLocks/>
          </p:cNvSpPr>
          <p:nvPr/>
        </p:nvSpPr>
        <p:spPr>
          <a:xfrm>
            <a:off x="900000" y="1850399"/>
            <a:ext cx="10440000" cy="20688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GB" sz="1800" dirty="0" err="1"/>
              <a:t>Rambachan</a:t>
            </a:r>
            <a:r>
              <a:rPr lang="en-GB" sz="1800" dirty="0"/>
              <a:t> &amp; Roth (2023):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1800"/>
            </a:pPr>
            <a:r>
              <a:rPr lang="en-GB" sz="1400" dirty="0"/>
              <a:t>A more credible approach to parallel trends</a:t>
            </a:r>
          </a:p>
          <a:p>
            <a:pPr marL="228600" indent="-228600">
              <a:lnSpc>
                <a:spcPct val="100000"/>
              </a:lnSpc>
              <a:buSzPts val="1800"/>
            </a:pPr>
            <a:r>
              <a:rPr lang="en-GB" sz="1800" dirty="0" err="1"/>
              <a:t>Sant’Anna</a:t>
            </a:r>
            <a:r>
              <a:rPr lang="en-GB" sz="1800" dirty="0"/>
              <a:t> &amp; Zhao (2020):</a:t>
            </a:r>
          </a:p>
          <a:p>
            <a:pPr marL="685800" lvl="1" indent="-228600">
              <a:lnSpc>
                <a:spcPct val="100000"/>
              </a:lnSpc>
              <a:buSzPts val="1800"/>
            </a:pPr>
            <a:r>
              <a:rPr lang="en-GB" sz="1400" dirty="0"/>
              <a:t>Doubly robust difference-in-differences estimators</a:t>
            </a:r>
          </a:p>
          <a:p>
            <a:pPr marL="228600" indent="-228600">
              <a:lnSpc>
                <a:spcPct val="100000"/>
              </a:lnSpc>
              <a:buSzPts val="1800"/>
            </a:pPr>
            <a:r>
              <a:rPr lang="en-GB" sz="1800" dirty="0" err="1"/>
              <a:t>Bilinski</a:t>
            </a:r>
            <a:r>
              <a:rPr lang="en-GB" sz="1800" dirty="0"/>
              <a:t> &amp; Hatfield (2018):</a:t>
            </a:r>
          </a:p>
          <a:p>
            <a:pPr marL="685800" lvl="1" indent="-228600">
              <a:lnSpc>
                <a:spcPct val="100000"/>
              </a:lnSpc>
              <a:buSzPts val="1800"/>
            </a:pPr>
            <a:r>
              <a:rPr lang="en-GB" sz="1400" dirty="0"/>
              <a:t>Nothing to see here? Non-inferiority approaches to parallel trends and other model assumptions</a:t>
            </a:r>
          </a:p>
        </p:txBody>
      </p:sp>
      <p:sp>
        <p:nvSpPr>
          <p:cNvPr id="4" name="Google Shape;158;p5">
            <a:extLst>
              <a:ext uri="{FF2B5EF4-FFF2-40B4-BE49-F238E27FC236}">
                <a16:creationId xmlns:a16="http://schemas.microsoft.com/office/drawing/2014/main" id="{91553790-4C6B-83E1-6AE0-BFF3342D3CC4}"/>
              </a:ext>
            </a:extLst>
          </p:cNvPr>
          <p:cNvSpPr txBox="1"/>
          <p:nvPr/>
        </p:nvSpPr>
        <p:spPr>
          <a:xfrm>
            <a:off x="1080000" y="1623600"/>
            <a:ext cx="673618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dirty="0"/>
          </a:p>
        </p:txBody>
      </p:sp>
      <p:sp>
        <p:nvSpPr>
          <p:cNvPr id="7" name="Google Shape;122;g2db698edb86_4_8">
            <a:extLst>
              <a:ext uri="{FF2B5EF4-FFF2-40B4-BE49-F238E27FC236}">
                <a16:creationId xmlns:a16="http://schemas.microsoft.com/office/drawing/2014/main" id="{7EB2C642-D765-D45C-61A2-1F455811F8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oogle Shape;144;p4">
            <a:extLst>
              <a:ext uri="{FF2B5EF4-FFF2-40B4-BE49-F238E27FC236}">
                <a16:creationId xmlns:a16="http://schemas.microsoft.com/office/drawing/2014/main" id="{D4913167-7C14-25E5-AD39-92712BE39322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9" name="Google Shape;145;p4">
              <a:extLst>
                <a:ext uri="{FF2B5EF4-FFF2-40B4-BE49-F238E27FC236}">
                  <a16:creationId xmlns:a16="http://schemas.microsoft.com/office/drawing/2014/main" id="{89B38FA0-4D72-08B2-90D0-5779ABADF148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46;p4">
              <a:extLst>
                <a:ext uri="{FF2B5EF4-FFF2-40B4-BE49-F238E27FC236}">
                  <a16:creationId xmlns:a16="http://schemas.microsoft.com/office/drawing/2014/main" id="{9775F5E2-2540-1CD1-44D5-33671F19C020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7;p4">
              <a:extLst>
                <a:ext uri="{FF2B5EF4-FFF2-40B4-BE49-F238E27FC236}">
                  <a16:creationId xmlns:a16="http://schemas.microsoft.com/office/drawing/2014/main" id="{36221B00-4074-5FE9-897A-DDAB757A58CD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48;p4">
              <a:extLst>
                <a:ext uri="{FF2B5EF4-FFF2-40B4-BE49-F238E27FC236}">
                  <a16:creationId xmlns:a16="http://schemas.microsoft.com/office/drawing/2014/main" id="{F9506EEF-5F6A-18E3-B4F8-F4A5BA66BDC9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dirty="0"/>
              <a:t>2. Conditional </a:t>
            </a:r>
            <a:r>
              <a:rPr lang="en-GB" dirty="0" err="1"/>
              <a:t>DiD</a:t>
            </a:r>
            <a:endParaRPr dirty="0"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900000" y="1850400"/>
            <a:ext cx="4853400" cy="189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 dirty="0"/>
              <a:t>7 time points 20 units</a:t>
            </a:r>
            <a:endParaRPr sz="18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 dirty="0"/>
              <a:t>Trend over time</a:t>
            </a:r>
            <a:endParaRPr sz="18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 dirty="0"/>
              <a:t>50 % of units assigned to treatment/control </a:t>
            </a:r>
            <a:endParaRPr sz="18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GB" sz="1800" dirty="0">
                <a:solidFill>
                  <a:srgbClr val="FF0000"/>
                </a:solidFill>
              </a:rPr>
              <a:t>external shock</a:t>
            </a:r>
            <a:r>
              <a:rPr lang="en-GB" sz="1800" dirty="0"/>
              <a:t> for some of the treated units</a:t>
            </a:r>
            <a:endParaRPr sz="1800" dirty="0"/>
          </a:p>
        </p:txBody>
      </p:sp>
      <p:sp>
        <p:nvSpPr>
          <p:cNvPr id="156" name="Google Shape;156;p5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Developments in Difference in Differences Analysis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1080000" y="1623600"/>
            <a:ext cx="27111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Data-generating process</a:t>
            </a:r>
            <a:endParaRPr dirty="0"/>
          </a:p>
        </p:txBody>
      </p:sp>
      <p:sp>
        <p:nvSpPr>
          <p:cNvPr id="159" name="Google Shape;159;p5"/>
          <p:cNvSpPr txBox="1"/>
          <p:nvPr/>
        </p:nvSpPr>
        <p:spPr>
          <a:xfrm>
            <a:off x="900000" y="5191986"/>
            <a:ext cx="9849300" cy="5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trend + treat * 0.2 + post * treat * </a:t>
            </a:r>
            <a:r>
              <a:rPr lang="en-GB" sz="18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effect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post * </a:t>
            </a:r>
            <a:r>
              <a:rPr lang="en-GB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external-shock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GB" sz="18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violation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random-change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080000" y="4952029"/>
            <a:ext cx="1018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dirty="0"/>
          </a:p>
        </p:txBody>
      </p:sp>
      <p:sp>
        <p:nvSpPr>
          <p:cNvPr id="161" name="Google Shape;161;p5"/>
          <p:cNvSpPr/>
          <p:nvPr/>
        </p:nvSpPr>
        <p:spPr>
          <a:xfrm rot="10800000">
            <a:off x="3089956" y="4214343"/>
            <a:ext cx="6012000" cy="505200"/>
          </a:xfrm>
          <a:prstGeom prst="triangle">
            <a:avLst>
              <a:gd name="adj" fmla="val 50000"/>
            </a:avLst>
          </a:prstGeom>
          <a:solidFill>
            <a:srgbClr val="D0D0D0"/>
          </a:solidFill>
          <a:ln w="19050" cap="flat" cmpd="sng">
            <a:solidFill>
              <a:srgbClr val="D0D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6120000" y="1850400"/>
            <a:ext cx="5656800" cy="189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Heterogeneity,  0 -&gt;  all effects = 1 (Homogeneity)</a:t>
            </a:r>
            <a:endParaRPr sz="180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Heterogeneity, not 0 -&gt; varying effects mean = 1 </a:t>
            </a:r>
            <a:endParaRPr sz="180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Violation, 0 -&gt; no violation</a:t>
            </a:r>
            <a:endParaRPr sz="1800"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Violation, not 0 -&gt; size of parallel trends violation</a:t>
            </a:r>
            <a:endParaRPr sz="1800"/>
          </a:p>
        </p:txBody>
      </p:sp>
      <p:sp>
        <p:nvSpPr>
          <p:cNvPr id="163" name="Google Shape;163;p5"/>
          <p:cNvSpPr txBox="1"/>
          <p:nvPr/>
        </p:nvSpPr>
        <p:spPr>
          <a:xfrm>
            <a:off x="6300000" y="1623600"/>
            <a:ext cx="33621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= </a:t>
            </a:r>
            <a:r>
              <a:rPr lang="en-GB" sz="18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heterogeneity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8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violation</a:t>
            </a:r>
            <a:endParaRPr dirty="0"/>
          </a:p>
        </p:txBody>
      </p:sp>
      <p:sp>
        <p:nvSpPr>
          <p:cNvPr id="2" name="Google Shape;122;g2db698edb86_4_8">
            <a:extLst>
              <a:ext uri="{FF2B5EF4-FFF2-40B4-BE49-F238E27FC236}">
                <a16:creationId xmlns:a16="http://schemas.microsoft.com/office/drawing/2014/main" id="{C680F7BC-617E-FA4F-EC08-B4F3D1D0B4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oogle Shape;144;p4">
            <a:extLst>
              <a:ext uri="{FF2B5EF4-FFF2-40B4-BE49-F238E27FC236}">
                <a16:creationId xmlns:a16="http://schemas.microsoft.com/office/drawing/2014/main" id="{9817E641-55BB-7D24-AF8C-BA240AA7F52F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4" name="Google Shape;145;p4">
              <a:extLst>
                <a:ext uri="{FF2B5EF4-FFF2-40B4-BE49-F238E27FC236}">
                  <a16:creationId xmlns:a16="http://schemas.microsoft.com/office/drawing/2014/main" id="{8F4A8E4C-A690-95FA-A2FC-25D564ABA55D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46;p4">
              <a:extLst>
                <a:ext uri="{FF2B5EF4-FFF2-40B4-BE49-F238E27FC236}">
                  <a16:creationId xmlns:a16="http://schemas.microsoft.com/office/drawing/2014/main" id="{07C76702-883A-A72C-3639-EBFD9C1370E9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47;p4">
              <a:extLst>
                <a:ext uri="{FF2B5EF4-FFF2-40B4-BE49-F238E27FC236}">
                  <a16:creationId xmlns:a16="http://schemas.microsoft.com/office/drawing/2014/main" id="{653D3549-72C5-BBF7-4A92-054C693993E9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8;p4">
              <a:extLst>
                <a:ext uri="{FF2B5EF4-FFF2-40B4-BE49-F238E27FC236}">
                  <a16:creationId xmlns:a16="http://schemas.microsoft.com/office/drawing/2014/main" id="{83D206DF-9FB0-AE4D-FAF9-F404C2D25BD1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/>
        </p:nvSpPr>
        <p:spPr>
          <a:xfrm>
            <a:off x="10721917" y="4644707"/>
            <a:ext cx="6936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2. Conditional DiD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900000" y="1850400"/>
            <a:ext cx="10515600" cy="16290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 dirty="0"/>
              <a:t>Conduct simulations with varying input factors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 dirty="0"/>
              <a:t>Calculate ATTs using </a:t>
            </a:r>
            <a:r>
              <a:rPr lang="en-GB" sz="1800" b="1" i="1" dirty="0" err="1"/>
              <a:t>att_gt</a:t>
            </a:r>
            <a:r>
              <a:rPr lang="en-GB" sz="1800" b="1" i="1" dirty="0"/>
              <a:t> </a:t>
            </a:r>
            <a:r>
              <a:rPr lang="en-GB" sz="1800" dirty="0"/>
              <a:t>from Callaway (R) … both standard and conditional ...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 dirty="0"/>
              <a:t>Reveal impacts and biases from varying heterogeneity and violations</a:t>
            </a:r>
            <a:endParaRPr sz="1400" dirty="0"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  <p:sp>
        <p:nvSpPr>
          <p:cNvPr id="177" name="Google Shape;177;p6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Developments in Difference in Differences Analysis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1080000" y="1623600"/>
            <a:ext cx="64633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dirty="0"/>
          </a:p>
        </p:txBody>
      </p:sp>
      <p:sp>
        <p:nvSpPr>
          <p:cNvPr id="180" name="Google Shape;180;p6"/>
          <p:cNvSpPr txBox="1"/>
          <p:nvPr/>
        </p:nvSpPr>
        <p:spPr>
          <a:xfrm>
            <a:off x="900000" y="4687200"/>
            <a:ext cx="10515600" cy="10429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1080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1.  Does the bias of ATT-estimates under violations of parallel trends decrease when conditioned on?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 2. </a:t>
            </a: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 heterogeneity in treatment effects increase the bias of the ATT-estimates?</a:t>
            </a:r>
            <a:endParaRPr dirty="0"/>
          </a:p>
        </p:txBody>
      </p:sp>
      <p:sp>
        <p:nvSpPr>
          <p:cNvPr id="181" name="Google Shape;181;p6"/>
          <p:cNvSpPr txBox="1"/>
          <p:nvPr/>
        </p:nvSpPr>
        <p:spPr>
          <a:xfrm>
            <a:off x="1080000" y="4460057"/>
            <a:ext cx="2454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Hypotheses</a:t>
            </a:r>
            <a:endParaRPr dirty="0"/>
          </a:p>
        </p:txBody>
      </p:sp>
      <p:sp>
        <p:nvSpPr>
          <p:cNvPr id="182" name="Google Shape;182;p6"/>
          <p:cNvSpPr/>
          <p:nvPr/>
        </p:nvSpPr>
        <p:spPr>
          <a:xfrm rot="10800000">
            <a:off x="3090042" y="3830711"/>
            <a:ext cx="6011917" cy="505248"/>
          </a:xfrm>
          <a:prstGeom prst="triangle">
            <a:avLst>
              <a:gd name="adj" fmla="val 50000"/>
            </a:avLst>
          </a:prstGeom>
          <a:solidFill>
            <a:srgbClr val="D0D0D0"/>
          </a:solidFill>
          <a:ln w="19050" cap="flat" cmpd="sng">
            <a:solidFill>
              <a:srgbClr val="D0D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2;g2db698edb86_4_8">
            <a:extLst>
              <a:ext uri="{FF2B5EF4-FFF2-40B4-BE49-F238E27FC236}">
                <a16:creationId xmlns:a16="http://schemas.microsoft.com/office/drawing/2014/main" id="{BC6B4DC4-5C5F-2723-975A-5B006D8EC8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oogle Shape;144;p4">
            <a:extLst>
              <a:ext uri="{FF2B5EF4-FFF2-40B4-BE49-F238E27FC236}">
                <a16:creationId xmlns:a16="http://schemas.microsoft.com/office/drawing/2014/main" id="{D4BD9075-79A3-F25D-7A84-3CF3DE8BF490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6" name="Google Shape;145;p4">
              <a:extLst>
                <a:ext uri="{FF2B5EF4-FFF2-40B4-BE49-F238E27FC236}">
                  <a16:creationId xmlns:a16="http://schemas.microsoft.com/office/drawing/2014/main" id="{E064D3F1-30B1-0803-9FA1-F98F694FA618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6;p4">
              <a:extLst>
                <a:ext uri="{FF2B5EF4-FFF2-40B4-BE49-F238E27FC236}">
                  <a16:creationId xmlns:a16="http://schemas.microsoft.com/office/drawing/2014/main" id="{7F218F64-B0E4-7405-644B-596EDF721A28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7;p4">
              <a:extLst>
                <a:ext uri="{FF2B5EF4-FFF2-40B4-BE49-F238E27FC236}">
                  <a16:creationId xmlns:a16="http://schemas.microsoft.com/office/drawing/2014/main" id="{2D92D2D1-35BA-D4AD-3563-25BA88D4D2F2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48;p4">
              <a:extLst>
                <a:ext uri="{FF2B5EF4-FFF2-40B4-BE49-F238E27FC236}">
                  <a16:creationId xmlns:a16="http://schemas.microsoft.com/office/drawing/2014/main" id="{BF1DD5E2-CE4C-0594-8BE4-A9AC2F827621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Structure of the Presentation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Recent Developments in Difference in Differences Analysis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5" name="Google Shape;195;p7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9CBD0A-5916-4B22-FF58-4AA079CF2D71}"/>
              </a:ext>
            </a:extLst>
          </p:cNvPr>
          <p:cNvGrpSpPr/>
          <p:nvPr/>
        </p:nvGrpSpPr>
        <p:grpSpPr>
          <a:xfrm>
            <a:off x="1299600" y="2160000"/>
            <a:ext cx="9594193" cy="3153104"/>
            <a:chOff x="78609" y="2039007"/>
            <a:chExt cx="9594193" cy="3153104"/>
          </a:xfrm>
        </p:grpSpPr>
        <p:sp>
          <p:nvSpPr>
            <p:cNvPr id="196" name="Google Shape;196;p7"/>
            <p:cNvSpPr/>
            <p:nvPr/>
          </p:nvSpPr>
          <p:spPr>
            <a:xfrm>
              <a:off x="78609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D0D0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519198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D0D0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959788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400378" y="2039007"/>
              <a:ext cx="2272424" cy="3153104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rgbClr val="D0D0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3016469" y="3246227"/>
              <a:ext cx="17411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Arial"/>
                <a:buAutoNum type="arabicPeriod" startAt="2"/>
              </a:pPr>
              <a:r>
                <a:rPr lang="en-GB" sz="1800">
                  <a:solidFill>
                    <a:schemeClr val="bg1">
                      <a:lumMod val="8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Conditional </a:t>
              </a:r>
              <a:endParaRPr>
                <a:solidFill>
                  <a:schemeClr val="bg1">
                    <a:lumMod val="85000"/>
                  </a:schemeClr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bg1">
                      <a:lumMod val="8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5423344" y="3246227"/>
              <a:ext cx="15696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3. Staggered </a:t>
              </a:r>
              <a:endParaRPr>
                <a:solidFill>
                  <a:schemeClr val="tx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Treatment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4" name="Google Shape;204;p7"/>
            <p:cNvSpPr txBox="1"/>
            <p:nvPr/>
          </p:nvSpPr>
          <p:spPr>
            <a:xfrm>
              <a:off x="7972006" y="3244757"/>
              <a:ext cx="145424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bg1">
                      <a:lumMod val="8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4. Synthetic </a:t>
              </a:r>
              <a:endParaRPr>
                <a:solidFill>
                  <a:schemeClr val="bg1">
                    <a:lumMod val="85000"/>
                  </a:schemeClr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bg1">
                      <a:lumMod val="8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3" name="Google Shape;32;p16">
            <a:extLst>
              <a:ext uri="{FF2B5EF4-FFF2-40B4-BE49-F238E27FC236}">
                <a16:creationId xmlns:a16="http://schemas.microsoft.com/office/drawing/2014/main" id="{AAE44433-7668-381F-CB02-2ECA06D511DC}"/>
              </a:ext>
            </a:extLst>
          </p:cNvPr>
          <p:cNvCxnSpPr/>
          <p:nvPr/>
        </p:nvCxnSpPr>
        <p:spPr>
          <a:xfrm>
            <a:off x="279954" y="6311900"/>
            <a:ext cx="1163209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44;p4">
            <a:extLst>
              <a:ext uri="{FF2B5EF4-FFF2-40B4-BE49-F238E27FC236}">
                <a16:creationId xmlns:a16="http://schemas.microsoft.com/office/drawing/2014/main" id="{558CD83C-A726-75E4-61F5-81A3D96B47D1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5" name="Google Shape;145;p4">
              <a:extLst>
                <a:ext uri="{FF2B5EF4-FFF2-40B4-BE49-F238E27FC236}">
                  <a16:creationId xmlns:a16="http://schemas.microsoft.com/office/drawing/2014/main" id="{FE681A55-2D89-CD61-E60A-67C5A3584EFC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46;p4">
              <a:extLst>
                <a:ext uri="{FF2B5EF4-FFF2-40B4-BE49-F238E27FC236}">
                  <a16:creationId xmlns:a16="http://schemas.microsoft.com/office/drawing/2014/main" id="{F932540A-5445-B912-B38A-8EB6FD36229E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7;p4">
              <a:extLst>
                <a:ext uri="{FF2B5EF4-FFF2-40B4-BE49-F238E27FC236}">
                  <a16:creationId xmlns:a16="http://schemas.microsoft.com/office/drawing/2014/main" id="{F63B40B3-28B7-13DA-CEF9-5D75CB27FAC4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8;p4">
              <a:extLst>
                <a:ext uri="{FF2B5EF4-FFF2-40B4-BE49-F238E27FC236}">
                  <a16:creationId xmlns:a16="http://schemas.microsoft.com/office/drawing/2014/main" id="{8FFB45FA-5527-91D4-32CB-09627D5BE39B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2;p2">
            <a:extLst>
              <a:ext uri="{FF2B5EF4-FFF2-40B4-BE49-F238E27FC236}">
                <a16:creationId xmlns:a16="http://schemas.microsoft.com/office/drawing/2014/main" id="{F2487D00-8056-E836-5C93-6406FDF3FDC9}"/>
              </a:ext>
            </a:extLst>
          </p:cNvPr>
          <p:cNvSpPr txBox="1"/>
          <p:nvPr/>
        </p:nvSpPr>
        <p:spPr>
          <a:xfrm>
            <a:off x="1787854" y="3367220"/>
            <a:ext cx="17272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Basic Model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dirty="0">
                <a:solidFill>
                  <a:schemeClr val="tx1"/>
                </a:solidFill>
              </a:rPr>
              <a:t>3. Staggered </a:t>
            </a:r>
            <a:r>
              <a:rPr lang="en-GB" dirty="0" err="1">
                <a:solidFill>
                  <a:schemeClr val="tx1"/>
                </a:solidFill>
              </a:rPr>
              <a:t>DiD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body" idx="1"/>
          </p:nvPr>
        </p:nvSpPr>
        <p:spPr>
          <a:xfrm>
            <a:off x="900000" y="1825625"/>
            <a:ext cx="10515600" cy="21656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Autofit/>
          </a:bodyPr>
          <a:lstStyle/>
          <a:p>
            <a:pPr marL="228600" lvl="0" indent="-229552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Goodman-Bacon(2021)</a:t>
            </a:r>
            <a:endParaRPr sz="1800" dirty="0">
              <a:solidFill>
                <a:schemeClr val="tx1"/>
              </a:solidFill>
            </a:endParaRPr>
          </a:p>
          <a:p>
            <a:pPr marL="685800" lvl="1" indent="-230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 dirty="0">
                <a:solidFill>
                  <a:schemeClr val="tx1"/>
                </a:solidFill>
              </a:rPr>
              <a:t>Variance-weighted TWFE Regression</a:t>
            </a:r>
            <a:endParaRPr sz="1300" dirty="0">
              <a:solidFill>
                <a:schemeClr val="tx1"/>
              </a:solidFill>
            </a:endParaRPr>
          </a:p>
          <a:p>
            <a:pPr marL="228600" lvl="0" indent="-22955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Sun &amp; Abraham (2021)</a:t>
            </a:r>
            <a:endParaRPr sz="1800" dirty="0">
              <a:solidFill>
                <a:schemeClr val="tx1"/>
              </a:solidFill>
            </a:endParaRPr>
          </a:p>
          <a:p>
            <a:pPr marL="685800" lvl="1" indent="-230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 dirty="0">
                <a:solidFill>
                  <a:schemeClr val="tx1"/>
                </a:solidFill>
              </a:rPr>
              <a:t>Relative time periods</a:t>
            </a:r>
            <a:endParaRPr sz="1300" dirty="0">
              <a:solidFill>
                <a:schemeClr val="tx1"/>
              </a:solidFill>
            </a:endParaRPr>
          </a:p>
          <a:p>
            <a:pPr marL="228600" lvl="0" indent="-22955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Cengiz et al. (2019)</a:t>
            </a:r>
            <a:endParaRPr sz="1800" dirty="0">
              <a:solidFill>
                <a:schemeClr val="tx1"/>
              </a:solidFill>
            </a:endParaRPr>
          </a:p>
          <a:p>
            <a:pPr marL="685800" lvl="1" indent="-2301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 dirty="0">
                <a:solidFill>
                  <a:schemeClr val="tx1"/>
                </a:solidFill>
              </a:rPr>
              <a:t>Stacked regression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ftr" idx="11"/>
          </p:nvPr>
        </p:nvSpPr>
        <p:spPr>
          <a:xfrm>
            <a:off x="3920987" y="6356350"/>
            <a:ext cx="43500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Recent Developments in Difference in Differences Analysis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4" name="Google Shape;214;p8"/>
          <p:cNvSpPr txBox="1">
            <a:spLocks noGrp="1"/>
          </p:cNvSpPr>
          <p:nvPr>
            <p:ph type="sldNum" idx="12"/>
          </p:nvPr>
        </p:nvSpPr>
        <p:spPr>
          <a:xfrm>
            <a:off x="916718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tx1"/>
                </a:solidFill>
              </a:rPr>
              <a:t>9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1080000" y="1603545"/>
            <a:ext cx="115929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Literature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900000" y="4687200"/>
            <a:ext cx="10515600" cy="10685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1. </a:t>
            </a:r>
            <a:r>
              <a:rPr lang="en-GB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assumptions must hold for a TWFE regression to be accurate?</a:t>
            </a:r>
            <a:endParaRPr sz="1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2. </a:t>
            </a:r>
            <a:r>
              <a:rPr lang="en-GB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Which alternative estimator works the best under violations of these assumptions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1080000" y="4460050"/>
            <a:ext cx="2344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182;p6">
            <a:extLst>
              <a:ext uri="{FF2B5EF4-FFF2-40B4-BE49-F238E27FC236}">
                <a16:creationId xmlns:a16="http://schemas.microsoft.com/office/drawing/2014/main" id="{1DF7F2BD-33E1-A7F7-0578-8BCB2E7C16F4}"/>
              </a:ext>
            </a:extLst>
          </p:cNvPr>
          <p:cNvSpPr/>
          <p:nvPr/>
        </p:nvSpPr>
        <p:spPr>
          <a:xfrm rot="10800000">
            <a:off x="3090042" y="4086591"/>
            <a:ext cx="6011917" cy="505248"/>
          </a:xfrm>
          <a:prstGeom prst="triangle">
            <a:avLst>
              <a:gd name="adj" fmla="val 50000"/>
            </a:avLst>
          </a:prstGeom>
          <a:solidFill>
            <a:srgbClr val="D0D0D0"/>
          </a:solidFill>
          <a:ln w="19050" cap="flat" cmpd="sng">
            <a:solidFill>
              <a:srgbClr val="D0D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82;p11">
            <a:extLst>
              <a:ext uri="{FF2B5EF4-FFF2-40B4-BE49-F238E27FC236}">
                <a16:creationId xmlns:a16="http://schemas.microsoft.com/office/drawing/2014/main" id="{054E81DC-508D-E870-BD78-B22EDABA8EE3}"/>
              </a:ext>
            </a:extLst>
          </p:cNvPr>
          <p:cNvSpPr txBox="1"/>
          <p:nvPr/>
        </p:nvSpPr>
        <p:spPr>
          <a:xfrm>
            <a:off x="10623628" y="4687200"/>
            <a:ext cx="6936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grpSp>
        <p:nvGrpSpPr>
          <p:cNvPr id="4" name="Google Shape;144;p4">
            <a:extLst>
              <a:ext uri="{FF2B5EF4-FFF2-40B4-BE49-F238E27FC236}">
                <a16:creationId xmlns:a16="http://schemas.microsoft.com/office/drawing/2014/main" id="{04B01CEB-5D34-B314-E412-7CE9FBA33FBE}"/>
              </a:ext>
            </a:extLst>
          </p:cNvPr>
          <p:cNvGrpSpPr/>
          <p:nvPr/>
        </p:nvGrpSpPr>
        <p:grpSpPr>
          <a:xfrm>
            <a:off x="11155209" y="149125"/>
            <a:ext cx="755180" cy="216000"/>
            <a:chOff x="11134199" y="136525"/>
            <a:chExt cx="755180" cy="216000"/>
          </a:xfrm>
        </p:grpSpPr>
        <p:sp>
          <p:nvSpPr>
            <p:cNvPr id="5" name="Google Shape;145;p4">
              <a:extLst>
                <a:ext uri="{FF2B5EF4-FFF2-40B4-BE49-F238E27FC236}">
                  <a16:creationId xmlns:a16="http://schemas.microsoft.com/office/drawing/2014/main" id="{7BF76E84-267C-309D-7E0E-EAA741D826C5}"/>
                </a:ext>
              </a:extLst>
            </p:cNvPr>
            <p:cNvSpPr/>
            <p:nvPr/>
          </p:nvSpPr>
          <p:spPr>
            <a:xfrm>
              <a:off x="11134199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46;p4">
              <a:extLst>
                <a:ext uri="{FF2B5EF4-FFF2-40B4-BE49-F238E27FC236}">
                  <a16:creationId xmlns:a16="http://schemas.microsoft.com/office/drawing/2014/main" id="{DD8879B6-D59A-A486-6B65-1CA6622AC3FA}"/>
                </a:ext>
              </a:extLst>
            </p:cNvPr>
            <p:cNvSpPr/>
            <p:nvPr/>
          </p:nvSpPr>
          <p:spPr>
            <a:xfrm>
              <a:off x="11334036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7;p4">
              <a:extLst>
                <a:ext uri="{FF2B5EF4-FFF2-40B4-BE49-F238E27FC236}">
                  <a16:creationId xmlns:a16="http://schemas.microsoft.com/office/drawing/2014/main" id="{15350B27-B224-34EB-3664-526020718E91}"/>
                </a:ext>
              </a:extLst>
            </p:cNvPr>
            <p:cNvSpPr/>
            <p:nvPr/>
          </p:nvSpPr>
          <p:spPr>
            <a:xfrm>
              <a:off x="11533873" y="136525"/>
              <a:ext cx="155669" cy="216000"/>
            </a:xfrm>
            <a:prstGeom prst="chevron">
              <a:avLst>
                <a:gd name="adj" fmla="val 20455"/>
              </a:avLst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8;p4">
              <a:extLst>
                <a:ext uri="{FF2B5EF4-FFF2-40B4-BE49-F238E27FC236}">
                  <a16:creationId xmlns:a16="http://schemas.microsoft.com/office/drawing/2014/main" id="{24CDF51B-A1BC-05A0-3D9B-2AE2A21A130B}"/>
                </a:ext>
              </a:extLst>
            </p:cNvPr>
            <p:cNvSpPr/>
            <p:nvPr/>
          </p:nvSpPr>
          <p:spPr>
            <a:xfrm>
              <a:off x="11733710" y="136525"/>
              <a:ext cx="155669" cy="216000"/>
            </a:xfrm>
            <a:prstGeom prst="chevron">
              <a:avLst>
                <a:gd name="adj" fmla="val 20455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Breitbild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Play</vt:lpstr>
      <vt:lpstr>Arial</vt:lpstr>
      <vt:lpstr>Office Theme</vt:lpstr>
      <vt:lpstr>Recent Developments in Difference in Differences Analysis</vt:lpstr>
      <vt:lpstr>Structure of the Presentation</vt:lpstr>
      <vt:lpstr>1. The Basic DiD Model</vt:lpstr>
      <vt:lpstr>Structure of the Presentation</vt:lpstr>
      <vt:lpstr>2. Conditional DiD</vt:lpstr>
      <vt:lpstr>2. Conditional DiD</vt:lpstr>
      <vt:lpstr>2. Conditional DiD</vt:lpstr>
      <vt:lpstr>Structure of the Presentation</vt:lpstr>
      <vt:lpstr>3. Staggered DiD</vt:lpstr>
      <vt:lpstr>3. Staggered DiD</vt:lpstr>
      <vt:lpstr>3. Staggered DiD</vt:lpstr>
      <vt:lpstr>Structure of the Presentation</vt:lpstr>
      <vt:lpstr>4. Synthetic Difference in Differences</vt:lpstr>
      <vt:lpstr>4. Synthetic Difference in Differences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Developments in Difference in Differences Analysis</dc:title>
  <dc:creator>Matengu 😊</dc:creator>
  <cp:lastModifiedBy>Benjamin Herzberger</cp:lastModifiedBy>
  <cp:revision>11</cp:revision>
  <dcterms:created xsi:type="dcterms:W3CDTF">2024-05-13T16:13:43Z</dcterms:created>
  <dcterms:modified xsi:type="dcterms:W3CDTF">2024-05-16T16:03:31Z</dcterms:modified>
</cp:coreProperties>
</file>