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6C7A-AF34-3336-76B6-EA902CFD2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DD6251-BB61-6B88-C485-3344D9B75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A96402-2572-80C1-C7D8-6ACFE0F873C9}"/>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5" name="Footer Placeholder 4">
            <a:extLst>
              <a:ext uri="{FF2B5EF4-FFF2-40B4-BE49-F238E27FC236}">
                <a16:creationId xmlns:a16="http://schemas.microsoft.com/office/drawing/2014/main" id="{5707C7E2-E19C-5AC0-0FF4-8E68E0F05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1A145-4C32-1992-3525-EEC002C2398F}"/>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397593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8288-DA6E-6CB0-FB04-D8B379E338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ADC0D-B60B-AACA-4E5C-0736E7868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29F16-5FF1-E28F-9817-AC81B316CDD4}"/>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5" name="Footer Placeholder 4">
            <a:extLst>
              <a:ext uri="{FF2B5EF4-FFF2-40B4-BE49-F238E27FC236}">
                <a16:creationId xmlns:a16="http://schemas.microsoft.com/office/drawing/2014/main" id="{CE59D6F5-4BFF-8174-002E-186CA2F7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B30E5-3CC4-74B2-7227-85C646727FCC}"/>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232174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82CFD-2E6B-78D9-1920-1D53D23743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BFF3FC-0AB2-C7D7-0586-148E51FA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B763B-0567-0078-AE92-33094C205824}"/>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5" name="Footer Placeholder 4">
            <a:extLst>
              <a:ext uri="{FF2B5EF4-FFF2-40B4-BE49-F238E27FC236}">
                <a16:creationId xmlns:a16="http://schemas.microsoft.com/office/drawing/2014/main" id="{73FB973B-F425-6BC9-9EFA-46FF18E39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0947E-1FD7-DCD6-2FE9-460E643CAAF7}"/>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378888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452C-93F5-88CC-1F46-74B82D759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EAEE40-DF18-4B45-93AB-3DCFC66EA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B0A98-073D-5C66-0DBA-5DC89E36ECBC}"/>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5" name="Footer Placeholder 4">
            <a:extLst>
              <a:ext uri="{FF2B5EF4-FFF2-40B4-BE49-F238E27FC236}">
                <a16:creationId xmlns:a16="http://schemas.microsoft.com/office/drawing/2014/main" id="{D616BE2E-DC69-D541-854F-81DD36CF4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FFDE3-0B0D-D9D8-AC4B-943BC9366D9F}"/>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227233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21FE-433A-712C-811F-A9C01F9342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1814D-85E3-DD90-2327-FA942B30F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714D1-55FE-C856-E964-B75E265A009A}"/>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5" name="Footer Placeholder 4">
            <a:extLst>
              <a:ext uri="{FF2B5EF4-FFF2-40B4-BE49-F238E27FC236}">
                <a16:creationId xmlns:a16="http://schemas.microsoft.com/office/drawing/2014/main" id="{E7CF7528-BD26-24FF-2770-15DB8AD38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BD352-657D-4CEB-B6AC-2D3C81E465D4}"/>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277871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58E4-3439-C477-EB91-188BB8580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5AACA-CB75-8B96-57A1-842851D9E0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2A47B0-7200-D62C-94DA-07C8CAB13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1E5FA-6BB8-160F-0110-C64765568188}"/>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6" name="Footer Placeholder 5">
            <a:extLst>
              <a:ext uri="{FF2B5EF4-FFF2-40B4-BE49-F238E27FC236}">
                <a16:creationId xmlns:a16="http://schemas.microsoft.com/office/drawing/2014/main" id="{1C5CB21E-0B8F-6015-CA00-3D070E5E0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776DD4-F067-35B1-287D-124D4A1C1EF0}"/>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310791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805E-5858-9BFD-A0D8-409C50137F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34BA30-5B51-7C77-54B0-706D1B542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1D8CD6-77A5-9D7D-7C54-014104527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C4D579-3BA8-CD61-4039-A05721962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40157-4811-4850-93C4-D5C75B0F5D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7358ED-6CEB-5F65-8A91-BF40FBB675AD}"/>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8" name="Footer Placeholder 7">
            <a:extLst>
              <a:ext uri="{FF2B5EF4-FFF2-40B4-BE49-F238E27FC236}">
                <a16:creationId xmlns:a16="http://schemas.microsoft.com/office/drawing/2014/main" id="{AFE19F41-4727-B549-9F35-9456126FA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E02F0-A487-5C34-4D28-7A65C22FB0CB}"/>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419312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02B7-33C7-E123-1843-6CC1CECFEF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8C656-AF0B-E54C-7791-0DD601FEC885}"/>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4" name="Footer Placeholder 3">
            <a:extLst>
              <a:ext uri="{FF2B5EF4-FFF2-40B4-BE49-F238E27FC236}">
                <a16:creationId xmlns:a16="http://schemas.microsoft.com/office/drawing/2014/main" id="{C4F67F03-666B-8AC7-1945-082EC79F40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C2B0E-6BD1-CFBA-E34E-26821513C5F1}"/>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105834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1B36D-7BA0-C631-6EC7-440D447644A0}"/>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3" name="Footer Placeholder 2">
            <a:extLst>
              <a:ext uri="{FF2B5EF4-FFF2-40B4-BE49-F238E27FC236}">
                <a16:creationId xmlns:a16="http://schemas.microsoft.com/office/drawing/2014/main" id="{99B8AC5D-27D5-F4F4-952E-725B5F858E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9A0948-2D6C-EA10-F628-0C0656648582}"/>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270367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17CC-04E3-AD86-FBA2-E0993441E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63E23A-1D7E-482A-E192-C1990DE26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66008-65AB-BB62-D027-0065521D3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6B621-8D18-E980-DDF7-16EC9FD1CC25}"/>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6" name="Footer Placeholder 5">
            <a:extLst>
              <a:ext uri="{FF2B5EF4-FFF2-40B4-BE49-F238E27FC236}">
                <a16:creationId xmlns:a16="http://schemas.microsoft.com/office/drawing/2014/main" id="{1ECAD64C-6FA1-9D00-E883-C8CE66E42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A6C6C-AC20-33E5-9828-8401524BB153}"/>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82308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8687-612C-AA7A-C95C-AFC5355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2C58D9-9D93-B1BA-4A4F-C5BC9B8DF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4237D1-2A96-E334-45DF-2122CD572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874FB-FB7E-EA88-8601-D2A90FC87FC8}"/>
              </a:ext>
            </a:extLst>
          </p:cNvPr>
          <p:cNvSpPr>
            <a:spLocks noGrp="1"/>
          </p:cNvSpPr>
          <p:nvPr>
            <p:ph type="dt" sz="half" idx="10"/>
          </p:nvPr>
        </p:nvSpPr>
        <p:spPr/>
        <p:txBody>
          <a:bodyPr/>
          <a:lstStyle/>
          <a:p>
            <a:fld id="{1E76C046-D1AD-43F4-B626-A170299F2E87}" type="datetimeFigureOut">
              <a:rPr lang="en-US" smtClean="0"/>
              <a:t>7/24/2024</a:t>
            </a:fld>
            <a:endParaRPr lang="en-US"/>
          </a:p>
        </p:txBody>
      </p:sp>
      <p:sp>
        <p:nvSpPr>
          <p:cNvPr id="6" name="Footer Placeholder 5">
            <a:extLst>
              <a:ext uri="{FF2B5EF4-FFF2-40B4-BE49-F238E27FC236}">
                <a16:creationId xmlns:a16="http://schemas.microsoft.com/office/drawing/2014/main" id="{C1A5818E-02CF-9A4C-74DC-16A9F9A94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5D535-A21A-1D81-D03F-2D4FCD0AA818}"/>
              </a:ext>
            </a:extLst>
          </p:cNvPr>
          <p:cNvSpPr>
            <a:spLocks noGrp="1"/>
          </p:cNvSpPr>
          <p:nvPr>
            <p:ph type="sldNum" sz="quarter" idx="12"/>
          </p:nvPr>
        </p:nvSpPr>
        <p:spPr/>
        <p:txBody>
          <a:bodyPr/>
          <a:lstStyle/>
          <a:p>
            <a:fld id="{81D3295B-AC01-475C-BAFB-EC656D733C8C}" type="slidenum">
              <a:rPr lang="en-US" smtClean="0"/>
              <a:t>‹#›</a:t>
            </a:fld>
            <a:endParaRPr lang="en-US"/>
          </a:p>
        </p:txBody>
      </p:sp>
    </p:spTree>
    <p:extLst>
      <p:ext uri="{BB962C8B-B14F-4D97-AF65-F5344CB8AC3E}">
        <p14:creationId xmlns:p14="http://schemas.microsoft.com/office/powerpoint/2010/main" val="240409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51025-72EC-86FF-663E-886D3800A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D961A0-A66F-CCEF-5A15-9FACAFECA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92F8B-8736-E44E-22FA-D8BC37C4D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6C046-D1AD-43F4-B626-A170299F2E87}" type="datetimeFigureOut">
              <a:rPr lang="en-US" smtClean="0"/>
              <a:t>7/24/2024</a:t>
            </a:fld>
            <a:endParaRPr lang="en-US"/>
          </a:p>
        </p:txBody>
      </p:sp>
      <p:sp>
        <p:nvSpPr>
          <p:cNvPr id="5" name="Footer Placeholder 4">
            <a:extLst>
              <a:ext uri="{FF2B5EF4-FFF2-40B4-BE49-F238E27FC236}">
                <a16:creationId xmlns:a16="http://schemas.microsoft.com/office/drawing/2014/main" id="{14A3FF2F-3D23-0580-4E23-250F69429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855844-CE5E-A2E4-ECE5-399044E1C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3295B-AC01-475C-BAFB-EC656D733C8C}" type="slidenum">
              <a:rPr lang="en-US" smtClean="0"/>
              <a:t>‹#›</a:t>
            </a:fld>
            <a:endParaRPr lang="en-US"/>
          </a:p>
        </p:txBody>
      </p:sp>
    </p:spTree>
    <p:extLst>
      <p:ext uri="{BB962C8B-B14F-4D97-AF65-F5344CB8AC3E}">
        <p14:creationId xmlns:p14="http://schemas.microsoft.com/office/powerpoint/2010/main" val="167668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CC0F-9648-7B03-71AE-EEAC7BC1421E}"/>
              </a:ext>
            </a:extLst>
          </p:cNvPr>
          <p:cNvSpPr>
            <a:spLocks noGrp="1"/>
          </p:cNvSpPr>
          <p:nvPr>
            <p:ph type="ctrTitle"/>
          </p:nvPr>
        </p:nvSpPr>
        <p:spPr/>
        <p:txBody>
          <a:bodyPr/>
          <a:lstStyle/>
          <a:p>
            <a:r>
              <a:rPr lang="en-US" dirty="0"/>
              <a:t>Analyzing Bias in</a:t>
            </a:r>
            <a:br>
              <a:rPr lang="en-US" dirty="0"/>
            </a:br>
            <a:r>
              <a:rPr lang="en-US" i="1" dirty="0"/>
              <a:t>Good Mythical Morning</a:t>
            </a:r>
            <a:endParaRPr lang="en-US" dirty="0"/>
          </a:p>
        </p:txBody>
      </p:sp>
      <p:sp>
        <p:nvSpPr>
          <p:cNvPr id="3" name="Subtitle 2">
            <a:extLst>
              <a:ext uri="{FF2B5EF4-FFF2-40B4-BE49-F238E27FC236}">
                <a16:creationId xmlns:a16="http://schemas.microsoft.com/office/drawing/2014/main" id="{6ABCF6B5-E5A6-4D41-BCA5-A4B242D2FFB2}"/>
              </a:ext>
            </a:extLst>
          </p:cNvPr>
          <p:cNvSpPr>
            <a:spLocks noGrp="1"/>
          </p:cNvSpPr>
          <p:nvPr>
            <p:ph type="subTitle" idx="1"/>
          </p:nvPr>
        </p:nvSpPr>
        <p:spPr/>
        <p:txBody>
          <a:bodyPr/>
          <a:lstStyle/>
          <a:p>
            <a:r>
              <a:rPr lang="en-US" dirty="0"/>
              <a:t>Benjamin Hill</a:t>
            </a:r>
          </a:p>
        </p:txBody>
      </p:sp>
    </p:spTree>
    <p:extLst>
      <p:ext uri="{BB962C8B-B14F-4D97-AF65-F5344CB8AC3E}">
        <p14:creationId xmlns:p14="http://schemas.microsoft.com/office/powerpoint/2010/main" val="105515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0DBC-BE2A-A295-C5AA-1D52509687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FC8B94-9BD5-CD1B-B0A4-1EC95AA22C05}"/>
              </a:ext>
            </a:extLst>
          </p:cNvPr>
          <p:cNvSpPr>
            <a:spLocks noGrp="1"/>
          </p:cNvSpPr>
          <p:nvPr>
            <p:ph idx="1"/>
          </p:nvPr>
        </p:nvSpPr>
        <p:spPr/>
        <p:txBody>
          <a:bodyPr/>
          <a:lstStyle/>
          <a:p>
            <a:pPr marL="0" indent="0">
              <a:buNone/>
            </a:pPr>
            <a:r>
              <a:rPr lang="en-US" dirty="0"/>
              <a:t>On the YouTube channel, </a:t>
            </a:r>
            <a:r>
              <a:rPr lang="en-US" i="1" dirty="0"/>
              <a:t>Good Mythical Morning</a:t>
            </a:r>
            <a:r>
              <a:rPr lang="en-US" dirty="0"/>
              <a:t>, Rhett and Link have made videos in which they try and rate various foods. Sometimes Rhett expresses that Link’s scores are surprising to him, But Link always claims to take the act of judging very seriously. In this exploration we will determine whether Link’s scores are significantly different from Rhett’s.</a:t>
            </a:r>
          </a:p>
        </p:txBody>
      </p:sp>
    </p:spTree>
    <p:extLst>
      <p:ext uri="{BB962C8B-B14F-4D97-AF65-F5344CB8AC3E}">
        <p14:creationId xmlns:p14="http://schemas.microsoft.com/office/powerpoint/2010/main" val="415125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E725E-B530-6BA4-ADF3-F5A2717FE701}"/>
              </a:ext>
            </a:extLst>
          </p:cNvPr>
          <p:cNvSpPr>
            <a:spLocks noGrp="1"/>
          </p:cNvSpPr>
          <p:nvPr>
            <p:ph type="title"/>
          </p:nvPr>
        </p:nvSpPr>
        <p:spPr>
          <a:xfrm>
            <a:off x="5894962" y="479493"/>
            <a:ext cx="5458838" cy="1325563"/>
          </a:xfrm>
        </p:spPr>
        <p:txBody>
          <a:bodyPr>
            <a:normAutofit/>
          </a:bodyPr>
          <a:lstStyle/>
          <a:p>
            <a:endParaRPr lang="en-US" dirty="0"/>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picture containing text, screenshot, diagram, number&#10;&#10;Description automatically generated">
            <a:extLst>
              <a:ext uri="{FF2B5EF4-FFF2-40B4-BE49-F238E27FC236}">
                <a16:creationId xmlns:a16="http://schemas.microsoft.com/office/drawing/2014/main" id="{15DEB6AC-38BB-C426-D122-8470B45C3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96" y="511292"/>
            <a:ext cx="3941691" cy="59948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536F5CC3-0DB2-5352-EFD2-BA4EAB3A6B34}"/>
              </a:ext>
            </a:extLst>
          </p:cNvPr>
          <p:cNvSpPr>
            <a:spLocks noGrp="1"/>
          </p:cNvSpPr>
          <p:nvPr>
            <p:ph idx="1"/>
          </p:nvPr>
        </p:nvSpPr>
        <p:spPr>
          <a:xfrm>
            <a:off x="5894962" y="1984443"/>
            <a:ext cx="5458838" cy="4192520"/>
          </a:xfrm>
        </p:spPr>
        <p:txBody>
          <a:bodyPr>
            <a:normAutofit/>
          </a:bodyPr>
          <a:lstStyle/>
          <a:p>
            <a:pPr marL="0" indent="0">
              <a:buNone/>
            </a:pPr>
            <a:r>
              <a:rPr lang="en-US" dirty="0"/>
              <a:t>The average total scores (both judges’ scores added together) for each episode are shown in the chart. It seems that, overall, they enjoyed Krispy Kreme donuts the most and Hi-Chews the least, on average. It seems their average scores are decently consistent across the episodes.</a:t>
            </a:r>
          </a:p>
        </p:txBody>
      </p:sp>
    </p:spTree>
    <p:extLst>
      <p:ext uri="{BB962C8B-B14F-4D97-AF65-F5344CB8AC3E}">
        <p14:creationId xmlns:p14="http://schemas.microsoft.com/office/powerpoint/2010/main" val="307037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3F8E-DAD6-14F3-3F29-EFF3507CCA3C}"/>
              </a:ext>
            </a:extLst>
          </p:cNvPr>
          <p:cNvSpPr>
            <a:spLocks noGrp="1"/>
          </p:cNvSpPr>
          <p:nvPr>
            <p:ph type="title"/>
          </p:nvPr>
        </p:nvSpPr>
        <p:spPr>
          <a:xfrm>
            <a:off x="6417733" y="490537"/>
            <a:ext cx="5291663" cy="1628775"/>
          </a:xfrm>
        </p:spPr>
        <p:txBody>
          <a:bodyPr anchor="b">
            <a:normAutofit/>
          </a:bodyPr>
          <a:lstStyle/>
          <a:p>
            <a:endParaRPr lang="en-US" sz="4000" dirty="0"/>
          </a:p>
        </p:txBody>
      </p:sp>
      <p:pic>
        <p:nvPicPr>
          <p:cNvPr id="6" name="Picture 5" descr="A picture containing text, line, parallel, diagram&#10;&#10;Description automatically generated">
            <a:extLst>
              <a:ext uri="{FF2B5EF4-FFF2-40B4-BE49-F238E27FC236}">
                <a16:creationId xmlns:a16="http://schemas.microsoft.com/office/drawing/2014/main" id="{2E337CEE-9C9D-2E7C-CD12-3621E3020A25}"/>
              </a:ext>
            </a:extLst>
          </p:cNvPr>
          <p:cNvPicPr>
            <a:picLocks noChangeAspect="1"/>
          </p:cNvPicPr>
          <p:nvPr/>
        </p:nvPicPr>
        <p:blipFill rotWithShape="1">
          <a:blip r:embed="rId2">
            <a:extLst>
              <a:ext uri="{28A0092B-C50C-407E-A947-70E740481C1C}">
                <a14:useLocalDpi xmlns:a14="http://schemas.microsoft.com/office/drawing/2010/main" val="0"/>
              </a:ext>
            </a:extLst>
          </a:blip>
          <a:srcRect r="2" b="1136"/>
          <a:stretch/>
        </p:blipFill>
        <p:spPr>
          <a:xfrm>
            <a:off x="2" y="1587"/>
            <a:ext cx="6095999" cy="7046327"/>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30B3CE4F-B2CC-67F6-7238-9E76CA3C208D}"/>
              </a:ext>
            </a:extLst>
          </p:cNvPr>
          <p:cNvSpPr>
            <a:spLocks noGrp="1"/>
          </p:cNvSpPr>
          <p:nvPr>
            <p:ph idx="1"/>
          </p:nvPr>
        </p:nvSpPr>
        <p:spPr>
          <a:xfrm>
            <a:off x="6417734" y="2614612"/>
            <a:ext cx="5291663" cy="3752849"/>
          </a:xfrm>
        </p:spPr>
        <p:txBody>
          <a:bodyPr>
            <a:normAutofit/>
          </a:bodyPr>
          <a:lstStyle/>
          <a:p>
            <a:pPr marL="0" indent="0">
              <a:buNone/>
            </a:pPr>
            <a:r>
              <a:rPr lang="en-US" sz="1800" dirty="0"/>
              <a:t>Does the order of appearance of foods in an episode affect the score given? There seems to be a slight negative correlation between total score and the order in which the foods appear; however, the r-squared value of the trendline is very low (0.016), which shows that the trend is not very strong. Therefore, I believe the total score of a food is not significantly affected by its order of appearance.</a:t>
            </a:r>
          </a:p>
          <a:p>
            <a:pPr marL="0" indent="0">
              <a:buNone/>
            </a:pPr>
            <a:endParaRPr lang="en-US" sz="1800" dirty="0"/>
          </a:p>
          <a:p>
            <a:pPr marL="0" indent="0">
              <a:buNone/>
            </a:pPr>
            <a:r>
              <a:rPr lang="en-US" sz="1800" dirty="0"/>
              <a:t>The chaotic tendency of the graph smooths out noticeably after about 35 – this is due to there only being 35 or fewer flavors tested in four of the five episodes, so the rest are from a single episode.</a:t>
            </a:r>
          </a:p>
        </p:txBody>
      </p:sp>
    </p:spTree>
    <p:extLst>
      <p:ext uri="{BB962C8B-B14F-4D97-AF65-F5344CB8AC3E}">
        <p14:creationId xmlns:p14="http://schemas.microsoft.com/office/powerpoint/2010/main" val="210816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722F0-B1BA-0C2A-F9F6-9A98ACD8C0BD}"/>
              </a:ext>
            </a:extLst>
          </p:cNvPr>
          <p:cNvSpPr>
            <a:spLocks noGrp="1"/>
          </p:cNvSpPr>
          <p:nvPr>
            <p:ph type="title"/>
          </p:nvPr>
        </p:nvSpPr>
        <p:spPr>
          <a:xfrm>
            <a:off x="640080" y="325369"/>
            <a:ext cx="4368602" cy="1956841"/>
          </a:xfrm>
        </p:spPr>
        <p:txBody>
          <a:bodyPr anchor="b">
            <a:normAutofit fontScale="90000"/>
          </a:bodyPr>
          <a:lstStyle/>
          <a:p>
            <a:r>
              <a:rPr lang="en-US" sz="5400" dirty="0"/>
              <a:t>Relationship Between Scores</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F94E11-0987-2058-4BEF-D29CF41EC37E}"/>
              </a:ext>
            </a:extLst>
          </p:cNvPr>
          <p:cNvSpPr>
            <a:spLocks noGrp="1"/>
          </p:cNvSpPr>
          <p:nvPr>
            <p:ph idx="1"/>
          </p:nvPr>
        </p:nvSpPr>
        <p:spPr>
          <a:xfrm>
            <a:off x="640080" y="2872899"/>
            <a:ext cx="4243589" cy="3320668"/>
          </a:xfrm>
        </p:spPr>
        <p:txBody>
          <a:bodyPr>
            <a:normAutofit lnSpcReduction="10000"/>
          </a:bodyPr>
          <a:lstStyle/>
          <a:p>
            <a:pPr marL="0" indent="0">
              <a:buNone/>
            </a:pPr>
            <a:r>
              <a:rPr lang="en-US" sz="2200" dirty="0"/>
              <a:t>There seems to be a positive correlation between the scores of Rhett and Link, such that whenever Rhett gives a higher score, Link is also more likely to give a higher score. However, once again, the trendline’s r-squared value is decently low (0.31), so the correlation is tenuous. I conclude that there is no reliable correlation between the scores they each give.</a:t>
            </a:r>
          </a:p>
        </p:txBody>
      </p:sp>
      <p:pic>
        <p:nvPicPr>
          <p:cNvPr id="6" name="Picture 5" descr="A picture containing text, diagram, screenshot, line&#10;&#10;Description automatically generated">
            <a:extLst>
              <a:ext uri="{FF2B5EF4-FFF2-40B4-BE49-F238E27FC236}">
                <a16:creationId xmlns:a16="http://schemas.microsoft.com/office/drawing/2014/main" id="{B0BD1FE1-DCE5-396D-82A9-F230F3E4AFDC}"/>
              </a:ext>
            </a:extLst>
          </p:cNvPr>
          <p:cNvPicPr>
            <a:picLocks noChangeAspect="1"/>
          </p:cNvPicPr>
          <p:nvPr/>
        </p:nvPicPr>
        <p:blipFill rotWithShape="1">
          <a:blip r:embed="rId2">
            <a:extLst>
              <a:ext uri="{28A0092B-C50C-407E-A947-70E740481C1C}">
                <a14:useLocalDpi xmlns:a14="http://schemas.microsoft.com/office/drawing/2010/main" val="0"/>
              </a:ext>
            </a:extLst>
          </a:blip>
          <a:srcRect t="6474" b="588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10544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320</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Analyzing Bias in Good Mythical Morning</vt:lpstr>
      <vt:lpstr>PowerPoint Presentation</vt:lpstr>
      <vt:lpstr>PowerPoint Presentation</vt:lpstr>
      <vt:lpstr>PowerPoint Presentation</vt:lpstr>
      <vt:lpstr>Relationship Between Scores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Hill, Benjamin</dc:creator>
  <cp:lastModifiedBy>Hill, Benjamin</cp:lastModifiedBy>
  <cp:revision>4</cp:revision>
  <dcterms:created xsi:type="dcterms:W3CDTF">2023-05-16T20:40:08Z</dcterms:created>
  <dcterms:modified xsi:type="dcterms:W3CDTF">2024-07-25T22:09:14Z</dcterms:modified>
</cp:coreProperties>
</file>