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7CF8-895E-F3DF-0DE1-7DEE0226C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A8676-AEF2-4A10-CDAF-C1E70E9F4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BB32D1-819D-B9BB-3055-097266CEF5C2}"/>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51755601-575F-E270-001D-66026D705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C1023-F990-8348-2037-26222714B3D6}"/>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51345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DB5D-0CB3-1405-9C1E-B17A97CE0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D9B4D-5A01-011C-6107-94DB9C3BF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1FB14-9EC1-DAD8-43EA-BDAC54D98CF9}"/>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C406FF1A-829F-23F2-503A-73A897499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78161-7231-28EC-2F3B-288CD495CED3}"/>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285982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682D9-21FA-7844-A111-C44F748F4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00DE97-0017-54F0-A526-1C604D42E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A833-BC9F-A80C-0E05-95135F4CA9C5}"/>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0CE56754-6BE5-A932-EED5-E039E5A3C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3779C-A00A-D10A-D291-D3367739D9F1}"/>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13148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CAF-BB29-170E-852D-6D39BD04B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09B36-E3A2-BBAE-A1DD-986B6D604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D9986-6E95-B8DF-D47E-D6FDD3EE1889}"/>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9E053BC7-C0B1-98DE-737F-AC1792ED0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0628-73C6-054E-BDC0-0EB9F0CEF542}"/>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36709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8216-40D8-6CEE-3A1A-30CC681E9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EF938F-2676-0E87-0F82-3C2F9284D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87839-2662-D82B-FC43-7423F5E7F0A4}"/>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51BC3C22-27C0-98FE-30B7-6CC1561CF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82D36-480E-0047-FA5E-D342AAEDD47E}"/>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09714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FE0-3A17-4784-B797-A718EED68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32E88-A8EE-E477-D156-5D4C1ACBC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AEF94-59EE-96B3-2BA9-F7483A908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5FA352-2FE1-41AA-DF4F-079E4506FAC7}"/>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6" name="Footer Placeholder 5">
            <a:extLst>
              <a:ext uri="{FF2B5EF4-FFF2-40B4-BE49-F238E27FC236}">
                <a16:creationId xmlns:a16="http://schemas.microsoft.com/office/drawing/2014/main" id="{72BCE572-4625-7449-2743-2263C45F7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A9ECD-E756-2BA0-5F43-50865DC24C6B}"/>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91661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AB74-A21B-72FE-1564-AB8B3AFE4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52C6D4-9FB8-77CB-2DB7-AF21D6F38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AE6F1-5750-6672-65CE-95C00F90B5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B6532-401F-1E06-AF06-87B5B2A30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F0125-3F6F-F04D-FC5D-FAE19F424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8D6BB-7266-EEE1-1EC8-84BC16ECDF73}"/>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8" name="Footer Placeholder 7">
            <a:extLst>
              <a:ext uri="{FF2B5EF4-FFF2-40B4-BE49-F238E27FC236}">
                <a16:creationId xmlns:a16="http://schemas.microsoft.com/office/drawing/2014/main" id="{7031BF56-E0A3-1C87-719E-EA23C6EA5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876AC9-0CC7-2004-9EB2-3114BC470432}"/>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49637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5921-DF12-1970-31C4-A786F673A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CC6C4A-9167-91B7-5EC6-168A30BA06C4}"/>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4" name="Footer Placeholder 3">
            <a:extLst>
              <a:ext uri="{FF2B5EF4-FFF2-40B4-BE49-F238E27FC236}">
                <a16:creationId xmlns:a16="http://schemas.microsoft.com/office/drawing/2014/main" id="{18E224FE-9EA4-EF00-A850-10ABF8599D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C0826-4026-C27C-DE76-9995F21AEFA0}"/>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244827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6D982-0306-DF07-46C1-6C8F9524DC00}"/>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3" name="Footer Placeholder 2">
            <a:extLst>
              <a:ext uri="{FF2B5EF4-FFF2-40B4-BE49-F238E27FC236}">
                <a16:creationId xmlns:a16="http://schemas.microsoft.com/office/drawing/2014/main" id="{6C1CF4C9-476A-F602-7C28-E84F90A550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A07F7-A81E-D51E-A887-6C9B51B71BD4}"/>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117274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FA0E-99DE-7FB4-FB1C-BC6F9E4A9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5F182-D578-5881-E689-A8D80AF3F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8D02A-67F2-CCB6-40B9-0D797EA8C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B9095-CDE8-5318-E2A3-763D20697CA3}"/>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6" name="Footer Placeholder 5">
            <a:extLst>
              <a:ext uri="{FF2B5EF4-FFF2-40B4-BE49-F238E27FC236}">
                <a16:creationId xmlns:a16="http://schemas.microsoft.com/office/drawing/2014/main" id="{701A0327-94F0-FEE0-404D-FBA114874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2412C-0716-1758-E7C1-A6A9CBEF32AE}"/>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26398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933F-7A14-FC23-7B57-E3BE7845D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6BEFDE-9A24-9DDF-BA93-3B6EF0B1D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CA2A0-6BF4-1639-FDD4-8CA09622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9A50E-148C-3FA1-AFE7-97F8456528BE}"/>
              </a:ext>
            </a:extLst>
          </p:cNvPr>
          <p:cNvSpPr>
            <a:spLocks noGrp="1"/>
          </p:cNvSpPr>
          <p:nvPr>
            <p:ph type="dt" sz="half" idx="10"/>
          </p:nvPr>
        </p:nvSpPr>
        <p:spPr/>
        <p:txBody>
          <a:bodyPr/>
          <a:lstStyle/>
          <a:p>
            <a:fld id="{5C62064E-24D9-4490-94DD-E58D97B214E3}" type="datetimeFigureOut">
              <a:rPr lang="en-US" smtClean="0"/>
              <a:t>7/25/2024</a:t>
            </a:fld>
            <a:endParaRPr lang="en-US"/>
          </a:p>
        </p:txBody>
      </p:sp>
      <p:sp>
        <p:nvSpPr>
          <p:cNvPr id="6" name="Footer Placeholder 5">
            <a:extLst>
              <a:ext uri="{FF2B5EF4-FFF2-40B4-BE49-F238E27FC236}">
                <a16:creationId xmlns:a16="http://schemas.microsoft.com/office/drawing/2014/main" id="{53AD1806-FE08-5015-3DA8-0BD68727D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71CA5-9DED-AC28-C52F-0D525EE5B026}"/>
              </a:ext>
            </a:extLst>
          </p:cNvPr>
          <p:cNvSpPr>
            <a:spLocks noGrp="1"/>
          </p:cNvSpPr>
          <p:nvPr>
            <p:ph type="sldNum" sz="quarter" idx="12"/>
          </p:nvPr>
        </p:nvSpPr>
        <p:spPr/>
        <p:txBody>
          <a:bodyPr/>
          <a:lstStyle/>
          <a:p>
            <a:fld id="{F6FFDFDF-70F8-427C-9581-BB0D8C216510}" type="slidenum">
              <a:rPr lang="en-US" smtClean="0"/>
              <a:t>‹#›</a:t>
            </a:fld>
            <a:endParaRPr lang="en-US"/>
          </a:p>
        </p:txBody>
      </p:sp>
    </p:spTree>
    <p:extLst>
      <p:ext uri="{BB962C8B-B14F-4D97-AF65-F5344CB8AC3E}">
        <p14:creationId xmlns:p14="http://schemas.microsoft.com/office/powerpoint/2010/main" val="325554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B4A19-2D38-F35E-4304-1892E4B1F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14A3F-CD77-28D0-25CB-5C9A011B2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935DC-0ECD-7FA3-4733-2251BEB53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2064E-24D9-4490-94DD-E58D97B214E3}" type="datetimeFigureOut">
              <a:rPr lang="en-US" smtClean="0"/>
              <a:t>7/25/2024</a:t>
            </a:fld>
            <a:endParaRPr lang="en-US"/>
          </a:p>
        </p:txBody>
      </p:sp>
      <p:sp>
        <p:nvSpPr>
          <p:cNvPr id="5" name="Footer Placeholder 4">
            <a:extLst>
              <a:ext uri="{FF2B5EF4-FFF2-40B4-BE49-F238E27FC236}">
                <a16:creationId xmlns:a16="http://schemas.microsoft.com/office/drawing/2014/main" id="{FA6FF10F-7525-DC82-65EC-E7934B2DB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C21F6D-9E18-479B-27E6-8E2FB9B9D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FDFDF-70F8-427C-9581-BB0D8C216510}" type="slidenum">
              <a:rPr lang="en-US" smtClean="0"/>
              <a:t>‹#›</a:t>
            </a:fld>
            <a:endParaRPr lang="en-US"/>
          </a:p>
        </p:txBody>
      </p:sp>
    </p:spTree>
    <p:extLst>
      <p:ext uri="{BB962C8B-B14F-4D97-AF65-F5344CB8AC3E}">
        <p14:creationId xmlns:p14="http://schemas.microsoft.com/office/powerpoint/2010/main" val="8012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8F0D-A2D8-278E-5A78-7E5BBDCCD206}"/>
              </a:ext>
            </a:extLst>
          </p:cNvPr>
          <p:cNvSpPr>
            <a:spLocks noGrp="1"/>
          </p:cNvSpPr>
          <p:nvPr>
            <p:ph type="ctrTitle"/>
          </p:nvPr>
        </p:nvSpPr>
        <p:spPr/>
        <p:txBody>
          <a:bodyPr/>
          <a:lstStyle/>
          <a:p>
            <a:r>
              <a:rPr lang="en-US" dirty="0"/>
              <a:t>Describing Assorted LEGOs</a:t>
            </a:r>
          </a:p>
        </p:txBody>
      </p:sp>
      <p:sp>
        <p:nvSpPr>
          <p:cNvPr id="3" name="Subtitle 2">
            <a:extLst>
              <a:ext uri="{FF2B5EF4-FFF2-40B4-BE49-F238E27FC236}">
                <a16:creationId xmlns:a16="http://schemas.microsoft.com/office/drawing/2014/main" id="{0F47CC73-1385-8C23-E670-EF4C511F32BC}"/>
              </a:ext>
            </a:extLst>
          </p:cNvPr>
          <p:cNvSpPr>
            <a:spLocks noGrp="1"/>
          </p:cNvSpPr>
          <p:nvPr>
            <p:ph type="subTitle" idx="1"/>
          </p:nvPr>
        </p:nvSpPr>
        <p:spPr/>
        <p:txBody>
          <a:bodyPr/>
          <a:lstStyle/>
          <a:p>
            <a:r>
              <a:rPr lang="en-US" dirty="0"/>
              <a:t>Benjamin Hill</a:t>
            </a:r>
          </a:p>
        </p:txBody>
      </p:sp>
    </p:spTree>
    <p:extLst>
      <p:ext uri="{BB962C8B-B14F-4D97-AF65-F5344CB8AC3E}">
        <p14:creationId xmlns:p14="http://schemas.microsoft.com/office/powerpoint/2010/main" val="92894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17CC91E1-EB3A-ABC8-4A4F-D5A8A4C17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204" y="0"/>
            <a:ext cx="8173591" cy="4210638"/>
          </a:xfrm>
        </p:spPr>
      </p:pic>
      <p:sp>
        <p:nvSpPr>
          <p:cNvPr id="6" name="TextBox 5">
            <a:extLst>
              <a:ext uri="{FF2B5EF4-FFF2-40B4-BE49-F238E27FC236}">
                <a16:creationId xmlns:a16="http://schemas.microsoft.com/office/drawing/2014/main" id="{8D8F5E20-873B-F697-97DF-A703F82BA100}"/>
              </a:ext>
            </a:extLst>
          </p:cNvPr>
          <p:cNvSpPr txBox="1"/>
          <p:nvPr/>
        </p:nvSpPr>
        <p:spPr>
          <a:xfrm>
            <a:off x="692727" y="4821382"/>
            <a:ext cx="10155382" cy="1200329"/>
          </a:xfrm>
          <a:prstGeom prst="rect">
            <a:avLst/>
          </a:prstGeom>
          <a:noFill/>
        </p:spPr>
        <p:txBody>
          <a:bodyPr wrap="square" rtlCol="0">
            <a:spAutoFit/>
          </a:bodyPr>
          <a:lstStyle/>
          <a:p>
            <a:r>
              <a:rPr lang="en-US" dirty="0"/>
              <a:t>The intent here is to visualize a collection of LEGO pieces using graphs instead of images. The variables recorded include the order in which they were recorded, the color of the piece, whether it is a brick or not, whether it is a tall or short piece, its width and length and area in units of studs, whether or not it has decal or is transparent or smooth or curved, as well as its basic geometric shape.</a:t>
            </a:r>
          </a:p>
        </p:txBody>
      </p:sp>
    </p:spTree>
    <p:extLst>
      <p:ext uri="{BB962C8B-B14F-4D97-AF65-F5344CB8AC3E}">
        <p14:creationId xmlns:p14="http://schemas.microsoft.com/office/powerpoint/2010/main" val="395849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screenshot, plot, line&#10;&#10;Description automatically generated">
            <a:extLst>
              <a:ext uri="{FF2B5EF4-FFF2-40B4-BE49-F238E27FC236}">
                <a16:creationId xmlns:a16="http://schemas.microsoft.com/office/drawing/2014/main" id="{F3BEF154-0F81-9FB3-2EF4-32606D37D8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92" y="643466"/>
            <a:ext cx="10129215" cy="5571067"/>
          </a:xfrm>
          <a:prstGeom prst="rect">
            <a:avLst/>
          </a:prstGeom>
        </p:spPr>
      </p:pic>
      <p:sp>
        <p:nvSpPr>
          <p:cNvPr id="6" name="TextBox 5">
            <a:extLst>
              <a:ext uri="{FF2B5EF4-FFF2-40B4-BE49-F238E27FC236}">
                <a16:creationId xmlns:a16="http://schemas.microsoft.com/office/drawing/2014/main" id="{4DDE72A2-DBB1-B804-E044-5598DD72950F}"/>
              </a:ext>
            </a:extLst>
          </p:cNvPr>
          <p:cNvSpPr txBox="1"/>
          <p:nvPr/>
        </p:nvSpPr>
        <p:spPr>
          <a:xfrm>
            <a:off x="9666514" y="2813538"/>
            <a:ext cx="2525486" cy="2862322"/>
          </a:xfrm>
          <a:prstGeom prst="rect">
            <a:avLst/>
          </a:prstGeom>
          <a:noFill/>
        </p:spPr>
        <p:txBody>
          <a:bodyPr wrap="square" rtlCol="0">
            <a:spAutoFit/>
          </a:bodyPr>
          <a:lstStyle/>
          <a:p>
            <a:r>
              <a:rPr lang="en-US" dirty="0"/>
              <a:t>This chart shows piece length by the length of the bar, width by the width of the bar, and area by how darkly blue it is. It makes for an interesting visualization of the physical characteristics of the pieces in the set.</a:t>
            </a:r>
          </a:p>
        </p:txBody>
      </p:sp>
    </p:spTree>
    <p:extLst>
      <p:ext uri="{BB962C8B-B14F-4D97-AF65-F5344CB8AC3E}">
        <p14:creationId xmlns:p14="http://schemas.microsoft.com/office/powerpoint/2010/main" val="224906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877BB-A265-BA5C-6F4A-7DA3FFE756DA}"/>
              </a:ext>
            </a:extLst>
          </p:cNvPr>
          <p:cNvSpPr>
            <a:spLocks noGrp="1"/>
          </p:cNvSpPr>
          <p:nvPr>
            <p:ph type="title"/>
          </p:nvPr>
        </p:nvSpPr>
        <p:spPr>
          <a:xfrm>
            <a:off x="5894962" y="479493"/>
            <a:ext cx="5458838" cy="1325563"/>
          </a:xfrm>
        </p:spPr>
        <p:txBody>
          <a:bodyPr>
            <a:normAutofit/>
          </a:bodyPr>
          <a:lstStyle/>
          <a:p>
            <a:endParaRPr lang="en-US"/>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text, screenshot, number, font&#10;&#10;Description automatically generated">
            <a:extLst>
              <a:ext uri="{FF2B5EF4-FFF2-40B4-BE49-F238E27FC236}">
                <a16:creationId xmlns:a16="http://schemas.microsoft.com/office/drawing/2014/main" id="{F919DAD8-D7E3-890E-8A4C-0A434C553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96" y="511293"/>
            <a:ext cx="4487553"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1D580D46-5A63-9ED5-745B-AE0E00B1D15B}"/>
              </a:ext>
            </a:extLst>
          </p:cNvPr>
          <p:cNvSpPr>
            <a:spLocks noGrp="1"/>
          </p:cNvSpPr>
          <p:nvPr>
            <p:ph idx="1"/>
          </p:nvPr>
        </p:nvSpPr>
        <p:spPr>
          <a:xfrm>
            <a:off x="5894962" y="1984443"/>
            <a:ext cx="5458838" cy="4192520"/>
          </a:xfrm>
        </p:spPr>
        <p:txBody>
          <a:bodyPr>
            <a:normAutofit/>
          </a:bodyPr>
          <a:lstStyle/>
          <a:p>
            <a:pPr marL="0" indent="0">
              <a:buNone/>
            </a:pPr>
            <a:r>
              <a:rPr lang="en-US" dirty="0"/>
              <a:t>This histogram shows the frequency of each basic geometric shape. Clearly the most common shape is rectangular, recorded here as a parallelogram.</a:t>
            </a:r>
          </a:p>
        </p:txBody>
      </p:sp>
    </p:spTree>
    <p:extLst>
      <p:ext uri="{BB962C8B-B14F-4D97-AF65-F5344CB8AC3E}">
        <p14:creationId xmlns:p14="http://schemas.microsoft.com/office/powerpoint/2010/main" val="381683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colorfulness, diagram, design&#10;&#10;Description automatically generated">
            <a:extLst>
              <a:ext uri="{FF2B5EF4-FFF2-40B4-BE49-F238E27FC236}">
                <a16:creationId xmlns:a16="http://schemas.microsoft.com/office/drawing/2014/main" id="{523D7C6A-0468-C381-697D-6221C5853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522" y="101600"/>
            <a:ext cx="10995412" cy="6046334"/>
          </a:xfrm>
        </p:spPr>
      </p:pic>
      <p:sp>
        <p:nvSpPr>
          <p:cNvPr id="6" name="TextBox 5">
            <a:extLst>
              <a:ext uri="{FF2B5EF4-FFF2-40B4-BE49-F238E27FC236}">
                <a16:creationId xmlns:a16="http://schemas.microsoft.com/office/drawing/2014/main" id="{D8BE7CE3-C3FB-D3E0-851B-99E9959D7C0D}"/>
              </a:ext>
            </a:extLst>
          </p:cNvPr>
          <p:cNvSpPr txBox="1"/>
          <p:nvPr/>
        </p:nvSpPr>
        <p:spPr>
          <a:xfrm>
            <a:off x="2748559" y="5176464"/>
            <a:ext cx="6694882" cy="646331"/>
          </a:xfrm>
          <a:prstGeom prst="rect">
            <a:avLst/>
          </a:prstGeom>
          <a:noFill/>
        </p:spPr>
        <p:txBody>
          <a:bodyPr wrap="square" rtlCol="0">
            <a:spAutoFit/>
          </a:bodyPr>
          <a:lstStyle/>
          <a:p>
            <a:r>
              <a:rPr lang="en-US" dirty="0"/>
              <a:t>This chart displays the distribution of colors among the pieces. It is easy to understand, and there is a simple charm to the visualization.</a:t>
            </a:r>
          </a:p>
        </p:txBody>
      </p:sp>
    </p:spTree>
    <p:extLst>
      <p:ext uri="{BB962C8B-B14F-4D97-AF65-F5344CB8AC3E}">
        <p14:creationId xmlns:p14="http://schemas.microsoft.com/office/powerpoint/2010/main" val="69932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749A36-1561-3AEC-2DED-0C717707D12C}"/>
              </a:ext>
            </a:extLst>
          </p:cNvPr>
          <p:cNvPicPr>
            <a:picLocks noChangeAspect="1"/>
          </p:cNvPicPr>
          <p:nvPr/>
        </p:nvPicPr>
        <p:blipFill>
          <a:blip r:embed="rId2"/>
          <a:stretch>
            <a:fillRect/>
          </a:stretch>
        </p:blipFill>
        <p:spPr>
          <a:xfrm>
            <a:off x="0" y="0"/>
            <a:ext cx="12188952" cy="6577336"/>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1FC42685-7D2A-5589-AF36-6C815221AFE8}"/>
              </a:ext>
            </a:extLst>
          </p:cNvPr>
          <p:cNvSpPr txBox="1"/>
          <p:nvPr/>
        </p:nvSpPr>
        <p:spPr>
          <a:xfrm>
            <a:off x="10210097" y="1859339"/>
            <a:ext cx="1978855" cy="3139321"/>
          </a:xfrm>
          <a:prstGeom prst="rect">
            <a:avLst/>
          </a:prstGeom>
          <a:noFill/>
        </p:spPr>
        <p:txBody>
          <a:bodyPr wrap="square" rtlCol="0">
            <a:spAutoFit/>
          </a:bodyPr>
          <a:lstStyle/>
          <a:p>
            <a:pPr algn="ctr"/>
            <a:r>
              <a:rPr lang="en-US" dirty="0"/>
              <a:t>This chart compares length with width, along with comparing bricks with other types of pieces, and accounting for height. Notice that bricks in this set never exceed two studs in width.</a:t>
            </a:r>
          </a:p>
        </p:txBody>
      </p:sp>
      <p:sp>
        <p:nvSpPr>
          <p:cNvPr id="3" name="Content Placeholder 2">
            <a:extLst>
              <a:ext uri="{FF2B5EF4-FFF2-40B4-BE49-F238E27FC236}">
                <a16:creationId xmlns:a16="http://schemas.microsoft.com/office/drawing/2014/main" id="{664620CA-0BC7-DBB6-1D23-9199989E9C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903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223</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Describing Assorted LEGOs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Hill, Benjamin</dc:creator>
  <cp:lastModifiedBy>Hill, Benjamin</cp:lastModifiedBy>
  <cp:revision>4</cp:revision>
  <dcterms:created xsi:type="dcterms:W3CDTF">2023-05-16T21:12:56Z</dcterms:created>
  <dcterms:modified xsi:type="dcterms:W3CDTF">2024-07-25T22:21:06Z</dcterms:modified>
</cp:coreProperties>
</file>