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72" r:id="rId7"/>
    <p:sldId id="264" r:id="rId8"/>
    <p:sldId id="265" r:id="rId9"/>
    <p:sldId id="273" r:id="rId10"/>
    <p:sldId id="274" r:id="rId11"/>
    <p:sldId id="275" r:id="rId12"/>
    <p:sldId id="269" r:id="rId13"/>
  </p:sldIdLst>
  <p:sldSz cx="9144000" cy="5143500" type="screen16x9"/>
  <p:notesSz cx="6858000" cy="9144000"/>
  <p:embeddedFontLst>
    <p:embeddedFont>
      <p:font typeface="Arvo" panose="020B0604020202020204" charset="0"/>
      <p:regular r:id="rId15"/>
      <p:bold r:id="rId16"/>
      <p:italic r:id="rId17"/>
      <p:boldItalic r:id="rId18"/>
    </p:embeddedFont>
    <p:embeddedFont>
      <p:font typeface="Bodoni" panose="020B0604020202020204" charset="0"/>
      <p:regular r:id="rId19"/>
      <p:bold r:id="rId20"/>
      <p:italic r:id="rId21"/>
      <p:boldItalic r:id="rId22"/>
    </p:embeddedFont>
    <p:embeddedFont>
      <p:font typeface="Gisha" panose="020B0502040204020203" pitchFamily="34" charset="-79"/>
      <p:regular r:id="rId23"/>
      <p:bold r:id="rId24"/>
    </p:embeddedFont>
    <p:embeddedFont>
      <p:font typeface="Ubuntu" panose="020B0504030602030204" pitchFamily="34" charset="0"/>
      <p:regular r:id="rId25"/>
      <p:bold r:id="rId26"/>
      <p:italic r:id="rId27"/>
      <p:boldItalic r:id="rId28"/>
    </p:embeddedFont>
    <p:embeddedFont>
      <p:font typeface="Ubuntu Light" panose="020B0304030602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gtzNUOd9w0VB6Pai2mErtiv8w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62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590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66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74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/>
          <p:nvPr/>
        </p:nvSpPr>
        <p:spPr>
          <a:xfrm>
            <a:off x="3726422" y="321200"/>
            <a:ext cx="4885500" cy="4431600"/>
          </a:xfrm>
          <a:prstGeom prst="rect">
            <a:avLst/>
          </a:prstGeom>
          <a:solidFill>
            <a:srgbClr val="458BCA"/>
          </a:solidFill>
          <a:ln w="9525" cap="flat" cmpd="sng">
            <a:solidFill>
              <a:srgbClr val="458B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399641" y="1856275"/>
            <a:ext cx="6157800" cy="875700"/>
          </a:xfrm>
          <a:prstGeom prst="rect">
            <a:avLst/>
          </a:prstGeom>
          <a:noFill/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latin typeface="Gisha"/>
                <a:ea typeface="Gisha"/>
                <a:cs typeface="Gisha"/>
                <a:sym typeface="Gish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458B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latin typeface="Gisha"/>
                <a:ea typeface="Gisha"/>
                <a:cs typeface="Gisha"/>
                <a:sym typeface="Gish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458BC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1343025" y="1484313"/>
            <a:ext cx="6457950" cy="286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defRPr>
            </a:lvl1pPr>
            <a:lvl2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defRPr>
            </a:lvl2pPr>
            <a:lvl3pPr marL="1371600" lvl="2" indent="-3111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60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defRPr>
            </a:lvl3pPr>
            <a:lvl4pPr marL="1828800" lvl="3" indent="-3111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60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defRPr>
            </a:lvl4pPr>
            <a:lvl5pPr marL="2286000" lvl="4" indent="-3048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5737483" y="99390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Gisha"/>
                <a:ea typeface="Gisha"/>
                <a:cs typeface="Gisha"/>
                <a:sym typeface="Gish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ubTitle" idx="1"/>
          </p:nvPr>
        </p:nvSpPr>
        <p:spPr>
          <a:xfrm>
            <a:off x="5782211" y="2564775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isha"/>
                <a:ea typeface="Gisha"/>
                <a:cs typeface="Gisha"/>
                <a:sym typeface="Gish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23" name="Google Shape;23;p24"/>
          <p:cNvCxnSpPr/>
          <p:nvPr/>
        </p:nvCxnSpPr>
        <p:spPr>
          <a:xfrm>
            <a:off x="8015013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9" name="Google Shape;9;p21" descr="\\image-server\shared\תוכניתי\מסמכים כלל תכניתיים\סמלים\סמלים כללי\תלפיות כללי\talpio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5914" y="384928"/>
            <a:ext cx="1297041" cy="7589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t9TBcolzRwISf37OfrK10_yLQ340LKVy2D-3EEKH0J0XLdQ/viewform?usp=sf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-IL" i="1" dirty="0">
                <a:solidFill>
                  <a:schemeClr val="tx1"/>
                </a:solidFill>
              </a:rPr>
              <a:t>סוציוגרם</a:t>
            </a:r>
            <a:r>
              <a:rPr lang="he-IL" i="1" dirty="0">
                <a:solidFill>
                  <a:schemeClr val="tx1"/>
                </a:solidFill>
              </a:rPr>
              <a:t> – תוצאות גולמיות</a:t>
            </a:r>
            <a:endParaRPr i="1" dirty="0">
              <a:solidFill>
                <a:schemeClr val="tx1"/>
              </a:solidFill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6370982" y="2870520"/>
            <a:ext cx="1546892" cy="442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sz="1800" b="0" i="0" u="none" strike="noStrike" cap="none" dirty="0">
                <a:solidFill>
                  <a:srgbClr val="000000"/>
                </a:solidFill>
                <a:latin typeface="Gisha"/>
                <a:ea typeface="Gisha"/>
                <a:cs typeface="Gisha"/>
                <a:sym typeface="Gisha"/>
              </a:rPr>
              <a:t>מחזו</a:t>
            </a:r>
            <a:r>
              <a:rPr lang="he-IL" sz="1800" dirty="0">
                <a:latin typeface="Gisha"/>
                <a:ea typeface="Gisha"/>
                <a:cs typeface="Gisha"/>
                <a:sym typeface="Gisha"/>
              </a:rPr>
              <a:t>ר מ"ד</a:t>
            </a:r>
            <a:endParaRPr sz="2000" b="0" i="0" u="none" strike="noStrike" cap="none" dirty="0">
              <a:solidFill>
                <a:srgbClr val="000000"/>
              </a:solidFill>
              <a:latin typeface="Gisha"/>
              <a:ea typeface="Gisha"/>
              <a:cs typeface="Gisha"/>
              <a:sym typeface="Gish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he-IL" dirty="0" err="1"/>
              <a:t>היסטוגרמות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1CF8A-3CCA-9DDF-0D2A-5CAD5CA9E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59" y="1864483"/>
            <a:ext cx="3429595" cy="2174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582920-073E-827D-03CF-B7B3FAD8C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541" y="1745487"/>
            <a:ext cx="3550920" cy="22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1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he-IL" dirty="0" err="1"/>
              <a:t>היסטוגרמות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743C8-BBC7-ABB7-1DA2-83785021A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25" y="1757533"/>
            <a:ext cx="3899115" cy="2429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2719C-B294-E48F-F076-0D3029FE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465" y="1844040"/>
            <a:ext cx="3438629" cy="217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he-IL" dirty="0"/>
              <a:t>מספר קשרים לכל חניך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4847446" y="955800"/>
            <a:ext cx="4084455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-IL" sz="4400">
                <a:latin typeface="Gisha"/>
                <a:ea typeface="Gisha"/>
                <a:cs typeface="Gisha"/>
                <a:sym typeface="Gisha"/>
              </a:rPr>
              <a:t>השיטה</a:t>
            </a:r>
            <a:endParaRPr sz="4400" b="1">
              <a:latin typeface="Gisha"/>
              <a:ea typeface="Gisha"/>
              <a:cs typeface="Gisha"/>
              <a:sym typeface="Gisha"/>
            </a:endParaRPr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w-IL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iw-IL"/>
              <a:t>הנתונים</a:t>
            </a: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1343025" y="1484313"/>
            <a:ext cx="6457950" cy="286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w-IL" dirty="0"/>
              <a:t>שאלון מפה חברתית</a:t>
            </a:r>
            <a:endParaRPr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-IL" dirty="0"/>
              <a:t>כל צוער ממלא את6 </a:t>
            </a:r>
            <a:r>
              <a:rPr lang="he-IL" dirty="0"/>
              <a:t> </a:t>
            </a:r>
            <a:r>
              <a:rPr lang="iw-IL" dirty="0"/>
              <a:t>החברים הקרובים שלו</a:t>
            </a:r>
            <a:endParaRPr lang="he-IL"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e-IL" dirty="0">
                <a:hlinkClick r:id="rId3"/>
              </a:rPr>
              <a:t>קישור לסקר</a:t>
            </a:r>
            <a:endParaRPr lang="he-IL"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he-IL"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e-IL" dirty="0"/>
              <a:t>מטרה: הבנה מחזורית, זיהוי חריגות</a:t>
            </a:r>
            <a:endParaRPr dirty="0"/>
          </a:p>
          <a:p>
            <a:pPr marL="91440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CBC9627D-6079-66F1-97FA-0A5BE3A68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" y="1305425"/>
            <a:ext cx="2278380" cy="2906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iw-IL"/>
              <a:t>הנתונים</a:t>
            </a: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1343025" y="1484313"/>
            <a:ext cx="6457950" cy="286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w-IL" dirty="0"/>
              <a:t>על כל צוער נוספו מאפייני שייכות</a:t>
            </a:r>
            <a:endParaRPr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-IL" dirty="0"/>
              <a:t>מחלקה</a:t>
            </a:r>
            <a:endParaRPr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-IL" dirty="0"/>
              <a:t>מין</a:t>
            </a:r>
            <a:endParaRPr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-IL" dirty="0"/>
              <a:t>פטוריסט/</a:t>
            </a:r>
            <a:r>
              <a:rPr lang="he-IL" dirty="0"/>
              <a:t>סטרילי</a:t>
            </a:r>
            <a:endParaRPr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-IL" dirty="0"/>
              <a:t>דתי/חילוני</a:t>
            </a:r>
            <a:endParaRPr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-IL" dirty="0"/>
              <a:t>מחלקה בטירונות</a:t>
            </a:r>
            <a:endParaRPr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-IL" dirty="0"/>
              <a:t>מסדרון</a:t>
            </a:r>
            <a:endParaRPr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-IL" dirty="0"/>
              <a:t>חדר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iw-IL"/>
              <a:t>הניתוח</a:t>
            </a: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1343025" y="1484313"/>
            <a:ext cx="6457950" cy="286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e-IL" dirty="0"/>
              <a:t>ניתן לעשות ניתוחים מתקדמים יותר, אלה הבסיסיים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iw-IL"/>
              <a:t>הניתוח</a:t>
            </a: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1343025" y="1484313"/>
            <a:ext cx="6457950" cy="286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w-IL" dirty="0"/>
              <a:t>עבור כל מאפיין זהות נבדקו </a:t>
            </a:r>
            <a:r>
              <a:rPr lang="he-IL" dirty="0"/>
              <a:t>2 </a:t>
            </a:r>
            <a:r>
              <a:rPr lang="iw-IL" dirty="0"/>
              <a:t>פרמטרים:</a:t>
            </a:r>
            <a:endParaRPr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-IL" dirty="0"/>
              <a:t>מס' הקשרים הפנימיים - מחברים בקבוצה לחברים בקבוצה</a:t>
            </a:r>
            <a:endParaRPr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-IL" dirty="0"/>
              <a:t>מס' הקשרים סה"כ</a:t>
            </a:r>
            <a:endParaRPr dirty="0"/>
          </a:p>
          <a:p>
            <a:pPr marL="91440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91440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457200" lvl="0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w-IL" dirty="0"/>
              <a:t>כדי לנרמל, נבדקו מספר הקשרים הפנימיים ביחס לערך הצפוי עבור קבוצה אקראית.</a:t>
            </a:r>
            <a:endParaRPr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-IL" dirty="0"/>
              <a:t>יחס גדול מ-1 = קבוצה "מגובשת"</a:t>
            </a:r>
            <a:endParaRPr lang="he-IL" dirty="0"/>
          </a:p>
          <a:p>
            <a:pPr marL="914400" lvl="1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he-IL" dirty="0"/>
          </a:p>
          <a:p>
            <a:pPr>
              <a:buChar char="○"/>
            </a:pPr>
            <a:r>
              <a:rPr lang="he-IL" dirty="0"/>
              <a:t>כדי לקבל את התוצאות יש להריץ את הקובץ </a:t>
            </a:r>
            <a:r>
              <a:rPr lang="en-US" dirty="0" err="1"/>
              <a:t>ipynb</a:t>
            </a:r>
            <a:r>
              <a:rPr lang="he-IL" dirty="0"/>
              <a:t> המצורף עם ה</a:t>
            </a:r>
            <a:r>
              <a:rPr lang="en-US" dirty="0"/>
              <a:t>PATH</a:t>
            </a:r>
            <a:r>
              <a:rPr lang="he-IL" dirty="0"/>
              <a:t> המתאים</a:t>
            </a:r>
          </a:p>
        </p:txBody>
      </p:sp>
    </p:spTree>
    <p:extLst>
      <p:ext uri="{BB962C8B-B14F-4D97-AF65-F5344CB8AC3E}">
        <p14:creationId xmlns:p14="http://schemas.microsoft.com/office/powerpoint/2010/main" val="118971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iw-IL"/>
              <a:t>הסבר לנרמול</a:t>
            </a: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1343025" y="1484313"/>
            <a:ext cx="6457950" cy="28606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02"/>
            </a:stretch>
          </a:blip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w-IL"/>
              <a:t> </a:t>
            </a:r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3258684" y="2675164"/>
            <a:ext cx="2931659" cy="459922"/>
            <a:chOff x="3258684" y="2675164"/>
            <a:chExt cx="2931659" cy="459922"/>
          </a:xfrm>
        </p:grpSpPr>
        <p:sp>
          <p:nvSpPr>
            <p:cNvPr id="83" name="Google Shape;83;p9"/>
            <p:cNvSpPr/>
            <p:nvPr/>
          </p:nvSpPr>
          <p:spPr>
            <a:xfrm>
              <a:off x="4194628" y="2730953"/>
              <a:ext cx="878115" cy="34834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סה"כ החיבורים לA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5130572" y="2675164"/>
              <a:ext cx="1059771" cy="45992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החלק היחסי של A מהקבוצה הכללית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3258684" y="2675164"/>
              <a:ext cx="878115" cy="45992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סה"כ החיבורים הפנימיים בA</a:t>
              </a: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4847446" y="955800"/>
            <a:ext cx="4084455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-IL" sz="4400">
                <a:latin typeface="Gisha"/>
                <a:ea typeface="Gisha"/>
                <a:cs typeface="Gisha"/>
                <a:sym typeface="Gisha"/>
              </a:rPr>
              <a:t>תוצאות</a:t>
            </a:r>
            <a:endParaRPr sz="4400" b="1">
              <a:latin typeface="Gisha"/>
              <a:ea typeface="Gisha"/>
              <a:cs typeface="Gisha"/>
              <a:sym typeface="Gisha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iw-IL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he-IL" dirty="0" err="1"/>
              <a:t>היסטוגרמות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A7C69-B177-FA82-D6F1-F040DF357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09" y="1893569"/>
            <a:ext cx="3658111" cy="2329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E731C-F643-3FE9-22A9-5D6174DE3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081" y="1998790"/>
            <a:ext cx="3361528" cy="20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9736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139</Words>
  <Application>Microsoft Office PowerPoint</Application>
  <PresentationFormat>On-screen Show (16:9)</PresentationFormat>
  <Paragraphs>42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Arvo</vt:lpstr>
      <vt:lpstr>Ubuntu Light</vt:lpstr>
      <vt:lpstr>Gisha</vt:lpstr>
      <vt:lpstr>Arial</vt:lpstr>
      <vt:lpstr>Bodoni</vt:lpstr>
      <vt:lpstr>Ubuntu</vt:lpstr>
      <vt:lpstr>Minimal Charm</vt:lpstr>
      <vt:lpstr>סוציוגרם – תוצאות גולמיות</vt:lpstr>
      <vt:lpstr>השיטה</vt:lpstr>
      <vt:lpstr>הנתונים</vt:lpstr>
      <vt:lpstr>הנתונים</vt:lpstr>
      <vt:lpstr>הניתוח</vt:lpstr>
      <vt:lpstr>הניתוח</vt:lpstr>
      <vt:lpstr>הסבר לנרמול</vt:lpstr>
      <vt:lpstr>תוצאות</vt:lpstr>
      <vt:lpstr>היסטוגרמות</vt:lpstr>
      <vt:lpstr>היסטוגרמות</vt:lpstr>
      <vt:lpstr>היסטוגרמות</vt:lpstr>
      <vt:lpstr>מספר קשרים לכל חניך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סוציוגרם – תוצאות גולמיות</dc:title>
  <dc:creator>אלון בויאנג'יו</dc:creator>
  <cp:lastModifiedBy>Yoav Flato</cp:lastModifiedBy>
  <cp:revision>3</cp:revision>
  <dcterms:modified xsi:type="dcterms:W3CDTF">2023-01-31T12:04:25Z</dcterms:modified>
</cp:coreProperties>
</file>