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2" r:id="rId7"/>
    <p:sldId id="263" r:id="rId8"/>
    <p:sldId id="264" r:id="rId9"/>
    <p:sldId id="266" r:id="rId10"/>
    <p:sldId id="265"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80" autoAdjust="0"/>
    <p:restoredTop sz="86410"/>
  </p:normalViewPr>
  <p:slideViewPr>
    <p:cSldViewPr snapToGrid="0">
      <p:cViewPr varScale="1">
        <p:scale>
          <a:sx n="75" d="100"/>
          <a:sy n="75" d="100"/>
        </p:scale>
        <p:origin x="84" y="612"/>
      </p:cViewPr>
      <p:guideLst/>
    </p:cSldViewPr>
  </p:slideViewPr>
  <p:outlineViewPr>
    <p:cViewPr>
      <p:scale>
        <a:sx n="33" d="100"/>
        <a:sy n="33" d="100"/>
      </p:scale>
      <p:origin x="0" y="-556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5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4F309E-4AA9-4196-8A44-23B1B1F216EB}" type="datetimeFigureOut">
              <a:rPr lang="en-US" smtClean="0"/>
              <a:t>12/20/2019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2EB61E-D366-4801-9392-119E444A18D3}" type="slidenum">
              <a:rPr lang="en-US" smtClean="0"/>
              <a:t>‹#›</a:t>
            </a:fld>
            <a:endParaRPr lang="en-US"/>
          </a:p>
        </p:txBody>
      </p:sp>
    </p:spTree>
    <p:extLst>
      <p:ext uri="{BB962C8B-B14F-4D97-AF65-F5344CB8AC3E}">
        <p14:creationId xmlns:p14="http://schemas.microsoft.com/office/powerpoint/2010/main" val="404616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ndark.org/2017/08/16/bangladesh-arsenic-poisoning-drinking-water/"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ater.org/our-impact/water-crisis/"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undark.org/2017/08/16/bangladesh-arsenic-poisoning-drinking-water/"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a:t>
            </a:r>
            <a:r>
              <a:rPr lang="en-US" baseline="0" dirty="0"/>
              <a:t> source: </a:t>
            </a:r>
            <a:r>
              <a:rPr lang="en-US" dirty="0">
                <a:hlinkClick r:id="rId3"/>
              </a:rPr>
              <a:t>https://undark.org/2017/08/16/bangladesh-arsenic-poisoning-drinking-water/</a:t>
            </a:r>
            <a:endParaRPr lang="en-US" dirty="0"/>
          </a:p>
          <a:p>
            <a:r>
              <a:rPr lang="en-US" dirty="0"/>
              <a:t>785</a:t>
            </a:r>
            <a:r>
              <a:rPr lang="en-US" baseline="0" dirty="0"/>
              <a:t> million people with lack of access to safe water: </a:t>
            </a:r>
            <a:r>
              <a:rPr lang="en-US" dirty="0">
                <a:hlinkClick r:id="rId4"/>
              </a:rPr>
              <a:t>https://water.org/our-impact/water-crisis/</a:t>
            </a:r>
            <a:endParaRPr lang="en-US" dirty="0"/>
          </a:p>
          <a:p>
            <a:endParaRPr lang="en-US" dirty="0"/>
          </a:p>
        </p:txBody>
      </p:sp>
      <p:sp>
        <p:nvSpPr>
          <p:cNvPr id="4" name="Slide Number Placeholder 3"/>
          <p:cNvSpPr>
            <a:spLocks noGrp="1"/>
          </p:cNvSpPr>
          <p:nvPr>
            <p:ph type="sldNum" sz="quarter" idx="5"/>
          </p:nvPr>
        </p:nvSpPr>
        <p:spPr/>
        <p:txBody>
          <a:bodyPr/>
          <a:lstStyle/>
          <a:p>
            <a:fld id="{402EB61E-D366-4801-9392-119E444A18D3}" type="slidenum">
              <a:rPr lang="en-US" smtClean="0"/>
              <a:t>2</a:t>
            </a:fld>
            <a:endParaRPr lang="en-US"/>
          </a:p>
        </p:txBody>
      </p:sp>
    </p:spTree>
    <p:extLst>
      <p:ext uri="{BB962C8B-B14F-4D97-AF65-F5344CB8AC3E}">
        <p14:creationId xmlns:p14="http://schemas.microsoft.com/office/powerpoint/2010/main" val="3679393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a:t>
            </a:r>
            <a:r>
              <a:rPr lang="en-US" dirty="0">
                <a:hlinkClick r:id="rId3"/>
              </a:rPr>
              <a:t>https://undark.org/2017/08/16/bangladesh-arsenic-poisoning-drinking-water/</a:t>
            </a:r>
            <a:endParaRPr lang="en-US" dirty="0"/>
          </a:p>
        </p:txBody>
      </p:sp>
      <p:sp>
        <p:nvSpPr>
          <p:cNvPr id="4" name="Slide Number Placeholder 3"/>
          <p:cNvSpPr>
            <a:spLocks noGrp="1"/>
          </p:cNvSpPr>
          <p:nvPr>
            <p:ph type="sldNum" sz="quarter" idx="5"/>
          </p:nvPr>
        </p:nvSpPr>
        <p:spPr/>
        <p:txBody>
          <a:bodyPr/>
          <a:lstStyle/>
          <a:p>
            <a:fld id="{402EB61E-D366-4801-9392-119E444A18D3}" type="slidenum">
              <a:rPr lang="en-US" smtClean="0"/>
              <a:t>3</a:t>
            </a:fld>
            <a:endParaRPr lang="en-US"/>
          </a:p>
        </p:txBody>
      </p:sp>
    </p:spTree>
    <p:extLst>
      <p:ext uri="{BB962C8B-B14F-4D97-AF65-F5344CB8AC3E}">
        <p14:creationId xmlns:p14="http://schemas.microsoft.com/office/powerpoint/2010/main" val="2705773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kern="1200" cap="all" baseline="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02EB61E-D366-4801-9392-119E444A18D3}" type="slidenum">
              <a:rPr lang="en-US" smtClean="0"/>
              <a:t>10</a:t>
            </a:fld>
            <a:endParaRPr lang="en-US"/>
          </a:p>
        </p:txBody>
      </p:sp>
    </p:spTree>
    <p:extLst>
      <p:ext uri="{BB962C8B-B14F-4D97-AF65-F5344CB8AC3E}">
        <p14:creationId xmlns:p14="http://schemas.microsoft.com/office/powerpoint/2010/main" val="764671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EB61E-D366-4801-9392-119E444A18D3}" type="slidenum">
              <a:rPr lang="en-US" smtClean="0"/>
              <a:t>13</a:t>
            </a:fld>
            <a:endParaRPr lang="en-US"/>
          </a:p>
        </p:txBody>
      </p:sp>
    </p:spTree>
    <p:extLst>
      <p:ext uri="{BB962C8B-B14F-4D97-AF65-F5344CB8AC3E}">
        <p14:creationId xmlns:p14="http://schemas.microsoft.com/office/powerpoint/2010/main" val="4012310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12/19/2019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stat.columbia.edu/~gelman/arm/examples/arsenic/wells.da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1ADC1-7C27-45B8-AFD4-79A7EC3BCF8E}"/>
              </a:ext>
            </a:extLst>
          </p:cNvPr>
          <p:cNvSpPr>
            <a:spLocks noGrp="1"/>
          </p:cNvSpPr>
          <p:nvPr>
            <p:ph type="ctrTitle"/>
          </p:nvPr>
        </p:nvSpPr>
        <p:spPr>
          <a:xfrm>
            <a:off x="1751012" y="767385"/>
            <a:ext cx="8689976" cy="2509213"/>
          </a:xfrm>
        </p:spPr>
        <p:txBody>
          <a:bodyPr/>
          <a:lstStyle/>
          <a:p>
            <a:r>
              <a:rPr lang="en-US" dirty="0"/>
              <a:t>Switching wells in rural bangladesh</a:t>
            </a:r>
          </a:p>
        </p:txBody>
      </p:sp>
      <p:sp>
        <p:nvSpPr>
          <p:cNvPr id="3" name="Subtitle 2">
            <a:extLst>
              <a:ext uri="{FF2B5EF4-FFF2-40B4-BE49-F238E27FC236}">
                <a16:creationId xmlns:a16="http://schemas.microsoft.com/office/drawing/2014/main" id="{15C55B77-87CB-4A5A-8F92-F8A0C50EA07C}"/>
              </a:ext>
            </a:extLst>
          </p:cNvPr>
          <p:cNvSpPr>
            <a:spLocks noGrp="1"/>
          </p:cNvSpPr>
          <p:nvPr>
            <p:ph type="subTitle" idx="1"/>
          </p:nvPr>
        </p:nvSpPr>
        <p:spPr/>
        <p:txBody>
          <a:bodyPr/>
          <a:lstStyle/>
          <a:p>
            <a:r>
              <a:rPr lang="en-US" dirty="0"/>
              <a:t>Critical thinking group 2</a:t>
            </a:r>
          </a:p>
          <a:p>
            <a:r>
              <a:rPr lang="en-US" dirty="0"/>
              <a:t>December 20, 2019</a:t>
            </a:r>
          </a:p>
        </p:txBody>
      </p:sp>
    </p:spTree>
    <p:extLst>
      <p:ext uri="{BB962C8B-B14F-4D97-AF65-F5344CB8AC3E}">
        <p14:creationId xmlns:p14="http://schemas.microsoft.com/office/powerpoint/2010/main" val="3769621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BCCF1-304C-4366-80C2-2856C7ACE745}"/>
              </a:ext>
            </a:extLst>
          </p:cNvPr>
          <p:cNvSpPr>
            <a:spLocks noGrp="1"/>
          </p:cNvSpPr>
          <p:nvPr>
            <p:ph type="title"/>
          </p:nvPr>
        </p:nvSpPr>
        <p:spPr>
          <a:xfrm>
            <a:off x="913774" y="268712"/>
            <a:ext cx="10364451" cy="798089"/>
          </a:xfrm>
        </p:spPr>
        <p:txBody>
          <a:bodyPr/>
          <a:lstStyle/>
          <a:p>
            <a:r>
              <a:rPr lang="en-US" dirty="0"/>
              <a:t>Models</a:t>
            </a:r>
          </a:p>
        </p:txBody>
      </p:sp>
      <p:sp>
        <p:nvSpPr>
          <p:cNvPr id="3" name="Content Placeholder 2">
            <a:extLst>
              <a:ext uri="{FF2B5EF4-FFF2-40B4-BE49-F238E27FC236}">
                <a16:creationId xmlns:a16="http://schemas.microsoft.com/office/drawing/2014/main" id="{5C9F503D-58FF-4A61-9694-1675194C3C98}"/>
              </a:ext>
            </a:extLst>
          </p:cNvPr>
          <p:cNvSpPr>
            <a:spLocks noGrp="1"/>
          </p:cNvSpPr>
          <p:nvPr>
            <p:ph sz="quarter" idx="13"/>
          </p:nvPr>
        </p:nvSpPr>
        <p:spPr>
          <a:xfrm>
            <a:off x="914399" y="1198692"/>
            <a:ext cx="10363826" cy="3424107"/>
          </a:xfrm>
        </p:spPr>
        <p:txBody>
          <a:bodyPr>
            <a:normAutofit/>
          </a:bodyPr>
          <a:lstStyle/>
          <a:p>
            <a:r>
              <a:rPr lang="en-US" kern="1200" cap="none" baseline="0" dirty="0">
                <a:solidFill>
                  <a:schemeClr val="tx1"/>
                </a:solidFill>
                <a:effectLst/>
                <a:latin typeface="Abadi" panose="020B0604020202020204" pitchFamily="34" charset="0"/>
              </a:rPr>
              <a:t>Four models were built</a:t>
            </a:r>
            <a:r>
              <a:rPr lang="en-US" kern="1200" cap="none" dirty="0">
                <a:solidFill>
                  <a:schemeClr val="tx1"/>
                </a:solidFill>
                <a:effectLst/>
                <a:latin typeface="Abadi" panose="020B0604020202020204" pitchFamily="34" charset="0"/>
              </a:rPr>
              <a:t> to predict whether or not a household switched wells. </a:t>
            </a:r>
            <a:endParaRPr lang="en-US" kern="1200" cap="none" baseline="0" dirty="0">
              <a:solidFill>
                <a:schemeClr val="tx1"/>
              </a:solidFill>
              <a:effectLst/>
              <a:latin typeface="Abadi" panose="020B0604020202020204" pitchFamily="34" charset="0"/>
            </a:endParaRPr>
          </a:p>
          <a:p>
            <a:r>
              <a:rPr lang="en-US" cap="none" dirty="0">
                <a:latin typeface="Abadi" panose="020B0604020202020204" pitchFamily="34" charset="0"/>
              </a:rPr>
              <a:t>T</a:t>
            </a:r>
            <a:r>
              <a:rPr lang="en-US" kern="1200" cap="none" baseline="0" dirty="0">
                <a:solidFill>
                  <a:schemeClr val="tx1"/>
                </a:solidFill>
                <a:effectLst/>
                <a:latin typeface="Abadi" panose="020B0604020202020204" pitchFamily="34" charset="0"/>
              </a:rPr>
              <a:t>wo are Logit binary regression models. </a:t>
            </a:r>
          </a:p>
          <a:p>
            <a:r>
              <a:rPr lang="en-US" kern="1200" cap="none" baseline="0" dirty="0">
                <a:solidFill>
                  <a:schemeClr val="tx1"/>
                </a:solidFill>
                <a:effectLst/>
                <a:latin typeface="Abadi" panose="020B0604020202020204" pitchFamily="34" charset="0"/>
              </a:rPr>
              <a:t>Two are Probit binary regression models. </a:t>
            </a:r>
          </a:p>
        </p:txBody>
      </p:sp>
      <p:pic>
        <p:nvPicPr>
          <p:cNvPr id="5" name="Picture 4">
            <a:extLst>
              <a:ext uri="{FF2B5EF4-FFF2-40B4-BE49-F238E27FC236}">
                <a16:creationId xmlns:a16="http://schemas.microsoft.com/office/drawing/2014/main" id="{D3DB9609-D431-4BE2-9FA5-4DAC0A7883CB}"/>
              </a:ext>
            </a:extLst>
          </p:cNvPr>
          <p:cNvPicPr>
            <a:picLocks noChangeAspect="1"/>
          </p:cNvPicPr>
          <p:nvPr/>
        </p:nvPicPr>
        <p:blipFill>
          <a:blip r:embed="rId3"/>
          <a:stretch>
            <a:fillRect/>
          </a:stretch>
        </p:blipFill>
        <p:spPr>
          <a:xfrm>
            <a:off x="1037703" y="2999645"/>
            <a:ext cx="10116592" cy="2173288"/>
          </a:xfrm>
          <a:prstGeom prst="rect">
            <a:avLst/>
          </a:prstGeom>
        </p:spPr>
      </p:pic>
    </p:spTree>
    <p:extLst>
      <p:ext uri="{BB962C8B-B14F-4D97-AF65-F5344CB8AC3E}">
        <p14:creationId xmlns:p14="http://schemas.microsoft.com/office/powerpoint/2010/main" val="1166358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FFF4A-3514-4064-82CA-A469A0F0C830}"/>
              </a:ext>
            </a:extLst>
          </p:cNvPr>
          <p:cNvSpPr>
            <a:spLocks noGrp="1"/>
          </p:cNvSpPr>
          <p:nvPr>
            <p:ph type="title"/>
          </p:nvPr>
        </p:nvSpPr>
        <p:spPr>
          <a:xfrm>
            <a:off x="913775" y="618517"/>
            <a:ext cx="10364451" cy="994383"/>
          </a:xfrm>
        </p:spPr>
        <p:txBody>
          <a:bodyPr/>
          <a:lstStyle/>
          <a:p>
            <a:r>
              <a:rPr lang="en-US" dirty="0"/>
              <a:t>Evaluation</a:t>
            </a:r>
          </a:p>
        </p:txBody>
      </p:sp>
      <p:sp>
        <p:nvSpPr>
          <p:cNvPr id="3" name="Content Placeholder 2">
            <a:extLst>
              <a:ext uri="{FF2B5EF4-FFF2-40B4-BE49-F238E27FC236}">
                <a16:creationId xmlns:a16="http://schemas.microsoft.com/office/drawing/2014/main" id="{2BAC9BCC-5C31-448B-AFCF-A46301780AAC}"/>
              </a:ext>
            </a:extLst>
          </p:cNvPr>
          <p:cNvSpPr>
            <a:spLocks noGrp="1"/>
          </p:cNvSpPr>
          <p:nvPr>
            <p:ph sz="quarter" idx="13"/>
          </p:nvPr>
        </p:nvSpPr>
        <p:spPr>
          <a:xfrm>
            <a:off x="913774" y="1998792"/>
            <a:ext cx="10363826" cy="3424107"/>
          </a:xfrm>
        </p:spPr>
        <p:txBody>
          <a:bodyPr>
            <a:normAutofit/>
          </a:bodyPr>
          <a:lstStyle/>
          <a:p>
            <a:r>
              <a:rPr lang="en-US" sz="2000" kern="1200" cap="none" baseline="0" dirty="0">
                <a:solidFill>
                  <a:schemeClr val="tx1"/>
                </a:solidFill>
                <a:effectLst/>
                <a:latin typeface="Abadi" panose="020B0604020202020204" pitchFamily="34" charset="0"/>
                <a:ea typeface="+mn-ea"/>
                <a:cs typeface="+mn-cs"/>
              </a:rPr>
              <a:t>The data set is split into training and testing set (70 and 30 percent respectively). </a:t>
            </a:r>
          </a:p>
          <a:p>
            <a:r>
              <a:rPr lang="en-US" cap="none" dirty="0">
                <a:latin typeface="Abadi" panose="020B0604020202020204" pitchFamily="34" charset="0"/>
              </a:rPr>
              <a:t>The selected model is M4, with the highest F1 score. </a:t>
            </a:r>
          </a:p>
          <a:p>
            <a:r>
              <a:rPr lang="en-US" cap="none" dirty="0">
                <a:latin typeface="Abadi" panose="020B0604020202020204" pitchFamily="34" charset="0"/>
              </a:rPr>
              <a:t>Model M4 is a StepAIC Probit binary regression model with variable interactions.</a:t>
            </a:r>
          </a:p>
          <a:p>
            <a:endParaRPr lang="en-US" sz="2000" kern="1200" cap="none" baseline="0" dirty="0">
              <a:solidFill>
                <a:schemeClr val="tx1"/>
              </a:solidFill>
              <a:effectLst/>
              <a:latin typeface="Abadi" panose="020B0604020202020204" pitchFamily="34" charset="0"/>
              <a:ea typeface="+mn-ea"/>
              <a:cs typeface="+mn-cs"/>
            </a:endParaRPr>
          </a:p>
        </p:txBody>
      </p:sp>
      <p:pic>
        <p:nvPicPr>
          <p:cNvPr id="5" name="Picture 4">
            <a:extLst>
              <a:ext uri="{FF2B5EF4-FFF2-40B4-BE49-F238E27FC236}">
                <a16:creationId xmlns:a16="http://schemas.microsoft.com/office/drawing/2014/main" id="{F7E82165-95DD-4132-A209-0B6B5BD1AFD1}"/>
              </a:ext>
            </a:extLst>
          </p:cNvPr>
          <p:cNvPicPr>
            <a:picLocks noChangeAspect="1"/>
          </p:cNvPicPr>
          <p:nvPr/>
        </p:nvPicPr>
        <p:blipFill>
          <a:blip r:embed="rId2"/>
          <a:stretch>
            <a:fillRect/>
          </a:stretch>
        </p:blipFill>
        <p:spPr>
          <a:xfrm>
            <a:off x="1035050" y="3741737"/>
            <a:ext cx="8860206" cy="1693863"/>
          </a:xfrm>
          <a:prstGeom prst="rect">
            <a:avLst/>
          </a:prstGeom>
        </p:spPr>
      </p:pic>
    </p:spTree>
    <p:extLst>
      <p:ext uri="{BB962C8B-B14F-4D97-AF65-F5344CB8AC3E}">
        <p14:creationId xmlns:p14="http://schemas.microsoft.com/office/powerpoint/2010/main" val="1051599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4DC7-C80D-43A4-9957-19154D89C791}"/>
              </a:ext>
            </a:extLst>
          </p:cNvPr>
          <p:cNvSpPr>
            <a:spLocks noGrp="1"/>
          </p:cNvSpPr>
          <p:nvPr>
            <p:ph type="title"/>
          </p:nvPr>
        </p:nvSpPr>
        <p:spPr>
          <a:xfrm>
            <a:off x="913774" y="135917"/>
            <a:ext cx="10364451" cy="829283"/>
          </a:xfrm>
        </p:spPr>
        <p:txBody>
          <a:bodyPr/>
          <a:lstStyle/>
          <a:p>
            <a:r>
              <a:rPr lang="en-US" dirty="0"/>
              <a:t>Selected Model</a:t>
            </a:r>
          </a:p>
        </p:txBody>
      </p:sp>
      <p:pic>
        <p:nvPicPr>
          <p:cNvPr id="4" name="Picture 3">
            <a:extLst>
              <a:ext uri="{FF2B5EF4-FFF2-40B4-BE49-F238E27FC236}">
                <a16:creationId xmlns:a16="http://schemas.microsoft.com/office/drawing/2014/main" id="{15737171-2B37-4CE8-A237-4753CD84819B}"/>
              </a:ext>
            </a:extLst>
          </p:cNvPr>
          <p:cNvPicPr>
            <a:picLocks noChangeAspect="1"/>
          </p:cNvPicPr>
          <p:nvPr/>
        </p:nvPicPr>
        <p:blipFill>
          <a:blip r:embed="rId2"/>
          <a:stretch>
            <a:fillRect/>
          </a:stretch>
        </p:blipFill>
        <p:spPr>
          <a:xfrm>
            <a:off x="1981793" y="929199"/>
            <a:ext cx="8000408" cy="5700201"/>
          </a:xfrm>
          <a:prstGeom prst="rect">
            <a:avLst/>
          </a:prstGeom>
        </p:spPr>
      </p:pic>
    </p:spTree>
    <p:extLst>
      <p:ext uri="{BB962C8B-B14F-4D97-AF65-F5344CB8AC3E}">
        <p14:creationId xmlns:p14="http://schemas.microsoft.com/office/powerpoint/2010/main" val="1779903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5C40BC-6F6A-4FAE-8CE1-0073C54986CE}"/>
              </a:ext>
            </a:extLst>
          </p:cNvPr>
          <p:cNvSpPr>
            <a:spLocks noGrp="1"/>
          </p:cNvSpPr>
          <p:nvPr>
            <p:ph sz="quarter" idx="13"/>
          </p:nvPr>
        </p:nvSpPr>
        <p:spPr>
          <a:xfrm>
            <a:off x="5954363" y="1320800"/>
            <a:ext cx="5920138" cy="5181599"/>
          </a:xfrm>
        </p:spPr>
        <p:txBody>
          <a:bodyPr>
            <a:normAutofit/>
          </a:bodyPr>
          <a:lstStyle/>
          <a:p>
            <a:r>
              <a:rPr lang="en-US" sz="2000" kern="1200" cap="none" baseline="0" dirty="0">
                <a:solidFill>
                  <a:schemeClr val="tx1"/>
                </a:solidFill>
                <a:effectLst/>
                <a:latin typeface="Abadi" panose="020B0604020202020204" pitchFamily="34" charset="0"/>
                <a:ea typeface="+mn-ea"/>
                <a:cs typeface="+mn-cs"/>
              </a:rPr>
              <a:t>Model M4 was used to predict probability of switching. </a:t>
            </a:r>
          </a:p>
          <a:p>
            <a:r>
              <a:rPr lang="en-US" sz="2000" kern="1200" cap="none" baseline="0" dirty="0">
                <a:solidFill>
                  <a:schemeClr val="tx1"/>
                </a:solidFill>
                <a:effectLst/>
                <a:latin typeface="Abadi" panose="020B0604020202020204" pitchFamily="34" charset="0"/>
                <a:ea typeface="+mn-ea"/>
                <a:cs typeface="+mn-cs"/>
              </a:rPr>
              <a:t>Household is assigned to one of three categories:</a:t>
            </a:r>
            <a:r>
              <a:rPr lang="en-US" sz="2000" kern="1200" cap="none" dirty="0">
                <a:solidFill>
                  <a:schemeClr val="tx1"/>
                </a:solidFill>
                <a:effectLst/>
                <a:latin typeface="Abadi" panose="020B0604020202020204" pitchFamily="34" charset="0"/>
                <a:ea typeface="+mn-ea"/>
                <a:cs typeface="+mn-cs"/>
              </a:rPr>
              <a:t> (1) </a:t>
            </a:r>
            <a:r>
              <a:rPr lang="en-US" sz="2000" kern="1200" cap="none" dirty="0">
                <a:solidFill>
                  <a:srgbClr val="0070C0"/>
                </a:solidFill>
                <a:effectLst/>
                <a:latin typeface="Abadi" panose="020B0604020202020204" pitchFamily="34" charset="0"/>
                <a:ea typeface="+mn-ea"/>
                <a:cs typeface="+mn-cs"/>
              </a:rPr>
              <a:t>likely to switch </a:t>
            </a:r>
            <a:r>
              <a:rPr lang="en-US" sz="2000" kern="1200" cap="none" dirty="0">
                <a:solidFill>
                  <a:schemeClr val="tx1"/>
                </a:solidFill>
                <a:effectLst/>
                <a:latin typeface="Abadi" panose="020B0604020202020204" pitchFamily="34" charset="0"/>
                <a:ea typeface="+mn-ea"/>
                <a:cs typeface="+mn-cs"/>
              </a:rPr>
              <a:t>(&gt; 0.55), (2) </a:t>
            </a:r>
            <a:r>
              <a:rPr lang="en-US" sz="2000" kern="1200" cap="none" dirty="0">
                <a:solidFill>
                  <a:srgbClr val="0070C0"/>
                </a:solidFill>
                <a:effectLst/>
                <a:latin typeface="Abadi" panose="020B0604020202020204" pitchFamily="34" charset="0"/>
                <a:ea typeface="+mn-ea"/>
                <a:cs typeface="+mn-cs"/>
              </a:rPr>
              <a:t>somewhat likely to switch </a:t>
            </a:r>
            <a:r>
              <a:rPr lang="en-US" sz="2000" kern="1200" cap="none" dirty="0">
                <a:solidFill>
                  <a:schemeClr val="tx1"/>
                </a:solidFill>
                <a:effectLst/>
                <a:latin typeface="Abadi" panose="020B0604020202020204" pitchFamily="34" charset="0"/>
                <a:ea typeface="+mn-ea"/>
                <a:cs typeface="+mn-cs"/>
              </a:rPr>
              <a:t>(=&lt; 0.55 and =&gt; 0.45), and (3) </a:t>
            </a:r>
            <a:r>
              <a:rPr lang="en-US" sz="2000" kern="1200" cap="none" dirty="0">
                <a:solidFill>
                  <a:srgbClr val="0070C0"/>
                </a:solidFill>
                <a:effectLst/>
                <a:latin typeface="Abadi" panose="020B0604020202020204" pitchFamily="34" charset="0"/>
                <a:ea typeface="+mn-ea"/>
                <a:cs typeface="+mn-cs"/>
              </a:rPr>
              <a:t>unlikely to switch </a:t>
            </a:r>
            <a:r>
              <a:rPr lang="en-US" sz="2000" kern="1200" cap="none" dirty="0">
                <a:solidFill>
                  <a:schemeClr val="tx1"/>
                </a:solidFill>
                <a:effectLst/>
                <a:latin typeface="Abadi" panose="020B0604020202020204" pitchFamily="34" charset="0"/>
                <a:ea typeface="+mn-ea"/>
                <a:cs typeface="+mn-cs"/>
              </a:rPr>
              <a:t>(&lt; 0.45). </a:t>
            </a:r>
            <a:r>
              <a:rPr lang="en-US" sz="2000" kern="1200" cap="none" baseline="0" dirty="0">
                <a:solidFill>
                  <a:schemeClr val="tx1"/>
                </a:solidFill>
                <a:effectLst/>
                <a:latin typeface="Abadi" panose="020B0604020202020204" pitchFamily="34" charset="0"/>
                <a:ea typeface="+mn-ea"/>
                <a:cs typeface="+mn-cs"/>
              </a:rPr>
              <a:t> </a:t>
            </a:r>
            <a:endParaRPr lang="en-US" cap="none" dirty="0">
              <a:latin typeface="Abadi" panose="020B0604020202020204" pitchFamily="34" charset="0"/>
            </a:endParaRPr>
          </a:p>
          <a:p>
            <a:r>
              <a:rPr lang="en-US" cap="none" dirty="0">
                <a:latin typeface="Abadi" panose="020B0604020202020204" pitchFamily="34" charset="0"/>
              </a:rPr>
              <a:t>A</a:t>
            </a:r>
            <a:r>
              <a:rPr lang="en-US" sz="2000" kern="1200" cap="none" dirty="0">
                <a:solidFill>
                  <a:schemeClr val="tx1"/>
                </a:solidFill>
                <a:effectLst/>
                <a:latin typeface="Abadi" panose="020B0604020202020204" pitchFamily="34" charset="0"/>
                <a:ea typeface="+mn-ea"/>
                <a:cs typeface="+mn-cs"/>
              </a:rPr>
              <a:t>ssigning households to different risk categories </a:t>
            </a:r>
            <a:r>
              <a:rPr lang="en-US" cap="none" dirty="0">
                <a:latin typeface="Abadi" panose="020B0604020202020204" pitchFamily="34" charset="0"/>
              </a:rPr>
              <a:t>should </a:t>
            </a:r>
            <a:r>
              <a:rPr lang="en-US" sz="2000" kern="1200" cap="none" dirty="0">
                <a:solidFill>
                  <a:schemeClr val="tx1"/>
                </a:solidFill>
                <a:effectLst/>
                <a:latin typeface="Abadi" panose="020B0604020202020204" pitchFamily="34" charset="0"/>
                <a:ea typeface="+mn-ea"/>
                <a:cs typeface="+mn-cs"/>
              </a:rPr>
              <a:t>help community organizations identify potential households that may require a more tailored approach </a:t>
            </a:r>
            <a:r>
              <a:rPr lang="en-US" cap="none" dirty="0">
                <a:latin typeface="Abadi" panose="020B0604020202020204" pitchFamily="34" charset="0"/>
              </a:rPr>
              <a:t>depending on their risk level in order for these households to switch to safe wells. </a:t>
            </a:r>
          </a:p>
        </p:txBody>
      </p:sp>
      <p:sp>
        <p:nvSpPr>
          <p:cNvPr id="5" name="Title 4">
            <a:extLst>
              <a:ext uri="{FF2B5EF4-FFF2-40B4-BE49-F238E27FC236}">
                <a16:creationId xmlns:a16="http://schemas.microsoft.com/office/drawing/2014/main" id="{A7991933-9DD2-49F4-957A-283379C07B1D}"/>
              </a:ext>
            </a:extLst>
          </p:cNvPr>
          <p:cNvSpPr>
            <a:spLocks noGrp="1"/>
          </p:cNvSpPr>
          <p:nvPr>
            <p:ph type="title"/>
          </p:nvPr>
        </p:nvSpPr>
        <p:spPr>
          <a:xfrm>
            <a:off x="5536574" y="664773"/>
            <a:ext cx="3935688" cy="579827"/>
          </a:xfrm>
        </p:spPr>
        <p:txBody>
          <a:bodyPr/>
          <a:lstStyle/>
          <a:p>
            <a:r>
              <a:rPr lang="en-US" dirty="0"/>
              <a:t>Household risk</a:t>
            </a:r>
          </a:p>
        </p:txBody>
      </p:sp>
      <p:pic>
        <p:nvPicPr>
          <p:cNvPr id="6" name="Picture 5">
            <a:extLst>
              <a:ext uri="{FF2B5EF4-FFF2-40B4-BE49-F238E27FC236}">
                <a16:creationId xmlns:a16="http://schemas.microsoft.com/office/drawing/2014/main" id="{25A64308-F9D7-47D7-88D3-79D0EAE1B0CB}"/>
              </a:ext>
            </a:extLst>
          </p:cNvPr>
          <p:cNvPicPr>
            <a:picLocks noChangeAspect="1"/>
          </p:cNvPicPr>
          <p:nvPr/>
        </p:nvPicPr>
        <p:blipFill>
          <a:blip r:embed="rId3"/>
          <a:stretch>
            <a:fillRect/>
          </a:stretch>
        </p:blipFill>
        <p:spPr>
          <a:xfrm>
            <a:off x="50799" y="1806575"/>
            <a:ext cx="5947707" cy="3819525"/>
          </a:xfrm>
          <a:prstGeom prst="rect">
            <a:avLst/>
          </a:prstGeom>
        </p:spPr>
      </p:pic>
    </p:spTree>
    <p:extLst>
      <p:ext uri="{BB962C8B-B14F-4D97-AF65-F5344CB8AC3E}">
        <p14:creationId xmlns:p14="http://schemas.microsoft.com/office/powerpoint/2010/main" val="1066715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D4DD4CF-9732-4771-98FE-77886DC91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027A833-CF28-463D-B136-E6A431CBDC08}"/>
              </a:ext>
            </a:extLst>
          </p:cNvPr>
          <p:cNvPicPr>
            <a:picLocks noChangeAspect="1"/>
          </p:cNvPicPr>
          <p:nvPr/>
        </p:nvPicPr>
        <p:blipFill rotWithShape="1">
          <a:blip r:embed="rId3"/>
          <a:srcRect l="3497" r="23706" b="-1"/>
          <a:stretch/>
        </p:blipFill>
        <p:spPr>
          <a:xfrm>
            <a:off x="1" y="10"/>
            <a:ext cx="7479157" cy="6857990"/>
          </a:xfrm>
          <a:prstGeom prst="rect">
            <a:avLst/>
          </a:prstGeom>
        </p:spPr>
      </p:pic>
      <p:sp>
        <p:nvSpPr>
          <p:cNvPr id="14" name="Rectangle 13">
            <a:extLst>
              <a:ext uri="{FF2B5EF4-FFF2-40B4-BE49-F238E27FC236}">
                <a16:creationId xmlns:a16="http://schemas.microsoft.com/office/drawing/2014/main" id="{A2861A9C-C970-4FFE-B67C-222B6F5732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791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2FDF82E-EBD8-4EC5-AD10-CD9E70EE8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3752F00-C76A-40D4-B6A3-4A77543DBC3B}"/>
              </a:ext>
            </a:extLst>
          </p:cNvPr>
          <p:cNvSpPr>
            <a:spLocks noGrp="1"/>
          </p:cNvSpPr>
          <p:nvPr>
            <p:ph type="title"/>
          </p:nvPr>
        </p:nvSpPr>
        <p:spPr>
          <a:xfrm>
            <a:off x="8196408" y="183630"/>
            <a:ext cx="3352128" cy="1573863"/>
          </a:xfrm>
        </p:spPr>
        <p:txBody>
          <a:bodyPr>
            <a:normAutofit/>
          </a:bodyPr>
          <a:lstStyle/>
          <a:p>
            <a:pPr algn="l"/>
            <a:r>
              <a:rPr lang="en-US" dirty="0"/>
              <a:t>introduction</a:t>
            </a:r>
          </a:p>
        </p:txBody>
      </p:sp>
      <p:sp>
        <p:nvSpPr>
          <p:cNvPr id="9" name="Content Placeholder 8">
            <a:extLst>
              <a:ext uri="{FF2B5EF4-FFF2-40B4-BE49-F238E27FC236}">
                <a16:creationId xmlns:a16="http://schemas.microsoft.com/office/drawing/2014/main" id="{201774BC-0686-41C2-859C-195AA7BB4496}"/>
              </a:ext>
            </a:extLst>
          </p:cNvPr>
          <p:cNvSpPr>
            <a:spLocks noGrp="1"/>
          </p:cNvSpPr>
          <p:nvPr>
            <p:ph sz="quarter" idx="13"/>
          </p:nvPr>
        </p:nvSpPr>
        <p:spPr>
          <a:xfrm>
            <a:off x="7733489" y="1757494"/>
            <a:ext cx="4280171" cy="4261169"/>
          </a:xfrm>
        </p:spPr>
        <p:txBody>
          <a:bodyPr>
            <a:normAutofit/>
          </a:bodyPr>
          <a:lstStyle/>
          <a:p>
            <a:r>
              <a:rPr lang="en-US" sz="1800" cap="none" dirty="0">
                <a:latin typeface="Abadi" panose="020B0604020202020204" pitchFamily="34" charset="0"/>
              </a:rPr>
              <a:t>Access to safe drinking water is a public crisis.</a:t>
            </a:r>
          </a:p>
          <a:p>
            <a:pPr marL="0" indent="0">
              <a:buNone/>
            </a:pPr>
            <a:endParaRPr lang="en-US" sz="1000" cap="none" dirty="0">
              <a:latin typeface="Abadi" panose="020B0604020202020204" pitchFamily="34" charset="0"/>
            </a:endParaRPr>
          </a:p>
          <a:p>
            <a:r>
              <a:rPr lang="en-US" sz="1800" cap="none" dirty="0">
                <a:latin typeface="Abadi" panose="020B0604020202020204" pitchFamily="34" charset="0"/>
              </a:rPr>
              <a:t>785 million people (1 in 9) lack access to safe water.</a:t>
            </a:r>
          </a:p>
          <a:p>
            <a:pPr marL="0" indent="0">
              <a:buNone/>
            </a:pPr>
            <a:endParaRPr lang="en-US" sz="1000" cap="none" dirty="0">
              <a:latin typeface="Abadi" panose="020B0604020202020204" pitchFamily="34" charset="0"/>
            </a:endParaRPr>
          </a:p>
          <a:p>
            <a:r>
              <a:rPr lang="en-US" sz="1800" cap="none" dirty="0">
                <a:latin typeface="Abadi" panose="020B0604020202020204" pitchFamily="34" charset="0"/>
              </a:rPr>
              <a:t>Solutions from developed nations are too expensive. </a:t>
            </a:r>
          </a:p>
          <a:p>
            <a:pPr marL="0" indent="0">
              <a:buNone/>
            </a:pPr>
            <a:endParaRPr lang="en-US" sz="1000" cap="none" dirty="0">
              <a:latin typeface="Abadi" panose="020B0604020202020204" pitchFamily="34" charset="0"/>
            </a:endParaRPr>
          </a:p>
          <a:p>
            <a:r>
              <a:rPr lang="en-US" sz="1800" cap="none" dirty="0">
                <a:latin typeface="Abadi" panose="020B0604020202020204" pitchFamily="34" charset="0"/>
              </a:rPr>
              <a:t>Water crisis is an economic problem. </a:t>
            </a:r>
          </a:p>
          <a:p>
            <a:endParaRPr lang="en-US" sz="1800" cap="none" dirty="0">
              <a:latin typeface="Abadi" panose="020B0604020202020204" pitchFamily="34" charset="0"/>
            </a:endParaRPr>
          </a:p>
          <a:p>
            <a:endParaRPr lang="en-US" sz="1800" cap="none" dirty="0">
              <a:latin typeface="Abadi" panose="020B0604020202020204" pitchFamily="34" charset="0"/>
            </a:endParaRPr>
          </a:p>
          <a:p>
            <a:endParaRPr lang="en-US" sz="1800" dirty="0">
              <a:latin typeface="Abadi" panose="020B0604020202020204" pitchFamily="34" charset="0"/>
            </a:endParaRPr>
          </a:p>
        </p:txBody>
      </p:sp>
    </p:spTree>
    <p:extLst>
      <p:ext uri="{BB962C8B-B14F-4D97-AF65-F5344CB8AC3E}">
        <p14:creationId xmlns:p14="http://schemas.microsoft.com/office/powerpoint/2010/main" val="2581705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1F0B5-E9DB-48EA-9694-2F8192F09F5F}"/>
              </a:ext>
            </a:extLst>
          </p:cNvPr>
          <p:cNvSpPr>
            <a:spLocks noGrp="1"/>
          </p:cNvSpPr>
          <p:nvPr>
            <p:ph type="title"/>
          </p:nvPr>
        </p:nvSpPr>
        <p:spPr/>
        <p:txBody>
          <a:bodyPr/>
          <a:lstStyle/>
          <a:p>
            <a:r>
              <a:rPr lang="en-US" dirty="0"/>
              <a:t>Arsenic in drinking water in bangladesh</a:t>
            </a:r>
          </a:p>
        </p:txBody>
      </p:sp>
      <p:sp>
        <p:nvSpPr>
          <p:cNvPr id="3" name="Content Placeholder 2">
            <a:extLst>
              <a:ext uri="{FF2B5EF4-FFF2-40B4-BE49-F238E27FC236}">
                <a16:creationId xmlns:a16="http://schemas.microsoft.com/office/drawing/2014/main" id="{40B65B58-CD57-4DC6-98B3-EBAB3B2B3077}"/>
              </a:ext>
            </a:extLst>
          </p:cNvPr>
          <p:cNvSpPr>
            <a:spLocks noGrp="1"/>
          </p:cNvSpPr>
          <p:nvPr>
            <p:ph sz="quarter" idx="13"/>
          </p:nvPr>
        </p:nvSpPr>
        <p:spPr>
          <a:xfrm>
            <a:off x="913774" y="2020186"/>
            <a:ext cx="10363826" cy="3806456"/>
          </a:xfrm>
        </p:spPr>
        <p:txBody>
          <a:bodyPr>
            <a:normAutofit/>
          </a:bodyPr>
          <a:lstStyle/>
          <a:p>
            <a:r>
              <a:rPr lang="en-US" kern="1200" cap="none" baseline="0" dirty="0">
                <a:solidFill>
                  <a:schemeClr val="tx1"/>
                </a:solidFill>
                <a:effectLst/>
                <a:latin typeface="Abadi" panose="020B0604020202020204" pitchFamily="34" charset="0"/>
              </a:rPr>
              <a:t>Bangladesh’s contaminated well water is considered one of the largest public health crises in the world.</a:t>
            </a:r>
          </a:p>
          <a:p>
            <a:r>
              <a:rPr lang="en-US" cap="none" dirty="0">
                <a:latin typeface="Abadi" panose="020B0604020202020204" pitchFamily="34" charset="0"/>
              </a:rPr>
              <a:t>Arsenic contamination discovered in the 1990s. </a:t>
            </a:r>
          </a:p>
          <a:p>
            <a:r>
              <a:rPr lang="en-US" dirty="0"/>
              <a:t>A</a:t>
            </a:r>
            <a:r>
              <a:rPr lang="en-US" cap="none" dirty="0">
                <a:latin typeface="Abadi" panose="020B0604020202020204" pitchFamily="34" charset="0"/>
              </a:rPr>
              <a:t>n estimated 40 million people are exposed to drinking water contaminated with arsenic.</a:t>
            </a:r>
          </a:p>
          <a:p>
            <a:r>
              <a:rPr lang="en-US" cap="none" dirty="0">
                <a:latin typeface="Abadi" panose="020B0604020202020204" pitchFamily="34" charset="0"/>
              </a:rPr>
              <a:t>Arsenic is odorless and tasteless. </a:t>
            </a:r>
          </a:p>
          <a:p>
            <a:r>
              <a:rPr lang="en-US" cap="none" dirty="0">
                <a:latin typeface="Abadi" panose="020B0604020202020204" pitchFamily="34" charset="0"/>
              </a:rPr>
              <a:t>Trace arsenic exposure have led to increase in cancers (skin, liver, lung), cardiovascular disease, and in developmental and cognitive problems for children. </a:t>
            </a:r>
          </a:p>
        </p:txBody>
      </p:sp>
      <p:pic>
        <p:nvPicPr>
          <p:cNvPr id="7" name="Picture 6">
            <a:extLst>
              <a:ext uri="{FF2B5EF4-FFF2-40B4-BE49-F238E27FC236}">
                <a16:creationId xmlns:a16="http://schemas.microsoft.com/office/drawing/2014/main" id="{E5696DED-BC0A-4C42-BCE7-078F74CB49F8}"/>
              </a:ext>
            </a:extLst>
          </p:cNvPr>
          <p:cNvPicPr>
            <a:picLocks noChangeAspect="1"/>
          </p:cNvPicPr>
          <p:nvPr/>
        </p:nvPicPr>
        <p:blipFill>
          <a:blip r:embed="rId3">
            <a:alphaModFix amt="15000"/>
          </a:blip>
          <a:stretch>
            <a:fillRect/>
          </a:stretch>
        </p:blipFill>
        <p:spPr>
          <a:xfrm>
            <a:off x="-1" y="0"/>
            <a:ext cx="12187833" cy="6858000"/>
          </a:xfrm>
          <a:prstGeom prst="rect">
            <a:avLst/>
          </a:prstGeom>
        </p:spPr>
      </p:pic>
    </p:spTree>
    <p:extLst>
      <p:ext uri="{BB962C8B-B14F-4D97-AF65-F5344CB8AC3E}">
        <p14:creationId xmlns:p14="http://schemas.microsoft.com/office/powerpoint/2010/main" val="1391617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E39FF-65E7-4EEA-BF9F-B8272746183F}"/>
              </a:ext>
            </a:extLst>
          </p:cNvPr>
          <p:cNvSpPr>
            <a:spLocks noGrp="1"/>
          </p:cNvSpPr>
          <p:nvPr>
            <p:ph type="title"/>
          </p:nvPr>
        </p:nvSpPr>
        <p:spPr/>
        <p:txBody>
          <a:bodyPr/>
          <a:lstStyle/>
          <a:p>
            <a:r>
              <a:rPr lang="en-US" dirty="0"/>
              <a:t>Arsenic in drinking water in bangladesh</a:t>
            </a:r>
          </a:p>
        </p:txBody>
      </p:sp>
      <p:sp>
        <p:nvSpPr>
          <p:cNvPr id="3" name="Content Placeholder 2">
            <a:extLst>
              <a:ext uri="{FF2B5EF4-FFF2-40B4-BE49-F238E27FC236}">
                <a16:creationId xmlns:a16="http://schemas.microsoft.com/office/drawing/2014/main" id="{DCDAFF9A-E909-4CC0-A789-5CBDEE4AC2BA}"/>
              </a:ext>
            </a:extLst>
          </p:cNvPr>
          <p:cNvSpPr>
            <a:spLocks noGrp="1"/>
          </p:cNvSpPr>
          <p:nvPr>
            <p:ph sz="quarter" idx="13"/>
          </p:nvPr>
        </p:nvSpPr>
        <p:spPr>
          <a:xfrm>
            <a:off x="913774" y="1924493"/>
            <a:ext cx="10218514" cy="4314989"/>
          </a:xfrm>
        </p:spPr>
        <p:txBody>
          <a:bodyPr>
            <a:normAutofit lnSpcReduction="10000"/>
          </a:bodyPr>
          <a:lstStyle/>
          <a:p>
            <a:r>
              <a:rPr lang="en-US" cap="none" dirty="0">
                <a:latin typeface="Abadi" panose="020B0604020202020204" pitchFamily="34" charset="0"/>
              </a:rPr>
              <a:t>The World Health Organization (WHO) considers water with concentration higher than 10 micrograms per liter as unsafe. </a:t>
            </a:r>
          </a:p>
          <a:p>
            <a:r>
              <a:rPr lang="en-US" cap="none" dirty="0">
                <a:latin typeface="Abadi" panose="020B0604020202020204" pitchFamily="34" charset="0"/>
              </a:rPr>
              <a:t>Bangladesh arsenic safety standard is above 50 micrograms per liter. </a:t>
            </a:r>
          </a:p>
          <a:p>
            <a:r>
              <a:rPr lang="en-US" cap="none" dirty="0">
                <a:latin typeface="Abadi" panose="020B0604020202020204" pitchFamily="34" charset="0"/>
              </a:rPr>
              <a:t>The Bangladesh Arsenic Mitigation and water Supply Program (BAMWSP) surveyed millions of tubewells and identified wells as safe or unsafe. </a:t>
            </a:r>
          </a:p>
          <a:p>
            <a:r>
              <a:rPr lang="en-US" cap="none" dirty="0">
                <a:latin typeface="Abadi" panose="020B0604020202020204" pitchFamily="34" charset="0"/>
              </a:rPr>
              <a:t>Safe wells were built by drilling deeper wells. </a:t>
            </a:r>
          </a:p>
          <a:p>
            <a:r>
              <a:rPr lang="en-US" cap="none" dirty="0">
                <a:latin typeface="Abadi" panose="020B0604020202020204" pitchFamily="34" charset="0"/>
              </a:rPr>
              <a:t>Household survey responses in Araihazar upazila indicate roughly half the affected households switched to safe wells. </a:t>
            </a:r>
          </a:p>
          <a:p>
            <a:r>
              <a:rPr lang="en-US" cap="none" dirty="0">
                <a:latin typeface="Abadi" panose="020B0604020202020204" pitchFamily="34" charset="0"/>
              </a:rPr>
              <a:t>Survey also showed that significant number of households did not stop drinking from unsafe wells after they had learned that it was unsafe. </a:t>
            </a:r>
          </a:p>
        </p:txBody>
      </p:sp>
      <p:pic>
        <p:nvPicPr>
          <p:cNvPr id="5" name="Picture 4">
            <a:extLst>
              <a:ext uri="{FF2B5EF4-FFF2-40B4-BE49-F238E27FC236}">
                <a16:creationId xmlns:a16="http://schemas.microsoft.com/office/drawing/2014/main" id="{4D1CA9DE-FF32-48FE-B4DE-94F6762A43DF}"/>
              </a:ext>
            </a:extLst>
          </p:cNvPr>
          <p:cNvPicPr>
            <a:picLocks noChangeAspect="1"/>
          </p:cNvPicPr>
          <p:nvPr/>
        </p:nvPicPr>
        <p:blipFill>
          <a:blip r:embed="rId2">
            <a:alphaModFix amt="14000"/>
          </a:blip>
          <a:stretch>
            <a:fillRect/>
          </a:stretch>
        </p:blipFill>
        <p:spPr>
          <a:xfrm>
            <a:off x="-1" y="0"/>
            <a:ext cx="12187833" cy="6858000"/>
          </a:xfrm>
          <a:prstGeom prst="rect">
            <a:avLst/>
          </a:prstGeom>
        </p:spPr>
      </p:pic>
    </p:spTree>
    <p:extLst>
      <p:ext uri="{BB962C8B-B14F-4D97-AF65-F5344CB8AC3E}">
        <p14:creationId xmlns:p14="http://schemas.microsoft.com/office/powerpoint/2010/main" val="168219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18659-AAA8-43CE-96BA-19B418B0A022}"/>
              </a:ext>
            </a:extLst>
          </p:cNvPr>
          <p:cNvSpPr>
            <a:spLocks noGrp="1"/>
          </p:cNvSpPr>
          <p:nvPr>
            <p:ph type="title"/>
          </p:nvPr>
        </p:nvSpPr>
        <p:spPr/>
        <p:txBody>
          <a:bodyPr/>
          <a:lstStyle/>
          <a:p>
            <a:r>
              <a:rPr lang="en-US" dirty="0"/>
              <a:t>Well switching data</a:t>
            </a:r>
          </a:p>
        </p:txBody>
      </p:sp>
      <p:sp>
        <p:nvSpPr>
          <p:cNvPr id="3" name="Content Placeholder 2">
            <a:extLst>
              <a:ext uri="{FF2B5EF4-FFF2-40B4-BE49-F238E27FC236}">
                <a16:creationId xmlns:a16="http://schemas.microsoft.com/office/drawing/2014/main" id="{6EB2BCC0-C57A-4F39-A12F-5EC27FF675D2}"/>
              </a:ext>
            </a:extLst>
          </p:cNvPr>
          <p:cNvSpPr>
            <a:spLocks noGrp="1"/>
          </p:cNvSpPr>
          <p:nvPr>
            <p:ph sz="quarter" idx="13"/>
          </p:nvPr>
        </p:nvSpPr>
        <p:spPr>
          <a:xfrm>
            <a:off x="913774" y="2019300"/>
            <a:ext cx="10363826" cy="3771899"/>
          </a:xfrm>
        </p:spPr>
        <p:txBody>
          <a:bodyPr>
            <a:normAutofit/>
          </a:bodyPr>
          <a:lstStyle/>
          <a:p>
            <a:r>
              <a:rPr lang="en-US" cap="none" dirty="0">
                <a:latin typeface="Abadi" panose="020B0604020202020204" pitchFamily="34" charset="0"/>
              </a:rPr>
              <a:t>This data set describes whether or not households in Bangladesh switched to safe wells. </a:t>
            </a:r>
            <a:r>
              <a:rPr lang="en-US" sz="2000" kern="1200" cap="none" baseline="0" dirty="0">
                <a:solidFill>
                  <a:schemeClr val="tx1"/>
                </a:solidFill>
                <a:effectLst/>
                <a:latin typeface="Abadi" panose="020B0604020202020204" pitchFamily="34" charset="0"/>
                <a:ea typeface="+mn-ea"/>
                <a:cs typeface="+mn-cs"/>
              </a:rPr>
              <a:t> </a:t>
            </a:r>
            <a:endParaRPr lang="en-US" sz="2000" kern="1200" cap="none" baseline="0" dirty="0">
              <a:solidFill>
                <a:schemeClr val="tx1"/>
              </a:solidFill>
              <a:effectLst/>
              <a:latin typeface="Abadi" panose="020B0604020202020204" pitchFamily="34" charset="0"/>
              <a:ea typeface="+mn-ea"/>
              <a:cs typeface="+mn-cs"/>
              <a:hlinkClick r:id="rId2">
                <a:extLst>
                  <a:ext uri="{A12FA001-AC4F-418D-AE19-62706E023703}">
                    <ahyp:hlinkClr xmlns:ahyp="http://schemas.microsoft.com/office/drawing/2018/hyperlinkcolor" val="tx"/>
                  </a:ext>
                </a:extLst>
              </a:hlinkClick>
            </a:endParaRPr>
          </a:p>
          <a:p>
            <a:r>
              <a:rPr lang="en-US" sz="2000" kern="1200" cap="none" baseline="0" dirty="0">
                <a:solidFill>
                  <a:schemeClr val="tx1"/>
                </a:solidFill>
                <a:effectLst/>
                <a:latin typeface="Abadi" panose="020B0604020202020204" pitchFamily="34" charset="0"/>
                <a:ea typeface="+mn-ea"/>
                <a:cs typeface="+mn-cs"/>
                <a:hlinkClick r:id="rId2"/>
              </a:rPr>
              <a:t>http://www.stat.columbia.edu/~gelman/arm/examples/arsenic/wells.dat</a:t>
            </a:r>
            <a:endParaRPr lang="en-US" sz="2000" kern="1200" cap="none" baseline="0" dirty="0">
              <a:solidFill>
                <a:schemeClr val="tx1"/>
              </a:solidFill>
              <a:effectLst/>
              <a:latin typeface="Abadi" panose="020B0604020202020204" pitchFamily="34" charset="0"/>
              <a:ea typeface="+mn-ea"/>
              <a:cs typeface="+mn-cs"/>
            </a:endParaRPr>
          </a:p>
          <a:p>
            <a:r>
              <a:rPr lang="en-US" sz="2000" kern="1200" cap="none" baseline="0" dirty="0">
                <a:solidFill>
                  <a:schemeClr val="tx1"/>
                </a:solidFill>
                <a:effectLst/>
                <a:latin typeface="Abadi" panose="020B0604020202020204" pitchFamily="34" charset="0"/>
                <a:ea typeface="+mn-ea"/>
                <a:cs typeface="+mn-cs"/>
              </a:rPr>
              <a:t>3,020 observations.</a:t>
            </a:r>
            <a:r>
              <a:rPr lang="en-US" sz="2000" kern="1200" cap="none" dirty="0">
                <a:solidFill>
                  <a:schemeClr val="tx1"/>
                </a:solidFill>
                <a:effectLst/>
                <a:latin typeface="Abadi" panose="020B0604020202020204" pitchFamily="34" charset="0"/>
                <a:ea typeface="+mn-ea"/>
                <a:cs typeface="+mn-cs"/>
              </a:rPr>
              <a:t> </a:t>
            </a:r>
            <a:endParaRPr lang="en-US" sz="2000" kern="1200" cap="none" baseline="0" dirty="0">
              <a:solidFill>
                <a:schemeClr val="tx1"/>
              </a:solidFill>
              <a:effectLst/>
              <a:latin typeface="Abadi" panose="020B0604020202020204" pitchFamily="34" charset="0"/>
              <a:ea typeface="+mn-ea"/>
              <a:cs typeface="+mn-cs"/>
            </a:endParaRPr>
          </a:p>
        </p:txBody>
      </p:sp>
      <p:pic>
        <p:nvPicPr>
          <p:cNvPr id="5" name="Picture 4">
            <a:extLst>
              <a:ext uri="{FF2B5EF4-FFF2-40B4-BE49-F238E27FC236}">
                <a16:creationId xmlns:a16="http://schemas.microsoft.com/office/drawing/2014/main" id="{02DC1CA5-8573-4173-98FE-1CF20EEC01B0}"/>
              </a:ext>
            </a:extLst>
          </p:cNvPr>
          <p:cNvPicPr>
            <a:picLocks noChangeAspect="1"/>
          </p:cNvPicPr>
          <p:nvPr/>
        </p:nvPicPr>
        <p:blipFill>
          <a:blip r:embed="rId3"/>
          <a:stretch>
            <a:fillRect/>
          </a:stretch>
        </p:blipFill>
        <p:spPr>
          <a:xfrm>
            <a:off x="1040773" y="3754532"/>
            <a:ext cx="10109827" cy="1947765"/>
          </a:xfrm>
          <a:prstGeom prst="rect">
            <a:avLst/>
          </a:prstGeom>
        </p:spPr>
      </p:pic>
    </p:spTree>
    <p:extLst>
      <p:ext uri="{BB962C8B-B14F-4D97-AF65-F5344CB8AC3E}">
        <p14:creationId xmlns:p14="http://schemas.microsoft.com/office/powerpoint/2010/main" val="751452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8C82A-169E-4304-9273-EF1D1C120579}"/>
              </a:ext>
            </a:extLst>
          </p:cNvPr>
          <p:cNvSpPr>
            <a:spLocks noGrp="1"/>
          </p:cNvSpPr>
          <p:nvPr>
            <p:ph type="title"/>
          </p:nvPr>
        </p:nvSpPr>
        <p:spPr>
          <a:xfrm>
            <a:off x="913774" y="-635000"/>
            <a:ext cx="3935688" cy="2023252"/>
          </a:xfrm>
        </p:spPr>
        <p:txBody>
          <a:bodyPr/>
          <a:lstStyle/>
          <a:p>
            <a:r>
              <a:rPr lang="en-US" dirty="0"/>
              <a:t>DATA Exploration</a:t>
            </a:r>
          </a:p>
        </p:txBody>
      </p:sp>
      <p:pic>
        <p:nvPicPr>
          <p:cNvPr id="4" name="Content Placeholder 3">
            <a:extLst>
              <a:ext uri="{FF2B5EF4-FFF2-40B4-BE49-F238E27FC236}">
                <a16:creationId xmlns:a16="http://schemas.microsoft.com/office/drawing/2014/main" id="{F405D090-14F2-4F09-9066-8F92FBC8BFC6}"/>
              </a:ext>
            </a:extLst>
          </p:cNvPr>
          <p:cNvPicPr>
            <a:picLocks noGrp="1" noChangeAspect="1"/>
          </p:cNvPicPr>
          <p:nvPr>
            <p:ph sz="quarter" idx="13"/>
          </p:nvPr>
        </p:nvPicPr>
        <p:blipFill>
          <a:blip r:embed="rId2"/>
          <a:stretch>
            <a:fillRect/>
          </a:stretch>
        </p:blipFill>
        <p:spPr>
          <a:xfrm>
            <a:off x="5079038" y="1051576"/>
            <a:ext cx="7109327" cy="4841224"/>
          </a:xfrm>
          <a:prstGeom prst="rect">
            <a:avLst/>
          </a:prstGeom>
        </p:spPr>
      </p:pic>
      <p:sp>
        <p:nvSpPr>
          <p:cNvPr id="5" name="Text Placeholder 4">
            <a:extLst>
              <a:ext uri="{FF2B5EF4-FFF2-40B4-BE49-F238E27FC236}">
                <a16:creationId xmlns:a16="http://schemas.microsoft.com/office/drawing/2014/main" id="{3BA345A8-87DC-4A1E-967B-9DEAB927E929}"/>
              </a:ext>
            </a:extLst>
          </p:cNvPr>
          <p:cNvSpPr>
            <a:spLocks noGrp="1"/>
          </p:cNvSpPr>
          <p:nvPr>
            <p:ph type="body" sz="half" idx="2"/>
          </p:nvPr>
        </p:nvSpPr>
        <p:spPr>
          <a:xfrm>
            <a:off x="913774" y="1388252"/>
            <a:ext cx="3935689" cy="5126848"/>
          </a:xfrm>
        </p:spPr>
        <p:txBody>
          <a:bodyPr>
            <a:normAutofit/>
          </a:bodyPr>
          <a:lstStyle/>
          <a:p>
            <a:pPr algn="l"/>
            <a:r>
              <a:rPr lang="en-US" cap="none" dirty="0">
                <a:latin typeface="Abadi" panose="020B0604020202020204" pitchFamily="34" charset="0"/>
              </a:rPr>
              <a:t>Distribution</a:t>
            </a:r>
          </a:p>
          <a:p>
            <a:pPr marL="285750" indent="-285750" algn="l">
              <a:buFont typeface="Arial" panose="020B0604020202020204" pitchFamily="34" charset="0"/>
              <a:buChar char="•"/>
            </a:pPr>
            <a:r>
              <a:rPr lang="en-US" cap="none" dirty="0">
                <a:latin typeface="Abadi" panose="020B0604020202020204" pitchFamily="34" charset="0"/>
              </a:rPr>
              <a:t>There are more households that switched.</a:t>
            </a:r>
          </a:p>
          <a:p>
            <a:pPr marL="285750" indent="-285750" algn="l">
              <a:buFont typeface="Arial" panose="020B0604020202020204" pitchFamily="34" charset="0"/>
              <a:buChar char="•"/>
            </a:pPr>
            <a:r>
              <a:rPr lang="en-US" cap="none" dirty="0">
                <a:latin typeface="Abadi" panose="020B0604020202020204" pitchFamily="34" charset="0"/>
              </a:rPr>
              <a:t>Majority of households had original wells with arsenic levels less than 2.5 (hundreds of micrograms per liter). </a:t>
            </a:r>
          </a:p>
          <a:p>
            <a:pPr marL="285750" indent="-285750" algn="l">
              <a:buFont typeface="Arial" panose="020B0604020202020204" pitchFamily="34" charset="0"/>
              <a:buChar char="•"/>
            </a:pPr>
            <a:r>
              <a:rPr lang="en-US" cap="none" dirty="0">
                <a:latin typeface="Abadi" panose="020B0604020202020204" pitchFamily="34" charset="0"/>
              </a:rPr>
              <a:t>Most of households are less than 100 meters away from the nearest safe well. </a:t>
            </a:r>
          </a:p>
          <a:p>
            <a:pPr marL="285750" indent="-285750" algn="l">
              <a:buFont typeface="Arial" panose="020B0604020202020204" pitchFamily="34" charset="0"/>
              <a:buChar char="•"/>
            </a:pPr>
            <a:r>
              <a:rPr lang="en-US" cap="none" dirty="0">
                <a:latin typeface="Abadi" panose="020B0604020202020204" pitchFamily="34" charset="0"/>
              </a:rPr>
              <a:t>Households can be roughly grouped into those with less than 2.5 years of education, those with 2.5 to 7.5 years of education, and those with more than 7.5 years of education. </a:t>
            </a:r>
          </a:p>
          <a:p>
            <a:pPr marL="285750" indent="-285750" algn="l">
              <a:buFont typeface="Arial" panose="020B0604020202020204" pitchFamily="34" charset="0"/>
              <a:buChar char="•"/>
            </a:pPr>
            <a:r>
              <a:rPr lang="en-US" cap="none" dirty="0">
                <a:latin typeface="Abadi" panose="020B0604020202020204" pitchFamily="34" charset="0"/>
              </a:rPr>
              <a:t>There are less households with associations to the community.</a:t>
            </a:r>
          </a:p>
        </p:txBody>
      </p:sp>
    </p:spTree>
    <p:extLst>
      <p:ext uri="{BB962C8B-B14F-4D97-AF65-F5344CB8AC3E}">
        <p14:creationId xmlns:p14="http://schemas.microsoft.com/office/powerpoint/2010/main" val="3203900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A3153E-8C82-4EE1-A6FA-1F58AA87540A}"/>
              </a:ext>
            </a:extLst>
          </p:cNvPr>
          <p:cNvSpPr>
            <a:spLocks noGrp="1"/>
          </p:cNvSpPr>
          <p:nvPr>
            <p:ph type="title"/>
          </p:nvPr>
        </p:nvSpPr>
        <p:spPr>
          <a:xfrm>
            <a:off x="913775" y="609600"/>
            <a:ext cx="3935688" cy="585858"/>
          </a:xfrm>
        </p:spPr>
        <p:txBody>
          <a:bodyPr/>
          <a:lstStyle/>
          <a:p>
            <a:r>
              <a:rPr lang="en-US" dirty="0"/>
              <a:t>DATA EXPLORATION</a:t>
            </a:r>
          </a:p>
        </p:txBody>
      </p:sp>
      <p:pic>
        <p:nvPicPr>
          <p:cNvPr id="4" name="Content Placeholder 3">
            <a:extLst>
              <a:ext uri="{FF2B5EF4-FFF2-40B4-BE49-F238E27FC236}">
                <a16:creationId xmlns:a16="http://schemas.microsoft.com/office/drawing/2014/main" id="{C48D2A3E-FB74-4BE3-AD79-9F18EA2F0A70}"/>
              </a:ext>
            </a:extLst>
          </p:cNvPr>
          <p:cNvPicPr>
            <a:picLocks noGrp="1" noChangeAspect="1"/>
          </p:cNvPicPr>
          <p:nvPr>
            <p:ph sz="quarter" idx="13"/>
          </p:nvPr>
        </p:nvPicPr>
        <p:blipFill>
          <a:blip r:embed="rId2"/>
          <a:stretch>
            <a:fillRect/>
          </a:stretch>
        </p:blipFill>
        <p:spPr>
          <a:xfrm>
            <a:off x="4849462" y="860652"/>
            <a:ext cx="7342537" cy="5220990"/>
          </a:xfrm>
          <a:prstGeom prst="rect">
            <a:avLst/>
          </a:prstGeom>
        </p:spPr>
      </p:pic>
      <p:sp>
        <p:nvSpPr>
          <p:cNvPr id="6" name="Text Placeholder 5">
            <a:extLst>
              <a:ext uri="{FF2B5EF4-FFF2-40B4-BE49-F238E27FC236}">
                <a16:creationId xmlns:a16="http://schemas.microsoft.com/office/drawing/2014/main" id="{FDD52E28-A8A7-4DDB-8AF8-1AFA0D3C11C4}"/>
              </a:ext>
            </a:extLst>
          </p:cNvPr>
          <p:cNvSpPr>
            <a:spLocks noGrp="1"/>
          </p:cNvSpPr>
          <p:nvPr>
            <p:ph type="body" sz="half" idx="2"/>
          </p:nvPr>
        </p:nvSpPr>
        <p:spPr>
          <a:xfrm>
            <a:off x="761374" y="1363506"/>
            <a:ext cx="4088087" cy="5354794"/>
          </a:xfrm>
        </p:spPr>
        <p:txBody>
          <a:bodyPr>
            <a:normAutofit/>
          </a:bodyPr>
          <a:lstStyle/>
          <a:p>
            <a:pPr algn="l"/>
            <a:r>
              <a:rPr lang="en-US" sz="1800" cap="none" dirty="0">
                <a:latin typeface="Abadi" panose="020B0604020202020204" pitchFamily="34" charset="0"/>
              </a:rPr>
              <a:t>Distribution (grouped by </a:t>
            </a:r>
            <a:r>
              <a:rPr lang="en-US" sz="1800" i="1" cap="none" dirty="0">
                <a:latin typeface="Abadi" panose="020B0604020202020204" pitchFamily="34" charset="0"/>
              </a:rPr>
              <a:t>switch</a:t>
            </a:r>
            <a:r>
              <a:rPr lang="en-US" sz="1800" cap="none" dirty="0">
                <a:latin typeface="Abadi" panose="020B0604020202020204" pitchFamily="34" charset="0"/>
              </a:rPr>
              <a:t>)</a:t>
            </a:r>
          </a:p>
          <a:p>
            <a:pPr marL="285750" indent="-285750" algn="l">
              <a:buFont typeface="Arial" panose="020B0604020202020204" pitchFamily="34" charset="0"/>
              <a:buChar char="•"/>
            </a:pPr>
            <a:r>
              <a:rPr lang="en-US" sz="1800" cap="none" dirty="0">
                <a:latin typeface="Abadi" panose="020B0604020202020204" pitchFamily="34" charset="0"/>
              </a:rPr>
              <a:t>There is an arsenic threshold where more households tend to switch (roughly around 2). </a:t>
            </a:r>
          </a:p>
          <a:p>
            <a:pPr marL="285750" indent="-285750" algn="l">
              <a:buFont typeface="Arial" panose="020B0604020202020204" pitchFamily="34" charset="0"/>
              <a:buChar char="•"/>
            </a:pPr>
            <a:r>
              <a:rPr lang="en-US" sz="1800" cap="none" dirty="0">
                <a:latin typeface="Abadi" panose="020B0604020202020204" pitchFamily="34" charset="0"/>
              </a:rPr>
              <a:t>Households that are closer to safe wells have a higher proportion of switching. </a:t>
            </a:r>
          </a:p>
          <a:p>
            <a:pPr marL="285750" indent="-285750" algn="l">
              <a:buFont typeface="Arial" panose="020B0604020202020204" pitchFamily="34" charset="0"/>
              <a:buChar char="•"/>
            </a:pPr>
            <a:r>
              <a:rPr lang="en-US" sz="1800" cap="none" dirty="0">
                <a:latin typeface="Abadi" panose="020B0604020202020204" pitchFamily="34" charset="0"/>
              </a:rPr>
              <a:t>There is a threshold in distance where we start to see less households switching (roughly around 75 meters). </a:t>
            </a:r>
          </a:p>
          <a:p>
            <a:pPr marL="285750" indent="-285750" algn="l">
              <a:buFont typeface="Arial" panose="020B0604020202020204" pitchFamily="34" charset="0"/>
              <a:buChar char="•"/>
            </a:pPr>
            <a:r>
              <a:rPr lang="en-US" sz="1800" cap="none" dirty="0">
                <a:latin typeface="Abadi" panose="020B0604020202020204" pitchFamily="34" charset="0"/>
              </a:rPr>
              <a:t>There is an education threshold (around 6 years) where we see a higher proportion of switching</a:t>
            </a:r>
          </a:p>
        </p:txBody>
      </p:sp>
    </p:spTree>
    <p:extLst>
      <p:ext uri="{BB962C8B-B14F-4D97-AF65-F5344CB8AC3E}">
        <p14:creationId xmlns:p14="http://schemas.microsoft.com/office/powerpoint/2010/main" val="3658827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0E7DE8-E77C-410D-9E3B-4AED1FFCDF68}"/>
              </a:ext>
            </a:extLst>
          </p:cNvPr>
          <p:cNvPicPr>
            <a:picLocks noChangeAspect="1"/>
          </p:cNvPicPr>
          <p:nvPr/>
        </p:nvPicPr>
        <p:blipFill>
          <a:blip r:embed="rId2"/>
          <a:stretch>
            <a:fillRect/>
          </a:stretch>
        </p:blipFill>
        <p:spPr>
          <a:xfrm>
            <a:off x="0" y="0"/>
            <a:ext cx="12192000" cy="6908451"/>
          </a:xfrm>
          <a:prstGeom prst="rect">
            <a:avLst/>
          </a:prstGeom>
        </p:spPr>
      </p:pic>
      <p:sp>
        <p:nvSpPr>
          <p:cNvPr id="3" name="TextBox 2">
            <a:extLst>
              <a:ext uri="{FF2B5EF4-FFF2-40B4-BE49-F238E27FC236}">
                <a16:creationId xmlns:a16="http://schemas.microsoft.com/office/drawing/2014/main" id="{9A0CABDC-030D-4A99-B8AD-61AC8C0EC4ED}"/>
              </a:ext>
            </a:extLst>
          </p:cNvPr>
          <p:cNvSpPr txBox="1"/>
          <p:nvPr/>
        </p:nvSpPr>
        <p:spPr>
          <a:xfrm>
            <a:off x="7010400" y="3060700"/>
            <a:ext cx="51816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None of the variables appear to be strongly correlated to each other. </a:t>
            </a:r>
          </a:p>
          <a:p>
            <a:endParaRPr lang="en-US" dirty="0"/>
          </a:p>
          <a:p>
            <a:pPr marL="285750" indent="-285750">
              <a:buFont typeface="Arial" panose="020B0604020202020204" pitchFamily="34" charset="0"/>
              <a:buChar char="•"/>
            </a:pPr>
            <a:r>
              <a:rPr lang="en-US" dirty="0"/>
              <a:t>Arsenic and switch have a positive correlation.</a:t>
            </a:r>
          </a:p>
          <a:p>
            <a:endParaRPr lang="en-US" dirty="0"/>
          </a:p>
          <a:p>
            <a:pPr marL="285750" indent="-285750">
              <a:buFont typeface="Arial" panose="020B0604020202020204" pitchFamily="34" charset="0"/>
              <a:buChar char="•"/>
            </a:pPr>
            <a:r>
              <a:rPr lang="en-US" dirty="0"/>
              <a:t>Education and switch have a positive correlation. </a:t>
            </a:r>
          </a:p>
          <a:p>
            <a:endParaRPr lang="en-US" dirty="0"/>
          </a:p>
          <a:p>
            <a:pPr marL="285750" indent="-285750">
              <a:buFont typeface="Arial" panose="020B0604020202020204" pitchFamily="34" charset="0"/>
              <a:buChar char="•"/>
            </a:pPr>
            <a:r>
              <a:rPr lang="en-US" dirty="0"/>
              <a:t>Distance and switch have a negative correlation.</a:t>
            </a:r>
          </a:p>
          <a:p>
            <a:r>
              <a:rPr lang="en-US" dirty="0"/>
              <a:t> </a:t>
            </a:r>
          </a:p>
          <a:p>
            <a:pPr marL="285750" indent="-285750">
              <a:buFont typeface="Arial" panose="020B0604020202020204" pitchFamily="34" charset="0"/>
              <a:buChar char="•"/>
            </a:pPr>
            <a:r>
              <a:rPr lang="en-US" dirty="0"/>
              <a:t>Association and switch have a negative correlation.</a:t>
            </a:r>
          </a:p>
        </p:txBody>
      </p:sp>
      <p:sp>
        <p:nvSpPr>
          <p:cNvPr id="5" name="Title 4">
            <a:extLst>
              <a:ext uri="{FF2B5EF4-FFF2-40B4-BE49-F238E27FC236}">
                <a16:creationId xmlns:a16="http://schemas.microsoft.com/office/drawing/2014/main" id="{84481A68-8493-49A7-ABD3-DA07C67A3A81}"/>
              </a:ext>
            </a:extLst>
          </p:cNvPr>
          <p:cNvSpPr txBox="1">
            <a:spLocks/>
          </p:cNvSpPr>
          <p:nvPr/>
        </p:nvSpPr>
        <p:spPr>
          <a:xfrm>
            <a:off x="5411512" y="254000"/>
            <a:ext cx="5980388" cy="585858"/>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a:t>Correlation</a:t>
            </a:r>
          </a:p>
        </p:txBody>
      </p:sp>
    </p:spTree>
    <p:extLst>
      <p:ext uri="{BB962C8B-B14F-4D97-AF65-F5344CB8AC3E}">
        <p14:creationId xmlns:p14="http://schemas.microsoft.com/office/powerpoint/2010/main" val="475619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3B2D0-C89A-485C-AD0D-AD5D27F67722}"/>
              </a:ext>
            </a:extLst>
          </p:cNvPr>
          <p:cNvSpPr>
            <a:spLocks noGrp="1"/>
          </p:cNvSpPr>
          <p:nvPr>
            <p:ph type="title"/>
          </p:nvPr>
        </p:nvSpPr>
        <p:spPr/>
        <p:txBody>
          <a:bodyPr/>
          <a:lstStyle/>
          <a:p>
            <a:r>
              <a:rPr lang="en-US" dirty="0"/>
              <a:t>Building predictive models to identify </a:t>
            </a:r>
            <a:br>
              <a:rPr lang="en-US" dirty="0"/>
            </a:br>
            <a:r>
              <a:rPr lang="en-US" dirty="0"/>
              <a:t>high-risk households</a:t>
            </a:r>
          </a:p>
        </p:txBody>
      </p:sp>
      <p:sp>
        <p:nvSpPr>
          <p:cNvPr id="3" name="Content Placeholder 2">
            <a:extLst>
              <a:ext uri="{FF2B5EF4-FFF2-40B4-BE49-F238E27FC236}">
                <a16:creationId xmlns:a16="http://schemas.microsoft.com/office/drawing/2014/main" id="{B8F14929-05D2-4FDC-9A1E-2A20967C5406}"/>
              </a:ext>
            </a:extLst>
          </p:cNvPr>
          <p:cNvSpPr>
            <a:spLocks noGrp="1"/>
          </p:cNvSpPr>
          <p:nvPr>
            <p:ph sz="quarter" idx="13"/>
          </p:nvPr>
        </p:nvSpPr>
        <p:spPr>
          <a:xfrm>
            <a:off x="914400" y="2214694"/>
            <a:ext cx="10363826" cy="3894005"/>
          </a:xfrm>
        </p:spPr>
        <p:txBody>
          <a:bodyPr>
            <a:normAutofit fontScale="92500"/>
          </a:bodyPr>
          <a:lstStyle/>
          <a:p>
            <a:r>
              <a:rPr lang="en-US" sz="2200" cap="none" dirty="0">
                <a:latin typeface="Abadi" panose="020B0604020202020204" pitchFamily="34" charset="0"/>
              </a:rPr>
              <a:t>Survey responses have showed that a significant number of households did not stop drinking from unsafe wells even after they had learned that the water was unsafe. </a:t>
            </a:r>
            <a:endParaRPr lang="en-US" sz="1000" cap="none" dirty="0">
              <a:latin typeface="Abadi" panose="020B0604020202020204" pitchFamily="34" charset="0"/>
            </a:endParaRPr>
          </a:p>
          <a:p>
            <a:r>
              <a:rPr lang="en-US" sz="2200" kern="1200" cap="none" baseline="0" dirty="0">
                <a:solidFill>
                  <a:schemeClr val="tx1"/>
                </a:solidFill>
                <a:effectLst/>
                <a:latin typeface="Abadi" panose="020B0604020202020204" pitchFamily="34" charset="0"/>
              </a:rPr>
              <a:t>The</a:t>
            </a:r>
            <a:r>
              <a:rPr lang="en-US" sz="2200" kern="1200" cap="none" dirty="0">
                <a:solidFill>
                  <a:schemeClr val="tx1"/>
                </a:solidFill>
                <a:effectLst/>
                <a:latin typeface="Abadi" panose="020B0604020202020204" pitchFamily="34" charset="0"/>
              </a:rPr>
              <a:t> predictive models </a:t>
            </a:r>
            <a:r>
              <a:rPr lang="en-US" sz="2200" cap="none" dirty="0">
                <a:latin typeface="Abadi" panose="020B0604020202020204" pitchFamily="34" charset="0"/>
              </a:rPr>
              <a:t>should assist community organizations in identifying households that are high-risk for not switching to safe wells.</a:t>
            </a:r>
          </a:p>
          <a:p>
            <a:r>
              <a:rPr lang="en-US" sz="2200" cap="none" dirty="0">
                <a:latin typeface="Abadi" panose="020B0604020202020204" pitchFamily="34" charset="0"/>
              </a:rPr>
              <a:t>Predictive models will use </a:t>
            </a:r>
            <a:r>
              <a:rPr lang="en-US" sz="2200" i="1" cap="none" dirty="0">
                <a:latin typeface="Abadi" panose="020B0604020202020204" pitchFamily="34" charset="0"/>
              </a:rPr>
              <a:t>arsenic, distance, education, </a:t>
            </a:r>
            <a:r>
              <a:rPr lang="en-US" sz="2200" cap="none" dirty="0">
                <a:latin typeface="Abadi" panose="020B0604020202020204" pitchFamily="34" charset="0"/>
              </a:rPr>
              <a:t>and</a:t>
            </a:r>
            <a:r>
              <a:rPr lang="en-US" sz="2200" i="1" cap="none" dirty="0">
                <a:latin typeface="Abadi" panose="020B0604020202020204" pitchFamily="34" charset="0"/>
              </a:rPr>
              <a:t> association </a:t>
            </a:r>
            <a:r>
              <a:rPr lang="en-US" sz="2200" cap="none" dirty="0">
                <a:latin typeface="Abadi" panose="020B0604020202020204" pitchFamily="34" charset="0"/>
              </a:rPr>
              <a:t>of a household to predict if a household switched or not.</a:t>
            </a:r>
          </a:p>
          <a:p>
            <a:r>
              <a:rPr lang="en-US" sz="2200" cap="none" dirty="0">
                <a:latin typeface="Abadi" panose="020B0604020202020204" pitchFamily="34" charset="0"/>
              </a:rPr>
              <a:t>The selected model will assign a household to one of three categories (likely to switch, somewhat likely to switch, and unlikely to switch) based on the predicted probability of switching. </a:t>
            </a:r>
          </a:p>
        </p:txBody>
      </p:sp>
    </p:spTree>
    <p:extLst>
      <p:ext uri="{BB962C8B-B14F-4D97-AF65-F5344CB8AC3E}">
        <p14:creationId xmlns:p14="http://schemas.microsoft.com/office/powerpoint/2010/main" val="2951388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819</Words>
  <Application>Microsoft Office PowerPoint</Application>
  <PresentationFormat>Widescreen</PresentationFormat>
  <Paragraphs>77</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Abadi</vt:lpstr>
      <vt:lpstr>Arial</vt:lpstr>
      <vt:lpstr>Calibri</vt:lpstr>
      <vt:lpstr>Tw Cen MT</vt:lpstr>
      <vt:lpstr>Droplet</vt:lpstr>
      <vt:lpstr>Switching wells in rural bangladesh</vt:lpstr>
      <vt:lpstr>introduction</vt:lpstr>
      <vt:lpstr>Arsenic in drinking water in bangladesh</vt:lpstr>
      <vt:lpstr>Arsenic in drinking water in bangladesh</vt:lpstr>
      <vt:lpstr>Well switching data</vt:lpstr>
      <vt:lpstr>DATA Exploration</vt:lpstr>
      <vt:lpstr>DATA EXPLORATION</vt:lpstr>
      <vt:lpstr>PowerPoint Presentation</vt:lpstr>
      <vt:lpstr>Building predictive models to identify  high-risk households</vt:lpstr>
      <vt:lpstr>Models</vt:lpstr>
      <vt:lpstr>Evaluation</vt:lpstr>
      <vt:lpstr>Selected Model</vt:lpstr>
      <vt:lpstr>Household risk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Switching wells in rural bangladesh</dc:title>
  <dc:creator>Sherranette Tinapunan</dc:creator>
  <cp:lastModifiedBy>Sherranette Tinapunan</cp:lastModifiedBy>
  <cp:revision>51</cp:revision>
  <dcterms:created xsi:type="dcterms:W3CDTF">2019-12-20T04:53:48Z</dcterms:created>
  <dcterms:modified xsi:type="dcterms:W3CDTF">2019-12-20T07:08:27Z</dcterms:modified>
</cp:coreProperties>
</file>