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6"/>
  </p:notesMasterIdLst>
  <p:sldIdLst>
    <p:sldId id="256" r:id="rId2"/>
    <p:sldId id="257" r:id="rId3"/>
    <p:sldId id="258" r:id="rId4"/>
    <p:sldId id="261" r:id="rId5"/>
    <p:sldId id="263" r:id="rId6"/>
    <p:sldId id="264" r:id="rId7"/>
    <p:sldId id="267" r:id="rId8"/>
    <p:sldId id="266" r:id="rId9"/>
    <p:sldId id="265" r:id="rId10"/>
    <p:sldId id="268" r:id="rId11"/>
    <p:sldId id="269" r:id="rId12"/>
    <p:sldId id="262" r:id="rId13"/>
    <p:sldId id="259" r:id="rId14"/>
    <p:sldId id="26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4586" autoAdjust="0"/>
  </p:normalViewPr>
  <p:slideViewPr>
    <p:cSldViewPr snapToGrid="0">
      <p:cViewPr varScale="1">
        <p:scale>
          <a:sx n="54" d="100"/>
          <a:sy n="54" d="100"/>
        </p:scale>
        <p:origin x="138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17893A-02CB-4EF2-83E7-2344F583F05F}" type="datetimeFigureOut">
              <a:rPr lang="en-US" smtClean="0"/>
              <a:t>7/10/2021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E7228B-1B07-491A-B949-A13397A2E1B9}" type="slidenum">
              <a:rPr lang="en-US" smtClean="0"/>
              <a:t>‹#›</a:t>
            </a:fld>
            <a:endParaRPr lang="en-US"/>
          </a:p>
        </p:txBody>
      </p:sp>
    </p:spTree>
    <p:extLst>
      <p:ext uri="{BB962C8B-B14F-4D97-AF65-F5344CB8AC3E}">
        <p14:creationId xmlns:p14="http://schemas.microsoft.com/office/powerpoint/2010/main" val="1734587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Using curves for player eval and future performance (and for uh, fantasy hockey projections if one was inspired by a certain fantasy hockey project </a:t>
            </a:r>
            <a:r>
              <a:rPr lang="en-US"/>
              <a:t>previously presented, wink, wink)</a:t>
            </a:r>
            <a:endParaRPr lang="en-US" dirty="0"/>
          </a:p>
          <a:p>
            <a:r>
              <a:rPr lang="en-US" dirty="0"/>
              <a:t>Thanks to Mike Murphy for his work on NWHL game score providing us with a strong way to measure player performance</a:t>
            </a:r>
          </a:p>
          <a:p>
            <a:r>
              <a:rPr lang="en-US" dirty="0"/>
              <a:t>The weights for game score are derived from how often each event occurs relative to a goal</a:t>
            </a:r>
          </a:p>
          <a:p>
            <a:r>
              <a:rPr lang="en-US" dirty="0"/>
              <a:t>When talking about z-scores: this will come into play later, but given 2021’s shortened season and a max of 7 games for a team, I rescaled games played to be a “full” season</a:t>
            </a:r>
          </a:p>
        </p:txBody>
      </p:sp>
      <p:sp>
        <p:nvSpPr>
          <p:cNvPr id="4" name="Slide Number Placeholder 3"/>
          <p:cNvSpPr>
            <a:spLocks noGrp="1"/>
          </p:cNvSpPr>
          <p:nvPr>
            <p:ph type="sldNum" sz="quarter" idx="5"/>
          </p:nvPr>
        </p:nvSpPr>
        <p:spPr/>
        <p:txBody>
          <a:bodyPr/>
          <a:lstStyle/>
          <a:p>
            <a:fld id="{E1E7228B-1B07-491A-B949-A13397A2E1B9}" type="slidenum">
              <a:rPr lang="en-US" smtClean="0"/>
              <a:t>2</a:t>
            </a:fld>
            <a:endParaRPr lang="en-US"/>
          </a:p>
        </p:txBody>
      </p:sp>
    </p:spTree>
    <p:extLst>
      <p:ext uri="{BB962C8B-B14F-4D97-AF65-F5344CB8AC3E}">
        <p14:creationId xmlns:p14="http://schemas.microsoft.com/office/powerpoint/2010/main" val="28649270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CWHL, the delta curve indicates that players peak in their early 20s, a claim corroborated by NCAA work. The CWHL curve is interesting and not entirely applicable to the NWHL given that players could begin playing in the CWHL as early as 16, while the same thing does not apply to the NWHL. And the NCAA analysis is tough to draw NWHL conclusions from given that many of the players played in the NCAA before turning pro and going to leagues like the NWHL</a:t>
            </a:r>
          </a:p>
          <a:p>
            <a:endParaRPr lang="en-US" dirty="0"/>
          </a:p>
          <a:p>
            <a:r>
              <a:rPr lang="en-US" dirty="0"/>
              <a:t>Also interesting that the curves peak earlier than most analysis that has been done primarily in men’s sports that find performance peaking in the mid to late 20s, depending on the attribute in question</a:t>
            </a:r>
          </a:p>
        </p:txBody>
      </p:sp>
      <p:sp>
        <p:nvSpPr>
          <p:cNvPr id="4" name="Slide Number Placeholder 3"/>
          <p:cNvSpPr>
            <a:spLocks noGrp="1"/>
          </p:cNvSpPr>
          <p:nvPr>
            <p:ph type="sldNum" sz="quarter" idx="5"/>
          </p:nvPr>
        </p:nvSpPr>
        <p:spPr/>
        <p:txBody>
          <a:bodyPr/>
          <a:lstStyle/>
          <a:p>
            <a:fld id="{E1E7228B-1B07-491A-B949-A13397A2E1B9}" type="slidenum">
              <a:rPr lang="en-US" smtClean="0"/>
              <a:t>3</a:t>
            </a:fld>
            <a:endParaRPr lang="en-US"/>
          </a:p>
        </p:txBody>
      </p:sp>
    </p:spTree>
    <p:extLst>
      <p:ext uri="{BB962C8B-B14F-4D97-AF65-F5344CB8AC3E}">
        <p14:creationId xmlns:p14="http://schemas.microsoft.com/office/powerpoint/2010/main" val="196934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E7228B-1B07-491A-B949-A13397A2E1B9}" type="slidenum">
              <a:rPr lang="en-US" smtClean="0"/>
              <a:t>4</a:t>
            </a:fld>
            <a:endParaRPr lang="en-US"/>
          </a:p>
        </p:txBody>
      </p:sp>
    </p:spTree>
    <p:extLst>
      <p:ext uri="{BB962C8B-B14F-4D97-AF65-F5344CB8AC3E}">
        <p14:creationId xmlns:p14="http://schemas.microsoft.com/office/powerpoint/2010/main" val="975090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delta method of evaluating aging is easy: how much production do players lose/gain from one age to the other?</a:t>
            </a:r>
          </a:p>
          <a:p>
            <a:r>
              <a:rPr lang="en-US" dirty="0"/>
              <a:t>The graph here shows how much GS/G changed for players in each age bucket</a:t>
            </a:r>
          </a:p>
          <a:p>
            <a:endParaRPr lang="en-US" dirty="0"/>
          </a:p>
        </p:txBody>
      </p:sp>
      <p:sp>
        <p:nvSpPr>
          <p:cNvPr id="4" name="Slide Number Placeholder 3"/>
          <p:cNvSpPr>
            <a:spLocks noGrp="1"/>
          </p:cNvSpPr>
          <p:nvPr>
            <p:ph type="sldNum" sz="quarter" idx="5"/>
          </p:nvPr>
        </p:nvSpPr>
        <p:spPr/>
        <p:txBody>
          <a:bodyPr/>
          <a:lstStyle/>
          <a:p>
            <a:fld id="{E1E7228B-1B07-491A-B949-A13397A2E1B9}" type="slidenum">
              <a:rPr lang="en-US" smtClean="0"/>
              <a:t>6</a:t>
            </a:fld>
            <a:endParaRPr lang="en-US"/>
          </a:p>
        </p:txBody>
      </p:sp>
    </p:spTree>
    <p:extLst>
      <p:ext uri="{BB962C8B-B14F-4D97-AF65-F5344CB8AC3E}">
        <p14:creationId xmlns:p14="http://schemas.microsoft.com/office/powerpoint/2010/main" val="3532789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Comparing players. Having a below-average season in your rookie year is not a good sign</a:t>
            </a:r>
          </a:p>
          <a:p>
            <a:r>
              <a:rPr lang="en-US" dirty="0"/>
              <a:t>(We’ve switched back to game score relative to average (z-score) here and should be using GSZ the rest of the way)</a:t>
            </a:r>
          </a:p>
        </p:txBody>
      </p:sp>
      <p:sp>
        <p:nvSpPr>
          <p:cNvPr id="4" name="Slide Number Placeholder 3"/>
          <p:cNvSpPr>
            <a:spLocks noGrp="1"/>
          </p:cNvSpPr>
          <p:nvPr>
            <p:ph type="sldNum" sz="quarter" idx="5"/>
          </p:nvPr>
        </p:nvSpPr>
        <p:spPr/>
        <p:txBody>
          <a:bodyPr/>
          <a:lstStyle/>
          <a:p>
            <a:fld id="{E1E7228B-1B07-491A-B949-A13397A2E1B9}" type="slidenum">
              <a:rPr lang="en-US" smtClean="0"/>
              <a:t>7</a:t>
            </a:fld>
            <a:endParaRPr lang="en-US"/>
          </a:p>
        </p:txBody>
      </p:sp>
    </p:spTree>
    <p:extLst>
      <p:ext uri="{BB962C8B-B14F-4D97-AF65-F5344CB8AC3E}">
        <p14:creationId xmlns:p14="http://schemas.microsoft.com/office/powerpoint/2010/main" val="2527816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few ages that one-and-</a:t>
            </a:r>
            <a:r>
              <a:rPr lang="en-US" dirty="0" err="1"/>
              <a:t>dones</a:t>
            </a:r>
            <a:r>
              <a:rPr lang="en-US" dirty="0"/>
              <a:t> “win” are like age 34 where there were no other players, </a:t>
            </a:r>
            <a:r>
              <a:rPr lang="en-US" dirty="0" err="1"/>
              <a:t>etc</a:t>
            </a:r>
            <a:endParaRPr lang="en-US" dirty="0"/>
          </a:p>
          <a:p>
            <a:r>
              <a:rPr lang="en-US" dirty="0"/>
              <a:t>Biggest gaps come from that 22-29ish range which is interesting</a:t>
            </a:r>
          </a:p>
        </p:txBody>
      </p:sp>
      <p:sp>
        <p:nvSpPr>
          <p:cNvPr id="4" name="Slide Number Placeholder 3"/>
          <p:cNvSpPr>
            <a:spLocks noGrp="1"/>
          </p:cNvSpPr>
          <p:nvPr>
            <p:ph type="sldNum" sz="quarter" idx="5"/>
          </p:nvPr>
        </p:nvSpPr>
        <p:spPr/>
        <p:txBody>
          <a:bodyPr/>
          <a:lstStyle/>
          <a:p>
            <a:fld id="{E1E7228B-1B07-491A-B949-A13397A2E1B9}" type="slidenum">
              <a:rPr lang="en-US" smtClean="0"/>
              <a:t>8</a:t>
            </a:fld>
            <a:endParaRPr lang="en-US"/>
          </a:p>
        </p:txBody>
      </p:sp>
    </p:spTree>
    <p:extLst>
      <p:ext uri="{BB962C8B-B14F-4D97-AF65-F5344CB8AC3E}">
        <p14:creationId xmlns:p14="http://schemas.microsoft.com/office/powerpoint/2010/main" val="29550323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Would normally like to include a player’s career mean in how we evaluate their aging relative to their performance because a star dropping to merely “good” is a larger drop than an “average” player who becomes below replacement level—naturally we have issues with that using the NWHL data</a:t>
            </a:r>
          </a:p>
        </p:txBody>
      </p:sp>
      <p:sp>
        <p:nvSpPr>
          <p:cNvPr id="4" name="Slide Number Placeholder 3"/>
          <p:cNvSpPr>
            <a:spLocks noGrp="1"/>
          </p:cNvSpPr>
          <p:nvPr>
            <p:ph type="sldNum" sz="quarter" idx="5"/>
          </p:nvPr>
        </p:nvSpPr>
        <p:spPr/>
        <p:txBody>
          <a:bodyPr/>
          <a:lstStyle/>
          <a:p>
            <a:fld id="{E1E7228B-1B07-491A-B949-A13397A2E1B9}" type="slidenum">
              <a:rPr lang="en-US" smtClean="0"/>
              <a:t>9</a:t>
            </a:fld>
            <a:endParaRPr lang="en-US"/>
          </a:p>
        </p:txBody>
      </p:sp>
    </p:spTree>
    <p:extLst>
      <p:ext uri="{BB962C8B-B14F-4D97-AF65-F5344CB8AC3E}">
        <p14:creationId xmlns:p14="http://schemas.microsoft.com/office/powerpoint/2010/main" val="17086873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Relatively simple and not model-heavy, but given the situation, I don’t think a heavy model is best-suited to projecting players when this is what we have</a:t>
            </a:r>
          </a:p>
        </p:txBody>
      </p:sp>
      <p:sp>
        <p:nvSpPr>
          <p:cNvPr id="4" name="Slide Number Placeholder 3"/>
          <p:cNvSpPr>
            <a:spLocks noGrp="1"/>
          </p:cNvSpPr>
          <p:nvPr>
            <p:ph type="sldNum" sz="quarter" idx="5"/>
          </p:nvPr>
        </p:nvSpPr>
        <p:spPr/>
        <p:txBody>
          <a:bodyPr/>
          <a:lstStyle/>
          <a:p>
            <a:fld id="{E1E7228B-1B07-491A-B949-A13397A2E1B9}" type="slidenum">
              <a:rPr lang="en-US" smtClean="0"/>
              <a:t>11</a:t>
            </a:fld>
            <a:endParaRPr lang="en-US"/>
          </a:p>
        </p:txBody>
      </p:sp>
    </p:spTree>
    <p:extLst>
      <p:ext uri="{BB962C8B-B14F-4D97-AF65-F5344CB8AC3E}">
        <p14:creationId xmlns:p14="http://schemas.microsoft.com/office/powerpoint/2010/main" val="17802958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MGM is a good bet to repeat as league MVP. Dempsey continues her run as a superstar. McKenna Brand takes a step forward. Brand, Dempsey, </a:t>
            </a:r>
            <a:r>
              <a:rPr lang="en-US" dirty="0" err="1"/>
              <a:t>Putigna</a:t>
            </a:r>
            <a:r>
              <a:rPr lang="en-US" dirty="0"/>
              <a:t> look like they’ll keep the Boston Pride in the contention for next season’s NWHL title</a:t>
            </a:r>
          </a:p>
        </p:txBody>
      </p:sp>
      <p:sp>
        <p:nvSpPr>
          <p:cNvPr id="4" name="Slide Number Placeholder 3"/>
          <p:cNvSpPr>
            <a:spLocks noGrp="1"/>
          </p:cNvSpPr>
          <p:nvPr>
            <p:ph type="sldNum" sz="quarter" idx="5"/>
          </p:nvPr>
        </p:nvSpPr>
        <p:spPr/>
        <p:txBody>
          <a:bodyPr/>
          <a:lstStyle/>
          <a:p>
            <a:fld id="{E1E7228B-1B07-491A-B949-A13397A2E1B9}" type="slidenum">
              <a:rPr lang="en-US" smtClean="0"/>
              <a:t>12</a:t>
            </a:fld>
            <a:endParaRPr lang="en-US"/>
          </a:p>
        </p:txBody>
      </p:sp>
    </p:spTree>
    <p:extLst>
      <p:ext uri="{BB962C8B-B14F-4D97-AF65-F5344CB8AC3E}">
        <p14:creationId xmlns:p14="http://schemas.microsoft.com/office/powerpoint/2010/main" val="2995153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CB1178-17D0-4E06-9783-CF20CE39812C}" type="datetime1">
              <a:rPr lang="en-US" smtClean="0"/>
              <a:t>7/10/2021</a:t>
            </a:fld>
            <a:endParaRPr lang="en-US"/>
          </a:p>
        </p:txBody>
      </p:sp>
      <p:sp>
        <p:nvSpPr>
          <p:cNvPr id="5" name="Footer Placeholder 4"/>
          <p:cNvSpPr>
            <a:spLocks noGrp="1"/>
          </p:cNvSpPr>
          <p:nvPr>
            <p:ph type="ftr" sz="quarter" idx="11"/>
          </p:nvPr>
        </p:nvSpPr>
        <p:spPr/>
        <p:txBody>
          <a:bodyPr/>
          <a:lstStyle/>
          <a:p>
            <a:r>
              <a:rPr lang="en-US"/>
              <a:t>Ben Howell | Ben.Howell@utexas.edu | @benhowell71</a:t>
            </a:r>
          </a:p>
        </p:txBody>
      </p:sp>
      <p:sp>
        <p:nvSpPr>
          <p:cNvPr id="6" name="Slide Number Placeholder 5"/>
          <p:cNvSpPr>
            <a:spLocks noGrp="1"/>
          </p:cNvSpPr>
          <p:nvPr>
            <p:ph type="sldNum" sz="quarter" idx="12"/>
          </p:nvPr>
        </p:nvSpPr>
        <p:spPr/>
        <p:txBody>
          <a:bodyPr/>
          <a:lstStyle/>
          <a:p>
            <a:fld id="{A98DD979-A589-40F0-A3E2-02B174D83FF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8480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C6136-BDAD-42D9-9293-B61C266C6DC5}" type="datetime1">
              <a:rPr lang="en-US" smtClean="0"/>
              <a:t>7/10/2021</a:t>
            </a:fld>
            <a:endParaRPr lang="en-US"/>
          </a:p>
        </p:txBody>
      </p:sp>
      <p:sp>
        <p:nvSpPr>
          <p:cNvPr id="5" name="Footer Placeholder 4"/>
          <p:cNvSpPr>
            <a:spLocks noGrp="1"/>
          </p:cNvSpPr>
          <p:nvPr>
            <p:ph type="ftr" sz="quarter" idx="11"/>
          </p:nvPr>
        </p:nvSpPr>
        <p:spPr/>
        <p:txBody>
          <a:bodyPr/>
          <a:lstStyle/>
          <a:p>
            <a:r>
              <a:rPr lang="en-US"/>
              <a:t>Ben Howell | Ben.Howell@utexas.edu | @benhowell71</a:t>
            </a:r>
          </a:p>
        </p:txBody>
      </p:sp>
      <p:sp>
        <p:nvSpPr>
          <p:cNvPr id="6" name="Slide Number Placeholder 5"/>
          <p:cNvSpPr>
            <a:spLocks noGrp="1"/>
          </p:cNvSpPr>
          <p:nvPr>
            <p:ph type="sldNum" sz="quarter" idx="12"/>
          </p:nvPr>
        </p:nvSpPr>
        <p:spPr/>
        <p:txBody>
          <a:bodyPr/>
          <a:lstStyle/>
          <a:p>
            <a:fld id="{A98DD979-A589-40F0-A3E2-02B174D83FFC}" type="slidenum">
              <a:rPr lang="en-US" smtClean="0"/>
              <a:t>‹#›</a:t>
            </a:fld>
            <a:endParaRPr lang="en-US"/>
          </a:p>
        </p:txBody>
      </p:sp>
    </p:spTree>
    <p:extLst>
      <p:ext uri="{BB962C8B-B14F-4D97-AF65-F5344CB8AC3E}">
        <p14:creationId xmlns:p14="http://schemas.microsoft.com/office/powerpoint/2010/main" val="3387577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86D66C-2B81-494B-B2D1-15CBF6C96314}" type="datetime1">
              <a:rPr lang="en-US" smtClean="0"/>
              <a:t>7/10/2021</a:t>
            </a:fld>
            <a:endParaRPr lang="en-US"/>
          </a:p>
        </p:txBody>
      </p:sp>
      <p:sp>
        <p:nvSpPr>
          <p:cNvPr id="5" name="Footer Placeholder 4"/>
          <p:cNvSpPr>
            <a:spLocks noGrp="1"/>
          </p:cNvSpPr>
          <p:nvPr>
            <p:ph type="ftr" sz="quarter" idx="11"/>
          </p:nvPr>
        </p:nvSpPr>
        <p:spPr/>
        <p:txBody>
          <a:bodyPr/>
          <a:lstStyle/>
          <a:p>
            <a:r>
              <a:rPr lang="en-US"/>
              <a:t>Ben Howell | Ben.Howell@utexas.edu | @benhowell71</a:t>
            </a:r>
          </a:p>
        </p:txBody>
      </p:sp>
      <p:sp>
        <p:nvSpPr>
          <p:cNvPr id="6" name="Slide Number Placeholder 5"/>
          <p:cNvSpPr>
            <a:spLocks noGrp="1"/>
          </p:cNvSpPr>
          <p:nvPr>
            <p:ph type="sldNum" sz="quarter" idx="12"/>
          </p:nvPr>
        </p:nvSpPr>
        <p:spPr/>
        <p:txBody>
          <a:bodyPr/>
          <a:lstStyle/>
          <a:p>
            <a:fld id="{A98DD979-A589-40F0-A3E2-02B174D83FFC}" type="slidenum">
              <a:rPr lang="en-US" smtClean="0"/>
              <a:t>‹#›</a:t>
            </a:fld>
            <a:endParaRPr lang="en-US"/>
          </a:p>
        </p:txBody>
      </p:sp>
    </p:spTree>
    <p:extLst>
      <p:ext uri="{BB962C8B-B14F-4D97-AF65-F5344CB8AC3E}">
        <p14:creationId xmlns:p14="http://schemas.microsoft.com/office/powerpoint/2010/main" val="2662351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435FBF-946F-4691-9510-0058A76DFC98}" type="datetime1">
              <a:rPr lang="en-US" smtClean="0"/>
              <a:t>7/10/2021</a:t>
            </a:fld>
            <a:endParaRPr lang="en-US"/>
          </a:p>
        </p:txBody>
      </p:sp>
      <p:sp>
        <p:nvSpPr>
          <p:cNvPr id="5" name="Footer Placeholder 4"/>
          <p:cNvSpPr>
            <a:spLocks noGrp="1"/>
          </p:cNvSpPr>
          <p:nvPr>
            <p:ph type="ftr" sz="quarter" idx="11"/>
          </p:nvPr>
        </p:nvSpPr>
        <p:spPr/>
        <p:txBody>
          <a:bodyPr/>
          <a:lstStyle/>
          <a:p>
            <a:r>
              <a:rPr lang="en-US"/>
              <a:t>Ben Howell | Ben.Howell@utexas.edu | @benhowell71</a:t>
            </a:r>
          </a:p>
        </p:txBody>
      </p:sp>
      <p:sp>
        <p:nvSpPr>
          <p:cNvPr id="6" name="Slide Number Placeholder 5"/>
          <p:cNvSpPr>
            <a:spLocks noGrp="1"/>
          </p:cNvSpPr>
          <p:nvPr>
            <p:ph type="sldNum" sz="quarter" idx="12"/>
          </p:nvPr>
        </p:nvSpPr>
        <p:spPr/>
        <p:txBody>
          <a:bodyPr/>
          <a:lstStyle/>
          <a:p>
            <a:fld id="{A98DD979-A589-40F0-A3E2-02B174D83FFC}" type="slidenum">
              <a:rPr lang="en-US" smtClean="0"/>
              <a:t>‹#›</a:t>
            </a:fld>
            <a:endParaRPr lang="en-US"/>
          </a:p>
        </p:txBody>
      </p:sp>
    </p:spTree>
    <p:extLst>
      <p:ext uri="{BB962C8B-B14F-4D97-AF65-F5344CB8AC3E}">
        <p14:creationId xmlns:p14="http://schemas.microsoft.com/office/powerpoint/2010/main" val="77440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467BED-C4AF-45D0-9AB4-15507A3A51BF}" type="datetime1">
              <a:rPr lang="en-US" smtClean="0"/>
              <a:t>7/10/2021</a:t>
            </a:fld>
            <a:endParaRPr lang="en-US"/>
          </a:p>
        </p:txBody>
      </p:sp>
      <p:sp>
        <p:nvSpPr>
          <p:cNvPr id="5" name="Footer Placeholder 4"/>
          <p:cNvSpPr>
            <a:spLocks noGrp="1"/>
          </p:cNvSpPr>
          <p:nvPr>
            <p:ph type="ftr" sz="quarter" idx="11"/>
          </p:nvPr>
        </p:nvSpPr>
        <p:spPr/>
        <p:txBody>
          <a:bodyPr/>
          <a:lstStyle/>
          <a:p>
            <a:r>
              <a:rPr lang="en-US"/>
              <a:t>Ben Howell | Ben.Howell@utexas.edu | @benhowell71</a:t>
            </a:r>
          </a:p>
        </p:txBody>
      </p:sp>
      <p:sp>
        <p:nvSpPr>
          <p:cNvPr id="6" name="Slide Number Placeholder 5"/>
          <p:cNvSpPr>
            <a:spLocks noGrp="1"/>
          </p:cNvSpPr>
          <p:nvPr>
            <p:ph type="sldNum" sz="quarter" idx="12"/>
          </p:nvPr>
        </p:nvSpPr>
        <p:spPr/>
        <p:txBody>
          <a:bodyPr/>
          <a:lstStyle/>
          <a:p>
            <a:fld id="{A98DD979-A589-40F0-A3E2-02B174D83FF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4183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9C5D3D-BA1D-4748-8C44-4D4D6E7079EE}" type="datetime1">
              <a:rPr lang="en-US" smtClean="0"/>
              <a:t>7/10/2021</a:t>
            </a:fld>
            <a:endParaRPr lang="en-US"/>
          </a:p>
        </p:txBody>
      </p:sp>
      <p:sp>
        <p:nvSpPr>
          <p:cNvPr id="6" name="Footer Placeholder 5"/>
          <p:cNvSpPr>
            <a:spLocks noGrp="1"/>
          </p:cNvSpPr>
          <p:nvPr>
            <p:ph type="ftr" sz="quarter" idx="11"/>
          </p:nvPr>
        </p:nvSpPr>
        <p:spPr/>
        <p:txBody>
          <a:bodyPr/>
          <a:lstStyle/>
          <a:p>
            <a:r>
              <a:rPr lang="en-US"/>
              <a:t>Ben Howell | Ben.Howell@utexas.edu | @benhowell71</a:t>
            </a:r>
          </a:p>
        </p:txBody>
      </p:sp>
      <p:sp>
        <p:nvSpPr>
          <p:cNvPr id="7" name="Slide Number Placeholder 6"/>
          <p:cNvSpPr>
            <a:spLocks noGrp="1"/>
          </p:cNvSpPr>
          <p:nvPr>
            <p:ph type="sldNum" sz="quarter" idx="12"/>
          </p:nvPr>
        </p:nvSpPr>
        <p:spPr/>
        <p:txBody>
          <a:bodyPr/>
          <a:lstStyle/>
          <a:p>
            <a:fld id="{A98DD979-A589-40F0-A3E2-02B174D83FFC}" type="slidenum">
              <a:rPr lang="en-US" smtClean="0"/>
              <a:t>‹#›</a:t>
            </a:fld>
            <a:endParaRPr lang="en-US"/>
          </a:p>
        </p:txBody>
      </p:sp>
    </p:spTree>
    <p:extLst>
      <p:ext uri="{BB962C8B-B14F-4D97-AF65-F5344CB8AC3E}">
        <p14:creationId xmlns:p14="http://schemas.microsoft.com/office/powerpoint/2010/main" val="417895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AD04F0-4C63-42A8-9400-C57D64F6048A}" type="datetime1">
              <a:rPr lang="en-US" smtClean="0"/>
              <a:t>7/10/2021</a:t>
            </a:fld>
            <a:endParaRPr lang="en-US"/>
          </a:p>
        </p:txBody>
      </p:sp>
      <p:sp>
        <p:nvSpPr>
          <p:cNvPr id="8" name="Footer Placeholder 7"/>
          <p:cNvSpPr>
            <a:spLocks noGrp="1"/>
          </p:cNvSpPr>
          <p:nvPr>
            <p:ph type="ftr" sz="quarter" idx="11"/>
          </p:nvPr>
        </p:nvSpPr>
        <p:spPr/>
        <p:txBody>
          <a:bodyPr/>
          <a:lstStyle/>
          <a:p>
            <a:r>
              <a:rPr lang="en-US"/>
              <a:t>Ben Howell | Ben.Howell@utexas.edu | @benhowell71</a:t>
            </a:r>
          </a:p>
        </p:txBody>
      </p:sp>
      <p:sp>
        <p:nvSpPr>
          <p:cNvPr id="9" name="Slide Number Placeholder 8"/>
          <p:cNvSpPr>
            <a:spLocks noGrp="1"/>
          </p:cNvSpPr>
          <p:nvPr>
            <p:ph type="sldNum" sz="quarter" idx="12"/>
          </p:nvPr>
        </p:nvSpPr>
        <p:spPr/>
        <p:txBody>
          <a:bodyPr/>
          <a:lstStyle/>
          <a:p>
            <a:fld id="{A98DD979-A589-40F0-A3E2-02B174D83FFC}" type="slidenum">
              <a:rPr lang="en-US" smtClean="0"/>
              <a:t>‹#›</a:t>
            </a:fld>
            <a:endParaRPr lang="en-US"/>
          </a:p>
        </p:txBody>
      </p:sp>
    </p:spTree>
    <p:extLst>
      <p:ext uri="{BB962C8B-B14F-4D97-AF65-F5344CB8AC3E}">
        <p14:creationId xmlns:p14="http://schemas.microsoft.com/office/powerpoint/2010/main" val="4170015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93727B5-ACFE-46D0-A00B-6F4043BAF0F4}" type="datetime1">
              <a:rPr lang="en-US" smtClean="0"/>
              <a:t>7/10/2021</a:t>
            </a:fld>
            <a:endParaRPr lang="en-US"/>
          </a:p>
        </p:txBody>
      </p:sp>
      <p:sp>
        <p:nvSpPr>
          <p:cNvPr id="4" name="Footer Placeholder 3"/>
          <p:cNvSpPr>
            <a:spLocks noGrp="1"/>
          </p:cNvSpPr>
          <p:nvPr>
            <p:ph type="ftr" sz="quarter" idx="11"/>
          </p:nvPr>
        </p:nvSpPr>
        <p:spPr/>
        <p:txBody>
          <a:bodyPr/>
          <a:lstStyle/>
          <a:p>
            <a:r>
              <a:rPr lang="en-US"/>
              <a:t>Ben Howell | Ben.Howell@utexas.edu | @benhowell71</a:t>
            </a:r>
          </a:p>
        </p:txBody>
      </p:sp>
      <p:sp>
        <p:nvSpPr>
          <p:cNvPr id="5" name="Slide Number Placeholder 4"/>
          <p:cNvSpPr>
            <a:spLocks noGrp="1"/>
          </p:cNvSpPr>
          <p:nvPr>
            <p:ph type="sldNum" sz="quarter" idx="12"/>
          </p:nvPr>
        </p:nvSpPr>
        <p:spPr/>
        <p:txBody>
          <a:bodyPr/>
          <a:lstStyle/>
          <a:p>
            <a:fld id="{A98DD979-A589-40F0-A3E2-02B174D83FFC}" type="slidenum">
              <a:rPr lang="en-US" smtClean="0"/>
              <a:t>‹#›</a:t>
            </a:fld>
            <a:endParaRPr lang="en-US"/>
          </a:p>
        </p:txBody>
      </p:sp>
    </p:spTree>
    <p:extLst>
      <p:ext uri="{BB962C8B-B14F-4D97-AF65-F5344CB8AC3E}">
        <p14:creationId xmlns:p14="http://schemas.microsoft.com/office/powerpoint/2010/main" val="3885236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F3395C5-57A7-4AE3-B438-BDC39A1A714B}" type="datetime1">
              <a:rPr lang="en-US" smtClean="0"/>
              <a:t>7/10/2021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Ben Howell | Ben.Howell@utexas.edu | @benhowell71</a:t>
            </a:r>
          </a:p>
        </p:txBody>
      </p:sp>
      <p:sp>
        <p:nvSpPr>
          <p:cNvPr id="9" name="Slide Number Placeholder 8"/>
          <p:cNvSpPr>
            <a:spLocks noGrp="1"/>
          </p:cNvSpPr>
          <p:nvPr>
            <p:ph type="sldNum" sz="quarter" idx="12"/>
          </p:nvPr>
        </p:nvSpPr>
        <p:spPr/>
        <p:txBody>
          <a:bodyPr/>
          <a:lstStyle/>
          <a:p>
            <a:fld id="{A98DD979-A589-40F0-A3E2-02B174D83FFC}" type="slidenum">
              <a:rPr lang="en-US" smtClean="0"/>
              <a:t>‹#›</a:t>
            </a:fld>
            <a:endParaRPr lang="en-US"/>
          </a:p>
        </p:txBody>
      </p:sp>
    </p:spTree>
    <p:extLst>
      <p:ext uri="{BB962C8B-B14F-4D97-AF65-F5344CB8AC3E}">
        <p14:creationId xmlns:p14="http://schemas.microsoft.com/office/powerpoint/2010/main" val="1611002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BC2A272-7942-4D78-A797-0C8357B30779}" type="datetime1">
              <a:rPr lang="en-US" smtClean="0"/>
              <a:t>7/10/2021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Ben Howell | Ben.Howell@utexas.edu | @benhowell71</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98DD979-A589-40F0-A3E2-02B174D83FFC}" type="slidenum">
              <a:rPr lang="en-US" smtClean="0"/>
              <a:t>‹#›</a:t>
            </a:fld>
            <a:endParaRPr lang="en-US"/>
          </a:p>
        </p:txBody>
      </p:sp>
    </p:spTree>
    <p:extLst>
      <p:ext uri="{BB962C8B-B14F-4D97-AF65-F5344CB8AC3E}">
        <p14:creationId xmlns:p14="http://schemas.microsoft.com/office/powerpoint/2010/main" val="4033956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20B7C3-E21D-4FEB-93CD-2BFFC6000007}" type="datetime1">
              <a:rPr lang="en-US" smtClean="0"/>
              <a:t>7/10/2021</a:t>
            </a:fld>
            <a:endParaRPr lang="en-US"/>
          </a:p>
        </p:txBody>
      </p:sp>
      <p:sp>
        <p:nvSpPr>
          <p:cNvPr id="6" name="Footer Placeholder 5"/>
          <p:cNvSpPr>
            <a:spLocks noGrp="1"/>
          </p:cNvSpPr>
          <p:nvPr>
            <p:ph type="ftr" sz="quarter" idx="11"/>
          </p:nvPr>
        </p:nvSpPr>
        <p:spPr/>
        <p:txBody>
          <a:bodyPr/>
          <a:lstStyle/>
          <a:p>
            <a:r>
              <a:rPr lang="en-US"/>
              <a:t>Ben Howell | Ben.Howell@utexas.edu | @benhowell71</a:t>
            </a:r>
          </a:p>
        </p:txBody>
      </p:sp>
      <p:sp>
        <p:nvSpPr>
          <p:cNvPr id="7" name="Slide Number Placeholder 6"/>
          <p:cNvSpPr>
            <a:spLocks noGrp="1"/>
          </p:cNvSpPr>
          <p:nvPr>
            <p:ph type="sldNum" sz="quarter" idx="12"/>
          </p:nvPr>
        </p:nvSpPr>
        <p:spPr/>
        <p:txBody>
          <a:bodyPr/>
          <a:lstStyle/>
          <a:p>
            <a:fld id="{A98DD979-A589-40F0-A3E2-02B174D83FFC}" type="slidenum">
              <a:rPr lang="en-US" smtClean="0"/>
              <a:t>‹#›</a:t>
            </a:fld>
            <a:endParaRPr lang="en-US"/>
          </a:p>
        </p:txBody>
      </p:sp>
    </p:spTree>
    <p:extLst>
      <p:ext uri="{BB962C8B-B14F-4D97-AF65-F5344CB8AC3E}">
        <p14:creationId xmlns:p14="http://schemas.microsoft.com/office/powerpoint/2010/main" val="1643726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BA72E45-F18D-4967-9C8E-152D15E6E124}" type="datetime1">
              <a:rPr lang="en-US" smtClean="0"/>
              <a:t>7/10/2021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Ben Howell | Ben.Howell@utexas.edu | @benhowell71</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98DD979-A589-40F0-A3E2-02B174D83FF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438539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2FF24-A9CE-49E5-B757-1F804DD7FDBB}"/>
              </a:ext>
            </a:extLst>
          </p:cNvPr>
          <p:cNvSpPr>
            <a:spLocks noGrp="1"/>
          </p:cNvSpPr>
          <p:nvPr>
            <p:ph type="ctrTitle"/>
          </p:nvPr>
        </p:nvSpPr>
        <p:spPr/>
        <p:txBody>
          <a:bodyPr/>
          <a:lstStyle/>
          <a:p>
            <a:r>
              <a:rPr lang="en-US" dirty="0"/>
              <a:t>Aging Curves in Women’s Hockey: NWHL Edition</a:t>
            </a:r>
          </a:p>
        </p:txBody>
      </p:sp>
      <p:sp>
        <p:nvSpPr>
          <p:cNvPr id="3" name="Subtitle 2">
            <a:extLst>
              <a:ext uri="{FF2B5EF4-FFF2-40B4-BE49-F238E27FC236}">
                <a16:creationId xmlns:a16="http://schemas.microsoft.com/office/drawing/2014/main" id="{8B0F39A9-577B-4FDD-8D99-985220C94A8D}"/>
              </a:ext>
            </a:extLst>
          </p:cNvPr>
          <p:cNvSpPr>
            <a:spLocks noGrp="1"/>
          </p:cNvSpPr>
          <p:nvPr>
            <p:ph type="subTitle" idx="1"/>
          </p:nvPr>
        </p:nvSpPr>
        <p:spPr/>
        <p:txBody>
          <a:bodyPr/>
          <a:lstStyle/>
          <a:p>
            <a:r>
              <a:rPr lang="en-US" dirty="0"/>
              <a:t>Ben Howell </a:t>
            </a:r>
          </a:p>
        </p:txBody>
      </p:sp>
      <p:sp>
        <p:nvSpPr>
          <p:cNvPr id="4" name="Footer Placeholder 3">
            <a:extLst>
              <a:ext uri="{FF2B5EF4-FFF2-40B4-BE49-F238E27FC236}">
                <a16:creationId xmlns:a16="http://schemas.microsoft.com/office/drawing/2014/main" id="{AB981EA5-B6CD-413C-A56D-433CF4AFFBDC}"/>
              </a:ext>
            </a:extLst>
          </p:cNvPr>
          <p:cNvSpPr>
            <a:spLocks noGrp="1"/>
          </p:cNvSpPr>
          <p:nvPr>
            <p:ph type="ftr" sz="quarter" idx="11"/>
          </p:nvPr>
        </p:nvSpPr>
        <p:spPr>
          <a:xfrm>
            <a:off x="2808136" y="6459784"/>
            <a:ext cx="6583680" cy="365125"/>
          </a:xfrm>
        </p:spPr>
        <p:txBody>
          <a:bodyPr/>
          <a:lstStyle/>
          <a:p>
            <a:r>
              <a:rPr lang="en-US" sz="1400" dirty="0"/>
              <a:t>Ben Howell | Ben.Howell@utexas.edu | @benhowell71</a:t>
            </a:r>
          </a:p>
        </p:txBody>
      </p:sp>
      <p:sp>
        <p:nvSpPr>
          <p:cNvPr id="5" name="Slide Number Placeholder 4">
            <a:extLst>
              <a:ext uri="{FF2B5EF4-FFF2-40B4-BE49-F238E27FC236}">
                <a16:creationId xmlns:a16="http://schemas.microsoft.com/office/drawing/2014/main" id="{793A94F5-833C-46F2-AB2F-1EC97625F164}"/>
              </a:ext>
            </a:extLst>
          </p:cNvPr>
          <p:cNvSpPr>
            <a:spLocks noGrp="1"/>
          </p:cNvSpPr>
          <p:nvPr>
            <p:ph type="sldNum" sz="quarter" idx="12"/>
          </p:nvPr>
        </p:nvSpPr>
        <p:spPr/>
        <p:txBody>
          <a:bodyPr/>
          <a:lstStyle/>
          <a:p>
            <a:fld id="{A98DD979-A589-40F0-A3E2-02B174D83FFC}" type="slidenum">
              <a:rPr lang="en-US" smtClean="0"/>
              <a:t>1</a:t>
            </a:fld>
            <a:endParaRPr lang="en-US" dirty="0"/>
          </a:p>
        </p:txBody>
      </p:sp>
    </p:spTree>
    <p:extLst>
      <p:ext uri="{BB962C8B-B14F-4D97-AF65-F5344CB8AC3E}">
        <p14:creationId xmlns:p14="http://schemas.microsoft.com/office/powerpoint/2010/main" val="2523339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D005F-A615-4DEE-8F1E-6CF2E151B9CB}"/>
              </a:ext>
            </a:extLst>
          </p:cNvPr>
          <p:cNvSpPr>
            <a:spLocks noGrp="1"/>
          </p:cNvSpPr>
          <p:nvPr>
            <p:ph type="title"/>
          </p:nvPr>
        </p:nvSpPr>
        <p:spPr/>
        <p:txBody>
          <a:bodyPr/>
          <a:lstStyle/>
          <a:p>
            <a:r>
              <a:rPr lang="en-US" dirty="0"/>
              <a:t>Regression Methods</a:t>
            </a:r>
          </a:p>
        </p:txBody>
      </p:sp>
      <p:sp>
        <p:nvSpPr>
          <p:cNvPr id="4" name="Footer Placeholder 3">
            <a:extLst>
              <a:ext uri="{FF2B5EF4-FFF2-40B4-BE49-F238E27FC236}">
                <a16:creationId xmlns:a16="http://schemas.microsoft.com/office/drawing/2014/main" id="{CD6DCC23-1D94-4B91-845D-F73E05A95470}"/>
              </a:ext>
            </a:extLst>
          </p:cNvPr>
          <p:cNvSpPr>
            <a:spLocks noGrp="1"/>
          </p:cNvSpPr>
          <p:nvPr>
            <p:ph type="ftr" sz="quarter" idx="11"/>
          </p:nvPr>
        </p:nvSpPr>
        <p:spPr/>
        <p:txBody>
          <a:bodyPr/>
          <a:lstStyle/>
          <a:p>
            <a:r>
              <a:rPr lang="en-US" sz="1400"/>
              <a:t>Ben Howell | Ben.Howell@utexas.edu | @benhowell71</a:t>
            </a:r>
            <a:endParaRPr lang="en-US" sz="1400" dirty="0"/>
          </a:p>
        </p:txBody>
      </p:sp>
      <p:sp>
        <p:nvSpPr>
          <p:cNvPr id="5" name="Slide Number Placeholder 4">
            <a:extLst>
              <a:ext uri="{FF2B5EF4-FFF2-40B4-BE49-F238E27FC236}">
                <a16:creationId xmlns:a16="http://schemas.microsoft.com/office/drawing/2014/main" id="{29C1CB77-7A03-44B3-B4F8-E35B43F1307A}"/>
              </a:ext>
            </a:extLst>
          </p:cNvPr>
          <p:cNvSpPr>
            <a:spLocks noGrp="1"/>
          </p:cNvSpPr>
          <p:nvPr>
            <p:ph type="sldNum" sz="quarter" idx="12"/>
          </p:nvPr>
        </p:nvSpPr>
        <p:spPr/>
        <p:txBody>
          <a:bodyPr/>
          <a:lstStyle/>
          <a:p>
            <a:fld id="{A98DD979-A589-40F0-A3E2-02B174D83FFC}" type="slidenum">
              <a:rPr lang="en-US" smtClean="0"/>
              <a:t>10</a:t>
            </a:fld>
            <a:endParaRPr lang="en-US"/>
          </a:p>
        </p:txBody>
      </p:sp>
      <p:pic>
        <p:nvPicPr>
          <p:cNvPr id="9" name="Content Placeholder 8">
            <a:extLst>
              <a:ext uri="{FF2B5EF4-FFF2-40B4-BE49-F238E27FC236}">
                <a16:creationId xmlns:a16="http://schemas.microsoft.com/office/drawing/2014/main" id="{DD4BCCD8-C2FA-4FB5-812F-0E212A9D1E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9210" y="1895062"/>
            <a:ext cx="7013580" cy="4328380"/>
          </a:xfrm>
        </p:spPr>
      </p:pic>
    </p:spTree>
    <p:extLst>
      <p:ext uri="{BB962C8B-B14F-4D97-AF65-F5344CB8AC3E}">
        <p14:creationId xmlns:p14="http://schemas.microsoft.com/office/powerpoint/2010/main" val="2666424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D005F-A615-4DEE-8F1E-6CF2E151B9CB}"/>
              </a:ext>
            </a:extLst>
          </p:cNvPr>
          <p:cNvSpPr>
            <a:spLocks noGrp="1"/>
          </p:cNvSpPr>
          <p:nvPr>
            <p:ph type="title"/>
          </p:nvPr>
        </p:nvSpPr>
        <p:spPr/>
        <p:txBody>
          <a:bodyPr/>
          <a:lstStyle/>
          <a:p>
            <a:r>
              <a:rPr lang="en-US" dirty="0"/>
              <a:t>MARCEL Projections</a:t>
            </a:r>
          </a:p>
        </p:txBody>
      </p:sp>
      <p:sp>
        <p:nvSpPr>
          <p:cNvPr id="4" name="Footer Placeholder 3">
            <a:extLst>
              <a:ext uri="{FF2B5EF4-FFF2-40B4-BE49-F238E27FC236}">
                <a16:creationId xmlns:a16="http://schemas.microsoft.com/office/drawing/2014/main" id="{CD6DCC23-1D94-4B91-845D-F73E05A95470}"/>
              </a:ext>
            </a:extLst>
          </p:cNvPr>
          <p:cNvSpPr>
            <a:spLocks noGrp="1"/>
          </p:cNvSpPr>
          <p:nvPr>
            <p:ph type="ftr" sz="quarter" idx="11"/>
          </p:nvPr>
        </p:nvSpPr>
        <p:spPr/>
        <p:txBody>
          <a:bodyPr/>
          <a:lstStyle/>
          <a:p>
            <a:r>
              <a:rPr lang="en-US" sz="1400"/>
              <a:t>Ben Howell | Ben.Howell@utexas.edu | @benhowell71</a:t>
            </a:r>
            <a:endParaRPr lang="en-US" sz="1400" dirty="0"/>
          </a:p>
        </p:txBody>
      </p:sp>
      <p:sp>
        <p:nvSpPr>
          <p:cNvPr id="5" name="Slide Number Placeholder 4">
            <a:extLst>
              <a:ext uri="{FF2B5EF4-FFF2-40B4-BE49-F238E27FC236}">
                <a16:creationId xmlns:a16="http://schemas.microsoft.com/office/drawing/2014/main" id="{29C1CB77-7A03-44B3-B4F8-E35B43F1307A}"/>
              </a:ext>
            </a:extLst>
          </p:cNvPr>
          <p:cNvSpPr>
            <a:spLocks noGrp="1"/>
          </p:cNvSpPr>
          <p:nvPr>
            <p:ph type="sldNum" sz="quarter" idx="12"/>
          </p:nvPr>
        </p:nvSpPr>
        <p:spPr/>
        <p:txBody>
          <a:bodyPr/>
          <a:lstStyle/>
          <a:p>
            <a:fld id="{A98DD979-A589-40F0-A3E2-02B174D83FFC}" type="slidenum">
              <a:rPr lang="en-US" smtClean="0"/>
              <a:t>11</a:t>
            </a:fld>
            <a:endParaRPr lang="en-US"/>
          </a:p>
        </p:txBody>
      </p:sp>
      <p:sp>
        <p:nvSpPr>
          <p:cNvPr id="6" name="Content Placeholder 5">
            <a:extLst>
              <a:ext uri="{FF2B5EF4-FFF2-40B4-BE49-F238E27FC236}">
                <a16:creationId xmlns:a16="http://schemas.microsoft.com/office/drawing/2014/main" id="{65A6B3C9-6384-4449-97EB-D0D64520A990}"/>
              </a:ext>
            </a:extLst>
          </p:cNvPr>
          <p:cNvSpPr>
            <a:spLocks noGrp="1"/>
          </p:cNvSpPr>
          <p:nvPr>
            <p:ph idx="1"/>
          </p:nvPr>
        </p:nvSpPr>
        <p:spPr/>
        <p:txBody>
          <a:bodyPr>
            <a:normAutofit lnSpcReduction="10000"/>
          </a:bodyPr>
          <a:lstStyle/>
          <a:p>
            <a:pPr>
              <a:lnSpc>
                <a:spcPct val="200000"/>
              </a:lnSpc>
            </a:pPr>
            <a:r>
              <a:rPr lang="en-US" dirty="0"/>
              <a:t>- Popularized </a:t>
            </a:r>
            <a:r>
              <a:rPr lang="en-US"/>
              <a:t>in baseball by Tom Tango</a:t>
            </a:r>
            <a:endParaRPr lang="en-US" dirty="0"/>
          </a:p>
          <a:p>
            <a:pPr>
              <a:lnSpc>
                <a:spcPct val="200000"/>
              </a:lnSpc>
            </a:pPr>
            <a:r>
              <a:rPr lang="en-US" dirty="0"/>
              <a:t>- Weighted average of the last 3 seasons based on relationship with next year GS/G</a:t>
            </a:r>
          </a:p>
          <a:p>
            <a:pPr lvl="1">
              <a:lnSpc>
                <a:spcPct val="200000"/>
              </a:lnSpc>
            </a:pPr>
            <a:r>
              <a:rPr lang="en-US" dirty="0"/>
              <a:t>Weights developed from CWHL data due to lack of sustained NWHL playing time</a:t>
            </a:r>
          </a:p>
          <a:p>
            <a:pPr lvl="1">
              <a:lnSpc>
                <a:spcPct val="200000"/>
              </a:lnSpc>
            </a:pPr>
            <a:r>
              <a:rPr lang="en-US" dirty="0"/>
              <a:t>Y1 ~ 0.6, Y2 ~ 0.3, Y3 ~ 0.2</a:t>
            </a:r>
          </a:p>
          <a:p>
            <a:pPr>
              <a:lnSpc>
                <a:spcPct val="200000"/>
              </a:lnSpc>
            </a:pPr>
            <a:r>
              <a:rPr lang="en-US" dirty="0"/>
              <a:t>- Then regressed to NWHL average GS/G at player’s next age</a:t>
            </a:r>
          </a:p>
          <a:p>
            <a:pPr lvl="1">
              <a:lnSpc>
                <a:spcPct val="200000"/>
              </a:lnSpc>
            </a:pPr>
            <a:r>
              <a:rPr lang="en-US" dirty="0"/>
              <a:t>Roughly 3 games of average production added -&gt; penalizes player with less playing time</a:t>
            </a:r>
          </a:p>
        </p:txBody>
      </p:sp>
    </p:spTree>
    <p:extLst>
      <p:ext uri="{BB962C8B-B14F-4D97-AF65-F5344CB8AC3E}">
        <p14:creationId xmlns:p14="http://schemas.microsoft.com/office/powerpoint/2010/main" val="1666422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D6DCC23-1D94-4B91-845D-F73E05A95470}"/>
              </a:ext>
            </a:extLst>
          </p:cNvPr>
          <p:cNvSpPr>
            <a:spLocks noGrp="1"/>
          </p:cNvSpPr>
          <p:nvPr>
            <p:ph type="ftr" sz="quarter" idx="11"/>
          </p:nvPr>
        </p:nvSpPr>
        <p:spPr/>
        <p:txBody>
          <a:bodyPr/>
          <a:lstStyle/>
          <a:p>
            <a:r>
              <a:rPr lang="en-US" sz="1400"/>
              <a:t>Ben Howell | Ben.Howell@utexas.edu | @benhowell71</a:t>
            </a:r>
            <a:endParaRPr lang="en-US" sz="1400" dirty="0"/>
          </a:p>
        </p:txBody>
      </p:sp>
      <p:sp>
        <p:nvSpPr>
          <p:cNvPr id="5" name="Slide Number Placeholder 4">
            <a:extLst>
              <a:ext uri="{FF2B5EF4-FFF2-40B4-BE49-F238E27FC236}">
                <a16:creationId xmlns:a16="http://schemas.microsoft.com/office/drawing/2014/main" id="{29C1CB77-7A03-44B3-B4F8-E35B43F1307A}"/>
              </a:ext>
            </a:extLst>
          </p:cNvPr>
          <p:cNvSpPr>
            <a:spLocks noGrp="1"/>
          </p:cNvSpPr>
          <p:nvPr>
            <p:ph type="sldNum" sz="quarter" idx="12"/>
          </p:nvPr>
        </p:nvSpPr>
        <p:spPr/>
        <p:txBody>
          <a:bodyPr/>
          <a:lstStyle/>
          <a:p>
            <a:fld id="{A98DD979-A589-40F0-A3E2-02B174D83FFC}" type="slidenum">
              <a:rPr lang="en-US" smtClean="0"/>
              <a:t>12</a:t>
            </a:fld>
            <a:endParaRPr lang="en-US"/>
          </a:p>
        </p:txBody>
      </p:sp>
      <p:graphicFrame>
        <p:nvGraphicFramePr>
          <p:cNvPr id="12" name="Content Placeholder 11">
            <a:extLst>
              <a:ext uri="{FF2B5EF4-FFF2-40B4-BE49-F238E27FC236}">
                <a16:creationId xmlns:a16="http://schemas.microsoft.com/office/drawing/2014/main" id="{FA5F9FE0-5B60-4992-B187-D979B0B46A05}"/>
              </a:ext>
            </a:extLst>
          </p:cNvPr>
          <p:cNvGraphicFramePr>
            <a:graphicFrameLocks noGrp="1"/>
          </p:cNvGraphicFramePr>
          <p:nvPr>
            <p:ph idx="1"/>
            <p:extLst>
              <p:ext uri="{D42A27DB-BD31-4B8C-83A1-F6EECF244321}">
                <p14:modId xmlns:p14="http://schemas.microsoft.com/office/powerpoint/2010/main" val="3421311579"/>
              </p:ext>
            </p:extLst>
          </p:nvPr>
        </p:nvGraphicFramePr>
        <p:xfrm>
          <a:off x="2293256" y="2351191"/>
          <a:ext cx="7605487" cy="3289832"/>
        </p:xfrm>
        <a:graphic>
          <a:graphicData uri="http://schemas.openxmlformats.org/drawingml/2006/table">
            <a:tbl>
              <a:tblPr/>
              <a:tblGrid>
                <a:gridCol w="2384908">
                  <a:extLst>
                    <a:ext uri="{9D8B030D-6E8A-4147-A177-3AD203B41FA5}">
                      <a16:colId xmlns:a16="http://schemas.microsoft.com/office/drawing/2014/main" val="3649758827"/>
                    </a:ext>
                  </a:extLst>
                </a:gridCol>
                <a:gridCol w="1273278">
                  <a:extLst>
                    <a:ext uri="{9D8B030D-6E8A-4147-A177-3AD203B41FA5}">
                      <a16:colId xmlns:a16="http://schemas.microsoft.com/office/drawing/2014/main" val="2915706871"/>
                    </a:ext>
                  </a:extLst>
                </a:gridCol>
                <a:gridCol w="1432438">
                  <a:extLst>
                    <a:ext uri="{9D8B030D-6E8A-4147-A177-3AD203B41FA5}">
                      <a16:colId xmlns:a16="http://schemas.microsoft.com/office/drawing/2014/main" val="1083418139"/>
                    </a:ext>
                  </a:extLst>
                </a:gridCol>
                <a:gridCol w="2514863">
                  <a:extLst>
                    <a:ext uri="{9D8B030D-6E8A-4147-A177-3AD203B41FA5}">
                      <a16:colId xmlns:a16="http://schemas.microsoft.com/office/drawing/2014/main" val="3373100535"/>
                    </a:ext>
                  </a:extLst>
                </a:gridCol>
              </a:tblGrid>
              <a:tr h="411229">
                <a:tc>
                  <a:txBody>
                    <a:bodyPr/>
                    <a:lstStyle/>
                    <a:p>
                      <a:pPr algn="ctr" fontAlgn="ctr"/>
                      <a:r>
                        <a:rPr lang="en-US" sz="2000" b="1" i="1" u="none" strike="noStrike" dirty="0">
                          <a:solidFill>
                            <a:srgbClr val="000000"/>
                          </a:solidFill>
                          <a:effectLst/>
                          <a:latin typeface="Calibri" panose="020F0502020204030204" pitchFamily="34" charset="0"/>
                        </a:rPr>
                        <a:t>Player</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b="1" i="1" u="none" strike="noStrike" dirty="0">
                          <a:solidFill>
                            <a:srgbClr val="000000"/>
                          </a:solidFill>
                          <a:effectLst/>
                          <a:latin typeface="Calibri" panose="020F0502020204030204" pitchFamily="34" charset="0"/>
                        </a:rPr>
                        <a:t>Next Age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b="1" i="1" u="none" strike="noStrike" dirty="0">
                          <a:solidFill>
                            <a:srgbClr val="000000"/>
                          </a:solidFill>
                          <a:effectLst/>
                          <a:latin typeface="Calibri" panose="020F0502020204030204" pitchFamily="34" charset="0"/>
                        </a:rPr>
                        <a:t>2021 GS/G</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b="1" i="1" u="none" strike="noStrike" dirty="0">
                          <a:solidFill>
                            <a:srgbClr val="000000"/>
                          </a:solidFill>
                          <a:effectLst/>
                          <a:latin typeface="Calibri" panose="020F0502020204030204" pitchFamily="34" charset="0"/>
                        </a:rPr>
                        <a:t>2022 Predicted GS/G</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0368071"/>
                  </a:ext>
                </a:extLst>
              </a:tr>
              <a:tr h="411229">
                <a:tc>
                  <a:txBody>
                    <a:bodyPr/>
                    <a:lstStyle/>
                    <a:p>
                      <a:pPr algn="ctr" fontAlgn="ctr"/>
                      <a:r>
                        <a:rPr lang="en-US" sz="1700" b="0" i="0" u="none" strike="noStrike" dirty="0" err="1">
                          <a:solidFill>
                            <a:srgbClr val="000000"/>
                          </a:solidFill>
                          <a:effectLst/>
                          <a:latin typeface="Calibri" panose="020F0502020204030204" pitchFamily="34" charset="0"/>
                        </a:rPr>
                        <a:t>Mikyla</a:t>
                      </a:r>
                      <a:r>
                        <a:rPr lang="en-US" sz="1700" b="0" i="0" u="none" strike="noStrike" dirty="0">
                          <a:solidFill>
                            <a:srgbClr val="000000"/>
                          </a:solidFill>
                          <a:effectLst/>
                          <a:latin typeface="Calibri" panose="020F0502020204030204" pitchFamily="34" charset="0"/>
                        </a:rPr>
                        <a:t> Grant-Mentis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1700" b="0" i="0" u="none" strike="noStrike" dirty="0">
                          <a:solidFill>
                            <a:srgbClr val="000000"/>
                          </a:solidFill>
                          <a:effectLst/>
                          <a:latin typeface="Calibri" panose="020F0502020204030204" pitchFamily="34" charset="0"/>
                        </a:rPr>
                        <a:t>23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1700" b="0" i="0" u="none" strike="noStrike" dirty="0">
                          <a:solidFill>
                            <a:srgbClr val="000000"/>
                          </a:solidFill>
                          <a:effectLst/>
                          <a:latin typeface="Calibri" panose="020F0502020204030204" pitchFamily="34" charset="0"/>
                        </a:rPr>
                        <a:t>1.92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63BE7B"/>
                    </a:solidFill>
                  </a:tcPr>
                </a:tc>
                <a:tc>
                  <a:txBody>
                    <a:bodyPr/>
                    <a:lstStyle/>
                    <a:p>
                      <a:pPr algn="ctr" fontAlgn="ctr"/>
                      <a:r>
                        <a:rPr lang="en-US" sz="1700" b="0" i="0" u="none" strike="noStrike" dirty="0">
                          <a:solidFill>
                            <a:srgbClr val="000000"/>
                          </a:solidFill>
                          <a:effectLst/>
                          <a:latin typeface="Calibri" panose="020F0502020204030204" pitchFamily="34" charset="0"/>
                        </a:rPr>
                        <a:t>1.91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63BE7B"/>
                    </a:solidFill>
                  </a:tcPr>
                </a:tc>
                <a:extLst>
                  <a:ext uri="{0D108BD9-81ED-4DB2-BD59-A6C34878D82A}">
                    <a16:rowId xmlns:a16="http://schemas.microsoft.com/office/drawing/2014/main" val="967996044"/>
                  </a:ext>
                </a:extLst>
              </a:tr>
              <a:tr h="411229">
                <a:tc>
                  <a:txBody>
                    <a:bodyPr/>
                    <a:lstStyle/>
                    <a:p>
                      <a:pPr algn="ctr" fontAlgn="ctr"/>
                      <a:r>
                        <a:rPr lang="en-US" sz="1700" b="0" i="0" u="none" strike="noStrike" dirty="0">
                          <a:solidFill>
                            <a:srgbClr val="000000"/>
                          </a:solidFill>
                          <a:effectLst/>
                          <a:latin typeface="Calibri" panose="020F0502020204030204" pitchFamily="34" charset="0"/>
                        </a:rPr>
                        <a:t>Jillian Dempsey</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sz="1700" b="0" i="0" u="none" strike="noStrike" dirty="0">
                          <a:solidFill>
                            <a:srgbClr val="000000"/>
                          </a:solidFill>
                          <a:effectLst/>
                          <a:latin typeface="Calibri" panose="020F0502020204030204" pitchFamily="34" charset="0"/>
                        </a:rPr>
                        <a:t>30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sz="1700" b="0" i="0" u="none" strike="noStrike">
                          <a:solidFill>
                            <a:srgbClr val="000000"/>
                          </a:solidFill>
                          <a:effectLst/>
                          <a:latin typeface="Calibri" panose="020F0502020204030204" pitchFamily="34" charset="0"/>
                        </a:rPr>
                        <a:t>1.59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80C77D"/>
                    </a:solidFill>
                  </a:tcPr>
                </a:tc>
                <a:tc>
                  <a:txBody>
                    <a:bodyPr/>
                    <a:lstStyle/>
                    <a:p>
                      <a:pPr algn="ctr" fontAlgn="ctr"/>
                      <a:r>
                        <a:rPr lang="en-US" sz="1700" b="0" i="0" u="none" strike="noStrike">
                          <a:solidFill>
                            <a:srgbClr val="000000"/>
                          </a:solidFill>
                          <a:effectLst/>
                          <a:latin typeface="Calibri" panose="020F0502020204030204" pitchFamily="34" charset="0"/>
                        </a:rPr>
                        <a:t>1.64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7BC57D"/>
                    </a:solidFill>
                  </a:tcPr>
                </a:tc>
                <a:extLst>
                  <a:ext uri="{0D108BD9-81ED-4DB2-BD59-A6C34878D82A}">
                    <a16:rowId xmlns:a16="http://schemas.microsoft.com/office/drawing/2014/main" val="1455086257"/>
                  </a:ext>
                </a:extLst>
              </a:tr>
              <a:tr h="411229">
                <a:tc>
                  <a:txBody>
                    <a:bodyPr/>
                    <a:lstStyle/>
                    <a:p>
                      <a:pPr algn="ctr" fontAlgn="ctr"/>
                      <a:r>
                        <a:rPr lang="en-US" sz="1700" b="0" i="0" u="none" strike="noStrike" dirty="0">
                          <a:solidFill>
                            <a:srgbClr val="000000"/>
                          </a:solidFill>
                          <a:effectLst/>
                          <a:latin typeface="Calibri" panose="020F0502020204030204" pitchFamily="34" charset="0"/>
                        </a:rPr>
                        <a:t>McKenna Brand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sz="1700" b="0" i="0" u="none" strike="noStrike" dirty="0">
                          <a:solidFill>
                            <a:srgbClr val="000000"/>
                          </a:solidFill>
                          <a:effectLst/>
                          <a:latin typeface="Calibri" panose="020F0502020204030204" pitchFamily="34" charset="0"/>
                        </a:rPr>
                        <a:t>25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sz="1700" b="0" i="0" u="none" strike="noStrike" dirty="0">
                          <a:solidFill>
                            <a:srgbClr val="000000"/>
                          </a:solidFill>
                          <a:effectLst/>
                          <a:latin typeface="Calibri" panose="020F0502020204030204" pitchFamily="34" charset="0"/>
                        </a:rPr>
                        <a:t>1.19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A2D07F"/>
                    </a:solidFill>
                  </a:tcPr>
                </a:tc>
                <a:tc>
                  <a:txBody>
                    <a:bodyPr/>
                    <a:lstStyle/>
                    <a:p>
                      <a:pPr algn="ctr" fontAlgn="ctr"/>
                      <a:r>
                        <a:rPr lang="en-US" sz="1700" b="0" i="0" u="none" strike="noStrike" dirty="0">
                          <a:solidFill>
                            <a:srgbClr val="000000"/>
                          </a:solidFill>
                          <a:effectLst/>
                          <a:latin typeface="Calibri" panose="020F0502020204030204" pitchFamily="34" charset="0"/>
                        </a:rPr>
                        <a:t>1.31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99CE7F"/>
                    </a:solidFill>
                  </a:tcPr>
                </a:tc>
                <a:extLst>
                  <a:ext uri="{0D108BD9-81ED-4DB2-BD59-A6C34878D82A}">
                    <a16:rowId xmlns:a16="http://schemas.microsoft.com/office/drawing/2014/main" val="3622715038"/>
                  </a:ext>
                </a:extLst>
              </a:tr>
              <a:tr h="411229">
                <a:tc>
                  <a:txBody>
                    <a:bodyPr/>
                    <a:lstStyle/>
                    <a:p>
                      <a:pPr algn="ctr" fontAlgn="ctr"/>
                      <a:r>
                        <a:rPr lang="en-US" sz="1700" b="0" i="0" u="none" strike="noStrike" dirty="0">
                          <a:solidFill>
                            <a:srgbClr val="000000"/>
                          </a:solidFill>
                          <a:effectLst/>
                          <a:latin typeface="Calibri" panose="020F0502020204030204" pitchFamily="34" charset="0"/>
                        </a:rPr>
                        <a:t>Christina </a:t>
                      </a:r>
                      <a:r>
                        <a:rPr lang="en-US" sz="1700" b="0" i="0" u="none" strike="noStrike" dirty="0" err="1">
                          <a:solidFill>
                            <a:srgbClr val="000000"/>
                          </a:solidFill>
                          <a:effectLst/>
                          <a:latin typeface="Calibri" panose="020F0502020204030204" pitchFamily="34" charset="0"/>
                        </a:rPr>
                        <a:t>Putigna</a:t>
                      </a:r>
                      <a:endParaRPr lang="en-US" sz="17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sz="1700" b="0" i="0" u="none" strike="noStrike" dirty="0">
                          <a:solidFill>
                            <a:srgbClr val="000000"/>
                          </a:solidFill>
                          <a:effectLst/>
                          <a:latin typeface="Calibri" panose="020F0502020204030204" pitchFamily="34" charset="0"/>
                        </a:rPr>
                        <a:t>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sz="1700" b="0" i="0" u="none" strike="noStrike">
                          <a:solidFill>
                            <a:srgbClr val="000000"/>
                          </a:solidFill>
                          <a:effectLst/>
                          <a:latin typeface="Calibri" panose="020F0502020204030204" pitchFamily="34" charset="0"/>
                        </a:rPr>
                        <a:t>1.31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97CD7E"/>
                    </a:solidFill>
                  </a:tcPr>
                </a:tc>
                <a:tc>
                  <a:txBody>
                    <a:bodyPr/>
                    <a:lstStyle/>
                    <a:p>
                      <a:pPr algn="ctr" fontAlgn="ctr"/>
                      <a:r>
                        <a:rPr lang="en-US" sz="1700" b="0" i="0" u="none" strike="noStrike" dirty="0">
                          <a:solidFill>
                            <a:srgbClr val="000000"/>
                          </a:solidFill>
                          <a:effectLst/>
                          <a:latin typeface="Calibri" panose="020F0502020204030204" pitchFamily="34" charset="0"/>
                        </a:rPr>
                        <a:t>1.28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9BCE7F"/>
                    </a:solidFill>
                  </a:tcPr>
                </a:tc>
                <a:extLst>
                  <a:ext uri="{0D108BD9-81ED-4DB2-BD59-A6C34878D82A}">
                    <a16:rowId xmlns:a16="http://schemas.microsoft.com/office/drawing/2014/main" val="2133805418"/>
                  </a:ext>
                </a:extLst>
              </a:tr>
              <a:tr h="411229">
                <a:tc>
                  <a:txBody>
                    <a:bodyPr/>
                    <a:lstStyle/>
                    <a:p>
                      <a:pPr algn="ctr" fontAlgn="ctr"/>
                      <a:r>
                        <a:rPr lang="en-US" sz="1700" b="0" i="0" u="none" strike="noStrike" dirty="0">
                          <a:solidFill>
                            <a:srgbClr val="000000"/>
                          </a:solidFill>
                          <a:effectLst/>
                          <a:latin typeface="Calibri" panose="020F0502020204030204" pitchFamily="34" charset="0"/>
                        </a:rPr>
                        <a:t>Rebecca Morse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sz="1700" b="0" i="0" u="none" strike="noStrike" dirty="0">
                          <a:solidFill>
                            <a:srgbClr val="000000"/>
                          </a:solidFill>
                          <a:effectLst/>
                          <a:latin typeface="Calibri" panose="020F0502020204030204" pitchFamily="34" charset="0"/>
                        </a:rPr>
                        <a:t>29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sz="1700" b="0" i="0" u="none" strike="noStrike" dirty="0">
                          <a:solidFill>
                            <a:srgbClr val="000000"/>
                          </a:solidFill>
                          <a:effectLst/>
                          <a:latin typeface="Calibri" panose="020F050202020403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FA9974"/>
                    </a:solidFill>
                  </a:tcPr>
                </a:tc>
                <a:tc>
                  <a:txBody>
                    <a:bodyPr/>
                    <a:lstStyle/>
                    <a:p>
                      <a:pPr algn="ctr" fontAlgn="ctr"/>
                      <a:r>
                        <a:rPr lang="en-US" sz="1700" b="0" i="0" u="none" strike="noStrike" dirty="0">
                          <a:solidFill>
                            <a:srgbClr val="000000"/>
                          </a:solidFill>
                          <a:effectLst/>
                          <a:latin typeface="Calibri" panose="020F0502020204030204" pitchFamily="34" charset="0"/>
                        </a:rPr>
                        <a:t>0.17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FFEB84"/>
                    </a:solidFill>
                  </a:tcPr>
                </a:tc>
                <a:extLst>
                  <a:ext uri="{0D108BD9-81ED-4DB2-BD59-A6C34878D82A}">
                    <a16:rowId xmlns:a16="http://schemas.microsoft.com/office/drawing/2014/main" val="2079664552"/>
                  </a:ext>
                </a:extLst>
              </a:tr>
              <a:tr h="411229">
                <a:tc>
                  <a:txBody>
                    <a:bodyPr/>
                    <a:lstStyle/>
                    <a:p>
                      <a:pPr algn="ctr" fontAlgn="ctr"/>
                      <a:r>
                        <a:rPr lang="en-US" sz="1700" b="0" i="0" u="none" strike="noStrike" dirty="0">
                          <a:solidFill>
                            <a:srgbClr val="000000"/>
                          </a:solidFill>
                          <a:effectLst/>
                          <a:latin typeface="Calibri" panose="020F0502020204030204" pitchFamily="34" charset="0"/>
                        </a:rPr>
                        <a:t>Laurel Hill</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sz="1700" b="0" i="0" u="none" strike="noStrike" dirty="0">
                          <a:solidFill>
                            <a:srgbClr val="000000"/>
                          </a:solidFill>
                          <a:effectLst/>
                          <a:latin typeface="Calibri" panose="020F0502020204030204" pitchFamily="34" charset="0"/>
                        </a:rPr>
                        <a:t>30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sz="1700" b="0" i="0" u="none" strike="noStrike" dirty="0">
                          <a:solidFill>
                            <a:srgbClr val="000000"/>
                          </a:solidFill>
                          <a:effectLst/>
                          <a:latin typeface="Calibri" panose="020F0502020204030204" pitchFamily="34" charset="0"/>
                        </a:rPr>
                        <a:t>-0.02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FDC77D"/>
                    </a:solidFill>
                  </a:tcPr>
                </a:tc>
                <a:tc>
                  <a:txBody>
                    <a:bodyPr/>
                    <a:lstStyle/>
                    <a:p>
                      <a:pPr algn="ctr" fontAlgn="ctr"/>
                      <a:r>
                        <a:rPr lang="en-US" sz="1700" b="0" i="0" u="none" strike="noStrike" dirty="0">
                          <a:solidFill>
                            <a:srgbClr val="000000"/>
                          </a:solidFill>
                          <a:effectLst/>
                          <a:latin typeface="Calibri" panose="020F0502020204030204" pitchFamily="34" charset="0"/>
                        </a:rPr>
                        <a:t>0.13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FEDD81"/>
                    </a:solidFill>
                  </a:tcPr>
                </a:tc>
                <a:extLst>
                  <a:ext uri="{0D108BD9-81ED-4DB2-BD59-A6C34878D82A}">
                    <a16:rowId xmlns:a16="http://schemas.microsoft.com/office/drawing/2014/main" val="3506844772"/>
                  </a:ext>
                </a:extLst>
              </a:tr>
              <a:tr h="411229">
                <a:tc>
                  <a:txBody>
                    <a:bodyPr/>
                    <a:lstStyle/>
                    <a:p>
                      <a:pPr algn="ctr" fontAlgn="ctr"/>
                      <a:r>
                        <a:rPr lang="en-US" sz="1700" b="0" i="0" u="none" strike="noStrike" dirty="0">
                          <a:solidFill>
                            <a:srgbClr val="000000"/>
                          </a:solidFill>
                          <a:effectLst/>
                          <a:latin typeface="Calibri" panose="020F0502020204030204" pitchFamily="34" charset="0"/>
                        </a:rPr>
                        <a:t>Chelsey Brodt Rosenthal</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1700" b="0" i="0" u="none" strike="noStrike" dirty="0">
                          <a:solidFill>
                            <a:srgbClr val="000000"/>
                          </a:solidFill>
                          <a:effectLst/>
                          <a:latin typeface="Calibri" panose="020F0502020204030204" pitchFamily="34" charset="0"/>
                        </a:rPr>
                        <a:t>38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1700" b="0" i="0" u="none" strike="noStrike" dirty="0">
                          <a:solidFill>
                            <a:srgbClr val="000000"/>
                          </a:solidFill>
                          <a:effectLst/>
                          <a:latin typeface="Calibri" panose="020F0502020204030204" pitchFamily="34" charset="0"/>
                        </a:rPr>
                        <a:t>-0.09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rgbClr val="FBB078"/>
                    </a:solidFill>
                  </a:tcPr>
                </a:tc>
                <a:tc>
                  <a:txBody>
                    <a:bodyPr/>
                    <a:lstStyle/>
                    <a:p>
                      <a:pPr algn="ctr" fontAlgn="ctr"/>
                      <a:r>
                        <a:rPr lang="en-US" sz="1700" b="0" i="0" u="none" strike="noStrike" dirty="0">
                          <a:solidFill>
                            <a:srgbClr val="000000"/>
                          </a:solidFill>
                          <a:effectLst/>
                          <a:latin typeface="Calibri" panose="020F0502020204030204" pitchFamily="34" charset="0"/>
                        </a:rPr>
                        <a:t>-0.04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rgbClr val="F8696B"/>
                    </a:solidFill>
                  </a:tcPr>
                </a:tc>
                <a:extLst>
                  <a:ext uri="{0D108BD9-81ED-4DB2-BD59-A6C34878D82A}">
                    <a16:rowId xmlns:a16="http://schemas.microsoft.com/office/drawing/2014/main" val="2972152439"/>
                  </a:ext>
                </a:extLst>
              </a:tr>
            </a:tbl>
          </a:graphicData>
        </a:graphic>
      </p:graphicFrame>
      <p:sp>
        <p:nvSpPr>
          <p:cNvPr id="14" name="TextBox 13">
            <a:extLst>
              <a:ext uri="{FF2B5EF4-FFF2-40B4-BE49-F238E27FC236}">
                <a16:creationId xmlns:a16="http://schemas.microsoft.com/office/drawing/2014/main" id="{E2237741-A71F-4C03-9B73-245188FF0317}"/>
              </a:ext>
            </a:extLst>
          </p:cNvPr>
          <p:cNvSpPr txBox="1"/>
          <p:nvPr/>
        </p:nvSpPr>
        <p:spPr>
          <a:xfrm>
            <a:off x="1139687" y="1009209"/>
            <a:ext cx="9912626" cy="523220"/>
          </a:xfrm>
          <a:prstGeom prst="rect">
            <a:avLst/>
          </a:prstGeom>
          <a:noFill/>
        </p:spPr>
        <p:txBody>
          <a:bodyPr wrap="square" rtlCol="0">
            <a:spAutoFit/>
          </a:bodyPr>
          <a:lstStyle/>
          <a:p>
            <a:pPr algn="ctr"/>
            <a:r>
              <a:rPr lang="en-US" sz="2800" b="1" i="1" dirty="0"/>
              <a:t>Top and Bottom NWHL Skaters in Projected 2022 Game Score</a:t>
            </a:r>
          </a:p>
        </p:txBody>
      </p:sp>
    </p:spTree>
    <p:extLst>
      <p:ext uri="{BB962C8B-B14F-4D97-AF65-F5344CB8AC3E}">
        <p14:creationId xmlns:p14="http://schemas.microsoft.com/office/powerpoint/2010/main" val="2361753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D005F-A615-4DEE-8F1E-6CF2E151B9CB}"/>
              </a:ext>
            </a:extLst>
          </p:cNvPr>
          <p:cNvSpPr>
            <a:spLocks noGrp="1"/>
          </p:cNvSpPr>
          <p:nvPr>
            <p:ph type="title"/>
          </p:nvPr>
        </p:nvSpPr>
        <p:spPr/>
        <p:txBody>
          <a:bodyPr/>
          <a:lstStyle/>
          <a:p>
            <a:r>
              <a:rPr lang="en-US" dirty="0"/>
              <a:t>Issues + Next Steps</a:t>
            </a:r>
          </a:p>
        </p:txBody>
      </p:sp>
      <p:sp>
        <p:nvSpPr>
          <p:cNvPr id="3" name="Content Placeholder 2">
            <a:extLst>
              <a:ext uri="{FF2B5EF4-FFF2-40B4-BE49-F238E27FC236}">
                <a16:creationId xmlns:a16="http://schemas.microsoft.com/office/drawing/2014/main" id="{C764695A-1CE7-4608-B3BA-196A2DC1450E}"/>
              </a:ext>
            </a:extLst>
          </p:cNvPr>
          <p:cNvSpPr>
            <a:spLocks noGrp="1"/>
          </p:cNvSpPr>
          <p:nvPr>
            <p:ph idx="1"/>
          </p:nvPr>
        </p:nvSpPr>
        <p:spPr/>
        <p:txBody>
          <a:bodyPr/>
          <a:lstStyle/>
          <a:p>
            <a:pPr>
              <a:lnSpc>
                <a:spcPct val="150000"/>
              </a:lnSpc>
            </a:pPr>
            <a:r>
              <a:rPr lang="en-US" dirty="0"/>
              <a:t>- Lots of them!</a:t>
            </a:r>
          </a:p>
          <a:p>
            <a:pPr>
              <a:lnSpc>
                <a:spcPct val="150000"/>
              </a:lnSpc>
            </a:pPr>
            <a:r>
              <a:rPr lang="en-US" dirty="0"/>
              <a:t>- NWHL is a very young league and has lots of player movement in and out</a:t>
            </a:r>
          </a:p>
          <a:p>
            <a:pPr lvl="1">
              <a:lnSpc>
                <a:spcPct val="150000"/>
              </a:lnSpc>
            </a:pPr>
            <a:r>
              <a:rPr lang="en-US" dirty="0"/>
              <a:t>Players going to other leagues, national team centralization</a:t>
            </a:r>
          </a:p>
          <a:p>
            <a:pPr lvl="1">
              <a:lnSpc>
                <a:spcPct val="150000"/>
              </a:lnSpc>
            </a:pPr>
            <a:r>
              <a:rPr lang="en-US" dirty="0"/>
              <a:t>Older players can’t necessarily afford to continue playing + limited practice time</a:t>
            </a:r>
          </a:p>
          <a:p>
            <a:pPr>
              <a:lnSpc>
                <a:spcPct val="150000"/>
              </a:lnSpc>
            </a:pPr>
            <a:r>
              <a:rPr lang="en-US" dirty="0"/>
              <a:t>- Working with league equivalency models to pair data over a player’s entire career</a:t>
            </a:r>
          </a:p>
        </p:txBody>
      </p:sp>
      <p:sp>
        <p:nvSpPr>
          <p:cNvPr id="4" name="Footer Placeholder 3">
            <a:extLst>
              <a:ext uri="{FF2B5EF4-FFF2-40B4-BE49-F238E27FC236}">
                <a16:creationId xmlns:a16="http://schemas.microsoft.com/office/drawing/2014/main" id="{CD6DCC23-1D94-4B91-845D-F73E05A95470}"/>
              </a:ext>
            </a:extLst>
          </p:cNvPr>
          <p:cNvSpPr>
            <a:spLocks noGrp="1"/>
          </p:cNvSpPr>
          <p:nvPr>
            <p:ph type="ftr" sz="quarter" idx="11"/>
          </p:nvPr>
        </p:nvSpPr>
        <p:spPr/>
        <p:txBody>
          <a:bodyPr/>
          <a:lstStyle/>
          <a:p>
            <a:r>
              <a:rPr lang="en-US" sz="1400"/>
              <a:t>Ben Howell | Ben.Howell@utexas.edu | @benhowell71</a:t>
            </a:r>
            <a:endParaRPr lang="en-US" sz="1400" dirty="0"/>
          </a:p>
        </p:txBody>
      </p:sp>
      <p:sp>
        <p:nvSpPr>
          <p:cNvPr id="5" name="Slide Number Placeholder 4">
            <a:extLst>
              <a:ext uri="{FF2B5EF4-FFF2-40B4-BE49-F238E27FC236}">
                <a16:creationId xmlns:a16="http://schemas.microsoft.com/office/drawing/2014/main" id="{18512996-12E3-4219-BBA7-6CD120BC1BDA}"/>
              </a:ext>
            </a:extLst>
          </p:cNvPr>
          <p:cNvSpPr>
            <a:spLocks noGrp="1"/>
          </p:cNvSpPr>
          <p:nvPr>
            <p:ph type="sldNum" sz="quarter" idx="12"/>
          </p:nvPr>
        </p:nvSpPr>
        <p:spPr/>
        <p:txBody>
          <a:bodyPr/>
          <a:lstStyle/>
          <a:p>
            <a:fld id="{A98DD979-A589-40F0-A3E2-02B174D83FFC}" type="slidenum">
              <a:rPr lang="en-US" smtClean="0"/>
              <a:t>13</a:t>
            </a:fld>
            <a:endParaRPr lang="en-US"/>
          </a:p>
        </p:txBody>
      </p:sp>
    </p:spTree>
    <p:extLst>
      <p:ext uri="{BB962C8B-B14F-4D97-AF65-F5344CB8AC3E}">
        <p14:creationId xmlns:p14="http://schemas.microsoft.com/office/powerpoint/2010/main" val="914344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D005F-A615-4DEE-8F1E-6CF2E151B9CB}"/>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C764695A-1CE7-4608-B3BA-196A2DC1450E}"/>
              </a:ext>
            </a:extLst>
          </p:cNvPr>
          <p:cNvSpPr>
            <a:spLocks noGrp="1"/>
          </p:cNvSpPr>
          <p:nvPr>
            <p:ph idx="1"/>
          </p:nvPr>
        </p:nvSpPr>
        <p:spPr/>
        <p:txBody>
          <a:bodyPr/>
          <a:lstStyle/>
          <a:p>
            <a:pPr>
              <a:lnSpc>
                <a:spcPct val="200000"/>
              </a:lnSpc>
            </a:pPr>
            <a:r>
              <a:rPr lang="en-US" dirty="0"/>
              <a:t>- Huge thank you to Alyssa, Carlie, and Mike for putting WHKYHAC together!</a:t>
            </a:r>
          </a:p>
          <a:p>
            <a:pPr>
              <a:lnSpc>
                <a:spcPct val="200000"/>
              </a:lnSpc>
            </a:pPr>
            <a:r>
              <a:rPr lang="en-US" dirty="0"/>
              <a:t>- Can find me on Twitter @benhowell71</a:t>
            </a:r>
          </a:p>
          <a:p>
            <a:pPr>
              <a:lnSpc>
                <a:spcPct val="200000"/>
              </a:lnSpc>
            </a:pPr>
            <a:r>
              <a:rPr lang="en-US" dirty="0"/>
              <a:t>- Code (and a writeup) will be posted on GitHub at a slightly later date!</a:t>
            </a:r>
          </a:p>
        </p:txBody>
      </p:sp>
      <p:sp>
        <p:nvSpPr>
          <p:cNvPr id="4" name="Footer Placeholder 3">
            <a:extLst>
              <a:ext uri="{FF2B5EF4-FFF2-40B4-BE49-F238E27FC236}">
                <a16:creationId xmlns:a16="http://schemas.microsoft.com/office/drawing/2014/main" id="{CD6DCC23-1D94-4B91-845D-F73E05A95470}"/>
              </a:ext>
            </a:extLst>
          </p:cNvPr>
          <p:cNvSpPr>
            <a:spLocks noGrp="1"/>
          </p:cNvSpPr>
          <p:nvPr>
            <p:ph type="ftr" sz="quarter" idx="11"/>
          </p:nvPr>
        </p:nvSpPr>
        <p:spPr/>
        <p:txBody>
          <a:bodyPr/>
          <a:lstStyle/>
          <a:p>
            <a:r>
              <a:rPr lang="en-US" sz="1400"/>
              <a:t>Ben Howell | Ben.Howell@utexas.edu | @benhowell71</a:t>
            </a:r>
            <a:endParaRPr lang="en-US" sz="1400" dirty="0"/>
          </a:p>
        </p:txBody>
      </p:sp>
      <p:sp>
        <p:nvSpPr>
          <p:cNvPr id="5" name="Slide Number Placeholder 4">
            <a:extLst>
              <a:ext uri="{FF2B5EF4-FFF2-40B4-BE49-F238E27FC236}">
                <a16:creationId xmlns:a16="http://schemas.microsoft.com/office/drawing/2014/main" id="{0D57AE27-CFA4-4311-A8DC-DD2EDDBDAB06}"/>
              </a:ext>
            </a:extLst>
          </p:cNvPr>
          <p:cNvSpPr>
            <a:spLocks noGrp="1"/>
          </p:cNvSpPr>
          <p:nvPr>
            <p:ph type="sldNum" sz="quarter" idx="12"/>
          </p:nvPr>
        </p:nvSpPr>
        <p:spPr/>
        <p:txBody>
          <a:bodyPr/>
          <a:lstStyle/>
          <a:p>
            <a:fld id="{A98DD979-A589-40F0-A3E2-02B174D83FFC}" type="slidenum">
              <a:rPr lang="en-US" smtClean="0"/>
              <a:t>14</a:t>
            </a:fld>
            <a:endParaRPr lang="en-US"/>
          </a:p>
        </p:txBody>
      </p:sp>
    </p:spTree>
    <p:extLst>
      <p:ext uri="{BB962C8B-B14F-4D97-AF65-F5344CB8AC3E}">
        <p14:creationId xmlns:p14="http://schemas.microsoft.com/office/powerpoint/2010/main" val="795186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D005F-A615-4DEE-8F1E-6CF2E151B9CB}"/>
              </a:ext>
            </a:extLst>
          </p:cNvPr>
          <p:cNvSpPr>
            <a:spLocks noGrp="1"/>
          </p:cNvSpPr>
          <p:nvPr>
            <p:ph type="title"/>
          </p:nvPr>
        </p:nvSpPr>
        <p:spPr/>
        <p:txBody>
          <a:bodyPr/>
          <a:lstStyle/>
          <a:p>
            <a:r>
              <a:rPr lang="en-US" dirty="0"/>
              <a:t>Why Do Aging Curves Matter?</a:t>
            </a:r>
          </a:p>
        </p:txBody>
      </p:sp>
      <p:sp>
        <p:nvSpPr>
          <p:cNvPr id="3" name="Content Placeholder 2">
            <a:extLst>
              <a:ext uri="{FF2B5EF4-FFF2-40B4-BE49-F238E27FC236}">
                <a16:creationId xmlns:a16="http://schemas.microsoft.com/office/drawing/2014/main" id="{C764695A-1CE7-4608-B3BA-196A2DC1450E}"/>
              </a:ext>
            </a:extLst>
          </p:cNvPr>
          <p:cNvSpPr>
            <a:spLocks noGrp="1"/>
          </p:cNvSpPr>
          <p:nvPr>
            <p:ph idx="1"/>
          </p:nvPr>
        </p:nvSpPr>
        <p:spPr/>
        <p:txBody>
          <a:bodyPr/>
          <a:lstStyle/>
          <a:p>
            <a:pPr>
              <a:lnSpc>
                <a:spcPct val="200000"/>
              </a:lnSpc>
            </a:pPr>
            <a:r>
              <a:rPr lang="en-US" dirty="0"/>
              <a:t>- Evaluating players and projecting future performance</a:t>
            </a:r>
          </a:p>
          <a:p>
            <a:pPr>
              <a:lnSpc>
                <a:spcPct val="200000"/>
              </a:lnSpc>
            </a:pPr>
            <a:r>
              <a:rPr lang="en-US" dirty="0"/>
              <a:t>- Using Game Score per Game (GS/G) to evaluate player production</a:t>
            </a:r>
          </a:p>
          <a:p>
            <a:pPr lvl="1">
              <a:lnSpc>
                <a:spcPct val="200000"/>
              </a:lnSpc>
            </a:pPr>
            <a:r>
              <a:rPr lang="en-US" dirty="0"/>
              <a:t>NWHL Data from TheirHockeyCounts.com and Age from Elite Prospects</a:t>
            </a:r>
          </a:p>
          <a:p>
            <a:pPr lvl="1">
              <a:lnSpc>
                <a:spcPct val="200000"/>
              </a:lnSpc>
            </a:pPr>
            <a:r>
              <a:rPr lang="en-US" dirty="0"/>
              <a:t>Skaters only: G + (0.9 * A1) + (.66 * A2) + (.1 * SOG) + (.11 * FOW) – (.11 * FOL) – (.15 * PENT)</a:t>
            </a:r>
          </a:p>
          <a:p>
            <a:pPr lvl="1">
              <a:lnSpc>
                <a:spcPct val="200000"/>
              </a:lnSpc>
            </a:pPr>
            <a:r>
              <a:rPr lang="en-US" dirty="0"/>
              <a:t>Standardized to z-scores (0 is average, 1 is one-standard deviation above average, </a:t>
            </a:r>
            <a:r>
              <a:rPr lang="en-US" dirty="0" err="1"/>
              <a:t>etc</a:t>
            </a:r>
            <a:r>
              <a:rPr lang="en-US" dirty="0"/>
              <a:t>)</a:t>
            </a:r>
          </a:p>
        </p:txBody>
      </p:sp>
      <p:sp>
        <p:nvSpPr>
          <p:cNvPr id="4" name="Footer Placeholder 3">
            <a:extLst>
              <a:ext uri="{FF2B5EF4-FFF2-40B4-BE49-F238E27FC236}">
                <a16:creationId xmlns:a16="http://schemas.microsoft.com/office/drawing/2014/main" id="{CD6DCC23-1D94-4B91-845D-F73E05A95470}"/>
              </a:ext>
            </a:extLst>
          </p:cNvPr>
          <p:cNvSpPr>
            <a:spLocks noGrp="1"/>
          </p:cNvSpPr>
          <p:nvPr>
            <p:ph type="ftr" sz="quarter" idx="11"/>
          </p:nvPr>
        </p:nvSpPr>
        <p:spPr/>
        <p:txBody>
          <a:bodyPr/>
          <a:lstStyle/>
          <a:p>
            <a:r>
              <a:rPr lang="en-US" sz="1400"/>
              <a:t>Ben Howell | Ben.Howell@utexas.edu | @benhowell71</a:t>
            </a:r>
            <a:endParaRPr lang="en-US" sz="1400" dirty="0"/>
          </a:p>
        </p:txBody>
      </p:sp>
      <p:sp>
        <p:nvSpPr>
          <p:cNvPr id="5" name="Slide Number Placeholder 4">
            <a:extLst>
              <a:ext uri="{FF2B5EF4-FFF2-40B4-BE49-F238E27FC236}">
                <a16:creationId xmlns:a16="http://schemas.microsoft.com/office/drawing/2014/main" id="{29C1CB77-7A03-44B3-B4F8-E35B43F1307A}"/>
              </a:ext>
            </a:extLst>
          </p:cNvPr>
          <p:cNvSpPr>
            <a:spLocks noGrp="1"/>
          </p:cNvSpPr>
          <p:nvPr>
            <p:ph type="sldNum" sz="quarter" idx="12"/>
          </p:nvPr>
        </p:nvSpPr>
        <p:spPr/>
        <p:txBody>
          <a:bodyPr/>
          <a:lstStyle/>
          <a:p>
            <a:fld id="{A98DD979-A589-40F0-A3E2-02B174D83FFC}" type="slidenum">
              <a:rPr lang="en-US" smtClean="0"/>
              <a:t>2</a:t>
            </a:fld>
            <a:endParaRPr lang="en-US"/>
          </a:p>
        </p:txBody>
      </p:sp>
    </p:spTree>
    <p:extLst>
      <p:ext uri="{BB962C8B-B14F-4D97-AF65-F5344CB8AC3E}">
        <p14:creationId xmlns:p14="http://schemas.microsoft.com/office/powerpoint/2010/main" val="2326945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D005F-A615-4DEE-8F1E-6CF2E151B9CB}"/>
              </a:ext>
            </a:extLst>
          </p:cNvPr>
          <p:cNvSpPr>
            <a:spLocks noGrp="1"/>
          </p:cNvSpPr>
          <p:nvPr>
            <p:ph type="title"/>
          </p:nvPr>
        </p:nvSpPr>
        <p:spPr/>
        <p:txBody>
          <a:bodyPr/>
          <a:lstStyle/>
          <a:p>
            <a:r>
              <a:rPr lang="en-US" dirty="0"/>
              <a:t>Previous WHKY Aging Work</a:t>
            </a:r>
          </a:p>
        </p:txBody>
      </p:sp>
      <p:sp>
        <p:nvSpPr>
          <p:cNvPr id="3" name="Content Placeholder 2">
            <a:extLst>
              <a:ext uri="{FF2B5EF4-FFF2-40B4-BE49-F238E27FC236}">
                <a16:creationId xmlns:a16="http://schemas.microsoft.com/office/drawing/2014/main" id="{C764695A-1CE7-4608-B3BA-196A2DC1450E}"/>
              </a:ext>
            </a:extLst>
          </p:cNvPr>
          <p:cNvSpPr>
            <a:spLocks noGrp="1"/>
          </p:cNvSpPr>
          <p:nvPr>
            <p:ph idx="1"/>
          </p:nvPr>
        </p:nvSpPr>
        <p:spPr/>
        <p:txBody>
          <a:bodyPr/>
          <a:lstStyle/>
          <a:p>
            <a:pPr>
              <a:lnSpc>
                <a:spcPct val="150000"/>
              </a:lnSpc>
            </a:pPr>
            <a:r>
              <a:rPr lang="en-US" dirty="0"/>
              <a:t>- Production (whether Game Score or Offensive Point Shares) peaks ~ 22-24 range</a:t>
            </a:r>
          </a:p>
          <a:p>
            <a:pPr lvl="1">
              <a:lnSpc>
                <a:spcPct val="150000"/>
              </a:lnSpc>
            </a:pPr>
            <a:r>
              <a:rPr lang="en-US" dirty="0"/>
              <a:t>In both CWHL (Markey) and NCAA Women’s Hockey (Murphy) using Delta Method</a:t>
            </a:r>
          </a:p>
        </p:txBody>
      </p:sp>
      <p:sp>
        <p:nvSpPr>
          <p:cNvPr id="4" name="Footer Placeholder 3">
            <a:extLst>
              <a:ext uri="{FF2B5EF4-FFF2-40B4-BE49-F238E27FC236}">
                <a16:creationId xmlns:a16="http://schemas.microsoft.com/office/drawing/2014/main" id="{CD6DCC23-1D94-4B91-845D-F73E05A95470}"/>
              </a:ext>
            </a:extLst>
          </p:cNvPr>
          <p:cNvSpPr>
            <a:spLocks noGrp="1"/>
          </p:cNvSpPr>
          <p:nvPr>
            <p:ph type="ftr" sz="quarter" idx="11"/>
          </p:nvPr>
        </p:nvSpPr>
        <p:spPr/>
        <p:txBody>
          <a:bodyPr/>
          <a:lstStyle/>
          <a:p>
            <a:r>
              <a:rPr lang="en-US" sz="1400"/>
              <a:t>Ben Howell | Ben.Howell@utexas.edu | @benhowell71</a:t>
            </a:r>
            <a:endParaRPr lang="en-US" sz="1400" dirty="0"/>
          </a:p>
        </p:txBody>
      </p:sp>
      <p:sp>
        <p:nvSpPr>
          <p:cNvPr id="5" name="Slide Number Placeholder 4">
            <a:extLst>
              <a:ext uri="{FF2B5EF4-FFF2-40B4-BE49-F238E27FC236}">
                <a16:creationId xmlns:a16="http://schemas.microsoft.com/office/drawing/2014/main" id="{B44C28FD-0B8C-41D9-AB13-7104549F0B4E}"/>
              </a:ext>
            </a:extLst>
          </p:cNvPr>
          <p:cNvSpPr>
            <a:spLocks noGrp="1"/>
          </p:cNvSpPr>
          <p:nvPr>
            <p:ph type="sldNum" sz="quarter" idx="12"/>
          </p:nvPr>
        </p:nvSpPr>
        <p:spPr/>
        <p:txBody>
          <a:bodyPr/>
          <a:lstStyle/>
          <a:p>
            <a:fld id="{A98DD979-A589-40F0-A3E2-02B174D83FFC}" type="slidenum">
              <a:rPr lang="en-US" smtClean="0"/>
              <a:t>3</a:t>
            </a:fld>
            <a:endParaRPr lang="en-US"/>
          </a:p>
        </p:txBody>
      </p:sp>
      <p:grpSp>
        <p:nvGrpSpPr>
          <p:cNvPr id="8" name="Group 7">
            <a:extLst>
              <a:ext uri="{FF2B5EF4-FFF2-40B4-BE49-F238E27FC236}">
                <a16:creationId xmlns:a16="http://schemas.microsoft.com/office/drawing/2014/main" id="{09224A1F-0C41-4101-8769-A89AC9CFBAB0}"/>
              </a:ext>
            </a:extLst>
          </p:cNvPr>
          <p:cNvGrpSpPr/>
          <p:nvPr/>
        </p:nvGrpSpPr>
        <p:grpSpPr>
          <a:xfrm>
            <a:off x="1273496" y="2919886"/>
            <a:ext cx="9645008" cy="3244554"/>
            <a:chOff x="1273496" y="2919885"/>
            <a:chExt cx="9645008" cy="3244554"/>
          </a:xfrm>
        </p:grpSpPr>
        <p:pic>
          <p:nvPicPr>
            <p:cNvPr id="1028" name="Picture 4">
              <a:extLst>
                <a:ext uri="{FF2B5EF4-FFF2-40B4-BE49-F238E27FC236}">
                  <a16:creationId xmlns:a16="http://schemas.microsoft.com/office/drawing/2014/main" id="{28EDD2C9-0923-420D-A04C-E60B51A1DA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3496" y="3399897"/>
              <a:ext cx="4423266" cy="276454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758286AE-5DF3-4229-AFCA-1E23D3908E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63719" y="3399897"/>
              <a:ext cx="3854785" cy="276454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7663A21-08F2-4268-AB8D-3A045D146CF6}"/>
                </a:ext>
              </a:extLst>
            </p:cNvPr>
            <p:cNvSpPr txBox="1"/>
            <p:nvPr/>
          </p:nvSpPr>
          <p:spPr>
            <a:xfrm>
              <a:off x="3080938" y="2919885"/>
              <a:ext cx="808382" cy="369332"/>
            </a:xfrm>
            <a:prstGeom prst="rect">
              <a:avLst/>
            </a:prstGeom>
            <a:noFill/>
          </p:spPr>
          <p:txBody>
            <a:bodyPr wrap="square" rtlCol="0">
              <a:spAutoFit/>
            </a:bodyPr>
            <a:lstStyle/>
            <a:p>
              <a:r>
                <a:rPr lang="en-US" b="1" dirty="0"/>
                <a:t>CWHL</a:t>
              </a:r>
            </a:p>
          </p:txBody>
        </p:sp>
        <p:sp>
          <p:nvSpPr>
            <p:cNvPr id="11" name="TextBox 10">
              <a:extLst>
                <a:ext uri="{FF2B5EF4-FFF2-40B4-BE49-F238E27FC236}">
                  <a16:creationId xmlns:a16="http://schemas.microsoft.com/office/drawing/2014/main" id="{006D0E87-7363-4DB0-BD2D-9C2A19D9A2C0}"/>
                </a:ext>
              </a:extLst>
            </p:cNvPr>
            <p:cNvSpPr txBox="1"/>
            <p:nvPr/>
          </p:nvSpPr>
          <p:spPr>
            <a:xfrm>
              <a:off x="8447527" y="2919885"/>
              <a:ext cx="1087167" cy="369332"/>
            </a:xfrm>
            <a:prstGeom prst="rect">
              <a:avLst/>
            </a:prstGeom>
            <a:noFill/>
          </p:spPr>
          <p:txBody>
            <a:bodyPr wrap="square" rtlCol="0">
              <a:spAutoFit/>
            </a:bodyPr>
            <a:lstStyle/>
            <a:p>
              <a:r>
                <a:rPr lang="en-US" b="1" dirty="0"/>
                <a:t>NCAA D1</a:t>
              </a:r>
            </a:p>
          </p:txBody>
        </p:sp>
      </p:grpSp>
    </p:spTree>
    <p:extLst>
      <p:ext uri="{BB962C8B-B14F-4D97-AF65-F5344CB8AC3E}">
        <p14:creationId xmlns:p14="http://schemas.microsoft.com/office/powerpoint/2010/main" val="4025684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D005F-A615-4DEE-8F1E-6CF2E151B9CB}"/>
              </a:ext>
            </a:extLst>
          </p:cNvPr>
          <p:cNvSpPr>
            <a:spLocks noGrp="1"/>
          </p:cNvSpPr>
          <p:nvPr>
            <p:ph type="title"/>
          </p:nvPr>
        </p:nvSpPr>
        <p:spPr/>
        <p:txBody>
          <a:bodyPr/>
          <a:lstStyle/>
          <a:p>
            <a:r>
              <a:rPr lang="en-US" dirty="0"/>
              <a:t>What Needs To Be Addressed?</a:t>
            </a:r>
          </a:p>
        </p:txBody>
      </p:sp>
      <p:sp>
        <p:nvSpPr>
          <p:cNvPr id="3" name="Content Placeholder 2">
            <a:extLst>
              <a:ext uri="{FF2B5EF4-FFF2-40B4-BE49-F238E27FC236}">
                <a16:creationId xmlns:a16="http://schemas.microsoft.com/office/drawing/2014/main" id="{C764695A-1CE7-4608-B3BA-196A2DC1450E}"/>
              </a:ext>
            </a:extLst>
          </p:cNvPr>
          <p:cNvSpPr>
            <a:spLocks noGrp="1"/>
          </p:cNvSpPr>
          <p:nvPr>
            <p:ph idx="1"/>
          </p:nvPr>
        </p:nvSpPr>
        <p:spPr>
          <a:xfrm>
            <a:off x="1097280" y="1845734"/>
            <a:ext cx="5873363" cy="4023360"/>
          </a:xfrm>
        </p:spPr>
        <p:txBody>
          <a:bodyPr/>
          <a:lstStyle/>
          <a:p>
            <a:pPr>
              <a:lnSpc>
                <a:spcPct val="200000"/>
              </a:lnSpc>
            </a:pPr>
            <a:r>
              <a:rPr lang="en-US" dirty="0"/>
              <a:t>- Youth of NWHL and high volume of player movement</a:t>
            </a:r>
          </a:p>
          <a:p>
            <a:pPr>
              <a:lnSpc>
                <a:spcPct val="200000"/>
              </a:lnSpc>
            </a:pPr>
            <a:r>
              <a:rPr lang="en-US" dirty="0"/>
              <a:t>- Mostly younger players; haven’t seen many long careers in sequence -&gt; evaluate league trends</a:t>
            </a:r>
          </a:p>
        </p:txBody>
      </p:sp>
      <p:sp>
        <p:nvSpPr>
          <p:cNvPr id="4" name="Footer Placeholder 3">
            <a:extLst>
              <a:ext uri="{FF2B5EF4-FFF2-40B4-BE49-F238E27FC236}">
                <a16:creationId xmlns:a16="http://schemas.microsoft.com/office/drawing/2014/main" id="{CD6DCC23-1D94-4B91-845D-F73E05A95470}"/>
              </a:ext>
            </a:extLst>
          </p:cNvPr>
          <p:cNvSpPr>
            <a:spLocks noGrp="1"/>
          </p:cNvSpPr>
          <p:nvPr>
            <p:ph type="ftr" sz="quarter" idx="11"/>
          </p:nvPr>
        </p:nvSpPr>
        <p:spPr/>
        <p:txBody>
          <a:bodyPr/>
          <a:lstStyle/>
          <a:p>
            <a:r>
              <a:rPr lang="en-US" sz="1400" dirty="0"/>
              <a:t>Ben Howell | Ben.Howell@utexas.edu | @benhowell71</a:t>
            </a:r>
          </a:p>
        </p:txBody>
      </p:sp>
      <p:sp>
        <p:nvSpPr>
          <p:cNvPr id="5" name="Slide Number Placeholder 4">
            <a:extLst>
              <a:ext uri="{FF2B5EF4-FFF2-40B4-BE49-F238E27FC236}">
                <a16:creationId xmlns:a16="http://schemas.microsoft.com/office/drawing/2014/main" id="{29C1CB77-7A03-44B3-B4F8-E35B43F1307A}"/>
              </a:ext>
            </a:extLst>
          </p:cNvPr>
          <p:cNvSpPr>
            <a:spLocks noGrp="1"/>
          </p:cNvSpPr>
          <p:nvPr>
            <p:ph type="sldNum" sz="quarter" idx="12"/>
          </p:nvPr>
        </p:nvSpPr>
        <p:spPr/>
        <p:txBody>
          <a:bodyPr/>
          <a:lstStyle/>
          <a:p>
            <a:fld id="{A98DD979-A589-40F0-A3E2-02B174D83FFC}" type="slidenum">
              <a:rPr lang="en-US" smtClean="0"/>
              <a:t>4</a:t>
            </a:fld>
            <a:endParaRPr lang="en-US"/>
          </a:p>
        </p:txBody>
      </p:sp>
      <p:pic>
        <p:nvPicPr>
          <p:cNvPr id="7" name="Picture 6">
            <a:extLst>
              <a:ext uri="{FF2B5EF4-FFF2-40B4-BE49-F238E27FC236}">
                <a16:creationId xmlns:a16="http://schemas.microsoft.com/office/drawing/2014/main" id="{8C72693C-AD20-4B1E-BD08-DE0EF0F986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0220" y="2199738"/>
            <a:ext cx="4695257" cy="3353755"/>
          </a:xfrm>
          <a:prstGeom prst="rect">
            <a:avLst/>
          </a:prstGeom>
        </p:spPr>
      </p:pic>
      <p:graphicFrame>
        <p:nvGraphicFramePr>
          <p:cNvPr id="6" name="Table 7">
            <a:extLst>
              <a:ext uri="{FF2B5EF4-FFF2-40B4-BE49-F238E27FC236}">
                <a16:creationId xmlns:a16="http://schemas.microsoft.com/office/drawing/2014/main" id="{6BAFB302-8E93-4697-86E7-81012431AB1E}"/>
              </a:ext>
            </a:extLst>
          </p:cNvPr>
          <p:cNvGraphicFramePr>
            <a:graphicFrameLocks noGrp="1"/>
          </p:cNvGraphicFramePr>
          <p:nvPr>
            <p:extLst>
              <p:ext uri="{D42A27DB-BD31-4B8C-83A1-F6EECF244321}">
                <p14:modId xmlns:p14="http://schemas.microsoft.com/office/powerpoint/2010/main" val="4177482051"/>
              </p:ext>
            </p:extLst>
          </p:nvPr>
        </p:nvGraphicFramePr>
        <p:xfrm>
          <a:off x="1097280" y="4199907"/>
          <a:ext cx="5873362" cy="942058"/>
        </p:xfrm>
        <a:graphic>
          <a:graphicData uri="http://schemas.openxmlformats.org/drawingml/2006/table">
            <a:tbl>
              <a:tblPr firstRow="1" bandRow="1">
                <a:tableStyleId>{5C22544A-7EE6-4342-B048-85BDC9FD1C3A}</a:tableStyleId>
              </a:tblPr>
              <a:tblGrid>
                <a:gridCol w="2042700">
                  <a:extLst>
                    <a:ext uri="{9D8B030D-6E8A-4147-A177-3AD203B41FA5}">
                      <a16:colId xmlns:a16="http://schemas.microsoft.com/office/drawing/2014/main" val="2667113942"/>
                    </a:ext>
                  </a:extLst>
                </a:gridCol>
                <a:gridCol w="658806">
                  <a:extLst>
                    <a:ext uri="{9D8B030D-6E8A-4147-A177-3AD203B41FA5}">
                      <a16:colId xmlns:a16="http://schemas.microsoft.com/office/drawing/2014/main" val="2792839102"/>
                    </a:ext>
                  </a:extLst>
                </a:gridCol>
                <a:gridCol w="646688">
                  <a:extLst>
                    <a:ext uri="{9D8B030D-6E8A-4147-A177-3AD203B41FA5}">
                      <a16:colId xmlns:a16="http://schemas.microsoft.com/office/drawing/2014/main" val="467188052"/>
                    </a:ext>
                  </a:extLst>
                </a:gridCol>
                <a:gridCol w="617946">
                  <a:extLst>
                    <a:ext uri="{9D8B030D-6E8A-4147-A177-3AD203B41FA5}">
                      <a16:colId xmlns:a16="http://schemas.microsoft.com/office/drawing/2014/main" val="3172546534"/>
                    </a:ext>
                  </a:extLst>
                </a:gridCol>
                <a:gridCol w="574833">
                  <a:extLst>
                    <a:ext uri="{9D8B030D-6E8A-4147-A177-3AD203B41FA5}">
                      <a16:colId xmlns:a16="http://schemas.microsoft.com/office/drawing/2014/main" val="3537537046"/>
                    </a:ext>
                  </a:extLst>
                </a:gridCol>
                <a:gridCol w="600433">
                  <a:extLst>
                    <a:ext uri="{9D8B030D-6E8A-4147-A177-3AD203B41FA5}">
                      <a16:colId xmlns:a16="http://schemas.microsoft.com/office/drawing/2014/main" val="3613092777"/>
                    </a:ext>
                  </a:extLst>
                </a:gridCol>
                <a:gridCol w="731956">
                  <a:extLst>
                    <a:ext uri="{9D8B030D-6E8A-4147-A177-3AD203B41FA5}">
                      <a16:colId xmlns:a16="http://schemas.microsoft.com/office/drawing/2014/main" val="210568784"/>
                    </a:ext>
                  </a:extLst>
                </a:gridCol>
              </a:tblGrid>
              <a:tr h="471029">
                <a:tc>
                  <a:txBody>
                    <a:bodyPr/>
                    <a:lstStyle/>
                    <a:p>
                      <a:pPr algn="ctr"/>
                      <a:r>
                        <a:rPr lang="en-US" dirty="0"/>
                        <a:t>Seasons Played</a:t>
                      </a:r>
                    </a:p>
                  </a:txBody>
                  <a:tcPr anchor="ctr"/>
                </a:tc>
                <a:tc>
                  <a:txBody>
                    <a:bodyPr/>
                    <a:lstStyle/>
                    <a:p>
                      <a:pPr algn="ctr"/>
                      <a:r>
                        <a:rPr lang="en-US" dirty="0"/>
                        <a:t>1</a:t>
                      </a:r>
                    </a:p>
                  </a:txBody>
                  <a:tcPr anchor="ctr"/>
                </a:tc>
                <a:tc>
                  <a:txBody>
                    <a:bodyPr/>
                    <a:lstStyle/>
                    <a:p>
                      <a:pPr algn="ctr"/>
                      <a:r>
                        <a:rPr lang="en-US" dirty="0"/>
                        <a:t>2</a:t>
                      </a:r>
                    </a:p>
                  </a:txBody>
                  <a:tcPr anchor="ctr"/>
                </a:tc>
                <a:tc>
                  <a:txBody>
                    <a:bodyPr/>
                    <a:lstStyle/>
                    <a:p>
                      <a:pPr algn="ctr"/>
                      <a:r>
                        <a:rPr lang="en-US" dirty="0"/>
                        <a:t>3</a:t>
                      </a:r>
                    </a:p>
                  </a:txBody>
                  <a:tcPr anchor="ctr"/>
                </a:tc>
                <a:tc>
                  <a:txBody>
                    <a:bodyPr/>
                    <a:lstStyle/>
                    <a:p>
                      <a:pPr algn="ctr"/>
                      <a:r>
                        <a:rPr lang="en-US" dirty="0"/>
                        <a:t>4</a:t>
                      </a:r>
                    </a:p>
                  </a:txBody>
                  <a:tcPr anchor="ctr"/>
                </a:tc>
                <a:tc>
                  <a:txBody>
                    <a:bodyPr/>
                    <a:lstStyle/>
                    <a:p>
                      <a:pPr algn="ctr"/>
                      <a:r>
                        <a:rPr lang="en-US" dirty="0"/>
                        <a:t>5</a:t>
                      </a:r>
                    </a:p>
                  </a:txBody>
                  <a:tcPr anchor="ctr"/>
                </a:tc>
                <a:tc>
                  <a:txBody>
                    <a:bodyPr/>
                    <a:lstStyle/>
                    <a:p>
                      <a:pPr algn="ctr"/>
                      <a:r>
                        <a:rPr lang="en-US" dirty="0"/>
                        <a:t>6</a:t>
                      </a:r>
                    </a:p>
                  </a:txBody>
                  <a:tcPr anchor="ctr"/>
                </a:tc>
                <a:extLst>
                  <a:ext uri="{0D108BD9-81ED-4DB2-BD59-A6C34878D82A}">
                    <a16:rowId xmlns:a16="http://schemas.microsoft.com/office/drawing/2014/main" val="1660781948"/>
                  </a:ext>
                </a:extLst>
              </a:tr>
              <a:tr h="471029">
                <a:tc>
                  <a:txBody>
                    <a:bodyPr/>
                    <a:lstStyle/>
                    <a:p>
                      <a:pPr algn="ctr"/>
                      <a:r>
                        <a:rPr lang="en-US" dirty="0"/>
                        <a:t>Number of Seasons</a:t>
                      </a:r>
                    </a:p>
                  </a:txBody>
                  <a:tcPr anchor="ctr"/>
                </a:tc>
                <a:tc>
                  <a:txBody>
                    <a:bodyPr/>
                    <a:lstStyle/>
                    <a:p>
                      <a:pPr algn="ctr"/>
                      <a:r>
                        <a:rPr lang="en-US" dirty="0"/>
                        <a:t>170</a:t>
                      </a:r>
                    </a:p>
                  </a:txBody>
                  <a:tcPr anchor="ctr"/>
                </a:tc>
                <a:tc>
                  <a:txBody>
                    <a:bodyPr/>
                    <a:lstStyle/>
                    <a:p>
                      <a:pPr algn="ctr"/>
                      <a:r>
                        <a:rPr lang="en-US" dirty="0"/>
                        <a:t>66</a:t>
                      </a:r>
                    </a:p>
                  </a:txBody>
                  <a:tcPr anchor="ctr"/>
                </a:tc>
                <a:tc>
                  <a:txBody>
                    <a:bodyPr/>
                    <a:lstStyle/>
                    <a:p>
                      <a:pPr algn="ctr"/>
                      <a:r>
                        <a:rPr lang="en-US" dirty="0"/>
                        <a:t>52</a:t>
                      </a:r>
                    </a:p>
                  </a:txBody>
                  <a:tcPr anchor="ctr"/>
                </a:tc>
                <a:tc>
                  <a:txBody>
                    <a:bodyPr/>
                    <a:lstStyle/>
                    <a:p>
                      <a:pPr algn="ctr"/>
                      <a:r>
                        <a:rPr lang="en-US" dirty="0"/>
                        <a:t>15</a:t>
                      </a:r>
                    </a:p>
                  </a:txBody>
                  <a:tcPr anchor="ctr"/>
                </a:tc>
                <a:tc>
                  <a:txBody>
                    <a:bodyPr/>
                    <a:lstStyle/>
                    <a:p>
                      <a:pPr algn="ctr"/>
                      <a:r>
                        <a:rPr lang="en-US" dirty="0"/>
                        <a:t>6</a:t>
                      </a:r>
                    </a:p>
                  </a:txBody>
                  <a:tcPr anchor="ctr"/>
                </a:tc>
                <a:tc>
                  <a:txBody>
                    <a:bodyPr/>
                    <a:lstStyle/>
                    <a:p>
                      <a:pPr algn="ctr"/>
                      <a:r>
                        <a:rPr lang="en-US" dirty="0"/>
                        <a:t>5</a:t>
                      </a:r>
                    </a:p>
                  </a:txBody>
                  <a:tcPr anchor="ctr"/>
                </a:tc>
                <a:extLst>
                  <a:ext uri="{0D108BD9-81ED-4DB2-BD59-A6C34878D82A}">
                    <a16:rowId xmlns:a16="http://schemas.microsoft.com/office/drawing/2014/main" val="3711696711"/>
                  </a:ext>
                </a:extLst>
              </a:tr>
            </a:tbl>
          </a:graphicData>
        </a:graphic>
      </p:graphicFrame>
    </p:spTree>
    <p:extLst>
      <p:ext uri="{BB962C8B-B14F-4D97-AF65-F5344CB8AC3E}">
        <p14:creationId xmlns:p14="http://schemas.microsoft.com/office/powerpoint/2010/main" val="3326804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D005F-A615-4DEE-8F1E-6CF2E151B9CB}"/>
              </a:ext>
            </a:extLst>
          </p:cNvPr>
          <p:cNvSpPr>
            <a:spLocks noGrp="1"/>
          </p:cNvSpPr>
          <p:nvPr>
            <p:ph type="title"/>
          </p:nvPr>
        </p:nvSpPr>
        <p:spPr/>
        <p:txBody>
          <a:bodyPr/>
          <a:lstStyle/>
          <a:p>
            <a:r>
              <a:rPr lang="en-US" dirty="0"/>
              <a:t>Methods for Exploring Aging Curves</a:t>
            </a:r>
          </a:p>
        </p:txBody>
      </p:sp>
      <p:sp>
        <p:nvSpPr>
          <p:cNvPr id="3" name="Content Placeholder 2">
            <a:extLst>
              <a:ext uri="{FF2B5EF4-FFF2-40B4-BE49-F238E27FC236}">
                <a16:creationId xmlns:a16="http://schemas.microsoft.com/office/drawing/2014/main" id="{C764695A-1CE7-4608-B3BA-196A2DC1450E}"/>
              </a:ext>
            </a:extLst>
          </p:cNvPr>
          <p:cNvSpPr>
            <a:spLocks noGrp="1"/>
          </p:cNvSpPr>
          <p:nvPr>
            <p:ph idx="1"/>
          </p:nvPr>
        </p:nvSpPr>
        <p:spPr/>
        <p:txBody>
          <a:bodyPr/>
          <a:lstStyle/>
          <a:p>
            <a:pPr>
              <a:lnSpc>
                <a:spcPct val="200000"/>
              </a:lnSpc>
            </a:pPr>
            <a:r>
              <a:rPr lang="en-US" dirty="0"/>
              <a:t>- Delta Method: Looking at raw change in GS/G from age to age</a:t>
            </a:r>
          </a:p>
          <a:p>
            <a:pPr lvl="1">
              <a:lnSpc>
                <a:spcPct val="200000"/>
              </a:lnSpc>
            </a:pPr>
            <a:r>
              <a:rPr lang="en-US" dirty="0"/>
              <a:t>Ends up throwing out 1-year players and the final year of each player’s career</a:t>
            </a:r>
          </a:p>
          <a:p>
            <a:pPr>
              <a:lnSpc>
                <a:spcPct val="200000"/>
              </a:lnSpc>
            </a:pPr>
            <a:r>
              <a:rPr lang="en-US" dirty="0"/>
              <a:t>- Using Regression techniques with or without career mean as an input</a:t>
            </a:r>
          </a:p>
          <a:p>
            <a:pPr lvl="1">
              <a:lnSpc>
                <a:spcPct val="200000"/>
              </a:lnSpc>
            </a:pPr>
            <a:r>
              <a:rPr lang="en-US" dirty="0"/>
              <a:t>Generalized Additive Models </a:t>
            </a:r>
          </a:p>
          <a:p>
            <a:pPr lvl="1">
              <a:lnSpc>
                <a:spcPct val="200000"/>
              </a:lnSpc>
            </a:pPr>
            <a:r>
              <a:rPr lang="en-US" dirty="0"/>
              <a:t>Linear Regression Models</a:t>
            </a:r>
          </a:p>
        </p:txBody>
      </p:sp>
      <p:sp>
        <p:nvSpPr>
          <p:cNvPr id="4" name="Footer Placeholder 3">
            <a:extLst>
              <a:ext uri="{FF2B5EF4-FFF2-40B4-BE49-F238E27FC236}">
                <a16:creationId xmlns:a16="http://schemas.microsoft.com/office/drawing/2014/main" id="{CD6DCC23-1D94-4B91-845D-F73E05A95470}"/>
              </a:ext>
            </a:extLst>
          </p:cNvPr>
          <p:cNvSpPr>
            <a:spLocks noGrp="1"/>
          </p:cNvSpPr>
          <p:nvPr>
            <p:ph type="ftr" sz="quarter" idx="11"/>
          </p:nvPr>
        </p:nvSpPr>
        <p:spPr/>
        <p:txBody>
          <a:bodyPr/>
          <a:lstStyle/>
          <a:p>
            <a:r>
              <a:rPr lang="en-US" sz="1400"/>
              <a:t>Ben Howell | Ben.Howell@utexas.edu | @benhowell71</a:t>
            </a:r>
            <a:endParaRPr lang="en-US" sz="1400" dirty="0"/>
          </a:p>
        </p:txBody>
      </p:sp>
      <p:sp>
        <p:nvSpPr>
          <p:cNvPr id="5" name="Slide Number Placeholder 4">
            <a:extLst>
              <a:ext uri="{FF2B5EF4-FFF2-40B4-BE49-F238E27FC236}">
                <a16:creationId xmlns:a16="http://schemas.microsoft.com/office/drawing/2014/main" id="{29C1CB77-7A03-44B3-B4F8-E35B43F1307A}"/>
              </a:ext>
            </a:extLst>
          </p:cNvPr>
          <p:cNvSpPr>
            <a:spLocks noGrp="1"/>
          </p:cNvSpPr>
          <p:nvPr>
            <p:ph type="sldNum" sz="quarter" idx="12"/>
          </p:nvPr>
        </p:nvSpPr>
        <p:spPr/>
        <p:txBody>
          <a:bodyPr/>
          <a:lstStyle/>
          <a:p>
            <a:fld id="{A98DD979-A589-40F0-A3E2-02B174D83FFC}" type="slidenum">
              <a:rPr lang="en-US" smtClean="0"/>
              <a:t>5</a:t>
            </a:fld>
            <a:endParaRPr lang="en-US"/>
          </a:p>
        </p:txBody>
      </p:sp>
    </p:spTree>
    <p:extLst>
      <p:ext uri="{BB962C8B-B14F-4D97-AF65-F5344CB8AC3E}">
        <p14:creationId xmlns:p14="http://schemas.microsoft.com/office/powerpoint/2010/main" val="1555014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D005F-A615-4DEE-8F1E-6CF2E151B9CB}"/>
              </a:ext>
            </a:extLst>
          </p:cNvPr>
          <p:cNvSpPr>
            <a:spLocks noGrp="1"/>
          </p:cNvSpPr>
          <p:nvPr>
            <p:ph type="title"/>
          </p:nvPr>
        </p:nvSpPr>
        <p:spPr/>
        <p:txBody>
          <a:bodyPr/>
          <a:lstStyle/>
          <a:p>
            <a:r>
              <a:rPr lang="en-US" dirty="0"/>
              <a:t>Delta Method</a:t>
            </a:r>
          </a:p>
        </p:txBody>
      </p:sp>
      <p:sp>
        <p:nvSpPr>
          <p:cNvPr id="3" name="Content Placeholder 2">
            <a:extLst>
              <a:ext uri="{FF2B5EF4-FFF2-40B4-BE49-F238E27FC236}">
                <a16:creationId xmlns:a16="http://schemas.microsoft.com/office/drawing/2014/main" id="{C764695A-1CE7-4608-B3BA-196A2DC1450E}"/>
              </a:ext>
            </a:extLst>
          </p:cNvPr>
          <p:cNvSpPr>
            <a:spLocks noGrp="1"/>
          </p:cNvSpPr>
          <p:nvPr>
            <p:ph idx="1"/>
          </p:nvPr>
        </p:nvSpPr>
        <p:spPr>
          <a:xfrm>
            <a:off x="1097280" y="1845734"/>
            <a:ext cx="4077493" cy="4023360"/>
          </a:xfrm>
        </p:spPr>
        <p:txBody>
          <a:bodyPr/>
          <a:lstStyle/>
          <a:p>
            <a:pPr>
              <a:lnSpc>
                <a:spcPct val="200000"/>
              </a:lnSpc>
            </a:pPr>
            <a:r>
              <a:rPr lang="en-US" dirty="0"/>
              <a:t>- Remove players who only played one season and remove seasons without a following one</a:t>
            </a:r>
          </a:p>
          <a:p>
            <a:pPr lvl="1">
              <a:lnSpc>
                <a:spcPct val="200000"/>
              </a:lnSpc>
            </a:pPr>
            <a:r>
              <a:rPr lang="en-US" dirty="0"/>
              <a:t>578 player seasons to just 235 seasons</a:t>
            </a:r>
          </a:p>
          <a:p>
            <a:pPr lvl="1">
              <a:lnSpc>
                <a:spcPct val="200000"/>
              </a:lnSpc>
            </a:pPr>
            <a:r>
              <a:rPr lang="en-US" dirty="0"/>
              <a:t>Not a perfect fit for this kind of dataset </a:t>
            </a:r>
          </a:p>
        </p:txBody>
      </p:sp>
      <p:sp>
        <p:nvSpPr>
          <p:cNvPr id="4" name="Footer Placeholder 3">
            <a:extLst>
              <a:ext uri="{FF2B5EF4-FFF2-40B4-BE49-F238E27FC236}">
                <a16:creationId xmlns:a16="http://schemas.microsoft.com/office/drawing/2014/main" id="{CD6DCC23-1D94-4B91-845D-F73E05A95470}"/>
              </a:ext>
            </a:extLst>
          </p:cNvPr>
          <p:cNvSpPr>
            <a:spLocks noGrp="1"/>
          </p:cNvSpPr>
          <p:nvPr>
            <p:ph type="ftr" sz="quarter" idx="11"/>
          </p:nvPr>
        </p:nvSpPr>
        <p:spPr/>
        <p:txBody>
          <a:bodyPr/>
          <a:lstStyle/>
          <a:p>
            <a:r>
              <a:rPr lang="en-US" sz="1400"/>
              <a:t>Ben Howell | Ben.Howell@utexas.edu | @benhowell71</a:t>
            </a:r>
            <a:endParaRPr lang="en-US" sz="1400" dirty="0"/>
          </a:p>
        </p:txBody>
      </p:sp>
      <p:sp>
        <p:nvSpPr>
          <p:cNvPr id="5" name="Slide Number Placeholder 4">
            <a:extLst>
              <a:ext uri="{FF2B5EF4-FFF2-40B4-BE49-F238E27FC236}">
                <a16:creationId xmlns:a16="http://schemas.microsoft.com/office/drawing/2014/main" id="{29C1CB77-7A03-44B3-B4F8-E35B43F1307A}"/>
              </a:ext>
            </a:extLst>
          </p:cNvPr>
          <p:cNvSpPr>
            <a:spLocks noGrp="1"/>
          </p:cNvSpPr>
          <p:nvPr>
            <p:ph type="sldNum" sz="quarter" idx="12"/>
          </p:nvPr>
        </p:nvSpPr>
        <p:spPr/>
        <p:txBody>
          <a:bodyPr/>
          <a:lstStyle/>
          <a:p>
            <a:fld id="{A98DD979-A589-40F0-A3E2-02B174D83FFC}" type="slidenum">
              <a:rPr lang="en-US" smtClean="0"/>
              <a:t>6</a:t>
            </a:fld>
            <a:endParaRPr lang="en-US"/>
          </a:p>
        </p:txBody>
      </p:sp>
      <p:pic>
        <p:nvPicPr>
          <p:cNvPr id="9" name="Picture 8">
            <a:extLst>
              <a:ext uri="{FF2B5EF4-FFF2-40B4-BE49-F238E27FC236}">
                <a16:creationId xmlns:a16="http://schemas.microsoft.com/office/drawing/2014/main" id="{CEBA3C9F-23D9-43E6-A994-BBFC05EA4B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2025" y="2007859"/>
            <a:ext cx="5993927" cy="3699109"/>
          </a:xfrm>
          <a:prstGeom prst="rect">
            <a:avLst/>
          </a:prstGeom>
        </p:spPr>
      </p:pic>
    </p:spTree>
    <p:extLst>
      <p:ext uri="{BB962C8B-B14F-4D97-AF65-F5344CB8AC3E}">
        <p14:creationId xmlns:p14="http://schemas.microsoft.com/office/powerpoint/2010/main" val="4251017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D005F-A615-4DEE-8F1E-6CF2E151B9CB}"/>
              </a:ext>
            </a:extLst>
          </p:cNvPr>
          <p:cNvSpPr>
            <a:spLocks noGrp="1"/>
          </p:cNvSpPr>
          <p:nvPr>
            <p:ph type="title"/>
          </p:nvPr>
        </p:nvSpPr>
        <p:spPr/>
        <p:txBody>
          <a:bodyPr/>
          <a:lstStyle/>
          <a:p>
            <a:r>
              <a:rPr lang="en-US" dirty="0"/>
              <a:t>One-and-Done Players</a:t>
            </a:r>
          </a:p>
        </p:txBody>
      </p:sp>
      <p:sp>
        <p:nvSpPr>
          <p:cNvPr id="4" name="Footer Placeholder 3">
            <a:extLst>
              <a:ext uri="{FF2B5EF4-FFF2-40B4-BE49-F238E27FC236}">
                <a16:creationId xmlns:a16="http://schemas.microsoft.com/office/drawing/2014/main" id="{CD6DCC23-1D94-4B91-845D-F73E05A95470}"/>
              </a:ext>
            </a:extLst>
          </p:cNvPr>
          <p:cNvSpPr>
            <a:spLocks noGrp="1"/>
          </p:cNvSpPr>
          <p:nvPr>
            <p:ph type="ftr" sz="quarter" idx="11"/>
          </p:nvPr>
        </p:nvSpPr>
        <p:spPr/>
        <p:txBody>
          <a:bodyPr/>
          <a:lstStyle/>
          <a:p>
            <a:r>
              <a:rPr lang="en-US" sz="1400"/>
              <a:t>Ben Howell | Ben.Howell@utexas.edu | @benhowell71</a:t>
            </a:r>
            <a:endParaRPr lang="en-US" sz="1400" dirty="0"/>
          </a:p>
        </p:txBody>
      </p:sp>
      <p:sp>
        <p:nvSpPr>
          <p:cNvPr id="5" name="Slide Number Placeholder 4">
            <a:extLst>
              <a:ext uri="{FF2B5EF4-FFF2-40B4-BE49-F238E27FC236}">
                <a16:creationId xmlns:a16="http://schemas.microsoft.com/office/drawing/2014/main" id="{29C1CB77-7A03-44B3-B4F8-E35B43F1307A}"/>
              </a:ext>
            </a:extLst>
          </p:cNvPr>
          <p:cNvSpPr>
            <a:spLocks noGrp="1"/>
          </p:cNvSpPr>
          <p:nvPr>
            <p:ph type="sldNum" sz="quarter" idx="12"/>
          </p:nvPr>
        </p:nvSpPr>
        <p:spPr/>
        <p:txBody>
          <a:bodyPr/>
          <a:lstStyle/>
          <a:p>
            <a:fld id="{A98DD979-A589-40F0-A3E2-02B174D83FFC}" type="slidenum">
              <a:rPr lang="en-US" smtClean="0"/>
              <a:t>7</a:t>
            </a:fld>
            <a:endParaRPr lang="en-US"/>
          </a:p>
        </p:txBody>
      </p:sp>
      <p:graphicFrame>
        <p:nvGraphicFramePr>
          <p:cNvPr id="3" name="Content Placeholder 2">
            <a:extLst>
              <a:ext uri="{FF2B5EF4-FFF2-40B4-BE49-F238E27FC236}">
                <a16:creationId xmlns:a16="http://schemas.microsoft.com/office/drawing/2014/main" id="{BF0D49B9-8F05-4DEA-934C-8A1D4143D3B1}"/>
              </a:ext>
            </a:extLst>
          </p:cNvPr>
          <p:cNvGraphicFramePr>
            <a:graphicFrameLocks noGrp="1"/>
          </p:cNvGraphicFramePr>
          <p:nvPr>
            <p:ph idx="1"/>
            <p:extLst>
              <p:ext uri="{D42A27DB-BD31-4B8C-83A1-F6EECF244321}">
                <p14:modId xmlns:p14="http://schemas.microsoft.com/office/powerpoint/2010/main" val="2311492816"/>
              </p:ext>
            </p:extLst>
          </p:nvPr>
        </p:nvGraphicFramePr>
        <p:xfrm>
          <a:off x="2246244" y="4155888"/>
          <a:ext cx="7699512" cy="1066800"/>
        </p:xfrm>
        <a:graphic>
          <a:graphicData uri="http://schemas.openxmlformats.org/drawingml/2006/table">
            <a:tbl>
              <a:tblPr>
                <a:tableStyleId>{5C22544A-7EE6-4342-B048-85BDC9FD1C3A}</a:tableStyleId>
              </a:tblPr>
              <a:tblGrid>
                <a:gridCol w="1929751">
                  <a:extLst>
                    <a:ext uri="{9D8B030D-6E8A-4147-A177-3AD203B41FA5}">
                      <a16:colId xmlns:a16="http://schemas.microsoft.com/office/drawing/2014/main" val="2718977209"/>
                    </a:ext>
                  </a:extLst>
                </a:gridCol>
                <a:gridCol w="1117566">
                  <a:extLst>
                    <a:ext uri="{9D8B030D-6E8A-4147-A177-3AD203B41FA5}">
                      <a16:colId xmlns:a16="http://schemas.microsoft.com/office/drawing/2014/main" val="1565100873"/>
                    </a:ext>
                  </a:extLst>
                </a:gridCol>
                <a:gridCol w="1143556">
                  <a:extLst>
                    <a:ext uri="{9D8B030D-6E8A-4147-A177-3AD203B41FA5}">
                      <a16:colId xmlns:a16="http://schemas.microsoft.com/office/drawing/2014/main" val="1358181658"/>
                    </a:ext>
                  </a:extLst>
                </a:gridCol>
                <a:gridCol w="1091577">
                  <a:extLst>
                    <a:ext uri="{9D8B030D-6E8A-4147-A177-3AD203B41FA5}">
                      <a16:colId xmlns:a16="http://schemas.microsoft.com/office/drawing/2014/main" val="693910583"/>
                    </a:ext>
                  </a:extLst>
                </a:gridCol>
                <a:gridCol w="2417062">
                  <a:extLst>
                    <a:ext uri="{9D8B030D-6E8A-4147-A177-3AD203B41FA5}">
                      <a16:colId xmlns:a16="http://schemas.microsoft.com/office/drawing/2014/main" val="4270396770"/>
                    </a:ext>
                  </a:extLst>
                </a:gridCol>
              </a:tblGrid>
              <a:tr h="335280">
                <a:tc>
                  <a:txBody>
                    <a:bodyPr/>
                    <a:lstStyle/>
                    <a:p>
                      <a:pPr algn="ctr" fontAlgn="b"/>
                      <a:r>
                        <a:rPr lang="en-US" sz="2000" b="1" i="1" u="none" strike="noStrike" dirty="0">
                          <a:effectLst/>
                        </a:rPr>
                        <a:t>Type of Player</a:t>
                      </a:r>
                      <a:endParaRPr lang="en-US" sz="2000" b="1" i="1" u="none" strike="noStrike" dirty="0">
                        <a:solidFill>
                          <a:srgbClr val="000000"/>
                        </a:solidFill>
                        <a:effectLst/>
                        <a:latin typeface="Calibri" panose="020F0502020204030204" pitchFamily="34" charset="0"/>
                      </a:endParaRPr>
                    </a:p>
                  </a:txBody>
                  <a:tcPr anchor="ctr"/>
                </a:tc>
                <a:tc>
                  <a:txBody>
                    <a:bodyPr/>
                    <a:lstStyle/>
                    <a:p>
                      <a:pPr algn="ctr" fontAlgn="b"/>
                      <a:r>
                        <a:rPr lang="en-US" sz="2000" b="1" i="1" u="none" strike="noStrike" dirty="0">
                          <a:effectLst/>
                        </a:rPr>
                        <a:t>Seasons</a:t>
                      </a:r>
                      <a:endParaRPr lang="en-US" sz="2000" b="1" i="1" u="none" strike="noStrike" dirty="0">
                        <a:solidFill>
                          <a:srgbClr val="000000"/>
                        </a:solidFill>
                        <a:effectLst/>
                        <a:latin typeface="Calibri" panose="020F0502020204030204" pitchFamily="34" charset="0"/>
                      </a:endParaRPr>
                    </a:p>
                  </a:txBody>
                  <a:tcPr anchor="ctr"/>
                </a:tc>
                <a:tc>
                  <a:txBody>
                    <a:bodyPr/>
                    <a:lstStyle/>
                    <a:p>
                      <a:pPr algn="ctr" fontAlgn="b"/>
                      <a:r>
                        <a:rPr lang="en-US" sz="2000" b="1" i="1" u="none" strike="noStrike" dirty="0">
                          <a:effectLst/>
                        </a:rPr>
                        <a:t>Total GP</a:t>
                      </a:r>
                      <a:endParaRPr lang="en-US" sz="2000" b="1" i="1" u="none" strike="noStrike" dirty="0">
                        <a:solidFill>
                          <a:srgbClr val="000000"/>
                        </a:solidFill>
                        <a:effectLst/>
                        <a:latin typeface="Calibri" panose="020F0502020204030204" pitchFamily="34" charset="0"/>
                      </a:endParaRPr>
                    </a:p>
                  </a:txBody>
                  <a:tcPr anchor="ctr"/>
                </a:tc>
                <a:tc>
                  <a:txBody>
                    <a:bodyPr/>
                    <a:lstStyle/>
                    <a:p>
                      <a:pPr algn="ctr" fontAlgn="b"/>
                      <a:r>
                        <a:rPr lang="en-US" sz="2000" b="1" i="1" u="none" strike="noStrike" dirty="0">
                          <a:effectLst/>
                        </a:rPr>
                        <a:t>Avg GP</a:t>
                      </a:r>
                      <a:endParaRPr lang="en-US" sz="2000" b="1" i="1" u="none" strike="noStrike" dirty="0">
                        <a:solidFill>
                          <a:srgbClr val="000000"/>
                        </a:solidFill>
                        <a:effectLst/>
                        <a:latin typeface="Calibri" panose="020F0502020204030204" pitchFamily="34" charset="0"/>
                      </a:endParaRPr>
                    </a:p>
                  </a:txBody>
                  <a:tcPr anchor="ctr"/>
                </a:tc>
                <a:tc>
                  <a:txBody>
                    <a:bodyPr/>
                    <a:lstStyle/>
                    <a:p>
                      <a:pPr algn="ctr" fontAlgn="b"/>
                      <a:r>
                        <a:rPr lang="en-US" sz="2000" b="1" i="1" u="none" strike="noStrike" dirty="0">
                          <a:effectLst/>
                        </a:rPr>
                        <a:t>Game Score vs Avg</a:t>
                      </a:r>
                      <a:endParaRPr lang="en-US" sz="2000" b="1" i="1"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3603485367"/>
                  </a:ext>
                </a:extLst>
              </a:tr>
              <a:tr h="335280">
                <a:tc>
                  <a:txBody>
                    <a:bodyPr/>
                    <a:lstStyle/>
                    <a:p>
                      <a:pPr algn="ctr" fontAlgn="b"/>
                      <a:r>
                        <a:rPr lang="en-US" sz="1600" u="none" strike="noStrike" dirty="0">
                          <a:effectLst/>
                        </a:rPr>
                        <a:t>Survivors</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144</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2051</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14.2</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0.256</a:t>
                      </a:r>
                      <a:endParaRPr lang="en-US" sz="16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3171861090"/>
                  </a:ext>
                </a:extLst>
              </a:tr>
              <a:tr h="335280">
                <a:tc>
                  <a:txBody>
                    <a:bodyPr/>
                    <a:lstStyle/>
                    <a:p>
                      <a:pPr algn="ctr" fontAlgn="b"/>
                      <a:r>
                        <a:rPr lang="en-US" sz="1600" u="none" strike="noStrike">
                          <a:effectLst/>
                        </a:rPr>
                        <a:t>One-and-done</a:t>
                      </a:r>
                      <a:endParaRPr lang="en-US" sz="1600" b="0" i="0" u="none" strike="noStrike">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124</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1361</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11</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-0.281</a:t>
                      </a:r>
                      <a:endParaRPr lang="en-US" sz="16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672657775"/>
                  </a:ext>
                </a:extLst>
              </a:tr>
            </a:tbl>
          </a:graphicData>
        </a:graphic>
      </p:graphicFrame>
      <p:sp>
        <p:nvSpPr>
          <p:cNvPr id="7" name="Content Placeholder 2">
            <a:extLst>
              <a:ext uri="{FF2B5EF4-FFF2-40B4-BE49-F238E27FC236}">
                <a16:creationId xmlns:a16="http://schemas.microsoft.com/office/drawing/2014/main" id="{A351D5C9-52E9-4F2C-B4DD-FA03645B8A2B}"/>
              </a:ext>
            </a:extLst>
          </p:cNvPr>
          <p:cNvSpPr txBox="1">
            <a:spLocks/>
          </p:cNvSpPr>
          <p:nvPr/>
        </p:nvSpPr>
        <p:spPr>
          <a:xfrm>
            <a:off x="1097280" y="1845734"/>
            <a:ext cx="9809259" cy="1798614"/>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00000"/>
              </a:lnSpc>
            </a:pPr>
            <a:r>
              <a:rPr lang="en-US" dirty="0"/>
              <a:t>- How do players who return for a sophomore season (survivors) fare as a rookie vs those who   don’t return?</a:t>
            </a:r>
          </a:p>
          <a:p>
            <a:pPr>
              <a:lnSpc>
                <a:spcPct val="200000"/>
              </a:lnSpc>
            </a:pPr>
            <a:r>
              <a:rPr lang="en-US" dirty="0"/>
              <a:t>- Similar games played, stark difference in effectiveness relative to average</a:t>
            </a:r>
          </a:p>
        </p:txBody>
      </p:sp>
    </p:spTree>
    <p:extLst>
      <p:ext uri="{BB962C8B-B14F-4D97-AF65-F5344CB8AC3E}">
        <p14:creationId xmlns:p14="http://schemas.microsoft.com/office/powerpoint/2010/main" val="4238249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D005F-A615-4DEE-8F1E-6CF2E151B9CB}"/>
              </a:ext>
            </a:extLst>
          </p:cNvPr>
          <p:cNvSpPr>
            <a:spLocks noGrp="1"/>
          </p:cNvSpPr>
          <p:nvPr>
            <p:ph type="title"/>
          </p:nvPr>
        </p:nvSpPr>
        <p:spPr/>
        <p:txBody>
          <a:bodyPr/>
          <a:lstStyle/>
          <a:p>
            <a:r>
              <a:rPr lang="en-US" dirty="0"/>
              <a:t>One-and-Done Players</a:t>
            </a:r>
          </a:p>
        </p:txBody>
      </p:sp>
      <p:sp>
        <p:nvSpPr>
          <p:cNvPr id="4" name="Footer Placeholder 3">
            <a:extLst>
              <a:ext uri="{FF2B5EF4-FFF2-40B4-BE49-F238E27FC236}">
                <a16:creationId xmlns:a16="http://schemas.microsoft.com/office/drawing/2014/main" id="{CD6DCC23-1D94-4B91-845D-F73E05A95470}"/>
              </a:ext>
            </a:extLst>
          </p:cNvPr>
          <p:cNvSpPr>
            <a:spLocks noGrp="1"/>
          </p:cNvSpPr>
          <p:nvPr>
            <p:ph type="ftr" sz="quarter" idx="11"/>
          </p:nvPr>
        </p:nvSpPr>
        <p:spPr/>
        <p:txBody>
          <a:bodyPr/>
          <a:lstStyle/>
          <a:p>
            <a:r>
              <a:rPr lang="en-US" sz="1400"/>
              <a:t>Ben Howell | Ben.Howell@utexas.edu | @benhowell71</a:t>
            </a:r>
            <a:endParaRPr lang="en-US" sz="1400" dirty="0"/>
          </a:p>
        </p:txBody>
      </p:sp>
      <p:sp>
        <p:nvSpPr>
          <p:cNvPr id="5" name="Slide Number Placeholder 4">
            <a:extLst>
              <a:ext uri="{FF2B5EF4-FFF2-40B4-BE49-F238E27FC236}">
                <a16:creationId xmlns:a16="http://schemas.microsoft.com/office/drawing/2014/main" id="{29C1CB77-7A03-44B3-B4F8-E35B43F1307A}"/>
              </a:ext>
            </a:extLst>
          </p:cNvPr>
          <p:cNvSpPr>
            <a:spLocks noGrp="1"/>
          </p:cNvSpPr>
          <p:nvPr>
            <p:ph type="sldNum" sz="quarter" idx="12"/>
          </p:nvPr>
        </p:nvSpPr>
        <p:spPr/>
        <p:txBody>
          <a:bodyPr/>
          <a:lstStyle/>
          <a:p>
            <a:fld id="{A98DD979-A589-40F0-A3E2-02B174D83FFC}" type="slidenum">
              <a:rPr lang="en-US" smtClean="0"/>
              <a:t>8</a:t>
            </a:fld>
            <a:endParaRPr lang="en-US"/>
          </a:p>
        </p:txBody>
      </p:sp>
      <p:sp>
        <p:nvSpPr>
          <p:cNvPr id="8" name="Content Placeholder 2">
            <a:extLst>
              <a:ext uri="{FF2B5EF4-FFF2-40B4-BE49-F238E27FC236}">
                <a16:creationId xmlns:a16="http://schemas.microsoft.com/office/drawing/2014/main" id="{5FB9C776-B077-49D1-97C9-C43E36831127}"/>
              </a:ext>
            </a:extLst>
          </p:cNvPr>
          <p:cNvSpPr txBox="1">
            <a:spLocks/>
          </p:cNvSpPr>
          <p:nvPr/>
        </p:nvSpPr>
        <p:spPr>
          <a:xfrm>
            <a:off x="6973530" y="1857965"/>
            <a:ext cx="4720424"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00000"/>
              </a:lnSpc>
            </a:pPr>
            <a:r>
              <a:rPr lang="en-US" dirty="0"/>
              <a:t>- Downward trends overall, but survivors play better at nearly every age</a:t>
            </a:r>
          </a:p>
          <a:p>
            <a:pPr>
              <a:lnSpc>
                <a:spcPct val="200000"/>
              </a:lnSpc>
            </a:pPr>
            <a:r>
              <a:rPr lang="en-US" dirty="0"/>
              <a:t>- Below-average first season = Not a good sign for NWHL longevity</a:t>
            </a:r>
          </a:p>
          <a:p>
            <a:pPr marL="0" indent="0">
              <a:lnSpc>
                <a:spcPct val="200000"/>
              </a:lnSpc>
              <a:buNone/>
            </a:pPr>
            <a:endParaRPr lang="en-US" dirty="0"/>
          </a:p>
        </p:txBody>
      </p:sp>
      <p:pic>
        <p:nvPicPr>
          <p:cNvPr id="10" name="Content Placeholder 9">
            <a:extLst>
              <a:ext uri="{FF2B5EF4-FFF2-40B4-BE49-F238E27FC236}">
                <a16:creationId xmlns:a16="http://schemas.microsoft.com/office/drawing/2014/main" id="{0710BE59-D1ED-422E-8331-01262648BD9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98046" y="1978570"/>
            <a:ext cx="6128483" cy="3782149"/>
          </a:xfrm>
        </p:spPr>
      </p:pic>
    </p:spTree>
    <p:extLst>
      <p:ext uri="{BB962C8B-B14F-4D97-AF65-F5344CB8AC3E}">
        <p14:creationId xmlns:p14="http://schemas.microsoft.com/office/powerpoint/2010/main" val="1160368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D005F-A615-4DEE-8F1E-6CF2E151B9CB}"/>
              </a:ext>
            </a:extLst>
          </p:cNvPr>
          <p:cNvSpPr>
            <a:spLocks noGrp="1"/>
          </p:cNvSpPr>
          <p:nvPr>
            <p:ph type="title"/>
          </p:nvPr>
        </p:nvSpPr>
        <p:spPr/>
        <p:txBody>
          <a:bodyPr/>
          <a:lstStyle/>
          <a:p>
            <a:r>
              <a:rPr lang="en-US" dirty="0"/>
              <a:t>Regression Methods</a:t>
            </a:r>
          </a:p>
        </p:txBody>
      </p:sp>
      <p:sp>
        <p:nvSpPr>
          <p:cNvPr id="3" name="Content Placeholder 2">
            <a:extLst>
              <a:ext uri="{FF2B5EF4-FFF2-40B4-BE49-F238E27FC236}">
                <a16:creationId xmlns:a16="http://schemas.microsoft.com/office/drawing/2014/main" id="{C764695A-1CE7-4608-B3BA-196A2DC1450E}"/>
              </a:ext>
            </a:extLst>
          </p:cNvPr>
          <p:cNvSpPr>
            <a:spLocks noGrp="1"/>
          </p:cNvSpPr>
          <p:nvPr>
            <p:ph idx="1"/>
          </p:nvPr>
        </p:nvSpPr>
        <p:spPr/>
        <p:txBody>
          <a:bodyPr/>
          <a:lstStyle/>
          <a:p>
            <a:pPr>
              <a:lnSpc>
                <a:spcPct val="200000"/>
              </a:lnSpc>
            </a:pPr>
            <a:r>
              <a:rPr lang="en-US" dirty="0"/>
              <a:t>- Regressing to career mean is difficult given the limited sample of players with enough seasons</a:t>
            </a:r>
          </a:p>
          <a:p>
            <a:pPr>
              <a:lnSpc>
                <a:spcPct val="200000"/>
              </a:lnSpc>
            </a:pPr>
            <a:r>
              <a:rPr lang="en-US" dirty="0"/>
              <a:t>- Linear regression results in flat decline</a:t>
            </a:r>
          </a:p>
          <a:p>
            <a:pPr>
              <a:lnSpc>
                <a:spcPct val="200000"/>
              </a:lnSpc>
            </a:pPr>
            <a:r>
              <a:rPr lang="en-US" dirty="0"/>
              <a:t>- GAM function: GS/G ~ (</a:t>
            </a:r>
            <a:r>
              <a:rPr lang="en-US" dirty="0" err="1"/>
              <a:t>age_in_season</a:t>
            </a:r>
            <a:r>
              <a:rPr lang="en-US" dirty="0"/>
              <a:t> ^ 2) + </a:t>
            </a:r>
            <a:r>
              <a:rPr lang="en-US" dirty="0" err="1"/>
              <a:t>age_in_season</a:t>
            </a:r>
            <a:r>
              <a:rPr lang="en-US" dirty="0"/>
              <a:t> produces a parametric curve</a:t>
            </a:r>
          </a:p>
          <a:p>
            <a:pPr lvl="1">
              <a:lnSpc>
                <a:spcPct val="200000"/>
              </a:lnSpc>
            </a:pPr>
            <a:r>
              <a:rPr lang="en-US" dirty="0"/>
              <a:t>Could use above equation with LR, but LR wants a symmetric curve, while the GAM model doesn’t care</a:t>
            </a:r>
          </a:p>
        </p:txBody>
      </p:sp>
      <p:sp>
        <p:nvSpPr>
          <p:cNvPr id="4" name="Footer Placeholder 3">
            <a:extLst>
              <a:ext uri="{FF2B5EF4-FFF2-40B4-BE49-F238E27FC236}">
                <a16:creationId xmlns:a16="http://schemas.microsoft.com/office/drawing/2014/main" id="{CD6DCC23-1D94-4B91-845D-F73E05A95470}"/>
              </a:ext>
            </a:extLst>
          </p:cNvPr>
          <p:cNvSpPr>
            <a:spLocks noGrp="1"/>
          </p:cNvSpPr>
          <p:nvPr>
            <p:ph type="ftr" sz="quarter" idx="11"/>
          </p:nvPr>
        </p:nvSpPr>
        <p:spPr/>
        <p:txBody>
          <a:bodyPr/>
          <a:lstStyle/>
          <a:p>
            <a:r>
              <a:rPr lang="en-US" sz="1400"/>
              <a:t>Ben Howell | Ben.Howell@utexas.edu | @benhowell71</a:t>
            </a:r>
            <a:endParaRPr lang="en-US" sz="1400" dirty="0"/>
          </a:p>
        </p:txBody>
      </p:sp>
      <p:sp>
        <p:nvSpPr>
          <p:cNvPr id="5" name="Slide Number Placeholder 4">
            <a:extLst>
              <a:ext uri="{FF2B5EF4-FFF2-40B4-BE49-F238E27FC236}">
                <a16:creationId xmlns:a16="http://schemas.microsoft.com/office/drawing/2014/main" id="{29C1CB77-7A03-44B3-B4F8-E35B43F1307A}"/>
              </a:ext>
            </a:extLst>
          </p:cNvPr>
          <p:cNvSpPr>
            <a:spLocks noGrp="1"/>
          </p:cNvSpPr>
          <p:nvPr>
            <p:ph type="sldNum" sz="quarter" idx="12"/>
          </p:nvPr>
        </p:nvSpPr>
        <p:spPr/>
        <p:txBody>
          <a:bodyPr/>
          <a:lstStyle/>
          <a:p>
            <a:fld id="{A98DD979-A589-40F0-A3E2-02B174D83FFC}" type="slidenum">
              <a:rPr lang="en-US" smtClean="0"/>
              <a:t>9</a:t>
            </a:fld>
            <a:endParaRPr lang="en-US"/>
          </a:p>
        </p:txBody>
      </p:sp>
    </p:spTree>
    <p:extLst>
      <p:ext uri="{BB962C8B-B14F-4D97-AF65-F5344CB8AC3E}">
        <p14:creationId xmlns:p14="http://schemas.microsoft.com/office/powerpoint/2010/main" val="47310559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538</TotalTime>
  <Words>1362</Words>
  <Application>Microsoft Office PowerPoint</Application>
  <PresentationFormat>Widescreen</PresentationFormat>
  <Paragraphs>171</Paragraphs>
  <Slides>14</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Calibri</vt:lpstr>
      <vt:lpstr>Calibri Light</vt:lpstr>
      <vt:lpstr>Retrospect</vt:lpstr>
      <vt:lpstr>Aging Curves in Women’s Hockey: NWHL Edition</vt:lpstr>
      <vt:lpstr>Why Do Aging Curves Matter?</vt:lpstr>
      <vt:lpstr>Previous WHKY Aging Work</vt:lpstr>
      <vt:lpstr>What Needs To Be Addressed?</vt:lpstr>
      <vt:lpstr>Methods for Exploring Aging Curves</vt:lpstr>
      <vt:lpstr>Delta Method</vt:lpstr>
      <vt:lpstr>One-and-Done Players</vt:lpstr>
      <vt:lpstr>One-and-Done Players</vt:lpstr>
      <vt:lpstr>Regression Methods</vt:lpstr>
      <vt:lpstr>Regression Methods</vt:lpstr>
      <vt:lpstr>MARCEL Projections</vt:lpstr>
      <vt:lpstr>PowerPoint Presentation</vt:lpstr>
      <vt:lpstr>Issues + Next Steps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Aging Curves in Women’s Hockey: NWHL</dc:title>
  <dc:creator>Ben Howell</dc:creator>
  <cp:lastModifiedBy>Ben Howell</cp:lastModifiedBy>
  <cp:revision>63</cp:revision>
  <dcterms:created xsi:type="dcterms:W3CDTF">2021-07-07T04:25:50Z</dcterms:created>
  <dcterms:modified xsi:type="dcterms:W3CDTF">2021-07-10T20:27:06Z</dcterms:modified>
</cp:coreProperties>
</file>