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2"/>
  </p:sldMasterIdLst>
  <p:notesMasterIdLst>
    <p:notesMasterId r:id="rId105"/>
  </p:notesMasterIdLst>
  <p:handoutMasterIdLst>
    <p:handoutMasterId r:id="rId106"/>
  </p:handoutMasterIdLst>
  <p:sldIdLst>
    <p:sldId id="946" r:id="rId3"/>
    <p:sldId id="947" r:id="rId4"/>
    <p:sldId id="1128" r:id="rId5"/>
    <p:sldId id="1131" r:id="rId6"/>
    <p:sldId id="1132" r:id="rId7"/>
    <p:sldId id="1133" r:id="rId8"/>
    <p:sldId id="1134" r:id="rId9"/>
    <p:sldId id="1135" r:id="rId10"/>
    <p:sldId id="1136" r:id="rId11"/>
    <p:sldId id="1137" r:id="rId12"/>
    <p:sldId id="1138" r:id="rId13"/>
    <p:sldId id="1139" r:id="rId14"/>
    <p:sldId id="1140" r:id="rId15"/>
    <p:sldId id="1141" r:id="rId16"/>
    <p:sldId id="1142" r:id="rId17"/>
    <p:sldId id="1143" r:id="rId18"/>
    <p:sldId id="1144" r:id="rId19"/>
    <p:sldId id="1145" r:id="rId20"/>
    <p:sldId id="1146" r:id="rId21"/>
    <p:sldId id="1149" r:id="rId22"/>
    <p:sldId id="1150" r:id="rId23"/>
    <p:sldId id="1155" r:id="rId24"/>
    <p:sldId id="1153" r:id="rId25"/>
    <p:sldId id="1156" r:id="rId26"/>
    <p:sldId id="1158" r:id="rId27"/>
    <p:sldId id="1159" r:id="rId28"/>
    <p:sldId id="1160" r:id="rId29"/>
    <p:sldId id="1165" r:id="rId30"/>
    <p:sldId id="1022" r:id="rId31"/>
    <p:sldId id="1167" r:id="rId32"/>
    <p:sldId id="1168" r:id="rId33"/>
    <p:sldId id="1171" r:id="rId34"/>
    <p:sldId id="1174" r:id="rId35"/>
    <p:sldId id="1182" r:id="rId36"/>
    <p:sldId id="1183" r:id="rId37"/>
    <p:sldId id="1185" r:id="rId38"/>
    <p:sldId id="1187" r:id="rId39"/>
    <p:sldId id="1190" r:id="rId40"/>
    <p:sldId id="1196" r:id="rId41"/>
    <p:sldId id="1189" r:id="rId42"/>
    <p:sldId id="1191" r:id="rId43"/>
    <p:sldId id="1209" r:id="rId44"/>
    <p:sldId id="1213" r:id="rId45"/>
    <p:sldId id="1219" r:id="rId46"/>
    <p:sldId id="1223" r:id="rId47"/>
    <p:sldId id="1221" r:id="rId48"/>
    <p:sldId id="1225" r:id="rId49"/>
    <p:sldId id="1229" r:id="rId50"/>
    <p:sldId id="1230" r:id="rId51"/>
    <p:sldId id="1235" r:id="rId52"/>
    <p:sldId id="1321" r:id="rId53"/>
    <p:sldId id="1322" r:id="rId54"/>
    <p:sldId id="1317" r:id="rId55"/>
    <p:sldId id="1316" r:id="rId56"/>
    <p:sldId id="1241" r:id="rId57"/>
    <p:sldId id="1242" r:id="rId58"/>
    <p:sldId id="1243" r:id="rId59"/>
    <p:sldId id="1246" r:id="rId60"/>
    <p:sldId id="1244" r:id="rId61"/>
    <p:sldId id="1247" r:id="rId62"/>
    <p:sldId id="1249" r:id="rId63"/>
    <p:sldId id="1248" r:id="rId64"/>
    <p:sldId id="1250" r:id="rId65"/>
    <p:sldId id="1251" r:id="rId66"/>
    <p:sldId id="1252" r:id="rId67"/>
    <p:sldId id="1253" r:id="rId68"/>
    <p:sldId id="1254" r:id="rId69"/>
    <p:sldId id="1255" r:id="rId70"/>
    <p:sldId id="1256" r:id="rId71"/>
    <p:sldId id="1257" r:id="rId72"/>
    <p:sldId id="1320" r:id="rId73"/>
    <p:sldId id="1258" r:id="rId74"/>
    <p:sldId id="1259" r:id="rId75"/>
    <p:sldId id="1261" r:id="rId76"/>
    <p:sldId id="1260" r:id="rId77"/>
    <p:sldId id="1262" r:id="rId78"/>
    <p:sldId id="1263" r:id="rId79"/>
    <p:sldId id="1264" r:id="rId80"/>
    <p:sldId id="1265" r:id="rId81"/>
    <p:sldId id="1266" r:id="rId82"/>
    <p:sldId id="1269" r:id="rId83"/>
    <p:sldId id="1267" r:id="rId84"/>
    <p:sldId id="1268" r:id="rId85"/>
    <p:sldId id="1270" r:id="rId86"/>
    <p:sldId id="1271" r:id="rId87"/>
    <p:sldId id="1272" r:id="rId88"/>
    <p:sldId id="1279" r:id="rId89"/>
    <p:sldId id="1280" r:id="rId90"/>
    <p:sldId id="1273" r:id="rId91"/>
    <p:sldId id="1274" r:id="rId92"/>
    <p:sldId id="1275" r:id="rId93"/>
    <p:sldId id="1276" r:id="rId94"/>
    <p:sldId id="1277" r:id="rId95"/>
    <p:sldId id="1281" r:id="rId96"/>
    <p:sldId id="1278" r:id="rId97"/>
    <p:sldId id="1282" r:id="rId98"/>
    <p:sldId id="1284" r:id="rId99"/>
    <p:sldId id="1283" r:id="rId100"/>
    <p:sldId id="1285" r:id="rId101"/>
    <p:sldId id="1287" r:id="rId102"/>
    <p:sldId id="1288" r:id="rId103"/>
    <p:sldId id="703" r:id="rId104"/>
  </p:sldIdLst>
  <p:sldSz cx="12188825" cy="6858000"/>
  <p:notesSz cx="6858000" cy="9144000"/>
  <p:custDataLst>
    <p:tags r:id="rId10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581" autoAdjust="0"/>
  </p:normalViewPr>
  <p:slideViewPr>
    <p:cSldViewPr showGuides="1">
      <p:cViewPr varScale="1">
        <p:scale>
          <a:sx n="114" d="100"/>
          <a:sy n="114" d="100"/>
        </p:scale>
        <p:origin x="462" y="108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tableStyles" Target="tableStyles.xml"/><Relationship Id="rId16" Type="http://schemas.openxmlformats.org/officeDocument/2006/relationships/slide" Target="slides/slide14.xml"/><Relationship Id="rId107" Type="http://schemas.openxmlformats.org/officeDocument/2006/relationships/tags" Target="tags/tag1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commentAuthors" Target="commentAuthor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presProps" Target="presProp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9/2/2021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61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33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zh-TW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altLang="zh-TW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860" y="1628800"/>
            <a:ext cx="10441160" cy="1944216"/>
          </a:xfrm>
        </p:spPr>
        <p:txBody>
          <a:bodyPr/>
          <a:lstStyle/>
          <a:p>
            <a:pPr lvl="0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基礎介紹與介面實作</a:t>
            </a:r>
          </a:p>
        </p:txBody>
      </p:sp>
    </p:spTree>
    <p:extLst>
      <p:ext uri="{BB962C8B-B14F-4D97-AF65-F5344CB8AC3E}">
        <p14:creationId xmlns:p14="http://schemas.microsoft.com/office/powerpoint/2010/main" val="209262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錯誤變數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特殊字元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/>
              <a:t>基本語法</a:t>
            </a:r>
            <a:endParaRPr lang="en-US" altLang="zh-TW" dirty="0"/>
          </a:p>
        </p:txBody>
      </p:sp>
      <p:sp>
        <p:nvSpPr>
          <p:cNvPr id="4" name="乘號 3">
            <a:extLst>
              <a:ext uri="{FF2B5EF4-FFF2-40B4-BE49-F238E27FC236}">
                <a16:creationId xmlns:a16="http://schemas.microsoft.com/office/drawing/2014/main" id="{F8F452BA-188A-4F2D-B3F6-3D88F0F8AC94}"/>
              </a:ext>
            </a:extLst>
          </p:cNvPr>
          <p:cNvSpPr/>
          <p:nvPr/>
        </p:nvSpPr>
        <p:spPr>
          <a:xfrm>
            <a:off x="634465" y="2803684"/>
            <a:ext cx="690972" cy="786171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F560075-A4EC-4E9E-9AC4-833D07EB3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80" y="2777669"/>
            <a:ext cx="3456384" cy="54902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6D55ECF-FCC7-4929-98F7-E383519B4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040" y="3889769"/>
            <a:ext cx="4488435" cy="134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6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701924" y="1268760"/>
            <a:ext cx="10404647" cy="5124401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setdefault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dic1.setdefault(key,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預設值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or dic1.setdefault(key)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dic1.setdefault(key,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預設值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若本身無對應值，將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key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預設值存入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list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(ii)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dic1.setdefault(key) </a:t>
            </a: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若本身無對應值，將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key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存入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list, value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None</a:t>
            </a:r>
          </a:p>
          <a:p>
            <a:pPr marL="0" indent="0">
              <a:buNone/>
            </a:pP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332656"/>
            <a:ext cx="9144001" cy="822920"/>
          </a:xfrm>
        </p:spPr>
        <p:txBody>
          <a:bodyPr/>
          <a:lstStyle/>
          <a:p>
            <a:pPr lvl="0"/>
            <a:r>
              <a:rPr lang="en-US" altLang="zh-TW" dirty="0"/>
              <a:t> Dictionary </a:t>
            </a:r>
            <a:r>
              <a:rPr lang="zh-TW" altLang="en-US" dirty="0"/>
              <a:t>字典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668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701924" y="1268760"/>
            <a:ext cx="10404647" cy="5124401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setdefault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dic1.setdefault(key,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預設值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or dic1.setdefault(key)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dic1.setdefault(key,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預設值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若有對應值，不改變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(ii)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dic1.setdefault(key) </a:t>
            </a: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若有對應值，不改變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332656"/>
            <a:ext cx="9144001" cy="822920"/>
          </a:xfrm>
        </p:spPr>
        <p:txBody>
          <a:bodyPr/>
          <a:lstStyle/>
          <a:p>
            <a:pPr lvl="0"/>
            <a:r>
              <a:rPr lang="en-US" altLang="zh-TW" dirty="0"/>
              <a:t> Dictionary </a:t>
            </a:r>
            <a:r>
              <a:rPr lang="zh-TW" altLang="en-US" dirty="0"/>
              <a:t>字典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5552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3" y="1628800"/>
            <a:ext cx="10285782" cy="2608312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THANK YOU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364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錯誤變數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空白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/>
              <a:t>基本語法</a:t>
            </a:r>
            <a:endParaRPr lang="en-US" altLang="zh-TW" dirty="0"/>
          </a:p>
        </p:txBody>
      </p:sp>
      <p:sp>
        <p:nvSpPr>
          <p:cNvPr id="4" name="乘號 3">
            <a:extLst>
              <a:ext uri="{FF2B5EF4-FFF2-40B4-BE49-F238E27FC236}">
                <a16:creationId xmlns:a16="http://schemas.microsoft.com/office/drawing/2014/main" id="{F8F452BA-188A-4F2D-B3F6-3D88F0F8AC94}"/>
              </a:ext>
            </a:extLst>
          </p:cNvPr>
          <p:cNvSpPr/>
          <p:nvPr/>
        </p:nvSpPr>
        <p:spPr>
          <a:xfrm>
            <a:off x="634465" y="2803684"/>
            <a:ext cx="690972" cy="786171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E41E218-84B5-4770-80A6-A0CA4072E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734" y="2819400"/>
            <a:ext cx="2686050" cy="6096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88DD888-C620-4474-A495-405676C78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012" y="3824758"/>
            <a:ext cx="5385544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0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錯誤變數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保留字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/>
              <a:t>基本語法</a:t>
            </a:r>
            <a:endParaRPr lang="en-US" altLang="zh-TW" dirty="0"/>
          </a:p>
        </p:txBody>
      </p:sp>
      <p:sp>
        <p:nvSpPr>
          <p:cNvPr id="4" name="乘號 3">
            <a:extLst>
              <a:ext uri="{FF2B5EF4-FFF2-40B4-BE49-F238E27FC236}">
                <a16:creationId xmlns:a16="http://schemas.microsoft.com/office/drawing/2014/main" id="{F8F452BA-188A-4F2D-B3F6-3D88F0F8AC94}"/>
              </a:ext>
            </a:extLst>
          </p:cNvPr>
          <p:cNvSpPr/>
          <p:nvPr/>
        </p:nvSpPr>
        <p:spPr>
          <a:xfrm>
            <a:off x="634465" y="2803684"/>
            <a:ext cx="690972" cy="786171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6EDA4E3-FB72-414C-90A7-6DEE136C0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427" y="4021460"/>
            <a:ext cx="4590617" cy="135175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1D8A0CC-5FFA-4865-8105-10CF78BB7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427" y="3025129"/>
            <a:ext cx="33623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7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主要資料型態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int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float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bool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string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/>
              <a:t>基本語法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0386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資料型態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int</a:t>
            </a: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/>
              <a:t>基本語法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E38CAF7-7BC8-43A0-866C-ABBD70563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56" y="2348880"/>
            <a:ext cx="5448316" cy="144016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338492A-8A99-4736-9A45-CB12CB490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56" y="4091370"/>
            <a:ext cx="4188051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4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資料型態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float</a:t>
            </a: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/>
              <a:t>基本語法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2BE2607-7CD0-4A0C-8D9B-88195D0EA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791" y="2750629"/>
            <a:ext cx="4032448" cy="133235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9DA3E75-54C6-4EC3-9098-1E3D20C73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719" y="4291648"/>
            <a:ext cx="4032447" cy="145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9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資料型態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bool</a:t>
            </a:r>
          </a:p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True/False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第一字要大寫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(python)</a:t>
            </a: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/>
              <a:t>基本語法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4BFAFA-7DBA-40B1-ADBA-4DA1C6B86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2996952"/>
            <a:ext cx="5616624" cy="111045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CE0442B-6D39-4AC1-962C-811B2BA7D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711" y="4336452"/>
            <a:ext cx="5192715" cy="125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6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資料型態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string</a:t>
            </a:r>
          </a:p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’’,””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包起來都是字串</a:t>
            </a: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/>
              <a:t>基本語法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A624263-B073-4DAC-8A89-6F0927A0B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56" y="3068960"/>
            <a:ext cx="6120680" cy="113982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281CDEA-BFC6-4D55-A04C-055BF4C31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602" y="4461258"/>
            <a:ext cx="4972906" cy="129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39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常見跳脫字元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/>
              <a:t>基本語法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482348D-F91E-4458-86AA-82EECC995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193" y="1768283"/>
            <a:ext cx="4682729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單引號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/>
              <a:t>基本語法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32C17F3-CF41-4F77-8CFF-F7F67FD6B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749" y="2636912"/>
            <a:ext cx="5733637" cy="93610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5A84195-9A1F-4ED2-8385-752EF319A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749" y="3863108"/>
            <a:ext cx="5052174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7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E348883-B333-4DC5-8545-8EA624C67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216" y="2420888"/>
            <a:ext cx="9134391" cy="2820145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4890E6B-1810-4335-8E0B-68B0AC6F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227252"/>
            <a:ext cx="9144001" cy="1371600"/>
          </a:xfrm>
        </p:spPr>
        <p:txBody>
          <a:bodyPr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  <a:r>
              <a:rPr lang="zh-TW" altLang="en-US" dirty="0"/>
              <a:t>基礎介紹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7F7C8F-4994-4612-8CF6-BF6FC804FB46}"/>
              </a:ext>
            </a:extLst>
          </p:cNvPr>
          <p:cNvSpPr/>
          <p:nvPr/>
        </p:nvSpPr>
        <p:spPr>
          <a:xfrm>
            <a:off x="5655831" y="324433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742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換行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\n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/>
              <a:t>基本語法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5E7CB42-C61D-430C-AF6A-8C07961970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43"/>
          <a:stretch/>
        </p:blipFill>
        <p:spPr>
          <a:xfrm>
            <a:off x="2566020" y="2492896"/>
            <a:ext cx="6034670" cy="93610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C726E21-53DC-43BF-AE61-DDD4CF42B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546" y="3655089"/>
            <a:ext cx="3744416" cy="104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9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Print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格式化輸出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print(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項目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參數列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))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%d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整數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%f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浮點數 可加上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小數後幾位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%s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字串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/>
              <a:t>基本語法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ACF33C-FF56-457F-A8AC-751D2EC5B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108" y="3861048"/>
            <a:ext cx="7686675" cy="11239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B454DE8-1D1B-4157-8010-8F983ECCA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108" y="5085184"/>
            <a:ext cx="3407628" cy="124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5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Print 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以變數最低輸出位數為主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%5d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共印出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     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個位數會自動補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個空格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/>
              <a:t>基本語法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0541534-AD3D-4EF2-8BE2-F5D71BAC9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004" y="3445800"/>
            <a:ext cx="3114675" cy="188595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1F9A11C-682D-4A3C-ADF7-ED256454E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452" y="3501008"/>
            <a:ext cx="2088232" cy="15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2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Print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格式化位數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%f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%5.1f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共印出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  小數固定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個位數會自動補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個空格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小數多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個位數會自動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/>
              <a:t>基本語法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755B274-9DE3-4C07-8504-34EA0F73F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56" y="4324074"/>
            <a:ext cx="3914775" cy="12477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0E2DA9C-62C3-41A1-970D-401908196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4335322"/>
            <a:ext cx="2057216" cy="120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6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type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取得變數的資料型態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/>
              <a:t>基本語法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EA607F8-E2C7-4EC5-AD6F-6C1D74A00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72" y="2924944"/>
            <a:ext cx="3762375" cy="317182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AC35502-5EAB-41EC-ADC8-ADC1A2657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479" y="4436157"/>
            <a:ext cx="3151302" cy="158608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D93FEBD-412B-4C99-8E32-A17EBA3F7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512" y="2573612"/>
            <a:ext cx="2934369" cy="173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資料型態轉換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整數與浮點數運算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/>
              <a:t>基本語法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18C14B-EAF5-4A84-B9E2-0A70A4DF7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656" y="3284984"/>
            <a:ext cx="4857750" cy="21050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FD609D3-C0B5-43DE-BBDF-F80EE1069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540" y="3284984"/>
            <a:ext cx="2813517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6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資料型態轉換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整數與布林值運算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/>
              <a:t>基本語法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AD30511-4DB4-4CE5-B3D9-0625A72E3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0" y="3284984"/>
            <a:ext cx="4772025" cy="18573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E2DD5DF-9EA4-4BE3-BBA2-FAEF1CA1C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239" y="3284983"/>
            <a:ext cx="2566934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4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強制轉換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int()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float()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str()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/>
              <a:t>基本語法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75E8896-EDD8-4493-9475-4ACE294DA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108" y="2132856"/>
            <a:ext cx="4361943" cy="356011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0B5B7C3-0ED8-428A-8ACF-9201565FE4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47"/>
          <a:stretch/>
        </p:blipFill>
        <p:spPr>
          <a:xfrm>
            <a:off x="8182644" y="3212976"/>
            <a:ext cx="2656401" cy="247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1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input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儲存格式為字串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變數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input([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提示字串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])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變數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input(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提示字串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/>
              <a:t>基本語法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BF00CF1-60C6-41CD-BE51-E3EAC1BB3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56" y="3645024"/>
            <a:ext cx="4857750" cy="10287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0CEEC24-24EA-48BA-A55F-D16F84523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516" y="3140968"/>
            <a:ext cx="2668836" cy="161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5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以空白區隔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以逗號區隔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map(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資料型態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,input)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轉換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/>
              <a:t>一次輸入多值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6F0F04D-E5C4-46F8-B302-7FA31DBF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421" y="1658094"/>
            <a:ext cx="3600400" cy="168701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7AB2210-9F1B-4B32-B638-63827800F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071" y="3512891"/>
            <a:ext cx="75247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8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第一支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/>
              <a:t>基本語法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CAE6A65-5685-4239-8F26-02925DED5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108" y="2919412"/>
            <a:ext cx="5029200" cy="10191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C797C21-0487-403E-8E90-1CDF68FB1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108" y="4653136"/>
            <a:ext cx="56197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8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/>
              <a:t>算術運算子</a:t>
            </a:r>
            <a:endParaRPr lang="en-US" altLang="zh-TW" dirty="0"/>
          </a:p>
        </p:txBody>
      </p:sp>
      <p:sp>
        <p:nvSpPr>
          <p:cNvPr id="5" name="Rectangle 8"/>
          <p:cNvSpPr/>
          <p:nvPr/>
        </p:nvSpPr>
        <p:spPr>
          <a:xfrm>
            <a:off x="2782044" y="2780928"/>
            <a:ext cx="2016224" cy="4005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E3ADEB2-20DC-49AB-9D59-E6D12FA8E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664" y="1988840"/>
            <a:ext cx="9481956" cy="353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5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/>
              <a:t>關係運算子</a:t>
            </a:r>
            <a:endParaRPr lang="en-US" altLang="zh-TW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23CA4A4-87D1-4382-9C6B-B752949DC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20775"/>
              </p:ext>
            </p:extLst>
          </p:nvPr>
        </p:nvGraphicFramePr>
        <p:xfrm>
          <a:off x="2422524" y="2602230"/>
          <a:ext cx="7334252" cy="2720340"/>
        </p:xfrm>
        <a:graphic>
          <a:graphicData uri="http://schemas.openxmlformats.org/drawingml/2006/table">
            <a:tbl>
              <a:tblPr/>
              <a:tblGrid>
                <a:gridCol w="1833563">
                  <a:extLst>
                    <a:ext uri="{9D8B030D-6E8A-4147-A177-3AD203B41FA5}">
                      <a16:colId xmlns:a16="http://schemas.microsoft.com/office/drawing/2014/main" val="1337098560"/>
                    </a:ext>
                  </a:extLst>
                </a:gridCol>
                <a:gridCol w="1833563">
                  <a:extLst>
                    <a:ext uri="{9D8B030D-6E8A-4147-A177-3AD203B41FA5}">
                      <a16:colId xmlns:a16="http://schemas.microsoft.com/office/drawing/2014/main" val="3212222974"/>
                    </a:ext>
                  </a:extLst>
                </a:gridCol>
                <a:gridCol w="1833563">
                  <a:extLst>
                    <a:ext uri="{9D8B030D-6E8A-4147-A177-3AD203B41FA5}">
                      <a16:colId xmlns:a16="http://schemas.microsoft.com/office/drawing/2014/main" val="2410750063"/>
                    </a:ext>
                  </a:extLst>
                </a:gridCol>
                <a:gridCol w="1833563">
                  <a:extLst>
                    <a:ext uri="{9D8B030D-6E8A-4147-A177-3AD203B41FA5}">
                      <a16:colId xmlns:a16="http://schemas.microsoft.com/office/drawing/2014/main" val="32547534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solidFill>
                            <a:schemeClr val="bg1"/>
                          </a:solidFill>
                          <a:effectLst/>
                        </a:rPr>
                        <a:t>關係運算子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solidFill>
                            <a:schemeClr val="bg1"/>
                          </a:solidFill>
                          <a:effectLst/>
                        </a:rPr>
                        <a:t>意義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>
                          <a:solidFill>
                            <a:schemeClr val="bg1"/>
                          </a:solidFill>
                          <a:effectLst/>
                        </a:rPr>
                        <a:t>使用範例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solidFill>
                            <a:schemeClr val="bg1"/>
                          </a:solidFill>
                          <a:effectLst/>
                        </a:rPr>
                        <a:t>結果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841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chemeClr val="bg1"/>
                          </a:solidFill>
                          <a:effectLst/>
                        </a:rPr>
                        <a:t>==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chemeClr val="bg1"/>
                          </a:solidFill>
                          <a:effectLst/>
                        </a:rPr>
                        <a:t>等於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effectLst/>
                        </a:rPr>
                        <a:t>1+1 == 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21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chemeClr val="bg1"/>
                          </a:solidFill>
                          <a:effectLst/>
                        </a:rPr>
                        <a:t>!=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chemeClr val="bg1"/>
                          </a:solidFill>
                          <a:effectLst/>
                        </a:rPr>
                        <a:t>不等於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effectLst/>
                        </a:rPr>
                        <a:t>3 != 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587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chemeClr val="bg1"/>
                          </a:solidFill>
                          <a:effectLst/>
                        </a:rPr>
                        <a:t>&gt;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chemeClr val="bg1"/>
                          </a:solidFill>
                          <a:effectLst/>
                        </a:rPr>
                        <a:t>大於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effectLst/>
                        </a:rPr>
                        <a:t>5 &gt; 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267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chemeClr val="bg1"/>
                          </a:solidFill>
                          <a:effectLst/>
                        </a:rPr>
                        <a:t>&gt;=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chemeClr val="bg1"/>
                          </a:solidFill>
                          <a:effectLst/>
                        </a:rPr>
                        <a:t>大於等於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effectLst/>
                        </a:rPr>
                        <a:t>3 &gt;= 5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692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chemeClr val="bg1"/>
                          </a:solidFill>
                          <a:effectLst/>
                        </a:rPr>
                        <a:t>&lt;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chemeClr val="bg1"/>
                          </a:solidFill>
                          <a:effectLst/>
                        </a:rPr>
                        <a:t>小於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effectLst/>
                        </a:rPr>
                        <a:t>2 &lt; 6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216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chemeClr val="bg1"/>
                          </a:solidFill>
                          <a:effectLst/>
                        </a:rPr>
                        <a:t>&lt;=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chemeClr val="bg1"/>
                          </a:solidFill>
                          <a:effectLst/>
                        </a:rPr>
                        <a:t>小於等於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effectLst/>
                        </a:rPr>
                        <a:t>8 &lt;= 8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19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11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/>
              <a:t>邏輯運算子</a:t>
            </a:r>
            <a:endParaRPr lang="en-US" altLang="zh-TW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F0FA54C-3A20-484B-BDB7-3BC14116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C312AB8-138C-45DD-900E-EF8BC8F32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908145"/>
              </p:ext>
            </p:extLst>
          </p:nvPr>
        </p:nvGraphicFramePr>
        <p:xfrm>
          <a:off x="1917948" y="2602229"/>
          <a:ext cx="6683128" cy="1554480"/>
        </p:xfrm>
        <a:graphic>
          <a:graphicData uri="http://schemas.openxmlformats.org/drawingml/2006/table">
            <a:tbl>
              <a:tblPr/>
              <a:tblGrid>
                <a:gridCol w="1508636">
                  <a:extLst>
                    <a:ext uri="{9D8B030D-6E8A-4147-A177-3AD203B41FA5}">
                      <a16:colId xmlns:a16="http://schemas.microsoft.com/office/drawing/2014/main" val="1337098560"/>
                    </a:ext>
                  </a:extLst>
                </a:gridCol>
                <a:gridCol w="1136424">
                  <a:extLst>
                    <a:ext uri="{9D8B030D-6E8A-4147-A177-3AD203B41FA5}">
                      <a16:colId xmlns:a16="http://schemas.microsoft.com/office/drawing/2014/main" val="3212222974"/>
                    </a:ext>
                  </a:extLst>
                </a:gridCol>
                <a:gridCol w="2019034">
                  <a:extLst>
                    <a:ext uri="{9D8B030D-6E8A-4147-A177-3AD203B41FA5}">
                      <a16:colId xmlns:a16="http://schemas.microsoft.com/office/drawing/2014/main" val="2410750063"/>
                    </a:ext>
                  </a:extLst>
                </a:gridCol>
                <a:gridCol w="2019034">
                  <a:extLst>
                    <a:ext uri="{9D8B030D-6E8A-4147-A177-3AD203B41FA5}">
                      <a16:colId xmlns:a16="http://schemas.microsoft.com/office/drawing/2014/main" val="32547534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solidFill>
                            <a:schemeClr val="bg1"/>
                          </a:solidFill>
                          <a:effectLst/>
                        </a:rPr>
                        <a:t>邏輯運算子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solidFill>
                            <a:schemeClr val="bg1"/>
                          </a:solidFill>
                          <a:effectLst/>
                        </a:rPr>
                        <a:t>意義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>
                          <a:solidFill>
                            <a:schemeClr val="bg1"/>
                          </a:solidFill>
                          <a:effectLst/>
                        </a:rPr>
                        <a:t>使用範例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solidFill>
                            <a:schemeClr val="bg1"/>
                          </a:solidFill>
                          <a:effectLst/>
                        </a:rPr>
                        <a:t>結果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841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effectLst/>
                        </a:rPr>
                        <a:t>and  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  <a:effectLst/>
                        </a:rPr>
                        <a:t>且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effectLst/>
                        </a:rPr>
                        <a:t>1==1 and 1&lt;2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21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effectLst/>
                        </a:rPr>
                        <a:t>or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  <a:effectLst/>
                        </a:rPr>
                        <a:t>或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effectLst/>
                        </a:rPr>
                        <a:t>2&gt;1 or 1&lt;2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587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effectLst/>
                        </a:rPr>
                        <a:t>not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  <a:effectLst/>
                        </a:rPr>
                        <a:t>反向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effectLst/>
                        </a:rPr>
                        <a:t>not(True)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267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95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/>
              <a:t>複合指定運算子</a:t>
            </a:r>
            <a:endParaRPr lang="en-US" altLang="zh-TW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0EB4F4B-8283-47AF-BE4A-541CC66A4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459744"/>
              </p:ext>
            </p:extLst>
          </p:nvPr>
        </p:nvGraphicFramePr>
        <p:xfrm>
          <a:off x="2422004" y="1556792"/>
          <a:ext cx="8244412" cy="4575340"/>
        </p:xfrm>
        <a:graphic>
          <a:graphicData uri="http://schemas.openxmlformats.org/drawingml/2006/table">
            <a:tbl>
              <a:tblPr/>
              <a:tblGrid>
                <a:gridCol w="2061103">
                  <a:extLst>
                    <a:ext uri="{9D8B030D-6E8A-4147-A177-3AD203B41FA5}">
                      <a16:colId xmlns:a16="http://schemas.microsoft.com/office/drawing/2014/main" val="2474928032"/>
                    </a:ext>
                  </a:extLst>
                </a:gridCol>
                <a:gridCol w="2061103">
                  <a:extLst>
                    <a:ext uri="{9D8B030D-6E8A-4147-A177-3AD203B41FA5}">
                      <a16:colId xmlns:a16="http://schemas.microsoft.com/office/drawing/2014/main" val="4164989357"/>
                    </a:ext>
                  </a:extLst>
                </a:gridCol>
                <a:gridCol w="2061103">
                  <a:extLst>
                    <a:ext uri="{9D8B030D-6E8A-4147-A177-3AD203B41FA5}">
                      <a16:colId xmlns:a16="http://schemas.microsoft.com/office/drawing/2014/main" val="305466627"/>
                    </a:ext>
                  </a:extLst>
                </a:gridCol>
                <a:gridCol w="2061103">
                  <a:extLst>
                    <a:ext uri="{9D8B030D-6E8A-4147-A177-3AD203B41FA5}">
                      <a16:colId xmlns:a16="http://schemas.microsoft.com/office/drawing/2014/main" val="2768188480"/>
                    </a:ext>
                  </a:extLst>
                </a:gridCol>
              </a:tblGrid>
              <a:tr h="326810"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300" dirty="0">
                          <a:solidFill>
                            <a:schemeClr val="bg1"/>
                          </a:solidFill>
                          <a:effectLst/>
                        </a:rPr>
                        <a:t>複合指定運算子</a:t>
                      </a:r>
                      <a:endParaRPr lang="en-US" altLang="zh-TW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3044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300" dirty="0">
                          <a:solidFill>
                            <a:schemeClr val="bg1"/>
                          </a:solidFill>
                          <a:effectLst/>
                        </a:rPr>
                        <a:t>輸入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6522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300" dirty="0">
                          <a:solidFill>
                            <a:schemeClr val="bg1"/>
                          </a:solidFill>
                          <a:effectLst/>
                        </a:rPr>
                        <a:t>等同於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6522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300" dirty="0">
                          <a:solidFill>
                            <a:schemeClr val="bg1"/>
                          </a:solidFill>
                          <a:effectLst/>
                        </a:rPr>
                        <a:t>輸出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6522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761877"/>
                  </a:ext>
                </a:extLst>
              </a:tr>
              <a:tr h="32681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300">
                          <a:solidFill>
                            <a:schemeClr val="bg1"/>
                          </a:solidFill>
                          <a:effectLst/>
                        </a:rPr>
                        <a:t>=</a:t>
                      </a:r>
                    </a:p>
                  </a:txBody>
                  <a:tcPr marL="113044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x = 5</a:t>
                      </a:r>
                    </a:p>
                  </a:txBody>
                  <a:tcPr marL="56522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x = 5</a:t>
                      </a:r>
                    </a:p>
                  </a:txBody>
                  <a:tcPr marL="56522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300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6522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670041"/>
                  </a:ext>
                </a:extLst>
              </a:tr>
              <a:tr h="32681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300">
                          <a:solidFill>
                            <a:schemeClr val="bg1"/>
                          </a:solidFill>
                          <a:effectLst/>
                        </a:rPr>
                        <a:t>+=</a:t>
                      </a:r>
                    </a:p>
                  </a:txBody>
                  <a:tcPr marL="113044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x += 3</a:t>
                      </a:r>
                    </a:p>
                  </a:txBody>
                  <a:tcPr marL="56522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x = x + 3</a:t>
                      </a:r>
                    </a:p>
                  </a:txBody>
                  <a:tcPr marL="56522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300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6522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174965"/>
                  </a:ext>
                </a:extLst>
              </a:tr>
              <a:tr h="32681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300">
                          <a:solidFill>
                            <a:schemeClr val="bg1"/>
                          </a:solidFill>
                          <a:effectLst/>
                        </a:rPr>
                        <a:t>-=</a:t>
                      </a:r>
                    </a:p>
                  </a:txBody>
                  <a:tcPr marL="113044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x -= 3</a:t>
                      </a:r>
                    </a:p>
                  </a:txBody>
                  <a:tcPr marL="56522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x = x - 3</a:t>
                      </a:r>
                    </a:p>
                  </a:txBody>
                  <a:tcPr marL="56522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3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6522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705656"/>
                  </a:ext>
                </a:extLst>
              </a:tr>
              <a:tr h="326810"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300">
                          <a:solidFill>
                            <a:schemeClr val="bg1"/>
                          </a:solidFill>
                          <a:effectLst/>
                        </a:rPr>
                        <a:t>*</a:t>
                      </a:r>
                      <a:r>
                        <a:rPr lang="en-US" altLang="zh-TW" sz="1300">
                          <a:solidFill>
                            <a:schemeClr val="bg1"/>
                          </a:solidFill>
                          <a:effectLst/>
                        </a:rPr>
                        <a:t>=</a:t>
                      </a:r>
                    </a:p>
                  </a:txBody>
                  <a:tcPr marL="113044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x *= 3</a:t>
                      </a:r>
                    </a:p>
                  </a:txBody>
                  <a:tcPr marL="56522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x = x * 3</a:t>
                      </a:r>
                    </a:p>
                  </a:txBody>
                  <a:tcPr marL="56522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300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6522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598776"/>
                  </a:ext>
                </a:extLst>
              </a:tr>
              <a:tr h="32681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300">
                          <a:solidFill>
                            <a:schemeClr val="bg1"/>
                          </a:solidFill>
                          <a:effectLst/>
                        </a:rPr>
                        <a:t>/=</a:t>
                      </a:r>
                    </a:p>
                  </a:txBody>
                  <a:tcPr marL="113044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x /= 3</a:t>
                      </a:r>
                    </a:p>
                  </a:txBody>
                  <a:tcPr marL="56522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x = x / 3</a:t>
                      </a:r>
                    </a:p>
                  </a:txBody>
                  <a:tcPr marL="56522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300" dirty="0">
                          <a:solidFill>
                            <a:schemeClr val="bg1"/>
                          </a:solidFill>
                          <a:effectLst/>
                        </a:rPr>
                        <a:t>1.6666666666666667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6522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954891"/>
                  </a:ext>
                </a:extLst>
              </a:tr>
              <a:tr h="32681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300">
                          <a:solidFill>
                            <a:schemeClr val="bg1"/>
                          </a:solidFill>
                          <a:effectLst/>
                        </a:rPr>
                        <a:t>%=</a:t>
                      </a:r>
                    </a:p>
                  </a:txBody>
                  <a:tcPr marL="113044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x %= 3</a:t>
                      </a:r>
                    </a:p>
                  </a:txBody>
                  <a:tcPr marL="56522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x = x % 3</a:t>
                      </a:r>
                    </a:p>
                  </a:txBody>
                  <a:tcPr marL="56522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56522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763966"/>
                  </a:ext>
                </a:extLst>
              </a:tr>
              <a:tr h="32681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300">
                          <a:solidFill>
                            <a:schemeClr val="bg1"/>
                          </a:solidFill>
                          <a:effectLst/>
                        </a:rPr>
                        <a:t>//=</a:t>
                      </a:r>
                    </a:p>
                  </a:txBody>
                  <a:tcPr marL="113044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x //= 3</a:t>
                      </a:r>
                    </a:p>
                  </a:txBody>
                  <a:tcPr marL="56522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x = x // 3</a:t>
                      </a:r>
                    </a:p>
                  </a:txBody>
                  <a:tcPr marL="56522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56522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307030"/>
                  </a:ext>
                </a:extLst>
              </a:tr>
              <a:tr h="326810"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300">
                          <a:solidFill>
                            <a:schemeClr val="bg1"/>
                          </a:solidFill>
                          <a:effectLst/>
                        </a:rPr>
                        <a:t>**</a:t>
                      </a:r>
                      <a:r>
                        <a:rPr lang="en-US" altLang="zh-TW" sz="1300">
                          <a:solidFill>
                            <a:schemeClr val="bg1"/>
                          </a:solidFill>
                          <a:effectLst/>
                        </a:rPr>
                        <a:t>=</a:t>
                      </a:r>
                    </a:p>
                  </a:txBody>
                  <a:tcPr marL="113044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x **= 3</a:t>
                      </a:r>
                    </a:p>
                  </a:txBody>
                  <a:tcPr marL="56522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x = x ** 3</a:t>
                      </a:r>
                    </a:p>
                  </a:txBody>
                  <a:tcPr marL="56522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125</a:t>
                      </a:r>
                    </a:p>
                  </a:txBody>
                  <a:tcPr marL="56522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142264"/>
                  </a:ext>
                </a:extLst>
              </a:tr>
              <a:tr h="32681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300">
                          <a:solidFill>
                            <a:schemeClr val="bg1"/>
                          </a:solidFill>
                          <a:effectLst/>
                        </a:rPr>
                        <a:t>&amp;=</a:t>
                      </a:r>
                    </a:p>
                  </a:txBody>
                  <a:tcPr marL="113044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x &amp;= 3</a:t>
                      </a:r>
                    </a:p>
                  </a:txBody>
                  <a:tcPr marL="56522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x = x &amp; 3</a:t>
                      </a:r>
                    </a:p>
                  </a:txBody>
                  <a:tcPr marL="56522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56522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2606"/>
                  </a:ext>
                </a:extLst>
              </a:tr>
              <a:tr h="32681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300">
                          <a:solidFill>
                            <a:schemeClr val="bg1"/>
                          </a:solidFill>
                          <a:effectLst/>
                        </a:rPr>
                        <a:t>|=</a:t>
                      </a:r>
                    </a:p>
                  </a:txBody>
                  <a:tcPr marL="113044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x |= 3</a:t>
                      </a:r>
                    </a:p>
                  </a:txBody>
                  <a:tcPr marL="56522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x = x | 3</a:t>
                      </a:r>
                    </a:p>
                  </a:txBody>
                  <a:tcPr marL="56522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</a:p>
                  </a:txBody>
                  <a:tcPr marL="56522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583102"/>
                  </a:ext>
                </a:extLst>
              </a:tr>
              <a:tr h="32681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300">
                          <a:solidFill>
                            <a:schemeClr val="bg1"/>
                          </a:solidFill>
                          <a:effectLst/>
                        </a:rPr>
                        <a:t>^=</a:t>
                      </a:r>
                    </a:p>
                  </a:txBody>
                  <a:tcPr marL="113044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x ^= 3</a:t>
                      </a:r>
                    </a:p>
                  </a:txBody>
                  <a:tcPr marL="56522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x = x ^ 3</a:t>
                      </a:r>
                    </a:p>
                  </a:txBody>
                  <a:tcPr marL="56522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</a:p>
                  </a:txBody>
                  <a:tcPr marL="56522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17344"/>
                  </a:ext>
                </a:extLst>
              </a:tr>
              <a:tr h="32681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300">
                          <a:solidFill>
                            <a:schemeClr val="bg1"/>
                          </a:solidFill>
                          <a:effectLst/>
                        </a:rPr>
                        <a:t>&gt;&gt;=</a:t>
                      </a:r>
                    </a:p>
                  </a:txBody>
                  <a:tcPr marL="113044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x &gt;&gt;= 3</a:t>
                      </a:r>
                    </a:p>
                  </a:txBody>
                  <a:tcPr marL="56522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x = x &gt;&gt; 3</a:t>
                      </a:r>
                    </a:p>
                  </a:txBody>
                  <a:tcPr marL="56522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56522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483568"/>
                  </a:ext>
                </a:extLst>
              </a:tr>
              <a:tr h="32681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300" dirty="0">
                          <a:solidFill>
                            <a:schemeClr val="bg1"/>
                          </a:solidFill>
                          <a:effectLst/>
                        </a:rPr>
                        <a:t>&lt;&lt;=</a:t>
                      </a:r>
                    </a:p>
                  </a:txBody>
                  <a:tcPr marL="113044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x &lt;&lt;= 3</a:t>
                      </a:r>
                    </a:p>
                  </a:txBody>
                  <a:tcPr marL="56522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x = x &lt;&lt; 3</a:t>
                      </a:r>
                    </a:p>
                  </a:txBody>
                  <a:tcPr marL="56522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40</a:t>
                      </a:r>
                    </a:p>
                  </a:txBody>
                  <a:tcPr marL="56522" marR="56522" marT="56522" marB="565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991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57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輸入國英數三科成績計算總分、平均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/>
              <a:t>例題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266155F-4A6C-42B0-9B78-5DCBBCA54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2348880"/>
            <a:ext cx="7972425" cy="168592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EF7A54A-85ED-45DC-8CD0-DF3063580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020" y="4167903"/>
            <a:ext cx="4032448" cy="223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if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If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條件式直到冒號，條件通過執行之程式需要縮排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括號可有可無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/>
              <a:t>判斷式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7804E59-F601-43D2-AA08-62229CAEA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244" y="2708920"/>
            <a:ext cx="5210175" cy="12192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696D105-E30D-4D14-A2EB-E99D9D0FF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00" y="4082988"/>
            <a:ext cx="3210519" cy="136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8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If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字串比對範例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/>
              <a:t>判斷式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0CE1B43-2E8E-4A6D-A68B-9A9A170F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116" y="2492896"/>
            <a:ext cx="4562475" cy="10668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130F4EC-D8FF-43FE-9E15-249857A800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28"/>
          <a:stretch/>
        </p:blipFill>
        <p:spPr>
          <a:xfrm>
            <a:off x="4078188" y="3816896"/>
            <a:ext cx="3309387" cy="126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4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if-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elif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-else</a:t>
            </a:r>
          </a:p>
          <a:p>
            <a:pPr marL="0" indent="0">
              <a:buNone/>
            </a:pP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/>
              <a:t>判斷式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53924C4-2134-49DA-8515-83A5A3BDA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64" y="2492896"/>
            <a:ext cx="5271523" cy="253077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50117FD-6B2A-442F-8F93-1D3B40294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384" y="1268760"/>
            <a:ext cx="2900950" cy="46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3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if-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elif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-else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例題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百貨公司周年慶折扣，購買滿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5000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打八折、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3000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打八五折、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打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九五折，請設計一程式算出總價。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/>
              <a:t>判斷式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5724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98C291D-03AC-4007-8998-11B63E1EC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範例程式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D8A117B-AC2D-4A61-8DE5-571F8A41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判斷式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FF0BD08-CD14-4A3B-87C8-7FBD7146E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997" y="2420888"/>
            <a:ext cx="5076825" cy="2667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0C12B9E-A2DE-4C6A-8045-51A9F5F35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604" y="715462"/>
            <a:ext cx="2016224" cy="509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7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變數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/>
              <a:t>基本語法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EC58EDE-2ADD-4F84-A17C-BBC32216E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092" y="2123968"/>
            <a:ext cx="4991100" cy="16383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7A8D5C0-3FC8-441F-BB24-FCD215909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092" y="4284059"/>
            <a:ext cx="6396133" cy="100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5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string.isalnum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字串的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所有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字元為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英文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數字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string.isalpha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字串的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所有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字元皆為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字母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不分大小寫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string.isdigit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字串的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所有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字元皆為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數字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string.isupper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字串的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所有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字元皆為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大寫字元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string.islower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字串的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所有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字元皆為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小寫字元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string.isspace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只有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空格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全形半形都算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以上輸出為布林值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取得字串長度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len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(string)  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int</a:t>
            </a: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/>
              <a:t>字串的額外方法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99338BB-15FB-4504-9AEF-CAFDE7FC7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340" y="4653136"/>
            <a:ext cx="3133725" cy="14859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DA37421-7628-4536-9A4A-15577316D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406" y="3442994"/>
            <a:ext cx="2915815" cy="278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1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1204" y="1484784"/>
            <a:ext cx="10404647" cy="4908377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類似於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語言的陣列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List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中各元素型態可不同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第一個元素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index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index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可以是負值 代表由最後向前取值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可以建立多維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list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，叫用方法與陣列相同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/>
              <a:t>基礎</a:t>
            </a:r>
            <a:r>
              <a:rPr lang="en-US" altLang="zh-TW" dirty="0"/>
              <a:t>List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CCCF1DB-FAAC-46F3-B51B-67ACE0DED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3605308"/>
            <a:ext cx="6840760" cy="292415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35610A0-E252-4FB3-8D15-7ECF24105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992" y="5064573"/>
            <a:ext cx="4749502" cy="143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4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701924" y="1628800"/>
            <a:ext cx="10873208" cy="4908377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有三種用法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輸入參數必須是整數，型態為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，終止值需大於起始值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1.range(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終止值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輸入必須是正整數 輸出為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~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終止值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-1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2.range(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起始值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終止值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輸出為 起始值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~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終止值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可為負數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3.range(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起始值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終止值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間隔值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輸出為 起始值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~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終止值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     區間為間隔值 參數可為負數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print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印出時可使用米字使輸出為數值而不是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range function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			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/>
              <a:t> range</a:t>
            </a:r>
            <a:r>
              <a:rPr lang="zh-TW" altLang="en-US" dirty="0"/>
              <a:t>函式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0456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>
            <a:extLst>
              <a:ext uri="{FF2B5EF4-FFF2-40B4-BE49-F238E27FC236}">
                <a16:creationId xmlns:a16="http://schemas.microsoft.com/office/drawing/2014/main" id="{0A73C583-9021-49ED-B054-A9E78507A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3932" y="2636912"/>
            <a:ext cx="4095750" cy="2590800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/>
              <a:t> range</a:t>
            </a:r>
            <a:r>
              <a:rPr lang="zh-TW" altLang="en-US" dirty="0"/>
              <a:t>函式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4E3C27-A1EC-462D-BD4D-BD8D8193F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476" y="3281781"/>
            <a:ext cx="3370272" cy="194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6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用於執行固定次數的迴圈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或將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list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的元素讀出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/>
              <a:t> for</a:t>
            </a:r>
            <a:r>
              <a:rPr lang="zh-TW" altLang="en-US" dirty="0"/>
              <a:t>迴圈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16C4371-EA15-4817-9155-7C3918C7F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56" y="2596046"/>
            <a:ext cx="5618652" cy="166590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6AF0387-34BD-46F2-B095-79AD4F264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158" y="1729332"/>
            <a:ext cx="1519574" cy="253262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AE9926A-C32E-4579-8701-9EF9BBB91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844" y="4708318"/>
            <a:ext cx="5729764" cy="174878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CF7B023-6D59-4146-9F6E-3216C5F6A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6660" y="4754955"/>
            <a:ext cx="1162512" cy="166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7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例題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讓使用者輸入一正整數，輸出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到該值的總和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/>
              <a:t> for</a:t>
            </a:r>
            <a:r>
              <a:rPr lang="zh-TW" altLang="en-US" dirty="0"/>
              <a:t>迴圈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7197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例題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讓使用者輸入一正整數，輸出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到該值的總和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/>
              <a:t> for</a:t>
            </a:r>
            <a:r>
              <a:rPr lang="zh-TW" altLang="en-US" dirty="0"/>
              <a:t>迴圈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3CF6167-D5DB-49D7-BD3D-E0A50C2BA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3212976"/>
            <a:ext cx="5886450" cy="149542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42C6E06-E05A-47FE-BF61-B499A3180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535" y="5182215"/>
            <a:ext cx="4145880" cy="87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2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印出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99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乘法表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巢狀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44BC902-41C8-46F6-83EF-FB0B08490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010" y="3068960"/>
            <a:ext cx="6111145" cy="151028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571893B-1EE4-4C33-9CC1-99B9A86E7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684" y="1196614"/>
            <a:ext cx="1112957" cy="446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5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break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使用迴圈時，若要中斷執行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break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可強制離開迴圈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/>
              <a:t> break &amp; continue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AE98752-2E68-4557-8952-86042B5F7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64" y="3501008"/>
            <a:ext cx="3390900" cy="13335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A825C2A-2960-47E1-91A2-3450784A7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3506643"/>
            <a:ext cx="1531927" cy="135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continue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執行到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continue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命令，下一行跳到迴圈起始處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繼續執行，以結果來說類似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c++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goto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/>
              <a:t> break &amp; continue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1B394C9-511A-4B5E-9AB0-882E68B52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012" y="3850845"/>
            <a:ext cx="3960440" cy="190405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F8172A7-272D-4F45-A3FC-CBECF2720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564" y="2708920"/>
            <a:ext cx="1590849" cy="303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4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多個變數定義同一值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/>
              <a:t>基本語法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B236533-CF15-48AE-AAE1-819007582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64" y="2873085"/>
            <a:ext cx="3200400" cy="26289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B18C971-C594-4660-8240-192E1E2ABC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670"/>
          <a:stretch/>
        </p:blipFill>
        <p:spPr>
          <a:xfrm>
            <a:off x="6310436" y="2927395"/>
            <a:ext cx="3597786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6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通常用在沒有固定次數的情況，只要判別式通過就一直執行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While(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判別式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):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執行的程式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break &amp; continue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/>
              <a:t> while</a:t>
            </a:r>
            <a:r>
              <a:rPr lang="zh-TW" altLang="en-US" dirty="0"/>
              <a:t>迴圈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9BCC95F-8C11-4FEF-8D6B-10607CF36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72" y="3933056"/>
            <a:ext cx="3696309" cy="211643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CF6CAC1-F18C-4B80-91A7-1C14AE1EF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532" y="2708920"/>
            <a:ext cx="1240904" cy="337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4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例題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while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迴圈設計一成績計算系統，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  當使用者輸入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跳出迴圈，並計算出班平均成績。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/>
              <a:t> while</a:t>
            </a:r>
            <a:r>
              <a:rPr lang="zh-TW" altLang="en-US" dirty="0"/>
              <a:t>迴圈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9E0784-7854-4C23-B84D-40979428C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220" y="2564904"/>
            <a:ext cx="1944216" cy="371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E5BFA59-D8D5-49EE-B0EC-23E4B2654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79135B3-2D50-47CF-811B-831BF1ABD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FCE80EA-99A2-4EDA-A843-7990990A2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220" y="2780928"/>
            <a:ext cx="69627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3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List1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同乘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進階</a:t>
            </a:r>
            <a:r>
              <a:rPr lang="en-US" altLang="zh-TW" dirty="0"/>
              <a:t>list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C47769B-4E6C-4A3E-B42B-B6FBF8D80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332" y="1484784"/>
            <a:ext cx="5726600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0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List1*n 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印出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list1 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進階</a:t>
            </a:r>
            <a:r>
              <a:rPr lang="en-US" altLang="zh-TW" dirty="0"/>
              <a:t>list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286FFDC-DFAD-45C9-A018-380E0C1FE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364" y="1628800"/>
            <a:ext cx="5241549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8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List1[n1:n2]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取出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n1~n2-1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的元素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進階</a:t>
            </a:r>
            <a:r>
              <a:rPr lang="en-US" altLang="zh-TW" dirty="0"/>
              <a:t>list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B502889-944F-4675-9666-B13E73C13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3068960"/>
            <a:ext cx="5438650" cy="151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5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List1[n1:n2:n3]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取出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n1~n2-1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的元素，間隔值為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n3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進階</a:t>
            </a:r>
            <a:r>
              <a:rPr lang="en-US" altLang="zh-TW" dirty="0"/>
              <a:t>list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6670B81-9C3F-4386-9871-358927825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3068960"/>
            <a:ext cx="5138753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3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del list1[n1:n2]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刪除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n1~n2-1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的元素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進階</a:t>
            </a:r>
            <a:r>
              <a:rPr lang="en-US" altLang="zh-TW" dirty="0"/>
              <a:t>list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DEEBC76-AB87-442F-A604-83A3C6562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3068960"/>
            <a:ext cx="5255407" cy="194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9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del list1[n1:n2:n3]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刪除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n1~n2-1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的元素，間隔為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n3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進階</a:t>
            </a:r>
            <a:r>
              <a:rPr lang="en-US" altLang="zh-TW" dirty="0"/>
              <a:t>list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C680DD0-941B-4123-83C4-FB77160F0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3139899"/>
            <a:ext cx="6166808" cy="208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1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n=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len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(list1) 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印出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list1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長度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進階</a:t>
            </a:r>
            <a:r>
              <a:rPr lang="en-US" altLang="zh-TW" dirty="0"/>
              <a:t>list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D2CC4E6-38D1-4F03-B706-681B04C5E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0" y="3237418"/>
            <a:ext cx="5450579" cy="196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5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一行定義不同變數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/>
              <a:t>基本語法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2B83669-8167-49B3-B8F6-90D63C5A5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012" y="2689535"/>
            <a:ext cx="5295900" cy="74295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277D005-85DF-4D4E-90ED-800128098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825" y="3689684"/>
            <a:ext cx="4602178" cy="139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6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n=min(list1) 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印出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list1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最小值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進階</a:t>
            </a:r>
            <a:r>
              <a:rPr lang="en-US" altLang="zh-TW" dirty="0"/>
              <a:t>list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A5C622F-3D5E-413B-B93A-A85433E8A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2996952"/>
            <a:ext cx="5035536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1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n=max(list1) 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印出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list1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最大值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進階</a:t>
            </a:r>
            <a:r>
              <a:rPr lang="en-US" altLang="zh-TW" dirty="0"/>
              <a:t>list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B8A297F-2C1F-460B-97D2-9D71BE950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0" y="3212976"/>
            <a:ext cx="5871375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6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n=list1.index(n1) 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元素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索引值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進階</a:t>
            </a:r>
            <a:r>
              <a:rPr lang="en-US" altLang="zh-TW" dirty="0"/>
              <a:t>list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18506B3-E495-4152-BAB1-FEBD05EE5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0" y="2996952"/>
            <a:ext cx="29432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7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n=list1.count(n1) 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元素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出現的次數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進階</a:t>
            </a:r>
            <a:r>
              <a:rPr lang="en-US" altLang="zh-TW" dirty="0"/>
              <a:t>list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FFE1A0E-564E-4ABC-A998-21536D3C1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710" y="1628800"/>
            <a:ext cx="4088704" cy="165618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9370146-F9ED-429D-A4DA-3EB609011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710" y="3651338"/>
            <a:ext cx="4189171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list1.append(n1) 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list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最後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進階</a:t>
            </a:r>
            <a:r>
              <a:rPr lang="en-US" altLang="zh-TW" dirty="0"/>
              <a:t>list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4979337-F335-47FC-B426-897F4814F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64" y="3015724"/>
            <a:ext cx="6069208" cy="221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list1.extend(n1) 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中的元素加入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list1</a:t>
            </a:r>
          </a:p>
          <a:p>
            <a:pPr marL="0" indent="0">
              <a:buNone/>
            </a:pP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進階</a:t>
            </a:r>
            <a:r>
              <a:rPr lang="en-US" altLang="zh-TW" dirty="0"/>
              <a:t>list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31E15AB-BAFC-4571-962B-AC46B1BB5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2996952"/>
            <a:ext cx="6399148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list1.insert(n,n1) 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將位置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元素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進階</a:t>
            </a:r>
            <a:r>
              <a:rPr lang="en-US" altLang="zh-TW" dirty="0"/>
              <a:t>list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7245EC8-4BAE-4F9B-B1E0-F316BB84E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72" y="3068960"/>
            <a:ext cx="6256936" cy="232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7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list1.pop()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移出最後一元素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進階</a:t>
            </a:r>
            <a:r>
              <a:rPr lang="en-US" altLang="zh-TW" dirty="0"/>
              <a:t>list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F6FB7B2-5972-4BA4-8F43-7C2DE3241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64" y="3068960"/>
            <a:ext cx="5582061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9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list1.remove(n1) 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將位置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元素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進階</a:t>
            </a:r>
            <a:r>
              <a:rPr lang="en-US" altLang="zh-TW" dirty="0"/>
              <a:t>list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693218B-F512-4C35-A6BE-E907C32E6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64" y="3068960"/>
            <a:ext cx="4934614" cy="199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7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list1.reverse() 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list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元素反轉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進階</a:t>
            </a:r>
            <a:r>
              <a:rPr lang="en-US" altLang="zh-TW" dirty="0"/>
              <a:t>list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C2BBC1E-8983-4D48-9E96-AF5F97C24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72" y="2996952"/>
            <a:ext cx="5702859" cy="210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錯誤變數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保留字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/>
              <a:t>基本語法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56BA254-9E09-4B91-B3A2-2FE8C38F8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036" y="2492896"/>
            <a:ext cx="7560840" cy="316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1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list1.sort() 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由小到大排序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進階</a:t>
            </a:r>
            <a:r>
              <a:rPr lang="en-US" altLang="zh-TW" dirty="0"/>
              <a:t>list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00A307C-FF1D-4AC2-9FEE-7CB7FA3B4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72" y="2920286"/>
            <a:ext cx="6956093" cy="26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4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排序後印出前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小值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大值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進階</a:t>
            </a:r>
            <a:r>
              <a:rPr lang="en-US" altLang="zh-TW" dirty="0"/>
              <a:t>list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71170EF-26B5-4EBB-A89C-114A510DC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597068"/>
            <a:ext cx="5400600" cy="459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4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例題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設計一輸入成績的程式，成績須輸入到串列。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讓程式停止，並印出班平均成績。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進階</a:t>
            </a:r>
            <a:r>
              <a:rPr lang="en-US" altLang="zh-TW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335069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例題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設計一輸入成績的程式，成績須輸入到串列。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讓程式停止，並印出班平均成績。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進階</a:t>
            </a:r>
            <a:r>
              <a:rPr lang="en-US" altLang="zh-TW" dirty="0"/>
              <a:t>list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4098A1A-92D4-47C4-B5BA-0BC828C98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72" y="2780928"/>
            <a:ext cx="5256584" cy="374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6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append: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參數可以是元素、串列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若此時參數是串列，會將整個串列作為元素加入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/>
              <a:t> append </a:t>
            </a:r>
            <a:r>
              <a:rPr lang="zh-TW" altLang="en-US" dirty="0"/>
              <a:t>與 </a:t>
            </a:r>
            <a:r>
              <a:rPr lang="en-US" altLang="zh-TW" dirty="0"/>
              <a:t>extend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40407D7-27D2-499D-B413-AC5687425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64" y="2852936"/>
            <a:ext cx="5375953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2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701924" y="1484784"/>
            <a:ext cx="10404647" cy="49083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extend: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參數只能是串列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會將串列中個別元素加入串列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/>
              <a:t> append </a:t>
            </a:r>
            <a:r>
              <a:rPr lang="zh-TW" altLang="en-US" dirty="0"/>
              <a:t>與 </a:t>
            </a:r>
            <a:r>
              <a:rPr lang="en-US" altLang="zh-TW" dirty="0"/>
              <a:t>extend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D70EF10-8A6C-4EC3-9E54-613CE8520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64" y="3429000"/>
            <a:ext cx="4968552" cy="241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701924" y="1484784"/>
            <a:ext cx="10404647" cy="49083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有參數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取出索引值的元素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沒參數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取出最後一個元素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/>
              <a:t> pop()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2DD2865-4876-47B0-9EC8-6379F1BE2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72" y="4077072"/>
            <a:ext cx="3744416" cy="189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2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701924" y="1484784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有參數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取出索引值的元素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332656"/>
            <a:ext cx="9144001" cy="822920"/>
          </a:xfrm>
        </p:spPr>
        <p:txBody>
          <a:bodyPr/>
          <a:lstStyle/>
          <a:p>
            <a:pPr lvl="0"/>
            <a:r>
              <a:rPr lang="en-US" altLang="zh-TW" dirty="0"/>
              <a:t> pop()</a:t>
            </a:r>
          </a:p>
        </p:txBody>
      </p:sp>
    </p:spTree>
    <p:extLst>
      <p:ext uri="{BB962C8B-B14F-4D97-AF65-F5344CB8AC3E}">
        <p14:creationId xmlns:p14="http://schemas.microsoft.com/office/powerpoint/2010/main" val="217671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701924" y="1484784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不能修改的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list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使用小括號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332656"/>
            <a:ext cx="9144001" cy="822920"/>
          </a:xfrm>
        </p:spPr>
        <p:txBody>
          <a:bodyPr/>
          <a:lstStyle/>
          <a:p>
            <a:pPr lvl="0"/>
            <a:r>
              <a:rPr lang="en-US" altLang="zh-TW" dirty="0"/>
              <a:t> Tuple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340DF02-AAED-42A1-A971-17242356E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380" y="1628800"/>
            <a:ext cx="4393708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2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701924" y="1484784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332656"/>
            <a:ext cx="9144001" cy="822920"/>
          </a:xfrm>
        </p:spPr>
        <p:txBody>
          <a:bodyPr/>
          <a:lstStyle/>
          <a:p>
            <a:pPr lvl="0"/>
            <a:r>
              <a:rPr lang="en-US" altLang="zh-TW" dirty="0"/>
              <a:t> Tuple</a:t>
            </a:r>
            <a:r>
              <a:rPr lang="zh-TW" altLang="en-US" dirty="0"/>
              <a:t> 轉換成  </a:t>
            </a:r>
            <a:r>
              <a:rPr lang="en-US" altLang="zh-TW" dirty="0"/>
              <a:t>list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B90F930-6E0E-4304-A80A-E164C15B8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2033940"/>
            <a:ext cx="6176748" cy="279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5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錯誤變數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第一個字元不能是數字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不能有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unicode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特殊字元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不能有空白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/>
              <a:t>基本語法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5162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701924" y="1484784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332656"/>
            <a:ext cx="9144001" cy="822920"/>
          </a:xfrm>
        </p:spPr>
        <p:txBody>
          <a:bodyPr/>
          <a:lstStyle/>
          <a:p>
            <a:pPr lvl="0"/>
            <a:r>
              <a:rPr lang="en-US" altLang="zh-TW" dirty="0"/>
              <a:t> list </a:t>
            </a:r>
            <a:r>
              <a:rPr lang="zh-TW" altLang="en-US" dirty="0"/>
              <a:t>轉換成 </a:t>
            </a:r>
            <a:r>
              <a:rPr lang="en-US" altLang="zh-TW" dirty="0"/>
              <a:t>Tuple</a:t>
            </a:r>
            <a:r>
              <a:rPr lang="zh-TW" altLang="en-US" dirty="0"/>
              <a:t> 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681D929-EB15-42A8-8B30-C8BB63794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953" y="2132856"/>
            <a:ext cx="5833945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5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701924" y="1484784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Dic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= {“key1”: value1,”key2”:value2,……}</a:t>
            </a:r>
          </a:p>
          <a:p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332656"/>
            <a:ext cx="9144001" cy="822920"/>
          </a:xfrm>
        </p:spPr>
        <p:txBody>
          <a:bodyPr/>
          <a:lstStyle/>
          <a:p>
            <a:pPr lvl="0"/>
            <a:r>
              <a:rPr lang="en-US" altLang="zh-TW" dirty="0"/>
              <a:t> Dictionary </a:t>
            </a:r>
            <a:r>
              <a:rPr lang="zh-TW" altLang="en-US" dirty="0"/>
              <a:t>字典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85EA024-8723-4114-B960-67B2E9B2E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2420888"/>
            <a:ext cx="9686049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9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701924" y="1484784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Dic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= {“key1”: value1,”key2”:value2,……}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key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取得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value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332656"/>
            <a:ext cx="9144001" cy="822920"/>
          </a:xfrm>
        </p:spPr>
        <p:txBody>
          <a:bodyPr/>
          <a:lstStyle/>
          <a:p>
            <a:pPr lvl="0"/>
            <a:r>
              <a:rPr lang="en-US" altLang="zh-TW" dirty="0"/>
              <a:t> Dictionary </a:t>
            </a:r>
            <a:r>
              <a:rPr lang="zh-TW" altLang="en-US" dirty="0"/>
              <a:t>字典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FCAD929-255A-4664-8388-AA9917EEA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40" y="2780928"/>
            <a:ext cx="9721080" cy="165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7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701924" y="1484784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key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取得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value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332656"/>
            <a:ext cx="9144001" cy="822920"/>
          </a:xfrm>
        </p:spPr>
        <p:txBody>
          <a:bodyPr/>
          <a:lstStyle/>
          <a:p>
            <a:pPr lvl="0"/>
            <a:r>
              <a:rPr lang="en-US" altLang="zh-TW" dirty="0"/>
              <a:t> Dictionary </a:t>
            </a:r>
            <a:r>
              <a:rPr lang="zh-TW" altLang="en-US" dirty="0"/>
              <a:t>字典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3D153BC-6DC8-4A9F-9CFF-94B9DBBE6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40" y="2204864"/>
            <a:ext cx="7942780" cy="158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701924" y="1484784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修改元素值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設定新的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value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key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332656"/>
            <a:ext cx="9144001" cy="822920"/>
          </a:xfrm>
        </p:spPr>
        <p:txBody>
          <a:bodyPr/>
          <a:lstStyle/>
          <a:p>
            <a:pPr lvl="0"/>
            <a:r>
              <a:rPr lang="en-US" altLang="zh-TW" dirty="0"/>
              <a:t> Dictionary </a:t>
            </a:r>
            <a:r>
              <a:rPr lang="zh-TW" altLang="en-US" dirty="0"/>
              <a:t>字典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0B319B8-B7DA-48ED-9036-2A16D661A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56" y="2420888"/>
            <a:ext cx="7128793" cy="187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8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701924" y="1484784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新增元素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設定新的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key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value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332656"/>
            <a:ext cx="9144001" cy="822920"/>
          </a:xfrm>
        </p:spPr>
        <p:txBody>
          <a:bodyPr/>
          <a:lstStyle/>
          <a:p>
            <a:pPr lvl="0"/>
            <a:r>
              <a:rPr lang="en-US" altLang="zh-TW" dirty="0"/>
              <a:t> Dictionary </a:t>
            </a:r>
            <a:r>
              <a:rPr lang="zh-TW" altLang="en-US" dirty="0"/>
              <a:t>字典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3509DD4-8116-4B60-9E04-4589EEBAB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094" y="2348880"/>
            <a:ext cx="8032636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9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701924" y="1484784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del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字典名稱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[key]  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刪除字典中特定元素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332656"/>
            <a:ext cx="9144001" cy="822920"/>
          </a:xfrm>
        </p:spPr>
        <p:txBody>
          <a:bodyPr/>
          <a:lstStyle/>
          <a:p>
            <a:pPr lvl="0"/>
            <a:r>
              <a:rPr lang="en-US" altLang="zh-TW" dirty="0"/>
              <a:t> Dictionary </a:t>
            </a:r>
            <a:r>
              <a:rPr lang="zh-TW" altLang="en-US" dirty="0"/>
              <a:t>字典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557DF2D-73FE-459B-9EE0-B1BAA9450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93" y="2780928"/>
            <a:ext cx="8713845" cy="198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7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701924" y="1484784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字典名稱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[key].clear()  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刪除字典中所有元素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332656"/>
            <a:ext cx="9144001" cy="822920"/>
          </a:xfrm>
        </p:spPr>
        <p:txBody>
          <a:bodyPr/>
          <a:lstStyle/>
          <a:p>
            <a:pPr lvl="0"/>
            <a:r>
              <a:rPr lang="en-US" altLang="zh-TW" dirty="0"/>
              <a:t> Dictionary </a:t>
            </a:r>
            <a:r>
              <a:rPr lang="zh-TW" altLang="en-US" dirty="0"/>
              <a:t>字典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0966247-4C11-4851-8594-A559F22D4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0" y="2924944"/>
            <a:ext cx="7743343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2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701924" y="1484784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del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字典名稱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刪除該字典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332656"/>
            <a:ext cx="9144001" cy="822920"/>
          </a:xfrm>
        </p:spPr>
        <p:txBody>
          <a:bodyPr/>
          <a:lstStyle/>
          <a:p>
            <a:pPr lvl="0"/>
            <a:r>
              <a:rPr lang="en-US" altLang="zh-TW" dirty="0"/>
              <a:t> Dictionary </a:t>
            </a:r>
            <a:r>
              <a:rPr lang="zh-TW" altLang="en-US" dirty="0"/>
              <a:t>字典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9D48161-96C9-4FDB-8B31-3ECE7BA62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2753791"/>
            <a:ext cx="65532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5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701924" y="1484784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len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(dict1)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取得字典元素個數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332656"/>
            <a:ext cx="9144001" cy="822920"/>
          </a:xfrm>
        </p:spPr>
        <p:txBody>
          <a:bodyPr/>
          <a:lstStyle/>
          <a:p>
            <a:pPr lvl="0"/>
            <a:r>
              <a:rPr lang="en-US" altLang="zh-TW" dirty="0"/>
              <a:t> Dictionary </a:t>
            </a:r>
            <a:r>
              <a:rPr lang="zh-TW" altLang="en-US" dirty="0"/>
              <a:t>字典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7248E6C-27CF-46DA-8969-074B878F1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80" y="2907368"/>
            <a:ext cx="8168256" cy="152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9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錯誤變數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數字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/>
              <a:t>基本語法</a:t>
            </a:r>
            <a:endParaRPr lang="en-US" altLang="zh-TW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08D2E4DF-A02A-40C2-8347-5214D654FAB8}"/>
              </a:ext>
            </a:extLst>
          </p:cNvPr>
          <p:cNvSpPr/>
          <p:nvPr/>
        </p:nvSpPr>
        <p:spPr>
          <a:xfrm>
            <a:off x="757031" y="5373216"/>
            <a:ext cx="445839" cy="410344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乘號 3">
            <a:extLst>
              <a:ext uri="{FF2B5EF4-FFF2-40B4-BE49-F238E27FC236}">
                <a16:creationId xmlns:a16="http://schemas.microsoft.com/office/drawing/2014/main" id="{F8F452BA-188A-4F2D-B3F6-3D88F0F8AC94}"/>
              </a:ext>
            </a:extLst>
          </p:cNvPr>
          <p:cNvSpPr/>
          <p:nvPr/>
        </p:nvSpPr>
        <p:spPr>
          <a:xfrm>
            <a:off x="634465" y="2803684"/>
            <a:ext cx="690972" cy="786171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AB63EEF-A64D-448B-8541-A062E9BC6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72" y="2714600"/>
            <a:ext cx="4104456" cy="67702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2E1E08D-2104-4A5D-B7BD-7B08CD1EEF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560"/>
          <a:stretch/>
        </p:blipFill>
        <p:spPr>
          <a:xfrm>
            <a:off x="2133971" y="3429000"/>
            <a:ext cx="6384513" cy="115212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213CD7B-C28F-405D-961D-E1ABE2E6F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050" y="5326427"/>
            <a:ext cx="3368490" cy="70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1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701924" y="1484784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dic1.copy()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複製字典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332656"/>
            <a:ext cx="9144001" cy="822920"/>
          </a:xfrm>
        </p:spPr>
        <p:txBody>
          <a:bodyPr/>
          <a:lstStyle/>
          <a:p>
            <a:pPr lvl="0"/>
            <a:r>
              <a:rPr lang="en-US" altLang="zh-TW" dirty="0"/>
              <a:t> Dictionary </a:t>
            </a:r>
            <a:r>
              <a:rPr lang="zh-TW" altLang="en-US" dirty="0"/>
              <a:t>字典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2F2F634-A176-4ACD-B3E4-304C2F04B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477" y="2996952"/>
            <a:ext cx="8771935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5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701924" y="1484784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Key in dic1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檢查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key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是否存在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332656"/>
            <a:ext cx="9144001" cy="822920"/>
          </a:xfrm>
        </p:spPr>
        <p:txBody>
          <a:bodyPr/>
          <a:lstStyle/>
          <a:p>
            <a:pPr lvl="0"/>
            <a:r>
              <a:rPr lang="en-US" altLang="zh-TW" dirty="0"/>
              <a:t> Dictionary </a:t>
            </a:r>
            <a:r>
              <a:rPr lang="zh-TW" altLang="en-US" dirty="0"/>
              <a:t>字典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DFCF284-EFD7-4466-A0C7-EF2F4C6AC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2780928"/>
            <a:ext cx="8981988" cy="196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701924" y="1484784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dic1.items() 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key-value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為元素組合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332656"/>
            <a:ext cx="9144001" cy="822920"/>
          </a:xfrm>
        </p:spPr>
        <p:txBody>
          <a:bodyPr/>
          <a:lstStyle/>
          <a:p>
            <a:pPr lvl="0"/>
            <a:r>
              <a:rPr lang="en-US" altLang="zh-TW" dirty="0"/>
              <a:t> Dictionary </a:t>
            </a:r>
            <a:r>
              <a:rPr lang="zh-TW" altLang="en-US" dirty="0"/>
              <a:t>字典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788C7A3-1FE9-43C9-9633-E5E10A8F1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2534448"/>
            <a:ext cx="10337045" cy="178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701924" y="1484784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dic1.keys() 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取得以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key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為元素的組合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332656"/>
            <a:ext cx="9144001" cy="822920"/>
          </a:xfrm>
        </p:spPr>
        <p:txBody>
          <a:bodyPr/>
          <a:lstStyle/>
          <a:p>
            <a:pPr lvl="0"/>
            <a:r>
              <a:rPr lang="en-US" altLang="zh-TW" dirty="0"/>
              <a:t> Dictionary </a:t>
            </a:r>
            <a:r>
              <a:rPr lang="zh-TW" altLang="en-US" dirty="0"/>
              <a:t>字典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A3C7DFD-52B9-468E-BF2E-C4CBEAD22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181" y="2924944"/>
            <a:ext cx="8584461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701924" y="1484784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dic1.values()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取得以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value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為元素的組合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332656"/>
            <a:ext cx="9144001" cy="822920"/>
          </a:xfrm>
        </p:spPr>
        <p:txBody>
          <a:bodyPr/>
          <a:lstStyle/>
          <a:p>
            <a:pPr lvl="0"/>
            <a:r>
              <a:rPr lang="en-US" altLang="zh-TW" dirty="0"/>
              <a:t> Dictionary </a:t>
            </a:r>
            <a:r>
              <a:rPr lang="zh-TW" altLang="en-US" dirty="0"/>
              <a:t>字典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75AAA15-EFAF-42DB-888C-4A2B2F890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233" y="2924944"/>
            <a:ext cx="8238519" cy="184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8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701924" y="1484784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dic1.setdefault(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key,value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本身有值輸出對應值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本身無值將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key value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存入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332656"/>
            <a:ext cx="9144001" cy="822920"/>
          </a:xfrm>
        </p:spPr>
        <p:txBody>
          <a:bodyPr/>
          <a:lstStyle/>
          <a:p>
            <a:pPr lvl="0"/>
            <a:r>
              <a:rPr lang="en-US" altLang="zh-TW" dirty="0"/>
              <a:t> Dictionary </a:t>
            </a:r>
            <a:r>
              <a:rPr lang="zh-TW" altLang="en-US" dirty="0"/>
              <a:t>字典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F8587D0-B94B-41B5-9B0E-B1938960D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0" y="3438128"/>
            <a:ext cx="9330475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2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701924" y="1268760"/>
            <a:ext cx="10404647" cy="5124401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建立三筆資料，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key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為學生姓名，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value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為成績。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再利用程式新增一位學生資料，最後印出所有學生姓名成績。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332656"/>
            <a:ext cx="9144001" cy="822920"/>
          </a:xfrm>
        </p:spPr>
        <p:txBody>
          <a:bodyPr/>
          <a:lstStyle/>
          <a:p>
            <a:pPr lvl="0"/>
            <a:r>
              <a:rPr lang="en-US" altLang="zh-TW" dirty="0"/>
              <a:t> Dictionary </a:t>
            </a:r>
            <a:r>
              <a:rPr lang="zh-TW" altLang="en-US" dirty="0"/>
              <a:t>字典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C0075F4-0C8C-485E-B294-C91CD22DE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80" y="2276872"/>
            <a:ext cx="5785843" cy="392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6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701924" y="1268760"/>
            <a:ext cx="10404647" cy="5124401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例題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建立三筆資料，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key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為學生姓名，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value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為成績。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再利用程式新增一位學生資料，最後印出所有學生姓名成績。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dic1.item()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332656"/>
            <a:ext cx="9144001" cy="822920"/>
          </a:xfrm>
        </p:spPr>
        <p:txBody>
          <a:bodyPr/>
          <a:lstStyle/>
          <a:p>
            <a:pPr lvl="0"/>
            <a:r>
              <a:rPr lang="en-US" altLang="zh-TW" dirty="0"/>
              <a:t> Dictionary </a:t>
            </a:r>
            <a:r>
              <a:rPr lang="zh-TW" altLang="en-US" dirty="0"/>
              <a:t>字典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6094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701924" y="1268760"/>
            <a:ext cx="10404647" cy="5124401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332656"/>
            <a:ext cx="9144001" cy="822920"/>
          </a:xfrm>
        </p:spPr>
        <p:txBody>
          <a:bodyPr/>
          <a:lstStyle/>
          <a:p>
            <a:pPr lvl="0"/>
            <a:r>
              <a:rPr lang="en-US" altLang="zh-TW" dirty="0"/>
              <a:t> Dictionary </a:t>
            </a:r>
            <a:r>
              <a:rPr lang="zh-TW" altLang="en-US" dirty="0"/>
              <a:t>字典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B2EE1FF-9D0A-4373-908A-D9D2E0827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1833369"/>
            <a:ext cx="5869686" cy="378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5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701924" y="1268760"/>
            <a:ext cx="10404647" cy="5124401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get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dic1.get(key,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預設值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or dic1.get(key)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)key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存在，不論是否有預設值，回傳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value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(ii)key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不存在，沒預設值，回傳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None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(iii) key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不存在，有預設值，回傳預設值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332656"/>
            <a:ext cx="9144001" cy="822920"/>
          </a:xfrm>
        </p:spPr>
        <p:txBody>
          <a:bodyPr/>
          <a:lstStyle/>
          <a:p>
            <a:pPr lvl="0"/>
            <a:r>
              <a:rPr lang="en-US" altLang="zh-TW" dirty="0"/>
              <a:t> Dictionary </a:t>
            </a:r>
            <a:r>
              <a:rPr lang="zh-TW" altLang="en-US" dirty="0"/>
              <a:t>字典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6653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template" id="{88D99BA8-EA61-49B7-A82C-02C934D1545A}" vid="{E9C00F38-7B18-4192-A9FF-2047DACB0129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DCB4D22-CC71-4301-BDD0-992E9D528F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1775</TotalTime>
  <Words>2292</Words>
  <Application>Microsoft Office PowerPoint</Application>
  <PresentationFormat>自訂</PresentationFormat>
  <Paragraphs>437</Paragraphs>
  <Slides>102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102</vt:i4>
      </vt:variant>
    </vt:vector>
  </HeadingPairs>
  <TitlesOfParts>
    <vt:vector size="107" baseType="lpstr">
      <vt:lpstr>新細明體</vt:lpstr>
      <vt:lpstr>標楷體</vt:lpstr>
      <vt:lpstr>Arial</vt:lpstr>
      <vt:lpstr>Century Gothic</vt:lpstr>
      <vt:lpstr>Blue atom design template</vt:lpstr>
      <vt:lpstr>python基礎介紹與介面實作</vt:lpstr>
      <vt:lpstr>Python基礎介紹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一次輸入多值</vt:lpstr>
      <vt:lpstr>算術運算子</vt:lpstr>
      <vt:lpstr>關係運算子</vt:lpstr>
      <vt:lpstr>邏輯運算子</vt:lpstr>
      <vt:lpstr>複合指定運算子</vt:lpstr>
      <vt:lpstr>例題</vt:lpstr>
      <vt:lpstr>判斷式</vt:lpstr>
      <vt:lpstr>判斷式</vt:lpstr>
      <vt:lpstr>判斷式</vt:lpstr>
      <vt:lpstr>判斷式</vt:lpstr>
      <vt:lpstr>判斷式</vt:lpstr>
      <vt:lpstr>字串的額外方法</vt:lpstr>
      <vt:lpstr>基礎List</vt:lpstr>
      <vt:lpstr> range函式</vt:lpstr>
      <vt:lpstr> range函式</vt:lpstr>
      <vt:lpstr> for迴圈</vt:lpstr>
      <vt:lpstr> for迴圈</vt:lpstr>
      <vt:lpstr> for迴圈</vt:lpstr>
      <vt:lpstr> 巢狀for迴圈</vt:lpstr>
      <vt:lpstr> break &amp; continue</vt:lpstr>
      <vt:lpstr> break &amp; continue</vt:lpstr>
      <vt:lpstr> while迴圈</vt:lpstr>
      <vt:lpstr> while迴圈</vt:lpstr>
      <vt:lpstr>PowerPoint 簡報</vt:lpstr>
      <vt:lpstr> 進階list</vt:lpstr>
      <vt:lpstr> 進階list</vt:lpstr>
      <vt:lpstr> 進階list</vt:lpstr>
      <vt:lpstr> 進階list</vt:lpstr>
      <vt:lpstr> 進階list</vt:lpstr>
      <vt:lpstr> 進階list</vt:lpstr>
      <vt:lpstr> 進階list</vt:lpstr>
      <vt:lpstr> 進階list</vt:lpstr>
      <vt:lpstr> 進階list</vt:lpstr>
      <vt:lpstr> 進階list</vt:lpstr>
      <vt:lpstr> 進階list</vt:lpstr>
      <vt:lpstr> 進階list</vt:lpstr>
      <vt:lpstr> 進階list</vt:lpstr>
      <vt:lpstr> 進階list</vt:lpstr>
      <vt:lpstr> 進階list</vt:lpstr>
      <vt:lpstr> 進階list</vt:lpstr>
      <vt:lpstr> 進階list</vt:lpstr>
      <vt:lpstr> 進階list</vt:lpstr>
      <vt:lpstr> 進階list</vt:lpstr>
      <vt:lpstr> 進階list</vt:lpstr>
      <vt:lpstr> 進階list</vt:lpstr>
      <vt:lpstr> append 與 extend</vt:lpstr>
      <vt:lpstr> append 與 extend</vt:lpstr>
      <vt:lpstr> pop()</vt:lpstr>
      <vt:lpstr> pop()</vt:lpstr>
      <vt:lpstr> Tuple</vt:lpstr>
      <vt:lpstr> Tuple 轉換成  list</vt:lpstr>
      <vt:lpstr> list 轉換成 Tuple </vt:lpstr>
      <vt:lpstr> Dictionary 字典</vt:lpstr>
      <vt:lpstr> Dictionary 字典</vt:lpstr>
      <vt:lpstr> Dictionary 字典</vt:lpstr>
      <vt:lpstr> Dictionary 字典</vt:lpstr>
      <vt:lpstr> Dictionary 字典</vt:lpstr>
      <vt:lpstr> Dictionary 字典</vt:lpstr>
      <vt:lpstr> Dictionary 字典</vt:lpstr>
      <vt:lpstr> Dictionary 字典</vt:lpstr>
      <vt:lpstr> Dictionary 字典</vt:lpstr>
      <vt:lpstr> Dictionary 字典</vt:lpstr>
      <vt:lpstr> Dictionary 字典</vt:lpstr>
      <vt:lpstr> Dictionary 字典</vt:lpstr>
      <vt:lpstr> Dictionary 字典</vt:lpstr>
      <vt:lpstr> Dictionary 字典</vt:lpstr>
      <vt:lpstr> Dictionary 字典</vt:lpstr>
      <vt:lpstr> Dictionary 字典</vt:lpstr>
      <vt:lpstr> Dictionary 字典</vt:lpstr>
      <vt:lpstr> Dictionary 字典</vt:lpstr>
      <vt:lpstr> Dictionary 字典</vt:lpstr>
      <vt:lpstr> Dictionary 字典</vt:lpstr>
      <vt:lpstr> Dictionary 字典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雲端即時監控平台</dc:title>
  <dc:creator>user</dc:creator>
  <cp:keywords/>
  <cp:lastModifiedBy>user</cp:lastModifiedBy>
  <cp:revision>220</cp:revision>
  <dcterms:created xsi:type="dcterms:W3CDTF">2016-07-19T07:48:57Z</dcterms:created>
  <dcterms:modified xsi:type="dcterms:W3CDTF">2021-09-01T20:05:49Z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TC034606369991</vt:lpwstr>
  </property>
</Properties>
</file>