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9" r:id="rId1"/>
  </p:sldMasterIdLst>
  <p:notesMasterIdLst>
    <p:notesMasterId r:id="rId13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14AF-D275-404C-988F-DC0B01B8F4C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870D-7806-4C6B-8462-9EDF3980F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7B0EE9-80CD-4BB9-A424-8318BC370257}" type="datetime1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F9E3-563C-4A3E-9B34-E7C0BB970754}" type="datetime1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B05-7743-48B1-8B7A-BA1B2EA00562}" type="datetime1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B1D3-6AE2-44F2-8BAE-160D481AFD14}" type="datetime1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F689-DB37-4D4F-9B13-A60F4669EE22}" type="datetime1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D1EF-A1E0-4FF6-837E-5CE5745E42D3}" type="datetime1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0388-A7FB-4CF7-8446-658EB3BFDDB8}" type="datetime1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FC-225F-43CA-A37A-2BAA250B740B}" type="datetime1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889-1FFF-46AE-AE93-225D61DE8605}" type="datetime1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AF9-5FBF-4D92-8954-A16A12934791}" type="datetime1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31A3-9189-4A3D-B792-5A1DF10EE978}" type="datetime1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C5FD1-8BC0-4B69-B12F-543FE19001A7}" type="datetime1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1</a:t>
            </a:r>
            <a:r>
              <a:rPr lang="en-US" altLang="zh-TW" baseline="300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st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_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上機考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10/27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9FC5D9-C424-415C-B71F-0E67EF6E3B86}"/>
              </a:ext>
            </a:extLst>
          </p:cNvPr>
          <p:cNvSpPr txBox="1"/>
          <p:nvPr/>
        </p:nvSpPr>
        <p:spPr>
          <a:xfrm>
            <a:off x="1242874" y="1811045"/>
            <a:ext cx="4376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按下按鍵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</a:t>
            </a: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數字向左平移，並計算結果。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按下按鍵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6</a:t>
            </a: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數字向右平移，並計算結果。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8CB78-5CB5-4790-A46C-640FB4EF3BDF}"/>
              </a:ext>
            </a:extLst>
          </p:cNvPr>
          <p:cNvGrpSpPr/>
          <p:nvPr/>
        </p:nvGrpSpPr>
        <p:grpSpPr>
          <a:xfrm>
            <a:off x="1156253" y="4242104"/>
            <a:ext cx="2042843" cy="1981724"/>
            <a:chOff x="9161215" y="2466652"/>
            <a:chExt cx="2042843" cy="1981724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22EC2457-28CF-44F0-B736-30F5598077C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0AF5FBC-0974-46CF-8D2B-F1FF23B4B911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0A15D66-E5E9-47A3-A0A4-E2BA8DE1769F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50E0225-6B1F-42C3-911A-FF1E930C55DA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DF740829-32C1-4C1B-BE18-DC2355F089DA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3767158-6188-4AC0-B2DC-DD7BB4F81F3E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97799A3-4BE1-4C10-B535-29BE16C0E3AF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177966A2-E806-46CD-807D-D7B431D6D251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F98C8010-F6F0-4CCE-829B-E08F472EA039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06869398-9204-46C3-B88C-987C59CE4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39" y="310858"/>
            <a:ext cx="4859045" cy="364428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B783721-4C1F-4414-BA93-A7D5280171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38" y="2734375"/>
            <a:ext cx="4859045" cy="36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3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316" y="327804"/>
            <a:ext cx="9875520" cy="879894"/>
          </a:xfrm>
        </p:spPr>
        <p:txBody>
          <a:bodyPr/>
          <a:lstStyle/>
          <a:p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Q2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?A?B</a:t>
            </a:r>
            <a:r>
              <a:rPr lang="zh-TW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(Total 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40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214" y="1112591"/>
            <a:ext cx="5061649" cy="3512361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2F135281-CE96-444E-A957-63D71A65481F}"/>
              </a:ext>
            </a:extLst>
          </p:cNvPr>
          <p:cNvGrpSpPr/>
          <p:nvPr/>
        </p:nvGrpSpPr>
        <p:grpSpPr>
          <a:xfrm>
            <a:off x="6857999" y="4770938"/>
            <a:ext cx="1685892" cy="1635452"/>
            <a:chOff x="9161215" y="2466652"/>
            <a:chExt cx="2042843" cy="1981724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2065F8A8-0FAF-4B1E-833B-8185EE2A76A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1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A630450-1A48-4B23-B542-089B4E36BFEA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977FEBFF-4252-4593-BC35-75DEBCC3C8D5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3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C139D7C-8C20-4EE3-AE15-9D4B4BE987F4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070EDED9-8A32-4613-9FE0-E1BBE59E6143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A3E73A7D-693F-4B66-B924-3503489350D9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EDF92057-CFF4-462E-A6AA-8AC1B49F8109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R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9180A265-F475-434A-86F4-24954B8D6736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C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19787839-9889-465A-B670-A0A96D7AA3BE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A</a:t>
              </a:r>
              <a:endParaRPr lang="zh-TW" altLang="en-US" sz="28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50995" y="1112591"/>
            <a:ext cx="6308556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(5%)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16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C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時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，恢復到初始狀態：</a:t>
            </a:r>
            <a:r>
              <a:rPr lang="en-US" altLang="zh-TW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LCD 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、七段顯示器、 </a:t>
            </a:r>
            <a:r>
              <a:rPr lang="en-US" altLang="zh-TW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LED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燈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，皆不顯示任何訊息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sz="1600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(5%)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R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鍵時，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隨機</a:t>
            </a:r>
            <a:r>
              <a:rPr lang="en-US" altLang="zh-TW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(Random)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產生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一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組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四個</a:t>
            </a:r>
            <a:r>
              <a:rPr lang="zh-TW" altLang="en-US" sz="16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不重覆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，每一個數字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範圍為</a:t>
            </a:r>
            <a:r>
              <a:rPr lang="en-US" altLang="zh-TW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1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-</a:t>
            </a:r>
            <a:r>
              <a:rPr lang="en-US" altLang="zh-TW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6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。四個數字</a:t>
            </a:r>
            <a:r>
              <a:rPr lang="zh-TW" altLang="en-US" sz="16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同時</a:t>
            </a:r>
            <a:r>
              <a:rPr lang="zh-TW" altLang="en-US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在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</a:t>
            </a:r>
            <a:r>
              <a:rPr lang="zh-TW" altLang="en-US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顯示器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</a:t>
            </a:r>
            <a:r>
              <a:rPr lang="zh-TW" altLang="en-US" sz="16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永遠不能閃爍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sz="1600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(5%)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-</a:t>
            </a:r>
            <a:r>
              <a:rPr lang="zh-TW" altLang="en-US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6</a:t>
            </a:r>
            <a:r>
              <a:rPr lang="zh-TW" altLang="en-US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時，輸入</a:t>
            </a:r>
            <a:r>
              <a:rPr lang="zh-TW" altLang="en-US" sz="16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，將</a:t>
            </a:r>
            <a:r>
              <a:rPr lang="zh-TW" altLang="en-US" sz="16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由</a:t>
            </a:r>
            <a:r>
              <a:rPr lang="zh-TW" altLang="en-US" sz="16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最</a:t>
            </a:r>
            <a:r>
              <a:rPr lang="zh-TW" altLang="en-US" sz="16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左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依序顯示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到</a:t>
            </a:r>
            <a:r>
              <a:rPr lang="en-US" altLang="zh-TW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，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作為</a:t>
            </a:r>
            <a:r>
              <a:rPr lang="zh-TW" altLang="en-US" sz="16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猜</a:t>
            </a:r>
            <a:r>
              <a:rPr lang="zh-TW" altLang="en-US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段</a:t>
            </a:r>
            <a:r>
              <a:rPr lang="zh-TW" altLang="en-US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顯示器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</a:t>
            </a:r>
            <a:r>
              <a:rPr lang="zh-TW" altLang="en-US" sz="16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</a:t>
            </a:r>
            <a:r>
              <a:rPr lang="zh-TW" altLang="en-US" sz="16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，最多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位數，超過</a:t>
            </a:r>
            <a:r>
              <a:rPr lang="en-US" altLang="zh-TW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位數則不再接收輸入的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數字。</a:t>
            </a:r>
            <a:endParaRPr lang="en-US" altLang="zh-TW" sz="1600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鍵時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，比對</a:t>
            </a:r>
            <a:r>
              <a:rPr lang="en-US" altLang="zh-TW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</a:t>
            </a:r>
            <a:r>
              <a:rPr lang="zh-TW" altLang="en-US" sz="16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猜</a:t>
            </a:r>
            <a:r>
              <a:rPr lang="zh-TW" altLang="en-US" sz="16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與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</a:t>
            </a:r>
            <a:r>
              <a:rPr lang="zh-TW" altLang="en-US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段顯示器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上的</a:t>
            </a:r>
            <a:r>
              <a:rPr lang="zh-TW" altLang="en-US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答案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在</a:t>
            </a:r>
            <a:r>
              <a:rPr lang="en-US" altLang="zh-TW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16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猜</a:t>
            </a:r>
            <a:r>
              <a:rPr lang="zh-TW" altLang="en-US" sz="16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的數字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同一列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</a:t>
            </a:r>
            <a:r>
              <a:rPr lang="zh-TW" altLang="en-US" sz="16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十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個字起始，</a:t>
            </a:r>
            <a:r>
              <a:rPr lang="zh-TW" altLang="en-US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答案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分為三種</a:t>
            </a:r>
            <a:endParaRPr lang="en-US" altLang="zh-TW" sz="1600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(15%) </a:t>
            </a:r>
            <a:r>
              <a:rPr lang="en-US" altLang="zh-TW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WIN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–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四位數都相同 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–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四顆</a:t>
            </a:r>
            <a:r>
              <a:rPr lang="en-US" altLang="zh-TW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LED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燈做跑馬燈，由左到右，再由右到左，每顆輪流亮</a:t>
            </a:r>
            <a:r>
              <a:rPr lang="en-US" altLang="zh-TW" sz="16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0.25</a:t>
            </a:r>
            <a:r>
              <a:rPr lang="zh-TW" altLang="en-US" sz="16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秒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，一直到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答案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改變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sz="1600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在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en-US" altLang="zh-TW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WIN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的同一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列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</a:t>
            </a:r>
            <a:r>
              <a:rPr lang="en-US" altLang="zh-TW" sz="16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14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個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字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，依序顯示您的學號八碼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(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含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D)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每碼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顯示時間為</a:t>
            </a:r>
            <a:r>
              <a:rPr lang="en-US" altLang="zh-TW" sz="16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0.5</a:t>
            </a:r>
            <a:r>
              <a:rPr lang="zh-TW" altLang="en-US" sz="16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秒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sz="1600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(5%) </a:t>
            </a:r>
            <a:r>
              <a:rPr lang="en-US" altLang="zh-TW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NULL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-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沒有任何輸入，</a:t>
            </a:r>
            <a:endParaRPr lang="en-US" altLang="zh-TW" sz="1600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使</a:t>
            </a:r>
            <a:r>
              <a:rPr lang="zh-TW" altLang="en-US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蜂鳴器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叫一聲</a:t>
            </a:r>
            <a:endParaRPr lang="en-US" altLang="zh-TW" sz="1600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(5%) </a:t>
            </a:r>
            <a:r>
              <a:rPr lang="en-US" altLang="zh-TW" sz="16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X</a:t>
            </a:r>
            <a:r>
              <a:rPr lang="en-US" altLang="zh-TW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en-US" altLang="zh-TW" sz="16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Y</a:t>
            </a:r>
            <a:r>
              <a:rPr lang="en-US" altLang="zh-TW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-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X</a:t>
            </a:r>
            <a:r>
              <a:rPr lang="zh-TW" altLang="en-US" sz="16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正確且</a:t>
            </a:r>
            <a:r>
              <a:rPr lang="zh-TW" altLang="en-US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位置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正確的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個數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sz="1600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                 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	 </a:t>
            </a:r>
            <a:r>
              <a:rPr lang="en-US" altLang="zh-TW" sz="16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Y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正確但</a:t>
            </a:r>
            <a:r>
              <a:rPr lang="zh-TW" altLang="en-US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位置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不對的</a:t>
            </a:r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個數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sz="160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zh-TW" altLang="en-US" sz="1600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最多比對四</a:t>
            </a:r>
            <a:r>
              <a:rPr lang="zh-TW" altLang="en-US" sz="1600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組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答案，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超過則不在接收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輸入</a:t>
            </a:r>
            <a:r>
              <a:rPr lang="zh-TW" altLang="en-US" sz="16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數字。</a:t>
            </a:r>
            <a:endParaRPr lang="en-US" altLang="zh-TW" sz="1600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sz="160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endParaRPr lang="zh-TW" altLang="en-US" sz="1600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93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25592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Q1  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(Total 60%)</a:t>
            </a:r>
            <a:b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sz="2800" b="1" dirty="0" smtClean="0">
                <a:solidFill>
                  <a:schemeClr val="tx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初</a:t>
            </a:r>
            <a:r>
              <a:rPr lang="zh-TW" altLang="en-US" sz="2800" b="1" dirty="0">
                <a:solidFill>
                  <a:schemeClr val="tx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始狀態</a:t>
            </a:r>
            <a:r>
              <a:rPr lang="zh-TW" altLang="en-US" sz="2800" b="1" dirty="0" smtClean="0">
                <a:solidFill>
                  <a:schemeClr val="tx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</a:t>
            </a:r>
            <a:r>
              <a:rPr lang="zh-TW" altLang="en-US" sz="2800" b="1" dirty="0">
                <a:solidFill>
                  <a:schemeClr val="tx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</a:t>
            </a:r>
            <a:r>
              <a:rPr lang="zh-TW" altLang="en-US" sz="28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不</a:t>
            </a:r>
            <a:r>
              <a: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亮</a:t>
            </a:r>
            <a:r>
              <a:rPr lang="zh-TW" altLang="en-US" sz="2800" dirty="0" smtClean="0">
                <a:solidFill>
                  <a:schemeClr val="tx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r>
              <a:rPr lang="en-US" altLang="zh-TW" sz="2800" b="1" dirty="0" smtClean="0">
                <a:solidFill>
                  <a:schemeClr val="tx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第一行顯示學號</a:t>
            </a:r>
            <a:r>
              <a:rPr lang="zh-TW" altLang="en-US" sz="2800" dirty="0" smtClean="0">
                <a:solidFill>
                  <a:schemeClr val="tx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zh-TW" alt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BF47ECE-234A-4731-A902-A8C07FECBE7A}"/>
              </a:ext>
            </a:extLst>
          </p:cNvPr>
          <p:cNvSpPr txBox="1"/>
          <p:nvPr/>
        </p:nvSpPr>
        <p:spPr>
          <a:xfrm>
            <a:off x="1100155" y="1828054"/>
            <a:ext cx="4858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隨機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(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Random)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產生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一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組四位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數字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，每一個數字範圍為</a:t>
            </a: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1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-</a:t>
            </a: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。四個數字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同時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在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永遠不能閃爍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b="1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左邊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兩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位數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=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右邊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兩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位數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=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在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第一行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固定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您的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學號八碼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(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含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D) 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透過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按鍵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操作，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不同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計算結果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+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-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/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%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^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^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2EA1440-4F03-4597-91AD-7DA2489AA8E4}"/>
              </a:ext>
            </a:extLst>
          </p:cNvPr>
          <p:cNvSpPr txBox="1"/>
          <p:nvPr/>
        </p:nvSpPr>
        <p:spPr>
          <a:xfrm>
            <a:off x="6652008" y="1828055"/>
            <a:ext cx="49867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EX.</a:t>
            </a: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四位數字為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，則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=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= 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上顯示：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+</a:t>
            </a: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87=181</a:t>
            </a:r>
            <a:endParaRPr lang="en-US" altLang="zh-TW" b="1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-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87=8178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/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%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^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2=8836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^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2=7569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>
                  <a:lumMod val="75000"/>
                </a:schemeClr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第一行固定為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學號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所以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計算結果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一次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只顯示三行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9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4043" y="306168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Q1-1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(10%)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F135281-CE96-444E-A957-63D71A65481F}"/>
              </a:ext>
            </a:extLst>
          </p:cNvPr>
          <p:cNvGrpSpPr/>
          <p:nvPr/>
        </p:nvGrpSpPr>
        <p:grpSpPr>
          <a:xfrm>
            <a:off x="9588236" y="4266676"/>
            <a:ext cx="2042843" cy="1981724"/>
            <a:chOff x="9161215" y="2466652"/>
            <a:chExt cx="2042843" cy="1981724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065F8A8-0FAF-4B1E-833B-8185EE2A76A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A630450-1A48-4B23-B542-089B4E36BFEA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77FEBFF-4252-4593-BC35-75DEBCC3C8D5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C139D7C-8C20-4EE3-AE15-9D4B4BE987F4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070EDED9-8A32-4613-9FE0-E1BBE59E6143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A3E73A7D-693F-4B66-B924-3503489350D9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DF92057-CFF4-462E-A6AA-8AC1B49F8109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180A265-F475-434A-86F4-24954B8D6736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19787839-9889-465A-B670-A0A96D7AA3BE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BF47ECE-234A-4731-A902-A8C07FECBE7A}"/>
              </a:ext>
            </a:extLst>
          </p:cNvPr>
          <p:cNvSpPr txBox="1"/>
          <p:nvPr/>
        </p:nvSpPr>
        <p:spPr>
          <a:xfrm>
            <a:off x="401020" y="1662528"/>
            <a:ext cx="485830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5</a:t>
            </a:r>
            <a:r>
              <a: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24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sz="240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b="1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隨機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(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Random)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產生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一組四位數字，每一個數字範圍為</a:t>
            </a: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1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-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。四個數字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同時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在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永遠不能閃爍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=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左邊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兩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位數，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=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右邊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兩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位數。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一行固定顯示學號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第二行顯示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A+B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第三行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A-B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第四行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EA1440-4F03-4597-91AD-7DA2489AA8E4}"/>
              </a:ext>
            </a:extLst>
          </p:cNvPr>
          <p:cNvSpPr txBox="1"/>
          <p:nvPr/>
        </p:nvSpPr>
        <p:spPr>
          <a:xfrm>
            <a:off x="6220687" y="1618179"/>
            <a:ext cx="49867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EX.</a:t>
            </a: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四位數字為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，則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=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= 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上顯示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  <a:endParaRPr lang="en-US" altLang="zh-TW" b="1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94+87=181</a:t>
            </a:r>
            <a:endParaRPr lang="en-US" altLang="zh-TW" b="1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94-87=7</a:t>
            </a:r>
          </a:p>
          <a:p>
            <a:pPr lvl="1"/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87=8178</a:t>
            </a:r>
            <a:endParaRPr lang="en-US" altLang="zh-TW" b="1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478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0526" y="51293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Q1-2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(30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F135281-CE96-444E-A957-63D71A65481F}"/>
              </a:ext>
            </a:extLst>
          </p:cNvPr>
          <p:cNvGrpSpPr/>
          <p:nvPr/>
        </p:nvGrpSpPr>
        <p:grpSpPr>
          <a:xfrm>
            <a:off x="9294953" y="843154"/>
            <a:ext cx="2042843" cy="1981724"/>
            <a:chOff x="9161215" y="2466652"/>
            <a:chExt cx="2042843" cy="1981724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065F8A8-0FAF-4B1E-833B-8185EE2A76A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A630450-1A48-4B23-B542-089B4E36BFEA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77FEBFF-4252-4593-BC35-75DEBCC3C8D5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C139D7C-8C20-4EE3-AE15-9D4B4BE987F4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070EDED9-8A32-4613-9FE0-E1BBE59E6143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A3E73A7D-693F-4B66-B924-3503489350D9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DF92057-CFF4-462E-A6AA-8AC1B49F8109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180A265-F475-434A-86F4-24954B8D6736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19787839-9889-465A-B670-A0A96D7AA3BE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BF47ECE-234A-4731-A902-A8C07FECBE7A}"/>
              </a:ext>
            </a:extLst>
          </p:cNvPr>
          <p:cNvSpPr txBox="1"/>
          <p:nvPr/>
        </p:nvSpPr>
        <p:spPr>
          <a:xfrm>
            <a:off x="418776" y="1190560"/>
            <a:ext cx="48583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8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</a:t>
            </a:r>
            <a:r>
              <a:rPr lang="zh-TW" altLang="en-US" sz="28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24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sz="240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的數字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向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左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循環平移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上的計算結果同時改變。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sz="24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6</a:t>
            </a:r>
            <a:r>
              <a: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24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sz="240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顯示器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的數字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向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右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循環平移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上的計算結果同時改變。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EA1440-4F03-4597-91AD-7DA2489AA8E4}"/>
              </a:ext>
            </a:extLst>
          </p:cNvPr>
          <p:cNvSpPr txBox="1"/>
          <p:nvPr/>
        </p:nvSpPr>
        <p:spPr>
          <a:xfrm>
            <a:off x="597437" y="3535493"/>
            <a:ext cx="49867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EX.</a:t>
            </a: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原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鍵，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變成 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4879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A=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48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B=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上顯示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  <a:endParaRPr lang="en-US" altLang="zh-TW" b="1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48+79=127</a:t>
            </a:r>
            <a:endParaRPr lang="en-US" altLang="zh-TW" b="1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48-79=-31</a:t>
            </a:r>
          </a:p>
          <a:p>
            <a:pPr lvl="1"/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48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79=3792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2EA1440-4F03-4597-91AD-7DA2489AA8E4}"/>
              </a:ext>
            </a:extLst>
          </p:cNvPr>
          <p:cNvSpPr txBox="1"/>
          <p:nvPr/>
        </p:nvSpPr>
        <p:spPr>
          <a:xfrm>
            <a:off x="5092836" y="3544068"/>
            <a:ext cx="49867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EX.</a:t>
            </a:r>
          </a:p>
          <a:p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原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9487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6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變成 </a:t>
            </a: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7948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，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A=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B=48</a:t>
            </a:r>
          </a:p>
          <a:p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上顯示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  <a:endParaRPr lang="en-US" altLang="zh-TW" b="1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79+48=127</a:t>
            </a:r>
            <a:endParaRPr lang="en-US" altLang="zh-TW" b="1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79-48=31</a:t>
            </a:r>
            <a:endParaRPr lang="en-US" altLang="zh-TW" b="1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48=3792</a:t>
            </a:r>
            <a:endParaRPr lang="en-US" altLang="zh-TW" b="1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695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625" y="242598"/>
            <a:ext cx="9875520" cy="833297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Q1-3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(20%)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F135281-CE96-444E-A957-63D71A65481F}"/>
              </a:ext>
            </a:extLst>
          </p:cNvPr>
          <p:cNvGrpSpPr/>
          <p:nvPr/>
        </p:nvGrpSpPr>
        <p:grpSpPr>
          <a:xfrm>
            <a:off x="6768099" y="461805"/>
            <a:ext cx="2042843" cy="1981724"/>
            <a:chOff x="9161215" y="2466652"/>
            <a:chExt cx="2042843" cy="1981724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065F8A8-0FAF-4B1E-833B-8185EE2A76A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A630450-1A48-4B23-B542-089B4E36BFEA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77FEBFF-4252-4593-BC35-75DEBCC3C8D5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C139D7C-8C20-4EE3-AE15-9D4B4BE987F4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070EDED9-8A32-4613-9FE0-E1BBE59E6143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A3E73A7D-693F-4B66-B924-3503489350D9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DF92057-CFF4-462E-A6AA-8AC1B49F8109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180A265-F475-434A-86F4-24954B8D6736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19787839-9889-465A-B670-A0A96D7AA3BE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BF47ECE-234A-4731-A902-A8C07FECBE7A}"/>
              </a:ext>
            </a:extLst>
          </p:cNvPr>
          <p:cNvSpPr txBox="1"/>
          <p:nvPr/>
        </p:nvSpPr>
        <p:spPr>
          <a:xfrm>
            <a:off x="380903" y="924150"/>
            <a:ext cx="52251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8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</a:t>
            </a:r>
            <a:r>
              <a:rPr lang="zh-TW" altLang="en-US" sz="28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24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sz="240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的數字不變， </a:t>
            </a: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顯示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向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捲動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sz="24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8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</a:t>
            </a:r>
            <a:r>
              <a:rPr lang="zh-TW" altLang="en-US" sz="28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sz="24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sz="240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七段顯示器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的數字不變， </a:t>
            </a: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顯示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向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下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捲動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EA1440-4F03-4597-91AD-7DA2489AA8E4}"/>
              </a:ext>
            </a:extLst>
          </p:cNvPr>
          <p:cNvSpPr txBox="1"/>
          <p:nvPr/>
        </p:nvSpPr>
        <p:spPr>
          <a:xfrm>
            <a:off x="460625" y="2519406"/>
            <a:ext cx="56353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EX.1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原</a:t>
            </a: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</a:p>
          <a:p>
            <a:pPr lvl="1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+</a:t>
            </a:r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87=181</a:t>
            </a:r>
          </a:p>
          <a:p>
            <a:pPr lvl="1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-</a:t>
            </a:r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87=7</a:t>
            </a:r>
          </a:p>
          <a:p>
            <a:pPr lvl="1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b="1" dirty="0" smtClean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87=8178</a:t>
            </a:r>
            <a:endParaRPr lang="en-US" altLang="zh-TW" dirty="0" smtClean="0">
              <a:solidFill>
                <a:srgbClr val="FFC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</a:t>
            </a:r>
            <a:r>
              <a:rPr lang="zh-TW" altLang="en-US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 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顯示不變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蜂鳴器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叫一聲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因為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+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87=181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上面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沒有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其他列。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0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</a:t>
            </a:r>
            <a:r>
              <a:rPr lang="zh-TW" altLang="en-US" sz="2000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 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顯示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</a:p>
          <a:p>
            <a:pPr lvl="1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-</a:t>
            </a:r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87=7</a:t>
            </a:r>
          </a:p>
          <a:p>
            <a:pPr lvl="1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87=8178</a:t>
            </a:r>
          </a:p>
          <a:p>
            <a:pPr lvl="1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/</a:t>
            </a:r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87=1</a:t>
            </a:r>
          </a:p>
          <a:p>
            <a:pPr lvl="1"/>
            <a:endParaRPr lang="en-US" altLang="zh-TW" dirty="0" smtClean="0">
              <a:solidFill>
                <a:srgbClr val="FFC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solidFill>
                <a:srgbClr val="FFC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F47ECE-234A-4731-A902-A8C07FECBE7A}"/>
              </a:ext>
            </a:extLst>
          </p:cNvPr>
          <p:cNvSpPr txBox="1"/>
          <p:nvPr/>
        </p:nvSpPr>
        <p:spPr>
          <a:xfrm>
            <a:off x="9321595" y="385540"/>
            <a:ext cx="2634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計算式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顯示順序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+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-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/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%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^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B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^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END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2EA1440-4F03-4597-91AD-7DA2489AA8E4}"/>
              </a:ext>
            </a:extLst>
          </p:cNvPr>
          <p:cNvSpPr txBox="1"/>
          <p:nvPr/>
        </p:nvSpPr>
        <p:spPr>
          <a:xfrm>
            <a:off x="6244685" y="2519406"/>
            <a:ext cx="597634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EX.2</a:t>
            </a:r>
          </a:p>
          <a:p>
            <a:pPr lvl="1"/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原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2"/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</a:p>
          <a:p>
            <a:pPr lvl="2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^</a:t>
            </a:r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2=8836</a:t>
            </a:r>
          </a:p>
          <a:p>
            <a:pPr lvl="2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^</a:t>
            </a:r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2=7569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END</a:t>
            </a:r>
            <a:endParaRPr lang="en-US" altLang="zh-TW" dirty="0">
              <a:solidFill>
                <a:srgbClr val="FFC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>
              <a:spcBef>
                <a:spcPts val="1200"/>
              </a:spcBef>
            </a:pP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</a:t>
            </a:r>
            <a:r>
              <a:rPr lang="zh-TW" altLang="en-US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 </a:t>
            </a:r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顯示</a:t>
            </a:r>
            <a:r>
              <a:rPr lang="zh-TW" altLang="en-US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不變</a:t>
            </a:r>
            <a:r>
              <a:rPr lang="zh-TW" altLang="en-US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b="1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蜂鳴器</a:t>
            </a:r>
            <a:r>
              <a:rPr lang="zh-TW" altLang="en-US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叫一聲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2"/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因為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END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下面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沒有其他行。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>
              <a:spcBef>
                <a:spcPts val="1200"/>
              </a:spcBef>
            </a:pP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</a:t>
            </a:r>
            <a:r>
              <a:rPr lang="zh-TW" altLang="en-US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 </a:t>
            </a:r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  <a:endParaRPr lang="en-US" altLang="zh-TW" b="1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2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%</a:t>
            </a:r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87=7</a:t>
            </a:r>
          </a:p>
          <a:p>
            <a:pPr lvl="2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^</a:t>
            </a:r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2=8836</a:t>
            </a:r>
          </a:p>
          <a:p>
            <a:pPr lvl="2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^</a:t>
            </a:r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2=7569</a:t>
            </a:r>
          </a:p>
        </p:txBody>
      </p:sp>
    </p:spTree>
    <p:extLst>
      <p:ext uri="{BB962C8B-B14F-4D97-AF65-F5344CB8AC3E}">
        <p14:creationId xmlns:p14="http://schemas.microsoft.com/office/powerpoint/2010/main" val="387031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FB76D6-17EE-4F32-A443-F860680B1499}"/>
              </a:ext>
            </a:extLst>
          </p:cNvPr>
          <p:cNvSpPr txBox="1"/>
          <p:nvPr/>
        </p:nvSpPr>
        <p:spPr>
          <a:xfrm>
            <a:off x="848495" y="1347474"/>
            <a:ext cx="11125258" cy="510909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按鍵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或按鍵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6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不改變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計算式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顯示順序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僅改變七段顯示器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，數字 </a:t>
            </a:r>
            <a:r>
              <a:rPr lang="en-US" altLang="zh-TW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 </a:t>
            </a:r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and </a:t>
            </a:r>
            <a:r>
              <a:rPr lang="en-US" altLang="zh-TW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B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，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並 </a:t>
            </a:r>
            <a:r>
              <a:rPr lang="en-US" altLang="zh-TW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 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and </a:t>
            </a:r>
            <a:r>
              <a:rPr lang="en-US" altLang="zh-TW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B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的計算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結果。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EX.</a:t>
            </a:r>
          </a:p>
          <a:p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原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顯示： 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  <a:endParaRPr lang="en-US" altLang="zh-TW" b="1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-</a:t>
            </a:r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87=7</a:t>
            </a:r>
          </a:p>
          <a:p>
            <a:pPr lvl="1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87=8178</a:t>
            </a:r>
          </a:p>
          <a:p>
            <a:pPr lvl="1"/>
            <a:r>
              <a:rPr lang="en-US" altLang="zh-TW" b="1" dirty="0" smtClean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94</a:t>
            </a:r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/</a:t>
            </a:r>
            <a:r>
              <a:rPr lang="en-US" altLang="zh-TW" b="1" dirty="0" smtClean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87=1</a:t>
            </a:r>
          </a:p>
          <a:p>
            <a:endParaRPr lang="en-US" altLang="zh-TW" dirty="0" smtClean="0">
              <a:solidFill>
                <a:srgbClr val="FFC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</a:t>
            </a:r>
            <a:r>
              <a:rPr lang="en-US" altLang="zh-TW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6</a:t>
            </a:r>
            <a:r>
              <a:rPr lang="zh-TW" altLang="en-US" sz="20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鍵：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D01234567</a:t>
            </a:r>
            <a:endParaRPr lang="en-US" altLang="zh-TW" b="1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-</a:t>
            </a:r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48=31</a:t>
            </a:r>
          </a:p>
          <a:p>
            <a:pPr lvl="1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*</a:t>
            </a:r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48=3792</a:t>
            </a:r>
          </a:p>
          <a:p>
            <a:pPr lvl="1"/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79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/</a:t>
            </a:r>
            <a:r>
              <a:rPr lang="en-US" altLang="zh-TW" b="1" dirty="0">
                <a:solidFill>
                  <a:srgbClr val="FFC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48=1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7178" y="472063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Q1   </a:t>
            </a:r>
            <a:r>
              <a:rPr lang="zh-TW" altLang="en-US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注意</a:t>
            </a:r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!!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F135281-CE96-444E-A957-63D71A65481F}"/>
              </a:ext>
            </a:extLst>
          </p:cNvPr>
          <p:cNvGrpSpPr/>
          <p:nvPr/>
        </p:nvGrpSpPr>
        <p:grpSpPr>
          <a:xfrm>
            <a:off x="9792889" y="609600"/>
            <a:ext cx="2042843" cy="1981724"/>
            <a:chOff x="9161215" y="2466652"/>
            <a:chExt cx="2042843" cy="1981724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065F8A8-0FAF-4B1E-833B-8185EE2A76A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A630450-1A48-4B23-B542-089B4E36BFEA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77FEBFF-4252-4593-BC35-75DEBCC3C8D5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C139D7C-8C20-4EE3-AE15-9D4B4BE987F4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070EDED9-8A32-4613-9FE0-E1BBE59E6143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A3E73A7D-693F-4B66-B924-3503489350D9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DF92057-CFF4-462E-A6AA-8AC1B49F8109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180A265-F475-434A-86F4-24954B8D6736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19787839-9889-465A-B670-A0A96D7AA3BE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03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AD7453-34CF-48D2-A944-D633D130E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65" y="854309"/>
            <a:ext cx="6865842" cy="51493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29FC5D9-C424-415C-B71F-0E67EF6E3B86}"/>
              </a:ext>
            </a:extLst>
          </p:cNvPr>
          <p:cNvSpPr txBox="1"/>
          <p:nvPr/>
        </p:nvSpPr>
        <p:spPr>
          <a:xfrm>
            <a:off x="1143000" y="1854177"/>
            <a:ext cx="4376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初始狀態：</a:t>
            </a:r>
            <a:endParaRPr lang="en-US" altLang="zh-TW" b="1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7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段顯示器不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亮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en-US" altLang="zh-TW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b="1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第一行</a:t>
            </a:r>
            <a:r>
              <a:rPr lang="zh-TW" altLang="en-US" b="1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顯示學號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01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D68454A-0389-4960-9893-0918ADA538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90" y="1457665"/>
            <a:ext cx="5090791" cy="38180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9FC5D9-C424-415C-B71F-0E67EF6E3B86}"/>
              </a:ext>
            </a:extLst>
          </p:cNvPr>
          <p:cNvSpPr txBox="1"/>
          <p:nvPr/>
        </p:nvSpPr>
        <p:spPr>
          <a:xfrm>
            <a:off x="1242874" y="1811045"/>
            <a:ext cx="4376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按下按鍵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5</a:t>
            </a: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隨機生成一四位數字顯示在七段顯示器上，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並在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上顯示計算結果。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C88D871-994C-4922-8307-1EEF4BC2ECD6}"/>
              </a:ext>
            </a:extLst>
          </p:cNvPr>
          <p:cNvGrpSpPr/>
          <p:nvPr/>
        </p:nvGrpSpPr>
        <p:grpSpPr>
          <a:xfrm>
            <a:off x="1156253" y="4242104"/>
            <a:ext cx="2042843" cy="1981724"/>
            <a:chOff x="9161215" y="2466652"/>
            <a:chExt cx="2042843" cy="1981724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2AC4FDBA-4A92-4173-BE6F-0FF20345A450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E0E31D63-C8E4-405A-A45A-03E8B9CC18CF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F6B3AE0E-E7A5-4626-B852-8C737633A0FB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2C09B77D-B427-41F8-840D-0CD984426271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F2C1F09-973B-4A63-8F6B-3F3241BE678A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925C772-C4B9-4816-BBCD-1C8D5F3C9F8A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1858BF53-ABFC-459B-BB22-84855A9BDE84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CC2FD4E-B38F-4403-A482-D77CC5C40732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03A9F7AF-81BE-4DC0-947F-9D685CE720C4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54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9FC5D9-C424-415C-B71F-0E67EF6E3B86}"/>
              </a:ext>
            </a:extLst>
          </p:cNvPr>
          <p:cNvSpPr txBox="1"/>
          <p:nvPr/>
        </p:nvSpPr>
        <p:spPr>
          <a:xfrm>
            <a:off x="1242874" y="1811045"/>
            <a:ext cx="4376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按下按鍵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8</a:t>
            </a: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向下捲動。直到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END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為最後一行不再向下。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按下按鍵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2</a:t>
            </a:r>
          </a:p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LCD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向上捲動。直到</a:t>
            </a:r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+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為第一行不再向上。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F022A3-D107-4DB2-B55F-E8B0DEB45F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37" y="269047"/>
            <a:ext cx="5004278" cy="3753209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CBE8CB78-5CB5-4790-A46C-640FB4EF3BDF}"/>
              </a:ext>
            </a:extLst>
          </p:cNvPr>
          <p:cNvGrpSpPr/>
          <p:nvPr/>
        </p:nvGrpSpPr>
        <p:grpSpPr>
          <a:xfrm>
            <a:off x="1156253" y="4242104"/>
            <a:ext cx="2042843" cy="1981724"/>
            <a:chOff x="9161215" y="2466652"/>
            <a:chExt cx="2042843" cy="1981724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22EC2457-28CF-44F0-B736-30F5598077C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0AF5FBC-0974-46CF-8D2B-F1FF23B4B911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0A15D66-E5E9-47A3-A0A4-E2BA8DE1769F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50E0225-6B1F-42C3-911A-FF1E930C55DA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DF740829-32C1-4C1B-BE18-DC2355F089DA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3767158-6188-4AC0-B2DC-DD7BB4F81F3E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97799A3-4BE1-4C10-B535-29BE16C0E3AF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177966A2-E806-46CD-807D-D7B431D6D251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F98C8010-F6F0-4CCE-829B-E08F472EA039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24195E2C-DCF2-4EBA-9F92-2554289494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18" y="2734375"/>
            <a:ext cx="4981397" cy="37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41703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772</TotalTime>
  <Words>964</Words>
  <Application>Microsoft Office PowerPoint</Application>
  <PresentationFormat>寬螢幕</PresentationFormat>
  <Paragraphs>224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Noto Sans CJK TC Bold</vt:lpstr>
      <vt:lpstr>微軟正黑體</vt:lpstr>
      <vt:lpstr>新細明體</vt:lpstr>
      <vt:lpstr>Arial</vt:lpstr>
      <vt:lpstr>Calibri</vt:lpstr>
      <vt:lpstr>Corbel</vt:lpstr>
      <vt:lpstr>基礎</vt:lpstr>
      <vt:lpstr>1st_上機考</vt:lpstr>
      <vt:lpstr>Q1  (Total 60%) 初始狀態：七段顯示器不亮。LCD第一行顯示學號。</vt:lpstr>
      <vt:lpstr>Q1-1 (10%)</vt:lpstr>
      <vt:lpstr>Q1-2 (30%)</vt:lpstr>
      <vt:lpstr>Q1-3 (20%)</vt:lpstr>
      <vt:lpstr>Q1   注意!!</vt:lpstr>
      <vt:lpstr>Q1</vt:lpstr>
      <vt:lpstr>Q1</vt:lpstr>
      <vt:lpstr>Q1</vt:lpstr>
      <vt:lpstr>Q1</vt:lpstr>
      <vt:lpstr>Q2 – ?A?B  (Total  40%)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chiu kai</dc:creator>
  <cp:lastModifiedBy>Yiwen Wang</cp:lastModifiedBy>
  <cp:revision>74</cp:revision>
  <dcterms:created xsi:type="dcterms:W3CDTF">2020-09-21T08:00:06Z</dcterms:created>
  <dcterms:modified xsi:type="dcterms:W3CDTF">2022-10-27T03:17:50Z</dcterms:modified>
</cp:coreProperties>
</file>