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9" r:id="rId1"/>
  </p:sldMasterIdLst>
  <p:notesMasterIdLst>
    <p:notesMasterId r:id="rId9"/>
  </p:notesMasterIdLst>
  <p:sldIdLst>
    <p:sldId id="256" r:id="rId2"/>
    <p:sldId id="266" r:id="rId3"/>
    <p:sldId id="267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614AF-D275-404C-988F-DC0B01B8F4CE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C870D-7806-4C6B-8462-9EDF3980F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61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7B0EE9-80CD-4BB9-A424-8318BC370257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F9E3-563C-4A3E-9B34-E7C0BB970754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98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B05-7743-48B1-8B7A-BA1B2EA00562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6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B1D3-6AE2-44F2-8BAE-160D481AFD14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65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F689-DB37-4D4F-9B13-A60F4669EE22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0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D1EF-A1E0-4FF6-837E-5CE5745E42D3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0388-A7FB-4CF7-8446-658EB3BFDDB8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3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FC-225F-43CA-A37A-2BAA250B740B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8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889-1FFF-46AE-AE93-225D61DE8605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7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AF9-5FBF-4D92-8954-A16A12934791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31A3-9189-4A3D-B792-5A1DF10EE978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8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6C5FD1-8BC0-4B69-B12F-543FE19001A7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05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3Nd_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上機考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12/18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02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2CAEB8-EBF0-3840-9242-3C5A84BA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0CCC344-218B-1143-978B-58C9757C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6" y="230250"/>
            <a:ext cx="9875520" cy="1356360"/>
          </a:xfrm>
        </p:spPr>
        <p:txBody>
          <a:bodyPr/>
          <a:lstStyle/>
          <a:p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Q1.</a:t>
            </a: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（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70%</a:t>
            </a:r>
            <a:r>
              <a:rPr lang="zh-TW" altLang="en-US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乒乓球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對打機</a:t>
            </a:r>
            <a:endParaRPr lang="zh-TW" altLang="en-US" b="1" dirty="0">
              <a:solidFill>
                <a:srgbClr val="FF0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4322F4-785C-3E44-B18D-72CFF55C29DE}"/>
              </a:ext>
            </a:extLst>
          </p:cNvPr>
          <p:cNvSpPr txBox="1"/>
          <p:nvPr/>
        </p:nvSpPr>
        <p:spPr>
          <a:xfrm>
            <a:off x="265463" y="1153533"/>
            <a:ext cx="8930295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操作流程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：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初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始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狀態類似右圖</a:t>
            </a:r>
            <a:endParaRPr lang="en-US" altLang="zh-TW" sz="1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(20%)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啟動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時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七段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顯示器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左</a:t>
            </a:r>
            <a:r>
              <a:rPr lang="en-US" altLang="zh-TW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顆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，顯示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遊戲進行秒數</a:t>
            </a:r>
            <a:r>
              <a:rPr lang="en-US" altLang="zh-TW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SS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比正常快</a:t>
            </a:r>
            <a:r>
              <a:rPr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10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倍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 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00~59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循環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endParaRPr lang="en-US" altLang="zh-TW" sz="16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七段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顯示器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最右</a:t>
            </a:r>
            <a:r>
              <a:rPr lang="en-US" altLang="zh-TW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1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顆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顯示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下方球拍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擊中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數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(0~9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循環，初始值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七段顯示器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最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右的左邊</a:t>
            </a:r>
            <a:r>
              <a:rPr lang="en-US" altLang="zh-TW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1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顆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顯示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上方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球拍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擊中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球數</a:t>
            </a:r>
            <a:r>
              <a:rPr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(0~9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循環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，初始值</a:t>
            </a:r>
            <a:r>
              <a:rPr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=0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球在中心產生，並之後隨機（</a:t>
            </a:r>
            <a:r>
              <a:rPr lang="en-US" altLang="zh-TW" sz="1600" dirty="0" err="1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srand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seed 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使用自己學號後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4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碼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產生四個方向其中一個方向，開始以每</a:t>
            </a:r>
            <a:r>
              <a:rPr lang="en-US" altLang="zh-TW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0.1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秒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x, y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軸各移動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1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個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pixel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速度移動， </a:t>
            </a:r>
            <a:r>
              <a:rPr lang="en-US" altLang="zh-TW" sz="1600" b="1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v=4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，球邊緣碰到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LCD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四周邊界，球會以反射角反彈回。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(20</a:t>
            </a:r>
            <a:r>
              <a:rPr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%)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轉動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可變電阻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下方球拍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做左右移動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當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球碰到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下方球拍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球的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下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邊緣落在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球拍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下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底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的橫向範圍</a:t>
            </a:r>
            <a:r>
              <a:rPr lang="en-US" altLang="zh-TW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時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endParaRPr lang="en-US" altLang="zh-TW" sz="1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蜂鳴器發出</a:t>
            </a:r>
            <a:r>
              <a:rPr lang="en-US" altLang="zh-TW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H1(Do f=1046)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聲音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0.1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秒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七段顯示器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最右</a:t>
            </a:r>
            <a:r>
              <a:rPr lang="en-US" altLang="zh-TW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1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顆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數值加一，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(5%)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當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碰到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上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方球拍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時</a:t>
            </a:r>
            <a:r>
              <a:rPr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球的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上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邊緣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球拍上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頂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橫向範圍</a:t>
            </a:r>
            <a:r>
              <a:rPr lang="en-US" altLang="zh-TW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蜂鳴器發出</a:t>
            </a:r>
            <a:r>
              <a:rPr lang="en-US" altLang="zh-TW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C1(Do f=523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聲音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0.1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秒，七段顯示器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最右的左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邊</a:t>
            </a:r>
            <a:r>
              <a:rPr lang="en-US" altLang="zh-TW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1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顆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數值加一，</a:t>
            </a:r>
            <a:endParaRPr lang="en-US" altLang="zh-TW" sz="1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(5%)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當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碰到</a:t>
            </a:r>
            <a:r>
              <a:rPr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LCD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四周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邊緣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時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蜂鳴器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發出</a:t>
            </a:r>
            <a:r>
              <a:rPr lang="en-US" altLang="zh-TW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C5(So f=784)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聲音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0.2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秒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當按下 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3X3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KEYPAD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(5%)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鍵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</a:t>
            </a:r>
            <a:r>
              <a:rPr lang="en-US" altLang="zh-TW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5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停住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不動</a:t>
            </a:r>
            <a:endParaRPr lang="en-US" altLang="zh-TW" sz="1600" b="1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(5%)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鍵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</a:t>
            </a:r>
            <a:r>
              <a:rPr lang="en-US" altLang="zh-TW" sz="1600" b="1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速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度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加快一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倍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 </a:t>
            </a:r>
            <a:r>
              <a:rPr lang="en-US" altLang="zh-TW" sz="1600" b="1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v++ 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。</a:t>
            </a:r>
            <a:endParaRPr lang="en-US" altLang="zh-TW" sz="1600" b="1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(5%)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鍵</a:t>
            </a:r>
            <a:r>
              <a:rPr lang="en-US" altLang="zh-TW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</a:t>
            </a:r>
            <a:r>
              <a:rPr lang="en-US" altLang="zh-TW" sz="1600" b="1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8</a:t>
            </a:r>
            <a:r>
              <a:rPr lang="en-US" altLang="zh-TW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球，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速度減慢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一半， </a:t>
            </a:r>
            <a:r>
              <a:rPr lang="en-US" altLang="zh-TW" sz="1600" b="1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v-- 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。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(5%)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鍵</a:t>
            </a:r>
            <a:r>
              <a:rPr lang="en-US" altLang="zh-TW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4</a:t>
            </a:r>
            <a:r>
              <a:rPr lang="en-US" altLang="zh-TW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，重新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以每</a:t>
            </a:r>
            <a:r>
              <a:rPr lang="en-US" altLang="zh-TW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0.1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秒速度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 </a:t>
            </a:r>
            <a:r>
              <a:rPr lang="en-US" altLang="zh-TW" sz="1600" b="1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v=4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發球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七段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顯示器內容不更變。</a:t>
            </a:r>
            <a:endParaRPr lang="en-US" altLang="zh-TW" sz="16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1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1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   </a:t>
            </a:r>
            <a:endParaRPr lang="en-US" altLang="zh-TW" sz="1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E3D8956-182B-0D4E-BC75-A966F39FB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3" b="52000"/>
          <a:stretch/>
        </p:blipFill>
        <p:spPr>
          <a:xfrm rot="5400000">
            <a:off x="8393918" y="2349489"/>
            <a:ext cx="4554298" cy="2529511"/>
          </a:xfrm>
          <a:prstGeom prst="rect">
            <a:avLst/>
          </a:prstGeom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D4C4C15F-0F94-FF48-A832-3E5924E8E69E}"/>
              </a:ext>
            </a:extLst>
          </p:cNvPr>
          <p:cNvGrpSpPr/>
          <p:nvPr/>
        </p:nvGrpSpPr>
        <p:grpSpPr>
          <a:xfrm>
            <a:off x="7922404" y="1216381"/>
            <a:ext cx="696052" cy="618851"/>
            <a:chOff x="5845215" y="3675465"/>
            <a:chExt cx="1440000" cy="144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3DF755B-1091-AA40-9218-8185CC48BE9E}"/>
                </a:ext>
              </a:extLst>
            </p:cNvPr>
            <p:cNvSpPr>
              <a:spLocks/>
            </p:cNvSpPr>
            <p:nvPr/>
          </p:nvSpPr>
          <p:spPr>
            <a:xfrm>
              <a:off x="5845215" y="3675465"/>
              <a:ext cx="1440000" cy="14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15" name="直線箭頭接點 14">
              <a:extLst>
                <a:ext uri="{FF2B5EF4-FFF2-40B4-BE49-F238E27FC236}">
                  <a16:creationId xmlns:a16="http://schemas.microsoft.com/office/drawing/2014/main" id="{B4DD3024-FD54-D648-B38C-ECE530E9D5AF}"/>
                </a:ext>
              </a:extLst>
            </p:cNvPr>
            <p:cNvCxnSpPr>
              <a:cxnSpLocks/>
            </p:cNvCxnSpPr>
            <p:nvPr/>
          </p:nvCxnSpPr>
          <p:spPr>
            <a:xfrm>
              <a:off x="5845215" y="3675465"/>
              <a:ext cx="1440000" cy="14400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箭頭接點 16">
              <a:extLst>
                <a:ext uri="{FF2B5EF4-FFF2-40B4-BE49-F238E27FC236}">
                  <a16:creationId xmlns:a16="http://schemas.microsoft.com/office/drawing/2014/main" id="{0963CC90-50D8-2449-AC8F-68233D3C3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5215" y="3675465"/>
              <a:ext cx="1440000" cy="14400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F135281-CE96-444E-A957-63D71A65481F}"/>
              </a:ext>
            </a:extLst>
          </p:cNvPr>
          <p:cNvGrpSpPr/>
          <p:nvPr/>
        </p:nvGrpSpPr>
        <p:grpSpPr>
          <a:xfrm>
            <a:off x="7630739" y="4787158"/>
            <a:ext cx="1279381" cy="1167442"/>
            <a:chOff x="9161215" y="2466652"/>
            <a:chExt cx="2042843" cy="1981724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065F8A8-0FAF-4B1E-833B-8185EE2A76A4}"/>
                </a:ext>
              </a:extLst>
            </p:cNvPr>
            <p:cNvSpPr/>
            <p:nvPr/>
          </p:nvSpPr>
          <p:spPr>
            <a:xfrm>
              <a:off x="9161217" y="246665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EA630450-1A48-4B23-B542-089B4E36BFEA}"/>
                </a:ext>
              </a:extLst>
            </p:cNvPr>
            <p:cNvSpPr/>
            <p:nvPr/>
          </p:nvSpPr>
          <p:spPr>
            <a:xfrm>
              <a:off x="9872733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2</a:t>
              </a:r>
              <a:endParaRPr lang="zh-TW" altLang="en-US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977FEBFF-4252-4593-BC35-75DEBCC3C8D5}"/>
                </a:ext>
              </a:extLst>
            </p:cNvPr>
            <p:cNvSpPr/>
            <p:nvPr/>
          </p:nvSpPr>
          <p:spPr>
            <a:xfrm>
              <a:off x="10584249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8C139D7C-8C20-4EE3-AE15-9D4B4BE987F4}"/>
                </a:ext>
              </a:extLst>
            </p:cNvPr>
            <p:cNvSpPr/>
            <p:nvPr/>
          </p:nvSpPr>
          <p:spPr>
            <a:xfrm>
              <a:off x="9161217" y="3145584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4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070EDED9-8A32-4613-9FE0-E1BBE59E6143}"/>
                </a:ext>
              </a:extLst>
            </p:cNvPr>
            <p:cNvSpPr/>
            <p:nvPr/>
          </p:nvSpPr>
          <p:spPr>
            <a:xfrm>
              <a:off x="9872734" y="314558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chemeClr val="tx1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5</a:t>
              </a:r>
              <a:endParaRPr lang="zh-TW" altLang="en-US" sz="2800" b="1" dirty="0">
                <a:solidFill>
                  <a:schemeClr val="tx1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A3E73A7D-693F-4B66-B924-3503489350D9}"/>
                </a:ext>
              </a:extLst>
            </p:cNvPr>
            <p:cNvSpPr/>
            <p:nvPr/>
          </p:nvSpPr>
          <p:spPr>
            <a:xfrm>
              <a:off x="10584247" y="312160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6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DF92057-CFF4-462E-A6AA-8AC1B49F8109}"/>
                </a:ext>
              </a:extLst>
            </p:cNvPr>
            <p:cNvSpPr/>
            <p:nvPr/>
          </p:nvSpPr>
          <p:spPr>
            <a:xfrm>
              <a:off x="9161215" y="3828567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9180A265-F475-434A-86F4-24954B8D6736}"/>
                </a:ext>
              </a:extLst>
            </p:cNvPr>
            <p:cNvSpPr/>
            <p:nvPr/>
          </p:nvSpPr>
          <p:spPr>
            <a:xfrm>
              <a:off x="9872733" y="3828566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rgbClr val="0070C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8</a:t>
              </a:r>
              <a:endParaRPr lang="zh-TW" altLang="en-US" sz="2800" b="1" dirty="0">
                <a:solidFill>
                  <a:srgbClr val="0070C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19787839-9889-465A-B670-A0A96D7AA3BE}"/>
                </a:ext>
              </a:extLst>
            </p:cNvPr>
            <p:cNvSpPr/>
            <p:nvPr/>
          </p:nvSpPr>
          <p:spPr>
            <a:xfrm>
              <a:off x="10584247" y="382856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126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2CAEB8-EBF0-3840-9242-3C5A84BA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0CCC344-218B-1143-978B-58C9757C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5920"/>
            <a:ext cx="9875520" cy="1356360"/>
          </a:xfrm>
        </p:spPr>
        <p:txBody>
          <a:bodyPr/>
          <a:lstStyle/>
          <a:p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Q2. </a:t>
            </a:r>
            <a:r>
              <a:rPr lang="zh-TW" altLang="en-US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（</a:t>
            </a:r>
            <a:r>
              <a:rPr lang="en-US" altLang="zh-TW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30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%</a:t>
            </a: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乒乓球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機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連線對打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4322F4-785C-3E44-B18D-72CFF55C29DE}"/>
              </a:ext>
            </a:extLst>
          </p:cNvPr>
          <p:cNvSpPr txBox="1"/>
          <p:nvPr/>
        </p:nvSpPr>
        <p:spPr>
          <a:xfrm>
            <a:off x="321474" y="1584673"/>
            <a:ext cx="114880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連線對打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流程：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使用為</a:t>
            </a:r>
            <a:r>
              <a:rPr lang="en-US" altLang="zh-TW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UART </a:t>
            </a:r>
            <a:r>
              <a:rPr lang="en-US" altLang="zh-TW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baud 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rate : 115200 </a:t>
            </a: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並以</a:t>
            </a:r>
            <a:r>
              <a:rPr lang="en-US" altLang="zh-TW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\n</a:t>
            </a: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作為字串結束位元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您的實驗板請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寫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一個程式當作</a:t>
            </a:r>
            <a:r>
              <a:rPr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Master 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經由</a:t>
            </a:r>
            <a:r>
              <a:rPr lang="en-US" altLang="zh-TW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UART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傳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送、接收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資訊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Slave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的實驗板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。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傳送 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Q1.1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啟動時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lang="en-US" altLang="zh-TW" sz="1600" dirty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 </a:t>
            </a:r>
            <a:r>
              <a:rPr lang="en-US" altLang="zh-TW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Q1.5</a:t>
            </a:r>
            <a:r>
              <a:rPr lang="zh-TW" altLang="en-US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 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按下 </a:t>
            </a:r>
            <a:r>
              <a:rPr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3X3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KEYPAD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時，</a:t>
            </a:r>
            <a:r>
              <a:rPr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Master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傳您的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球拍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位置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速度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方向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X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位置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Y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位置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Q1.2 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轉動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可變電阻，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下方球拍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做左右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移動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時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Master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傳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您的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球拍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位置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速度</a:t>
            </a:r>
            <a:r>
              <a:rPr lang="en-US" altLang="zh-TW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=?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方向</a:t>
            </a:r>
            <a:r>
              <a:rPr lang="en-US" altLang="zh-TW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=? 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</a:t>
            </a:r>
            <a:r>
              <a:rPr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X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位置</a:t>
            </a:r>
            <a:r>
              <a:rPr lang="en-US" altLang="zh-TW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=? 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lang="zh-TW" altLang="en-US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</a:t>
            </a:r>
            <a:r>
              <a:rPr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Y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位置</a:t>
            </a:r>
            <a:r>
              <a:rPr lang="en-US" altLang="zh-TW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=? 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sprintf</a:t>
            </a:r>
            <a:r>
              <a:rPr lang="en-US" altLang="zh-TW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(Text, "%03d%01d%03d%02d\n",(u32ADCvalue/43),</a:t>
            </a:r>
            <a:r>
              <a:rPr lang="en-US" altLang="zh-TW" sz="16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v,x,y</a:t>
            </a:r>
            <a:r>
              <a:rPr lang="en-US" altLang="zh-TW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b="1" dirty="0" err="1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UART_Write</a:t>
            </a:r>
            <a:r>
              <a:rPr lang="en-US" altLang="zh-TW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(UART0</a:t>
            </a:r>
            <a:r>
              <a:rPr lang="en-US" altLang="zh-TW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, Text, 10</a:t>
            </a:r>
            <a:r>
              <a:rPr lang="en-US" altLang="zh-TW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);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接收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Master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只會接收 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Slave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的</a:t>
            </a:r>
            <a:r>
              <a:rPr lang="zh-TW" altLang="en-US" sz="16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球拍位置</a:t>
            </a:r>
            <a:endParaRPr lang="en-US" altLang="zh-TW" sz="1600" b="1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186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2CAEB8-EBF0-3840-9242-3C5A84BA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0CCC344-218B-1143-978B-58C9757C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5920"/>
            <a:ext cx="9875520" cy="1356360"/>
          </a:xfrm>
        </p:spPr>
        <p:txBody>
          <a:bodyPr/>
          <a:lstStyle/>
          <a:p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Q2. 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乒乓球機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連線對打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4322F4-785C-3E44-B18D-72CFF55C29DE}"/>
              </a:ext>
            </a:extLst>
          </p:cNvPr>
          <p:cNvSpPr txBox="1"/>
          <p:nvPr/>
        </p:nvSpPr>
        <p:spPr>
          <a:xfrm>
            <a:off x="321474" y="1584673"/>
            <a:ext cx="11488088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Slave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傳送</a:t>
            </a:r>
            <a:endParaRPr lang="en-US" altLang="zh-TW" sz="1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sprintf</a:t>
            </a:r>
            <a:r>
              <a:rPr lang="en-US" altLang="zh-TW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(Text, "%03d\n",(u32ADCvalue/43));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UART_Write</a:t>
            </a:r>
            <a:r>
              <a:rPr lang="en-US" altLang="zh-TW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(UART0, Text, 4);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Slave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接收</a:t>
            </a:r>
            <a:endParaRPr lang="en-US" altLang="zh-TW" sz="1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void UART02_IRQHandler(void)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uint8_t c, </a:t>
            </a:r>
            <a:r>
              <a:rPr lang="en-US" altLang="zh-TW" sz="1100" b="1" dirty="0" err="1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</a:t>
            </a:r>
            <a:r>
              <a:rPr lang="en-US" altLang="zh-TW" sz="11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uint32_t u32IntSts = UART0-&gt;ISR;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if(u32IntSts &amp; UART_IS_RX_READY(UART0)) // check ISR on &amp; RX is ready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 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while (!(UART0-&gt;FSR &amp; 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UART_FSR_RX_EMPTY_Msk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)){ // check RX is not empty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c = UART_READ(UART0); // read UART RX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if (c!='\n') {        // check line-end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PC12=0;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comRbuf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comRbytes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] = c;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comRbytes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++;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} else </a:t>
            </a:r>
            <a:r>
              <a:rPr lang="en-US" altLang="zh-TW" sz="11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{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r = (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comRbuf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[0]-'0')*100+(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comRbuf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[1]-'0')*10+comRbuf[32]-'0';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v = (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comRbuf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[3]-'0');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x = (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comRbuf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[4]-'0')*100+(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comRbuf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[5]-'0')*10+comRbuf[6]-'0';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y = (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comRbuf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[7]-'0')*10+comRbuf[8]-'0';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comRbytes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=0;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RX_Flag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=1;	               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break;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}	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789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2CAEB8-EBF0-3840-9242-3C5A84BA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0CCC344-218B-1143-978B-58C9757C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6" y="110982"/>
            <a:ext cx="11565834" cy="1356360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Q1.</a:t>
            </a:r>
            <a:r>
              <a:rPr lang="zh-TW" altLang="en-US" sz="4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（</a:t>
            </a:r>
            <a:r>
              <a:rPr lang="en-US" altLang="zh-TW" sz="4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70%</a:t>
            </a:r>
            <a:r>
              <a:rPr lang="zh-TW" altLang="en-US" sz="40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  <a:r>
              <a:rPr lang="en-US" altLang="zh-TW" sz="4000" dirty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Table tennis playing machine</a:t>
            </a:r>
            <a:endParaRPr lang="zh-TW" altLang="en-US" sz="4000" b="1" dirty="0">
              <a:solidFill>
                <a:srgbClr val="FF0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4322F4-785C-3E44-B18D-72CFF55C29DE}"/>
              </a:ext>
            </a:extLst>
          </p:cNvPr>
          <p:cNvSpPr txBox="1"/>
          <p:nvPr/>
        </p:nvSpPr>
        <p:spPr>
          <a:xfrm>
            <a:off x="265463" y="1153533"/>
            <a:ext cx="914084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Operation process: The initial state is similar to the picture on the right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(20%) When starting</a:t>
            </a:r>
            <a:r>
              <a:rPr lang="zh-TW" altLang="en-US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endParaRPr lang="en-US" altLang="zh-TW" sz="12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Seven-segment display, 2 digits on the left, showing game progress seconds SS (10 times faster than normal, 00~59 cycle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</a:t>
            </a:r>
            <a:endParaRPr lang="en-US" altLang="zh-TW" sz="1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The rightmost one of the seven-segment display shows the number of balls hit by the racket below (0~9 cycle, initial value = 0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</a:t>
            </a:r>
            <a:endParaRPr lang="en-US" altLang="zh-TW" sz="12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The second rightmost 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one 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of 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the seven-segment display shows the number of balls hit by the racket above (0~9 cycle, initial value = 0)</a:t>
            </a:r>
            <a:r>
              <a:rPr lang="zh-TW" altLang="en-US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endParaRPr lang="en-US" altLang="zh-TW" sz="12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The ball is generated in the center, and then randomly (</a:t>
            </a:r>
            <a:r>
              <a:rPr lang="en-US" altLang="zh-TW" sz="1200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srand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seed uses the last 4 digits of your student number) to generate one of four directions, and starts moving at a speed of 1 pixel on the x and y axes every 0.1 seconds, 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v=4, 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edge of the ball When it hits the border around the LCD, the ball will bounce back at a reflection angle. </a:t>
            </a:r>
            <a:endParaRPr lang="en-US" altLang="zh-TW" sz="12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2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(20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%) Turn the variable resistor 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and then 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the racket below moves left 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or 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right. </a:t>
            </a:r>
            <a:r>
              <a:rPr lang="zh-TW" altLang="en-US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endParaRPr lang="en-US" altLang="zh-TW" sz="12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When the ball hits the racket below (the lower edge of the ball falls within the lateral range of the bottom of the racket), </a:t>
            </a:r>
            <a:r>
              <a:rPr lang="zh-TW" altLang="en-US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endParaRPr lang="en-US" altLang="zh-TW" sz="1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The buzzer 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sounds 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H1 (Do f=1046) 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for 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0.1 seconds, and the value of the rightmost digit of the seven-segment display increases by one. </a:t>
            </a:r>
            <a:r>
              <a:rPr lang="zh-TW" altLang="en-US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endParaRPr lang="en-US" altLang="zh-TW" sz="12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(5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%)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When the ball hits the racket above (the upper edge of the ball is within the horizontal range of the top of the racket)</a:t>
            </a:r>
            <a:r>
              <a:rPr lang="zh-TW" altLang="en-US" sz="12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endParaRPr lang="en-US" altLang="zh-TW" sz="12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The buzzer 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sounds 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C1(Do 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for 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0.1 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seconds, and the 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value of the rightmost left one of the seven-segment display is increased by one.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(5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%) When the ball hits the edges around the LCD, 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and the 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buzzer 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sounds 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C5 (So f=784) sound for 0.2 seconds </a:t>
            </a:r>
            <a:r>
              <a:rPr lang="zh-TW" altLang="en-US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endParaRPr lang="en-US" altLang="zh-TW" sz="12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When pressing 3X3 KEYPAD 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endParaRPr lang="en-US" altLang="zh-TW" sz="12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(5%) </a:t>
            </a:r>
            <a:r>
              <a:rPr lang="en-US" altLang="zh-TW" sz="12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key 5 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presses</a:t>
            </a:r>
            <a:r>
              <a:rPr lang="en-US" altLang="zh-TW" sz="12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,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ball  stops</a:t>
            </a:r>
            <a:endParaRPr lang="en-US" altLang="zh-TW" sz="1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(5%) </a:t>
            </a:r>
            <a:r>
              <a:rPr lang="en-US" altLang="zh-TW" sz="12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key 2 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presses, ball 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doubled speed, v++.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(5%) </a:t>
            </a:r>
            <a:r>
              <a:rPr lang="en-US" altLang="zh-TW" sz="1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key </a:t>
            </a:r>
            <a:r>
              <a:rPr lang="en-US" altLang="zh-TW" sz="12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8 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presses, 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ball 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slows down by half, v--.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(5%) </a:t>
            </a:r>
            <a:r>
              <a:rPr lang="en-US" altLang="zh-TW" sz="1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key </a:t>
            </a:r>
            <a:r>
              <a:rPr lang="en-US" altLang="zh-TW" sz="12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4 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presses, 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the ball 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return to  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the speed of every 0.1 seconds, 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v=4, </a:t>
            </a:r>
            <a:r>
              <a:rPr lang="en-US" altLang="zh-TW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and serves, </a:t>
            </a:r>
            <a:r>
              <a:rPr lang="en-US" altLang="zh-TW" sz="1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and the content of the seven-segment display does not change.</a:t>
            </a:r>
            <a:endParaRPr lang="en-US" altLang="zh-TW" sz="1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1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zh-TW" altLang="en-US" sz="1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   </a:t>
            </a:r>
            <a:endParaRPr lang="en-US" altLang="zh-TW" sz="1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E3D8956-182B-0D4E-BC75-A966F39FB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3" b="52000"/>
          <a:stretch/>
        </p:blipFill>
        <p:spPr>
          <a:xfrm rot="5400000">
            <a:off x="8971883" y="2927454"/>
            <a:ext cx="3811131" cy="2116747"/>
          </a:xfrm>
          <a:prstGeom prst="rect">
            <a:avLst/>
          </a:prstGeom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D4C4C15F-0F94-FF48-A832-3E5924E8E69E}"/>
              </a:ext>
            </a:extLst>
          </p:cNvPr>
          <p:cNvGrpSpPr/>
          <p:nvPr/>
        </p:nvGrpSpPr>
        <p:grpSpPr>
          <a:xfrm>
            <a:off x="8475793" y="2954734"/>
            <a:ext cx="696052" cy="618851"/>
            <a:chOff x="5845215" y="3675465"/>
            <a:chExt cx="1440000" cy="144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3DF755B-1091-AA40-9218-8185CC48BE9E}"/>
                </a:ext>
              </a:extLst>
            </p:cNvPr>
            <p:cNvSpPr>
              <a:spLocks/>
            </p:cNvSpPr>
            <p:nvPr/>
          </p:nvSpPr>
          <p:spPr>
            <a:xfrm>
              <a:off x="5845215" y="3675465"/>
              <a:ext cx="1440000" cy="14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15" name="直線箭頭接點 14">
              <a:extLst>
                <a:ext uri="{FF2B5EF4-FFF2-40B4-BE49-F238E27FC236}">
                  <a16:creationId xmlns:a16="http://schemas.microsoft.com/office/drawing/2014/main" id="{B4DD3024-FD54-D648-B38C-ECE530E9D5AF}"/>
                </a:ext>
              </a:extLst>
            </p:cNvPr>
            <p:cNvCxnSpPr>
              <a:cxnSpLocks/>
            </p:cNvCxnSpPr>
            <p:nvPr/>
          </p:nvCxnSpPr>
          <p:spPr>
            <a:xfrm>
              <a:off x="5845215" y="3675465"/>
              <a:ext cx="1440000" cy="14400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箭頭接點 16">
              <a:extLst>
                <a:ext uri="{FF2B5EF4-FFF2-40B4-BE49-F238E27FC236}">
                  <a16:creationId xmlns:a16="http://schemas.microsoft.com/office/drawing/2014/main" id="{0963CC90-50D8-2449-AC8F-68233D3C3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5215" y="3675465"/>
              <a:ext cx="1440000" cy="14400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F135281-CE96-444E-A957-63D71A65481F}"/>
              </a:ext>
            </a:extLst>
          </p:cNvPr>
          <p:cNvGrpSpPr/>
          <p:nvPr/>
        </p:nvGrpSpPr>
        <p:grpSpPr>
          <a:xfrm>
            <a:off x="8477759" y="4837537"/>
            <a:ext cx="1023934" cy="865015"/>
            <a:chOff x="9161215" y="2466652"/>
            <a:chExt cx="2042843" cy="1981724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065F8A8-0FAF-4B1E-833B-8185EE2A76A4}"/>
                </a:ext>
              </a:extLst>
            </p:cNvPr>
            <p:cNvSpPr/>
            <p:nvPr/>
          </p:nvSpPr>
          <p:spPr>
            <a:xfrm>
              <a:off x="9161217" y="246665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EA630450-1A48-4B23-B542-089B4E36BFEA}"/>
                </a:ext>
              </a:extLst>
            </p:cNvPr>
            <p:cNvSpPr/>
            <p:nvPr/>
          </p:nvSpPr>
          <p:spPr>
            <a:xfrm>
              <a:off x="9872733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2</a:t>
              </a:r>
              <a:endParaRPr lang="zh-TW" altLang="en-US" sz="2800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977FEBFF-4252-4593-BC35-75DEBCC3C8D5}"/>
                </a:ext>
              </a:extLst>
            </p:cNvPr>
            <p:cNvSpPr/>
            <p:nvPr/>
          </p:nvSpPr>
          <p:spPr>
            <a:xfrm>
              <a:off x="10584249" y="2466652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8C139D7C-8C20-4EE3-AE15-9D4B4BE987F4}"/>
                </a:ext>
              </a:extLst>
            </p:cNvPr>
            <p:cNvSpPr/>
            <p:nvPr/>
          </p:nvSpPr>
          <p:spPr>
            <a:xfrm>
              <a:off x="9161217" y="3145584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4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070EDED9-8A32-4613-9FE0-E1BBE59E6143}"/>
                </a:ext>
              </a:extLst>
            </p:cNvPr>
            <p:cNvSpPr/>
            <p:nvPr/>
          </p:nvSpPr>
          <p:spPr>
            <a:xfrm>
              <a:off x="9872734" y="3145583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chemeClr val="tx1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5</a:t>
              </a:r>
              <a:endParaRPr lang="zh-TW" altLang="en-US" sz="2800" b="1" dirty="0">
                <a:solidFill>
                  <a:schemeClr val="tx1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A3E73A7D-693F-4B66-B924-3503489350D9}"/>
                </a:ext>
              </a:extLst>
            </p:cNvPr>
            <p:cNvSpPr/>
            <p:nvPr/>
          </p:nvSpPr>
          <p:spPr>
            <a:xfrm>
              <a:off x="10584247" y="312160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6</a:t>
              </a:r>
              <a:endParaRPr lang="zh-TW" altLang="en-US" sz="2800" dirty="0"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DF92057-CFF4-462E-A6AA-8AC1B49F8109}"/>
                </a:ext>
              </a:extLst>
            </p:cNvPr>
            <p:cNvSpPr/>
            <p:nvPr/>
          </p:nvSpPr>
          <p:spPr>
            <a:xfrm>
              <a:off x="9161215" y="3828567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9180A265-F475-434A-86F4-24954B8D6736}"/>
                </a:ext>
              </a:extLst>
            </p:cNvPr>
            <p:cNvSpPr/>
            <p:nvPr/>
          </p:nvSpPr>
          <p:spPr>
            <a:xfrm>
              <a:off x="9872733" y="3828566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rgbClr val="0070C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8</a:t>
              </a:r>
              <a:endParaRPr lang="zh-TW" altLang="en-US" sz="2800" b="1" dirty="0">
                <a:solidFill>
                  <a:srgbClr val="0070C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19787839-9889-465A-B670-A0A96D7AA3BE}"/>
                </a:ext>
              </a:extLst>
            </p:cNvPr>
            <p:cNvSpPr/>
            <p:nvPr/>
          </p:nvSpPr>
          <p:spPr>
            <a:xfrm>
              <a:off x="10584247" y="3828565"/>
              <a:ext cx="619809" cy="61980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899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2CAEB8-EBF0-3840-9242-3C5A84BA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0CCC344-218B-1143-978B-58C9757C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74" y="255920"/>
            <a:ext cx="11760036" cy="1356360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Q2. </a:t>
            </a:r>
            <a:r>
              <a:rPr lang="zh-TW" altLang="en-US" sz="40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（</a:t>
            </a:r>
            <a:r>
              <a:rPr lang="en-US" altLang="zh-TW" sz="40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30</a:t>
            </a:r>
            <a:r>
              <a:rPr lang="en-US" altLang="zh-TW" sz="4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%</a:t>
            </a:r>
            <a:r>
              <a:rPr lang="zh-TW" altLang="en-US" sz="40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  <a:r>
              <a:rPr lang="en-US" altLang="zh-TW" sz="4000" dirty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 Table tennis machine online play</a:t>
            </a:r>
            <a:endParaRPr lang="zh-TW" altLang="en-US" sz="4000" b="1" dirty="0">
              <a:solidFill>
                <a:srgbClr val="FF0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4322F4-785C-3E44-B18D-72CFF55C29DE}"/>
              </a:ext>
            </a:extLst>
          </p:cNvPr>
          <p:cNvSpPr txBox="1"/>
          <p:nvPr/>
        </p:nvSpPr>
        <p:spPr>
          <a:xfrm>
            <a:off x="321474" y="1584673"/>
            <a:ext cx="1148808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Online </a:t>
            </a:r>
            <a:r>
              <a:rPr lang="en-US" altLang="zh-TW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fighting process: </a:t>
            </a:r>
            <a:r>
              <a:rPr lang="zh-TW" altLang="en-US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：</a:t>
            </a:r>
            <a:endParaRPr lang="en-US" altLang="zh-TW" dirty="0" smtClean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Use UART baud rate: 115200 and use \n as the end bit of the string.</a:t>
            </a:r>
            <a:endParaRPr lang="en-US" altLang="zh-TW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For your experimental board, please </a:t>
            </a:r>
            <a:r>
              <a:rPr lang="en-US" altLang="zh-TW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write a program to serve as the Master </a:t>
            </a:r>
            <a:r>
              <a:rPr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and send and receive information 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to/from </a:t>
            </a:r>
            <a:r>
              <a:rPr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the Slave experimental board via UART.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Send</a:t>
            </a:r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Q1.1 </a:t>
            </a:r>
            <a:r>
              <a:rPr lang="en-US" altLang="zh-TW" sz="1600" dirty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starts, </a:t>
            </a:r>
            <a:r>
              <a:rPr lang="en-US" altLang="zh-TW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and </a:t>
            </a:r>
            <a:r>
              <a:rPr lang="en-US" altLang="zh-TW" sz="1600" dirty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Q1.5 presses the 3X3 KEYPAD, the Master transmits the position of your racket, the speed of the ball, the direction of the ball, the X position of the ball, and the Y position of the ball.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Q1.2 </a:t>
            </a:r>
            <a:r>
              <a:rPr lang="en-US" altLang="zh-TW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the variable resistor </a:t>
            </a:r>
            <a:r>
              <a:rPr lang="en-US" altLang="zh-TW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turns and the </a:t>
            </a:r>
            <a:r>
              <a:rPr lang="en-US" altLang="zh-TW" sz="1600" dirty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racket below moves left </a:t>
            </a:r>
            <a:r>
              <a:rPr lang="en-US" altLang="zh-TW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or </a:t>
            </a:r>
            <a:r>
              <a:rPr lang="en-US" altLang="zh-TW" sz="1600" dirty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right, the Master transmits </a:t>
            </a:r>
            <a:r>
              <a:rPr lang="en-US" altLang="zh-TW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the </a:t>
            </a:r>
            <a:r>
              <a:rPr lang="en-US" altLang="zh-TW" sz="1600" dirty="0" err="1" smtClean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positin</a:t>
            </a:r>
            <a:r>
              <a:rPr lang="en-US" altLang="zh-TW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of the racket, the speed of the ball =?, the direction of the ball =?, the X position of the ball =?, the Y position of the </a:t>
            </a:r>
            <a:r>
              <a:rPr lang="en-US" altLang="zh-TW" sz="1600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ball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Send </a:t>
            </a:r>
            <a:r>
              <a:rPr lang="en-US" altLang="zh-TW" sz="16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sprintf</a:t>
            </a:r>
            <a:r>
              <a:rPr lang="en-US" altLang="zh-TW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(Text, "%03d%01d%03d%02d\n",(u32ADCvalue/43),</a:t>
            </a:r>
            <a:r>
              <a:rPr lang="en-US" altLang="zh-TW" sz="16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v,x,y</a:t>
            </a:r>
            <a:r>
              <a:rPr lang="en-US" altLang="zh-TW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);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UART_Write</a:t>
            </a:r>
            <a:r>
              <a:rPr lang="en-US" altLang="zh-TW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(UART0, Text, 10);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Receive</a:t>
            </a:r>
            <a:endParaRPr lang="en-US" altLang="zh-TW" sz="1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Master will only receive </a:t>
            </a:r>
            <a:r>
              <a:rPr lang="en-US" altLang="zh-TW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Slave's racket position</a:t>
            </a:r>
            <a:endParaRPr lang="en-US" altLang="zh-TW" sz="1600" b="1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772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2CAEB8-EBF0-3840-9242-3C5A84BA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0CCC344-218B-1143-978B-58C9757C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5920"/>
            <a:ext cx="9875520" cy="1356360"/>
          </a:xfrm>
        </p:spPr>
        <p:txBody>
          <a:bodyPr/>
          <a:lstStyle/>
          <a:p>
            <a:r>
              <a:rPr lang="en-US" altLang="zh-TW" dirty="0" smtClean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Q2. </a:t>
            </a:r>
            <a:r>
              <a:rPr lang="zh-TW" altLang="en-US" dirty="0"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乒乓球機</a:t>
            </a:r>
            <a:r>
              <a:rPr lang="zh-TW" altLang="en-US" b="1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 panose="020B0604020202020204" pitchFamily="34" charset="0"/>
              </a:rPr>
              <a:t>連線對打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4322F4-785C-3E44-B18D-72CFF55C29DE}"/>
              </a:ext>
            </a:extLst>
          </p:cNvPr>
          <p:cNvSpPr txBox="1"/>
          <p:nvPr/>
        </p:nvSpPr>
        <p:spPr>
          <a:xfrm>
            <a:off x="321474" y="1584673"/>
            <a:ext cx="11488088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Slave </a:t>
            </a:r>
            <a:r>
              <a:rPr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sprintf</a:t>
            </a:r>
            <a:r>
              <a:rPr lang="en-US" altLang="zh-TW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(Text, "%03d\n",(u32ADCvalue/43));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UART_Write</a:t>
            </a:r>
            <a:r>
              <a:rPr lang="en-US" altLang="zh-TW" sz="1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(UART0, Text, 4);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Slave</a:t>
            </a:r>
            <a:r>
              <a:rPr lang="zh-TW" altLang="en-US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Receive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void UART02_IRQHandler(void)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{</a:t>
            </a:r>
            <a:endParaRPr lang="en-US" altLang="zh-TW" sz="1100" b="1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uint8_t c, </a:t>
            </a:r>
            <a:r>
              <a:rPr lang="en-US" altLang="zh-TW" sz="1100" b="1" dirty="0" err="1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</a:t>
            </a:r>
            <a:r>
              <a:rPr lang="en-US" altLang="zh-TW" sz="11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uint32_t u32IntSts = UART0-&gt;ISR;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if(u32IntSts &amp; UART_IS_RX_READY(UART0)) // check ISR on &amp; RX is ready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 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while (!(UART0-&gt;FSR &amp; 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UART_FSR_RX_EMPTY_Msk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)){ // check RX is not empty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c = UART_READ(UART0); // read UART RX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if (c!='\n') {        // check line-end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PC12=0;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comRbuf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comRbytes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] = c;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comRbytes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++;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} else </a:t>
            </a:r>
            <a:r>
              <a:rPr lang="en-US" altLang="zh-TW" sz="11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{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r = (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comRbuf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[0]-'0')*100+(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comRbuf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[1]-'0')*10+comRbuf[32]-'0';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v = (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comRbuf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[3]-'0');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x = (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comRbuf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[4]-'0')*100+(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comRbuf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[5]-'0')*10+comRbuf[6]-'0';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y = (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comRbuf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[7]-'0')*10+comRbuf[8]-'0';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comRbytes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=0;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</a:t>
            </a:r>
            <a:r>
              <a:rPr lang="en-US" altLang="zh-TW" sz="11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RX_Flag</a:t>
            </a: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=1;	               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	break;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	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	}	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9776630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1353</TotalTime>
  <Words>1172</Words>
  <Application>Microsoft Office PowerPoint</Application>
  <PresentationFormat>寬螢幕</PresentationFormat>
  <Paragraphs>145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Noto Sans CJK TC Bold</vt:lpstr>
      <vt:lpstr>Noto Sans CJK TC Regular</vt:lpstr>
      <vt:lpstr>微軟正黑體</vt:lpstr>
      <vt:lpstr>新細明體</vt:lpstr>
      <vt:lpstr>Arial</vt:lpstr>
      <vt:lpstr>Calibri</vt:lpstr>
      <vt:lpstr>Corbel</vt:lpstr>
      <vt:lpstr>基礎</vt:lpstr>
      <vt:lpstr>3Nd_上機考</vt:lpstr>
      <vt:lpstr>Q1. （70%）乒乓球對打機</vt:lpstr>
      <vt:lpstr>Q2. （30%）乒乓球機連線對打</vt:lpstr>
      <vt:lpstr>Q2. 乒乓球機連線對打</vt:lpstr>
      <vt:lpstr>Q1. （70%）Table tennis playing machine</vt:lpstr>
      <vt:lpstr>Q2. （30%） Table tennis machine online play</vt:lpstr>
      <vt:lpstr>Q2. 乒乓球機連線對打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chiu kai</dc:creator>
  <cp:lastModifiedBy>Yiwen Wang</cp:lastModifiedBy>
  <cp:revision>126</cp:revision>
  <dcterms:created xsi:type="dcterms:W3CDTF">2020-09-21T08:00:06Z</dcterms:created>
  <dcterms:modified xsi:type="dcterms:W3CDTF">2023-12-18T09:19:49Z</dcterms:modified>
</cp:coreProperties>
</file>