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8" r:id="rId2"/>
    <p:sldId id="264" r:id="rId3"/>
    <p:sldId id="334" r:id="rId4"/>
    <p:sldId id="335" r:id="rId5"/>
    <p:sldId id="336" r:id="rId6"/>
    <p:sldId id="337" r:id="rId7"/>
    <p:sldId id="339" r:id="rId8"/>
    <p:sldId id="341" r:id="rId9"/>
    <p:sldId id="340" r:id="rId10"/>
    <p:sldId id="338" r:id="rId11"/>
    <p:sldId id="342" r:id="rId12"/>
    <p:sldId id="343" r:id="rId13"/>
    <p:sldId id="344" r:id="rId14"/>
    <p:sldId id="345" r:id="rId15"/>
    <p:sldId id="326" r:id="rId16"/>
    <p:sldId id="347" r:id="rId17"/>
    <p:sldId id="346" r:id="rId18"/>
    <p:sldId id="330" r:id="rId19"/>
    <p:sldId id="26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4A66AC"/>
    <a:srgbClr val="F1F7F9"/>
    <a:srgbClr val="F9FCFD"/>
    <a:srgbClr val="86B9C9"/>
    <a:srgbClr val="D9EAEF"/>
    <a:srgbClr val="E7F2F5"/>
    <a:srgbClr val="B8D9E2"/>
    <a:srgbClr val="17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322" autoAdjust="0"/>
  </p:normalViewPr>
  <p:slideViewPr>
    <p:cSldViewPr snapToGrid="0">
      <p:cViewPr varScale="1">
        <p:scale>
          <a:sx n="60" d="100"/>
          <a:sy n="60" d="100"/>
        </p:scale>
        <p:origin x="5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29A9C-6F18-4016-A67E-70F16C941C7D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8FF24-6772-49F9-88E6-952F9B2493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91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2BE3C25-CFE5-4835-8815-873F161FEA3A}" type="slidenum">
              <a:rPr lang="en-US" altLang="zh-TW" smtClean="0"/>
              <a:pPr>
                <a:spcBef>
                  <a:spcPct val="0"/>
                </a:spcBef>
              </a:pPr>
              <a:t>14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0478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1FBFF6-3448-42D2-8E78-B001355A6F5E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00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59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69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33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79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79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rgbClr val="4A6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02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47649" y="266700"/>
            <a:ext cx="11687175" cy="63317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77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6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68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C1FBFF6-3448-42D2-8E78-B001355A6F5E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48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 txBox="1">
            <a:spLocks/>
          </p:cNvSpPr>
          <p:nvPr/>
        </p:nvSpPr>
        <p:spPr>
          <a:xfrm>
            <a:off x="1554040" y="2407472"/>
            <a:ext cx="9144000" cy="107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rgbClr val="F9FCF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嵌入式系統設計與實務</a:t>
            </a:r>
            <a:endParaRPr lang="zh-TW" altLang="en-US" b="1" dirty="0">
              <a:solidFill>
                <a:srgbClr val="F9FCF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3073744" y="4562415"/>
            <a:ext cx="9004131" cy="1070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：逢甲大學 資訊工程系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陳德生老師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王益文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</a:p>
        </p:txBody>
      </p:sp>
    </p:spTree>
    <p:extLst>
      <p:ext uri="{BB962C8B-B14F-4D97-AF65-F5344CB8AC3E}">
        <p14:creationId xmlns:p14="http://schemas.microsoft.com/office/powerpoint/2010/main" val="69452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419100" y="274638"/>
            <a:ext cx="11201400" cy="1143000"/>
          </a:xfrm>
        </p:spPr>
        <p:txBody>
          <a:bodyPr/>
          <a:lstStyle/>
          <a:p>
            <a:r>
              <a:rPr lang="en-US" altLang="zh-TW" sz="2800" b="1" dirty="0" smtClean="0">
                <a:latin typeface="Arial Black" panose="020B0A04020102020204" pitchFamily="34" charset="0"/>
              </a:rPr>
              <a:t>UART</a:t>
            </a:r>
            <a:r>
              <a:rPr lang="en-US" altLang="zh-TW" sz="2800" dirty="0" smtClean="0">
                <a:latin typeface="Arial Black" panose="020B0A04020102020204" pitchFamily="34" charset="0"/>
              </a:rPr>
              <a:t> </a:t>
            </a:r>
            <a:r>
              <a:rPr lang="en-US" altLang="zh-TW" sz="2800" b="1" dirty="0" smtClean="0">
                <a:latin typeface="Arial Black" panose="020B0A04020102020204" pitchFamily="34" charset="0"/>
              </a:rPr>
              <a:t>Baud Rate </a:t>
            </a:r>
            <a:r>
              <a:rPr lang="en-US" altLang="zh-TW" sz="2800" dirty="0" smtClean="0">
                <a:latin typeface="Arial Black" panose="020B0A04020102020204" pitchFamily="34" charset="0"/>
              </a:rPr>
              <a:t>Setting vs Oscillator Frequencies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20762" y="1103314"/>
            <a:ext cx="10617797" cy="5305424"/>
            <a:chOff x="2279651" y="1484314"/>
            <a:chExt cx="7515225" cy="5305424"/>
          </a:xfrm>
        </p:grpSpPr>
        <p:pic>
          <p:nvPicPr>
            <p:cNvPr id="7171" name="Picture 41" descr="https://static.hackaday.io/images/91812114182441186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651" y="1484314"/>
              <a:ext cx="7515225" cy="488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775" y="6142038"/>
              <a:ext cx="381000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3" name="Rounded Rectangle 4"/>
            <p:cNvSpPr>
              <a:spLocks noChangeArrowheads="1"/>
            </p:cNvSpPr>
            <p:nvPr/>
          </p:nvSpPr>
          <p:spPr bwMode="auto">
            <a:xfrm>
              <a:off x="2351089" y="1773238"/>
              <a:ext cx="649287" cy="445088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55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06400" y="294640"/>
            <a:ext cx="9875520" cy="1356360"/>
          </a:xfrm>
        </p:spPr>
        <p:txBody>
          <a:bodyPr/>
          <a:lstStyle/>
          <a:p>
            <a:r>
              <a:rPr lang="en-US" altLang="zh-TW" sz="3600" b="1" dirty="0">
                <a:latin typeface="Arial Black" panose="020B0A04020102020204" pitchFamily="34" charset="0"/>
              </a:rPr>
              <a:t>UART</a:t>
            </a:r>
            <a:r>
              <a:rPr lang="zh-TW" altLang="en-US" sz="3600" b="1" dirty="0">
                <a:latin typeface="Arial Black" panose="020B0A04020102020204" pitchFamily="34" charset="0"/>
              </a:rPr>
              <a:t> </a:t>
            </a:r>
            <a:r>
              <a:rPr lang="en-US" altLang="zh-TW" sz="3600" b="1" dirty="0">
                <a:latin typeface="Arial Black" panose="020B0A04020102020204" pitchFamily="34" charset="0"/>
              </a:rPr>
              <a:t>function calls</a:t>
            </a:r>
            <a:endParaRPr lang="zh-TW" alt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73100" y="1651000"/>
            <a:ext cx="10342771" cy="4445000"/>
          </a:xfrm>
        </p:spPr>
        <p:txBody>
          <a:bodyPr>
            <a:normAutofit/>
          </a:bodyPr>
          <a:lstStyle/>
          <a:p>
            <a:r>
              <a:rPr lang="en-US" altLang="zh-TW" sz="2400" b="1" dirty="0" err="1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UART_Open</a:t>
            </a:r>
            <a:r>
              <a:rPr lang="en-US" altLang="zh-TW" sz="24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b="1" dirty="0" err="1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UARTn</a:t>
            </a:r>
            <a:r>
              <a:rPr lang="en-US" altLang="zh-TW" sz="24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</a:t>
            </a:r>
            <a:r>
              <a:rPr lang="en-US" altLang="zh-TW" sz="2400" b="1" dirty="0" err="1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Baudrate</a:t>
            </a:r>
            <a:r>
              <a:rPr lang="en-US" altLang="zh-TW" sz="24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);</a:t>
            </a:r>
          </a:p>
          <a:p>
            <a:pPr lvl="1"/>
            <a:r>
              <a:rPr lang="en-US" altLang="zh-TW" sz="2400" b="1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UART_Open</a:t>
            </a:r>
            <a:r>
              <a:rPr lang="en-US" altLang="zh-TW" sz="2400" b="1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(UART1, </a:t>
            </a:r>
            <a:r>
              <a:rPr lang="en-US" altLang="zh-TW" sz="2400" b="1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9600);</a:t>
            </a:r>
          </a:p>
          <a:p>
            <a:pPr lvl="1"/>
            <a:endParaRPr lang="en-US" altLang="zh-TW" sz="2400" b="1" dirty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r>
              <a:rPr lang="en-US" altLang="zh-TW" sz="2400" b="1" dirty="0" err="1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UART_Read</a:t>
            </a:r>
            <a:r>
              <a:rPr lang="en-US" altLang="zh-TW" sz="24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b="1" dirty="0" err="1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UARTn</a:t>
            </a:r>
            <a:r>
              <a:rPr lang="en-US" altLang="zh-TW" sz="24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</a:t>
            </a:r>
            <a:r>
              <a:rPr lang="en-US" altLang="zh-TW" sz="2400" b="1" dirty="0" err="1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ReadBuffer</a:t>
            </a:r>
            <a:r>
              <a:rPr lang="en-US" altLang="zh-TW" sz="24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</a:t>
            </a:r>
            <a:r>
              <a:rPr lang="en-US" altLang="zh-TW" sz="2400" b="1" dirty="0" err="1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No_of_bytes</a:t>
            </a:r>
            <a:r>
              <a:rPr lang="en-US" altLang="zh-TW" sz="24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);</a:t>
            </a:r>
          </a:p>
          <a:p>
            <a:pPr lvl="1"/>
            <a:r>
              <a:rPr lang="en-US" altLang="zh-TW" sz="2400" b="1" dirty="0" err="1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UART_Read</a:t>
            </a:r>
            <a:r>
              <a:rPr lang="en-US" altLang="zh-TW" sz="2400" b="1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(UART1, </a:t>
            </a:r>
            <a:r>
              <a:rPr lang="en-US" altLang="zh-TW" sz="2400" b="1" dirty="0" err="1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RX_Buffer</a:t>
            </a:r>
            <a:r>
              <a:rPr lang="en-US" altLang="zh-TW" sz="2400" b="1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8);</a:t>
            </a:r>
          </a:p>
          <a:p>
            <a:pPr lvl="1"/>
            <a:r>
              <a:rPr lang="en-US" altLang="zh-TW" sz="2400" b="1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UART_READ(UART1); </a:t>
            </a:r>
            <a:r>
              <a:rPr lang="en-US" altLang="zh-TW" sz="2400" b="1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// </a:t>
            </a:r>
            <a:r>
              <a:rPr lang="en-US" altLang="zh-TW" sz="2400" b="1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read </a:t>
            </a:r>
            <a:r>
              <a:rPr lang="en-US" altLang="zh-TW" sz="2400" b="1" dirty="0">
                <a:solidFill>
                  <a:srgbClr val="FF0000"/>
                </a:solidFill>
                <a:latin typeface="Arial Black" panose="020B0A040201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1 byte </a:t>
            </a:r>
          </a:p>
          <a:p>
            <a:endParaRPr lang="en-US" altLang="zh-TW" sz="2400" b="1" dirty="0">
              <a:solidFill>
                <a:srgbClr val="C00000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r>
              <a:rPr lang="en-US" altLang="zh-TW" sz="2400" b="1" dirty="0" err="1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UART_Write</a:t>
            </a:r>
            <a:r>
              <a:rPr lang="en-US" altLang="zh-TW" sz="24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b="1" dirty="0" err="1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UARTn</a:t>
            </a:r>
            <a:r>
              <a:rPr lang="en-US" altLang="zh-TW" sz="24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</a:t>
            </a:r>
            <a:r>
              <a:rPr lang="en-US" altLang="zh-TW" sz="2400" b="1" dirty="0" err="1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WriteBuffer</a:t>
            </a:r>
            <a:r>
              <a:rPr lang="en-US" altLang="zh-TW" sz="24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</a:t>
            </a:r>
            <a:r>
              <a:rPr lang="en-US" altLang="zh-TW" sz="2400" b="1" dirty="0" err="1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No_of_bytes</a:t>
            </a:r>
            <a:r>
              <a:rPr lang="en-US" altLang="zh-TW" sz="24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);</a:t>
            </a:r>
          </a:p>
          <a:p>
            <a:pPr lvl="1"/>
            <a:r>
              <a:rPr lang="en-US" altLang="zh-TW" sz="2400" b="1" dirty="0" err="1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UART_Write</a:t>
            </a:r>
            <a:r>
              <a:rPr lang="en-US" altLang="zh-TW" sz="2400" b="1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(UART1, </a:t>
            </a:r>
            <a:r>
              <a:rPr lang="en-US" altLang="zh-TW" sz="2400" b="1" dirty="0" err="1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TX_Buffer</a:t>
            </a:r>
            <a:r>
              <a:rPr lang="en-US" altLang="zh-TW" sz="2400" b="1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8);</a:t>
            </a:r>
          </a:p>
          <a:p>
            <a:pPr lvl="1"/>
            <a:r>
              <a:rPr lang="en-US" altLang="zh-TW" sz="2400" b="1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UART_WRITE(UART1, </a:t>
            </a:r>
            <a:r>
              <a:rPr lang="en-US" altLang="zh-TW" sz="2400" b="1" dirty="0" err="1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out_data</a:t>
            </a:r>
            <a:r>
              <a:rPr lang="en-US" altLang="zh-TW" sz="2400" b="1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); </a:t>
            </a:r>
            <a:r>
              <a:rPr lang="en-US" altLang="zh-TW" sz="2400" b="1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// </a:t>
            </a:r>
            <a:r>
              <a:rPr lang="en-US" altLang="zh-TW" sz="2400" b="1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write </a:t>
            </a:r>
            <a:r>
              <a:rPr lang="en-US" altLang="zh-TW" sz="2400" b="1" dirty="0">
                <a:solidFill>
                  <a:srgbClr val="FF0000"/>
                </a:solidFill>
                <a:latin typeface="Arial Black" panose="020B0A040201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1 byte</a:t>
            </a:r>
          </a:p>
          <a:p>
            <a:endParaRPr lang="en-US" altLang="zh-TW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6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5207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Black" panose="020B0A04020102020204" pitchFamily="34" charset="0"/>
              </a:rPr>
              <a:t>UART Port &amp; INT Initialization</a:t>
            </a:r>
            <a:endParaRPr lang="zh-TW" alt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19459" name="Rectangle 3"/>
          <p:cNvSpPr txBox="1">
            <a:spLocks noChangeArrowheads="1"/>
          </p:cNvSpPr>
          <p:nvPr/>
        </p:nvSpPr>
        <p:spPr bwMode="auto">
          <a:xfrm>
            <a:off x="584200" y="2098676"/>
            <a:ext cx="10858500" cy="290512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void Init_HC06(void)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2800" dirty="0" err="1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UART_Open</a:t>
            </a: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UART1</a:t>
            </a:r>
            <a:r>
              <a:rPr lang="en-US" altLang="zh-TW" sz="28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  </a:t>
            </a:r>
            <a:r>
              <a:rPr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9600</a:t>
            </a: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);	</a:t>
            </a:r>
            <a:r>
              <a:rPr lang="en-US" altLang="zh-TW" sz="24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// enable UART1 at 9600 </a:t>
            </a:r>
            <a:r>
              <a:rPr lang="en-US" altLang="zh-TW" sz="2400" dirty="0" err="1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baudrate</a:t>
            </a:r>
            <a:endParaRPr lang="en-US" altLang="zh-TW" sz="2400" dirty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UART_ENABLE_INT(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UART1</a:t>
            </a: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</a:t>
            </a:r>
            <a:r>
              <a:rPr lang="en-US" altLang="zh-TW" sz="2800" dirty="0" err="1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UART_</a:t>
            </a:r>
            <a:r>
              <a:rPr lang="en-US" altLang="zh-TW" sz="28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IER</a:t>
            </a:r>
            <a:r>
              <a:rPr lang="en-US" altLang="zh-TW" sz="2800" dirty="0" err="1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_</a:t>
            </a:r>
            <a:r>
              <a:rPr lang="en-US" altLang="zh-TW" sz="2800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RDA</a:t>
            </a:r>
            <a:r>
              <a:rPr lang="en-US" altLang="zh-TW" sz="2800" dirty="0" err="1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_IE_Msk</a:t>
            </a: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2800" dirty="0" err="1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NVIC_EnableIRQ</a:t>
            </a: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UART1</a:t>
            </a: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_IRQn);	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}				</a:t>
            </a:r>
            <a:r>
              <a:rPr lang="en-US" altLang="zh-TW" sz="24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zh-TW" sz="1800" i="1" dirty="0">
              <a:solidFill>
                <a:srgbClr val="006600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7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1300" y="1397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UART IRQ Handler</a:t>
            </a:r>
            <a:endParaRPr lang="zh-TW" altLang="en-US" sz="4000" b="1" dirty="0"/>
          </a:p>
        </p:txBody>
      </p:sp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11582400" cy="5029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#define </a:t>
            </a:r>
            <a:r>
              <a:rPr lang="en-US" altLang="zh-TW" sz="2800" dirty="0">
                <a:latin typeface="Arial Black" panose="020B0A040201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RXBUFSIZE</a:t>
            </a: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8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volatile char </a:t>
            </a:r>
            <a:r>
              <a:rPr lang="en-US" altLang="zh-TW" sz="2800" dirty="0" err="1">
                <a:solidFill>
                  <a:srgbClr val="FF0000"/>
                </a:solidFill>
                <a:latin typeface="Arial Black" panose="020B0A040201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RX_buffer</a:t>
            </a: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[RXBUFSIZE];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zh-TW" sz="2800" dirty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void 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UART1</a:t>
            </a: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_IRQHandler(void)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uint32_t u32IntSts= 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UART1</a:t>
            </a: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-&gt;ISR; </a:t>
            </a:r>
            <a:r>
              <a:rPr lang="en-US" altLang="zh-TW" sz="28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// </a:t>
            </a: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 interrupt status bit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if(u32IntSts &amp; UART_IS_RX_READY(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UART1</a:t>
            </a: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)) {			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</a:t>
            </a:r>
            <a:r>
              <a:rPr lang="en-US" altLang="zh-TW" sz="2800" b="1" dirty="0" err="1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UART_Read</a:t>
            </a: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UART1</a:t>
            </a: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  <a:latin typeface="Arial Black" panose="020B0A040201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RX_buffer</a:t>
            </a: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</a:t>
            </a:r>
            <a:r>
              <a:rPr lang="en-US" altLang="zh-TW" sz="2800" b="1" dirty="0">
                <a:latin typeface="Arial Black" panose="020B0A040201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RXBUFSIZE</a:t>
            </a: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}</a:t>
            </a:r>
            <a:endParaRPr lang="en-US" altLang="zh-TW" sz="2800" dirty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}	</a:t>
            </a:r>
            <a:r>
              <a:rPr lang="en-US" altLang="zh-TW" sz="18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zh-TW" sz="1400" i="1" dirty="0">
              <a:solidFill>
                <a:srgbClr val="006600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0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39222" y="211322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TW" b="1" dirty="0"/>
              <a:t>UART Protocol Setting</a:t>
            </a:r>
            <a:endParaRPr lang="zh-TW" altLang="en-US" b="1" dirty="0"/>
          </a:p>
        </p:txBody>
      </p:sp>
      <p:grpSp>
        <p:nvGrpSpPr>
          <p:cNvPr id="2" name="群組 1"/>
          <p:cNvGrpSpPr/>
          <p:nvPr/>
        </p:nvGrpSpPr>
        <p:grpSpPr>
          <a:xfrm>
            <a:off x="1155700" y="1282700"/>
            <a:ext cx="9461500" cy="2803942"/>
            <a:chOff x="3011488" y="2133600"/>
            <a:chExt cx="5688012" cy="1851442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2006367"/>
                </p:ext>
              </p:extLst>
            </p:nvPr>
          </p:nvGraphicFramePr>
          <p:xfrm>
            <a:off x="3011488" y="2851151"/>
            <a:ext cx="5688012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Visio" r:id="rId4" imgW="3646932" imgH="279502" progId="Visio.Drawing.11">
                    <p:embed/>
                  </p:oleObj>
                </mc:Choice>
                <mc:Fallback>
                  <p:oleObj name="Visio" r:id="rId4" imgW="3646932" imgH="279502" progId="Visio.Drawing.11">
                    <p:embed/>
                    <p:pic>
                      <p:nvPicPr>
                        <p:cNvPr id="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488" y="2851151"/>
                          <a:ext cx="5688012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48"/>
            <p:cNvSpPr>
              <a:spLocks noChangeArrowheads="1"/>
            </p:cNvSpPr>
            <p:nvPr/>
          </p:nvSpPr>
          <p:spPr bwMode="auto">
            <a:xfrm>
              <a:off x="4210051" y="3646488"/>
              <a:ext cx="966931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5 ~ 8bits</a:t>
              </a:r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 flipV="1">
              <a:off x="4786313" y="3287714"/>
              <a:ext cx="0" cy="3508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Rectangle 50"/>
            <p:cNvSpPr>
              <a:spLocks noChangeArrowheads="1"/>
            </p:cNvSpPr>
            <p:nvPr/>
          </p:nvSpPr>
          <p:spPr bwMode="auto">
            <a:xfrm>
              <a:off x="4856163" y="2133600"/>
              <a:ext cx="2204450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Even, odd or no-parity</a:t>
              </a:r>
            </a:p>
          </p:txBody>
        </p:sp>
        <p:sp>
          <p:nvSpPr>
            <p:cNvPr id="12" name="Line 51"/>
            <p:cNvSpPr>
              <a:spLocks noChangeShapeType="1"/>
            </p:cNvSpPr>
            <p:nvPr/>
          </p:nvSpPr>
          <p:spPr bwMode="auto">
            <a:xfrm>
              <a:off x="5891213" y="2420938"/>
              <a:ext cx="0" cy="4318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Rectangle 52"/>
            <p:cNvSpPr>
              <a:spLocks noChangeArrowheads="1"/>
            </p:cNvSpPr>
            <p:nvPr/>
          </p:nvSpPr>
          <p:spPr bwMode="auto">
            <a:xfrm>
              <a:off x="6010276" y="3644900"/>
              <a:ext cx="966931" cy="3385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 ~ 2bits</a:t>
              </a:r>
            </a:p>
          </p:txBody>
        </p:sp>
        <p:sp>
          <p:nvSpPr>
            <p:cNvPr id="14" name="Line 53"/>
            <p:cNvSpPr>
              <a:spLocks noChangeShapeType="1"/>
            </p:cNvSpPr>
            <p:nvPr/>
          </p:nvSpPr>
          <p:spPr bwMode="auto">
            <a:xfrm flipV="1">
              <a:off x="6586538" y="3286125"/>
              <a:ext cx="0" cy="3508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714666" y="4627587"/>
            <a:ext cx="10858500" cy="169277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TW" sz="2400" b="1" u="sng" dirty="0" err="1" smtClean="0">
                <a:latin typeface="Arial" panose="020B0604020202020204" pitchFamily="34" charset="0"/>
                <a:ea typeface="新細明體" panose="02020500000000000000" pitchFamily="18" charset="-120"/>
              </a:rPr>
              <a:t>UART_SetLine_Config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WORD_LEN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_</a:t>
            </a: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PARITY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_</a:t>
            </a:r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NONE, STOP_BIT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_</a:t>
            </a:r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endParaRPr lang="en-US" altLang="zh-TW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TW" sz="2400" dirty="0" err="1">
                <a:latin typeface="Arial" panose="020B0604020202020204" pitchFamily="34" charset="0"/>
                <a:ea typeface="新細明體" panose="02020500000000000000" pitchFamily="18" charset="-120"/>
              </a:rPr>
              <a:t>uart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pitchFamily="18" charset="-120"/>
              </a:rPr>
              <a:t>-&gt; LCR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=   UART_</a:t>
            </a: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WORD_LEN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_</a:t>
            </a: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|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                         UART_</a:t>
            </a: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PARITY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_</a:t>
            </a: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NONE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|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                         UART_</a:t>
            </a:r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STOP_BIT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_</a:t>
            </a:r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;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548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 txBox="1">
            <a:spLocks/>
          </p:cNvSpPr>
          <p:nvPr/>
        </p:nvSpPr>
        <p:spPr>
          <a:xfrm>
            <a:off x="9782907" y="6189785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3</a:t>
            </a:r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1391" y="1637663"/>
            <a:ext cx="96078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err="1" smtClean="0">
                <a:latin typeface="Arial Black" pitchFamily="34" charset="0"/>
              </a:rPr>
              <a:t>Keil</a:t>
            </a:r>
            <a:r>
              <a:rPr lang="en-US" altLang="zh-TW" sz="7200" dirty="0" smtClean="0">
                <a:latin typeface="Arial Black" pitchFamily="34" charset="0"/>
              </a:rPr>
              <a:t> </a:t>
            </a:r>
            <a:r>
              <a:rPr lang="zh-TW" altLang="en-US" sz="7200" dirty="0" smtClean="0">
                <a:latin typeface="Arial Black" pitchFamily="34" charset="0"/>
              </a:rPr>
              <a:t>  </a:t>
            </a:r>
            <a:r>
              <a:rPr lang="en-US" altLang="zh-TW" sz="7200" dirty="0" smtClean="0">
                <a:latin typeface="Arial Black" pitchFamily="34" charset="0"/>
              </a:rPr>
              <a:t>Demo</a:t>
            </a:r>
          </a:p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>
                <a:solidFill>
                  <a:srgbClr val="FF0000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UART</a:t>
            </a:r>
            <a:r>
              <a:rPr lang="en-US" altLang="zh-TW" sz="4400" dirty="0">
                <a:latin typeface="Arial Black" panose="020B0A04020102020204" pitchFamily="34" charset="0"/>
                <a:ea typeface="微軟正黑體" panose="020B0604030504040204" pitchFamily="34" charset="-120"/>
              </a:rPr>
              <a:t>,</a:t>
            </a:r>
            <a:r>
              <a:rPr lang="zh-TW" altLang="en-US" sz="4400" dirty="0">
                <a:latin typeface="Arial Black" panose="020B0A04020102020204" pitchFamily="34" charset="0"/>
                <a:ea typeface="微軟正黑體" panose="020B0604030504040204" pitchFamily="34" charset="-120"/>
              </a:rPr>
              <a:t>   </a:t>
            </a:r>
            <a:r>
              <a:rPr lang="en-US" altLang="zh-TW" sz="4400" dirty="0">
                <a:latin typeface="Arial Black" panose="020B0A04020102020204" pitchFamily="34" charset="0"/>
                <a:ea typeface="微軟正黑體" panose="020B0604030504040204" pitchFamily="34" charset="-120"/>
              </a:rPr>
              <a:t>7-Seg,   LCD,  Keypad</a:t>
            </a:r>
            <a:endParaRPr lang="zh-TW" altLang="en-US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54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537" y="328246"/>
            <a:ext cx="10627706" cy="1356360"/>
          </a:xfrm>
        </p:spPr>
        <p:txBody>
          <a:bodyPr/>
          <a:lstStyle/>
          <a:p>
            <a:r>
              <a:rPr lang="en-US" altLang="zh-TW" dirty="0" smtClean="0">
                <a:latin typeface="Arial Black" pitchFamily="34" charset="0"/>
                <a:cs typeface="Arial" panose="020B0604020202020204" pitchFamily="34" charset="0"/>
              </a:rPr>
              <a:t>Practice</a:t>
            </a:r>
            <a:endParaRPr lang="zh-TW" altLang="en-US" b="1" dirty="0">
              <a:latin typeface="Arial Black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8325987" y="3811985"/>
            <a:ext cx="2583496" cy="2273922"/>
            <a:chOff x="5296978" y="3882164"/>
            <a:chExt cx="2197650" cy="20160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6978" y="3882164"/>
              <a:ext cx="2197650" cy="201600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5485161" y="4132672"/>
              <a:ext cx="28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FF00"/>
                  </a:solidFill>
                </a:rPr>
                <a:t>1</a:t>
              </a:r>
              <a:endParaRPr lang="zh-TW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236650" y="4139611"/>
              <a:ext cx="28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FF00"/>
                  </a:solidFill>
                </a:rPr>
                <a:t>2</a:t>
              </a:r>
              <a:endParaRPr lang="zh-TW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984643" y="4132672"/>
              <a:ext cx="28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FF00"/>
                  </a:solidFill>
                </a:rPr>
                <a:t>3</a:t>
              </a:r>
              <a:endParaRPr lang="zh-TW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485160" y="4723906"/>
              <a:ext cx="28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FF00"/>
                  </a:solidFill>
                </a:rPr>
                <a:t>4</a:t>
              </a:r>
              <a:endParaRPr lang="zh-TW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967172" y="4786206"/>
              <a:ext cx="28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FF00"/>
                  </a:solidFill>
                </a:rPr>
                <a:t>6</a:t>
              </a:r>
              <a:endParaRPr lang="zh-TW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230929" y="4743392"/>
              <a:ext cx="28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FF00"/>
                  </a:solidFill>
                </a:rPr>
                <a:t>5</a:t>
              </a:r>
              <a:endParaRPr lang="zh-TW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511959" y="5367924"/>
              <a:ext cx="28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FF00"/>
                  </a:solidFill>
                </a:rPr>
                <a:t>7</a:t>
              </a:r>
              <a:endParaRPr lang="zh-TW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230928" y="5403673"/>
              <a:ext cx="28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FF00"/>
                  </a:solidFill>
                </a:rPr>
                <a:t>8</a:t>
              </a:r>
              <a:endParaRPr lang="zh-TW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956620" y="5358398"/>
              <a:ext cx="28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FF00"/>
                  </a:solidFill>
                </a:rPr>
                <a:t>9</a:t>
              </a:r>
              <a:endParaRPr lang="zh-TW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230928" y="4740680"/>
              <a:ext cx="28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FF00"/>
                  </a:solidFill>
                </a:rPr>
                <a:t>5</a:t>
              </a:r>
              <a:endParaRPr lang="zh-TW" alt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8141275" y="1631012"/>
            <a:ext cx="2952920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endParaRPr lang="en-US" altLang="zh-TW" sz="2400" b="1" dirty="0" smtClean="0">
              <a:latin typeface="Arial Black" panose="020B0A04020102020204" pitchFamily="34" charset="0"/>
            </a:endParaRPr>
          </a:p>
          <a:p>
            <a:endParaRPr lang="en-US" altLang="zh-TW" sz="2400" b="1" dirty="0">
              <a:latin typeface="Arial Black" panose="020B0A04020102020204" pitchFamily="34" charset="0"/>
            </a:endParaRPr>
          </a:p>
          <a:p>
            <a:r>
              <a:rPr lang="en-US" altLang="zh-TW" sz="2400" b="1" dirty="0" smtClean="0">
                <a:latin typeface="Arial Black" panose="020B0A04020102020204" pitchFamily="34" charset="0"/>
              </a:rPr>
              <a:t>123456</a:t>
            </a:r>
          </a:p>
          <a:p>
            <a:endParaRPr lang="en-US" altLang="zh-TW" sz="2400" b="1" dirty="0" smtClean="0">
              <a:latin typeface="Arial Black" panose="020B0A04020102020204" pitchFamily="34" charset="0"/>
            </a:endParaRPr>
          </a:p>
          <a:p>
            <a:endParaRPr lang="zh-TW" alt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9239" y="1419022"/>
            <a:ext cx="7548484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TW" sz="32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2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Keypad</a:t>
            </a:r>
            <a:r>
              <a:rPr lang="en-US" altLang="zh-TW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gets </a:t>
            </a:r>
            <a:r>
              <a:rPr lang="en-US" altLang="zh-TW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32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  <a:p>
            <a:pPr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32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7-Seg</a:t>
            </a:r>
            <a:r>
              <a:rPr lang="en-US" altLang="zh-TW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displays </a:t>
            </a:r>
            <a:r>
              <a:rPr lang="en-US" altLang="zh-TW" sz="3200" b="1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32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2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  <a:r>
              <a:rPr lang="en-US" altLang="zh-TW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transmits the </a:t>
            </a:r>
            <a:r>
              <a:rPr lang="en-US" altLang="zh-TW" sz="32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US" altLang="zh-TW" sz="32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3200" b="1" kern="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Receiver </a:t>
            </a:r>
          </a:p>
          <a:p>
            <a:pPr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3200" b="1" kern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  <a:r>
              <a:rPr lang="en-US" altLang="zh-TW" sz="32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gets </a:t>
            </a:r>
            <a:r>
              <a:rPr lang="en-US" altLang="zh-TW" sz="3200" b="1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32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US" altLang="zh-TW" sz="32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200" b="1" kern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  <a:r>
              <a:rPr lang="en-US" altLang="zh-TW" sz="3200" b="1" kern="0" dirty="0">
                <a:latin typeface="Arial" panose="020B0604020202020204" pitchFamily="34" charset="0"/>
                <a:cs typeface="Arial" panose="020B0604020202020204" pitchFamily="34" charset="0"/>
              </a:rPr>
              <a:t> displays the </a:t>
            </a:r>
            <a:r>
              <a:rPr lang="en-US" altLang="zh-TW" sz="32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Loopback testing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  </a:t>
            </a: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TW" sz="2400" b="1" kern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 </a:t>
            </a: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could be the same.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83" y="574101"/>
            <a:ext cx="2691000" cy="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3"/>
          <p:cNvSpPr txBox="1">
            <a:spLocks/>
          </p:cNvSpPr>
          <p:nvPr/>
        </p:nvSpPr>
        <p:spPr>
          <a:xfrm>
            <a:off x="8763000" y="6567056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fld id="{9CA9ED92-65D7-4721-8117-60AE27A4DBB8}" type="slidenum">
              <a:rPr lang="en-US" altLang="zh-TW" sz="1400" b="1">
                <a:solidFill>
                  <a:srgbClr val="0000FF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17</a:t>
            </a:fld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3015" y="892201"/>
            <a:ext cx="118240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void UART02_IRQHandler(void)</a:t>
            </a:r>
          </a:p>
          <a:p>
            <a:pPr>
              <a:defRPr/>
            </a:pP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defRPr/>
            </a:pP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	uint8_t </a:t>
            </a:r>
            <a:r>
              <a:rPr lang="zh-TW" altLang="en-US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	uint32_t </a:t>
            </a:r>
            <a:r>
              <a:rPr lang="en-US" altLang="zh-TW" sz="2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u32IntSts</a:t>
            </a: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 = UART0-&gt;ISR;</a:t>
            </a:r>
          </a:p>
          <a:p>
            <a:pPr>
              <a:defRPr/>
            </a:pPr>
            <a:endParaRPr lang="en-US" altLang="zh-TW" sz="2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	if</a:t>
            </a: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u32IntSts</a:t>
            </a: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altLang="zh-TW" sz="2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UART_IS_RX_READY</a:t>
            </a: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(UART0)) </a:t>
            </a:r>
            <a:r>
              <a:rPr lang="en-US" altLang="zh-TW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zh-TW" altLang="en-US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zh-TW" altLang="en-US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TW" b="1" kern="0" dirty="0">
                <a:latin typeface="Arial" panose="020B0604020202020204" pitchFamily="34" charset="0"/>
                <a:cs typeface="Arial" panose="020B0604020202020204" pitchFamily="34" charset="0"/>
              </a:rPr>
              <a:t>check ISR on &amp; RX is ready</a:t>
            </a:r>
            <a:endParaRPr lang="en-US" altLang="zh-TW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		while (!(UART0-&gt;FSR &amp; </a:t>
            </a:r>
            <a:r>
              <a:rPr lang="en-US" altLang="zh-TW" sz="24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UART_FSR_</a:t>
            </a:r>
            <a:r>
              <a:rPr lang="en-US" altLang="zh-TW" sz="2400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RX_EMPTY</a:t>
            </a:r>
            <a:r>
              <a:rPr lang="en-US" altLang="zh-TW" sz="24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_Msk</a:t>
            </a: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r>
              <a:rPr lang="zh-TW" altLang="en-US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altLang="zh-TW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TW" b="1" kern="0" dirty="0">
                <a:latin typeface="Arial" panose="020B0604020202020204" pitchFamily="34" charset="0"/>
                <a:cs typeface="Arial" panose="020B0604020202020204" pitchFamily="34" charset="0"/>
              </a:rPr>
              <a:t>check RX </a:t>
            </a:r>
            <a:r>
              <a:rPr lang="en-US" altLang="zh-TW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zh-TW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en-US" altLang="zh-TW" b="1" kern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2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			c = </a:t>
            </a:r>
            <a:r>
              <a:rPr lang="en-US" altLang="zh-TW" sz="2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UART_READ</a:t>
            </a: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(UART0</a:t>
            </a: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zh-TW" altLang="en-US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TW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read 1 byte from </a:t>
            </a:r>
            <a:r>
              <a:rPr lang="en-US" altLang="zh-TW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UART </a:t>
            </a:r>
            <a:r>
              <a:rPr lang="en-US" altLang="zh-TW" sz="20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endParaRPr lang="en-US" altLang="zh-TW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			if (c!= '0') {</a:t>
            </a:r>
          </a:p>
          <a:p>
            <a:pPr>
              <a:defRPr/>
            </a:pP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altLang="zh-TW" sz="24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printC</a:t>
            </a: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(8*</a:t>
            </a:r>
            <a:r>
              <a:rPr lang="en-US" altLang="zh-TW" sz="24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count_Char</a:t>
            </a: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, 16*(count_Line%4), c</a:t>
            </a: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zh-TW" altLang="en-US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kern="0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TW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LCD display</a:t>
            </a:r>
            <a:endParaRPr lang="en-US" altLang="zh-TW" sz="2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			  if </a:t>
            </a: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(++</a:t>
            </a:r>
            <a:r>
              <a:rPr lang="en-US" altLang="zh-TW" sz="2400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count_Char</a:t>
            </a: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==16){</a:t>
            </a:r>
            <a:r>
              <a:rPr lang="en-US" altLang="zh-TW" sz="24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count_Char</a:t>
            </a: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 =0; </a:t>
            </a:r>
            <a:r>
              <a:rPr lang="en-US" altLang="zh-TW" sz="24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count_Line</a:t>
            </a: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++; </a:t>
            </a: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  <a:r>
              <a:rPr lang="en-US" altLang="zh-TW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24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}</a:t>
            </a:r>
            <a:r>
              <a:rPr lang="zh-TW" altLang="en-US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24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zh-TW" altLang="en-US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TW" sz="24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TW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15" y="305829"/>
            <a:ext cx="11158370" cy="749185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  <a:latin typeface="Arial Black" pitchFamily="34" charset="0"/>
              </a:rPr>
              <a:t>C  Codes </a:t>
            </a:r>
            <a:r>
              <a:rPr lang="en-US" altLang="zh-TW" dirty="0" smtClean="0">
                <a:latin typeface="Arial Black" pitchFamily="34" charset="0"/>
              </a:rPr>
              <a:t>:</a:t>
            </a:r>
            <a:r>
              <a:rPr lang="zh-TW" altLang="en-US" dirty="0" smtClean="0">
                <a:latin typeface="Arial Black" pitchFamily="34" charset="0"/>
              </a:rPr>
              <a:t>   </a:t>
            </a:r>
            <a:r>
              <a:rPr lang="en-US" altLang="zh-TW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UART  </a:t>
            </a:r>
            <a:r>
              <a:rPr lang="en-US" altLang="zh-TW" sz="3200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IRQHandler</a:t>
            </a:r>
            <a:r>
              <a:rPr lang="en-US" altLang="zh-TW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to receive</a:t>
            </a:r>
            <a:r>
              <a:rPr lang="en-US" altLang="zh-TW" b="1" dirty="0">
                <a:latin typeface="Arial Black" panose="020B0A04020102020204" pitchFamily="34" charset="0"/>
              </a:rPr>
              <a:t>	</a:t>
            </a:r>
            <a:br>
              <a:rPr lang="en-US" altLang="zh-TW" b="1" dirty="0">
                <a:latin typeface="Arial Black" panose="020B0A04020102020204" pitchFamily="34" charset="0"/>
              </a:rPr>
            </a:br>
            <a:endParaRPr lang="en-US" altLang="zh-TW" sz="28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2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3"/>
          <p:cNvSpPr txBox="1">
            <a:spLocks/>
          </p:cNvSpPr>
          <p:nvPr/>
        </p:nvSpPr>
        <p:spPr>
          <a:xfrm>
            <a:off x="8763000" y="6567056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fld id="{9CA9ED92-65D7-4721-8117-60AE27A4DBB8}" type="slidenum">
              <a:rPr lang="en-US" altLang="zh-TW" sz="1400" b="1">
                <a:solidFill>
                  <a:srgbClr val="0000FF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18</a:t>
            </a:fld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799" y="892201"/>
            <a:ext cx="116413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b="1" kern="0" dirty="0" smtClean="0">
                <a:latin typeface="Arial Black" pitchFamily="34" charset="0"/>
              </a:rPr>
              <a:t>int32_t </a:t>
            </a:r>
            <a:r>
              <a:rPr lang="en-US" altLang="zh-TW" sz="2400" b="1" kern="0" dirty="0">
                <a:solidFill>
                  <a:srgbClr val="4A66AC"/>
                </a:solidFill>
                <a:latin typeface="Arial Black" pitchFamily="34" charset="0"/>
              </a:rPr>
              <a:t>main</a:t>
            </a:r>
            <a:r>
              <a:rPr lang="en-US" altLang="zh-TW" sz="2400" b="1" kern="0" dirty="0">
                <a:latin typeface="Arial Black" pitchFamily="34" charset="0"/>
              </a:rPr>
              <a:t>()</a:t>
            </a: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{	</a:t>
            </a:r>
          </a:p>
          <a:p>
            <a:pPr>
              <a:defRPr/>
            </a:pPr>
            <a:r>
              <a:rPr lang="en-US" altLang="zh-TW" sz="2400" b="1" kern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Initialize all MCU Interfaces;</a:t>
            </a:r>
            <a:endParaRPr lang="en-US" altLang="zh-TW" sz="24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TW" sz="2400" b="1" kern="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Init_UART</a:t>
            </a: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US" altLang="zh-TW" sz="2400" b="1" kern="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TW" sz="2400" b="1" kern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while(1</a:t>
            </a: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	</a:t>
            </a:r>
          </a:p>
          <a:p>
            <a:pPr lvl="1">
              <a:defRPr/>
            </a:pP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(</a:t>
            </a:r>
            <a:r>
              <a:rPr lang="en-US" altLang="zh-TW" sz="2400" b="1" kern="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KEY_Flag</a:t>
            </a: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!=0) {</a:t>
            </a:r>
          </a:p>
          <a:p>
            <a:pPr lvl="1">
              <a:defRPr/>
            </a:pP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digit[3] = digit[2];</a:t>
            </a:r>
          </a:p>
          <a:p>
            <a:pPr lvl="1">
              <a:defRPr/>
            </a:pP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digit[2] = digit[1];</a:t>
            </a:r>
          </a:p>
          <a:p>
            <a:pPr lvl="1">
              <a:defRPr/>
            </a:pP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digit[1] = digit[0];</a:t>
            </a:r>
          </a:p>
          <a:p>
            <a:pPr lvl="1">
              <a:defRPr/>
            </a:pP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digit[0] = </a:t>
            </a:r>
            <a:r>
              <a:rPr lang="en-US" altLang="zh-TW" sz="2400" b="1" kern="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KEY_Flag</a:t>
            </a: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zh-TW" b="1" kern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TW" b="1" kern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KEY </a:t>
            </a:r>
            <a:r>
              <a:rPr lang="en-US" altLang="zh-TW" b="1" kern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in</a:t>
            </a:r>
            <a:r>
              <a:rPr lang="en-US" altLang="zh-TW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digit[0]</a:t>
            </a:r>
            <a:r>
              <a:rPr lang="en-US" altLang="zh-TW" b="1" kern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2400" b="1" kern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zh-TW" sz="2400" b="1" kern="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KEY_Flag</a:t>
            </a: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=0</a:t>
            </a:r>
            <a:r>
              <a:rPr lang="en-US" altLang="zh-TW" sz="2400" b="1" kern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TW" sz="2400" b="1" kern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ASSCII = digit[0]+48;</a:t>
            </a:r>
          </a:p>
          <a:p>
            <a:pPr lvl="1">
              <a:defRPr/>
            </a:pP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zh-TW" sz="2400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UART_Write</a:t>
            </a: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(UART0, &amp;ASSCII, 1</a:t>
            </a: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altLang="zh-TW" sz="2400" b="1" kern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en-US" altLang="zh-TW" sz="2400" b="1" kern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TW" sz="2400" b="1" kern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>
              <a:defRPr/>
            </a:pPr>
            <a:r>
              <a:rPr lang="en-US" altLang="zh-TW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TW" sz="2400" b="1" dirty="0" smtClean="0">
              <a:latin typeface="Arial Black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15" y="305829"/>
            <a:ext cx="11158370" cy="749185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  <a:latin typeface="Arial Black" pitchFamily="34" charset="0"/>
              </a:rPr>
              <a:t>C  Codes </a:t>
            </a:r>
            <a:r>
              <a:rPr lang="en-US" altLang="zh-TW" dirty="0" smtClean="0">
                <a:latin typeface="Arial Black" pitchFamily="34" charset="0"/>
              </a:rPr>
              <a:t>: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a number to send  </a:t>
            </a:r>
            <a:endParaRPr lang="en-US" altLang="zh-TW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853945" y="73773"/>
            <a:ext cx="6318091" cy="1720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zh-TW" altLang="en-US" sz="3600" b="1" dirty="0" smtClean="0">
                <a:solidFill>
                  <a:srgbClr val="F9FCF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版權聲明</a:t>
            </a:r>
            <a:endParaRPr lang="zh-TW" altLang="en-US" sz="4800" b="1" dirty="0">
              <a:solidFill>
                <a:srgbClr val="F9FCF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78445"/>
              </p:ext>
            </p:extLst>
          </p:nvPr>
        </p:nvGraphicFramePr>
        <p:xfrm>
          <a:off x="719928" y="1793909"/>
          <a:ext cx="10706688" cy="44587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04817">
                  <a:extLst>
                    <a:ext uri="{9D8B030D-6E8A-4147-A177-3AD203B41FA5}">
                      <a16:colId xmlns:a16="http://schemas.microsoft.com/office/drawing/2014/main" val="1774928513"/>
                    </a:ext>
                  </a:extLst>
                </a:gridCol>
                <a:gridCol w="3832975">
                  <a:extLst>
                    <a:ext uri="{9D8B030D-6E8A-4147-A177-3AD203B41FA5}">
                      <a16:colId xmlns:a16="http://schemas.microsoft.com/office/drawing/2014/main" val="2398041871"/>
                    </a:ext>
                  </a:extLst>
                </a:gridCol>
                <a:gridCol w="3568896">
                  <a:extLst>
                    <a:ext uri="{9D8B030D-6E8A-4147-A177-3AD203B41FA5}">
                      <a16:colId xmlns:a16="http://schemas.microsoft.com/office/drawing/2014/main" val="3034441798"/>
                    </a:ext>
                  </a:extLst>
                </a:gridCol>
              </a:tblGrid>
              <a:tr h="5268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素材內容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引用來源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授權說明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33371"/>
                  </a:ext>
                </a:extLst>
              </a:tr>
              <a:tr h="526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https://drive.google.com/drive/folders/1dwAL_a18o_VV9iBkfLwzhcTKHnRy5K9S?usp=sharing</a:t>
                      </a:r>
                    </a:p>
                    <a:p>
                      <a:pPr algn="ctr"/>
                      <a:endParaRPr lang="en-US" altLang="zh-TW" sz="2800" b="1" dirty="0" smtClean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郭子仁 </a:t>
                      </a:r>
                      <a:r>
                        <a:rPr lang="en-US" altLang="zh-TW" sz="2800" b="1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MCU Interfaces &amp; Driver Design   2020 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57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1641331" y="1484167"/>
            <a:ext cx="9004131" cy="1799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13  </a:t>
            </a:r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週</a:t>
            </a:r>
          </a:p>
          <a:p>
            <a:pPr>
              <a:lnSpc>
                <a:spcPct val="150000"/>
              </a:lnSpc>
            </a:pP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UART</a:t>
            </a:r>
            <a:endParaRPr lang="zh-TW" altLang="en-US" sz="6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49705" y="4691921"/>
            <a:ext cx="11092721" cy="1220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UART,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7-Seg,   LCD,  Keypad </a:t>
            </a:r>
            <a:endParaRPr lang="zh-TW" altLang="en-US" sz="32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05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1070329" y="1788028"/>
            <a:ext cx="10340620" cy="1720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zh-TW" altLang="en-US" sz="4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有著作權，侵害必究</a:t>
            </a:r>
            <a:r>
              <a:rPr lang="en-US" altLang="zh-TW" sz="4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</a:t>
            </a:r>
            <a:r>
              <a:rPr lang="zh-TW" altLang="en-US" sz="4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逢甲大學</a:t>
            </a:r>
            <a:endParaRPr lang="en-US" altLang="zh-TW" sz="4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70000"/>
              </a:lnSpc>
            </a:pPr>
            <a:r>
              <a:rPr lang="en-US" altLang="zh-TW" sz="28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Copyright@Feng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Chia University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55" y="4174888"/>
            <a:ext cx="1516768" cy="15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01639" y="314328"/>
            <a:ext cx="11099800" cy="1143000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UART</a:t>
            </a:r>
            <a:r>
              <a:rPr lang="en-US" altLang="zh-TW" sz="2800" dirty="0">
                <a:latin typeface="Arial Black" panose="020B0A04020102020204" pitchFamily="34" charset="0"/>
              </a:rPr>
              <a:t> (</a:t>
            </a:r>
            <a:r>
              <a:rPr lang="en-US" altLang="zh-TW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U</a:t>
            </a:r>
            <a:r>
              <a:rPr lang="en-US" altLang="zh-TW" sz="2800" dirty="0">
                <a:latin typeface="Arial Black" panose="020B0A04020102020204" pitchFamily="34" charset="0"/>
              </a:rPr>
              <a:t>niversal </a:t>
            </a:r>
            <a:r>
              <a:rPr lang="en-US" altLang="zh-TW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A</a:t>
            </a:r>
            <a:r>
              <a:rPr lang="en-US" altLang="zh-TW" sz="2800" dirty="0">
                <a:latin typeface="Arial Black" panose="020B0A04020102020204" pitchFamily="34" charset="0"/>
              </a:rPr>
              <a:t>synchronous </a:t>
            </a:r>
            <a:r>
              <a:rPr lang="en-US" altLang="zh-TW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R</a:t>
            </a:r>
            <a:r>
              <a:rPr lang="en-US" altLang="zh-TW" sz="2800" dirty="0">
                <a:latin typeface="Arial Black" panose="020B0A04020102020204" pitchFamily="34" charset="0"/>
              </a:rPr>
              <a:t>eceiver </a:t>
            </a:r>
            <a:r>
              <a:rPr lang="en-US" altLang="zh-TW" sz="2800" u="sng" dirty="0" err="1">
                <a:solidFill>
                  <a:srgbClr val="FF0000"/>
                </a:solidFill>
                <a:latin typeface="Arial Black" panose="020B0A04020102020204" pitchFamily="34" charset="0"/>
              </a:rPr>
              <a:t>T</a:t>
            </a:r>
            <a:r>
              <a:rPr lang="en-US" altLang="zh-TW" sz="2800" dirty="0" err="1">
                <a:latin typeface="Arial Black" panose="020B0A04020102020204" pitchFamily="34" charset="0"/>
              </a:rPr>
              <a:t>ransimitter</a:t>
            </a:r>
            <a:r>
              <a:rPr lang="en-US" altLang="zh-TW" sz="2800" dirty="0">
                <a:latin typeface="Arial Black" panose="020B0A04020102020204" pitchFamily="34" charset="0"/>
              </a:rPr>
              <a:t>)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5123" name="Group 5168"/>
          <p:cNvGrpSpPr>
            <a:grpSpLocks/>
          </p:cNvGrpSpPr>
          <p:nvPr/>
        </p:nvGrpSpPr>
        <p:grpSpPr bwMode="auto">
          <a:xfrm>
            <a:off x="822324" y="1457328"/>
            <a:ext cx="9741408" cy="2540000"/>
            <a:chOff x="402669" y="2014361"/>
            <a:chExt cx="7690567" cy="1990703"/>
          </a:xfrm>
        </p:grpSpPr>
        <p:sp>
          <p:nvSpPr>
            <p:cNvPr id="5202" name="TextBox 4"/>
            <p:cNvSpPr txBox="1">
              <a:spLocks noChangeArrowheads="1"/>
            </p:cNvSpPr>
            <p:nvPr/>
          </p:nvSpPr>
          <p:spPr bwMode="auto">
            <a:xfrm>
              <a:off x="402669" y="2553898"/>
              <a:ext cx="10405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Serial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Transmit</a:t>
              </a:r>
              <a:endParaRPr lang="zh-TW" altLang="en-US" sz="16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203" name="Straight Connector 6"/>
            <p:cNvCxnSpPr>
              <a:cxnSpLocks noChangeShapeType="1"/>
            </p:cNvCxnSpPr>
            <p:nvPr/>
          </p:nvCxnSpPr>
          <p:spPr bwMode="auto">
            <a:xfrm>
              <a:off x="1561171" y="2630101"/>
              <a:ext cx="50405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04" name="Straight Connector 12"/>
            <p:cNvCxnSpPr>
              <a:cxnSpLocks noChangeShapeType="1"/>
            </p:cNvCxnSpPr>
            <p:nvPr/>
          </p:nvCxnSpPr>
          <p:spPr bwMode="auto">
            <a:xfrm>
              <a:off x="2065227" y="2630101"/>
              <a:ext cx="126014" cy="49393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05" name="Straight Connector 16"/>
            <p:cNvCxnSpPr>
              <a:cxnSpLocks noChangeShapeType="1"/>
            </p:cNvCxnSpPr>
            <p:nvPr/>
          </p:nvCxnSpPr>
          <p:spPr bwMode="auto">
            <a:xfrm flipH="1">
              <a:off x="2569283" y="2630101"/>
              <a:ext cx="112821" cy="49393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06" name="Straight Connector 19"/>
            <p:cNvCxnSpPr>
              <a:cxnSpLocks noChangeShapeType="1"/>
            </p:cNvCxnSpPr>
            <p:nvPr/>
          </p:nvCxnSpPr>
          <p:spPr bwMode="auto">
            <a:xfrm>
              <a:off x="2682104" y="2615791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07" name="Straight Connector 22"/>
            <p:cNvCxnSpPr>
              <a:cxnSpLocks noChangeShapeType="1"/>
            </p:cNvCxnSpPr>
            <p:nvPr/>
          </p:nvCxnSpPr>
          <p:spPr bwMode="auto">
            <a:xfrm>
              <a:off x="3073339" y="2630100"/>
              <a:ext cx="126014" cy="49393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08" name="Straight Connector 24"/>
            <p:cNvCxnSpPr>
              <a:cxnSpLocks noChangeShapeType="1"/>
            </p:cNvCxnSpPr>
            <p:nvPr/>
          </p:nvCxnSpPr>
          <p:spPr bwMode="auto">
            <a:xfrm flipH="1">
              <a:off x="3073339" y="2630100"/>
              <a:ext cx="112821" cy="49393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09" name="Straight Connector 44"/>
            <p:cNvCxnSpPr>
              <a:cxnSpLocks noChangeShapeType="1"/>
            </p:cNvCxnSpPr>
            <p:nvPr/>
          </p:nvCxnSpPr>
          <p:spPr bwMode="auto">
            <a:xfrm>
              <a:off x="2191241" y="3124032"/>
              <a:ext cx="36904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0" name="Straight Connector 46"/>
            <p:cNvCxnSpPr>
              <a:cxnSpLocks noChangeShapeType="1"/>
            </p:cNvCxnSpPr>
            <p:nvPr/>
          </p:nvCxnSpPr>
          <p:spPr bwMode="auto">
            <a:xfrm>
              <a:off x="2669831" y="3134157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1" name="Straight Connector 47"/>
            <p:cNvCxnSpPr>
              <a:cxnSpLocks noChangeShapeType="1"/>
            </p:cNvCxnSpPr>
            <p:nvPr/>
          </p:nvCxnSpPr>
          <p:spPr bwMode="auto">
            <a:xfrm>
              <a:off x="3217355" y="2630101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2" name="Straight Connector 48"/>
            <p:cNvCxnSpPr>
              <a:cxnSpLocks noChangeShapeType="1"/>
            </p:cNvCxnSpPr>
            <p:nvPr/>
          </p:nvCxnSpPr>
          <p:spPr bwMode="auto">
            <a:xfrm>
              <a:off x="3217355" y="3134157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3" name="Straight Connector 49"/>
            <p:cNvCxnSpPr>
              <a:cxnSpLocks noChangeShapeType="1"/>
            </p:cNvCxnSpPr>
            <p:nvPr/>
          </p:nvCxnSpPr>
          <p:spPr bwMode="auto">
            <a:xfrm>
              <a:off x="3649403" y="2630101"/>
              <a:ext cx="126014" cy="49393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4" name="Straight Connector 50"/>
            <p:cNvCxnSpPr>
              <a:cxnSpLocks noChangeShapeType="1"/>
            </p:cNvCxnSpPr>
            <p:nvPr/>
          </p:nvCxnSpPr>
          <p:spPr bwMode="auto">
            <a:xfrm flipH="1">
              <a:off x="3649403" y="2630101"/>
              <a:ext cx="112821" cy="49393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5" name="Straight Connector 51"/>
            <p:cNvCxnSpPr>
              <a:cxnSpLocks noChangeShapeType="1"/>
            </p:cNvCxnSpPr>
            <p:nvPr/>
          </p:nvCxnSpPr>
          <p:spPr bwMode="auto">
            <a:xfrm>
              <a:off x="3793419" y="2630102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6" name="Straight Connector 52"/>
            <p:cNvCxnSpPr>
              <a:cxnSpLocks noChangeShapeType="1"/>
            </p:cNvCxnSpPr>
            <p:nvPr/>
          </p:nvCxnSpPr>
          <p:spPr bwMode="auto">
            <a:xfrm>
              <a:off x="3793419" y="3134158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7" name="Straight Connector 53"/>
            <p:cNvCxnSpPr>
              <a:cxnSpLocks noChangeShapeType="1"/>
            </p:cNvCxnSpPr>
            <p:nvPr/>
          </p:nvCxnSpPr>
          <p:spPr bwMode="auto">
            <a:xfrm>
              <a:off x="4194272" y="2630101"/>
              <a:ext cx="126014" cy="49393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8" name="Straight Connector 54"/>
            <p:cNvCxnSpPr>
              <a:cxnSpLocks noChangeShapeType="1"/>
            </p:cNvCxnSpPr>
            <p:nvPr/>
          </p:nvCxnSpPr>
          <p:spPr bwMode="auto">
            <a:xfrm flipH="1">
              <a:off x="4194272" y="2630101"/>
              <a:ext cx="112821" cy="49393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9" name="Straight Connector 55"/>
            <p:cNvCxnSpPr>
              <a:cxnSpLocks noChangeShapeType="1"/>
            </p:cNvCxnSpPr>
            <p:nvPr/>
          </p:nvCxnSpPr>
          <p:spPr bwMode="auto">
            <a:xfrm>
              <a:off x="4338288" y="2630102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0" name="Straight Connector 56"/>
            <p:cNvCxnSpPr>
              <a:cxnSpLocks noChangeShapeType="1"/>
            </p:cNvCxnSpPr>
            <p:nvPr/>
          </p:nvCxnSpPr>
          <p:spPr bwMode="auto">
            <a:xfrm>
              <a:off x="4338288" y="3134158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1" name="Straight Connector 57"/>
            <p:cNvCxnSpPr>
              <a:cxnSpLocks noChangeShapeType="1"/>
            </p:cNvCxnSpPr>
            <p:nvPr/>
          </p:nvCxnSpPr>
          <p:spPr bwMode="auto">
            <a:xfrm>
              <a:off x="4737907" y="2630101"/>
              <a:ext cx="126014" cy="49393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2" name="Straight Connector 58"/>
            <p:cNvCxnSpPr>
              <a:cxnSpLocks noChangeShapeType="1"/>
            </p:cNvCxnSpPr>
            <p:nvPr/>
          </p:nvCxnSpPr>
          <p:spPr bwMode="auto">
            <a:xfrm flipH="1">
              <a:off x="4737907" y="2630101"/>
              <a:ext cx="112821" cy="49393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3" name="Straight Connector 59"/>
            <p:cNvCxnSpPr>
              <a:cxnSpLocks noChangeShapeType="1"/>
            </p:cNvCxnSpPr>
            <p:nvPr/>
          </p:nvCxnSpPr>
          <p:spPr bwMode="auto">
            <a:xfrm>
              <a:off x="4881923" y="2630102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4" name="Straight Connector 60"/>
            <p:cNvCxnSpPr>
              <a:cxnSpLocks noChangeShapeType="1"/>
            </p:cNvCxnSpPr>
            <p:nvPr/>
          </p:nvCxnSpPr>
          <p:spPr bwMode="auto">
            <a:xfrm>
              <a:off x="4881923" y="3134158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5" name="Straight Connector 61"/>
            <p:cNvCxnSpPr>
              <a:cxnSpLocks noChangeShapeType="1"/>
            </p:cNvCxnSpPr>
            <p:nvPr/>
          </p:nvCxnSpPr>
          <p:spPr bwMode="auto">
            <a:xfrm>
              <a:off x="5270858" y="2630099"/>
              <a:ext cx="126014" cy="49393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6" name="Straight Connector 62"/>
            <p:cNvCxnSpPr>
              <a:cxnSpLocks noChangeShapeType="1"/>
            </p:cNvCxnSpPr>
            <p:nvPr/>
          </p:nvCxnSpPr>
          <p:spPr bwMode="auto">
            <a:xfrm flipH="1">
              <a:off x="5270858" y="2630099"/>
              <a:ext cx="112821" cy="49393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7" name="Straight Connector 63"/>
            <p:cNvCxnSpPr>
              <a:cxnSpLocks noChangeShapeType="1"/>
            </p:cNvCxnSpPr>
            <p:nvPr/>
          </p:nvCxnSpPr>
          <p:spPr bwMode="auto">
            <a:xfrm>
              <a:off x="5414874" y="2630100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8" name="Straight Connector 64"/>
            <p:cNvCxnSpPr>
              <a:cxnSpLocks noChangeShapeType="1"/>
            </p:cNvCxnSpPr>
            <p:nvPr/>
          </p:nvCxnSpPr>
          <p:spPr bwMode="auto">
            <a:xfrm>
              <a:off x="5414874" y="3134156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9" name="Straight Connector 65"/>
            <p:cNvCxnSpPr>
              <a:cxnSpLocks noChangeShapeType="1"/>
            </p:cNvCxnSpPr>
            <p:nvPr/>
          </p:nvCxnSpPr>
          <p:spPr bwMode="auto">
            <a:xfrm>
              <a:off x="5809643" y="2639832"/>
              <a:ext cx="126014" cy="49393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30" name="Straight Connector 66"/>
            <p:cNvCxnSpPr>
              <a:cxnSpLocks noChangeShapeType="1"/>
            </p:cNvCxnSpPr>
            <p:nvPr/>
          </p:nvCxnSpPr>
          <p:spPr bwMode="auto">
            <a:xfrm flipH="1">
              <a:off x="5809643" y="2639832"/>
              <a:ext cx="112821" cy="49393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31" name="Straight Connector 67"/>
            <p:cNvCxnSpPr>
              <a:cxnSpLocks noChangeShapeType="1"/>
            </p:cNvCxnSpPr>
            <p:nvPr/>
          </p:nvCxnSpPr>
          <p:spPr bwMode="auto">
            <a:xfrm>
              <a:off x="5953659" y="2639833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32" name="Straight Connector 68"/>
            <p:cNvCxnSpPr>
              <a:cxnSpLocks noChangeShapeType="1"/>
            </p:cNvCxnSpPr>
            <p:nvPr/>
          </p:nvCxnSpPr>
          <p:spPr bwMode="auto">
            <a:xfrm>
              <a:off x="5953659" y="3143889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33" name="Straight Connector 69"/>
            <p:cNvCxnSpPr>
              <a:cxnSpLocks noChangeShapeType="1"/>
            </p:cNvCxnSpPr>
            <p:nvPr/>
          </p:nvCxnSpPr>
          <p:spPr bwMode="auto">
            <a:xfrm>
              <a:off x="6353278" y="2645669"/>
              <a:ext cx="126014" cy="49393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34" name="Straight Connector 70"/>
            <p:cNvCxnSpPr>
              <a:cxnSpLocks noChangeShapeType="1"/>
            </p:cNvCxnSpPr>
            <p:nvPr/>
          </p:nvCxnSpPr>
          <p:spPr bwMode="auto">
            <a:xfrm flipH="1">
              <a:off x="6353278" y="2645669"/>
              <a:ext cx="112821" cy="49393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35" name="Straight Connector 71"/>
            <p:cNvCxnSpPr>
              <a:cxnSpLocks noChangeShapeType="1"/>
            </p:cNvCxnSpPr>
            <p:nvPr/>
          </p:nvCxnSpPr>
          <p:spPr bwMode="auto">
            <a:xfrm>
              <a:off x="6497294" y="2645670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36" name="Straight Connector 72"/>
            <p:cNvCxnSpPr>
              <a:cxnSpLocks noChangeShapeType="1"/>
            </p:cNvCxnSpPr>
            <p:nvPr/>
          </p:nvCxnSpPr>
          <p:spPr bwMode="auto">
            <a:xfrm>
              <a:off x="6497294" y="3149726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37" name="Straight Connector 73"/>
            <p:cNvCxnSpPr>
              <a:cxnSpLocks noChangeShapeType="1"/>
            </p:cNvCxnSpPr>
            <p:nvPr/>
          </p:nvCxnSpPr>
          <p:spPr bwMode="auto">
            <a:xfrm>
              <a:off x="6896913" y="2643525"/>
              <a:ext cx="126014" cy="49393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38" name="Straight Connector 74"/>
            <p:cNvCxnSpPr>
              <a:cxnSpLocks noChangeShapeType="1"/>
            </p:cNvCxnSpPr>
            <p:nvPr/>
          </p:nvCxnSpPr>
          <p:spPr bwMode="auto">
            <a:xfrm flipH="1">
              <a:off x="6896913" y="2643525"/>
              <a:ext cx="112821" cy="49393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39" name="Straight Connector 75"/>
            <p:cNvCxnSpPr>
              <a:cxnSpLocks noChangeShapeType="1"/>
            </p:cNvCxnSpPr>
            <p:nvPr/>
          </p:nvCxnSpPr>
          <p:spPr bwMode="auto">
            <a:xfrm>
              <a:off x="7040929" y="2643526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40" name="Straight Connector 76"/>
            <p:cNvCxnSpPr>
              <a:cxnSpLocks noChangeShapeType="1"/>
            </p:cNvCxnSpPr>
            <p:nvPr/>
          </p:nvCxnSpPr>
          <p:spPr bwMode="auto">
            <a:xfrm>
              <a:off x="7040929" y="3147582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41" name="TextBox 5152"/>
            <p:cNvSpPr txBox="1">
              <a:spLocks noChangeArrowheads="1"/>
            </p:cNvSpPr>
            <p:nvPr/>
          </p:nvSpPr>
          <p:spPr bwMode="auto">
            <a:xfrm>
              <a:off x="2006613" y="3254985"/>
              <a:ext cx="53412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Start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42" name="TextBox 78"/>
            <p:cNvSpPr txBox="1">
              <a:spLocks noChangeArrowheads="1"/>
            </p:cNvSpPr>
            <p:nvPr/>
          </p:nvSpPr>
          <p:spPr bwMode="auto">
            <a:xfrm>
              <a:off x="2595628" y="3262018"/>
              <a:ext cx="5164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 0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43" name="TextBox 83"/>
            <p:cNvSpPr txBox="1">
              <a:spLocks noChangeArrowheads="1"/>
            </p:cNvSpPr>
            <p:nvPr/>
          </p:nvSpPr>
          <p:spPr bwMode="auto">
            <a:xfrm>
              <a:off x="3154728" y="3264209"/>
              <a:ext cx="5164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 1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44" name="TextBox 84"/>
            <p:cNvSpPr txBox="1">
              <a:spLocks noChangeArrowheads="1"/>
            </p:cNvSpPr>
            <p:nvPr/>
          </p:nvSpPr>
          <p:spPr bwMode="auto">
            <a:xfrm>
              <a:off x="3725850" y="3257108"/>
              <a:ext cx="5164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 2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45" name="TextBox 85"/>
            <p:cNvSpPr txBox="1">
              <a:spLocks noChangeArrowheads="1"/>
            </p:cNvSpPr>
            <p:nvPr/>
          </p:nvSpPr>
          <p:spPr bwMode="auto">
            <a:xfrm>
              <a:off x="4291045" y="3257108"/>
              <a:ext cx="5164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 3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46" name="TextBox 86"/>
            <p:cNvSpPr txBox="1">
              <a:spLocks noChangeArrowheads="1"/>
            </p:cNvSpPr>
            <p:nvPr/>
          </p:nvSpPr>
          <p:spPr bwMode="auto">
            <a:xfrm>
              <a:off x="4800914" y="3257108"/>
              <a:ext cx="5164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 4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47" name="TextBox 87"/>
            <p:cNvSpPr txBox="1">
              <a:spLocks noChangeArrowheads="1"/>
            </p:cNvSpPr>
            <p:nvPr/>
          </p:nvSpPr>
          <p:spPr bwMode="auto">
            <a:xfrm>
              <a:off x="5352890" y="3257108"/>
              <a:ext cx="5164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 5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48" name="TextBox 88"/>
            <p:cNvSpPr txBox="1">
              <a:spLocks noChangeArrowheads="1"/>
            </p:cNvSpPr>
            <p:nvPr/>
          </p:nvSpPr>
          <p:spPr bwMode="auto">
            <a:xfrm>
              <a:off x="5856946" y="3257108"/>
              <a:ext cx="5164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 6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49" name="TextBox 89"/>
            <p:cNvSpPr txBox="1">
              <a:spLocks noChangeArrowheads="1"/>
            </p:cNvSpPr>
            <p:nvPr/>
          </p:nvSpPr>
          <p:spPr bwMode="auto">
            <a:xfrm>
              <a:off x="6433010" y="3257108"/>
              <a:ext cx="5164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 7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50" name="TextBox 90"/>
            <p:cNvSpPr txBox="1">
              <a:spLocks noChangeArrowheads="1"/>
            </p:cNvSpPr>
            <p:nvPr/>
          </p:nvSpPr>
          <p:spPr bwMode="auto">
            <a:xfrm>
              <a:off x="7009074" y="3257108"/>
              <a:ext cx="6110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Parity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251" name="Straight Connector 91"/>
            <p:cNvCxnSpPr>
              <a:cxnSpLocks noChangeShapeType="1"/>
            </p:cNvCxnSpPr>
            <p:nvPr/>
          </p:nvCxnSpPr>
          <p:spPr bwMode="auto">
            <a:xfrm>
              <a:off x="7453554" y="2638653"/>
              <a:ext cx="63007" cy="20763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52" name="Straight Connector 94"/>
            <p:cNvCxnSpPr>
              <a:cxnSpLocks noChangeShapeType="1"/>
            </p:cNvCxnSpPr>
            <p:nvPr/>
          </p:nvCxnSpPr>
          <p:spPr bwMode="auto">
            <a:xfrm>
              <a:off x="7579568" y="2643526"/>
              <a:ext cx="39123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53" name="TextBox 95"/>
            <p:cNvSpPr txBox="1">
              <a:spLocks noChangeArrowheads="1"/>
            </p:cNvSpPr>
            <p:nvPr/>
          </p:nvSpPr>
          <p:spPr bwMode="auto">
            <a:xfrm>
              <a:off x="7565527" y="3257108"/>
              <a:ext cx="5277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Stop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254" name="Straight Connector 97"/>
            <p:cNvCxnSpPr>
              <a:cxnSpLocks noChangeShapeType="1"/>
            </p:cNvCxnSpPr>
            <p:nvPr/>
          </p:nvCxnSpPr>
          <p:spPr bwMode="auto">
            <a:xfrm flipH="1">
              <a:off x="7460150" y="2649959"/>
              <a:ext cx="112821" cy="49393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55" name="Straight Connector 101"/>
            <p:cNvCxnSpPr>
              <a:cxnSpLocks noChangeShapeType="1"/>
            </p:cNvCxnSpPr>
            <p:nvPr/>
          </p:nvCxnSpPr>
          <p:spPr bwMode="auto">
            <a:xfrm>
              <a:off x="2623288" y="2900616"/>
              <a:ext cx="63007" cy="24696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256" name="Group 5167"/>
            <p:cNvGrpSpPr>
              <a:grpSpLocks/>
            </p:cNvGrpSpPr>
            <p:nvPr/>
          </p:nvGrpSpPr>
          <p:grpSpPr bwMode="auto">
            <a:xfrm>
              <a:off x="1833625" y="2014361"/>
              <a:ext cx="542136" cy="552284"/>
              <a:chOff x="1833625" y="1783849"/>
              <a:chExt cx="542136" cy="552284"/>
            </a:xfrm>
          </p:grpSpPr>
          <p:sp>
            <p:nvSpPr>
              <p:cNvPr id="5289" name="TextBox 5162"/>
              <p:cNvSpPr txBox="1">
                <a:spLocks noChangeArrowheads="1"/>
              </p:cNvSpPr>
              <p:nvPr/>
            </p:nvSpPr>
            <p:spPr bwMode="auto">
              <a:xfrm>
                <a:off x="1833625" y="1783849"/>
                <a:ext cx="54213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Times New Roman" panose="02020603050405020304" pitchFamily="18" charset="0"/>
                  <a:buChar char="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solidFill>
                      <a:srgbClr val="C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Drive</a:t>
                </a:r>
                <a:endParaRPr lang="zh-TW" altLang="en-US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5290" name="Straight Arrow Connector 5164"/>
              <p:cNvCxnSpPr>
                <a:cxnSpLocks noChangeShapeType="1"/>
              </p:cNvCxnSpPr>
              <p:nvPr/>
            </p:nvCxnSpPr>
            <p:spPr bwMode="auto">
              <a:xfrm>
                <a:off x="2051720" y="2060848"/>
                <a:ext cx="0" cy="275285"/>
              </a:xfrm>
              <a:prstGeom prst="straightConnector1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57" name="Group 109"/>
            <p:cNvGrpSpPr>
              <a:grpSpLocks/>
            </p:cNvGrpSpPr>
            <p:nvPr/>
          </p:nvGrpSpPr>
          <p:grpSpPr bwMode="auto">
            <a:xfrm>
              <a:off x="2373680" y="2014361"/>
              <a:ext cx="542136" cy="552284"/>
              <a:chOff x="1833625" y="1783849"/>
              <a:chExt cx="542136" cy="552284"/>
            </a:xfrm>
          </p:grpSpPr>
          <p:sp>
            <p:nvSpPr>
              <p:cNvPr id="5287" name="TextBox 110"/>
              <p:cNvSpPr txBox="1">
                <a:spLocks noChangeArrowheads="1"/>
              </p:cNvSpPr>
              <p:nvPr/>
            </p:nvSpPr>
            <p:spPr bwMode="auto">
              <a:xfrm>
                <a:off x="1833625" y="1783849"/>
                <a:ext cx="54213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Times New Roman" panose="02020603050405020304" pitchFamily="18" charset="0"/>
                  <a:buChar char="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solidFill>
                      <a:srgbClr val="C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Drive</a:t>
                </a:r>
                <a:endParaRPr lang="zh-TW" altLang="en-US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5288" name="Straight Arrow Connector 111"/>
              <p:cNvCxnSpPr>
                <a:cxnSpLocks noChangeShapeType="1"/>
              </p:cNvCxnSpPr>
              <p:nvPr/>
            </p:nvCxnSpPr>
            <p:spPr bwMode="auto">
              <a:xfrm>
                <a:off x="2051720" y="2060848"/>
                <a:ext cx="0" cy="275285"/>
              </a:xfrm>
              <a:prstGeom prst="straightConnector1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58" name="Group 112"/>
            <p:cNvGrpSpPr>
              <a:grpSpLocks/>
            </p:cNvGrpSpPr>
            <p:nvPr/>
          </p:nvGrpSpPr>
          <p:grpSpPr bwMode="auto">
            <a:xfrm>
              <a:off x="2915816" y="2014361"/>
              <a:ext cx="542136" cy="552284"/>
              <a:chOff x="1833625" y="1783849"/>
              <a:chExt cx="542136" cy="552284"/>
            </a:xfrm>
          </p:grpSpPr>
          <p:sp>
            <p:nvSpPr>
              <p:cNvPr id="5285" name="TextBox 113"/>
              <p:cNvSpPr txBox="1">
                <a:spLocks noChangeArrowheads="1"/>
              </p:cNvSpPr>
              <p:nvPr/>
            </p:nvSpPr>
            <p:spPr bwMode="auto">
              <a:xfrm>
                <a:off x="1833625" y="1783849"/>
                <a:ext cx="54213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Times New Roman" panose="02020603050405020304" pitchFamily="18" charset="0"/>
                  <a:buChar char="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solidFill>
                      <a:srgbClr val="C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Drive</a:t>
                </a:r>
                <a:endParaRPr lang="zh-TW" altLang="en-US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5286" name="Straight Arrow Connector 114"/>
              <p:cNvCxnSpPr>
                <a:cxnSpLocks noChangeShapeType="1"/>
              </p:cNvCxnSpPr>
              <p:nvPr/>
            </p:nvCxnSpPr>
            <p:spPr bwMode="auto">
              <a:xfrm>
                <a:off x="2051720" y="2060848"/>
                <a:ext cx="0" cy="275285"/>
              </a:xfrm>
              <a:prstGeom prst="straightConnector1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59" name="Group 115"/>
            <p:cNvGrpSpPr>
              <a:grpSpLocks/>
            </p:cNvGrpSpPr>
            <p:nvPr/>
          </p:nvGrpSpPr>
          <p:grpSpPr bwMode="auto">
            <a:xfrm>
              <a:off x="3453800" y="2014361"/>
              <a:ext cx="542136" cy="552284"/>
              <a:chOff x="1833625" y="1783849"/>
              <a:chExt cx="542136" cy="552284"/>
            </a:xfrm>
          </p:grpSpPr>
          <p:sp>
            <p:nvSpPr>
              <p:cNvPr id="5283" name="TextBox 116"/>
              <p:cNvSpPr txBox="1">
                <a:spLocks noChangeArrowheads="1"/>
              </p:cNvSpPr>
              <p:nvPr/>
            </p:nvSpPr>
            <p:spPr bwMode="auto">
              <a:xfrm>
                <a:off x="1833625" y="1783849"/>
                <a:ext cx="54213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Times New Roman" panose="02020603050405020304" pitchFamily="18" charset="0"/>
                  <a:buChar char="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solidFill>
                      <a:srgbClr val="C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Drive</a:t>
                </a:r>
                <a:endParaRPr lang="zh-TW" altLang="en-US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5284" name="Straight Arrow Connector 117"/>
              <p:cNvCxnSpPr>
                <a:cxnSpLocks noChangeShapeType="1"/>
              </p:cNvCxnSpPr>
              <p:nvPr/>
            </p:nvCxnSpPr>
            <p:spPr bwMode="auto">
              <a:xfrm>
                <a:off x="2051720" y="2060848"/>
                <a:ext cx="0" cy="275285"/>
              </a:xfrm>
              <a:prstGeom prst="straightConnector1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60" name="Group 118"/>
            <p:cNvGrpSpPr>
              <a:grpSpLocks/>
            </p:cNvGrpSpPr>
            <p:nvPr/>
          </p:nvGrpSpPr>
          <p:grpSpPr bwMode="auto">
            <a:xfrm>
              <a:off x="4029864" y="2014361"/>
              <a:ext cx="542136" cy="552284"/>
              <a:chOff x="1833625" y="1783849"/>
              <a:chExt cx="542136" cy="552284"/>
            </a:xfrm>
          </p:grpSpPr>
          <p:sp>
            <p:nvSpPr>
              <p:cNvPr id="5281" name="TextBox 119"/>
              <p:cNvSpPr txBox="1">
                <a:spLocks noChangeArrowheads="1"/>
              </p:cNvSpPr>
              <p:nvPr/>
            </p:nvSpPr>
            <p:spPr bwMode="auto">
              <a:xfrm>
                <a:off x="1833625" y="1783849"/>
                <a:ext cx="54213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Times New Roman" panose="02020603050405020304" pitchFamily="18" charset="0"/>
                  <a:buChar char="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solidFill>
                      <a:srgbClr val="C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Drive</a:t>
                </a:r>
                <a:endParaRPr lang="zh-TW" altLang="en-US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5282" name="Straight Arrow Connector 120"/>
              <p:cNvCxnSpPr>
                <a:cxnSpLocks noChangeShapeType="1"/>
              </p:cNvCxnSpPr>
              <p:nvPr/>
            </p:nvCxnSpPr>
            <p:spPr bwMode="auto">
              <a:xfrm>
                <a:off x="2051720" y="2060848"/>
                <a:ext cx="0" cy="275285"/>
              </a:xfrm>
              <a:prstGeom prst="straightConnector1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61" name="Group 121"/>
            <p:cNvGrpSpPr>
              <a:grpSpLocks/>
            </p:cNvGrpSpPr>
            <p:nvPr/>
          </p:nvGrpSpPr>
          <p:grpSpPr bwMode="auto">
            <a:xfrm>
              <a:off x="4572000" y="2014361"/>
              <a:ext cx="542136" cy="552284"/>
              <a:chOff x="1833625" y="1783849"/>
              <a:chExt cx="542136" cy="552284"/>
            </a:xfrm>
          </p:grpSpPr>
          <p:sp>
            <p:nvSpPr>
              <p:cNvPr id="5279" name="TextBox 122"/>
              <p:cNvSpPr txBox="1">
                <a:spLocks noChangeArrowheads="1"/>
              </p:cNvSpPr>
              <p:nvPr/>
            </p:nvSpPr>
            <p:spPr bwMode="auto">
              <a:xfrm>
                <a:off x="1833625" y="1783849"/>
                <a:ext cx="54213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Times New Roman" panose="02020603050405020304" pitchFamily="18" charset="0"/>
                  <a:buChar char="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solidFill>
                      <a:srgbClr val="C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Drive</a:t>
                </a:r>
                <a:endParaRPr lang="zh-TW" altLang="en-US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5280" name="Straight Arrow Connector 123"/>
              <p:cNvCxnSpPr>
                <a:cxnSpLocks noChangeShapeType="1"/>
              </p:cNvCxnSpPr>
              <p:nvPr/>
            </p:nvCxnSpPr>
            <p:spPr bwMode="auto">
              <a:xfrm>
                <a:off x="2051720" y="2060848"/>
                <a:ext cx="0" cy="275285"/>
              </a:xfrm>
              <a:prstGeom prst="straightConnector1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62" name="Group 124"/>
            <p:cNvGrpSpPr>
              <a:grpSpLocks/>
            </p:cNvGrpSpPr>
            <p:nvPr/>
          </p:nvGrpSpPr>
          <p:grpSpPr bwMode="auto">
            <a:xfrm>
              <a:off x="5109984" y="2014361"/>
              <a:ext cx="542136" cy="552284"/>
              <a:chOff x="1833625" y="1783849"/>
              <a:chExt cx="542136" cy="552284"/>
            </a:xfrm>
          </p:grpSpPr>
          <p:sp>
            <p:nvSpPr>
              <p:cNvPr id="5277" name="TextBox 125"/>
              <p:cNvSpPr txBox="1">
                <a:spLocks noChangeArrowheads="1"/>
              </p:cNvSpPr>
              <p:nvPr/>
            </p:nvSpPr>
            <p:spPr bwMode="auto">
              <a:xfrm>
                <a:off x="1833625" y="1783849"/>
                <a:ext cx="54213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Times New Roman" panose="02020603050405020304" pitchFamily="18" charset="0"/>
                  <a:buChar char="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solidFill>
                      <a:srgbClr val="C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Drive</a:t>
                </a:r>
                <a:endParaRPr lang="zh-TW" altLang="en-US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5278" name="Straight Arrow Connector 126"/>
              <p:cNvCxnSpPr>
                <a:cxnSpLocks noChangeShapeType="1"/>
              </p:cNvCxnSpPr>
              <p:nvPr/>
            </p:nvCxnSpPr>
            <p:spPr bwMode="auto">
              <a:xfrm>
                <a:off x="2051720" y="2060848"/>
                <a:ext cx="0" cy="275285"/>
              </a:xfrm>
              <a:prstGeom prst="straightConnector1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63" name="Group 127"/>
            <p:cNvGrpSpPr>
              <a:grpSpLocks/>
            </p:cNvGrpSpPr>
            <p:nvPr/>
          </p:nvGrpSpPr>
          <p:grpSpPr bwMode="auto">
            <a:xfrm>
              <a:off x="5652120" y="2014361"/>
              <a:ext cx="542136" cy="552284"/>
              <a:chOff x="1833625" y="1783849"/>
              <a:chExt cx="542136" cy="552284"/>
            </a:xfrm>
          </p:grpSpPr>
          <p:sp>
            <p:nvSpPr>
              <p:cNvPr id="5275" name="TextBox 128"/>
              <p:cNvSpPr txBox="1">
                <a:spLocks noChangeArrowheads="1"/>
              </p:cNvSpPr>
              <p:nvPr/>
            </p:nvSpPr>
            <p:spPr bwMode="auto">
              <a:xfrm>
                <a:off x="1833625" y="1783849"/>
                <a:ext cx="54213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Times New Roman" panose="02020603050405020304" pitchFamily="18" charset="0"/>
                  <a:buChar char="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solidFill>
                      <a:srgbClr val="C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Drive</a:t>
                </a:r>
                <a:endParaRPr lang="zh-TW" altLang="en-US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5276" name="Straight Arrow Connector 129"/>
              <p:cNvCxnSpPr>
                <a:cxnSpLocks noChangeShapeType="1"/>
              </p:cNvCxnSpPr>
              <p:nvPr/>
            </p:nvCxnSpPr>
            <p:spPr bwMode="auto">
              <a:xfrm>
                <a:off x="2051720" y="2060848"/>
                <a:ext cx="0" cy="275285"/>
              </a:xfrm>
              <a:prstGeom prst="straightConnector1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64" name="Group 130"/>
            <p:cNvGrpSpPr>
              <a:grpSpLocks/>
            </p:cNvGrpSpPr>
            <p:nvPr/>
          </p:nvGrpSpPr>
          <p:grpSpPr bwMode="auto">
            <a:xfrm>
              <a:off x="6190104" y="2014361"/>
              <a:ext cx="542136" cy="552284"/>
              <a:chOff x="1833625" y="1783849"/>
              <a:chExt cx="542136" cy="552284"/>
            </a:xfrm>
          </p:grpSpPr>
          <p:sp>
            <p:nvSpPr>
              <p:cNvPr id="5273" name="TextBox 131"/>
              <p:cNvSpPr txBox="1">
                <a:spLocks noChangeArrowheads="1"/>
              </p:cNvSpPr>
              <p:nvPr/>
            </p:nvSpPr>
            <p:spPr bwMode="auto">
              <a:xfrm>
                <a:off x="1833625" y="1783849"/>
                <a:ext cx="54213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Times New Roman" panose="02020603050405020304" pitchFamily="18" charset="0"/>
                  <a:buChar char="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solidFill>
                      <a:srgbClr val="C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Drive</a:t>
                </a:r>
                <a:endParaRPr lang="zh-TW" altLang="en-US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5274" name="Straight Arrow Connector 132"/>
              <p:cNvCxnSpPr>
                <a:cxnSpLocks noChangeShapeType="1"/>
              </p:cNvCxnSpPr>
              <p:nvPr/>
            </p:nvCxnSpPr>
            <p:spPr bwMode="auto">
              <a:xfrm>
                <a:off x="2051720" y="2060848"/>
                <a:ext cx="0" cy="275285"/>
              </a:xfrm>
              <a:prstGeom prst="straightConnector1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65" name="Group 133"/>
            <p:cNvGrpSpPr>
              <a:grpSpLocks/>
            </p:cNvGrpSpPr>
            <p:nvPr/>
          </p:nvGrpSpPr>
          <p:grpSpPr bwMode="auto">
            <a:xfrm>
              <a:off x="6732240" y="2014361"/>
              <a:ext cx="542136" cy="552284"/>
              <a:chOff x="1833625" y="1783849"/>
              <a:chExt cx="542136" cy="552284"/>
            </a:xfrm>
          </p:grpSpPr>
          <p:sp>
            <p:nvSpPr>
              <p:cNvPr id="5271" name="TextBox 134"/>
              <p:cNvSpPr txBox="1">
                <a:spLocks noChangeArrowheads="1"/>
              </p:cNvSpPr>
              <p:nvPr/>
            </p:nvSpPr>
            <p:spPr bwMode="auto">
              <a:xfrm>
                <a:off x="1833625" y="1783849"/>
                <a:ext cx="54213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Times New Roman" panose="02020603050405020304" pitchFamily="18" charset="0"/>
                  <a:buChar char="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solidFill>
                      <a:srgbClr val="C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Drive</a:t>
                </a:r>
                <a:endParaRPr lang="zh-TW" altLang="en-US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5272" name="Straight Arrow Connector 135"/>
              <p:cNvCxnSpPr>
                <a:cxnSpLocks noChangeShapeType="1"/>
              </p:cNvCxnSpPr>
              <p:nvPr/>
            </p:nvCxnSpPr>
            <p:spPr bwMode="auto">
              <a:xfrm>
                <a:off x="2051720" y="2060848"/>
                <a:ext cx="0" cy="275285"/>
              </a:xfrm>
              <a:prstGeom prst="straightConnector1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66" name="Group 136"/>
            <p:cNvGrpSpPr>
              <a:grpSpLocks/>
            </p:cNvGrpSpPr>
            <p:nvPr/>
          </p:nvGrpSpPr>
          <p:grpSpPr bwMode="auto">
            <a:xfrm>
              <a:off x="7308304" y="2014361"/>
              <a:ext cx="542136" cy="552284"/>
              <a:chOff x="1833625" y="1783849"/>
              <a:chExt cx="542136" cy="552284"/>
            </a:xfrm>
          </p:grpSpPr>
          <p:sp>
            <p:nvSpPr>
              <p:cNvPr id="5269" name="TextBox 137"/>
              <p:cNvSpPr txBox="1">
                <a:spLocks noChangeArrowheads="1"/>
              </p:cNvSpPr>
              <p:nvPr/>
            </p:nvSpPr>
            <p:spPr bwMode="auto">
              <a:xfrm>
                <a:off x="1833625" y="1783849"/>
                <a:ext cx="54213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Times New Roman" panose="02020603050405020304" pitchFamily="18" charset="0"/>
                  <a:buChar char="►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solidFill>
                      <a:srgbClr val="C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Drive</a:t>
                </a:r>
                <a:endParaRPr lang="zh-TW" altLang="en-US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5270" name="Straight Arrow Connector 138"/>
              <p:cNvCxnSpPr>
                <a:cxnSpLocks noChangeShapeType="1"/>
              </p:cNvCxnSpPr>
              <p:nvPr/>
            </p:nvCxnSpPr>
            <p:spPr bwMode="auto">
              <a:xfrm>
                <a:off x="2051720" y="2060848"/>
                <a:ext cx="0" cy="275285"/>
              </a:xfrm>
              <a:prstGeom prst="straightConnector1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267" name="TextBox 139"/>
            <p:cNvSpPr txBox="1">
              <a:spLocks noChangeArrowheads="1"/>
            </p:cNvSpPr>
            <p:nvPr/>
          </p:nvSpPr>
          <p:spPr bwMode="auto">
            <a:xfrm>
              <a:off x="2607204" y="3728065"/>
              <a:ext cx="4924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LSB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68" name="TextBox 140"/>
            <p:cNvSpPr txBox="1">
              <a:spLocks noChangeArrowheads="1"/>
            </p:cNvSpPr>
            <p:nvPr/>
          </p:nvSpPr>
          <p:spPr bwMode="auto">
            <a:xfrm>
              <a:off x="6422158" y="3716650"/>
              <a:ext cx="5261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MSB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822324" y="4005264"/>
            <a:ext cx="9972676" cy="2540000"/>
            <a:chOff x="1985963" y="4157664"/>
            <a:chExt cx="7872412" cy="1990725"/>
          </a:xfrm>
        </p:grpSpPr>
        <p:sp>
          <p:nvSpPr>
            <p:cNvPr id="5124" name="TextBox 232"/>
            <p:cNvSpPr txBox="1">
              <a:spLocks noChangeArrowheads="1"/>
            </p:cNvSpPr>
            <p:nvPr/>
          </p:nvSpPr>
          <p:spPr bwMode="auto">
            <a:xfrm>
              <a:off x="1985963" y="4697413"/>
              <a:ext cx="9588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Serial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Receive</a:t>
              </a:r>
              <a:endParaRPr lang="zh-TW" altLang="en-US" sz="16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125" name="Straight Connector 233"/>
            <p:cNvCxnSpPr>
              <a:cxnSpLocks noChangeShapeType="1"/>
            </p:cNvCxnSpPr>
            <p:nvPr/>
          </p:nvCxnSpPr>
          <p:spPr bwMode="auto">
            <a:xfrm>
              <a:off x="3143251" y="4773613"/>
              <a:ext cx="5048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6" name="Straight Connector 234"/>
            <p:cNvCxnSpPr>
              <a:cxnSpLocks noChangeShapeType="1"/>
            </p:cNvCxnSpPr>
            <p:nvPr/>
          </p:nvCxnSpPr>
          <p:spPr bwMode="auto">
            <a:xfrm>
              <a:off x="3648075" y="4773613"/>
              <a:ext cx="127000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7" name="Straight Connector 235"/>
            <p:cNvCxnSpPr>
              <a:cxnSpLocks noChangeShapeType="1"/>
            </p:cNvCxnSpPr>
            <p:nvPr/>
          </p:nvCxnSpPr>
          <p:spPr bwMode="auto">
            <a:xfrm flipH="1">
              <a:off x="4152901" y="4773613"/>
              <a:ext cx="112713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8" name="Straight Connector 236"/>
            <p:cNvCxnSpPr>
              <a:cxnSpLocks noChangeShapeType="1"/>
            </p:cNvCxnSpPr>
            <p:nvPr/>
          </p:nvCxnSpPr>
          <p:spPr bwMode="auto">
            <a:xfrm>
              <a:off x="4264026" y="4759325"/>
              <a:ext cx="39211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9" name="Straight Connector 237"/>
            <p:cNvCxnSpPr>
              <a:cxnSpLocks noChangeShapeType="1"/>
            </p:cNvCxnSpPr>
            <p:nvPr/>
          </p:nvCxnSpPr>
          <p:spPr bwMode="auto">
            <a:xfrm>
              <a:off x="4656138" y="4773613"/>
              <a:ext cx="127000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0" name="Straight Connector 238"/>
            <p:cNvCxnSpPr>
              <a:cxnSpLocks noChangeShapeType="1"/>
            </p:cNvCxnSpPr>
            <p:nvPr/>
          </p:nvCxnSpPr>
          <p:spPr bwMode="auto">
            <a:xfrm flipH="1">
              <a:off x="4656138" y="4773613"/>
              <a:ext cx="112712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1" name="Straight Connector 239"/>
            <p:cNvCxnSpPr>
              <a:cxnSpLocks noChangeShapeType="1"/>
            </p:cNvCxnSpPr>
            <p:nvPr/>
          </p:nvCxnSpPr>
          <p:spPr bwMode="auto">
            <a:xfrm>
              <a:off x="3775075" y="5267325"/>
              <a:ext cx="3683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2" name="Straight Connector 240"/>
            <p:cNvCxnSpPr>
              <a:cxnSpLocks noChangeShapeType="1"/>
            </p:cNvCxnSpPr>
            <p:nvPr/>
          </p:nvCxnSpPr>
          <p:spPr bwMode="auto">
            <a:xfrm>
              <a:off x="4252914" y="5276850"/>
              <a:ext cx="3905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3" name="Straight Connector 241"/>
            <p:cNvCxnSpPr>
              <a:cxnSpLocks noChangeShapeType="1"/>
            </p:cNvCxnSpPr>
            <p:nvPr/>
          </p:nvCxnSpPr>
          <p:spPr bwMode="auto">
            <a:xfrm>
              <a:off x="4800601" y="4773613"/>
              <a:ext cx="3905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4" name="Straight Connector 242"/>
            <p:cNvCxnSpPr>
              <a:cxnSpLocks noChangeShapeType="1"/>
            </p:cNvCxnSpPr>
            <p:nvPr/>
          </p:nvCxnSpPr>
          <p:spPr bwMode="auto">
            <a:xfrm>
              <a:off x="4800601" y="5276850"/>
              <a:ext cx="3905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5" name="Straight Connector 243"/>
            <p:cNvCxnSpPr>
              <a:cxnSpLocks noChangeShapeType="1"/>
            </p:cNvCxnSpPr>
            <p:nvPr/>
          </p:nvCxnSpPr>
          <p:spPr bwMode="auto">
            <a:xfrm>
              <a:off x="5232401" y="4773613"/>
              <a:ext cx="125413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6" name="Straight Connector 244"/>
            <p:cNvCxnSpPr>
              <a:cxnSpLocks noChangeShapeType="1"/>
            </p:cNvCxnSpPr>
            <p:nvPr/>
          </p:nvCxnSpPr>
          <p:spPr bwMode="auto">
            <a:xfrm flipH="1">
              <a:off x="5232401" y="4773613"/>
              <a:ext cx="112713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7" name="Straight Connector 245"/>
            <p:cNvCxnSpPr>
              <a:cxnSpLocks noChangeShapeType="1"/>
            </p:cNvCxnSpPr>
            <p:nvPr/>
          </p:nvCxnSpPr>
          <p:spPr bwMode="auto">
            <a:xfrm>
              <a:off x="5375276" y="4773613"/>
              <a:ext cx="39211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8" name="Straight Connector 246"/>
            <p:cNvCxnSpPr>
              <a:cxnSpLocks noChangeShapeType="1"/>
            </p:cNvCxnSpPr>
            <p:nvPr/>
          </p:nvCxnSpPr>
          <p:spPr bwMode="auto">
            <a:xfrm>
              <a:off x="5376864" y="5276850"/>
              <a:ext cx="3905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9" name="Straight Connector 247"/>
            <p:cNvCxnSpPr>
              <a:cxnSpLocks noChangeShapeType="1"/>
            </p:cNvCxnSpPr>
            <p:nvPr/>
          </p:nvCxnSpPr>
          <p:spPr bwMode="auto">
            <a:xfrm>
              <a:off x="5776913" y="4773613"/>
              <a:ext cx="127000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0" name="Straight Connector 248"/>
            <p:cNvCxnSpPr>
              <a:cxnSpLocks noChangeShapeType="1"/>
            </p:cNvCxnSpPr>
            <p:nvPr/>
          </p:nvCxnSpPr>
          <p:spPr bwMode="auto">
            <a:xfrm flipH="1">
              <a:off x="5776913" y="4773613"/>
              <a:ext cx="112712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1" name="Straight Connector 249"/>
            <p:cNvCxnSpPr>
              <a:cxnSpLocks noChangeShapeType="1"/>
            </p:cNvCxnSpPr>
            <p:nvPr/>
          </p:nvCxnSpPr>
          <p:spPr bwMode="auto">
            <a:xfrm>
              <a:off x="5921376" y="4773613"/>
              <a:ext cx="3905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2" name="Straight Connector 250"/>
            <p:cNvCxnSpPr>
              <a:cxnSpLocks noChangeShapeType="1"/>
            </p:cNvCxnSpPr>
            <p:nvPr/>
          </p:nvCxnSpPr>
          <p:spPr bwMode="auto">
            <a:xfrm>
              <a:off x="5921376" y="5276850"/>
              <a:ext cx="3905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3" name="Straight Connector 251"/>
            <p:cNvCxnSpPr>
              <a:cxnSpLocks noChangeShapeType="1"/>
            </p:cNvCxnSpPr>
            <p:nvPr/>
          </p:nvCxnSpPr>
          <p:spPr bwMode="auto">
            <a:xfrm>
              <a:off x="6321426" y="4773613"/>
              <a:ext cx="125413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4" name="Straight Connector 252"/>
            <p:cNvCxnSpPr>
              <a:cxnSpLocks noChangeShapeType="1"/>
            </p:cNvCxnSpPr>
            <p:nvPr/>
          </p:nvCxnSpPr>
          <p:spPr bwMode="auto">
            <a:xfrm flipH="1">
              <a:off x="6321426" y="4773613"/>
              <a:ext cx="112713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5" name="Straight Connector 253"/>
            <p:cNvCxnSpPr>
              <a:cxnSpLocks noChangeShapeType="1"/>
            </p:cNvCxnSpPr>
            <p:nvPr/>
          </p:nvCxnSpPr>
          <p:spPr bwMode="auto">
            <a:xfrm>
              <a:off x="6456364" y="4773613"/>
              <a:ext cx="3905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6" name="Straight Connector 254"/>
            <p:cNvCxnSpPr>
              <a:cxnSpLocks noChangeShapeType="1"/>
            </p:cNvCxnSpPr>
            <p:nvPr/>
          </p:nvCxnSpPr>
          <p:spPr bwMode="auto">
            <a:xfrm>
              <a:off x="6464301" y="5276850"/>
              <a:ext cx="39211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7" name="Straight Connector 255"/>
            <p:cNvCxnSpPr>
              <a:cxnSpLocks noChangeShapeType="1"/>
            </p:cNvCxnSpPr>
            <p:nvPr/>
          </p:nvCxnSpPr>
          <p:spPr bwMode="auto">
            <a:xfrm>
              <a:off x="6853238" y="4773613"/>
              <a:ext cx="127000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8" name="Straight Connector 256"/>
            <p:cNvCxnSpPr>
              <a:cxnSpLocks noChangeShapeType="1"/>
            </p:cNvCxnSpPr>
            <p:nvPr/>
          </p:nvCxnSpPr>
          <p:spPr bwMode="auto">
            <a:xfrm flipH="1">
              <a:off x="6853238" y="4773613"/>
              <a:ext cx="114300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9" name="Straight Connector 257"/>
            <p:cNvCxnSpPr>
              <a:cxnSpLocks noChangeShapeType="1"/>
            </p:cNvCxnSpPr>
            <p:nvPr/>
          </p:nvCxnSpPr>
          <p:spPr bwMode="auto">
            <a:xfrm>
              <a:off x="6959601" y="4773613"/>
              <a:ext cx="39211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0" name="Straight Connector 258"/>
            <p:cNvCxnSpPr>
              <a:cxnSpLocks noChangeShapeType="1"/>
            </p:cNvCxnSpPr>
            <p:nvPr/>
          </p:nvCxnSpPr>
          <p:spPr bwMode="auto">
            <a:xfrm>
              <a:off x="6997701" y="5276850"/>
              <a:ext cx="39211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1" name="Straight Connector 259"/>
            <p:cNvCxnSpPr>
              <a:cxnSpLocks noChangeShapeType="1"/>
            </p:cNvCxnSpPr>
            <p:nvPr/>
          </p:nvCxnSpPr>
          <p:spPr bwMode="auto">
            <a:xfrm>
              <a:off x="7392988" y="4783138"/>
              <a:ext cx="125412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2" name="Straight Connector 260"/>
            <p:cNvCxnSpPr>
              <a:cxnSpLocks noChangeShapeType="1"/>
            </p:cNvCxnSpPr>
            <p:nvPr/>
          </p:nvCxnSpPr>
          <p:spPr bwMode="auto">
            <a:xfrm flipH="1">
              <a:off x="7392988" y="4783138"/>
              <a:ext cx="112712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3" name="Straight Connector 261"/>
            <p:cNvCxnSpPr>
              <a:cxnSpLocks noChangeShapeType="1"/>
            </p:cNvCxnSpPr>
            <p:nvPr/>
          </p:nvCxnSpPr>
          <p:spPr bwMode="auto">
            <a:xfrm>
              <a:off x="7535863" y="4783138"/>
              <a:ext cx="39211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4" name="Straight Connector 262"/>
            <p:cNvCxnSpPr>
              <a:cxnSpLocks noChangeShapeType="1"/>
            </p:cNvCxnSpPr>
            <p:nvPr/>
          </p:nvCxnSpPr>
          <p:spPr bwMode="auto">
            <a:xfrm>
              <a:off x="7537451" y="5286375"/>
              <a:ext cx="3905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5" name="Straight Connector 263"/>
            <p:cNvCxnSpPr>
              <a:cxnSpLocks noChangeShapeType="1"/>
            </p:cNvCxnSpPr>
            <p:nvPr/>
          </p:nvCxnSpPr>
          <p:spPr bwMode="auto">
            <a:xfrm>
              <a:off x="7935913" y="4789488"/>
              <a:ext cx="127000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6" name="Straight Connector 264"/>
            <p:cNvCxnSpPr>
              <a:cxnSpLocks noChangeShapeType="1"/>
            </p:cNvCxnSpPr>
            <p:nvPr/>
          </p:nvCxnSpPr>
          <p:spPr bwMode="auto">
            <a:xfrm flipH="1">
              <a:off x="7935913" y="4789488"/>
              <a:ext cx="112712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7" name="Straight Connector 265"/>
            <p:cNvCxnSpPr>
              <a:cxnSpLocks noChangeShapeType="1"/>
            </p:cNvCxnSpPr>
            <p:nvPr/>
          </p:nvCxnSpPr>
          <p:spPr bwMode="auto">
            <a:xfrm>
              <a:off x="8080376" y="4789488"/>
              <a:ext cx="39211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8" name="Straight Connector 266"/>
            <p:cNvCxnSpPr>
              <a:cxnSpLocks noChangeShapeType="1"/>
            </p:cNvCxnSpPr>
            <p:nvPr/>
          </p:nvCxnSpPr>
          <p:spPr bwMode="auto">
            <a:xfrm>
              <a:off x="8080376" y="5292725"/>
              <a:ext cx="3905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9" name="Straight Connector 267"/>
            <p:cNvCxnSpPr>
              <a:cxnSpLocks noChangeShapeType="1"/>
            </p:cNvCxnSpPr>
            <p:nvPr/>
          </p:nvCxnSpPr>
          <p:spPr bwMode="auto">
            <a:xfrm>
              <a:off x="8480426" y="4786313"/>
              <a:ext cx="125413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0" name="Straight Connector 268"/>
            <p:cNvCxnSpPr>
              <a:cxnSpLocks noChangeShapeType="1"/>
            </p:cNvCxnSpPr>
            <p:nvPr/>
          </p:nvCxnSpPr>
          <p:spPr bwMode="auto">
            <a:xfrm flipH="1">
              <a:off x="8480426" y="4786313"/>
              <a:ext cx="112713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" name="Straight Connector 269"/>
            <p:cNvCxnSpPr>
              <a:cxnSpLocks noChangeShapeType="1"/>
            </p:cNvCxnSpPr>
            <p:nvPr/>
          </p:nvCxnSpPr>
          <p:spPr bwMode="auto">
            <a:xfrm>
              <a:off x="8616951" y="4786313"/>
              <a:ext cx="3905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2" name="Straight Connector 270"/>
            <p:cNvCxnSpPr>
              <a:cxnSpLocks noChangeShapeType="1"/>
            </p:cNvCxnSpPr>
            <p:nvPr/>
          </p:nvCxnSpPr>
          <p:spPr bwMode="auto">
            <a:xfrm>
              <a:off x="8623301" y="5291138"/>
              <a:ext cx="39211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63" name="TextBox 271"/>
            <p:cNvSpPr txBox="1">
              <a:spLocks noChangeArrowheads="1"/>
            </p:cNvSpPr>
            <p:nvPr/>
          </p:nvSpPr>
          <p:spPr bwMode="auto">
            <a:xfrm>
              <a:off x="3589339" y="5397501"/>
              <a:ext cx="5349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Start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64" name="TextBox 272"/>
            <p:cNvSpPr txBox="1">
              <a:spLocks noChangeArrowheads="1"/>
            </p:cNvSpPr>
            <p:nvPr/>
          </p:nvSpPr>
          <p:spPr bwMode="auto">
            <a:xfrm>
              <a:off x="4178301" y="5405438"/>
              <a:ext cx="5175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 0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65" name="TextBox 273"/>
            <p:cNvSpPr txBox="1">
              <a:spLocks noChangeArrowheads="1"/>
            </p:cNvSpPr>
            <p:nvPr/>
          </p:nvSpPr>
          <p:spPr bwMode="auto">
            <a:xfrm>
              <a:off x="4737101" y="5407026"/>
              <a:ext cx="5175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 1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66" name="TextBox 274"/>
            <p:cNvSpPr txBox="1">
              <a:spLocks noChangeArrowheads="1"/>
            </p:cNvSpPr>
            <p:nvPr/>
          </p:nvSpPr>
          <p:spPr bwMode="auto">
            <a:xfrm>
              <a:off x="5308601" y="5400676"/>
              <a:ext cx="5175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 2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67" name="TextBox 275"/>
            <p:cNvSpPr txBox="1">
              <a:spLocks noChangeArrowheads="1"/>
            </p:cNvSpPr>
            <p:nvPr/>
          </p:nvSpPr>
          <p:spPr bwMode="auto">
            <a:xfrm>
              <a:off x="5873751" y="5400676"/>
              <a:ext cx="5175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 3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68" name="TextBox 276"/>
            <p:cNvSpPr txBox="1">
              <a:spLocks noChangeArrowheads="1"/>
            </p:cNvSpPr>
            <p:nvPr/>
          </p:nvSpPr>
          <p:spPr bwMode="auto">
            <a:xfrm>
              <a:off x="6383339" y="5400676"/>
              <a:ext cx="5175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 4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69" name="TextBox 277"/>
            <p:cNvSpPr txBox="1">
              <a:spLocks noChangeArrowheads="1"/>
            </p:cNvSpPr>
            <p:nvPr/>
          </p:nvSpPr>
          <p:spPr bwMode="auto">
            <a:xfrm>
              <a:off x="6935789" y="5400676"/>
              <a:ext cx="5159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 5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70" name="TextBox 278"/>
            <p:cNvSpPr txBox="1">
              <a:spLocks noChangeArrowheads="1"/>
            </p:cNvSpPr>
            <p:nvPr/>
          </p:nvSpPr>
          <p:spPr bwMode="auto">
            <a:xfrm>
              <a:off x="7440614" y="5400676"/>
              <a:ext cx="5159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 6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71" name="TextBox 279"/>
            <p:cNvSpPr txBox="1">
              <a:spLocks noChangeArrowheads="1"/>
            </p:cNvSpPr>
            <p:nvPr/>
          </p:nvSpPr>
          <p:spPr bwMode="auto">
            <a:xfrm>
              <a:off x="8016875" y="5400676"/>
              <a:ext cx="5159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Data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 7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72" name="TextBox 280"/>
            <p:cNvSpPr txBox="1">
              <a:spLocks noChangeArrowheads="1"/>
            </p:cNvSpPr>
            <p:nvPr/>
          </p:nvSpPr>
          <p:spPr bwMode="auto">
            <a:xfrm>
              <a:off x="8591550" y="5400676"/>
              <a:ext cx="611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Parity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173" name="Straight Connector 281"/>
            <p:cNvCxnSpPr>
              <a:cxnSpLocks noChangeShapeType="1"/>
            </p:cNvCxnSpPr>
            <p:nvPr/>
          </p:nvCxnSpPr>
          <p:spPr bwMode="auto">
            <a:xfrm>
              <a:off x="9048751" y="4781551"/>
              <a:ext cx="61913" cy="2079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74" name="Straight Connector 282"/>
            <p:cNvCxnSpPr>
              <a:cxnSpLocks noChangeShapeType="1"/>
            </p:cNvCxnSpPr>
            <p:nvPr/>
          </p:nvCxnSpPr>
          <p:spPr bwMode="auto">
            <a:xfrm>
              <a:off x="9163051" y="4786313"/>
              <a:ext cx="3905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75" name="TextBox 283"/>
            <p:cNvSpPr txBox="1">
              <a:spLocks noChangeArrowheads="1"/>
            </p:cNvSpPr>
            <p:nvPr/>
          </p:nvSpPr>
          <p:spPr bwMode="auto">
            <a:xfrm>
              <a:off x="9148763" y="5400676"/>
              <a:ext cx="5270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Stop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Bit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176" name="Straight Connector 284"/>
            <p:cNvCxnSpPr>
              <a:cxnSpLocks noChangeShapeType="1"/>
            </p:cNvCxnSpPr>
            <p:nvPr/>
          </p:nvCxnSpPr>
          <p:spPr bwMode="auto">
            <a:xfrm flipH="1">
              <a:off x="9043988" y="4792663"/>
              <a:ext cx="112712" cy="4937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77" name="Straight Connector 285"/>
            <p:cNvCxnSpPr>
              <a:cxnSpLocks noChangeShapeType="1"/>
            </p:cNvCxnSpPr>
            <p:nvPr/>
          </p:nvCxnSpPr>
          <p:spPr bwMode="auto">
            <a:xfrm>
              <a:off x="4206876" y="5043488"/>
              <a:ext cx="61913" cy="2476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78" name="TextBox 319"/>
            <p:cNvSpPr txBox="1">
              <a:spLocks noChangeArrowheads="1"/>
            </p:cNvSpPr>
            <p:nvPr/>
          </p:nvSpPr>
          <p:spPr bwMode="auto">
            <a:xfrm>
              <a:off x="3503613" y="4157664"/>
              <a:ext cx="7048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Sample</a:t>
              </a:r>
              <a:endParaRPr lang="zh-TW" altLang="en-US" sz="12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179" name="Straight Arrow Connector 320"/>
            <p:cNvCxnSpPr>
              <a:cxnSpLocks noChangeShapeType="1"/>
            </p:cNvCxnSpPr>
            <p:nvPr/>
          </p:nvCxnSpPr>
          <p:spPr bwMode="auto">
            <a:xfrm>
              <a:off x="3856038" y="4433889"/>
              <a:ext cx="0" cy="276225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80" name="TextBox 317"/>
            <p:cNvSpPr txBox="1">
              <a:spLocks noChangeArrowheads="1"/>
            </p:cNvSpPr>
            <p:nvPr/>
          </p:nvSpPr>
          <p:spPr bwMode="auto">
            <a:xfrm>
              <a:off x="4079876" y="4157664"/>
              <a:ext cx="7032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Sample</a:t>
              </a:r>
              <a:endParaRPr lang="zh-TW" altLang="en-US" sz="12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181" name="Straight Arrow Connector 318"/>
            <p:cNvCxnSpPr>
              <a:cxnSpLocks noChangeShapeType="1"/>
            </p:cNvCxnSpPr>
            <p:nvPr/>
          </p:nvCxnSpPr>
          <p:spPr bwMode="auto">
            <a:xfrm>
              <a:off x="4437063" y="4433889"/>
              <a:ext cx="0" cy="276225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82" name="TextBox 315"/>
            <p:cNvSpPr txBox="1">
              <a:spLocks noChangeArrowheads="1"/>
            </p:cNvSpPr>
            <p:nvPr/>
          </p:nvSpPr>
          <p:spPr bwMode="auto">
            <a:xfrm>
              <a:off x="4656138" y="4157664"/>
              <a:ext cx="7032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Sample</a:t>
              </a:r>
              <a:endParaRPr lang="zh-TW" altLang="en-US" sz="12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183" name="Straight Arrow Connector 316"/>
            <p:cNvCxnSpPr>
              <a:cxnSpLocks noChangeShapeType="1"/>
            </p:cNvCxnSpPr>
            <p:nvPr/>
          </p:nvCxnSpPr>
          <p:spPr bwMode="auto">
            <a:xfrm>
              <a:off x="4979988" y="4433889"/>
              <a:ext cx="0" cy="276225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84" name="TextBox 313"/>
            <p:cNvSpPr txBox="1">
              <a:spLocks noChangeArrowheads="1"/>
            </p:cNvSpPr>
            <p:nvPr/>
          </p:nvSpPr>
          <p:spPr bwMode="auto">
            <a:xfrm>
              <a:off x="5248276" y="4157664"/>
              <a:ext cx="7032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Sample</a:t>
              </a:r>
              <a:endParaRPr lang="zh-TW" altLang="en-US" sz="12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185" name="Straight Arrow Connector 314"/>
            <p:cNvCxnSpPr>
              <a:cxnSpLocks noChangeShapeType="1"/>
            </p:cNvCxnSpPr>
            <p:nvPr/>
          </p:nvCxnSpPr>
          <p:spPr bwMode="auto">
            <a:xfrm>
              <a:off x="5518150" y="4433889"/>
              <a:ext cx="0" cy="276225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86" name="TextBox 311"/>
            <p:cNvSpPr txBox="1">
              <a:spLocks noChangeArrowheads="1"/>
            </p:cNvSpPr>
            <p:nvPr/>
          </p:nvSpPr>
          <p:spPr bwMode="auto">
            <a:xfrm>
              <a:off x="5875338" y="4157664"/>
              <a:ext cx="7048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Sample</a:t>
              </a:r>
              <a:endParaRPr lang="zh-TW" altLang="en-US" sz="12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187" name="Straight Arrow Connector 312"/>
            <p:cNvCxnSpPr>
              <a:cxnSpLocks noChangeShapeType="1"/>
            </p:cNvCxnSpPr>
            <p:nvPr/>
          </p:nvCxnSpPr>
          <p:spPr bwMode="auto">
            <a:xfrm>
              <a:off x="6094413" y="4433889"/>
              <a:ext cx="0" cy="276225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88" name="TextBox 309"/>
            <p:cNvSpPr txBox="1">
              <a:spLocks noChangeArrowheads="1"/>
            </p:cNvSpPr>
            <p:nvPr/>
          </p:nvSpPr>
          <p:spPr bwMode="auto">
            <a:xfrm>
              <a:off x="6418263" y="4157664"/>
              <a:ext cx="7032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Sample</a:t>
              </a:r>
              <a:endParaRPr lang="zh-TW" altLang="en-US" sz="12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189" name="Straight Arrow Connector 310"/>
            <p:cNvCxnSpPr>
              <a:cxnSpLocks noChangeShapeType="1"/>
            </p:cNvCxnSpPr>
            <p:nvPr/>
          </p:nvCxnSpPr>
          <p:spPr bwMode="auto">
            <a:xfrm>
              <a:off x="6635750" y="4433889"/>
              <a:ext cx="0" cy="276225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90" name="TextBox 307"/>
            <p:cNvSpPr txBox="1">
              <a:spLocks noChangeArrowheads="1"/>
            </p:cNvSpPr>
            <p:nvPr/>
          </p:nvSpPr>
          <p:spPr bwMode="auto">
            <a:xfrm>
              <a:off x="6956426" y="4157664"/>
              <a:ext cx="7032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Sample</a:t>
              </a:r>
              <a:endParaRPr lang="zh-TW" altLang="en-US" sz="12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191" name="Straight Arrow Connector 308"/>
            <p:cNvCxnSpPr>
              <a:cxnSpLocks noChangeShapeType="1"/>
            </p:cNvCxnSpPr>
            <p:nvPr/>
          </p:nvCxnSpPr>
          <p:spPr bwMode="auto">
            <a:xfrm>
              <a:off x="7173913" y="4433889"/>
              <a:ext cx="0" cy="276225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92" name="TextBox 305"/>
            <p:cNvSpPr txBox="1">
              <a:spLocks noChangeArrowheads="1"/>
            </p:cNvSpPr>
            <p:nvPr/>
          </p:nvSpPr>
          <p:spPr bwMode="auto">
            <a:xfrm>
              <a:off x="7497763" y="4157664"/>
              <a:ext cx="7048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Sample</a:t>
              </a:r>
              <a:endParaRPr lang="zh-TW" altLang="en-US" sz="12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193" name="Straight Arrow Connector 306"/>
            <p:cNvCxnSpPr>
              <a:cxnSpLocks noChangeShapeType="1"/>
            </p:cNvCxnSpPr>
            <p:nvPr/>
          </p:nvCxnSpPr>
          <p:spPr bwMode="auto">
            <a:xfrm>
              <a:off x="7716838" y="4433889"/>
              <a:ext cx="0" cy="276225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94" name="TextBox 303"/>
            <p:cNvSpPr txBox="1">
              <a:spLocks noChangeArrowheads="1"/>
            </p:cNvSpPr>
            <p:nvPr/>
          </p:nvSpPr>
          <p:spPr bwMode="auto">
            <a:xfrm>
              <a:off x="8035925" y="4157664"/>
              <a:ext cx="7048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Sample</a:t>
              </a:r>
              <a:endParaRPr lang="zh-TW" altLang="en-US" sz="12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195" name="Straight Arrow Connector 304"/>
            <p:cNvCxnSpPr>
              <a:cxnSpLocks noChangeShapeType="1"/>
            </p:cNvCxnSpPr>
            <p:nvPr/>
          </p:nvCxnSpPr>
          <p:spPr bwMode="auto">
            <a:xfrm>
              <a:off x="8253413" y="4433889"/>
              <a:ext cx="0" cy="276225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96" name="TextBox 301"/>
            <p:cNvSpPr txBox="1">
              <a:spLocks noChangeArrowheads="1"/>
            </p:cNvSpPr>
            <p:nvPr/>
          </p:nvSpPr>
          <p:spPr bwMode="auto">
            <a:xfrm>
              <a:off x="8578851" y="4157664"/>
              <a:ext cx="7032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Sample</a:t>
              </a:r>
              <a:endParaRPr lang="zh-TW" altLang="en-US" sz="12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197" name="Straight Arrow Connector 302"/>
            <p:cNvCxnSpPr>
              <a:cxnSpLocks noChangeShapeType="1"/>
            </p:cNvCxnSpPr>
            <p:nvPr/>
          </p:nvCxnSpPr>
          <p:spPr bwMode="auto">
            <a:xfrm>
              <a:off x="8796338" y="4433889"/>
              <a:ext cx="0" cy="276225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98" name="TextBox 299"/>
            <p:cNvSpPr txBox="1">
              <a:spLocks noChangeArrowheads="1"/>
            </p:cNvSpPr>
            <p:nvPr/>
          </p:nvSpPr>
          <p:spPr bwMode="auto">
            <a:xfrm>
              <a:off x="9153525" y="4157664"/>
              <a:ext cx="7048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Sample</a:t>
              </a:r>
              <a:endParaRPr lang="zh-TW" altLang="en-US" sz="12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199" name="Straight Arrow Connector 300"/>
            <p:cNvCxnSpPr>
              <a:cxnSpLocks noChangeShapeType="1"/>
            </p:cNvCxnSpPr>
            <p:nvPr/>
          </p:nvCxnSpPr>
          <p:spPr bwMode="auto">
            <a:xfrm>
              <a:off x="9372600" y="4433889"/>
              <a:ext cx="0" cy="276225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00" name="TextBox 297"/>
            <p:cNvSpPr txBox="1">
              <a:spLocks noChangeArrowheads="1"/>
            </p:cNvSpPr>
            <p:nvPr/>
          </p:nvSpPr>
          <p:spPr bwMode="auto">
            <a:xfrm>
              <a:off x="4191001" y="5870576"/>
              <a:ext cx="49212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LSB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01" name="TextBox 298"/>
            <p:cNvSpPr txBox="1">
              <a:spLocks noChangeArrowheads="1"/>
            </p:cNvSpPr>
            <p:nvPr/>
          </p:nvSpPr>
          <p:spPr bwMode="auto">
            <a:xfrm>
              <a:off x="8005763" y="5859463"/>
              <a:ext cx="5254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MSB</a:t>
              </a:r>
              <a:endParaRPr lang="zh-TW" altLang="en-US" sz="12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2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406400" y="609600"/>
            <a:ext cx="11226800" cy="1356360"/>
          </a:xfrm>
        </p:spPr>
        <p:txBody>
          <a:bodyPr/>
          <a:lstStyle/>
          <a:p>
            <a:r>
              <a:rPr lang="en-US" altLang="zh-TW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RS-232</a:t>
            </a:r>
            <a:r>
              <a:rPr lang="en-US" altLang="zh-TW" sz="3600" b="1" dirty="0">
                <a:latin typeface="Arial Black" panose="020B0A04020102020204" pitchFamily="34" charset="0"/>
              </a:rPr>
              <a:t>  DB9 Connector</a:t>
            </a:r>
            <a:endParaRPr lang="zh-TW" altLang="en-US" sz="3600" b="1" dirty="0">
              <a:latin typeface="Arial Black" panose="020B0A04020102020204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355663" y="1960717"/>
            <a:ext cx="5701025" cy="3593145"/>
            <a:chOff x="3355663" y="1960717"/>
            <a:chExt cx="5701025" cy="3593145"/>
          </a:xfrm>
        </p:grpSpPr>
        <p:cxnSp>
          <p:nvCxnSpPr>
            <p:cNvPr id="6163" name="Straight Connector 63"/>
            <p:cNvCxnSpPr>
              <a:cxnSpLocks noChangeShapeType="1"/>
              <a:stCxn id="6150" idx="6"/>
              <a:endCxn id="6176" idx="1"/>
            </p:cNvCxnSpPr>
            <p:nvPr/>
          </p:nvCxnSpPr>
          <p:spPr bwMode="auto">
            <a:xfrm>
              <a:off x="4426646" y="2414497"/>
              <a:ext cx="1927029" cy="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4" name="Straight Connector 81"/>
            <p:cNvCxnSpPr>
              <a:cxnSpLocks noChangeShapeType="1"/>
            </p:cNvCxnSpPr>
            <p:nvPr/>
          </p:nvCxnSpPr>
          <p:spPr bwMode="auto">
            <a:xfrm>
              <a:off x="4426646" y="3100944"/>
              <a:ext cx="1927029" cy="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5" name="Straight Connector 82"/>
            <p:cNvCxnSpPr>
              <a:cxnSpLocks noChangeShapeType="1"/>
            </p:cNvCxnSpPr>
            <p:nvPr/>
          </p:nvCxnSpPr>
          <p:spPr bwMode="auto">
            <a:xfrm>
              <a:off x="4426646" y="3787391"/>
              <a:ext cx="1927029" cy="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6" name="Straight Connector 83"/>
            <p:cNvCxnSpPr>
              <a:cxnSpLocks noChangeShapeType="1"/>
            </p:cNvCxnSpPr>
            <p:nvPr/>
          </p:nvCxnSpPr>
          <p:spPr bwMode="auto">
            <a:xfrm>
              <a:off x="4426646" y="4473839"/>
              <a:ext cx="1927029" cy="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76" name="TextBox 94"/>
            <p:cNvSpPr txBox="1">
              <a:spLocks noChangeArrowheads="1"/>
            </p:cNvSpPr>
            <p:nvPr/>
          </p:nvSpPr>
          <p:spPr bwMode="auto">
            <a:xfrm>
              <a:off x="6353675" y="2212784"/>
              <a:ext cx="2488521" cy="403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latin typeface="Arial" panose="020B0604020202020204" pitchFamily="34" charset="0"/>
                  <a:ea typeface="新細明體" panose="02020500000000000000" pitchFamily="18" charset="-120"/>
                </a:rPr>
                <a:t>D</a:t>
              </a:r>
              <a:r>
                <a:rPr lang="en-US" altLang="zh-TW" sz="1600" dirty="0">
                  <a:latin typeface="Arial" panose="020B0604020202020204" pitchFamily="34" charset="0"/>
                  <a:ea typeface="新細明體" panose="02020500000000000000" pitchFamily="18" charset="-120"/>
                </a:rPr>
                <a:t>ata Carrier Detect</a:t>
              </a:r>
              <a:endParaRPr lang="zh-TW" altLang="en-US" sz="1600" dirty="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177" name="TextBox 95"/>
            <p:cNvSpPr txBox="1">
              <a:spLocks noChangeArrowheads="1"/>
            </p:cNvSpPr>
            <p:nvPr/>
          </p:nvSpPr>
          <p:spPr bwMode="auto">
            <a:xfrm>
              <a:off x="5803095" y="2525906"/>
              <a:ext cx="2079964" cy="403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D</a:t>
              </a: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ata </a:t>
              </a:r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et </a:t>
              </a:r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eady</a:t>
              </a:r>
              <a:endParaRPr lang="zh-TW" altLang="en-US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6178" name="Straight Connector 106"/>
            <p:cNvCxnSpPr>
              <a:cxnSpLocks noChangeShapeType="1"/>
            </p:cNvCxnSpPr>
            <p:nvPr/>
          </p:nvCxnSpPr>
          <p:spPr bwMode="auto">
            <a:xfrm>
              <a:off x="3876066" y="2757720"/>
              <a:ext cx="1927029" cy="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9" name="Straight Connector 107"/>
            <p:cNvCxnSpPr>
              <a:cxnSpLocks noChangeShapeType="1"/>
            </p:cNvCxnSpPr>
            <p:nvPr/>
          </p:nvCxnSpPr>
          <p:spPr bwMode="auto">
            <a:xfrm>
              <a:off x="3876066" y="3444168"/>
              <a:ext cx="1927029" cy="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0" name="Straight Connector 108"/>
            <p:cNvCxnSpPr>
              <a:cxnSpLocks noChangeShapeType="1"/>
            </p:cNvCxnSpPr>
            <p:nvPr/>
          </p:nvCxnSpPr>
          <p:spPr bwMode="auto">
            <a:xfrm>
              <a:off x="3876066" y="4130615"/>
              <a:ext cx="1927029" cy="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1" name="Straight Connector 109"/>
            <p:cNvCxnSpPr>
              <a:cxnSpLocks noChangeShapeType="1"/>
            </p:cNvCxnSpPr>
            <p:nvPr/>
          </p:nvCxnSpPr>
          <p:spPr bwMode="auto">
            <a:xfrm>
              <a:off x="3876066" y="4817061"/>
              <a:ext cx="1927029" cy="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2" name="Straight Connector 110"/>
            <p:cNvCxnSpPr>
              <a:cxnSpLocks noChangeShapeType="1"/>
            </p:cNvCxnSpPr>
            <p:nvPr/>
          </p:nvCxnSpPr>
          <p:spPr bwMode="auto">
            <a:xfrm>
              <a:off x="4426646" y="5160285"/>
              <a:ext cx="1927029" cy="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3" name="TextBox 111"/>
            <p:cNvSpPr txBox="1">
              <a:spLocks noChangeArrowheads="1"/>
            </p:cNvSpPr>
            <p:nvPr/>
          </p:nvSpPr>
          <p:spPr bwMode="auto">
            <a:xfrm>
              <a:off x="6353675" y="2843527"/>
              <a:ext cx="16682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R</a:t>
              </a:r>
              <a:r>
                <a:rPr lang="en-US" altLang="zh-TW" sz="1600" dirty="0">
                  <a:solidFill>
                    <a:srgbClr val="FF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eceive </a:t>
              </a:r>
              <a:r>
                <a:rPr lang="en-US" altLang="zh-TW" sz="1600" b="1" dirty="0">
                  <a:solidFill>
                    <a:srgbClr val="FF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D</a:t>
              </a:r>
              <a:r>
                <a:rPr lang="en-US" altLang="zh-TW" sz="1600" dirty="0">
                  <a:solidFill>
                    <a:srgbClr val="FF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ata</a:t>
              </a:r>
              <a:endParaRPr lang="zh-TW" altLang="en-US" sz="1600" dirty="0">
                <a:solidFill>
                  <a:srgbClr val="FF0000"/>
                </a:solidFill>
                <a:latin typeface="Arial Black" panose="020B0A040201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184" name="TextBox 112"/>
            <p:cNvSpPr txBox="1">
              <a:spLocks noChangeArrowheads="1"/>
            </p:cNvSpPr>
            <p:nvPr/>
          </p:nvSpPr>
          <p:spPr bwMode="auto">
            <a:xfrm>
              <a:off x="5833688" y="3212354"/>
              <a:ext cx="2267900" cy="403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r>
                <a:rPr lang="en-US" altLang="zh-TW" sz="1600" dirty="0">
                  <a:latin typeface="Arial" panose="020B0604020202020204" pitchFamily="34" charset="0"/>
                  <a:ea typeface="新細明體" panose="02020500000000000000" pitchFamily="18" charset="-120"/>
                </a:rPr>
                <a:t>equest </a:t>
              </a:r>
              <a:r>
                <a:rPr lang="en-US" altLang="zh-TW" sz="1600" b="1" dirty="0"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r>
                <a:rPr lang="en-US" altLang="zh-TW" sz="1600" dirty="0">
                  <a:latin typeface="Arial" panose="020B0604020202020204" pitchFamily="34" charset="0"/>
                  <a:ea typeface="新細明體" panose="02020500000000000000" pitchFamily="18" charset="-120"/>
                </a:rPr>
                <a:t>o </a:t>
              </a:r>
              <a:r>
                <a:rPr lang="en-US" altLang="zh-TW" sz="1600" b="1" dirty="0">
                  <a:latin typeface="Arial" panose="020B0604020202020204" pitchFamily="34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600" dirty="0">
                  <a:latin typeface="Arial" panose="020B0604020202020204" pitchFamily="34" charset="0"/>
                  <a:ea typeface="新細明體" panose="02020500000000000000" pitchFamily="18" charset="-120"/>
                </a:rPr>
                <a:t>end</a:t>
              </a:r>
              <a:endParaRPr lang="zh-TW" altLang="en-US" sz="1600" dirty="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185" name="TextBox 113"/>
            <p:cNvSpPr txBox="1">
              <a:spLocks noChangeArrowheads="1"/>
            </p:cNvSpPr>
            <p:nvPr/>
          </p:nvSpPr>
          <p:spPr bwMode="auto">
            <a:xfrm>
              <a:off x="5803095" y="3928902"/>
              <a:ext cx="1884837" cy="403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lear To </a:t>
              </a:r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end</a:t>
              </a:r>
              <a:endParaRPr lang="zh-TW" altLang="en-US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186" name="TextBox 114"/>
            <p:cNvSpPr txBox="1">
              <a:spLocks noChangeArrowheads="1"/>
            </p:cNvSpPr>
            <p:nvPr/>
          </p:nvSpPr>
          <p:spPr bwMode="auto">
            <a:xfrm>
              <a:off x="5795814" y="4615348"/>
              <a:ext cx="1847087" cy="403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r>
                <a:rPr lang="en-US" altLang="zh-TW" sz="1600" dirty="0">
                  <a:latin typeface="Arial" panose="020B0604020202020204" pitchFamily="34" charset="0"/>
                  <a:ea typeface="新細明體" panose="02020500000000000000" pitchFamily="18" charset="-120"/>
                </a:rPr>
                <a:t>ing </a:t>
              </a:r>
              <a:r>
                <a:rPr lang="en-US" altLang="zh-TW" sz="1600" b="1" dirty="0"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r>
                <a:rPr lang="en-US" altLang="zh-TW" sz="1600" dirty="0">
                  <a:latin typeface="Arial" panose="020B0604020202020204" pitchFamily="34" charset="0"/>
                  <a:ea typeface="新細明體" panose="02020500000000000000" pitchFamily="18" charset="-120"/>
                </a:rPr>
                <a:t>ndicator</a:t>
              </a:r>
              <a:endParaRPr lang="zh-TW" altLang="en-US" sz="1600" dirty="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187" name="TextBox 115"/>
            <p:cNvSpPr txBox="1">
              <a:spLocks noChangeArrowheads="1"/>
            </p:cNvSpPr>
            <p:nvPr/>
          </p:nvSpPr>
          <p:spPr bwMode="auto">
            <a:xfrm>
              <a:off x="6353675" y="3555576"/>
              <a:ext cx="177965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T</a:t>
              </a:r>
              <a:r>
                <a:rPr lang="en-US" altLang="zh-TW" sz="1600" dirty="0">
                  <a:solidFill>
                    <a:srgbClr val="FF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ransmit </a:t>
              </a:r>
              <a:r>
                <a:rPr lang="en-US" altLang="zh-TW" sz="1600" b="1" dirty="0">
                  <a:solidFill>
                    <a:srgbClr val="FF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D</a:t>
              </a:r>
              <a:r>
                <a:rPr lang="en-US" altLang="zh-TW" sz="1600" dirty="0">
                  <a:solidFill>
                    <a:srgbClr val="FF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ata</a:t>
              </a:r>
              <a:endParaRPr lang="zh-TW" altLang="en-US" sz="1600" dirty="0">
                <a:solidFill>
                  <a:srgbClr val="FF0000"/>
                </a:solidFill>
                <a:latin typeface="Arial Black" panose="020B0A040201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188" name="TextBox 116"/>
            <p:cNvSpPr txBox="1">
              <a:spLocks noChangeArrowheads="1"/>
            </p:cNvSpPr>
            <p:nvPr/>
          </p:nvSpPr>
          <p:spPr bwMode="auto">
            <a:xfrm>
              <a:off x="6353675" y="4261643"/>
              <a:ext cx="2703013" cy="403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D</a:t>
              </a: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ata </a:t>
              </a:r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erminal </a:t>
              </a:r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eady</a:t>
              </a:r>
              <a:endParaRPr lang="zh-TW" altLang="en-US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189" name="TextBox 117"/>
            <p:cNvSpPr txBox="1">
              <a:spLocks noChangeArrowheads="1"/>
            </p:cNvSpPr>
            <p:nvPr/>
          </p:nvSpPr>
          <p:spPr bwMode="auto">
            <a:xfrm>
              <a:off x="6353675" y="4958572"/>
              <a:ext cx="17589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rgbClr val="FF0000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Signal Ground</a:t>
              </a:r>
              <a:endParaRPr lang="zh-TW" altLang="en-US" sz="1600" dirty="0">
                <a:solidFill>
                  <a:srgbClr val="FF0000"/>
                </a:solidFill>
                <a:latin typeface="Arial Black" panose="020B0A040201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48" name="Straight Connector 3"/>
            <p:cNvCxnSpPr>
              <a:cxnSpLocks noChangeShapeType="1"/>
            </p:cNvCxnSpPr>
            <p:nvPr/>
          </p:nvCxnSpPr>
          <p:spPr bwMode="auto">
            <a:xfrm>
              <a:off x="3355663" y="2656393"/>
              <a:ext cx="0" cy="231675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20"/>
            <p:cNvCxnSpPr>
              <a:cxnSpLocks noChangeShapeType="1"/>
            </p:cNvCxnSpPr>
            <p:nvPr/>
          </p:nvCxnSpPr>
          <p:spPr bwMode="auto">
            <a:xfrm>
              <a:off x="4732113" y="2123460"/>
              <a:ext cx="0" cy="332413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Flowchart: Connector 26"/>
            <p:cNvSpPr>
              <a:spLocks noChangeArrowheads="1"/>
            </p:cNvSpPr>
            <p:nvPr/>
          </p:nvSpPr>
          <p:spPr bwMode="auto">
            <a:xfrm>
              <a:off x="4181533" y="2313169"/>
              <a:ext cx="183527" cy="171612"/>
            </a:xfrm>
            <a:prstGeom prst="flowChartConnector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" name="Flowchart: Connector 27"/>
            <p:cNvSpPr>
              <a:spLocks noChangeArrowheads="1"/>
            </p:cNvSpPr>
            <p:nvPr/>
          </p:nvSpPr>
          <p:spPr bwMode="auto">
            <a:xfrm>
              <a:off x="4181533" y="2999617"/>
              <a:ext cx="183527" cy="171612"/>
            </a:xfrm>
            <a:prstGeom prst="flowChartConnector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2" name="Flowchart: Connector 28"/>
            <p:cNvSpPr>
              <a:spLocks noChangeArrowheads="1"/>
            </p:cNvSpPr>
            <p:nvPr/>
          </p:nvSpPr>
          <p:spPr bwMode="auto">
            <a:xfrm>
              <a:off x="4181533" y="3686064"/>
              <a:ext cx="183527" cy="171612"/>
            </a:xfrm>
            <a:prstGeom prst="flowChartConnector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3" name="Flowchart: Connector 29"/>
            <p:cNvSpPr>
              <a:spLocks noChangeArrowheads="1"/>
            </p:cNvSpPr>
            <p:nvPr/>
          </p:nvSpPr>
          <p:spPr bwMode="auto">
            <a:xfrm>
              <a:off x="4181533" y="4372511"/>
              <a:ext cx="183527" cy="171612"/>
            </a:xfrm>
            <a:prstGeom prst="flowChartConnector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4" name="Flowchart: Connector 30"/>
            <p:cNvSpPr>
              <a:spLocks noChangeArrowheads="1"/>
            </p:cNvSpPr>
            <p:nvPr/>
          </p:nvSpPr>
          <p:spPr bwMode="auto">
            <a:xfrm>
              <a:off x="4181533" y="5058957"/>
              <a:ext cx="183527" cy="171612"/>
            </a:xfrm>
            <a:prstGeom prst="flowChartConnector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5" name="Flowchart: Connector 31"/>
            <p:cNvSpPr>
              <a:spLocks noChangeArrowheads="1"/>
            </p:cNvSpPr>
            <p:nvPr/>
          </p:nvSpPr>
          <p:spPr bwMode="auto">
            <a:xfrm>
              <a:off x="3630953" y="2656393"/>
              <a:ext cx="183527" cy="171612"/>
            </a:xfrm>
            <a:prstGeom prst="flowChartConnector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6" name="Flowchart: Connector 32"/>
            <p:cNvSpPr>
              <a:spLocks noChangeArrowheads="1"/>
            </p:cNvSpPr>
            <p:nvPr/>
          </p:nvSpPr>
          <p:spPr bwMode="auto">
            <a:xfrm>
              <a:off x="3630953" y="3342840"/>
              <a:ext cx="183527" cy="171612"/>
            </a:xfrm>
            <a:prstGeom prst="flowChartConnector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7" name="Flowchart: Connector 33"/>
            <p:cNvSpPr>
              <a:spLocks noChangeArrowheads="1"/>
            </p:cNvSpPr>
            <p:nvPr/>
          </p:nvSpPr>
          <p:spPr bwMode="auto">
            <a:xfrm>
              <a:off x="3630953" y="4029288"/>
              <a:ext cx="183527" cy="171612"/>
            </a:xfrm>
            <a:prstGeom prst="flowChartConnector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8" name="Flowchart: Connector 34"/>
            <p:cNvSpPr>
              <a:spLocks noChangeArrowheads="1"/>
            </p:cNvSpPr>
            <p:nvPr/>
          </p:nvSpPr>
          <p:spPr bwMode="auto">
            <a:xfrm>
              <a:off x="3630953" y="4715734"/>
              <a:ext cx="183527" cy="171612"/>
            </a:xfrm>
            <a:prstGeom prst="flowChartConnector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9" name="Straight Connector 50"/>
            <p:cNvCxnSpPr>
              <a:cxnSpLocks noChangeShapeType="1"/>
              <a:endCxn id="62" idx="0"/>
            </p:cNvCxnSpPr>
            <p:nvPr/>
          </p:nvCxnSpPr>
          <p:spPr bwMode="auto">
            <a:xfrm flipV="1">
              <a:off x="3355663" y="2075379"/>
              <a:ext cx="771823" cy="58101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70"/>
            <p:cNvCxnSpPr>
              <a:cxnSpLocks noChangeShapeType="1"/>
              <a:endCxn id="61" idx="2"/>
            </p:cNvCxnSpPr>
            <p:nvPr/>
          </p:nvCxnSpPr>
          <p:spPr bwMode="auto">
            <a:xfrm>
              <a:off x="3365897" y="4973152"/>
              <a:ext cx="717787" cy="47444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Arc 73"/>
            <p:cNvSpPr/>
            <p:nvPr/>
          </p:nvSpPr>
          <p:spPr bwMode="auto">
            <a:xfrm rot="18768430" flipH="1" flipV="1">
              <a:off x="3974285" y="4686296"/>
              <a:ext cx="798477" cy="936655"/>
            </a:xfrm>
            <a:prstGeom prst="arc">
              <a:avLst>
                <a:gd name="adj1" fmla="val 16192985"/>
                <a:gd name="adj2" fmla="val 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62" name="Arc 76"/>
            <p:cNvSpPr/>
            <p:nvPr/>
          </p:nvSpPr>
          <p:spPr bwMode="auto">
            <a:xfrm rot="8262564" flipH="1" flipV="1">
              <a:off x="4016462" y="1960717"/>
              <a:ext cx="853712" cy="876053"/>
            </a:xfrm>
            <a:prstGeom prst="arc">
              <a:avLst>
                <a:gd name="adj1" fmla="val 16192985"/>
                <a:gd name="adj2" fmla="val 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63" name="TextBox 65"/>
            <p:cNvSpPr txBox="1">
              <a:spLocks noChangeArrowheads="1"/>
            </p:cNvSpPr>
            <p:nvPr/>
          </p:nvSpPr>
          <p:spPr bwMode="auto">
            <a:xfrm>
              <a:off x="3925432" y="2205261"/>
              <a:ext cx="380368" cy="403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  <a:endParaRPr lang="zh-TW" altLang="en-US" sz="1600" dirty="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4" name="TextBox 86"/>
            <p:cNvSpPr txBox="1">
              <a:spLocks noChangeArrowheads="1"/>
            </p:cNvSpPr>
            <p:nvPr/>
          </p:nvSpPr>
          <p:spPr bwMode="auto">
            <a:xfrm>
              <a:off x="3916080" y="2951910"/>
              <a:ext cx="380368" cy="403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  <a:endParaRPr lang="zh-TW" altLang="en-US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5" name="TextBox 87"/>
            <p:cNvSpPr txBox="1">
              <a:spLocks noChangeArrowheads="1"/>
            </p:cNvSpPr>
            <p:nvPr/>
          </p:nvSpPr>
          <p:spPr bwMode="auto">
            <a:xfrm>
              <a:off x="3916080" y="3638358"/>
              <a:ext cx="380368" cy="403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  <a:endParaRPr lang="zh-TW" altLang="en-US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6" name="TextBox 88"/>
            <p:cNvSpPr txBox="1">
              <a:spLocks noChangeArrowheads="1"/>
            </p:cNvSpPr>
            <p:nvPr/>
          </p:nvSpPr>
          <p:spPr bwMode="auto">
            <a:xfrm>
              <a:off x="3914168" y="4294704"/>
              <a:ext cx="380368" cy="403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  <a:endParaRPr lang="zh-TW" altLang="en-US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7" name="TextBox 89"/>
            <p:cNvSpPr txBox="1">
              <a:spLocks noChangeArrowheads="1"/>
            </p:cNvSpPr>
            <p:nvPr/>
          </p:nvSpPr>
          <p:spPr bwMode="auto">
            <a:xfrm>
              <a:off x="3916080" y="4951049"/>
              <a:ext cx="380368" cy="403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  <a:endParaRPr lang="zh-TW" altLang="en-US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8" name="TextBox 90"/>
            <p:cNvSpPr txBox="1">
              <a:spLocks noChangeArrowheads="1"/>
            </p:cNvSpPr>
            <p:nvPr/>
          </p:nvSpPr>
          <p:spPr bwMode="auto">
            <a:xfrm>
              <a:off x="3378200" y="2583288"/>
              <a:ext cx="380368" cy="403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  <a:endParaRPr lang="zh-TW" altLang="en-US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69" name="TextBox 91"/>
            <p:cNvSpPr txBox="1">
              <a:spLocks noChangeArrowheads="1"/>
            </p:cNvSpPr>
            <p:nvPr/>
          </p:nvSpPr>
          <p:spPr bwMode="auto">
            <a:xfrm>
              <a:off x="3378200" y="3209532"/>
              <a:ext cx="380368" cy="403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  <a:endParaRPr lang="zh-TW" altLang="en-US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0" name="TextBox 92"/>
            <p:cNvSpPr txBox="1">
              <a:spLocks noChangeArrowheads="1"/>
            </p:cNvSpPr>
            <p:nvPr/>
          </p:nvSpPr>
          <p:spPr bwMode="auto">
            <a:xfrm>
              <a:off x="3378200" y="3956181"/>
              <a:ext cx="380368" cy="403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  <a:endParaRPr lang="zh-TW" altLang="en-US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1" name="TextBox 93"/>
            <p:cNvSpPr txBox="1">
              <a:spLocks noChangeArrowheads="1"/>
            </p:cNvSpPr>
            <p:nvPr/>
          </p:nvSpPr>
          <p:spPr bwMode="auto">
            <a:xfrm>
              <a:off x="3378200" y="4642629"/>
              <a:ext cx="380368" cy="403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9</a:t>
              </a:r>
              <a:endParaRPr lang="zh-TW" altLang="en-US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7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546100" y="-25400"/>
            <a:ext cx="10472420" cy="1356360"/>
          </a:xfrm>
        </p:spPr>
        <p:txBody>
          <a:bodyPr/>
          <a:lstStyle/>
          <a:p>
            <a:r>
              <a:rPr lang="en-US" altLang="zh-TW" sz="3200" dirty="0">
                <a:latin typeface="Arial Black" panose="020B0A04020102020204" pitchFamily="34" charset="0"/>
              </a:rPr>
              <a:t>Nu-LB-NUC140</a:t>
            </a:r>
            <a:r>
              <a:rPr lang="en-US" altLang="zh-TW" sz="3200" b="1" dirty="0">
                <a:latin typeface="Arial Black" panose="020B0A04020102020204" pitchFamily="34" charset="0"/>
              </a:rPr>
              <a:t> UART w RS232 transceiver</a:t>
            </a:r>
            <a:endParaRPr lang="zh-TW" altLang="en-US" sz="3200" b="1" dirty="0">
              <a:latin typeface="Arial Black" panose="020B0A04020102020204" pitchFamily="34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988310" y="1330960"/>
            <a:ext cx="5588000" cy="4983162"/>
            <a:chOff x="3302000" y="1743076"/>
            <a:chExt cx="5588000" cy="4983162"/>
          </a:xfrm>
        </p:grpSpPr>
        <p:pic>
          <p:nvPicPr>
            <p:cNvPr id="9219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205038"/>
              <a:ext cx="5588000" cy="452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0" name="Oval 2"/>
            <p:cNvSpPr>
              <a:spLocks noChangeArrowheads="1"/>
            </p:cNvSpPr>
            <p:nvPr/>
          </p:nvSpPr>
          <p:spPr bwMode="auto">
            <a:xfrm>
              <a:off x="4079876" y="2852739"/>
              <a:ext cx="720725" cy="565697"/>
            </a:xfrm>
            <a:prstGeom prst="ellipse">
              <a:avLst/>
            </a:prstGeom>
            <a:noFill/>
            <a:ln w="2857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3921125" y="3362326"/>
              <a:ext cx="1036638" cy="4619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rgbClr val="FFFF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RS232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rgbClr val="FFFF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Transceiver</a:t>
              </a:r>
              <a:endParaRPr lang="zh-TW" altLang="en-US" sz="12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222" name="TextBox 12"/>
            <p:cNvSpPr txBox="1">
              <a:spLocks noChangeArrowheads="1"/>
            </p:cNvSpPr>
            <p:nvPr/>
          </p:nvSpPr>
          <p:spPr bwMode="auto">
            <a:xfrm>
              <a:off x="3848100" y="1743076"/>
              <a:ext cx="928688" cy="461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RS232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connector</a:t>
              </a:r>
              <a:endParaRPr lang="zh-TW" altLang="en-US" sz="12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22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235269" y="148591"/>
            <a:ext cx="9875520" cy="1356360"/>
          </a:xfrm>
        </p:spPr>
        <p:txBody>
          <a:bodyPr/>
          <a:lstStyle/>
          <a:p>
            <a:r>
              <a:rPr lang="en-US" altLang="zh-TW" sz="3600" b="1" dirty="0">
                <a:latin typeface="Arial Black" panose="020B0A04020102020204" pitchFamily="34" charset="0"/>
              </a:rPr>
              <a:t>UART schematic</a:t>
            </a:r>
            <a:endParaRPr lang="zh-TW" altLang="en-US" sz="3600" b="1" dirty="0">
              <a:latin typeface="Arial Black" panose="020B0A04020102020204" pitchFamily="34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05047" y="1108076"/>
            <a:ext cx="9105742" cy="5432424"/>
            <a:chOff x="1774826" y="1628776"/>
            <a:chExt cx="8335963" cy="5013325"/>
          </a:xfrm>
        </p:grpSpPr>
        <p:pic>
          <p:nvPicPr>
            <p:cNvPr id="10243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4826" y="1628776"/>
              <a:ext cx="8335963" cy="501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4" name="文字方塊 5"/>
            <p:cNvSpPr txBox="1">
              <a:spLocks noChangeArrowheads="1"/>
            </p:cNvSpPr>
            <p:nvPr/>
          </p:nvSpPr>
          <p:spPr bwMode="auto">
            <a:xfrm>
              <a:off x="6240464" y="4519613"/>
              <a:ext cx="1150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  <a:ea typeface="新細明體" panose="02020500000000000000" pitchFamily="18" charset="-120"/>
                </a:rPr>
                <a:t>SP232-RX</a:t>
              </a:r>
            </a:p>
          </p:txBody>
        </p:sp>
        <p:cxnSp>
          <p:nvCxnSpPr>
            <p:cNvPr id="10245" name="直線單箭頭接點 7"/>
            <p:cNvCxnSpPr>
              <a:cxnSpLocks noChangeShapeType="1"/>
            </p:cNvCxnSpPr>
            <p:nvPr/>
          </p:nvCxnSpPr>
          <p:spPr bwMode="auto">
            <a:xfrm>
              <a:off x="7032625" y="4449763"/>
              <a:ext cx="1150938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46" name="直線單箭頭接點 9"/>
            <p:cNvCxnSpPr>
              <a:cxnSpLocks noChangeShapeType="1"/>
            </p:cNvCxnSpPr>
            <p:nvPr/>
          </p:nvCxnSpPr>
          <p:spPr bwMode="auto">
            <a:xfrm flipH="1">
              <a:off x="7032625" y="4724400"/>
              <a:ext cx="1150938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47" name="文字方塊 5"/>
            <p:cNvSpPr txBox="1">
              <a:spLocks noChangeArrowheads="1"/>
            </p:cNvSpPr>
            <p:nvPr/>
          </p:nvSpPr>
          <p:spPr bwMode="auto">
            <a:xfrm>
              <a:off x="6240464" y="4356101"/>
              <a:ext cx="11509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  <a:ea typeface="新細明體" panose="02020500000000000000" pitchFamily="18" charset="-120"/>
                </a:rPr>
                <a:t>SP232-TX</a:t>
              </a:r>
            </a:p>
          </p:txBody>
        </p:sp>
        <p:sp>
          <p:nvSpPr>
            <p:cNvPr id="10248" name="文字方塊 5"/>
            <p:cNvSpPr txBox="1">
              <a:spLocks noChangeArrowheads="1"/>
            </p:cNvSpPr>
            <p:nvPr/>
          </p:nvSpPr>
          <p:spPr bwMode="auto">
            <a:xfrm>
              <a:off x="7032625" y="4232276"/>
              <a:ext cx="13668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  <a:ea typeface="新細明體" panose="02020500000000000000" pitchFamily="18" charset="-120"/>
                </a:rPr>
                <a:t>to DB9 pin2 RX</a:t>
              </a:r>
            </a:p>
          </p:txBody>
        </p:sp>
        <p:sp>
          <p:nvSpPr>
            <p:cNvPr id="10249" name="文字方塊 5"/>
            <p:cNvSpPr txBox="1">
              <a:spLocks noChangeArrowheads="1"/>
            </p:cNvSpPr>
            <p:nvPr/>
          </p:nvSpPr>
          <p:spPr bwMode="auto">
            <a:xfrm>
              <a:off x="7051676" y="4448176"/>
              <a:ext cx="18526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Arial" panose="020B0604020202020204" pitchFamily="34" charset="0"/>
                  <a:ea typeface="新細明體" panose="02020500000000000000" pitchFamily="18" charset="-120"/>
                </a:rPr>
                <a:t>from DB9 pin3 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21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19100" y="609600"/>
            <a:ext cx="10599420" cy="1356360"/>
          </a:xfrm>
        </p:spPr>
        <p:txBody>
          <a:bodyPr/>
          <a:lstStyle/>
          <a:p>
            <a:r>
              <a:rPr lang="en-US" altLang="zh-TW" sz="3600" b="1" dirty="0" err="1">
                <a:latin typeface="Arial Black" panose="020B0A04020102020204" pitchFamily="34" charset="0"/>
              </a:rPr>
              <a:t>NuMicro</a:t>
            </a:r>
            <a:r>
              <a:rPr lang="en-US" altLang="zh-TW" sz="3600" b="1" dirty="0">
                <a:latin typeface="Arial Black" panose="020B0A04020102020204" pitchFamily="34" charset="0"/>
              </a:rPr>
              <a:t> MCU </a:t>
            </a:r>
            <a:r>
              <a:rPr lang="en-US" altLang="zh-TW" sz="3600" b="1" dirty="0" smtClean="0">
                <a:latin typeface="Arial Black" panose="020B0A04020102020204" pitchFamily="34" charset="0"/>
              </a:rPr>
              <a:t>UARTs</a:t>
            </a:r>
            <a:endParaRPr lang="zh-TW" alt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46100" y="1701800"/>
            <a:ext cx="11036300" cy="4394200"/>
          </a:xfrm>
        </p:spPr>
        <p:txBody>
          <a:bodyPr>
            <a:norm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UART 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</a:p>
          <a:p>
            <a:pPr lvl="1"/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baud-rate</a:t>
            </a:r>
          </a:p>
          <a:p>
            <a:pPr lvl="1"/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serial-interface</a:t>
            </a:r>
          </a:p>
          <a:p>
            <a:pPr lvl="1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Built-in TX/RX buffers (FIFO) : 16 bytes</a:t>
            </a:r>
          </a:p>
          <a:p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Support hardware flow-control (/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CTS</a:t>
            </a:r>
            <a:r>
              <a:rPr lang="zh-TW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及 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RTS) on UART0</a:t>
            </a:r>
            <a:r>
              <a: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&amp; UART1</a:t>
            </a:r>
          </a:p>
          <a:p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Support IrDA</a:t>
            </a:r>
            <a:r>
              <a: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SIR</a:t>
            </a:r>
            <a:r>
              <a:rPr lang="zh-TW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function (Infrared transmission use)</a:t>
            </a:r>
          </a:p>
          <a:p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Pin</a:t>
            </a:r>
            <a:r>
              <a:rPr lang="zh-TW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Connections :</a:t>
            </a:r>
            <a:endParaRPr lang="en-US" altLang="zh-TW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  <a:r>
              <a:rPr lang="en-US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0-RX</a:t>
            </a:r>
            <a:r>
              <a:rPr lang="zh-TW" alt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GPB0</a:t>
            </a:r>
            <a:r>
              <a:rPr lang="en-US" altLang="zh-TW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  <a:r>
              <a:rPr lang="en-US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0-TX</a:t>
            </a:r>
            <a:r>
              <a:rPr lang="zh-TW" alt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GPB1</a:t>
            </a:r>
            <a:endParaRPr lang="en-US" altLang="zh-TW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UART1-RX=GPB4</a:t>
            </a:r>
            <a:r>
              <a:rPr lang="en-US" altLang="zh-TW" sz="1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UART1-TX=GPB5</a:t>
            </a:r>
            <a:endParaRPr lang="en-US" altLang="zh-TW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UART2-RX=GPD14</a:t>
            </a:r>
            <a:r>
              <a:rPr lang="en-US" altLang="zh-TW" sz="1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UART2-TX=GPD15</a:t>
            </a:r>
            <a:endParaRPr lang="en-US" altLang="zh-TW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>
              <a:latin typeface="Arial Black" panose="020B0A04020102020204" pitchFamily="34" charset="0"/>
            </a:endParaRPr>
          </a:p>
          <a:p>
            <a:endParaRPr lang="zh-TW" altLang="en-US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42900" y="241300"/>
            <a:ext cx="9875520" cy="1356360"/>
          </a:xfrm>
        </p:spPr>
        <p:txBody>
          <a:bodyPr/>
          <a:lstStyle/>
          <a:p>
            <a:r>
              <a:rPr lang="en-US" altLang="zh-TW" sz="3600" b="1" dirty="0">
                <a:latin typeface="Arial Black" panose="020B0A04020102020204" pitchFamily="34" charset="0"/>
              </a:rPr>
              <a:t>UART</a:t>
            </a:r>
            <a:r>
              <a:rPr lang="zh-TW" altLang="en-US" sz="3600" b="1" dirty="0">
                <a:latin typeface="Arial Black" panose="020B0A04020102020204" pitchFamily="34" charset="0"/>
              </a:rPr>
              <a:t> </a:t>
            </a:r>
            <a:r>
              <a:rPr lang="en-US" altLang="zh-TW" sz="3600" b="1" dirty="0">
                <a:latin typeface="Arial Black" panose="020B0A04020102020204" pitchFamily="34" charset="0"/>
              </a:rPr>
              <a:t>Block Diagram</a:t>
            </a:r>
            <a:endParaRPr lang="zh-TW" altLang="en-US" sz="3600" b="1" dirty="0">
              <a:latin typeface="Arial Black" panose="020B0A04020102020204" pitchFamily="34" charset="0"/>
            </a:endParaRP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6" y="1307547"/>
            <a:ext cx="6854824" cy="516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7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322898"/>
            <a:ext cx="9875520" cy="1356360"/>
          </a:xfrm>
        </p:spPr>
        <p:txBody>
          <a:bodyPr/>
          <a:lstStyle/>
          <a:p>
            <a:r>
              <a:rPr lang="en-US" altLang="zh-TW" sz="3200" b="1" dirty="0">
                <a:latin typeface="Arial Black" panose="020B0A04020102020204" pitchFamily="34" charset="0"/>
              </a:rPr>
              <a:t>UART Clock Selection of NUC140</a:t>
            </a:r>
            <a:endParaRPr lang="zh-TW" altLang="en-US" sz="3200" b="1" dirty="0">
              <a:latin typeface="Arial Black" panose="020B0A04020102020204" pitchFamily="34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766570" y="1587500"/>
            <a:ext cx="8566150" cy="4455796"/>
            <a:chOff x="2279650" y="2420938"/>
            <a:chExt cx="6697664" cy="3276600"/>
          </a:xfrm>
        </p:grpSpPr>
        <p:pic>
          <p:nvPicPr>
            <p:cNvPr id="1229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689" y="2420938"/>
              <a:ext cx="5762625" cy="327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2" name="TextBox 1"/>
            <p:cNvSpPr txBox="1">
              <a:spLocks noChangeArrowheads="1"/>
            </p:cNvSpPr>
            <p:nvPr/>
          </p:nvSpPr>
          <p:spPr bwMode="auto">
            <a:xfrm>
              <a:off x="2279650" y="2997200"/>
              <a:ext cx="7493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HIRC</a:t>
              </a:r>
              <a:endParaRPr lang="zh-TW" altLang="en-US" sz="1800" b="1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293" name="TextBox 9"/>
            <p:cNvSpPr txBox="1">
              <a:spLocks noChangeArrowheads="1"/>
            </p:cNvSpPr>
            <p:nvPr/>
          </p:nvSpPr>
          <p:spPr bwMode="auto">
            <a:xfrm>
              <a:off x="2279651" y="3492500"/>
              <a:ext cx="6207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PLL</a:t>
              </a:r>
              <a:endParaRPr lang="zh-TW" altLang="en-US" sz="1800" b="1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294" name="TextBox 10"/>
            <p:cNvSpPr txBox="1">
              <a:spLocks noChangeArrowheads="1"/>
            </p:cNvSpPr>
            <p:nvPr/>
          </p:nvSpPr>
          <p:spPr bwMode="auto">
            <a:xfrm>
              <a:off x="2279651" y="3875088"/>
              <a:ext cx="6461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HXT</a:t>
              </a:r>
              <a:endParaRPr lang="zh-TW" altLang="en-US" sz="1800" b="1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1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基礎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基準</Template>
  <TotalTime>2203</TotalTime>
  <Words>479</Words>
  <Application>Microsoft Office PowerPoint</Application>
  <PresentationFormat>寬螢幕</PresentationFormat>
  <Paragraphs>236</Paragraphs>
  <Slides>20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Arial Unicode MS</vt:lpstr>
      <vt:lpstr>微軟正黑體</vt:lpstr>
      <vt:lpstr>新細明體</vt:lpstr>
      <vt:lpstr>Arial</vt:lpstr>
      <vt:lpstr>Arial Black</vt:lpstr>
      <vt:lpstr>Calibri</vt:lpstr>
      <vt:lpstr>Corbel</vt:lpstr>
      <vt:lpstr>Times New Roman</vt:lpstr>
      <vt:lpstr>基礎</vt:lpstr>
      <vt:lpstr>Visio</vt:lpstr>
      <vt:lpstr>PowerPoint 簡報</vt:lpstr>
      <vt:lpstr>PowerPoint 簡報</vt:lpstr>
      <vt:lpstr>UART (Universal Asynchronous Receiver Transimitter)</vt:lpstr>
      <vt:lpstr>RS-232  DB9 Connector</vt:lpstr>
      <vt:lpstr>Nu-LB-NUC140 UART w RS232 transceiver</vt:lpstr>
      <vt:lpstr>UART schematic</vt:lpstr>
      <vt:lpstr>NuMicro MCU UARTs</vt:lpstr>
      <vt:lpstr>UART Block Diagram</vt:lpstr>
      <vt:lpstr>UART Clock Selection of NUC140</vt:lpstr>
      <vt:lpstr>UART Baud Rate Setting vs Oscillator Frequencies</vt:lpstr>
      <vt:lpstr>UART function calls</vt:lpstr>
      <vt:lpstr>UART Port &amp; INT Initialization</vt:lpstr>
      <vt:lpstr>UART IRQ Handler</vt:lpstr>
      <vt:lpstr>UART Protocol Setting</vt:lpstr>
      <vt:lpstr>PowerPoint 簡報</vt:lpstr>
      <vt:lpstr>Practice</vt:lpstr>
      <vt:lpstr>C  Codes :   UART  IRQHandler to receive  </vt:lpstr>
      <vt:lpstr>C  Codes : key a number to send 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wang</cp:lastModifiedBy>
  <cp:revision>133</cp:revision>
  <dcterms:created xsi:type="dcterms:W3CDTF">2021-03-09T06:31:40Z</dcterms:created>
  <dcterms:modified xsi:type="dcterms:W3CDTF">2021-08-19T05:12:16Z</dcterms:modified>
</cp:coreProperties>
</file>