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8" r:id="rId2"/>
    <p:sldId id="264" r:id="rId3"/>
    <p:sldId id="324" r:id="rId4"/>
    <p:sldId id="325" r:id="rId5"/>
    <p:sldId id="326" r:id="rId6"/>
    <p:sldId id="330" r:id="rId7"/>
    <p:sldId id="328" r:id="rId8"/>
    <p:sldId id="329" r:id="rId9"/>
    <p:sldId id="321" r:id="rId10"/>
    <p:sldId id="331" r:id="rId11"/>
    <p:sldId id="332" r:id="rId12"/>
    <p:sldId id="333" r:id="rId13"/>
    <p:sldId id="26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6AC"/>
    <a:srgbClr val="F1F7F9"/>
    <a:srgbClr val="F9FCFD"/>
    <a:srgbClr val="86B9C9"/>
    <a:srgbClr val="D9EAEF"/>
    <a:srgbClr val="E7F2F5"/>
    <a:srgbClr val="B8D9E2"/>
    <a:srgbClr val="17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888" autoAdjust="0"/>
  </p:normalViewPr>
  <p:slideViewPr>
    <p:cSldViewPr snapToGrid="0">
      <p:cViewPr varScale="1">
        <p:scale>
          <a:sx n="53" d="100"/>
          <a:sy n="53" d="100"/>
        </p:scale>
        <p:origin x="53" y="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29A9C-6F18-4016-A67E-70F16C941C7D}" type="datetimeFigureOut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8FF24-6772-49F9-88E6-952F9B2493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91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1FBFF6-3448-42D2-8E78-B001355A6F5E}" type="datetimeFigureOut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400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59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69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336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79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791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solidFill>
          <a:srgbClr val="4A66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026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47649" y="266700"/>
            <a:ext cx="11687175" cy="63317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771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564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68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C1FBFF6-3448-42D2-8E78-B001355A6F5E}" type="datetimeFigureOut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48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 txBox="1">
            <a:spLocks/>
          </p:cNvSpPr>
          <p:nvPr/>
        </p:nvSpPr>
        <p:spPr>
          <a:xfrm>
            <a:off x="1554040" y="2407472"/>
            <a:ext cx="9144000" cy="1070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solidFill>
                  <a:srgbClr val="F9FCF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嵌入式系統設計與實務</a:t>
            </a:r>
            <a:endParaRPr lang="zh-TW" altLang="en-US" b="1" dirty="0">
              <a:solidFill>
                <a:srgbClr val="F9FCF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3073744" y="4562415"/>
            <a:ext cx="9004131" cy="1070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授課教師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：逢甲大學 資訊工程系 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陳德生老師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王益文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老師</a:t>
            </a:r>
          </a:p>
        </p:txBody>
      </p:sp>
    </p:spTree>
    <p:extLst>
      <p:ext uri="{BB962C8B-B14F-4D97-AF65-F5344CB8AC3E}">
        <p14:creationId xmlns:p14="http://schemas.microsoft.com/office/powerpoint/2010/main" val="69452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3"/>
          <p:cNvSpPr txBox="1">
            <a:spLocks/>
          </p:cNvSpPr>
          <p:nvPr/>
        </p:nvSpPr>
        <p:spPr>
          <a:xfrm>
            <a:off x="9782907" y="6189785"/>
            <a:ext cx="1905000" cy="4572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3</a:t>
            </a:r>
            <a:endParaRPr lang="en-US" altLang="zh-TW" sz="1400" b="1" dirty="0">
              <a:solidFill>
                <a:srgbClr val="0000FF"/>
              </a:solidFill>
              <a:ea typeface="新細明體" panose="02020500000000000000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61391" y="1637663"/>
            <a:ext cx="960782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 err="1" smtClean="0">
                <a:latin typeface="Arial Black" pitchFamily="34" charset="0"/>
              </a:rPr>
              <a:t>Keil</a:t>
            </a:r>
            <a:r>
              <a:rPr lang="en-US" altLang="zh-TW" sz="5400" dirty="0" smtClean="0">
                <a:latin typeface="Arial Black" pitchFamily="34" charset="0"/>
              </a:rPr>
              <a:t> </a:t>
            </a:r>
            <a:r>
              <a:rPr lang="zh-TW" altLang="en-US" sz="5400" dirty="0" smtClean="0">
                <a:latin typeface="Arial Black" pitchFamily="34" charset="0"/>
              </a:rPr>
              <a:t>  </a:t>
            </a:r>
            <a:r>
              <a:rPr lang="en-US" altLang="zh-TW" sz="5400" dirty="0" smtClean="0">
                <a:latin typeface="Arial Black" pitchFamily="34" charset="0"/>
              </a:rPr>
              <a:t>Demo</a:t>
            </a:r>
          </a:p>
          <a:p>
            <a:pPr algn="ctr"/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b="1" dirty="0">
                <a:latin typeface="Arial Black" panose="020B0A04020102020204" pitchFamily="34" charset="0"/>
                <a:ea typeface="微軟正黑體" panose="020B0604030504040204" pitchFamily="34" charset="-120"/>
              </a:rPr>
              <a:t>PWM </a:t>
            </a:r>
            <a:r>
              <a:rPr lang="en-US" altLang="zh-TW" sz="4400" b="1" dirty="0">
                <a:solidFill>
                  <a:srgbClr val="FF0000"/>
                </a:solidFill>
                <a:latin typeface="Arial Black" panose="020B0A04020102020204" pitchFamily="34" charset="0"/>
                <a:ea typeface="標楷體" pitchFamily="65" charset="-120"/>
                <a:cs typeface="Arial" charset="0"/>
              </a:rPr>
              <a:t>Frequency</a:t>
            </a:r>
            <a:r>
              <a:rPr lang="en-US" altLang="zh-TW" sz="4400" dirty="0">
                <a:solidFill>
                  <a:srgbClr val="FF0000"/>
                </a:solidFill>
                <a:ea typeface="標楷體" pitchFamily="65" charset="-120"/>
                <a:cs typeface="Arial" charset="0"/>
              </a:rPr>
              <a:t> </a:t>
            </a:r>
            <a:endParaRPr lang="en-US" altLang="zh-TW" sz="4400" b="1" dirty="0">
              <a:latin typeface="Arial Black" panose="020B0A040201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400" b="1" dirty="0">
                <a:latin typeface="Arial Black" panose="020B0A04020102020204" pitchFamily="34" charset="0"/>
                <a:ea typeface="微軟正黑體" panose="020B0604030504040204" pitchFamily="34" charset="-120"/>
              </a:rPr>
              <a:t>ADC(VR1)   </a:t>
            </a:r>
          </a:p>
          <a:p>
            <a:pPr algn="ctr"/>
            <a:r>
              <a:rPr lang="en-US" altLang="zh-TW" sz="4400" b="1" dirty="0" smtClean="0">
                <a:latin typeface="Arial Black" panose="020B0A04020102020204" pitchFamily="34" charset="0"/>
                <a:ea typeface="微軟正黑體" panose="020B0604030504040204" pitchFamily="34" charset="-120"/>
              </a:rPr>
              <a:t>Buzzer</a:t>
            </a:r>
          </a:p>
          <a:p>
            <a:pPr algn="ctr"/>
            <a:r>
              <a:rPr lang="en-US" altLang="zh-TW" sz="4400" b="1" dirty="0" smtClean="0">
                <a:latin typeface="Arial Black" panose="020B0A04020102020204" pitchFamily="34" charset="0"/>
                <a:ea typeface="微軟正黑體" panose="020B0604030504040204" pitchFamily="34" charset="-120"/>
              </a:rPr>
              <a:t>LCD</a:t>
            </a:r>
          </a:p>
          <a:p>
            <a:pPr algn="ctr"/>
            <a:endParaRPr lang="zh-TW" altLang="en-US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24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3"/>
          <p:cNvSpPr txBox="1">
            <a:spLocks/>
          </p:cNvSpPr>
          <p:nvPr/>
        </p:nvSpPr>
        <p:spPr>
          <a:xfrm>
            <a:off x="8763000" y="6567056"/>
            <a:ext cx="1905000" cy="4572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fld id="{9CA9ED92-65D7-4721-8117-60AE27A4DBB8}" type="slidenum">
              <a:rPr lang="en-US" altLang="zh-TW" sz="1400" b="1">
                <a:solidFill>
                  <a:srgbClr val="0000FF"/>
                </a:solidFill>
                <a:ea typeface="新細明體" panose="02020500000000000000" pitchFamily="18" charset="-120"/>
              </a:rPr>
              <a:pPr algn="r" eaLnBrk="1" hangingPunct="1">
                <a:defRPr/>
              </a:pPr>
              <a:t>11</a:t>
            </a:fld>
            <a:endParaRPr lang="en-US" altLang="zh-TW" sz="1400" b="1" dirty="0">
              <a:solidFill>
                <a:srgbClr val="0000FF"/>
              </a:solidFill>
              <a:ea typeface="新細明體" panose="02020500000000000000" pitchFamily="18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799" y="892201"/>
            <a:ext cx="11318101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b="1" kern="0" dirty="0" smtClean="0">
                <a:latin typeface="Arial Black" pitchFamily="34" charset="0"/>
              </a:rPr>
              <a:t>int32_t </a:t>
            </a:r>
            <a:r>
              <a:rPr lang="en-US" altLang="zh-TW" sz="2400" b="1" kern="0" dirty="0">
                <a:solidFill>
                  <a:srgbClr val="4A66AC"/>
                </a:solidFill>
                <a:latin typeface="Arial Black" pitchFamily="34" charset="0"/>
              </a:rPr>
              <a:t>main</a:t>
            </a:r>
            <a:r>
              <a:rPr lang="en-US" altLang="zh-TW" sz="2400" b="1" kern="0" dirty="0">
                <a:latin typeface="Arial Black" pitchFamily="34" charset="0"/>
              </a:rPr>
              <a:t>()</a:t>
            </a:r>
          </a:p>
          <a:p>
            <a:pPr>
              <a:defRPr/>
            </a:pPr>
            <a:r>
              <a:rPr lang="en-US" altLang="zh-TW" sz="2400" b="1" kern="0" dirty="0">
                <a:latin typeface="Arial Black" pitchFamily="34" charset="0"/>
              </a:rPr>
              <a:t>{	</a:t>
            </a:r>
          </a:p>
          <a:p>
            <a:pPr>
              <a:defRPr/>
            </a:pPr>
            <a:r>
              <a:rPr lang="en-US" altLang="zh-TW" sz="2400" b="1" kern="0" dirty="0">
                <a:latin typeface="Arial Black" pitchFamily="34" charset="0"/>
              </a:rPr>
              <a:t>    </a:t>
            </a:r>
            <a:r>
              <a:rPr lang="en-US" altLang="zh-TW" sz="2400" b="1" kern="0" dirty="0" smtClean="0">
                <a:solidFill>
                  <a:srgbClr val="0070C0"/>
                </a:solidFill>
                <a:latin typeface="Arial Black" pitchFamily="34" charset="0"/>
              </a:rPr>
              <a:t>//</a:t>
            </a:r>
            <a:r>
              <a:rPr lang="en-US" altLang="zh-TW" sz="2400" b="1" kern="0" dirty="0">
                <a:solidFill>
                  <a:srgbClr val="0070C0"/>
                </a:solidFill>
                <a:latin typeface="Arial Black" pitchFamily="34" charset="0"/>
              </a:rPr>
              <a:t>initialize </a:t>
            </a:r>
            <a:r>
              <a:rPr lang="en-US" altLang="zh-TW" sz="2400" b="1" kern="0" dirty="0" smtClean="0">
                <a:solidFill>
                  <a:srgbClr val="0070C0"/>
                </a:solidFill>
                <a:latin typeface="Arial Black" pitchFamily="34" charset="0"/>
              </a:rPr>
              <a:t>SYS</a:t>
            </a:r>
            <a:r>
              <a:rPr lang="en-US" altLang="zh-TW" sz="2400" b="1" kern="0" dirty="0" smtClean="0">
                <a:latin typeface="Arial Black" pitchFamily="34" charset="0"/>
              </a:rPr>
              <a:t>, </a:t>
            </a:r>
            <a:r>
              <a:rPr lang="en-US" altLang="zh-TW" sz="2400" b="1" kern="0" dirty="0" smtClean="0">
                <a:solidFill>
                  <a:srgbClr val="0070C0"/>
                </a:solidFill>
                <a:latin typeface="Arial Black" pitchFamily="34" charset="0"/>
              </a:rPr>
              <a:t>ADC,</a:t>
            </a:r>
            <a:r>
              <a:rPr lang="en-US" altLang="zh-TW" sz="2400" b="1" kern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TW" sz="2400" b="1" kern="0" dirty="0" smtClean="0">
                <a:solidFill>
                  <a:srgbClr val="0070C0"/>
                </a:solidFill>
                <a:latin typeface="Arial Black" pitchFamily="34" charset="0"/>
              </a:rPr>
              <a:t>PWM</a:t>
            </a:r>
            <a:endParaRPr lang="en-US" altLang="zh-TW" sz="2400" b="1" kern="0" dirty="0" smtClean="0">
              <a:latin typeface="Arial Black" pitchFamily="34" charset="0"/>
            </a:endParaRPr>
          </a:p>
          <a:p>
            <a:pPr>
              <a:defRPr/>
            </a:pPr>
            <a:r>
              <a:rPr lang="en-US" altLang="zh-TW" sz="2400" b="1" kern="0" dirty="0" smtClean="0">
                <a:latin typeface="Arial Black" pitchFamily="34" charset="0"/>
              </a:rPr>
              <a:t>    </a:t>
            </a:r>
            <a:r>
              <a:rPr lang="en-US" altLang="zh-TW" sz="2400" b="1" kern="0" dirty="0" err="1" smtClean="0">
                <a:solidFill>
                  <a:srgbClr val="0070C0"/>
                </a:solidFill>
                <a:latin typeface="Arial Black" pitchFamily="34" charset="0"/>
              </a:rPr>
              <a:t>print_Line</a:t>
            </a:r>
            <a:r>
              <a:rPr lang="en-US" altLang="zh-TW" sz="2400" b="1" kern="0" dirty="0" smtClean="0">
                <a:solidFill>
                  <a:srgbClr val="0070C0"/>
                </a:solidFill>
                <a:latin typeface="Arial Black" pitchFamily="34" charset="0"/>
              </a:rPr>
              <a:t>(</a:t>
            </a:r>
            <a:r>
              <a:rPr lang="en-US" altLang="zh-TW" sz="2400" b="1" kern="0" dirty="0" smtClean="0">
                <a:solidFill>
                  <a:srgbClr val="FF0000"/>
                </a:solidFill>
                <a:latin typeface="Arial Black" pitchFamily="34" charset="0"/>
              </a:rPr>
              <a:t>0</a:t>
            </a:r>
            <a:r>
              <a:rPr lang="en-US" altLang="zh-TW" sz="2400" b="1" kern="0" dirty="0" smtClean="0">
                <a:solidFill>
                  <a:srgbClr val="0070C0"/>
                </a:solidFill>
                <a:latin typeface="Arial Black" pitchFamily="34" charset="0"/>
              </a:rPr>
              <a:t>, "</a:t>
            </a:r>
            <a:r>
              <a:rPr lang="en-US" altLang="zh-TW" sz="2400" b="1" kern="0" dirty="0" smtClean="0">
                <a:solidFill>
                  <a:srgbClr val="FF0000"/>
                </a:solidFill>
                <a:latin typeface="Arial Black" pitchFamily="34" charset="0"/>
              </a:rPr>
              <a:t>VR1 connect ADC7</a:t>
            </a:r>
            <a:r>
              <a:rPr lang="en-US" altLang="zh-TW" sz="2400" b="1" kern="0" dirty="0" smtClean="0">
                <a:solidFill>
                  <a:srgbClr val="0070C0"/>
                </a:solidFill>
                <a:latin typeface="Arial Black" pitchFamily="34" charset="0"/>
              </a:rPr>
              <a:t>");</a:t>
            </a:r>
            <a:endParaRPr lang="en-US" altLang="zh-TW" sz="2400" b="1" kern="0" dirty="0" smtClean="0">
              <a:latin typeface="Arial Black" pitchFamily="34" charset="0"/>
            </a:endParaRPr>
          </a:p>
          <a:p>
            <a:pPr>
              <a:defRPr/>
            </a:pPr>
            <a:r>
              <a:rPr lang="en-US" altLang="zh-TW" sz="2400" b="1" kern="0" dirty="0" smtClean="0">
                <a:latin typeface="Arial Black" pitchFamily="34" charset="0"/>
              </a:rPr>
              <a:t>    </a:t>
            </a:r>
            <a:r>
              <a:rPr lang="en-US" altLang="zh-TW" sz="2400" b="1" kern="0" dirty="0">
                <a:latin typeface="Arial Black" pitchFamily="34" charset="0"/>
              </a:rPr>
              <a:t>while(1</a:t>
            </a:r>
            <a:r>
              <a:rPr lang="en-US" altLang="zh-TW" sz="2400" b="1" kern="0" dirty="0" smtClean="0">
                <a:latin typeface="Arial Black" pitchFamily="34" charset="0"/>
              </a:rPr>
              <a:t>){</a:t>
            </a:r>
          </a:p>
          <a:p>
            <a:pPr>
              <a:defRPr/>
            </a:pPr>
            <a:r>
              <a:rPr lang="en-US" altLang="zh-TW" sz="2400" b="1" kern="0" dirty="0">
                <a:latin typeface="Arial Black" pitchFamily="34" charset="0"/>
              </a:rPr>
              <a:t>	</a:t>
            </a:r>
            <a:r>
              <a:rPr lang="en-US" altLang="zh-TW" sz="2400" b="1" kern="0" dirty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ADC_START_CONV</a:t>
            </a:r>
            <a:r>
              <a:rPr lang="en-US" altLang="zh-TW" sz="2400" b="1" kern="0" dirty="0">
                <a:latin typeface="Arial Black" pitchFamily="34" charset="0"/>
              </a:rPr>
              <a:t>(ADC</a:t>
            </a:r>
            <a:r>
              <a:rPr lang="en-US" altLang="zh-TW" sz="2400" b="1" kern="0" dirty="0" smtClean="0">
                <a:latin typeface="Arial Black" pitchFamily="34" charset="0"/>
              </a:rPr>
              <a:t>);</a:t>
            </a:r>
          </a:p>
          <a:p>
            <a:pPr lvl="1">
              <a:defRPr/>
            </a:pPr>
            <a:r>
              <a:rPr lang="en-US" altLang="zh-TW" sz="2400" b="1" kern="0" dirty="0" smtClean="0">
                <a:solidFill>
                  <a:srgbClr val="FF0000"/>
                </a:solidFill>
                <a:latin typeface="Arial Black" pitchFamily="34" charset="0"/>
              </a:rPr>
              <a:t>u32ADCvalue</a:t>
            </a:r>
            <a:r>
              <a:rPr lang="en-US" altLang="zh-TW" sz="2400" b="1" kern="0" dirty="0" smtClean="0">
                <a:latin typeface="Arial Black" pitchFamily="34" charset="0"/>
              </a:rPr>
              <a:t> </a:t>
            </a:r>
            <a:r>
              <a:rPr lang="en-US" altLang="zh-TW" sz="2400" b="1" kern="0" dirty="0">
                <a:latin typeface="Arial Black" pitchFamily="34" charset="0"/>
              </a:rPr>
              <a:t>= </a:t>
            </a:r>
            <a:r>
              <a:rPr lang="en-US" altLang="zh-TW" sz="2400" b="1" kern="0" dirty="0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ADC_GET_CONVERSION_DATA</a:t>
            </a:r>
            <a:r>
              <a:rPr lang="en-US" altLang="zh-TW" sz="2400" b="1" kern="0" dirty="0" smtClean="0">
                <a:latin typeface="Arial Black" pitchFamily="34" charset="0"/>
              </a:rPr>
              <a:t>(ADC</a:t>
            </a:r>
            <a:r>
              <a:rPr lang="en-US" altLang="zh-TW" sz="2400" b="1" kern="0" dirty="0">
                <a:latin typeface="Arial Black" pitchFamily="34" charset="0"/>
              </a:rPr>
              <a:t>, 7</a:t>
            </a:r>
            <a:r>
              <a:rPr lang="en-US" altLang="zh-TW" sz="2400" b="1" kern="0" dirty="0" smtClean="0">
                <a:latin typeface="Arial Black" pitchFamily="34" charset="0"/>
              </a:rPr>
              <a:t>);</a:t>
            </a:r>
          </a:p>
          <a:p>
            <a:pPr lvl="1">
              <a:defRPr/>
            </a:pPr>
            <a:r>
              <a:rPr lang="en-US" altLang="zh-TW" sz="2400" b="1" kern="0" dirty="0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//convert binary codes to </a:t>
            </a:r>
            <a:r>
              <a:rPr lang="en-US" altLang="zh-TW" sz="2400" b="1" kern="0" dirty="0" err="1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asscii</a:t>
            </a:r>
            <a:r>
              <a:rPr lang="en-US" altLang="zh-TW" sz="2400" b="1" kern="0" dirty="0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 codes for </a:t>
            </a:r>
            <a:r>
              <a:rPr lang="en-US" altLang="zh-TW" sz="2400" b="1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LCD</a:t>
            </a:r>
            <a:r>
              <a:rPr lang="en-US" altLang="zh-TW" sz="2400" b="1" kern="0" dirty="0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en-US" altLang="zh-TW" sz="2400" b="1" kern="0" dirty="0" err="1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dsiplay</a:t>
            </a:r>
            <a:endParaRPr lang="en-US" altLang="zh-TW" sz="2400" b="1" kern="0" dirty="0" smtClean="0">
              <a:solidFill>
                <a:schemeClr val="bg2">
                  <a:lumMod val="50000"/>
                </a:schemeClr>
              </a:solidFill>
              <a:latin typeface="Arial Black" pitchFamily="34" charset="0"/>
            </a:endParaRPr>
          </a:p>
          <a:p>
            <a:pPr lvl="1">
              <a:defRPr/>
            </a:pPr>
            <a:r>
              <a:rPr lang="en-US" altLang="zh-TW" sz="2400" b="1" kern="0" dirty="0" err="1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PWM_ConfigOutputChannel</a:t>
            </a:r>
            <a:r>
              <a:rPr lang="en-US" altLang="zh-TW" sz="2400" b="1" kern="0" dirty="0" smtClean="0">
                <a:latin typeface="Arial Black" pitchFamily="34" charset="0"/>
              </a:rPr>
              <a:t>(PWM1, </a:t>
            </a:r>
            <a:r>
              <a:rPr lang="en-US" altLang="zh-TW" sz="2400" b="1" kern="0" dirty="0">
                <a:latin typeface="Arial Black" pitchFamily="34" charset="0"/>
              </a:rPr>
              <a:t>PWM_</a:t>
            </a:r>
            <a:r>
              <a:rPr lang="en-US" altLang="zh-TW" sz="2400" b="1" kern="0" dirty="0">
                <a:solidFill>
                  <a:srgbClr val="92D050"/>
                </a:solidFill>
                <a:latin typeface="Arial Black" pitchFamily="34" charset="0"/>
              </a:rPr>
              <a:t>CH0</a:t>
            </a:r>
            <a:r>
              <a:rPr lang="en-US" altLang="zh-TW" sz="2400" b="1" kern="0" dirty="0">
                <a:latin typeface="Arial Black" pitchFamily="34" charset="0"/>
              </a:rPr>
              <a:t>, </a:t>
            </a:r>
            <a:r>
              <a:rPr lang="en-US" altLang="zh-TW" sz="2400" b="1" kern="0" dirty="0">
                <a:solidFill>
                  <a:srgbClr val="FF0000"/>
                </a:solidFill>
                <a:latin typeface="Arial Black" pitchFamily="34" charset="0"/>
              </a:rPr>
              <a:t>u32ADCvalue</a:t>
            </a:r>
            <a:r>
              <a:rPr lang="en-US" altLang="zh-TW" sz="2400" b="1" kern="0" dirty="0">
                <a:latin typeface="Arial Black" pitchFamily="34" charset="0"/>
              </a:rPr>
              <a:t>, </a:t>
            </a:r>
            <a:r>
              <a:rPr lang="en-US" altLang="zh-TW" sz="2400" b="1" kern="0" dirty="0" smtClean="0">
                <a:latin typeface="Arial Black" pitchFamily="34" charset="0"/>
              </a:rPr>
              <a:t>90);</a:t>
            </a:r>
          </a:p>
          <a:p>
            <a:pPr lvl="1">
              <a:defRPr/>
            </a:pPr>
            <a:r>
              <a:rPr lang="en-US" altLang="zh-TW" sz="2400" b="1" kern="0" dirty="0" err="1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ADC_DisableInt</a:t>
            </a:r>
            <a:r>
              <a:rPr lang="en-US" altLang="zh-TW" sz="2400" b="1" kern="0" dirty="0" smtClean="0">
                <a:latin typeface="Arial Black" pitchFamily="34" charset="0"/>
              </a:rPr>
              <a:t>(ADC</a:t>
            </a:r>
            <a:r>
              <a:rPr lang="en-US" altLang="zh-TW" sz="2400" b="1" kern="0" dirty="0">
                <a:latin typeface="Arial Black" pitchFamily="34" charset="0"/>
              </a:rPr>
              <a:t>, ADC_ADF_INT</a:t>
            </a:r>
            <a:r>
              <a:rPr lang="en-US" altLang="zh-TW" sz="2400" b="1" kern="0" dirty="0" smtClean="0">
                <a:latin typeface="Arial Black" pitchFamily="34" charset="0"/>
              </a:rPr>
              <a:t>);</a:t>
            </a:r>
            <a:endParaRPr lang="en-US" altLang="zh-TW" sz="2400" b="1" kern="0" dirty="0">
              <a:latin typeface="Arial Black" pitchFamily="34" charset="0"/>
            </a:endParaRPr>
          </a:p>
          <a:p>
            <a:pPr>
              <a:defRPr/>
            </a:pPr>
            <a:r>
              <a:rPr lang="en-US" altLang="zh-TW" sz="2400" b="1" kern="0" dirty="0" smtClean="0">
                <a:latin typeface="Arial Black" pitchFamily="34" charset="0"/>
              </a:rPr>
              <a:t>}</a:t>
            </a:r>
            <a:endParaRPr lang="en-US" altLang="zh-TW" sz="2400" b="1" dirty="0" smtClean="0">
              <a:latin typeface="Arial Black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5799" y="5356857"/>
            <a:ext cx="93884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800" kern="0" dirty="0">
                <a:latin typeface="Arial Black" pitchFamily="34" charset="0"/>
              </a:rPr>
              <a:t>void </a:t>
            </a:r>
            <a:r>
              <a:rPr lang="en-US" altLang="zh-TW" sz="2800" b="1" kern="0" dirty="0" err="1">
                <a:solidFill>
                  <a:srgbClr val="0070C0"/>
                </a:solidFill>
                <a:latin typeface="Arial Black" pitchFamily="34" charset="0"/>
              </a:rPr>
              <a:t>Init_ADC</a:t>
            </a:r>
            <a:r>
              <a:rPr lang="en-US" altLang="zh-TW" sz="2800" kern="0" dirty="0">
                <a:latin typeface="Arial Black" pitchFamily="34" charset="0"/>
              </a:rPr>
              <a:t>(void)</a:t>
            </a:r>
          </a:p>
          <a:p>
            <a:pPr>
              <a:defRPr/>
            </a:pPr>
            <a:r>
              <a:rPr lang="en-US" altLang="zh-TW" sz="2800" kern="0" dirty="0" smtClean="0">
                <a:latin typeface="Arial Black" pitchFamily="34" charset="0"/>
              </a:rPr>
              <a:t>void </a:t>
            </a:r>
            <a:r>
              <a:rPr lang="en-US" altLang="zh-TW" sz="2800" b="1" kern="0" dirty="0" err="1">
                <a:solidFill>
                  <a:srgbClr val="0070C0"/>
                </a:solidFill>
                <a:latin typeface="Arial Black" pitchFamily="34" charset="0"/>
              </a:rPr>
              <a:t>Init_PWM</a:t>
            </a:r>
            <a:r>
              <a:rPr lang="en-US" altLang="zh-TW" sz="2800" b="1" kern="0" dirty="0">
                <a:solidFill>
                  <a:srgbClr val="0070C0"/>
                </a:solidFill>
                <a:latin typeface="Arial Black" pitchFamily="34" charset="0"/>
              </a:rPr>
              <a:t> </a:t>
            </a:r>
            <a:r>
              <a:rPr lang="en-US" altLang="zh-TW" sz="2800" kern="0" dirty="0" smtClean="0">
                <a:latin typeface="Arial Black" pitchFamily="34" charset="0"/>
              </a:rPr>
              <a:t>(void)</a:t>
            </a:r>
          </a:p>
          <a:p>
            <a:pPr>
              <a:defRPr/>
            </a:pPr>
            <a:r>
              <a:rPr lang="en-US" altLang="zh-TW" sz="2800" kern="0" dirty="0">
                <a:latin typeface="Arial Black" pitchFamily="34" charset="0"/>
              </a:rPr>
              <a:t>void </a:t>
            </a:r>
            <a:r>
              <a:rPr lang="en-US" altLang="zh-TW" sz="2800" b="1" kern="0" dirty="0" err="1" smtClean="0">
                <a:solidFill>
                  <a:srgbClr val="0070C0"/>
                </a:solidFill>
                <a:latin typeface="Arial Black" pitchFamily="34" charset="0"/>
              </a:rPr>
              <a:t>ADC_IRQHandler</a:t>
            </a:r>
            <a:r>
              <a:rPr lang="en-US" altLang="zh-TW" sz="2800" kern="0" dirty="0" smtClean="0">
                <a:latin typeface="Arial Black" pitchFamily="34" charset="0"/>
              </a:rPr>
              <a:t>(void)</a:t>
            </a:r>
            <a:endParaRPr lang="en-US" altLang="zh-TW" sz="2800" kern="0" dirty="0">
              <a:latin typeface="Arial Black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015" y="305829"/>
            <a:ext cx="11158370" cy="749185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chemeClr val="tx1"/>
                </a:solidFill>
                <a:latin typeface="Arial Black" pitchFamily="34" charset="0"/>
              </a:rPr>
              <a:t>C  Codes </a:t>
            </a:r>
            <a:r>
              <a:rPr lang="en-US" altLang="zh-TW" dirty="0" smtClean="0">
                <a:latin typeface="Arial Black" pitchFamily="34" charset="0"/>
              </a:rPr>
              <a:t>:</a:t>
            </a:r>
            <a:r>
              <a:rPr lang="zh-TW" altLang="en-US" dirty="0" smtClean="0">
                <a:latin typeface="Arial Black" pitchFamily="34" charset="0"/>
              </a:rPr>
              <a:t> </a:t>
            </a:r>
            <a:r>
              <a:rPr lang="en-US" altLang="zh-TW" sz="3100" b="1" dirty="0">
                <a:latin typeface="Arial Black" panose="020B0A04020102020204" pitchFamily="34" charset="0"/>
                <a:ea typeface="微軟正黑體" panose="020B0604030504040204" pitchFamily="34" charset="-120"/>
              </a:rPr>
              <a:t>PWM </a:t>
            </a:r>
            <a:r>
              <a:rPr lang="en-US" altLang="zh-TW" sz="3100" b="1" dirty="0">
                <a:solidFill>
                  <a:srgbClr val="FF0000"/>
                </a:solidFill>
                <a:latin typeface="Arial Black" panose="020B0A04020102020204" pitchFamily="34" charset="0"/>
                <a:ea typeface="標楷體" pitchFamily="65" charset="-120"/>
                <a:cs typeface="Arial" charset="0"/>
              </a:rPr>
              <a:t>Frequency</a:t>
            </a:r>
            <a:r>
              <a:rPr lang="en-US" altLang="zh-TW" sz="3100" b="1" dirty="0">
                <a:latin typeface="Arial Black" panose="020B0A04020102020204" pitchFamily="34" charset="0"/>
                <a:ea typeface="微軟正黑體" panose="020B0604030504040204" pitchFamily="34" charset="-120"/>
              </a:rPr>
              <a:t>,</a:t>
            </a:r>
            <a:r>
              <a:rPr lang="en-US" altLang="zh-TW" sz="3100" dirty="0">
                <a:solidFill>
                  <a:srgbClr val="FF0000"/>
                </a:solidFill>
                <a:ea typeface="標楷體" pitchFamily="65" charset="-120"/>
                <a:cs typeface="Arial" charset="0"/>
              </a:rPr>
              <a:t> </a:t>
            </a:r>
            <a:r>
              <a:rPr lang="zh-TW" altLang="en-US" sz="3100" b="1" dirty="0">
                <a:latin typeface="Arial Black" panose="020B0A0402010202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3100" b="1" dirty="0">
                <a:latin typeface="Arial Black" panose="020B0A04020102020204" pitchFamily="34" charset="0"/>
                <a:ea typeface="微軟正黑體" panose="020B0604030504040204" pitchFamily="34" charset="-120"/>
              </a:rPr>
              <a:t>ADC(VR1),  Buzzer,</a:t>
            </a:r>
            <a:r>
              <a:rPr lang="zh-TW" altLang="en-US" sz="3100" b="1" dirty="0">
                <a:latin typeface="Arial Black" panose="020B0A0402010202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3100" b="1" dirty="0">
                <a:latin typeface="Arial Black" panose="020B0A04020102020204" pitchFamily="34" charset="0"/>
                <a:ea typeface="微軟正黑體" panose="020B0604030504040204" pitchFamily="34" charset="-120"/>
              </a:rPr>
              <a:t>LCD</a:t>
            </a:r>
            <a:endParaRPr lang="en-US" altLang="zh-TW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0B5F2-FF03-4F2C-A1FB-59890262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891" y="1253383"/>
            <a:ext cx="5785352" cy="5401668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45" y="1684606"/>
            <a:ext cx="4681924" cy="4371420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359763" y="155049"/>
            <a:ext cx="1149745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Arial Black" pitchFamily="34" charset="0"/>
                <a:cs typeface="Arial" panose="020B0604020202020204" pitchFamily="34" charset="0"/>
              </a:rPr>
              <a:t>Practice</a:t>
            </a:r>
            <a:r>
              <a:rPr lang="zh-TW" altLang="en-US" dirty="0" smtClean="0">
                <a:latin typeface="Arial Black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b="1" dirty="0" smtClean="0">
                <a:latin typeface="Arial Black" panose="020B0A04020102020204" pitchFamily="34" charset="0"/>
                <a:ea typeface="微軟正黑體" panose="020B0604030504040204" pitchFamily="34" charset="-120"/>
              </a:rPr>
              <a:t>PWM </a:t>
            </a:r>
            <a:r>
              <a:rPr lang="en-US" altLang="zh-TW" sz="2800" b="1" dirty="0" smtClean="0">
                <a:solidFill>
                  <a:srgbClr val="FF0000"/>
                </a:solidFill>
                <a:latin typeface="Arial Black" panose="020B0A04020102020204" pitchFamily="34" charset="0"/>
                <a:ea typeface="標楷體" pitchFamily="65" charset="-120"/>
                <a:cs typeface="Arial" charset="0"/>
              </a:rPr>
              <a:t>Frequency</a:t>
            </a:r>
            <a:r>
              <a:rPr lang="en-US" altLang="zh-TW" sz="2800" b="1" dirty="0" smtClean="0">
                <a:latin typeface="Arial Black" panose="020B0A04020102020204" pitchFamily="34" charset="0"/>
                <a:ea typeface="微軟正黑體" panose="020B0604030504040204" pitchFamily="34" charset="-120"/>
              </a:rPr>
              <a:t>,</a:t>
            </a:r>
            <a:r>
              <a:rPr lang="en-US" altLang="zh-TW" sz="2800" dirty="0" smtClean="0">
                <a:solidFill>
                  <a:srgbClr val="FF0000"/>
                </a:solidFill>
                <a:ea typeface="標楷體" pitchFamily="65" charset="-120"/>
                <a:cs typeface="Arial" charset="0"/>
              </a:rPr>
              <a:t> </a:t>
            </a:r>
            <a:r>
              <a:rPr lang="zh-TW" altLang="en-US" sz="2800" b="1" dirty="0" smtClean="0">
                <a:latin typeface="Arial Black" panose="020B0A0402010202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latin typeface="Arial Black" panose="020B0A04020102020204" pitchFamily="34" charset="0"/>
                <a:ea typeface="微軟正黑體" panose="020B0604030504040204" pitchFamily="34" charset="-120"/>
              </a:rPr>
              <a:t>ADC(VR1),  Buzzer,</a:t>
            </a:r>
            <a:r>
              <a:rPr lang="zh-TW" altLang="en-US" sz="2800" b="1" dirty="0" smtClean="0">
                <a:latin typeface="Arial Black" panose="020B0A0402010202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latin typeface="Arial Black" panose="020B0A04020102020204" pitchFamily="34" charset="0"/>
                <a:ea typeface="微軟正黑體" panose="020B0604030504040204" pitchFamily="34" charset="-120"/>
              </a:rPr>
              <a:t>LCD</a:t>
            </a:r>
            <a:endParaRPr lang="en-US" altLang="zh-TW" sz="2800" b="1" dirty="0">
              <a:latin typeface="Arial Black" panose="020B0A040201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965324" y="3324012"/>
            <a:ext cx="1923393" cy="109260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TW" sz="1300" b="1" dirty="0" smtClean="0">
                <a:latin typeface="Arial Black" panose="020B0A04020102020204" pitchFamily="34" charset="0"/>
              </a:rPr>
              <a:t>VR1 </a:t>
            </a:r>
            <a:r>
              <a:rPr lang="en-US" altLang="zh-TW" sz="1300" b="1" dirty="0">
                <a:latin typeface="Arial Black" panose="020B0A04020102020204" pitchFamily="34" charset="0"/>
              </a:rPr>
              <a:t>connect </a:t>
            </a:r>
            <a:r>
              <a:rPr lang="en-US" altLang="zh-TW" sz="1300" b="1" dirty="0" smtClean="0">
                <a:latin typeface="Arial Black" panose="020B0A04020102020204" pitchFamily="34" charset="0"/>
              </a:rPr>
              <a:t>ADC7</a:t>
            </a:r>
          </a:p>
          <a:p>
            <a:endParaRPr lang="en-US" altLang="zh-TW" sz="1300" b="1" dirty="0">
              <a:latin typeface="Arial Black" panose="020B0A04020102020204" pitchFamily="34" charset="0"/>
            </a:endParaRPr>
          </a:p>
          <a:p>
            <a:r>
              <a:rPr lang="en-US" altLang="zh-TW" sz="1300" b="1" dirty="0" smtClean="0">
                <a:latin typeface="Arial Black" panose="020B0A04020102020204" pitchFamily="34" charset="0"/>
              </a:rPr>
              <a:t> VR1 = 0.982V</a:t>
            </a:r>
          </a:p>
          <a:p>
            <a:r>
              <a:rPr lang="en-US" altLang="zh-TW" sz="1300" b="1" dirty="0" smtClean="0">
                <a:latin typeface="Arial Black" panose="020B0A04020102020204" pitchFamily="34" charset="0"/>
              </a:rPr>
              <a:t> </a:t>
            </a:r>
            <a:r>
              <a:rPr lang="en-US" altLang="zh-TW" sz="1300" b="1" dirty="0" err="1" smtClean="0">
                <a:latin typeface="Arial Black" panose="020B0A04020102020204" pitchFamily="34" charset="0"/>
              </a:rPr>
              <a:t>frq</a:t>
            </a:r>
            <a:r>
              <a:rPr lang="en-US" altLang="zh-TW" sz="1300" b="1" dirty="0" smtClean="0">
                <a:latin typeface="Arial Black" panose="020B0A04020102020204" pitchFamily="34" charset="0"/>
              </a:rPr>
              <a:t>   = 1219Hz</a:t>
            </a:r>
          </a:p>
          <a:p>
            <a:endParaRPr lang="en-US" altLang="zh-TW" sz="1300" b="1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97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 txBox="1">
            <a:spLocks/>
          </p:cNvSpPr>
          <p:nvPr/>
        </p:nvSpPr>
        <p:spPr>
          <a:xfrm>
            <a:off x="853945" y="73773"/>
            <a:ext cx="6318091" cy="1720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zh-TW" altLang="en-US" sz="3600" b="1" dirty="0" smtClean="0">
                <a:solidFill>
                  <a:srgbClr val="F9FCF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版權聲明</a:t>
            </a:r>
            <a:endParaRPr lang="zh-TW" altLang="en-US" sz="4800" b="1" dirty="0">
              <a:solidFill>
                <a:srgbClr val="F9FCF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78445"/>
              </p:ext>
            </p:extLst>
          </p:nvPr>
        </p:nvGraphicFramePr>
        <p:xfrm>
          <a:off x="719928" y="1793909"/>
          <a:ext cx="10706688" cy="445873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304817">
                  <a:extLst>
                    <a:ext uri="{9D8B030D-6E8A-4147-A177-3AD203B41FA5}">
                      <a16:colId xmlns:a16="http://schemas.microsoft.com/office/drawing/2014/main" val="1774928513"/>
                    </a:ext>
                  </a:extLst>
                </a:gridCol>
                <a:gridCol w="3832975">
                  <a:extLst>
                    <a:ext uri="{9D8B030D-6E8A-4147-A177-3AD203B41FA5}">
                      <a16:colId xmlns:a16="http://schemas.microsoft.com/office/drawing/2014/main" val="2398041871"/>
                    </a:ext>
                  </a:extLst>
                </a:gridCol>
                <a:gridCol w="3568896">
                  <a:extLst>
                    <a:ext uri="{9D8B030D-6E8A-4147-A177-3AD203B41FA5}">
                      <a16:colId xmlns:a16="http://schemas.microsoft.com/office/drawing/2014/main" val="3034441798"/>
                    </a:ext>
                  </a:extLst>
                </a:gridCol>
              </a:tblGrid>
              <a:tr h="5268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solidFill>
                            <a:srgbClr val="F9FCFD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素材內容</a:t>
                      </a:r>
                      <a:endParaRPr lang="zh-TW" altLang="en-US" sz="2800" b="1" dirty="0">
                        <a:solidFill>
                          <a:srgbClr val="F9FCFD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solidFill>
                            <a:srgbClr val="F9FCFD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引用來源</a:t>
                      </a:r>
                      <a:endParaRPr lang="zh-TW" altLang="en-US" sz="2800" b="1" dirty="0">
                        <a:solidFill>
                          <a:srgbClr val="F9FCFD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solidFill>
                            <a:srgbClr val="F9FCFD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授權說明</a:t>
                      </a:r>
                      <a:endParaRPr lang="zh-TW" altLang="en-US" sz="2800" b="1" dirty="0">
                        <a:solidFill>
                          <a:srgbClr val="F9FCFD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533371"/>
                  </a:ext>
                </a:extLst>
              </a:tr>
              <a:tr h="526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rgbClr val="F9FCFD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endParaRPr lang="zh-TW" altLang="en-US" sz="2800" b="1" dirty="0">
                        <a:solidFill>
                          <a:srgbClr val="F9FCFD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rgbClr val="F9FCFD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https://drive.google.com/drive/folders/1dwAL_a18o_VV9iBkfLwzhcTKHnRy5K9S?usp=sharing</a:t>
                      </a:r>
                    </a:p>
                    <a:p>
                      <a:pPr algn="ctr"/>
                      <a:endParaRPr lang="en-US" altLang="zh-TW" sz="2800" b="1" dirty="0" smtClean="0">
                        <a:solidFill>
                          <a:srgbClr val="F9FCFD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800" b="1" dirty="0" smtClean="0">
                          <a:solidFill>
                            <a:srgbClr val="F9FCFD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郭子仁 </a:t>
                      </a:r>
                      <a:r>
                        <a:rPr lang="en-US" altLang="zh-TW" sz="2800" b="1" dirty="0" smtClean="0">
                          <a:solidFill>
                            <a:srgbClr val="F9FCFD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MCU Interfaces &amp; Driver Design   2020 </a:t>
                      </a:r>
                      <a:endParaRPr lang="zh-TW" altLang="en-US" sz="2800" b="1" dirty="0">
                        <a:solidFill>
                          <a:srgbClr val="F9FCFD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rgbClr val="F9FCFD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579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39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 txBox="1">
            <a:spLocks/>
          </p:cNvSpPr>
          <p:nvPr/>
        </p:nvSpPr>
        <p:spPr>
          <a:xfrm>
            <a:off x="1070329" y="1788028"/>
            <a:ext cx="10340620" cy="1720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zh-TW" altLang="en-US" sz="4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有著作權，侵害必究</a:t>
            </a:r>
            <a:r>
              <a:rPr lang="en-US" altLang="zh-TW" sz="4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</a:t>
            </a:r>
            <a:r>
              <a:rPr lang="zh-TW" altLang="en-US" sz="4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逢甲大學</a:t>
            </a:r>
            <a:endParaRPr lang="en-US" altLang="zh-TW" sz="4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70000"/>
              </a:lnSpc>
            </a:pPr>
            <a:r>
              <a:rPr lang="en-US" altLang="zh-TW" sz="2800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Copyright@Feng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Chia University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55" y="4174888"/>
            <a:ext cx="1516768" cy="151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2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 txBox="1">
            <a:spLocks/>
          </p:cNvSpPr>
          <p:nvPr/>
        </p:nvSpPr>
        <p:spPr>
          <a:xfrm>
            <a:off x="1641331" y="1484167"/>
            <a:ext cx="9004131" cy="1799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13  </a:t>
            </a:r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週</a:t>
            </a:r>
          </a:p>
          <a:p>
            <a:pPr>
              <a:lnSpc>
                <a:spcPct val="150000"/>
              </a:lnSpc>
            </a:pPr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PWM</a:t>
            </a:r>
            <a:endParaRPr lang="zh-TW" altLang="en-US" sz="60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49705" y="4691921"/>
            <a:ext cx="11092721" cy="1220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-  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 dirty="0" smtClean="0">
                <a:latin typeface="Arial Black" panose="020B0A04020102020204" pitchFamily="34" charset="0"/>
                <a:ea typeface="微軟正黑體" panose="020B0604030504040204" pitchFamily="34" charset="-120"/>
              </a:rPr>
              <a:t>PWM, </a:t>
            </a:r>
            <a:r>
              <a:rPr lang="en-US" altLang="zh-TW" sz="3200" dirty="0" smtClean="0">
                <a:latin typeface="Arial Black" panose="020B0A04020102020204" pitchFamily="34" charset="0"/>
                <a:ea typeface="微軟正黑體" panose="020B0604030504040204" pitchFamily="34" charset="-120"/>
              </a:rPr>
              <a:t>Buzzer,</a:t>
            </a:r>
            <a:r>
              <a:rPr lang="zh-TW" altLang="en-US" sz="3200" dirty="0" smtClean="0">
                <a:latin typeface="Arial Black" panose="020B0A0402010202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Arial Black" panose="020B0A04020102020204" pitchFamily="34" charset="0"/>
                <a:ea typeface="微軟正黑體" panose="020B0604030504040204" pitchFamily="34" charset="-120"/>
              </a:rPr>
              <a:t>ADC, </a:t>
            </a:r>
            <a:r>
              <a:rPr lang="en-US" altLang="zh-TW" sz="3200" dirty="0" smtClean="0">
                <a:latin typeface="Arial Black" panose="020B0A04020102020204" pitchFamily="34" charset="0"/>
                <a:ea typeface="微軟正黑體" panose="020B0604030504040204" pitchFamily="34" charset="-120"/>
              </a:rPr>
              <a:t>VR, </a:t>
            </a:r>
            <a:r>
              <a:rPr lang="en-US" altLang="zh-TW" sz="3200" dirty="0" smtClean="0">
                <a:solidFill>
                  <a:srgbClr val="FF0000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R</a:t>
            </a:r>
            <a:r>
              <a:rPr lang="en-US" altLang="zh-TW" sz="3200" dirty="0" smtClean="0">
                <a:solidFill>
                  <a:srgbClr val="FFC000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G</a:t>
            </a:r>
            <a:r>
              <a:rPr lang="en-US" altLang="zh-TW" sz="3200" dirty="0" smtClean="0">
                <a:solidFill>
                  <a:schemeClr val="accent3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B</a:t>
            </a:r>
            <a:r>
              <a:rPr lang="en-US" altLang="zh-TW" sz="3200" dirty="0" smtClean="0">
                <a:latin typeface="Arial Black" panose="020B0A04020102020204" pitchFamily="34" charset="0"/>
                <a:ea typeface="微軟正黑體" panose="020B0604030504040204" pitchFamily="34" charset="-120"/>
              </a:rPr>
              <a:t>LED</a:t>
            </a:r>
            <a:r>
              <a:rPr lang="en-US" altLang="zh-TW" sz="3200" smtClean="0">
                <a:latin typeface="Arial Black" panose="020B0A04020102020204" pitchFamily="34" charset="0"/>
                <a:ea typeface="微軟正黑體" panose="020B0604030504040204" pitchFamily="34" charset="-120"/>
              </a:rPr>
              <a:t>, LCD</a:t>
            </a:r>
            <a:endParaRPr lang="en-US" altLang="zh-TW" sz="3200" dirty="0">
              <a:latin typeface="Arial Black" panose="020B0A040201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050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99804" y="294806"/>
            <a:ext cx="10403923" cy="1144249"/>
          </a:xfrm>
        </p:spPr>
        <p:txBody>
          <a:bodyPr/>
          <a:lstStyle/>
          <a:p>
            <a:r>
              <a:rPr lang="en-US" altLang="zh-TW" sz="3600" dirty="0" smtClean="0">
                <a:latin typeface="Arial Black" panose="020B0A04020102020204" pitchFamily="34" charset="0"/>
              </a:rPr>
              <a:t>PWM Generators</a:t>
            </a:r>
            <a:endParaRPr lang="zh-TW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99607" y="1439055"/>
            <a:ext cx="11167671" cy="4751882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Arial Black" panose="020B0A04020102020204" pitchFamily="34" charset="0"/>
              </a:rPr>
              <a:t>Four </a:t>
            </a:r>
            <a:r>
              <a:rPr lang="en-US" altLang="zh-TW" sz="2400" dirty="0" smtClean="0">
                <a:latin typeface="Arial Black" panose="020B0A04020102020204" pitchFamily="34" charset="0"/>
              </a:rPr>
              <a:t>PWM Generators, </a:t>
            </a:r>
            <a:r>
              <a:rPr lang="en-US" altLang="zh-TW" sz="2400" dirty="0">
                <a:latin typeface="Arial Black" panose="020B0A04020102020204" pitchFamily="34" charset="0"/>
              </a:rPr>
              <a:t>each generator supports</a:t>
            </a:r>
            <a:r>
              <a:rPr lang="en-US" altLang="zh-TW" sz="2400" dirty="0" smtClean="0">
                <a:latin typeface="Arial Black" panose="020B0A04020102020204" pitchFamily="34" charset="0"/>
              </a:rPr>
              <a:t> </a:t>
            </a:r>
            <a:endParaRPr lang="en-US" altLang="zh-TW" sz="2400" dirty="0" smtClean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lvl="1"/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One 8-bit </a:t>
            </a:r>
            <a:r>
              <a:rPr lang="en-US" altLang="zh-TW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prescaler</a:t>
            </a:r>
            <a:r>
              <a:rPr lang="en-US" altLang="zh-TW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One clock divider</a:t>
            </a:r>
            <a:endParaRPr lang="en-US" altLang="zh-TW" sz="24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altLang="zh-TW" sz="2400" b="1" dirty="0">
                <a:latin typeface="Arial" panose="020B0604020202020204" pitchFamily="34" charset="0"/>
                <a:cs typeface="Arial" panose="020B0604020202020204" pitchFamily="34" charset="0"/>
              </a:rPr>
              <a:t>PWM 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outputs, </a:t>
            </a:r>
            <a:r>
              <a:rPr lang="en-US" altLang="zh-TW" sz="2400" b="1" dirty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output includes </a:t>
            </a:r>
            <a:endParaRPr lang="en-US" altLang="zh-TW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sz="2400" b="1" dirty="0">
                <a:latin typeface="Arial" panose="020B0604020202020204" pitchFamily="34" charset="0"/>
                <a:cs typeface="Arial" panose="020B0604020202020204" pitchFamily="34" charset="0"/>
              </a:rPr>
              <a:t>16-bit PWM down-counter </a:t>
            </a:r>
            <a:endParaRPr lang="en-US" altLang="zh-TW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zh-TW" sz="2400" b="1" dirty="0">
                <a:latin typeface="Arial" panose="020B0604020202020204" pitchFamily="34" charset="0"/>
                <a:cs typeface="Arial" panose="020B0604020202020204" pitchFamily="34" charset="0"/>
              </a:rPr>
              <a:t>A 16-bit PWM reload value register (CNR)</a:t>
            </a:r>
            <a:r>
              <a:rPr lang="en-US" altLang="zh-TW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/>
            <a:r>
              <a:rPr lang="en-US" altLang="zh-TW" sz="2400" b="1" dirty="0">
                <a:latin typeface="Arial" panose="020B0604020202020204" pitchFamily="34" charset="0"/>
                <a:cs typeface="Arial" panose="020B0604020202020204" pitchFamily="34" charset="0"/>
              </a:rPr>
              <a:t>A 16-bit PWM compare register (CMR)</a:t>
            </a:r>
            <a:r>
              <a:rPr lang="en-US" altLang="zh-TW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TW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sz="2400" b="1" dirty="0">
                <a:latin typeface="Arial" panose="020B0604020202020204" pitchFamily="34" charset="0"/>
                <a:cs typeface="Arial" panose="020B0604020202020204" pitchFamily="34" charset="0"/>
              </a:rPr>
              <a:t>One dead-zone generator </a:t>
            </a:r>
            <a:endParaRPr lang="en-US" altLang="zh-TW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b="1" dirty="0" smtClean="0">
                <a:latin typeface="Arial Black" panose="020B0A04020102020204" pitchFamily="34" charset="0"/>
              </a:rPr>
              <a:t>8 </a:t>
            </a:r>
            <a:r>
              <a:rPr lang="en-US" altLang="zh-TW" sz="2400" b="1" dirty="0">
                <a:latin typeface="Arial Black" panose="020B0A04020102020204" pitchFamily="34" charset="0"/>
              </a:rPr>
              <a:t>PWM channels or 4 PWM paired channels</a:t>
            </a:r>
            <a:r>
              <a:rPr lang="zh-TW" altLang="en-US" sz="2400" dirty="0">
                <a:latin typeface="Arial Black" panose="020B0A04020102020204" pitchFamily="34" charset="0"/>
              </a:rPr>
              <a:t> </a:t>
            </a:r>
            <a:endParaRPr lang="en-US" altLang="zh-TW" sz="2400" dirty="0">
              <a:latin typeface="Arial Black" panose="020B0A04020102020204" pitchFamily="34" charset="0"/>
            </a:endParaRPr>
          </a:p>
          <a:p>
            <a:pPr lvl="1"/>
            <a:r>
              <a:rPr lang="en-US" altLang="zh-TW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PWM0=</a:t>
            </a:r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PA12</a:t>
            </a:r>
            <a:r>
              <a:rPr lang="en-US" altLang="zh-TW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PWM1=</a:t>
            </a:r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PA13</a:t>
            </a:r>
            <a:r>
              <a:rPr lang="en-US" altLang="zh-TW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PWM2=</a:t>
            </a:r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PA14</a:t>
            </a:r>
            <a:r>
              <a:rPr lang="en-US" altLang="zh-TW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PWM3=PA15  (</a:t>
            </a:r>
            <a:r>
              <a:rPr lang="en-US" altLang="zh-TW" b="1" dirty="0">
                <a:solidFill>
                  <a:srgbClr val="FF0000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R</a:t>
            </a:r>
            <a:r>
              <a:rPr lang="en-US" altLang="zh-TW" b="1" dirty="0">
                <a:solidFill>
                  <a:srgbClr val="FFC000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G</a:t>
            </a:r>
            <a:r>
              <a:rPr lang="en-US" altLang="zh-TW" b="1" dirty="0">
                <a:solidFill>
                  <a:schemeClr val="accent3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B</a:t>
            </a:r>
            <a:r>
              <a:rPr lang="zh-TW" altLang="en-US" b="1" dirty="0">
                <a:solidFill>
                  <a:schemeClr val="accent3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LED</a:t>
            </a:r>
            <a:r>
              <a:rPr lang="zh-TW" altLang="en-US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: </a:t>
            </a:r>
            <a:r>
              <a:rPr lang="en-US" altLang="zh-TW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GPA12 </a:t>
            </a:r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GPA14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altLang="zh-TW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PWM4=PB11, PWM5=PE5, PWM6=PE0, PWM6=PE1</a:t>
            </a:r>
          </a:p>
          <a:p>
            <a:r>
              <a:rPr lang="en-US" altLang="zh-TW" sz="2400" dirty="0" smtClean="0">
                <a:latin typeface="Arial Black" panose="020B0A04020102020204" pitchFamily="34" charset="0"/>
              </a:rPr>
              <a:t>PWM </a:t>
            </a:r>
            <a:r>
              <a:rPr lang="en-US" altLang="zh-TW" sz="2400" dirty="0">
                <a:latin typeface="Arial Black" panose="020B0A04020102020204" pitchFamily="34" charset="0"/>
              </a:rPr>
              <a:t>Interrupt synchronized with PWM period</a:t>
            </a:r>
            <a:endParaRPr lang="en-US" altLang="zh-TW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r>
              <a:rPr lang="en-US" altLang="zh-TW" sz="2400" dirty="0">
                <a:latin typeface="Arial Black" panose="020B0A04020102020204" pitchFamily="34" charset="0"/>
              </a:rPr>
              <a:t>Single-shot or Continuous </a:t>
            </a:r>
            <a:r>
              <a:rPr lang="en-US" altLang="zh-TW" sz="2400" dirty="0" smtClean="0">
                <a:latin typeface="Arial Black" panose="020B0A04020102020204" pitchFamily="34" charset="0"/>
              </a:rPr>
              <a:t>mode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3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41" y="1334124"/>
            <a:ext cx="10793038" cy="351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itle 1"/>
          <p:cNvSpPr>
            <a:spLocks noGrp="1"/>
          </p:cNvSpPr>
          <p:nvPr>
            <p:ph type="title"/>
          </p:nvPr>
        </p:nvSpPr>
        <p:spPr>
          <a:xfrm>
            <a:off x="438462" y="369758"/>
            <a:ext cx="9875520" cy="1356360"/>
          </a:xfrm>
        </p:spPr>
        <p:txBody>
          <a:bodyPr/>
          <a:lstStyle/>
          <a:p>
            <a:r>
              <a:rPr lang="en-US" altLang="zh-TW" sz="3600" b="1" dirty="0">
                <a:latin typeface="Arial Black" panose="020B0A04020102020204" pitchFamily="34" charset="0"/>
              </a:rPr>
              <a:t>PWM </a:t>
            </a:r>
            <a:r>
              <a:rPr lang="en-US" altLang="zh-TW" sz="3600" b="1" dirty="0">
                <a:solidFill>
                  <a:srgbClr val="FF0000"/>
                </a:solidFill>
                <a:latin typeface="Arial Black" panose="020B0A04020102020204" pitchFamily="34" charset="0"/>
              </a:rPr>
              <a:t>Frequency</a:t>
            </a:r>
            <a:r>
              <a:rPr lang="en-US" altLang="zh-TW" sz="3600" b="1" dirty="0">
                <a:latin typeface="Arial Black" panose="020B0A04020102020204" pitchFamily="34" charset="0"/>
              </a:rPr>
              <a:t> &amp; </a:t>
            </a:r>
            <a:r>
              <a:rPr lang="en-US" altLang="zh-TW" sz="3600" b="1" dirty="0">
                <a:solidFill>
                  <a:srgbClr val="FF0000"/>
                </a:solidFill>
                <a:latin typeface="Arial Black" panose="020B0A04020102020204" pitchFamily="34" charset="0"/>
              </a:rPr>
              <a:t>Duty Cycle</a:t>
            </a:r>
            <a:endParaRPr lang="zh-TW" altLang="en-US" sz="3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3"/>
          <p:cNvSpPr txBox="1">
            <a:spLocks noChangeArrowheads="1"/>
          </p:cNvSpPr>
          <p:nvPr/>
        </p:nvSpPr>
        <p:spPr bwMode="auto">
          <a:xfrm>
            <a:off x="438462" y="5191092"/>
            <a:ext cx="11433747" cy="123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"/>
              <a:defRPr/>
            </a:pPr>
            <a:r>
              <a:rPr lang="en-US" altLang="zh-TW" sz="2400" b="1" i="1" dirty="0">
                <a:solidFill>
                  <a:srgbClr val="FF0000"/>
                </a:solidFill>
                <a:ea typeface="標楷體" pitchFamily="65" charset="-120"/>
                <a:cs typeface="Arial" charset="0"/>
              </a:rPr>
              <a:t>PWM Frequency</a:t>
            </a:r>
            <a:r>
              <a:rPr lang="en-US" altLang="zh-TW" sz="2400" dirty="0">
                <a:solidFill>
                  <a:srgbClr val="FF0000"/>
                </a:solidFill>
                <a:ea typeface="標楷體" pitchFamily="65" charset="-120"/>
                <a:cs typeface="Arial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標楷體" pitchFamily="65" charset="-120"/>
                <a:cs typeface="Arial" charset="0"/>
              </a:rPr>
              <a:t>= 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PWM_CLK</a:t>
            </a:r>
            <a:r>
              <a:rPr lang="en-US" altLang="zh-TW" sz="2400" dirty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/(prescale+1)*(clock divider)/(CNR+1); </a:t>
            </a:r>
            <a:endParaRPr lang="en-US" altLang="zh-TW" sz="2400" dirty="0" smtClean="0">
              <a:solidFill>
                <a:srgbClr val="0000FF"/>
              </a:solidFill>
              <a:ea typeface="標楷體" pitchFamily="65" charset="-12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"/>
              <a:defRPr/>
            </a:pPr>
            <a:r>
              <a:rPr lang="en-US" altLang="zh-TW" sz="2400" b="1" i="1" dirty="0" smtClean="0">
                <a:solidFill>
                  <a:srgbClr val="FF0000"/>
                </a:solidFill>
                <a:ea typeface="標楷體" pitchFamily="65" charset="-120"/>
                <a:cs typeface="Arial" charset="0"/>
              </a:rPr>
              <a:t>Duty </a:t>
            </a:r>
            <a:r>
              <a:rPr lang="en-US" altLang="zh-TW" sz="2400" b="1" i="1" dirty="0">
                <a:solidFill>
                  <a:srgbClr val="FF0000"/>
                </a:solidFill>
                <a:ea typeface="標楷體" pitchFamily="65" charset="-120"/>
                <a:cs typeface="Arial" charset="0"/>
              </a:rPr>
              <a:t>ratio</a:t>
            </a:r>
            <a:r>
              <a:rPr lang="en-US" altLang="zh-TW" sz="2400" dirty="0">
                <a:solidFill>
                  <a:srgbClr val="FF0000"/>
                </a:solidFill>
                <a:ea typeface="標楷體" pitchFamily="65" charset="-120"/>
                <a:cs typeface="Arial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標楷體" pitchFamily="65" charset="-120"/>
                <a:cs typeface="Arial" charset="0"/>
              </a:rPr>
              <a:t>= </a:t>
            </a:r>
            <a:r>
              <a:rPr lang="en-US" altLang="zh-TW" sz="2400" dirty="0">
                <a:solidFill>
                  <a:srgbClr val="0000FF"/>
                </a:solidFill>
                <a:ea typeface="標楷體" pitchFamily="65" charset="-120"/>
                <a:cs typeface="Arial" charset="0"/>
              </a:rPr>
              <a:t>(CMR+1)/(CNR+1)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itchFamily="65" charset="-120"/>
              <a:cs typeface="Arial" charset="0"/>
            </a:endParaRPr>
          </a:p>
        </p:txBody>
      </p:sp>
      <p:sp>
        <p:nvSpPr>
          <p:cNvPr id="31749" name="Text Box 18"/>
          <p:cNvSpPr txBox="1">
            <a:spLocks noChangeArrowheads="1"/>
          </p:cNvSpPr>
          <p:nvPr/>
        </p:nvSpPr>
        <p:spPr bwMode="auto">
          <a:xfrm>
            <a:off x="1032944" y="4145961"/>
            <a:ext cx="49781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altLang="zh-TW" sz="2000" dirty="0" smtClean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CMR+1 </a:t>
            </a:r>
            <a:r>
              <a:rPr lang="en-US" altLang="zh-TW" sz="20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&gt;=</a:t>
            </a:r>
            <a:r>
              <a:rPr lang="en-US" altLang="zh-TW" sz="2000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CNR: PWM output </a:t>
            </a:r>
            <a:r>
              <a:rPr lang="en-US" altLang="zh-TW" sz="20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high</a:t>
            </a:r>
            <a:r>
              <a:rPr lang="en-US" altLang="zh-TW" sz="2000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.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altLang="zh-TW" sz="2000" dirty="0" smtClean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CMR+1 </a:t>
            </a:r>
            <a:r>
              <a:rPr lang="en-US" altLang="zh-TW" sz="20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&lt;</a:t>
            </a:r>
            <a:r>
              <a:rPr lang="en-US" altLang="zh-TW" sz="2000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  CNR: PWM output </a:t>
            </a:r>
            <a:r>
              <a:rPr lang="en-US" altLang="zh-TW" sz="20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29289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3"/>
          <p:cNvSpPr txBox="1">
            <a:spLocks/>
          </p:cNvSpPr>
          <p:nvPr/>
        </p:nvSpPr>
        <p:spPr>
          <a:xfrm>
            <a:off x="9782907" y="6189785"/>
            <a:ext cx="1905000" cy="4572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3</a:t>
            </a:r>
            <a:endParaRPr lang="en-US" altLang="zh-TW" sz="1400" b="1" dirty="0">
              <a:solidFill>
                <a:srgbClr val="0000FF"/>
              </a:solidFill>
              <a:ea typeface="新細明體" panose="02020500000000000000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61391" y="1637663"/>
            <a:ext cx="960782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 err="1" smtClean="0">
                <a:latin typeface="Arial Black" pitchFamily="34" charset="0"/>
              </a:rPr>
              <a:t>Keil</a:t>
            </a:r>
            <a:r>
              <a:rPr lang="en-US" altLang="zh-TW" sz="5400" dirty="0" smtClean="0">
                <a:latin typeface="Arial Black" pitchFamily="34" charset="0"/>
              </a:rPr>
              <a:t> </a:t>
            </a:r>
            <a:r>
              <a:rPr lang="zh-TW" altLang="en-US" sz="5400" dirty="0" smtClean="0">
                <a:latin typeface="Arial Black" pitchFamily="34" charset="0"/>
              </a:rPr>
              <a:t>  </a:t>
            </a:r>
            <a:r>
              <a:rPr lang="en-US" altLang="zh-TW" sz="5400" dirty="0" smtClean="0">
                <a:latin typeface="Arial Black" pitchFamily="34" charset="0"/>
              </a:rPr>
              <a:t>Demo</a:t>
            </a:r>
          </a:p>
          <a:p>
            <a:pPr algn="ctr"/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b="1" dirty="0" smtClean="0">
                <a:latin typeface="Arial Black" panose="020B0A04020102020204" pitchFamily="34" charset="0"/>
                <a:ea typeface="微軟正黑體" panose="020B0604030504040204" pitchFamily="34" charset="-120"/>
              </a:rPr>
              <a:t>PWM </a:t>
            </a:r>
            <a:r>
              <a:rPr lang="en-US" altLang="zh-TW" sz="4400" b="1" dirty="0">
                <a:solidFill>
                  <a:srgbClr val="FF0000"/>
                </a:solidFill>
                <a:latin typeface="Arial Black" panose="020B0A04020102020204" pitchFamily="34" charset="0"/>
                <a:ea typeface="標楷體" pitchFamily="65" charset="-120"/>
                <a:cs typeface="Arial" charset="0"/>
              </a:rPr>
              <a:t>Frequency</a:t>
            </a:r>
            <a:r>
              <a:rPr lang="en-US" altLang="zh-TW" sz="4400" dirty="0">
                <a:solidFill>
                  <a:srgbClr val="FF0000"/>
                </a:solidFill>
                <a:ea typeface="標楷體" pitchFamily="65" charset="-120"/>
                <a:cs typeface="Arial" charset="0"/>
              </a:rPr>
              <a:t> </a:t>
            </a:r>
            <a:endParaRPr lang="en-US" altLang="zh-TW" sz="4400" b="1" dirty="0" smtClean="0">
              <a:latin typeface="Arial Black" panose="020B0A040201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400" b="1" dirty="0">
                <a:latin typeface="Arial Black" panose="020B0A04020102020204" pitchFamily="34" charset="0"/>
                <a:ea typeface="微軟正黑體" panose="020B0604030504040204" pitchFamily="34" charset="-120"/>
              </a:rPr>
              <a:t>Buzzer</a:t>
            </a:r>
            <a:endParaRPr lang="zh-TW" altLang="en-US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54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3"/>
          <p:cNvSpPr txBox="1">
            <a:spLocks/>
          </p:cNvSpPr>
          <p:nvPr/>
        </p:nvSpPr>
        <p:spPr>
          <a:xfrm>
            <a:off x="8763000" y="6567056"/>
            <a:ext cx="1905000" cy="4572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fld id="{9CA9ED92-65D7-4721-8117-60AE27A4DBB8}" type="slidenum">
              <a:rPr lang="en-US" altLang="zh-TW" sz="1400" b="1">
                <a:solidFill>
                  <a:srgbClr val="0000FF"/>
                </a:solidFill>
                <a:ea typeface="新細明體" panose="02020500000000000000" pitchFamily="18" charset="-120"/>
              </a:rPr>
              <a:pPr algn="r" eaLnBrk="1" hangingPunct="1">
                <a:defRPr/>
              </a:pPr>
              <a:t>6</a:t>
            </a:fld>
            <a:endParaRPr lang="en-US" altLang="zh-TW" sz="1400" b="1" dirty="0">
              <a:solidFill>
                <a:srgbClr val="0000FF"/>
              </a:solidFill>
              <a:ea typeface="新細明體" panose="02020500000000000000" pitchFamily="18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799" y="892201"/>
            <a:ext cx="1164130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b="1" kern="0" dirty="0" smtClean="0">
                <a:latin typeface="Arial Black" pitchFamily="34" charset="0"/>
              </a:rPr>
              <a:t>int32_t </a:t>
            </a:r>
            <a:r>
              <a:rPr lang="en-US" altLang="zh-TW" sz="2400" b="1" kern="0" dirty="0">
                <a:solidFill>
                  <a:srgbClr val="4A66AC"/>
                </a:solidFill>
                <a:latin typeface="Arial Black" pitchFamily="34" charset="0"/>
              </a:rPr>
              <a:t>main</a:t>
            </a:r>
            <a:r>
              <a:rPr lang="en-US" altLang="zh-TW" sz="2400" b="1" kern="0" dirty="0">
                <a:latin typeface="Arial Black" pitchFamily="34" charset="0"/>
              </a:rPr>
              <a:t>()</a:t>
            </a:r>
          </a:p>
          <a:p>
            <a:pPr>
              <a:defRPr/>
            </a:pPr>
            <a:r>
              <a:rPr lang="en-US" altLang="zh-TW" sz="2400" b="1" kern="0" dirty="0">
                <a:latin typeface="Arial Black" pitchFamily="34" charset="0"/>
              </a:rPr>
              <a:t>{	</a:t>
            </a:r>
          </a:p>
          <a:p>
            <a:pPr>
              <a:defRPr/>
            </a:pPr>
            <a:r>
              <a:rPr lang="en-US" altLang="zh-TW" sz="2400" b="1" kern="0" dirty="0">
                <a:latin typeface="Arial Black" pitchFamily="34" charset="0"/>
              </a:rPr>
              <a:t>    </a:t>
            </a:r>
            <a:r>
              <a:rPr lang="en-US" altLang="zh-TW" sz="2400" b="1" kern="0" dirty="0" err="1">
                <a:solidFill>
                  <a:srgbClr val="0070C0"/>
                </a:solidFill>
                <a:latin typeface="Arial Black" pitchFamily="34" charset="0"/>
              </a:rPr>
              <a:t>SYS_Init</a:t>
            </a:r>
            <a:r>
              <a:rPr lang="en-US" altLang="zh-TW" sz="2400" b="1" kern="0" dirty="0">
                <a:latin typeface="Arial Black" pitchFamily="34" charset="0"/>
              </a:rPr>
              <a:t>()</a:t>
            </a:r>
            <a:r>
              <a:rPr lang="en-US" altLang="zh-TW" sz="2400" b="1" kern="0" dirty="0">
                <a:solidFill>
                  <a:srgbClr val="0070C0"/>
                </a:solidFill>
                <a:latin typeface="Arial Black" pitchFamily="34" charset="0"/>
              </a:rPr>
              <a:t>;</a:t>
            </a:r>
            <a:endParaRPr lang="en-US" altLang="zh-TW" sz="2400" b="1" kern="0" dirty="0" smtClean="0">
              <a:latin typeface="Arial Black" pitchFamily="34" charset="0"/>
            </a:endParaRPr>
          </a:p>
          <a:p>
            <a:pPr lvl="1">
              <a:defRPr/>
            </a:pPr>
            <a:r>
              <a:rPr lang="en-US" altLang="zh-TW" sz="2400" b="1" kern="0" dirty="0" err="1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PWM_EnableOutput</a:t>
            </a:r>
            <a:r>
              <a:rPr lang="en-US" altLang="zh-TW" sz="2400" b="1" kern="0" dirty="0" smtClean="0">
                <a:latin typeface="Arial Black" pitchFamily="34" charset="0"/>
              </a:rPr>
              <a:t>(PWM1</a:t>
            </a:r>
            <a:r>
              <a:rPr lang="en-US" altLang="zh-TW" sz="2400" b="1" kern="0" dirty="0">
                <a:latin typeface="Arial Black" pitchFamily="34" charset="0"/>
              </a:rPr>
              <a:t>, PWM_CH_0_MASK</a:t>
            </a:r>
            <a:r>
              <a:rPr lang="en-US" altLang="zh-TW" sz="2400" b="1" kern="0" dirty="0" smtClean="0">
                <a:latin typeface="Arial Black" pitchFamily="34" charset="0"/>
              </a:rPr>
              <a:t>);</a:t>
            </a:r>
          </a:p>
          <a:p>
            <a:pPr lvl="1">
              <a:defRPr/>
            </a:pPr>
            <a:r>
              <a:rPr lang="en-US" altLang="zh-TW" sz="2400" b="1" kern="0" dirty="0" err="1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PWM_Start</a:t>
            </a:r>
            <a:r>
              <a:rPr lang="en-US" altLang="zh-TW" sz="2400" b="1" kern="0" dirty="0" smtClean="0">
                <a:latin typeface="Arial Black" pitchFamily="34" charset="0"/>
              </a:rPr>
              <a:t>(PWM1</a:t>
            </a:r>
            <a:r>
              <a:rPr lang="en-US" altLang="zh-TW" sz="2400" b="1" kern="0" dirty="0">
                <a:latin typeface="Arial Black" pitchFamily="34" charset="0"/>
              </a:rPr>
              <a:t>, PWM_CH_0_MASK</a:t>
            </a:r>
            <a:r>
              <a:rPr lang="en-US" altLang="zh-TW" sz="2400" b="1" kern="0" dirty="0" smtClean="0">
                <a:latin typeface="Arial Black" pitchFamily="34" charset="0"/>
              </a:rPr>
              <a:t>);</a:t>
            </a:r>
          </a:p>
          <a:p>
            <a:pPr lvl="1">
              <a:defRPr/>
            </a:pPr>
            <a:r>
              <a:rPr lang="en-US" altLang="zh-TW" sz="2400" b="1" kern="0" dirty="0" smtClean="0">
                <a:latin typeface="Arial Black" pitchFamily="34" charset="0"/>
              </a:rPr>
              <a:t>for (</a:t>
            </a:r>
            <a:r>
              <a:rPr lang="en-US" altLang="zh-TW" sz="2400" b="1" kern="0" dirty="0" err="1" smtClean="0">
                <a:latin typeface="Arial Black" pitchFamily="34" charset="0"/>
              </a:rPr>
              <a:t>i</a:t>
            </a:r>
            <a:r>
              <a:rPr lang="en-US" altLang="zh-TW" sz="2400" b="1" kern="0" dirty="0" smtClean="0">
                <a:latin typeface="Arial Black" pitchFamily="34" charset="0"/>
              </a:rPr>
              <a:t>=0; </a:t>
            </a:r>
            <a:r>
              <a:rPr lang="en-US" altLang="zh-TW" sz="2400" b="1" kern="0" dirty="0" err="1" smtClean="0">
                <a:latin typeface="Arial Black" pitchFamily="34" charset="0"/>
              </a:rPr>
              <a:t>i</a:t>
            </a:r>
            <a:r>
              <a:rPr lang="en-US" altLang="zh-TW" sz="2400" b="1" kern="0" dirty="0" smtClean="0">
                <a:latin typeface="Arial Black" pitchFamily="34" charset="0"/>
              </a:rPr>
              <a:t>&lt;72; </a:t>
            </a:r>
            <a:r>
              <a:rPr lang="en-US" altLang="zh-TW" sz="2400" b="1" kern="0" dirty="0" err="1" smtClean="0">
                <a:latin typeface="Arial Black" pitchFamily="34" charset="0"/>
              </a:rPr>
              <a:t>i</a:t>
            </a:r>
            <a:r>
              <a:rPr lang="en-US" altLang="zh-TW" sz="2400" b="1" kern="0" dirty="0" smtClean="0">
                <a:latin typeface="Arial Black" pitchFamily="34" charset="0"/>
              </a:rPr>
              <a:t>++) {</a:t>
            </a:r>
          </a:p>
          <a:p>
            <a:pPr lvl="1">
              <a:defRPr/>
            </a:pPr>
            <a:r>
              <a:rPr lang="en-US" altLang="zh-TW" sz="2400" b="1" kern="0" dirty="0">
                <a:latin typeface="Arial Black" pitchFamily="34" charset="0"/>
              </a:rPr>
              <a:t>	</a:t>
            </a:r>
            <a:r>
              <a:rPr lang="en-US" altLang="zh-TW" sz="2400" b="1" kern="0" dirty="0" err="1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PWM_ConfigOutputChannel</a:t>
            </a:r>
            <a:r>
              <a:rPr lang="en-US" altLang="zh-TW" sz="2400" b="1" kern="0" dirty="0" smtClean="0">
                <a:latin typeface="Arial Black" pitchFamily="34" charset="0"/>
              </a:rPr>
              <a:t>(PWM1</a:t>
            </a:r>
            <a:r>
              <a:rPr lang="en-US" altLang="zh-TW" sz="2400" b="1" kern="0" dirty="0">
                <a:latin typeface="Arial Black" pitchFamily="34" charset="0"/>
              </a:rPr>
              <a:t>, PWM_CH0, </a:t>
            </a:r>
            <a:r>
              <a:rPr lang="en-US" altLang="zh-TW" sz="2400" b="1" kern="0" dirty="0">
                <a:solidFill>
                  <a:srgbClr val="FF0000"/>
                </a:solidFill>
                <a:latin typeface="Arial Black" pitchFamily="34" charset="0"/>
              </a:rPr>
              <a:t>music[</a:t>
            </a:r>
            <a:r>
              <a:rPr lang="en-US" altLang="zh-TW" sz="2400" b="1" kern="0" dirty="0" err="1">
                <a:solidFill>
                  <a:srgbClr val="FF0000"/>
                </a:solidFill>
                <a:latin typeface="Arial Black" pitchFamily="34" charset="0"/>
              </a:rPr>
              <a:t>i</a:t>
            </a:r>
            <a:r>
              <a:rPr lang="en-US" altLang="zh-TW" sz="2400" b="1" kern="0" dirty="0">
                <a:solidFill>
                  <a:srgbClr val="FF0000"/>
                </a:solidFill>
                <a:latin typeface="Arial Black" pitchFamily="34" charset="0"/>
              </a:rPr>
              <a:t>]</a:t>
            </a:r>
            <a:r>
              <a:rPr lang="en-US" altLang="zh-TW" sz="2400" b="1" kern="0" dirty="0">
                <a:latin typeface="Arial Black" pitchFamily="34" charset="0"/>
              </a:rPr>
              <a:t>, 90); 			if (music[</a:t>
            </a:r>
            <a:r>
              <a:rPr lang="en-US" altLang="zh-TW" sz="2400" b="1" kern="0" dirty="0" err="1">
                <a:latin typeface="Arial Black" pitchFamily="34" charset="0"/>
              </a:rPr>
              <a:t>i</a:t>
            </a:r>
            <a:r>
              <a:rPr lang="en-US" altLang="zh-TW" sz="2400" b="1" kern="0" dirty="0">
                <a:latin typeface="Arial Black" pitchFamily="34" charset="0"/>
              </a:rPr>
              <a:t>]!=0) </a:t>
            </a:r>
            <a:r>
              <a:rPr lang="en-US" altLang="zh-TW" sz="2400" b="1" kern="0" dirty="0" err="1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PWM_EnableOutput</a:t>
            </a:r>
            <a:r>
              <a:rPr lang="en-US" altLang="zh-TW" sz="2400" b="1" kern="0" dirty="0">
                <a:latin typeface="Arial Black" pitchFamily="34" charset="0"/>
              </a:rPr>
              <a:t>(PWM1, PWM_CH_0_MASK);</a:t>
            </a:r>
          </a:p>
          <a:p>
            <a:pPr lvl="1">
              <a:defRPr/>
            </a:pPr>
            <a:r>
              <a:rPr lang="en-US" altLang="zh-TW" sz="2400" b="1" kern="0" dirty="0">
                <a:latin typeface="Arial Black" pitchFamily="34" charset="0"/>
              </a:rPr>
              <a:t>			else         </a:t>
            </a:r>
            <a:r>
              <a:rPr lang="en-US" altLang="zh-TW" sz="2400" b="1" kern="0" dirty="0" err="1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PWM_DisableOutput</a:t>
            </a:r>
            <a:r>
              <a:rPr lang="en-US" altLang="zh-TW" sz="2400" b="1" kern="0" dirty="0" smtClean="0">
                <a:latin typeface="Arial Black" pitchFamily="34" charset="0"/>
              </a:rPr>
              <a:t>(PWM1</a:t>
            </a:r>
            <a:r>
              <a:rPr lang="en-US" altLang="zh-TW" sz="2400" b="1" kern="0" dirty="0">
                <a:latin typeface="Arial Black" pitchFamily="34" charset="0"/>
              </a:rPr>
              <a:t>, PWM_CH_0_MASK);</a:t>
            </a:r>
          </a:p>
          <a:p>
            <a:pPr lvl="1">
              <a:defRPr/>
            </a:pPr>
            <a:r>
              <a:rPr lang="zh-TW" altLang="en-US" sz="2400" b="1" kern="0" dirty="0" smtClean="0">
                <a:latin typeface="Arial Black" pitchFamily="34" charset="0"/>
              </a:rPr>
              <a:t>    </a:t>
            </a:r>
            <a:r>
              <a:rPr lang="en-US" altLang="zh-TW" sz="2400" b="1" kern="0" dirty="0" err="1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CLK_SysTickDelay</a:t>
            </a:r>
            <a:r>
              <a:rPr lang="en-US" altLang="zh-TW" sz="2400" b="1" kern="0" dirty="0" smtClean="0">
                <a:latin typeface="Arial Black" pitchFamily="34" charset="0"/>
              </a:rPr>
              <a:t>(pitch[</a:t>
            </a:r>
            <a:r>
              <a:rPr lang="en-US" altLang="zh-TW" sz="2400" b="1" kern="0" dirty="0" err="1" smtClean="0">
                <a:latin typeface="Arial Black" pitchFamily="34" charset="0"/>
              </a:rPr>
              <a:t>i</a:t>
            </a:r>
            <a:r>
              <a:rPr lang="en-US" altLang="zh-TW" sz="2400" b="1" kern="0" dirty="0" smtClean="0">
                <a:latin typeface="Arial Black" pitchFamily="34" charset="0"/>
              </a:rPr>
              <a:t>]);</a:t>
            </a:r>
            <a:endParaRPr lang="en-US" altLang="zh-TW" sz="2400" b="1" kern="0" dirty="0">
              <a:latin typeface="Arial Black" pitchFamily="34" charset="0"/>
            </a:endParaRPr>
          </a:p>
          <a:p>
            <a:pPr lvl="1">
              <a:defRPr/>
            </a:pPr>
            <a:r>
              <a:rPr lang="en-US" altLang="zh-TW" sz="2400" b="1" kern="0" dirty="0">
                <a:latin typeface="Arial Black" pitchFamily="34" charset="0"/>
              </a:rPr>
              <a:t>    </a:t>
            </a:r>
            <a:r>
              <a:rPr lang="en-US" altLang="zh-TW" sz="2400" b="1" kern="0" dirty="0" smtClean="0">
                <a:latin typeface="Arial Black" pitchFamily="34" charset="0"/>
              </a:rPr>
              <a:t>}</a:t>
            </a:r>
          </a:p>
          <a:p>
            <a:pPr>
              <a:defRPr/>
            </a:pPr>
            <a:r>
              <a:rPr lang="en-US" altLang="zh-TW" sz="2400" b="1" kern="0" dirty="0" smtClean="0">
                <a:latin typeface="Arial Black" pitchFamily="34" charset="0"/>
              </a:rPr>
              <a:t>}</a:t>
            </a:r>
          </a:p>
          <a:p>
            <a:pPr>
              <a:defRPr/>
            </a:pPr>
            <a:endParaRPr lang="en-US" altLang="zh-TW" sz="2400" b="1" dirty="0" smtClean="0">
              <a:latin typeface="Arial Black" panose="020B0A04020102020204" pitchFamily="34" charset="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en-US" altLang="zh-TW" sz="2400" b="1" dirty="0" smtClean="0">
                <a:latin typeface="Arial Black" panose="020B0A04020102020204" pitchFamily="34" charset="0"/>
                <a:ea typeface="微軟正黑體" panose="020B0604030504040204" pitchFamily="34" charset="-120"/>
              </a:rPr>
              <a:t>PWM </a:t>
            </a:r>
            <a:r>
              <a:rPr lang="en-US" altLang="zh-TW" sz="2400" b="1" dirty="0" smtClean="0">
                <a:solidFill>
                  <a:srgbClr val="FF0000"/>
                </a:solidFill>
                <a:latin typeface="Arial Black" panose="020B0A04020102020204" pitchFamily="34" charset="0"/>
                <a:ea typeface="標楷體" pitchFamily="65" charset="-120"/>
                <a:cs typeface="Arial" charset="0"/>
              </a:rPr>
              <a:t>Frequency = </a:t>
            </a:r>
            <a:r>
              <a:rPr lang="en-US" altLang="zh-TW" sz="2400" b="1" kern="0" dirty="0">
                <a:solidFill>
                  <a:srgbClr val="FF0000"/>
                </a:solidFill>
                <a:latin typeface="Arial Black" pitchFamily="34" charset="0"/>
              </a:rPr>
              <a:t>music[</a:t>
            </a:r>
            <a:r>
              <a:rPr lang="en-US" altLang="zh-TW" sz="2400" b="1" kern="0" dirty="0" err="1">
                <a:solidFill>
                  <a:srgbClr val="FF0000"/>
                </a:solidFill>
                <a:latin typeface="Arial Black" pitchFamily="34" charset="0"/>
              </a:rPr>
              <a:t>i</a:t>
            </a:r>
            <a:r>
              <a:rPr lang="en-US" altLang="zh-TW" sz="2400" b="1" kern="0" dirty="0">
                <a:solidFill>
                  <a:srgbClr val="FF0000"/>
                </a:solidFill>
                <a:latin typeface="Arial Black" pitchFamily="34" charset="0"/>
              </a:rPr>
              <a:t>]</a:t>
            </a:r>
            <a:endParaRPr lang="en-US" altLang="zh-TW" sz="2400" b="1" kern="0" dirty="0">
              <a:latin typeface="Arial Black" pitchFamily="34" charset="0"/>
            </a:endParaRPr>
          </a:p>
          <a:p>
            <a:pPr>
              <a:defRPr/>
            </a:pPr>
            <a:endParaRPr lang="en-US" altLang="zh-TW" sz="2400" b="1" dirty="0" smtClean="0">
              <a:latin typeface="Arial Black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015" y="305829"/>
            <a:ext cx="11158370" cy="749185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chemeClr val="tx1"/>
                </a:solidFill>
                <a:latin typeface="Arial Black" pitchFamily="34" charset="0"/>
              </a:rPr>
              <a:t>C  Codes </a:t>
            </a:r>
            <a:r>
              <a:rPr lang="en-US" altLang="zh-TW" dirty="0" smtClean="0">
                <a:latin typeface="Arial Black" pitchFamily="34" charset="0"/>
              </a:rPr>
              <a:t>:</a:t>
            </a:r>
            <a:r>
              <a:rPr lang="zh-TW" altLang="en-US" dirty="0" smtClean="0">
                <a:latin typeface="Arial Black" pitchFamily="34" charset="0"/>
              </a:rPr>
              <a:t>   </a:t>
            </a:r>
            <a:r>
              <a:rPr lang="en-US" altLang="zh-TW" sz="3100" b="1" dirty="0" smtClean="0">
                <a:latin typeface="Arial Black" panose="020B0A04020102020204" pitchFamily="34" charset="0"/>
                <a:ea typeface="微軟正黑體" panose="020B0604030504040204" pitchFamily="34" charset="-120"/>
              </a:rPr>
              <a:t>Buzzer</a:t>
            </a:r>
            <a:r>
              <a:rPr lang="zh-TW" altLang="en-US" sz="3100" dirty="0" smtClean="0">
                <a:latin typeface="Arial Black" pitchFamily="34" charset="0"/>
              </a:rPr>
              <a:t> </a:t>
            </a:r>
            <a:r>
              <a:rPr lang="en-US" altLang="zh-TW" sz="31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en-US" altLang="zh-TW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GPB11) =  </a:t>
            </a:r>
            <a:r>
              <a:rPr lang="en-US" altLang="zh-TW" sz="3100" b="1" dirty="0" smtClean="0">
                <a:latin typeface="Arial Black" panose="020B0A04020102020204" pitchFamily="34" charset="0"/>
              </a:rPr>
              <a:t>PWM4 </a:t>
            </a:r>
            <a:r>
              <a:rPr lang="en-US" altLang="zh-TW" b="1" dirty="0">
                <a:latin typeface="Arial Black" panose="020B0A04020102020204" pitchFamily="34" charset="0"/>
              </a:rPr>
              <a:t>	</a:t>
            </a:r>
            <a:br>
              <a:rPr lang="en-US" altLang="zh-TW" b="1" dirty="0">
                <a:latin typeface="Arial Black" panose="020B0A04020102020204" pitchFamily="34" charset="0"/>
              </a:rPr>
            </a:br>
            <a:endParaRPr lang="en-US" altLang="zh-TW" sz="28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5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3"/>
          <p:cNvSpPr txBox="1">
            <a:spLocks/>
          </p:cNvSpPr>
          <p:nvPr/>
        </p:nvSpPr>
        <p:spPr>
          <a:xfrm>
            <a:off x="9782907" y="6189785"/>
            <a:ext cx="1905000" cy="4572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3</a:t>
            </a:r>
            <a:endParaRPr lang="en-US" altLang="zh-TW" sz="1400" b="1" dirty="0">
              <a:solidFill>
                <a:srgbClr val="0000FF"/>
              </a:solidFill>
              <a:ea typeface="新細明體" panose="02020500000000000000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61391" y="1637663"/>
            <a:ext cx="96078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 err="1" smtClean="0">
                <a:latin typeface="Arial Black" pitchFamily="34" charset="0"/>
              </a:rPr>
              <a:t>Keil</a:t>
            </a:r>
            <a:r>
              <a:rPr lang="en-US" altLang="zh-TW" sz="5400" dirty="0" smtClean="0">
                <a:latin typeface="Arial Black" pitchFamily="34" charset="0"/>
              </a:rPr>
              <a:t> </a:t>
            </a:r>
            <a:r>
              <a:rPr lang="zh-TW" altLang="en-US" sz="5400" dirty="0" smtClean="0">
                <a:latin typeface="Arial Black" pitchFamily="34" charset="0"/>
              </a:rPr>
              <a:t>  </a:t>
            </a:r>
            <a:r>
              <a:rPr lang="en-US" altLang="zh-TW" sz="5400" dirty="0" smtClean="0">
                <a:latin typeface="Arial Black" pitchFamily="34" charset="0"/>
              </a:rPr>
              <a:t>Demo</a:t>
            </a:r>
          </a:p>
          <a:p>
            <a:pPr algn="ctr"/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b="1" dirty="0" smtClean="0">
                <a:latin typeface="Arial Black" panose="020B0A04020102020204" pitchFamily="34" charset="0"/>
                <a:ea typeface="微軟正黑體" panose="020B0604030504040204" pitchFamily="34" charset="-120"/>
              </a:rPr>
              <a:t>PWM Duty Cycle</a:t>
            </a:r>
            <a:r>
              <a:rPr lang="zh-TW" altLang="en-US" sz="4400" b="1" dirty="0" smtClean="0">
                <a:latin typeface="Arial Black" panose="020B0A04020102020204" pitchFamily="34" charset="0"/>
                <a:ea typeface="微軟正黑體" panose="020B0604030504040204" pitchFamily="34" charset="-120"/>
              </a:rPr>
              <a:t>   </a:t>
            </a:r>
            <a:endParaRPr lang="en-US" altLang="zh-TW" sz="4400" b="1" dirty="0" smtClean="0">
              <a:latin typeface="Arial Black" panose="020B0A040201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400" b="1" dirty="0" smtClean="0">
                <a:latin typeface="Arial Black" panose="020B0A04020102020204" pitchFamily="34" charset="0"/>
                <a:ea typeface="微軟正黑體" panose="020B0604030504040204" pitchFamily="34" charset="-120"/>
              </a:rPr>
              <a:t>ADC(VR1)   </a:t>
            </a:r>
          </a:p>
          <a:p>
            <a:pPr algn="ctr"/>
            <a:r>
              <a:rPr lang="en-US" altLang="zh-TW" sz="4400" b="1" dirty="0" smtClean="0">
                <a:solidFill>
                  <a:srgbClr val="FF0000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R</a:t>
            </a:r>
            <a:r>
              <a:rPr lang="en-US" altLang="zh-TW" sz="4400" b="1" dirty="0" smtClean="0">
                <a:solidFill>
                  <a:srgbClr val="FFC000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G</a:t>
            </a:r>
            <a:r>
              <a:rPr lang="en-US" altLang="zh-TW" sz="4400" b="1" dirty="0" smtClean="0">
                <a:solidFill>
                  <a:schemeClr val="accent3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B</a:t>
            </a:r>
            <a:r>
              <a:rPr lang="en-US" altLang="zh-TW" sz="4400" b="1" dirty="0" smtClean="0">
                <a:latin typeface="Arial Black" panose="020B0A04020102020204" pitchFamily="34" charset="0"/>
                <a:ea typeface="微軟正黑體" panose="020B0604030504040204" pitchFamily="34" charset="-120"/>
              </a:rPr>
              <a:t>LED</a:t>
            </a:r>
            <a:endParaRPr lang="zh-TW" altLang="en-US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15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3"/>
          <p:cNvSpPr txBox="1">
            <a:spLocks/>
          </p:cNvSpPr>
          <p:nvPr/>
        </p:nvSpPr>
        <p:spPr>
          <a:xfrm>
            <a:off x="8763000" y="6567056"/>
            <a:ext cx="1905000" cy="4572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fld id="{9CA9ED92-65D7-4721-8117-60AE27A4DBB8}" type="slidenum">
              <a:rPr lang="en-US" altLang="zh-TW" sz="1400" b="1">
                <a:solidFill>
                  <a:srgbClr val="0000FF"/>
                </a:solidFill>
                <a:ea typeface="新細明體" panose="02020500000000000000" pitchFamily="18" charset="-120"/>
              </a:rPr>
              <a:pPr algn="r" eaLnBrk="1" hangingPunct="1">
                <a:defRPr/>
              </a:pPr>
              <a:t>8</a:t>
            </a:fld>
            <a:endParaRPr lang="en-US" altLang="zh-TW" sz="1400" b="1" dirty="0">
              <a:solidFill>
                <a:srgbClr val="0000FF"/>
              </a:solidFill>
              <a:ea typeface="新細明體" panose="02020500000000000000" pitchFamily="18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799" y="892201"/>
            <a:ext cx="113181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b="1" kern="0" dirty="0" smtClean="0">
                <a:latin typeface="Arial Black" pitchFamily="34" charset="0"/>
              </a:rPr>
              <a:t>int32_t </a:t>
            </a:r>
            <a:r>
              <a:rPr lang="en-US" altLang="zh-TW" sz="2400" b="1" kern="0" dirty="0">
                <a:solidFill>
                  <a:srgbClr val="4A66AC"/>
                </a:solidFill>
                <a:latin typeface="Arial Black" pitchFamily="34" charset="0"/>
              </a:rPr>
              <a:t>main</a:t>
            </a:r>
            <a:r>
              <a:rPr lang="en-US" altLang="zh-TW" sz="2400" b="1" kern="0" dirty="0">
                <a:latin typeface="Arial Black" pitchFamily="34" charset="0"/>
              </a:rPr>
              <a:t>()</a:t>
            </a:r>
          </a:p>
          <a:p>
            <a:pPr>
              <a:defRPr/>
            </a:pPr>
            <a:r>
              <a:rPr lang="en-US" altLang="zh-TW" sz="2400" b="1" kern="0" dirty="0">
                <a:latin typeface="Arial Black" pitchFamily="34" charset="0"/>
              </a:rPr>
              <a:t>{	</a:t>
            </a:r>
          </a:p>
          <a:p>
            <a:pPr>
              <a:defRPr/>
            </a:pPr>
            <a:r>
              <a:rPr lang="en-US" altLang="zh-TW" sz="2400" b="1" kern="0" dirty="0">
                <a:latin typeface="Arial Black" pitchFamily="34" charset="0"/>
              </a:rPr>
              <a:t>    </a:t>
            </a:r>
            <a:r>
              <a:rPr lang="en-US" altLang="zh-TW" sz="2400" b="1" kern="0" dirty="0" smtClean="0">
                <a:solidFill>
                  <a:srgbClr val="0070C0"/>
                </a:solidFill>
                <a:latin typeface="Arial Black" pitchFamily="34" charset="0"/>
              </a:rPr>
              <a:t>//</a:t>
            </a:r>
            <a:r>
              <a:rPr lang="en-US" altLang="zh-TW" sz="2400" b="1" kern="0" dirty="0">
                <a:solidFill>
                  <a:srgbClr val="0070C0"/>
                </a:solidFill>
                <a:latin typeface="Arial Black" pitchFamily="34" charset="0"/>
              </a:rPr>
              <a:t>initialize </a:t>
            </a:r>
            <a:r>
              <a:rPr lang="en-US" altLang="zh-TW" sz="2400" b="1" kern="0" dirty="0" smtClean="0">
                <a:solidFill>
                  <a:srgbClr val="0070C0"/>
                </a:solidFill>
                <a:latin typeface="Arial Black" pitchFamily="34" charset="0"/>
              </a:rPr>
              <a:t>SYS</a:t>
            </a:r>
            <a:r>
              <a:rPr lang="en-US" altLang="zh-TW" sz="2400" b="1" kern="0" dirty="0" smtClean="0">
                <a:latin typeface="Arial Black" pitchFamily="34" charset="0"/>
              </a:rPr>
              <a:t>, </a:t>
            </a:r>
            <a:r>
              <a:rPr lang="en-US" altLang="zh-TW" sz="2400" b="1" kern="0" dirty="0" smtClean="0">
                <a:solidFill>
                  <a:srgbClr val="0070C0"/>
                </a:solidFill>
                <a:latin typeface="Arial Black" pitchFamily="34" charset="0"/>
              </a:rPr>
              <a:t>ADC,</a:t>
            </a:r>
            <a:r>
              <a:rPr lang="en-US" altLang="zh-TW" sz="2400" b="1" kern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TW" sz="2400" b="1" kern="0" dirty="0" smtClean="0">
                <a:solidFill>
                  <a:srgbClr val="0070C0"/>
                </a:solidFill>
                <a:latin typeface="Arial Black" pitchFamily="34" charset="0"/>
              </a:rPr>
              <a:t>PWM</a:t>
            </a:r>
            <a:endParaRPr lang="en-US" altLang="zh-TW" sz="2400" b="1" kern="0" dirty="0" smtClean="0">
              <a:latin typeface="Arial Black" pitchFamily="34" charset="0"/>
            </a:endParaRPr>
          </a:p>
          <a:p>
            <a:pPr>
              <a:defRPr/>
            </a:pPr>
            <a:r>
              <a:rPr lang="en-US" altLang="zh-TW" sz="2400" b="1" kern="0" dirty="0" smtClean="0">
                <a:latin typeface="Arial Black" pitchFamily="34" charset="0"/>
              </a:rPr>
              <a:t>    </a:t>
            </a:r>
            <a:r>
              <a:rPr lang="en-US" altLang="zh-TW" sz="2400" b="1" kern="0" dirty="0" err="1" smtClean="0">
                <a:solidFill>
                  <a:srgbClr val="0070C0"/>
                </a:solidFill>
                <a:latin typeface="Arial Black" pitchFamily="34" charset="0"/>
              </a:rPr>
              <a:t>print_Line</a:t>
            </a:r>
            <a:r>
              <a:rPr lang="en-US" altLang="zh-TW" sz="2400" b="1" kern="0" dirty="0" smtClean="0">
                <a:solidFill>
                  <a:srgbClr val="0070C0"/>
                </a:solidFill>
                <a:latin typeface="Arial Black" pitchFamily="34" charset="0"/>
              </a:rPr>
              <a:t>(</a:t>
            </a:r>
            <a:r>
              <a:rPr lang="en-US" altLang="zh-TW" sz="2400" b="1" kern="0" dirty="0" smtClean="0">
                <a:solidFill>
                  <a:srgbClr val="FF0000"/>
                </a:solidFill>
                <a:latin typeface="Arial Black" pitchFamily="34" charset="0"/>
              </a:rPr>
              <a:t>0</a:t>
            </a:r>
            <a:r>
              <a:rPr lang="en-US" altLang="zh-TW" sz="2400" b="1" kern="0" dirty="0" smtClean="0">
                <a:solidFill>
                  <a:srgbClr val="0070C0"/>
                </a:solidFill>
                <a:latin typeface="Arial Black" pitchFamily="34" charset="0"/>
              </a:rPr>
              <a:t>, "</a:t>
            </a:r>
            <a:r>
              <a:rPr lang="en-US" altLang="zh-TW" sz="2400" b="1" kern="0" dirty="0" smtClean="0">
                <a:solidFill>
                  <a:srgbClr val="FF0000"/>
                </a:solidFill>
                <a:latin typeface="Arial Black" pitchFamily="34" charset="0"/>
              </a:rPr>
              <a:t>VR1 connect ADC7</a:t>
            </a:r>
            <a:r>
              <a:rPr lang="en-US" altLang="zh-TW" sz="2400" b="1" kern="0" dirty="0" smtClean="0">
                <a:solidFill>
                  <a:srgbClr val="0070C0"/>
                </a:solidFill>
                <a:latin typeface="Arial Black" pitchFamily="34" charset="0"/>
              </a:rPr>
              <a:t>");</a:t>
            </a:r>
            <a:endParaRPr lang="en-US" altLang="zh-TW" sz="2400" b="1" kern="0" dirty="0" smtClean="0">
              <a:latin typeface="Arial Black" pitchFamily="34" charset="0"/>
            </a:endParaRPr>
          </a:p>
          <a:p>
            <a:pPr>
              <a:defRPr/>
            </a:pPr>
            <a:r>
              <a:rPr lang="en-US" altLang="zh-TW" sz="2400" b="1" kern="0" dirty="0" smtClean="0">
                <a:latin typeface="Arial Black" pitchFamily="34" charset="0"/>
              </a:rPr>
              <a:t>    </a:t>
            </a:r>
            <a:r>
              <a:rPr lang="en-US" altLang="zh-TW" sz="2400" b="1" kern="0" dirty="0">
                <a:latin typeface="Arial Black" pitchFamily="34" charset="0"/>
              </a:rPr>
              <a:t>while(1</a:t>
            </a:r>
            <a:r>
              <a:rPr lang="en-US" altLang="zh-TW" sz="2400" b="1" kern="0" dirty="0" smtClean="0">
                <a:latin typeface="Arial Black" pitchFamily="34" charset="0"/>
              </a:rPr>
              <a:t>){</a:t>
            </a:r>
          </a:p>
          <a:p>
            <a:pPr>
              <a:defRPr/>
            </a:pPr>
            <a:r>
              <a:rPr lang="en-US" altLang="zh-TW" sz="2400" b="1" kern="0" dirty="0">
                <a:latin typeface="Arial Black" pitchFamily="34" charset="0"/>
              </a:rPr>
              <a:t>	</a:t>
            </a:r>
            <a:r>
              <a:rPr lang="en-US" altLang="zh-TW" sz="2400" b="1" kern="0" dirty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ADC_START_CONV</a:t>
            </a:r>
            <a:r>
              <a:rPr lang="en-US" altLang="zh-TW" sz="2400" b="1" kern="0" dirty="0">
                <a:latin typeface="Arial Black" pitchFamily="34" charset="0"/>
              </a:rPr>
              <a:t>(ADC</a:t>
            </a:r>
            <a:r>
              <a:rPr lang="en-US" altLang="zh-TW" sz="2400" b="1" kern="0" dirty="0" smtClean="0">
                <a:latin typeface="Arial Black" pitchFamily="34" charset="0"/>
              </a:rPr>
              <a:t>);</a:t>
            </a:r>
          </a:p>
          <a:p>
            <a:pPr lvl="1">
              <a:defRPr/>
            </a:pPr>
            <a:r>
              <a:rPr lang="en-US" altLang="zh-TW" sz="2400" b="1" kern="0" dirty="0" smtClean="0">
                <a:latin typeface="Arial Black" pitchFamily="34" charset="0"/>
              </a:rPr>
              <a:t>u32ADCvalue </a:t>
            </a:r>
            <a:r>
              <a:rPr lang="en-US" altLang="zh-TW" sz="2400" b="1" kern="0" dirty="0">
                <a:latin typeface="Arial Black" pitchFamily="34" charset="0"/>
              </a:rPr>
              <a:t>= </a:t>
            </a:r>
            <a:r>
              <a:rPr lang="en-US" altLang="zh-TW" sz="2400" b="1" kern="0" dirty="0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ADC_GET_CONVERSION_DATA</a:t>
            </a:r>
            <a:r>
              <a:rPr lang="en-US" altLang="zh-TW" sz="2400" b="1" kern="0" dirty="0" smtClean="0">
                <a:latin typeface="Arial Black" pitchFamily="34" charset="0"/>
              </a:rPr>
              <a:t>(ADC</a:t>
            </a:r>
            <a:r>
              <a:rPr lang="en-US" altLang="zh-TW" sz="2400" b="1" kern="0" dirty="0">
                <a:latin typeface="Arial Black" pitchFamily="34" charset="0"/>
              </a:rPr>
              <a:t>, 7</a:t>
            </a:r>
            <a:r>
              <a:rPr lang="en-US" altLang="zh-TW" sz="2400" b="1" kern="0" dirty="0" smtClean="0">
                <a:latin typeface="Arial Black" pitchFamily="34" charset="0"/>
              </a:rPr>
              <a:t>);</a:t>
            </a:r>
          </a:p>
          <a:p>
            <a:pPr>
              <a:defRPr/>
            </a:pPr>
            <a:r>
              <a:rPr lang="en-US" altLang="zh-TW" sz="2400" b="1" kern="0" dirty="0">
                <a:latin typeface="Arial Black" pitchFamily="34" charset="0"/>
              </a:rPr>
              <a:t>	</a:t>
            </a:r>
            <a:r>
              <a:rPr lang="en-US" altLang="zh-TW" sz="2400" b="1" kern="0" dirty="0">
                <a:solidFill>
                  <a:srgbClr val="FF0000"/>
                </a:solidFill>
                <a:latin typeface="Arial Black" pitchFamily="34" charset="0"/>
              </a:rPr>
              <a:t>duty</a:t>
            </a:r>
            <a:r>
              <a:rPr lang="en-US" altLang="zh-TW" sz="2400" b="1" kern="0" dirty="0">
                <a:latin typeface="Arial Black" pitchFamily="34" charset="0"/>
              </a:rPr>
              <a:t> = u32ADCvalue*100/4096</a:t>
            </a:r>
            <a:r>
              <a:rPr lang="en-US" altLang="zh-TW" sz="2400" b="1" kern="0" dirty="0" smtClean="0">
                <a:latin typeface="Arial Black" pitchFamily="34" charset="0"/>
              </a:rPr>
              <a:t>;</a:t>
            </a:r>
          </a:p>
          <a:p>
            <a:pPr lvl="1">
              <a:defRPr/>
            </a:pPr>
            <a:r>
              <a:rPr lang="en-US" altLang="zh-TW" sz="2400" b="1" kern="0" dirty="0" err="1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PWM_ConfigOutputChannel</a:t>
            </a:r>
            <a:r>
              <a:rPr lang="en-US" altLang="zh-TW" sz="2400" b="1" kern="0" dirty="0">
                <a:latin typeface="Arial Black" pitchFamily="34" charset="0"/>
              </a:rPr>
              <a:t>(PWM0, PWM_</a:t>
            </a:r>
            <a:r>
              <a:rPr lang="en-US" altLang="zh-TW" sz="2400" b="1" kern="0" dirty="0">
                <a:solidFill>
                  <a:srgbClr val="92D050"/>
                </a:solidFill>
                <a:latin typeface="Arial Black" pitchFamily="34" charset="0"/>
              </a:rPr>
              <a:t>CH0</a:t>
            </a:r>
            <a:r>
              <a:rPr lang="en-US" altLang="zh-TW" sz="2400" b="1" kern="0" dirty="0">
                <a:latin typeface="Arial Black" pitchFamily="34" charset="0"/>
              </a:rPr>
              <a:t>, 60, </a:t>
            </a:r>
            <a:r>
              <a:rPr lang="en-US" altLang="zh-TW" sz="2400" b="1" kern="0" dirty="0">
                <a:solidFill>
                  <a:srgbClr val="FF0000"/>
                </a:solidFill>
                <a:latin typeface="Arial Black" pitchFamily="34" charset="0"/>
              </a:rPr>
              <a:t>duty</a:t>
            </a:r>
            <a:r>
              <a:rPr lang="en-US" altLang="zh-TW" sz="2400" b="1" kern="0" dirty="0" smtClean="0">
                <a:latin typeface="Arial Black" pitchFamily="34" charset="0"/>
              </a:rPr>
              <a:t>);</a:t>
            </a:r>
          </a:p>
          <a:p>
            <a:pPr lvl="1">
              <a:defRPr/>
            </a:pPr>
            <a:r>
              <a:rPr lang="en-US" altLang="zh-TW" sz="2400" b="1" kern="0" dirty="0" err="1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PWM_ConfigOutputChannel</a:t>
            </a:r>
            <a:r>
              <a:rPr lang="en-US" altLang="zh-TW" sz="2400" b="1" kern="0" dirty="0">
                <a:latin typeface="Arial Black" pitchFamily="34" charset="0"/>
              </a:rPr>
              <a:t>(PWM0, </a:t>
            </a:r>
            <a:r>
              <a:rPr lang="en-US" altLang="zh-TW" sz="2400" b="1" kern="0" dirty="0" smtClean="0">
                <a:latin typeface="Arial Black" pitchFamily="34" charset="0"/>
              </a:rPr>
              <a:t>PWM_</a:t>
            </a:r>
            <a:r>
              <a:rPr lang="en-US" altLang="zh-TW" sz="2400" b="1" kern="0" dirty="0" smtClean="0">
                <a:solidFill>
                  <a:srgbClr val="92D050"/>
                </a:solidFill>
                <a:latin typeface="Arial Black" pitchFamily="34" charset="0"/>
              </a:rPr>
              <a:t>CH1</a:t>
            </a:r>
            <a:r>
              <a:rPr lang="en-US" altLang="zh-TW" sz="2400" b="1" kern="0" dirty="0" smtClean="0">
                <a:latin typeface="Arial Black" pitchFamily="34" charset="0"/>
              </a:rPr>
              <a:t>, </a:t>
            </a:r>
            <a:r>
              <a:rPr lang="en-US" altLang="zh-TW" sz="2400" b="1" kern="0" dirty="0">
                <a:latin typeface="Arial Black" pitchFamily="34" charset="0"/>
              </a:rPr>
              <a:t>60, </a:t>
            </a:r>
            <a:r>
              <a:rPr lang="en-US" altLang="zh-TW" sz="2400" b="1" kern="0" dirty="0">
                <a:solidFill>
                  <a:srgbClr val="FF0000"/>
                </a:solidFill>
                <a:latin typeface="Arial Black" pitchFamily="34" charset="0"/>
              </a:rPr>
              <a:t>duty</a:t>
            </a:r>
            <a:r>
              <a:rPr lang="en-US" altLang="zh-TW" sz="2400" b="1" kern="0" dirty="0">
                <a:latin typeface="Arial Black" pitchFamily="34" charset="0"/>
              </a:rPr>
              <a:t>);</a:t>
            </a:r>
          </a:p>
          <a:p>
            <a:pPr lvl="1">
              <a:defRPr/>
            </a:pPr>
            <a:r>
              <a:rPr lang="en-US" altLang="zh-TW" sz="2400" b="1" kern="0" dirty="0" err="1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ADC_DisableInt</a:t>
            </a:r>
            <a:r>
              <a:rPr lang="en-US" altLang="zh-TW" sz="2400" b="1" kern="0" dirty="0" smtClean="0">
                <a:latin typeface="Arial Black" pitchFamily="34" charset="0"/>
              </a:rPr>
              <a:t>(ADC</a:t>
            </a:r>
            <a:r>
              <a:rPr lang="en-US" altLang="zh-TW" sz="2400" b="1" kern="0" dirty="0">
                <a:latin typeface="Arial Black" pitchFamily="34" charset="0"/>
              </a:rPr>
              <a:t>, ADC_ADF_INT</a:t>
            </a:r>
            <a:r>
              <a:rPr lang="en-US" altLang="zh-TW" sz="2400" b="1" kern="0" dirty="0" smtClean="0">
                <a:latin typeface="Arial Black" pitchFamily="34" charset="0"/>
              </a:rPr>
              <a:t>);</a:t>
            </a:r>
            <a:endParaRPr lang="en-US" altLang="zh-TW" sz="2400" b="1" kern="0" dirty="0">
              <a:latin typeface="Arial Black" pitchFamily="34" charset="0"/>
            </a:endParaRPr>
          </a:p>
          <a:p>
            <a:pPr>
              <a:defRPr/>
            </a:pPr>
            <a:r>
              <a:rPr lang="en-US" altLang="zh-TW" sz="2400" b="1" kern="0" dirty="0" smtClean="0">
                <a:latin typeface="Arial Black" pitchFamily="34" charset="0"/>
              </a:rPr>
              <a:t>}</a:t>
            </a:r>
            <a:endParaRPr lang="en-US" altLang="zh-TW" sz="2400" b="1" dirty="0" smtClean="0">
              <a:latin typeface="Arial Black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5799" y="5356857"/>
            <a:ext cx="93884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800" kern="0" dirty="0">
                <a:latin typeface="Arial Black" pitchFamily="34" charset="0"/>
              </a:rPr>
              <a:t>void </a:t>
            </a:r>
            <a:r>
              <a:rPr lang="en-US" altLang="zh-TW" sz="2800" b="1" kern="0" dirty="0" err="1">
                <a:solidFill>
                  <a:srgbClr val="0070C0"/>
                </a:solidFill>
                <a:latin typeface="Arial Black" pitchFamily="34" charset="0"/>
              </a:rPr>
              <a:t>Init_ADC</a:t>
            </a:r>
            <a:r>
              <a:rPr lang="en-US" altLang="zh-TW" sz="2800" kern="0" dirty="0">
                <a:latin typeface="Arial Black" pitchFamily="34" charset="0"/>
              </a:rPr>
              <a:t>(void)</a:t>
            </a:r>
          </a:p>
          <a:p>
            <a:pPr>
              <a:defRPr/>
            </a:pPr>
            <a:r>
              <a:rPr lang="en-US" altLang="zh-TW" sz="2800" kern="0" dirty="0" smtClean="0">
                <a:latin typeface="Arial Black" pitchFamily="34" charset="0"/>
              </a:rPr>
              <a:t>void </a:t>
            </a:r>
            <a:r>
              <a:rPr lang="en-US" altLang="zh-TW" sz="2800" b="1" kern="0" dirty="0" err="1">
                <a:solidFill>
                  <a:srgbClr val="0070C0"/>
                </a:solidFill>
                <a:latin typeface="Arial Black" pitchFamily="34" charset="0"/>
              </a:rPr>
              <a:t>Init_PWM</a:t>
            </a:r>
            <a:r>
              <a:rPr lang="en-US" altLang="zh-TW" sz="2800" b="1" kern="0" dirty="0">
                <a:solidFill>
                  <a:srgbClr val="0070C0"/>
                </a:solidFill>
                <a:latin typeface="Arial Black" pitchFamily="34" charset="0"/>
              </a:rPr>
              <a:t> </a:t>
            </a:r>
            <a:r>
              <a:rPr lang="en-US" altLang="zh-TW" sz="2800" kern="0" dirty="0" smtClean="0">
                <a:latin typeface="Arial Black" pitchFamily="34" charset="0"/>
              </a:rPr>
              <a:t>(void)</a:t>
            </a:r>
          </a:p>
          <a:p>
            <a:pPr>
              <a:defRPr/>
            </a:pPr>
            <a:r>
              <a:rPr lang="en-US" altLang="zh-TW" sz="2800" kern="0" dirty="0">
                <a:latin typeface="Arial Black" pitchFamily="34" charset="0"/>
              </a:rPr>
              <a:t>void </a:t>
            </a:r>
            <a:r>
              <a:rPr lang="en-US" altLang="zh-TW" sz="2800" b="1" kern="0" dirty="0" err="1" smtClean="0">
                <a:solidFill>
                  <a:srgbClr val="0070C0"/>
                </a:solidFill>
                <a:latin typeface="Arial Black" pitchFamily="34" charset="0"/>
              </a:rPr>
              <a:t>ADC_IRQHandler</a:t>
            </a:r>
            <a:r>
              <a:rPr lang="en-US" altLang="zh-TW" sz="2800" kern="0" dirty="0" smtClean="0">
                <a:latin typeface="Arial Black" pitchFamily="34" charset="0"/>
              </a:rPr>
              <a:t>(void)</a:t>
            </a:r>
            <a:endParaRPr lang="en-US" altLang="zh-TW" sz="2800" kern="0" dirty="0">
              <a:latin typeface="Arial Black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015" y="305829"/>
            <a:ext cx="11158370" cy="749185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chemeClr val="tx1"/>
                </a:solidFill>
                <a:latin typeface="Arial Black" pitchFamily="34" charset="0"/>
              </a:rPr>
              <a:t>C  Codes </a:t>
            </a:r>
            <a:r>
              <a:rPr lang="en-US" altLang="zh-TW" dirty="0" smtClean="0">
                <a:latin typeface="Arial Black" pitchFamily="34" charset="0"/>
              </a:rPr>
              <a:t>:</a:t>
            </a:r>
            <a:r>
              <a:rPr lang="zh-TW" altLang="en-US" dirty="0" smtClean="0">
                <a:latin typeface="Arial Black" pitchFamily="34" charset="0"/>
              </a:rPr>
              <a:t>   </a:t>
            </a:r>
            <a:r>
              <a:rPr lang="en-US" altLang="zh-TW" sz="2800" b="1" dirty="0" smtClean="0">
                <a:solidFill>
                  <a:srgbClr val="FF0000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R</a:t>
            </a:r>
            <a:r>
              <a:rPr lang="en-US" altLang="zh-TW" sz="2800" b="1" dirty="0" smtClean="0">
                <a:solidFill>
                  <a:srgbClr val="FFC000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G</a:t>
            </a:r>
            <a:r>
              <a:rPr lang="en-US" altLang="zh-TW" sz="2800" b="1" dirty="0" smtClean="0">
                <a:solidFill>
                  <a:schemeClr val="accent3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B</a:t>
            </a:r>
            <a:r>
              <a:rPr lang="zh-TW" altLang="en-US" sz="2800" b="1" dirty="0" smtClean="0">
                <a:solidFill>
                  <a:schemeClr val="accent3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LED</a:t>
            </a:r>
            <a:r>
              <a:rPr lang="zh-TW" altLang="en-US" sz="28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en-US" altLang="zh-TW" sz="2800" b="1" dirty="0" smtClean="0">
                <a:solidFill>
                  <a:srgbClr val="92D05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GPA12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TW" sz="2800" dirty="0" smtClean="0">
                <a:solidFill>
                  <a:srgbClr val="92D05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GPA13</a:t>
            </a:r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GPA14)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TW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00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537" y="328246"/>
            <a:ext cx="10627706" cy="1356360"/>
          </a:xfrm>
        </p:spPr>
        <p:txBody>
          <a:bodyPr/>
          <a:lstStyle/>
          <a:p>
            <a:r>
              <a:rPr lang="en-US" altLang="zh-TW" dirty="0" smtClean="0">
                <a:latin typeface="Arial Black" pitchFamily="34" charset="0"/>
                <a:cs typeface="Arial" panose="020B0604020202020204" pitchFamily="34" charset="0"/>
              </a:rPr>
              <a:t>Practice</a:t>
            </a:r>
            <a:r>
              <a:rPr lang="zh-TW" altLang="en-US" dirty="0" smtClean="0">
                <a:latin typeface="Arial Black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VR1</a:t>
            </a:r>
            <a:r>
              <a:rPr lang="zh-TW" altLang="en-US" sz="3600" dirty="0" smtClean="0">
                <a:latin typeface="Arial Black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smtClean="0">
                <a:latin typeface="Arial Black" panose="020B0A04020102020204" pitchFamily="34" charset="0"/>
              </a:rPr>
              <a:t>connect </a:t>
            </a:r>
            <a:r>
              <a:rPr lang="en-US" altLang="zh-TW" sz="3600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ADC7</a:t>
            </a:r>
            <a:r>
              <a:rPr lang="zh-TW" altLang="en-US" sz="3600" dirty="0" smtClean="0">
                <a:latin typeface="Arial Black" panose="020B0A04020102020204" pitchFamily="34" charset="0"/>
              </a:rPr>
              <a:t> </a:t>
            </a:r>
            <a:r>
              <a:rPr lang="en-US" altLang="zh-TW" sz="3600" dirty="0" smtClean="0">
                <a:latin typeface="Arial Black" panose="020B0A04020102020204" pitchFamily="34" charset="0"/>
              </a:rPr>
              <a:t>(</a:t>
            </a:r>
            <a:r>
              <a:rPr lang="en-US" altLang="zh-TW" sz="3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GPA7</a:t>
            </a:r>
            <a:r>
              <a:rPr lang="en-US" altLang="zh-TW" sz="3600" dirty="0" smtClean="0">
                <a:latin typeface="Arial Black" panose="020B0A04020102020204" pitchFamily="34" charset="0"/>
              </a:rPr>
              <a:t>) </a:t>
            </a:r>
            <a:endParaRPr lang="zh-TW" altLang="en-US" b="1" dirty="0">
              <a:latin typeface="Arial Black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0B5F2-FF03-4F2C-A1FB-59890262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891" y="1253383"/>
            <a:ext cx="5785352" cy="5401668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45" y="1684606"/>
            <a:ext cx="4681924" cy="437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46991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基礎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基準</Template>
  <TotalTime>1871</TotalTime>
  <Words>278</Words>
  <Application>Microsoft Office PowerPoint</Application>
  <PresentationFormat>寬螢幕</PresentationFormat>
  <Paragraphs>104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微軟正黑體</vt:lpstr>
      <vt:lpstr>新細明體</vt:lpstr>
      <vt:lpstr>標楷體</vt:lpstr>
      <vt:lpstr>Arial</vt:lpstr>
      <vt:lpstr>Arial Black</vt:lpstr>
      <vt:lpstr>Calibri</vt:lpstr>
      <vt:lpstr>Corbel</vt:lpstr>
      <vt:lpstr>Times New Roman</vt:lpstr>
      <vt:lpstr>Wingdings</vt:lpstr>
      <vt:lpstr>基礎</vt:lpstr>
      <vt:lpstr>PowerPoint 簡報</vt:lpstr>
      <vt:lpstr>PowerPoint 簡報</vt:lpstr>
      <vt:lpstr>PWM Generators</vt:lpstr>
      <vt:lpstr>PWM Frequency &amp; Duty Cycle</vt:lpstr>
      <vt:lpstr>PowerPoint 簡報</vt:lpstr>
      <vt:lpstr>C  Codes :   Buzzer (GPB11) =  PWM4   </vt:lpstr>
      <vt:lpstr>PowerPoint 簡報</vt:lpstr>
      <vt:lpstr>C  Codes :   RGB LED (GPA12,GPA13, GPA14) </vt:lpstr>
      <vt:lpstr>Practice VR1 connect ADC7 (GPA7) </vt:lpstr>
      <vt:lpstr>PowerPoint 簡報</vt:lpstr>
      <vt:lpstr>C  Codes : PWM Frequency,  ADC(VR1),  Buzzer, LCD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wang</cp:lastModifiedBy>
  <cp:revision>110</cp:revision>
  <dcterms:created xsi:type="dcterms:W3CDTF">2021-03-09T06:31:40Z</dcterms:created>
  <dcterms:modified xsi:type="dcterms:W3CDTF">2021-09-10T09:23:22Z</dcterms:modified>
</cp:coreProperties>
</file>