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8" r:id="rId2"/>
    <p:sldId id="264" r:id="rId3"/>
    <p:sldId id="303" r:id="rId4"/>
    <p:sldId id="319" r:id="rId5"/>
    <p:sldId id="307" r:id="rId6"/>
    <p:sldId id="308" r:id="rId7"/>
    <p:sldId id="309" r:id="rId8"/>
    <p:sldId id="323" r:id="rId9"/>
    <p:sldId id="320" r:id="rId10"/>
    <p:sldId id="321" r:id="rId11"/>
    <p:sldId id="265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66AC"/>
    <a:srgbClr val="F1F7F9"/>
    <a:srgbClr val="F9FCFD"/>
    <a:srgbClr val="86B9C9"/>
    <a:srgbClr val="D9EAEF"/>
    <a:srgbClr val="E7F2F5"/>
    <a:srgbClr val="B8D9E2"/>
    <a:srgbClr val="174F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2888" autoAdjust="0"/>
  </p:normalViewPr>
  <p:slideViewPr>
    <p:cSldViewPr snapToGrid="0">
      <p:cViewPr varScale="1">
        <p:scale>
          <a:sx n="51" d="100"/>
          <a:sy n="51" d="100"/>
        </p:scale>
        <p:origin x="53" y="50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29A9C-6F18-4016-A67E-70F16C941C7D}" type="datetimeFigureOut">
              <a:rPr lang="zh-TW" altLang="en-US" smtClean="0"/>
              <a:t>2021/8/11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8FF24-6772-49F9-88E6-952F9B2493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0916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1FBFF6-3448-42D2-8E78-B001355A6F5E}" type="datetimeFigureOut">
              <a:rPr lang="zh-TW" altLang="en-US" smtClean="0"/>
              <a:t>2021/8/11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C7410BA-A9F7-4A27-8DAD-1A7DDC4A28F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400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BFF6-3448-42D2-8E78-B001355A6F5E}" type="datetimeFigureOut">
              <a:rPr lang="zh-TW" altLang="en-US" smtClean="0"/>
              <a:t>2021/8/11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10BA-A9F7-4A27-8DAD-1A7DDC4A28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1594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BFF6-3448-42D2-8E78-B001355A6F5E}" type="datetimeFigureOut">
              <a:rPr lang="zh-TW" altLang="en-US" smtClean="0"/>
              <a:t>2021/8/11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10BA-A9F7-4A27-8DAD-1A7DDC4A28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069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BFF6-3448-42D2-8E78-B001355A6F5E}" type="datetimeFigureOut">
              <a:rPr lang="zh-TW" altLang="en-US" smtClean="0"/>
              <a:t>2021/8/11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10BA-A9F7-4A27-8DAD-1A7DDC4A28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1336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BFF6-3448-42D2-8E78-B001355A6F5E}" type="datetimeFigureOut">
              <a:rPr lang="zh-TW" altLang="en-US" smtClean="0"/>
              <a:t>2021/8/11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10BA-A9F7-4A27-8DAD-1A7DDC4A28F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4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BFF6-3448-42D2-8E78-B001355A6F5E}" type="datetimeFigureOut">
              <a:rPr lang="zh-TW" altLang="en-US" smtClean="0"/>
              <a:t>2021/8/11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10BA-A9F7-4A27-8DAD-1A7DDC4A28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9791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BFF6-3448-42D2-8E78-B001355A6F5E}" type="datetimeFigureOut">
              <a:rPr lang="zh-TW" altLang="en-US" smtClean="0"/>
              <a:t>2021/8/11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10BA-A9F7-4A27-8DAD-1A7DDC4A28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6791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solidFill>
          <a:srgbClr val="4A66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BFF6-3448-42D2-8E78-B001355A6F5E}" type="datetimeFigureOut">
              <a:rPr lang="zh-TW" altLang="en-US" smtClean="0"/>
              <a:t>2021/8/11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10BA-A9F7-4A27-8DAD-1A7DDC4A28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026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BFF6-3448-42D2-8E78-B001355A6F5E}" type="datetimeFigureOut">
              <a:rPr lang="zh-TW" altLang="en-US" smtClean="0"/>
              <a:t>2021/8/11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10BA-A9F7-4A27-8DAD-1A7DDC4A28F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247649" y="266700"/>
            <a:ext cx="11687175" cy="63317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6771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BFF6-3448-42D2-8E78-B001355A6F5E}" type="datetimeFigureOut">
              <a:rPr lang="zh-TW" altLang="en-US" smtClean="0"/>
              <a:t>2021/8/11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10BA-A9F7-4A27-8DAD-1A7DDC4A28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4564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BFF6-3448-42D2-8E78-B001355A6F5E}" type="datetimeFigureOut">
              <a:rPr lang="zh-TW" altLang="en-US" smtClean="0"/>
              <a:t>2021/8/11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10BA-A9F7-4A27-8DAD-1A7DDC4A28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9683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C1FBFF6-3448-42D2-8E78-B001355A6F5E}" type="datetimeFigureOut">
              <a:rPr lang="zh-TW" altLang="en-US" smtClean="0"/>
              <a:t>2021/8/11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BC7410BA-A9F7-4A27-8DAD-1A7DDC4A28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9488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"/>
          <p:cNvSpPr txBox="1">
            <a:spLocks/>
          </p:cNvSpPr>
          <p:nvPr/>
        </p:nvSpPr>
        <p:spPr>
          <a:xfrm>
            <a:off x="1554040" y="2407472"/>
            <a:ext cx="9144000" cy="10703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 smtClean="0">
                <a:solidFill>
                  <a:srgbClr val="F9FCF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嵌入式系統設計與實務</a:t>
            </a:r>
            <a:endParaRPr lang="zh-TW" altLang="en-US" b="1" dirty="0">
              <a:solidFill>
                <a:srgbClr val="F9FCF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標題 1"/>
          <p:cNvSpPr txBox="1">
            <a:spLocks/>
          </p:cNvSpPr>
          <p:nvPr/>
        </p:nvSpPr>
        <p:spPr>
          <a:xfrm>
            <a:off x="3073744" y="4562415"/>
            <a:ext cx="9004131" cy="10703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b="1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授課教師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：逢甲大學 資訊工程系 </a:t>
            </a: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陳德生老師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王益文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老師</a:t>
            </a:r>
          </a:p>
        </p:txBody>
      </p:sp>
    </p:spTree>
    <p:extLst>
      <p:ext uri="{BB962C8B-B14F-4D97-AF65-F5344CB8AC3E}">
        <p14:creationId xmlns:p14="http://schemas.microsoft.com/office/powerpoint/2010/main" val="69452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2537" y="328246"/>
            <a:ext cx="10627706" cy="1356360"/>
          </a:xfrm>
        </p:spPr>
        <p:txBody>
          <a:bodyPr/>
          <a:lstStyle/>
          <a:p>
            <a:r>
              <a:rPr lang="en-US" altLang="zh-TW" dirty="0" smtClean="0">
                <a:latin typeface="Arial Black" pitchFamily="34" charset="0"/>
                <a:cs typeface="Arial" panose="020B0604020202020204" pitchFamily="34" charset="0"/>
              </a:rPr>
              <a:t>Practice</a:t>
            </a:r>
            <a:r>
              <a:rPr lang="zh-TW" altLang="en-US" dirty="0" smtClean="0">
                <a:latin typeface="Arial Black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smtClean="0">
                <a:solidFill>
                  <a:srgbClr val="FF0000"/>
                </a:solidFill>
                <a:latin typeface="Arial Black" pitchFamily="34" charset="0"/>
                <a:cs typeface="Arial" panose="020B0604020202020204" pitchFamily="34" charset="0"/>
              </a:rPr>
              <a:t>VR1</a:t>
            </a:r>
            <a:r>
              <a:rPr lang="zh-TW" altLang="en-US" sz="3600" dirty="0" smtClean="0">
                <a:latin typeface="Arial Black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 smtClean="0">
                <a:latin typeface="Arial Black" panose="020B0A04020102020204" pitchFamily="34" charset="0"/>
              </a:rPr>
              <a:t>connect </a:t>
            </a:r>
            <a:r>
              <a:rPr lang="en-US" altLang="zh-TW" sz="3600" dirty="0" smtClean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ADC7</a:t>
            </a:r>
            <a:r>
              <a:rPr lang="zh-TW" altLang="en-US" sz="3600" dirty="0" smtClean="0">
                <a:latin typeface="Arial Black" panose="020B0A04020102020204" pitchFamily="34" charset="0"/>
              </a:rPr>
              <a:t> </a:t>
            </a:r>
            <a:r>
              <a:rPr lang="en-US" altLang="zh-TW" sz="3600" dirty="0" smtClean="0">
                <a:latin typeface="Arial Black" panose="020B0A04020102020204" pitchFamily="34" charset="0"/>
              </a:rPr>
              <a:t>(</a:t>
            </a:r>
            <a:r>
              <a:rPr lang="en-US" altLang="zh-TW" sz="36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GPA7</a:t>
            </a:r>
            <a:r>
              <a:rPr lang="en-US" altLang="zh-TW" sz="3600" dirty="0" smtClean="0">
                <a:latin typeface="Arial Black" panose="020B0A04020102020204" pitchFamily="34" charset="0"/>
              </a:rPr>
              <a:t>) </a:t>
            </a:r>
            <a:endParaRPr lang="zh-TW" altLang="en-US" b="1" dirty="0">
              <a:latin typeface="Arial Black" pitchFamily="34" charset="0"/>
              <a:cs typeface="Arial" panose="020B060402020202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790B5F2-FF03-4F2C-A1FB-59890262C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891" y="1253383"/>
            <a:ext cx="5785352" cy="5401668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45" y="1684606"/>
            <a:ext cx="4681924" cy="437142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8724285" y="3038414"/>
            <a:ext cx="2104427" cy="140038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endParaRPr lang="en-US" altLang="zh-TW" sz="1400" b="1" dirty="0" smtClean="0">
              <a:latin typeface="Arial Black" panose="020B0A04020102020204" pitchFamily="34" charset="0"/>
            </a:endParaRPr>
          </a:p>
          <a:p>
            <a:pPr>
              <a:spcBef>
                <a:spcPts val="1800"/>
              </a:spcBef>
            </a:pPr>
            <a:r>
              <a:rPr lang="en-US" altLang="zh-TW" sz="1400" b="1" dirty="0" smtClean="0">
                <a:latin typeface="Arial Black" panose="020B0A04020102020204" pitchFamily="34" charset="0"/>
              </a:rPr>
              <a:t>VR1 </a:t>
            </a:r>
            <a:r>
              <a:rPr lang="en-US" altLang="zh-TW" sz="1400" b="1" dirty="0">
                <a:latin typeface="Arial Black" panose="020B0A04020102020204" pitchFamily="34" charset="0"/>
              </a:rPr>
              <a:t>connect </a:t>
            </a:r>
            <a:r>
              <a:rPr lang="en-US" altLang="zh-TW" sz="1400" b="1" dirty="0" smtClean="0">
                <a:latin typeface="Arial Black" panose="020B0A04020102020204" pitchFamily="34" charset="0"/>
              </a:rPr>
              <a:t>ADC7</a:t>
            </a:r>
          </a:p>
          <a:p>
            <a:endParaRPr lang="en-US" altLang="zh-TW" sz="1400" b="1" dirty="0">
              <a:latin typeface="Arial Black" panose="020B0A04020102020204" pitchFamily="34" charset="0"/>
            </a:endParaRPr>
          </a:p>
          <a:p>
            <a:r>
              <a:rPr lang="en-US" altLang="zh-TW" sz="1400" b="1" dirty="0" smtClean="0">
                <a:latin typeface="Arial Black" panose="020B0A04020102020204" pitchFamily="34" charset="0"/>
              </a:rPr>
              <a:t> </a:t>
            </a:r>
            <a:r>
              <a:rPr lang="en-US" altLang="zh-TW" sz="1400" b="1" dirty="0" smtClean="0">
                <a:latin typeface="Arial Black" panose="020B0A04020102020204" pitchFamily="34" charset="0"/>
              </a:rPr>
              <a:t>0.663V</a:t>
            </a:r>
          </a:p>
          <a:p>
            <a:endParaRPr lang="en-US" altLang="zh-TW" sz="1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846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/>
          <p:cNvSpPr txBox="1">
            <a:spLocks/>
          </p:cNvSpPr>
          <p:nvPr/>
        </p:nvSpPr>
        <p:spPr>
          <a:xfrm>
            <a:off x="853945" y="73773"/>
            <a:ext cx="6318091" cy="17201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70000"/>
              </a:lnSpc>
            </a:pPr>
            <a:r>
              <a:rPr lang="zh-TW" altLang="en-US" sz="3600" b="1" dirty="0" smtClean="0">
                <a:solidFill>
                  <a:srgbClr val="F9FCF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版權聲明</a:t>
            </a:r>
            <a:endParaRPr lang="zh-TW" altLang="en-US" sz="4800" b="1" dirty="0">
              <a:solidFill>
                <a:srgbClr val="F9FCF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778445"/>
              </p:ext>
            </p:extLst>
          </p:nvPr>
        </p:nvGraphicFramePr>
        <p:xfrm>
          <a:off x="719928" y="1793909"/>
          <a:ext cx="10706688" cy="445873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304817">
                  <a:extLst>
                    <a:ext uri="{9D8B030D-6E8A-4147-A177-3AD203B41FA5}">
                      <a16:colId xmlns:a16="http://schemas.microsoft.com/office/drawing/2014/main" val="1774928513"/>
                    </a:ext>
                  </a:extLst>
                </a:gridCol>
                <a:gridCol w="3832975">
                  <a:extLst>
                    <a:ext uri="{9D8B030D-6E8A-4147-A177-3AD203B41FA5}">
                      <a16:colId xmlns:a16="http://schemas.microsoft.com/office/drawing/2014/main" val="2398041871"/>
                    </a:ext>
                  </a:extLst>
                </a:gridCol>
                <a:gridCol w="3568896">
                  <a:extLst>
                    <a:ext uri="{9D8B030D-6E8A-4147-A177-3AD203B41FA5}">
                      <a16:colId xmlns:a16="http://schemas.microsoft.com/office/drawing/2014/main" val="3034441798"/>
                    </a:ext>
                  </a:extLst>
                </a:gridCol>
              </a:tblGrid>
              <a:tr h="52681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solidFill>
                            <a:srgbClr val="F9FCFD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素材內容</a:t>
                      </a:r>
                      <a:endParaRPr lang="zh-TW" altLang="en-US" sz="2800" b="1" dirty="0">
                        <a:solidFill>
                          <a:srgbClr val="F9FCFD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solidFill>
                            <a:srgbClr val="F9FCFD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引用來源</a:t>
                      </a:r>
                      <a:endParaRPr lang="zh-TW" altLang="en-US" sz="2800" b="1" dirty="0">
                        <a:solidFill>
                          <a:srgbClr val="F9FCFD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solidFill>
                            <a:srgbClr val="F9FCFD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授權說明</a:t>
                      </a:r>
                      <a:endParaRPr lang="zh-TW" altLang="en-US" sz="2800" b="1" dirty="0">
                        <a:solidFill>
                          <a:srgbClr val="F9FCFD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533371"/>
                  </a:ext>
                </a:extLst>
              </a:tr>
              <a:tr h="526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rgbClr val="F9FCFD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PPT</a:t>
                      </a:r>
                      <a:endParaRPr lang="zh-TW" altLang="en-US" sz="2800" b="1" dirty="0">
                        <a:solidFill>
                          <a:srgbClr val="F9FCFD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rgbClr val="F9FCFD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https://drive.google.com/drive/folders/1dwAL_a18o_VV9iBkfLwzhcTKHnRy5K9S?usp=sharing</a:t>
                      </a:r>
                    </a:p>
                    <a:p>
                      <a:pPr algn="ctr"/>
                      <a:endParaRPr lang="en-US" altLang="zh-TW" sz="2800" b="1" dirty="0" smtClean="0">
                        <a:solidFill>
                          <a:srgbClr val="F9FCFD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2800" b="1" dirty="0" smtClean="0">
                          <a:solidFill>
                            <a:srgbClr val="F9FCFD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郭子仁 </a:t>
                      </a:r>
                      <a:r>
                        <a:rPr lang="en-US" altLang="zh-TW" sz="2800" b="1" dirty="0" smtClean="0">
                          <a:solidFill>
                            <a:srgbClr val="F9FCFD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MCU Interfaces &amp; Driver Design   2020 </a:t>
                      </a:r>
                      <a:endParaRPr lang="zh-TW" altLang="en-US" sz="2800" b="1" dirty="0">
                        <a:solidFill>
                          <a:srgbClr val="F9FCFD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rgbClr val="F9FCFD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3579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439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/>
          <p:cNvSpPr txBox="1">
            <a:spLocks/>
          </p:cNvSpPr>
          <p:nvPr/>
        </p:nvSpPr>
        <p:spPr>
          <a:xfrm>
            <a:off x="1070329" y="1788028"/>
            <a:ext cx="10340620" cy="17201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zh-TW" altLang="en-US" sz="4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有著作權，侵害必究</a:t>
            </a:r>
            <a:r>
              <a:rPr lang="en-US" altLang="zh-TW" sz="4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©</a:t>
            </a:r>
            <a:r>
              <a:rPr lang="zh-TW" altLang="en-US" sz="4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逢甲大學</a:t>
            </a:r>
            <a:endParaRPr lang="en-US" altLang="zh-TW" sz="44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70000"/>
              </a:lnSpc>
            </a:pPr>
            <a:r>
              <a:rPr lang="en-US" altLang="zh-TW" sz="2800" b="1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Copyright@Feng</a:t>
            </a:r>
            <a:r>
              <a:rPr lang="en-US" altLang="zh-TW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Chia University</a:t>
            </a:r>
            <a:endParaRPr lang="zh-TW" altLang="en-US" sz="2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255" y="4174888"/>
            <a:ext cx="1516768" cy="151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22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/>
          <p:cNvSpPr txBox="1">
            <a:spLocks/>
          </p:cNvSpPr>
          <p:nvPr/>
        </p:nvSpPr>
        <p:spPr>
          <a:xfrm>
            <a:off x="1641331" y="1484167"/>
            <a:ext cx="9004131" cy="17993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b="1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TW" altLang="en-US" sz="4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 </a:t>
            </a:r>
            <a:r>
              <a:rPr lang="en-US" altLang="zh-TW" sz="4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13  </a:t>
            </a:r>
            <a:r>
              <a:rPr lang="zh-TW" altLang="en-US" sz="4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週</a:t>
            </a:r>
          </a:p>
          <a:p>
            <a:pPr>
              <a:lnSpc>
                <a:spcPct val="150000"/>
              </a:lnSpc>
            </a:pPr>
            <a:r>
              <a:rPr lang="en-US" altLang="zh-TW" sz="60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ADC</a:t>
            </a:r>
            <a:endParaRPr lang="zh-TW" altLang="en-US" sz="6000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449705" y="4691921"/>
            <a:ext cx="11092721" cy="12204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b="1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-  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3200" dirty="0" smtClean="0">
                <a:solidFill>
                  <a:schemeClr val="bg1"/>
                </a:solidFill>
                <a:latin typeface="Arial Black" panose="020B0A04020102020204" pitchFamily="34" charset="0"/>
                <a:ea typeface="微軟正黑體" panose="020B0604030504040204" pitchFamily="34" charset="-120"/>
              </a:rPr>
              <a:t>VR,  ADC &amp;  LCD</a:t>
            </a:r>
            <a:endParaRPr lang="zh-TW" altLang="en-US" sz="3200" dirty="0">
              <a:solidFill>
                <a:schemeClr val="bg1"/>
              </a:solidFill>
              <a:latin typeface="Arial Black" panose="020B0A040201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9050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>
          <a:xfrm>
            <a:off x="629587" y="115888"/>
            <a:ext cx="9581213" cy="1143000"/>
          </a:xfrm>
        </p:spPr>
        <p:txBody>
          <a:bodyPr/>
          <a:lstStyle/>
          <a:p>
            <a:r>
              <a:rPr lang="en-US" altLang="zh-TW" sz="3600" b="1" dirty="0">
                <a:latin typeface="Arial Black" panose="020B0A04020102020204" pitchFamily="34" charset="0"/>
              </a:rPr>
              <a:t>ADC specification</a:t>
            </a:r>
            <a:endParaRPr lang="zh-TW" altLang="en-US" sz="3600" b="1" dirty="0">
              <a:latin typeface="Arial Black" panose="020B0A04020102020204" pitchFamily="34" charset="0"/>
            </a:endParaRPr>
          </a:p>
        </p:txBody>
      </p:sp>
      <p:sp>
        <p:nvSpPr>
          <p:cNvPr id="10243" name="內容版面配置區 2"/>
          <p:cNvSpPr>
            <a:spLocks noGrp="1"/>
          </p:cNvSpPr>
          <p:nvPr>
            <p:ph idx="1"/>
          </p:nvPr>
        </p:nvSpPr>
        <p:spPr>
          <a:xfrm>
            <a:off x="629587" y="1139252"/>
            <a:ext cx="10987789" cy="4956748"/>
          </a:xfrm>
        </p:spPr>
        <p:txBody>
          <a:bodyPr>
            <a:noAutofit/>
          </a:bodyPr>
          <a:lstStyle/>
          <a:p>
            <a:r>
              <a:rPr lang="da-DK" altLang="zh-TW" sz="2000" dirty="0">
                <a:latin typeface="Arial Black" panose="020B0A04020102020204" pitchFamily="34" charset="0"/>
              </a:rPr>
              <a:t>Analog </a:t>
            </a:r>
            <a:r>
              <a:rPr lang="da-DK" altLang="zh-TW" sz="2000" dirty="0">
                <a:solidFill>
                  <a:srgbClr val="FF0000"/>
                </a:solidFill>
                <a:latin typeface="Arial Black" panose="020B0A04020102020204" pitchFamily="34" charset="0"/>
              </a:rPr>
              <a:t>input</a:t>
            </a:r>
            <a:r>
              <a:rPr lang="da-DK" altLang="zh-TW" sz="2000" dirty="0">
                <a:latin typeface="Arial Black" panose="020B0A04020102020204" pitchFamily="34" charset="0"/>
              </a:rPr>
              <a:t> voltage range: 0~Vref</a:t>
            </a:r>
            <a:r>
              <a:rPr lang="en-US" altLang="zh-TW" sz="2000" i="1" dirty="0">
                <a:solidFill>
                  <a:srgbClr val="FF0000"/>
                </a:solidFill>
                <a:latin typeface="Arial Black" panose="020B0A04020102020204" pitchFamily="34" charset="0"/>
              </a:rPr>
              <a:t>= 3.3V </a:t>
            </a:r>
            <a:endParaRPr lang="en-US" altLang="zh-TW" sz="2000" i="1" dirty="0" smtClean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r>
              <a:rPr lang="en-US" altLang="zh-TW" sz="20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12</a:t>
            </a:r>
            <a:r>
              <a:rPr lang="en-US" altLang="zh-TW" sz="2000" b="1" dirty="0" smtClean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-bit </a:t>
            </a:r>
            <a:r>
              <a:rPr lang="en-US" altLang="zh-TW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SAR ADC</a:t>
            </a:r>
            <a:r>
              <a:rPr lang="da-DK" altLang="zh-TW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da-DK" altLang="zh-TW" sz="2000" b="1" dirty="0">
                <a:latin typeface="Arial Black" panose="020B0A04020102020204" pitchFamily="34" charset="0"/>
              </a:rPr>
              <a:t>(</a:t>
            </a:r>
            <a:r>
              <a:rPr lang="da-DK" altLang="zh-TW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10</a:t>
            </a:r>
            <a:r>
              <a:rPr lang="da-DK" altLang="zh-TW" sz="2000" b="1" dirty="0">
                <a:latin typeface="Arial Black" panose="020B0A04020102020204" pitchFamily="34" charset="0"/>
              </a:rPr>
              <a:t>-bit accuracy</a:t>
            </a:r>
            <a:r>
              <a:rPr lang="da-DK" altLang="zh-TW" sz="2000" b="1" dirty="0" smtClean="0">
                <a:latin typeface="Arial Black" panose="020B0A04020102020204" pitchFamily="34" charset="0"/>
              </a:rPr>
              <a:t>)</a:t>
            </a:r>
            <a:endParaRPr lang="da-DK" altLang="zh-TW" sz="2000" dirty="0">
              <a:latin typeface="Arial Black" panose="020B0A04020102020204" pitchFamily="34" charset="0"/>
            </a:endParaRPr>
          </a:p>
          <a:p>
            <a:r>
              <a:rPr lang="en-US" altLang="zh-TW" sz="2000" dirty="0" smtClean="0">
                <a:latin typeface="Arial Black" panose="020B0A04020102020204" pitchFamily="34" charset="0"/>
              </a:rPr>
              <a:t>Input </a:t>
            </a:r>
            <a:r>
              <a:rPr lang="en-US" altLang="zh-TW" sz="2000" dirty="0">
                <a:latin typeface="Arial Black" panose="020B0A04020102020204" pitchFamily="34" charset="0"/>
              </a:rPr>
              <a:t>channel:</a:t>
            </a:r>
          </a:p>
          <a:p>
            <a:pPr lvl="1"/>
            <a:r>
              <a:rPr lang="en-US" altLang="zh-TW" dirty="0">
                <a:latin typeface="Arial Black" panose="020B0A04020102020204" pitchFamily="34" charset="0"/>
              </a:rPr>
              <a:t>Up to </a:t>
            </a:r>
            <a:r>
              <a:rPr lang="en-US" altLang="zh-TW" dirty="0">
                <a:solidFill>
                  <a:srgbClr val="FF0000"/>
                </a:solidFill>
                <a:latin typeface="Arial Black" panose="020B0A04020102020204" pitchFamily="34" charset="0"/>
              </a:rPr>
              <a:t>8</a:t>
            </a:r>
            <a:r>
              <a:rPr lang="en-US" altLang="zh-TW" dirty="0">
                <a:latin typeface="Arial Black" panose="020B0A04020102020204" pitchFamily="34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Arial Black" panose="020B0A04020102020204" pitchFamily="34" charset="0"/>
              </a:rPr>
              <a:t>single-end</a:t>
            </a:r>
            <a:r>
              <a:rPr lang="en-US" altLang="zh-TW" dirty="0">
                <a:latin typeface="Arial Black" panose="020B0A04020102020204" pitchFamily="34" charset="0"/>
              </a:rPr>
              <a:t> analog input channels </a:t>
            </a:r>
            <a:r>
              <a:rPr lang="en-US" altLang="zh-TW" dirty="0" smtClean="0">
                <a:latin typeface="Arial Black" panose="020B0A04020102020204" pitchFamily="34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ADC0 ~ ADC7 </a:t>
            </a:r>
            <a:r>
              <a:rPr lang="en-US" altLang="zh-TW" dirty="0" smtClean="0">
                <a:solidFill>
                  <a:srgbClr val="FF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=  PA0 ~ PA7</a:t>
            </a:r>
            <a:endParaRPr lang="en-US" altLang="zh-TW" dirty="0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TW" dirty="0">
                <a:solidFill>
                  <a:srgbClr val="FF0000"/>
                </a:solidFill>
                <a:latin typeface="Arial Black" panose="020B0A04020102020204" pitchFamily="34" charset="0"/>
              </a:rPr>
              <a:t>4</a:t>
            </a:r>
            <a:r>
              <a:rPr lang="en-US" altLang="zh-TW" dirty="0">
                <a:latin typeface="Arial Black" panose="020B0A04020102020204" pitchFamily="34" charset="0"/>
              </a:rPr>
              <a:t> pairs of </a:t>
            </a:r>
            <a:r>
              <a:rPr lang="en-US" altLang="zh-TW" dirty="0">
                <a:solidFill>
                  <a:srgbClr val="FF0000"/>
                </a:solidFill>
                <a:latin typeface="Arial Black" panose="020B0A04020102020204" pitchFamily="34" charset="0"/>
              </a:rPr>
              <a:t>differential</a:t>
            </a:r>
            <a:r>
              <a:rPr lang="en-US" altLang="zh-TW" dirty="0">
                <a:latin typeface="Arial Black" panose="020B0A04020102020204" pitchFamily="34" charset="0"/>
              </a:rPr>
              <a:t> analog input channel.</a:t>
            </a:r>
          </a:p>
          <a:p>
            <a:r>
              <a:rPr lang="en-US" altLang="zh-TW" sz="2000" dirty="0" smtClean="0">
                <a:latin typeface="Arial Black" panose="020B0A04020102020204" pitchFamily="34" charset="0"/>
              </a:rPr>
              <a:t>Up </a:t>
            </a:r>
            <a:r>
              <a:rPr lang="en-US" altLang="zh-TW" sz="2000" dirty="0">
                <a:latin typeface="Arial Black" panose="020B0A04020102020204" pitchFamily="34" charset="0"/>
              </a:rPr>
              <a:t>to </a:t>
            </a:r>
            <a:r>
              <a:rPr lang="en-US" altLang="zh-TW" sz="2000" dirty="0">
                <a:solidFill>
                  <a:srgbClr val="FF0000"/>
                </a:solidFill>
                <a:latin typeface="Arial Black" panose="020B0A04020102020204" pitchFamily="34" charset="0"/>
              </a:rPr>
              <a:t>800KSPS</a:t>
            </a:r>
          </a:p>
          <a:p>
            <a:r>
              <a:rPr lang="en-US" altLang="zh-TW" sz="2000" dirty="0">
                <a:latin typeface="Arial Black" panose="020B0A04020102020204" pitchFamily="34" charset="0"/>
              </a:rPr>
              <a:t>The maximum ADC operating frequency is </a:t>
            </a:r>
            <a:r>
              <a:rPr lang="en-US" altLang="zh-TW" sz="2000" dirty="0">
                <a:solidFill>
                  <a:srgbClr val="FF0000"/>
                </a:solidFill>
                <a:latin typeface="Arial Black" panose="020B0A04020102020204" pitchFamily="34" charset="0"/>
              </a:rPr>
              <a:t>16M</a:t>
            </a:r>
            <a:r>
              <a:rPr lang="en-US" altLang="zh-TW" sz="2000" dirty="0">
                <a:latin typeface="Arial Black" panose="020B0A04020102020204" pitchFamily="34" charset="0"/>
              </a:rPr>
              <a:t> Hz</a:t>
            </a:r>
          </a:p>
          <a:p>
            <a:r>
              <a:rPr lang="en-US" altLang="zh-TW" sz="2000" dirty="0">
                <a:latin typeface="Arial Black" panose="020B0A04020102020204" pitchFamily="34" charset="0"/>
              </a:rPr>
              <a:t>Three ADC operation modes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  <a:latin typeface="Arial Black" panose="020B0A04020102020204" pitchFamily="34" charset="0"/>
              </a:rPr>
              <a:t>Single</a:t>
            </a:r>
            <a:r>
              <a:rPr lang="en-US" altLang="zh-TW" b="1" dirty="0">
                <a:latin typeface="Arial Black" panose="020B0A04020102020204" pitchFamily="34" charset="0"/>
              </a:rPr>
              <a:t> mode</a:t>
            </a:r>
            <a:r>
              <a:rPr lang="en-US" altLang="zh-TW" dirty="0">
                <a:latin typeface="Arial Black" panose="020B0A04020102020204" pitchFamily="34" charset="0"/>
              </a:rPr>
              <a:t> 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  <a:latin typeface="Arial Black" panose="020B0A04020102020204" pitchFamily="34" charset="0"/>
              </a:rPr>
              <a:t>Single-cycle</a:t>
            </a:r>
            <a:r>
              <a:rPr lang="en-US" altLang="zh-TW" b="1" dirty="0">
                <a:latin typeface="Arial Black" panose="020B0A04020102020204" pitchFamily="34" charset="0"/>
              </a:rPr>
              <a:t>  mode</a:t>
            </a:r>
            <a:r>
              <a:rPr lang="en-US" altLang="zh-TW" dirty="0">
                <a:latin typeface="Arial Black" panose="020B0A04020102020204" pitchFamily="34" charset="0"/>
              </a:rPr>
              <a:t> 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  <a:latin typeface="Arial Black" panose="020B0A04020102020204" pitchFamily="34" charset="0"/>
              </a:rPr>
              <a:t>Continuous</a:t>
            </a:r>
            <a:r>
              <a:rPr lang="en-US" altLang="zh-TW" b="1" dirty="0">
                <a:latin typeface="Arial Black" panose="020B0A04020102020204" pitchFamily="34" charset="0"/>
              </a:rPr>
              <a:t> mode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  <p:graphicFrame>
        <p:nvGraphicFramePr>
          <p:cNvPr id="4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185989"/>
              </p:ext>
            </p:extLst>
          </p:nvPr>
        </p:nvGraphicFramePr>
        <p:xfrm>
          <a:off x="4542019" y="4467069"/>
          <a:ext cx="7180289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0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5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35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 Black" panose="020B0A04020102020204" pitchFamily="34" charset="0"/>
                        </a:rPr>
                        <a:t>Decimal</a:t>
                      </a:r>
                      <a:endParaRPr lang="zh-TW" altLang="en-US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 Black" panose="020B0A04020102020204" pitchFamily="34" charset="0"/>
                      </a:endParaRPr>
                    </a:p>
                  </a:txBody>
                  <a:tcPr marL="91451" marR="91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 Black" panose="020B0A04020102020204" pitchFamily="34" charset="0"/>
                        </a:rPr>
                        <a:t>Binary</a:t>
                      </a:r>
                      <a:endParaRPr lang="zh-TW" altLang="en-US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 Black" panose="020B0A04020102020204" pitchFamily="34" charset="0"/>
                      </a:endParaRPr>
                    </a:p>
                  </a:txBody>
                  <a:tcPr marL="91451" marR="91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 Black" panose="020B0A04020102020204" pitchFamily="34" charset="0"/>
                        </a:rPr>
                        <a:t>Voltage (</a:t>
                      </a:r>
                      <a:r>
                        <a:rPr lang="en-US" altLang="zh-TW" sz="2000" b="0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 Black" panose="020B0A04020102020204" pitchFamily="34" charset="0"/>
                        </a:rPr>
                        <a:t>Vref</a:t>
                      </a:r>
                      <a:r>
                        <a:rPr lang="en-US" altLang="zh-TW" sz="20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 Black" panose="020B0A04020102020204" pitchFamily="34" charset="0"/>
                        </a:rPr>
                        <a:t>=3.3V)</a:t>
                      </a:r>
                      <a:endParaRPr lang="zh-TW" altLang="en-US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Arial Black" panose="020B0A04020102020204" pitchFamily="34" charset="0"/>
                      </a:endParaRPr>
                    </a:p>
                  </a:txBody>
                  <a:tcPr marL="91451" marR="91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5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</a:t>
                      </a:r>
                    </a:p>
                  </a:txBody>
                  <a:tcPr marL="91451" marR="91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0000_0000_0000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marL="91451" marR="91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baseline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0/4096 </a:t>
                      </a:r>
                      <a:r>
                        <a:rPr lang="en-US" altLang="zh-TW" sz="2000" b="0" baseline="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* 3.3V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marL="91451" marR="91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5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marL="91451" marR="91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0000_0000_0001</a:t>
                      </a:r>
                      <a:endParaRPr lang="zh-TW" altLang="en-US" sz="2000" b="0" dirty="0" smtClean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marL="91451" marR="91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1/4096 * 3.3V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marL="91451" marR="91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5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2048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marL="91451" marR="91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1000_0000_0000</a:t>
                      </a:r>
                      <a:endParaRPr lang="zh-TW" altLang="en-US" sz="2000" b="0" dirty="0" smtClean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marL="91451" marR="91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2048/4096 * 3.3V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marL="91451" marR="91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5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4095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marL="91451" marR="91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1111_1111_1111</a:t>
                      </a:r>
                      <a:endParaRPr lang="zh-TW" altLang="en-US" sz="2000" b="0" dirty="0" smtClean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marL="91451" marR="91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</a:rPr>
                        <a:t>4095/4096 * 3.3V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marL="91451" marR="91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27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/>
          <p:cNvSpPr>
            <a:spLocks noGrp="1"/>
          </p:cNvSpPr>
          <p:nvPr>
            <p:ph type="title"/>
          </p:nvPr>
        </p:nvSpPr>
        <p:spPr>
          <a:xfrm>
            <a:off x="261053" y="323850"/>
            <a:ext cx="10942820" cy="1143000"/>
          </a:xfrm>
        </p:spPr>
        <p:txBody>
          <a:bodyPr/>
          <a:lstStyle/>
          <a:p>
            <a:r>
              <a:rPr lang="en-US" altLang="zh-TW" sz="3200" dirty="0">
                <a:latin typeface="Arial Black" panose="020B0A04020102020204" pitchFamily="34" charset="0"/>
              </a:rPr>
              <a:t>SAR</a:t>
            </a:r>
            <a:r>
              <a:rPr lang="zh-TW" altLang="en-US" sz="3200" dirty="0">
                <a:latin typeface="Arial Black" panose="020B0A04020102020204" pitchFamily="34" charset="0"/>
              </a:rPr>
              <a:t> </a:t>
            </a:r>
            <a:r>
              <a:rPr lang="en-US" altLang="zh-TW" sz="3200" dirty="0">
                <a:latin typeface="Arial Black" panose="020B0A04020102020204" pitchFamily="34" charset="0"/>
              </a:rPr>
              <a:t>(Successive Approximation Register) ADC</a:t>
            </a:r>
            <a:r>
              <a:rPr lang="zh-TW" altLang="en-US" sz="3200" dirty="0">
                <a:latin typeface="Arial Black" panose="020B0A04020102020204" pitchFamily="34" charset="0"/>
              </a:rPr>
              <a:t> </a:t>
            </a:r>
          </a:p>
        </p:txBody>
      </p:sp>
      <p:grpSp>
        <p:nvGrpSpPr>
          <p:cNvPr id="2" name="群組 1"/>
          <p:cNvGrpSpPr/>
          <p:nvPr/>
        </p:nvGrpSpPr>
        <p:grpSpPr>
          <a:xfrm>
            <a:off x="2267783" y="1603948"/>
            <a:ext cx="7535783" cy="4592795"/>
            <a:chOff x="2927351" y="2201864"/>
            <a:chExt cx="6765924" cy="4114800"/>
          </a:xfrm>
        </p:grpSpPr>
        <p:sp>
          <p:nvSpPr>
            <p:cNvPr id="3" name="Rounded Rectangle 2"/>
            <p:cNvSpPr/>
            <p:nvPr/>
          </p:nvSpPr>
          <p:spPr bwMode="auto">
            <a:xfrm>
              <a:off x="4508501" y="2201864"/>
              <a:ext cx="2016125" cy="1023969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lIns="90000" tIns="46800" rIns="90000" bIns="46800">
              <a:spAutoFit/>
            </a:bodyPr>
            <a:lstStyle/>
            <a:p>
              <a:pPr algn="ctr" eaLnBrk="1" hangingPunct="1">
                <a:defRPr/>
              </a:pPr>
              <a:endParaRPr lang="en-US" altLang="zh-TW" dirty="0">
                <a:latin typeface="Arial" charset="0"/>
              </a:endParaRPr>
            </a:p>
            <a:p>
              <a:pPr algn="ctr" eaLnBrk="1" hangingPunct="1">
                <a:defRPr/>
              </a:pPr>
              <a:r>
                <a:rPr lang="en-US" altLang="zh-TW" dirty="0">
                  <a:latin typeface="Arial" charset="0"/>
                </a:rPr>
                <a:t>SAR</a:t>
              </a:r>
            </a:p>
            <a:p>
              <a:pPr algn="ctr" eaLnBrk="1" hangingPunct="1">
                <a:defRPr/>
              </a:pPr>
              <a:endParaRPr lang="zh-TW" altLang="en-US" dirty="0">
                <a:latin typeface="Arial" charset="0"/>
              </a:endParaRPr>
            </a:p>
          </p:txBody>
        </p:sp>
        <p:sp>
          <p:nvSpPr>
            <p:cNvPr id="9220" name="Rounded Rectangle 10"/>
            <p:cNvSpPr>
              <a:spLocks noChangeArrowheads="1"/>
            </p:cNvSpPr>
            <p:nvPr/>
          </p:nvSpPr>
          <p:spPr bwMode="auto">
            <a:xfrm>
              <a:off x="4508501" y="3914775"/>
              <a:ext cx="2016125" cy="1125538"/>
            </a:xfrm>
            <a:prstGeom prst="roundRect">
              <a:avLst>
                <a:gd name="adj" fmla="val 16667"/>
              </a:avLst>
            </a:prstGeom>
            <a:solidFill>
              <a:srgbClr val="99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Times New Roman" panose="02020603050405020304" pitchFamily="18" charset="0"/>
                <a:buChar char="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TW" sz="2000">
                <a:latin typeface="Arial" panose="020B0604020202020204" pitchFamily="34" charset="0"/>
                <a:ea typeface="新細明體" panose="02020500000000000000" pitchFamily="18" charset="-120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latin typeface="Arial" panose="020B0604020202020204" pitchFamily="34" charset="0"/>
                  <a:ea typeface="新細明體" panose="02020500000000000000" pitchFamily="18" charset="-120"/>
                </a:rPr>
                <a:t>DAC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0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9221" name="Isosceles Triangle 4"/>
            <p:cNvSpPr>
              <a:spLocks noChangeArrowheads="1"/>
            </p:cNvSpPr>
            <p:nvPr/>
          </p:nvSpPr>
          <p:spPr bwMode="auto">
            <a:xfrm rot="5400000">
              <a:off x="7327901" y="5359401"/>
              <a:ext cx="814387" cy="798512"/>
            </a:xfrm>
            <a:prstGeom prst="triangle">
              <a:avLst>
                <a:gd name="adj" fmla="val 50000"/>
              </a:avLst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Times New Roman" panose="02020603050405020304" pitchFamily="18" charset="0"/>
                <a:buChar char="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0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9222" name="TextBox 5"/>
            <p:cNvSpPr txBox="1">
              <a:spLocks noChangeArrowheads="1"/>
            </p:cNvSpPr>
            <p:nvPr/>
          </p:nvSpPr>
          <p:spPr bwMode="auto">
            <a:xfrm>
              <a:off x="6915150" y="5056188"/>
              <a:ext cx="153828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Times New Roman" panose="02020603050405020304" pitchFamily="18" charset="0"/>
                <a:buChar char="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latin typeface="Arial" panose="020B0604020202020204" pitchFamily="34" charset="0"/>
                  <a:ea typeface="新細明體" panose="02020500000000000000" pitchFamily="18" charset="-120"/>
                </a:rPr>
                <a:t>Comparator</a:t>
              </a:r>
              <a:endParaRPr lang="zh-TW" altLang="en-US" sz="20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9223" name="Straight Arrow Connector 16"/>
            <p:cNvCxnSpPr>
              <a:cxnSpLocks noChangeShapeType="1"/>
            </p:cNvCxnSpPr>
            <p:nvPr/>
          </p:nvCxnSpPr>
          <p:spPr bwMode="auto">
            <a:xfrm>
              <a:off x="3716338" y="2765425"/>
              <a:ext cx="792162" cy="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24" name="Straight Arrow Connector 17"/>
            <p:cNvCxnSpPr>
              <a:cxnSpLocks noChangeShapeType="1"/>
            </p:cNvCxnSpPr>
            <p:nvPr/>
          </p:nvCxnSpPr>
          <p:spPr bwMode="auto">
            <a:xfrm>
              <a:off x="4797425" y="3328989"/>
              <a:ext cx="0" cy="585787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25" name="Straight Arrow Connector 20"/>
            <p:cNvCxnSpPr>
              <a:cxnSpLocks noChangeShapeType="1"/>
            </p:cNvCxnSpPr>
            <p:nvPr/>
          </p:nvCxnSpPr>
          <p:spPr bwMode="auto">
            <a:xfrm>
              <a:off x="6164263" y="3328989"/>
              <a:ext cx="0" cy="585787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26" name="Straight Arrow Connector 21"/>
            <p:cNvCxnSpPr>
              <a:cxnSpLocks noChangeShapeType="1"/>
            </p:cNvCxnSpPr>
            <p:nvPr/>
          </p:nvCxnSpPr>
          <p:spPr bwMode="auto">
            <a:xfrm>
              <a:off x="5948363" y="3328989"/>
              <a:ext cx="0" cy="585787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27" name="Straight Arrow Connector 22"/>
            <p:cNvCxnSpPr>
              <a:cxnSpLocks noChangeShapeType="1"/>
            </p:cNvCxnSpPr>
            <p:nvPr/>
          </p:nvCxnSpPr>
          <p:spPr bwMode="auto">
            <a:xfrm>
              <a:off x="5732463" y="3328989"/>
              <a:ext cx="0" cy="585787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28" name="Straight Arrow Connector 23"/>
            <p:cNvCxnSpPr>
              <a:cxnSpLocks noChangeShapeType="1"/>
            </p:cNvCxnSpPr>
            <p:nvPr/>
          </p:nvCxnSpPr>
          <p:spPr bwMode="auto">
            <a:xfrm>
              <a:off x="3571876" y="4476750"/>
              <a:ext cx="936625" cy="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29" name="TextBox 25"/>
            <p:cNvSpPr txBox="1">
              <a:spLocks noChangeArrowheads="1"/>
            </p:cNvSpPr>
            <p:nvPr/>
          </p:nvSpPr>
          <p:spPr bwMode="auto">
            <a:xfrm>
              <a:off x="2935289" y="2565400"/>
              <a:ext cx="76993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Times New Roman" panose="02020603050405020304" pitchFamily="18" charset="0"/>
                <a:buChar char="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latin typeface="Arial" panose="020B0604020202020204" pitchFamily="34" charset="0"/>
                  <a:ea typeface="新細明體" panose="02020500000000000000" pitchFamily="18" charset="-120"/>
                </a:rPr>
                <a:t>clock</a:t>
              </a:r>
              <a:endParaRPr lang="zh-TW" altLang="en-US" sz="20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9230" name="TextBox 26"/>
            <p:cNvSpPr txBox="1">
              <a:spLocks noChangeArrowheads="1"/>
            </p:cNvSpPr>
            <p:nvPr/>
          </p:nvSpPr>
          <p:spPr bwMode="auto">
            <a:xfrm>
              <a:off x="2927351" y="4276725"/>
              <a:ext cx="6445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Times New Roman" panose="02020603050405020304" pitchFamily="18" charset="0"/>
                <a:buChar char="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latin typeface="Arial" panose="020B0604020202020204" pitchFamily="34" charset="0"/>
                  <a:ea typeface="新細明體" panose="02020500000000000000" pitchFamily="18" charset="-120"/>
                </a:rPr>
                <a:t>Vref</a:t>
              </a:r>
              <a:endParaRPr lang="zh-TW" altLang="en-US" sz="20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9231" name="Straight Arrow Connector 27"/>
            <p:cNvCxnSpPr>
              <a:cxnSpLocks noChangeShapeType="1"/>
            </p:cNvCxnSpPr>
            <p:nvPr/>
          </p:nvCxnSpPr>
          <p:spPr bwMode="auto">
            <a:xfrm>
              <a:off x="6524626" y="2565400"/>
              <a:ext cx="792163" cy="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32" name="TextBox 28"/>
            <p:cNvSpPr txBox="1">
              <a:spLocks noChangeArrowheads="1"/>
            </p:cNvSpPr>
            <p:nvPr/>
          </p:nvSpPr>
          <p:spPr bwMode="auto">
            <a:xfrm>
              <a:off x="7313613" y="2343150"/>
              <a:ext cx="237966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Times New Roman" panose="02020603050405020304" pitchFamily="18" charset="0"/>
                <a:buChar char="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latin typeface="Arial" panose="020B0604020202020204" pitchFamily="34" charset="0"/>
                  <a:ea typeface="新細明體" panose="02020500000000000000" pitchFamily="18" charset="-120"/>
                </a:rPr>
                <a:t>End-Of-Conversion</a:t>
              </a:r>
              <a:endParaRPr lang="zh-TW" altLang="en-US" sz="20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9233" name="Straight Arrow Connector 29"/>
            <p:cNvCxnSpPr>
              <a:cxnSpLocks noChangeShapeType="1"/>
            </p:cNvCxnSpPr>
            <p:nvPr/>
          </p:nvCxnSpPr>
          <p:spPr bwMode="auto">
            <a:xfrm flipH="1">
              <a:off x="6526213" y="2965450"/>
              <a:ext cx="2184400" cy="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4" name="Straight Connector 18"/>
            <p:cNvCxnSpPr>
              <a:cxnSpLocks noChangeShapeType="1"/>
              <a:stCxn id="9220" idx="2"/>
            </p:cNvCxnSpPr>
            <p:nvPr/>
          </p:nvCxnSpPr>
          <p:spPr bwMode="auto">
            <a:xfrm>
              <a:off x="5516563" y="5040314"/>
              <a:ext cx="0" cy="490537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5" name="Straight Connector 35"/>
            <p:cNvCxnSpPr>
              <a:cxnSpLocks noChangeShapeType="1"/>
            </p:cNvCxnSpPr>
            <p:nvPr/>
          </p:nvCxnSpPr>
          <p:spPr bwMode="auto">
            <a:xfrm>
              <a:off x="5516564" y="5530850"/>
              <a:ext cx="1836737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6" name="Straight Connector 40"/>
            <p:cNvCxnSpPr>
              <a:cxnSpLocks noChangeShapeType="1"/>
            </p:cNvCxnSpPr>
            <p:nvPr/>
          </p:nvCxnSpPr>
          <p:spPr bwMode="auto">
            <a:xfrm>
              <a:off x="5478463" y="5934075"/>
              <a:ext cx="1835150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7" name="Straight Connector 41"/>
            <p:cNvCxnSpPr>
              <a:cxnSpLocks noChangeShapeType="1"/>
            </p:cNvCxnSpPr>
            <p:nvPr/>
          </p:nvCxnSpPr>
          <p:spPr bwMode="auto">
            <a:xfrm>
              <a:off x="8134351" y="5757863"/>
              <a:ext cx="576263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8" name="Straight Arrow Connector 43"/>
            <p:cNvCxnSpPr>
              <a:cxnSpLocks noChangeShapeType="1"/>
            </p:cNvCxnSpPr>
            <p:nvPr/>
          </p:nvCxnSpPr>
          <p:spPr bwMode="auto">
            <a:xfrm>
              <a:off x="8710613" y="2965451"/>
              <a:ext cx="0" cy="2792413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39" name="TextBox 45"/>
            <p:cNvSpPr txBox="1">
              <a:spLocks noChangeArrowheads="1"/>
            </p:cNvSpPr>
            <p:nvPr/>
          </p:nvSpPr>
          <p:spPr bwMode="auto">
            <a:xfrm>
              <a:off x="2998788" y="5726113"/>
              <a:ext cx="55086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Times New Roman" panose="02020603050405020304" pitchFamily="18" charset="0"/>
                <a:buChar char="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latin typeface="Arial" panose="020B0604020202020204" pitchFamily="34" charset="0"/>
                  <a:ea typeface="新細明體" panose="02020500000000000000" pitchFamily="18" charset="-120"/>
                </a:rPr>
                <a:t>Vin</a:t>
              </a:r>
              <a:endParaRPr lang="zh-TW" altLang="en-US" sz="20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9240" name="Rounded Rectangle 46"/>
            <p:cNvSpPr>
              <a:spLocks noChangeArrowheads="1"/>
            </p:cNvSpPr>
            <p:nvPr/>
          </p:nvSpPr>
          <p:spPr bwMode="auto">
            <a:xfrm>
              <a:off x="3965576" y="5530851"/>
              <a:ext cx="1439863" cy="785813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Times New Roman" panose="02020603050405020304" pitchFamily="18" charset="0"/>
                <a:buChar char="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latin typeface="Arial" panose="020B0604020202020204" pitchFamily="34" charset="0"/>
                  <a:ea typeface="新細明體" panose="02020500000000000000" pitchFamily="18" charset="-120"/>
                </a:rPr>
                <a:t>Sample 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latin typeface="Arial" panose="020B0604020202020204" pitchFamily="34" charset="0"/>
                  <a:ea typeface="新細明體" panose="02020500000000000000" pitchFamily="18" charset="-120"/>
                </a:rPr>
                <a:t>&amp; Hold</a:t>
              </a:r>
              <a:endParaRPr lang="zh-TW" altLang="en-US" sz="20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cxnSp>
          <p:nvCxnSpPr>
            <p:cNvPr id="9241" name="Straight Arrow Connector 48"/>
            <p:cNvCxnSpPr>
              <a:cxnSpLocks noChangeShapeType="1"/>
            </p:cNvCxnSpPr>
            <p:nvPr/>
          </p:nvCxnSpPr>
          <p:spPr bwMode="auto">
            <a:xfrm>
              <a:off x="3521075" y="5953125"/>
              <a:ext cx="414338" cy="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42" name="TextBox 36"/>
            <p:cNvSpPr txBox="1">
              <a:spLocks noChangeArrowheads="1"/>
            </p:cNvSpPr>
            <p:nvPr/>
          </p:nvSpPr>
          <p:spPr bwMode="auto">
            <a:xfrm>
              <a:off x="7319964" y="5372101"/>
              <a:ext cx="333375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Times New Roman" panose="02020603050405020304" pitchFamily="18" charset="0"/>
                <a:buChar char="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latin typeface="Arial" panose="020B0604020202020204" pitchFamily="34" charset="0"/>
                  <a:ea typeface="新細明體" panose="02020500000000000000" pitchFamily="18" charset="-120"/>
                </a:rPr>
                <a:t>-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latin typeface="Arial" panose="020B0604020202020204" pitchFamily="34" charset="0"/>
                  <a:ea typeface="新細明體" panose="02020500000000000000" pitchFamily="18" charset="-120"/>
                </a:rPr>
                <a:t>+</a:t>
              </a:r>
              <a:endParaRPr lang="zh-TW" altLang="en-US" sz="20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9243" name="TextBox 50"/>
            <p:cNvSpPr txBox="1">
              <a:spLocks noChangeArrowheads="1"/>
            </p:cNvSpPr>
            <p:nvPr/>
          </p:nvSpPr>
          <p:spPr bwMode="auto">
            <a:xfrm>
              <a:off x="4821239" y="3421063"/>
              <a:ext cx="7270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Times New Roman" panose="02020603050405020304" pitchFamily="18" charset="0"/>
                <a:buChar char="►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latin typeface="Arial" panose="020B0604020202020204" pitchFamily="34" charset="0"/>
                  <a:ea typeface="新細明體" panose="02020500000000000000" pitchFamily="18" charset="-120"/>
                </a:rPr>
                <a:t>N-bit</a:t>
              </a:r>
              <a:endParaRPr lang="zh-TW" altLang="en-US" sz="20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471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>
                <a:latin typeface="Arial Black" panose="020B0A04020102020204" pitchFamily="34" charset="0"/>
              </a:rPr>
              <a:t>ADC </a:t>
            </a:r>
            <a:r>
              <a:rPr lang="en-US" altLang="zh-TW" sz="3600" b="1" dirty="0">
                <a:solidFill>
                  <a:srgbClr val="FF0000"/>
                </a:solidFill>
                <a:latin typeface="Arial Black" panose="020B0A04020102020204" pitchFamily="34" charset="0"/>
              </a:rPr>
              <a:t>Single</a:t>
            </a:r>
            <a:r>
              <a:rPr lang="en-US" altLang="zh-TW" sz="3600" b="1" dirty="0">
                <a:latin typeface="Arial Black" panose="020B0A04020102020204" pitchFamily="34" charset="0"/>
              </a:rPr>
              <a:t> </a:t>
            </a:r>
            <a:r>
              <a:rPr lang="en-US" altLang="zh-TW" sz="3600" dirty="0">
                <a:latin typeface="Arial Black" panose="020B0A04020102020204" pitchFamily="34" charset="0"/>
              </a:rPr>
              <a:t>mode</a:t>
            </a:r>
            <a:endParaRPr lang="zh-TW" altLang="en-US" sz="3600" dirty="0">
              <a:latin typeface="Arial Black" panose="020B0A04020102020204" pitchFamily="34" charset="0"/>
            </a:endParaRPr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8" y="2205039"/>
            <a:ext cx="7118350" cy="324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182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587115" y="449757"/>
            <a:ext cx="8229600" cy="1143000"/>
          </a:xfrm>
        </p:spPr>
        <p:txBody>
          <a:bodyPr/>
          <a:lstStyle/>
          <a:p>
            <a:r>
              <a:rPr lang="en-US" altLang="zh-TW" sz="3600" dirty="0">
                <a:latin typeface="Arial Black" panose="020B0A04020102020204" pitchFamily="34" charset="0"/>
              </a:rPr>
              <a:t>ADC</a:t>
            </a:r>
            <a:r>
              <a:rPr lang="en-US" altLang="zh-TW" sz="3600" b="1" dirty="0">
                <a:latin typeface="Arial Black" panose="020B0A04020102020204" pitchFamily="34" charset="0"/>
              </a:rPr>
              <a:t> Single-</a:t>
            </a:r>
            <a:r>
              <a:rPr lang="en-US" altLang="zh-TW" sz="3600" b="1" dirty="0">
                <a:solidFill>
                  <a:srgbClr val="FF0000"/>
                </a:solidFill>
                <a:latin typeface="Arial Black" panose="020B0A04020102020204" pitchFamily="34" charset="0"/>
              </a:rPr>
              <a:t>Cycle</a:t>
            </a:r>
            <a:r>
              <a:rPr lang="en-US" altLang="zh-TW" sz="3600" b="1" dirty="0">
                <a:latin typeface="Arial Black" panose="020B0A04020102020204" pitchFamily="34" charset="0"/>
              </a:rPr>
              <a:t> </a:t>
            </a:r>
            <a:r>
              <a:rPr lang="en-US" altLang="zh-TW" sz="3600" dirty="0">
                <a:latin typeface="Arial Black" panose="020B0A04020102020204" pitchFamily="34" charset="0"/>
              </a:rPr>
              <a:t>mode </a:t>
            </a:r>
            <a:endParaRPr lang="zh-TW" altLang="en-US" sz="3600" dirty="0">
              <a:latin typeface="Arial Black" panose="020B0A04020102020204" pitchFamily="34" charset="0"/>
            </a:endParaRPr>
          </a:p>
        </p:txBody>
      </p:sp>
      <p:pic>
        <p:nvPicPr>
          <p:cNvPr id="1536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3" y="1905001"/>
            <a:ext cx="6496050" cy="440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259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04735" y="398776"/>
            <a:ext cx="9401331" cy="1143000"/>
          </a:xfrm>
        </p:spPr>
        <p:txBody>
          <a:bodyPr/>
          <a:lstStyle/>
          <a:p>
            <a:r>
              <a:rPr lang="en-US" altLang="zh-TW" sz="3600" b="1" dirty="0">
                <a:latin typeface="Arial Black" panose="020B0A04020102020204" pitchFamily="34" charset="0"/>
              </a:rPr>
              <a:t>ADC </a:t>
            </a:r>
            <a:r>
              <a:rPr lang="en-US" altLang="zh-TW" sz="3600" b="1" dirty="0">
                <a:solidFill>
                  <a:srgbClr val="FF0000"/>
                </a:solidFill>
                <a:latin typeface="Arial Black" panose="020B0A04020102020204" pitchFamily="34" charset="0"/>
              </a:rPr>
              <a:t>Continuous</a:t>
            </a:r>
            <a:r>
              <a:rPr lang="en-US" altLang="zh-TW" sz="3600" b="1" dirty="0">
                <a:latin typeface="Arial Black" panose="020B0A04020102020204" pitchFamily="34" charset="0"/>
              </a:rPr>
              <a:t> mode</a:t>
            </a:r>
            <a:endParaRPr lang="zh-TW" altLang="en-US" sz="3600" b="1" dirty="0">
              <a:latin typeface="Arial Black" panose="020B0A04020102020204" pitchFamily="34" charset="0"/>
            </a:endParaRPr>
          </a:p>
        </p:txBody>
      </p:sp>
      <p:pic>
        <p:nvPicPr>
          <p:cNvPr id="1638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1" y="2085976"/>
            <a:ext cx="6842125" cy="407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469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投影片編號版面配置區 3"/>
          <p:cNvSpPr txBox="1">
            <a:spLocks/>
          </p:cNvSpPr>
          <p:nvPr/>
        </p:nvSpPr>
        <p:spPr>
          <a:xfrm>
            <a:off x="8763000" y="6567056"/>
            <a:ext cx="1905000" cy="4572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 eaLnBrk="1" hangingPunct="1">
              <a:defRPr/>
            </a:pPr>
            <a:fld id="{9CA9ED92-65D7-4721-8117-60AE27A4DBB8}" type="slidenum">
              <a:rPr lang="en-US" altLang="zh-TW" sz="1400" b="1">
                <a:solidFill>
                  <a:srgbClr val="0000FF"/>
                </a:solidFill>
                <a:ea typeface="新細明體" panose="02020500000000000000" pitchFamily="18" charset="-120"/>
              </a:rPr>
              <a:pPr algn="r" eaLnBrk="1" hangingPunct="1">
                <a:defRPr/>
              </a:pPr>
              <a:t>8</a:t>
            </a:fld>
            <a:endParaRPr lang="en-US" altLang="zh-TW" sz="1400" b="1" dirty="0">
              <a:solidFill>
                <a:srgbClr val="0000FF"/>
              </a:solidFill>
              <a:ea typeface="新細明體" panose="02020500000000000000" pitchFamily="18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4147" y="1192004"/>
            <a:ext cx="1131810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2400" b="1" kern="0" dirty="0" smtClean="0">
                <a:latin typeface="Arial Black" pitchFamily="34" charset="0"/>
              </a:rPr>
              <a:t>int32_t </a:t>
            </a:r>
            <a:r>
              <a:rPr lang="en-US" altLang="zh-TW" sz="2400" b="1" kern="0" dirty="0">
                <a:solidFill>
                  <a:srgbClr val="4A66AC"/>
                </a:solidFill>
                <a:latin typeface="Arial Black" pitchFamily="34" charset="0"/>
              </a:rPr>
              <a:t>main</a:t>
            </a:r>
            <a:r>
              <a:rPr lang="en-US" altLang="zh-TW" sz="2400" b="1" kern="0" dirty="0">
                <a:latin typeface="Arial Black" pitchFamily="34" charset="0"/>
              </a:rPr>
              <a:t>()</a:t>
            </a:r>
          </a:p>
          <a:p>
            <a:pPr>
              <a:defRPr/>
            </a:pPr>
            <a:r>
              <a:rPr lang="en-US" altLang="zh-TW" sz="2400" b="1" kern="0" dirty="0">
                <a:latin typeface="Arial Black" pitchFamily="34" charset="0"/>
              </a:rPr>
              <a:t>{	</a:t>
            </a:r>
          </a:p>
          <a:p>
            <a:pPr>
              <a:defRPr/>
            </a:pPr>
            <a:r>
              <a:rPr lang="en-US" altLang="zh-TW" sz="2400" b="1" kern="0" dirty="0">
                <a:latin typeface="Arial Black" pitchFamily="34" charset="0"/>
              </a:rPr>
              <a:t>    </a:t>
            </a:r>
            <a:r>
              <a:rPr lang="en-US" altLang="zh-TW" sz="2400" b="1" kern="0" dirty="0" smtClean="0">
                <a:solidFill>
                  <a:srgbClr val="0070C0"/>
                </a:solidFill>
                <a:latin typeface="Arial Black" pitchFamily="34" charset="0"/>
              </a:rPr>
              <a:t>//initialization</a:t>
            </a:r>
            <a:endParaRPr lang="en-US" altLang="zh-TW" sz="2400" b="1" kern="0" dirty="0">
              <a:latin typeface="Arial Black" pitchFamily="34" charset="0"/>
            </a:endParaRPr>
          </a:p>
          <a:p>
            <a:pPr>
              <a:defRPr/>
            </a:pPr>
            <a:r>
              <a:rPr lang="en-US" altLang="zh-TW" sz="2400" b="1" kern="0" dirty="0">
                <a:latin typeface="Arial Black" pitchFamily="34" charset="0"/>
              </a:rPr>
              <a:t>    </a:t>
            </a:r>
            <a:r>
              <a:rPr lang="en-US" altLang="zh-TW" sz="2400" b="1" kern="0" dirty="0" err="1">
                <a:solidFill>
                  <a:srgbClr val="0070C0"/>
                </a:solidFill>
                <a:latin typeface="Arial Black" pitchFamily="34" charset="0"/>
              </a:rPr>
              <a:t>print_Line</a:t>
            </a:r>
            <a:r>
              <a:rPr lang="en-US" altLang="zh-TW" sz="2400" b="1" kern="0" dirty="0">
                <a:solidFill>
                  <a:srgbClr val="0070C0"/>
                </a:solidFill>
                <a:latin typeface="Arial Black" pitchFamily="34" charset="0"/>
              </a:rPr>
              <a:t>(</a:t>
            </a:r>
            <a:r>
              <a:rPr lang="en-US" altLang="zh-TW" sz="2400" b="1" kern="0" dirty="0">
                <a:solidFill>
                  <a:srgbClr val="FF0000"/>
                </a:solidFill>
                <a:latin typeface="Arial Black" pitchFamily="34" charset="0"/>
              </a:rPr>
              <a:t>0</a:t>
            </a:r>
            <a:r>
              <a:rPr lang="en-US" altLang="zh-TW" sz="2400" b="1" kern="0" dirty="0">
                <a:solidFill>
                  <a:srgbClr val="0070C0"/>
                </a:solidFill>
                <a:latin typeface="Arial Black" pitchFamily="34" charset="0"/>
              </a:rPr>
              <a:t>, "</a:t>
            </a:r>
            <a:r>
              <a:rPr lang="en-US" altLang="zh-TW" sz="2400" b="1" kern="0" dirty="0">
                <a:solidFill>
                  <a:srgbClr val="FF0000"/>
                </a:solidFill>
                <a:latin typeface="Arial Black" pitchFamily="34" charset="0"/>
              </a:rPr>
              <a:t>VR1 connect ADC7</a:t>
            </a:r>
            <a:r>
              <a:rPr lang="en-US" altLang="zh-TW" sz="2400" b="1" kern="0" dirty="0">
                <a:solidFill>
                  <a:srgbClr val="0070C0"/>
                </a:solidFill>
                <a:latin typeface="Arial Black" pitchFamily="34" charset="0"/>
              </a:rPr>
              <a:t>");</a:t>
            </a:r>
            <a:endParaRPr lang="en-US" altLang="zh-TW" sz="2400" b="1" kern="0" dirty="0">
              <a:latin typeface="Arial Black" pitchFamily="34" charset="0"/>
            </a:endParaRPr>
          </a:p>
          <a:p>
            <a:pPr>
              <a:defRPr/>
            </a:pPr>
            <a:r>
              <a:rPr lang="en-US" altLang="zh-TW" sz="2400" b="1" kern="0" dirty="0">
                <a:latin typeface="Arial Black" pitchFamily="34" charset="0"/>
              </a:rPr>
              <a:t>    while(1</a:t>
            </a:r>
            <a:r>
              <a:rPr lang="en-US" altLang="zh-TW" sz="2400" b="1" kern="0" dirty="0" smtClean="0">
                <a:latin typeface="Arial Black" pitchFamily="34" charset="0"/>
              </a:rPr>
              <a:t>){</a:t>
            </a:r>
          </a:p>
          <a:p>
            <a:pPr>
              <a:defRPr/>
            </a:pPr>
            <a:r>
              <a:rPr lang="en-US" altLang="zh-TW" sz="2400" b="1" kern="0" dirty="0">
                <a:latin typeface="Arial Black" pitchFamily="34" charset="0"/>
              </a:rPr>
              <a:t>	</a:t>
            </a:r>
            <a:r>
              <a:rPr lang="en-US" altLang="zh-TW" sz="2400" b="1" kern="0" dirty="0" smtClean="0">
                <a:latin typeface="Arial Black" pitchFamily="34" charset="0"/>
              </a:rPr>
              <a:t>u32ADCvalue </a:t>
            </a:r>
            <a:r>
              <a:rPr lang="en-US" altLang="zh-TW" sz="2400" b="1" kern="0" dirty="0">
                <a:latin typeface="Arial Black" pitchFamily="34" charset="0"/>
              </a:rPr>
              <a:t>= </a:t>
            </a:r>
            <a:r>
              <a:rPr lang="en-US" altLang="zh-TW" sz="2400" b="1" kern="0" dirty="0" smtClean="0">
                <a:solidFill>
                  <a:schemeClr val="bg2">
                    <a:lumMod val="50000"/>
                  </a:schemeClr>
                </a:solidFill>
                <a:latin typeface="Arial Black" pitchFamily="34" charset="0"/>
              </a:rPr>
              <a:t>ADC_GET_CONVERSION_DATA</a:t>
            </a:r>
            <a:r>
              <a:rPr lang="en-US" altLang="zh-TW" sz="2400" b="1" kern="0" dirty="0" smtClean="0">
                <a:latin typeface="Arial Black" pitchFamily="34" charset="0"/>
              </a:rPr>
              <a:t>(ADC</a:t>
            </a:r>
            <a:r>
              <a:rPr lang="en-US" altLang="zh-TW" sz="2400" b="1" kern="0" dirty="0">
                <a:latin typeface="Arial Black" pitchFamily="34" charset="0"/>
              </a:rPr>
              <a:t>, 7</a:t>
            </a:r>
            <a:r>
              <a:rPr lang="en-US" altLang="zh-TW" sz="2400" b="1" kern="0" dirty="0" smtClean="0">
                <a:latin typeface="Arial Black" pitchFamily="34" charset="0"/>
              </a:rPr>
              <a:t>);</a:t>
            </a:r>
          </a:p>
          <a:p>
            <a:pPr>
              <a:defRPr/>
            </a:pPr>
            <a:r>
              <a:rPr lang="en-US" altLang="zh-TW" sz="2400" b="1" kern="0" dirty="0">
                <a:latin typeface="Arial Black" pitchFamily="34" charset="0"/>
              </a:rPr>
              <a:t>	</a:t>
            </a:r>
            <a:r>
              <a:rPr lang="en-US" altLang="zh-TW" sz="2400" b="1" kern="0" dirty="0" smtClean="0">
                <a:latin typeface="Arial Black" pitchFamily="34" charset="0"/>
              </a:rPr>
              <a:t>//</a:t>
            </a:r>
            <a:r>
              <a:rPr lang="en-US" altLang="zh-TW" sz="2400" b="1" kern="0" dirty="0" smtClean="0">
                <a:solidFill>
                  <a:schemeClr val="bg2">
                    <a:lumMod val="50000"/>
                  </a:schemeClr>
                </a:solidFill>
                <a:latin typeface="Arial Black" pitchFamily="34" charset="0"/>
              </a:rPr>
              <a:t>convert ADC </a:t>
            </a:r>
            <a:r>
              <a:rPr lang="en-US" altLang="zh-TW" sz="2400" b="1" kern="0" dirty="0">
                <a:solidFill>
                  <a:schemeClr val="bg2">
                    <a:lumMod val="50000"/>
                  </a:schemeClr>
                </a:solidFill>
                <a:latin typeface="Arial Black" pitchFamily="34" charset="0"/>
              </a:rPr>
              <a:t>output </a:t>
            </a:r>
            <a:r>
              <a:rPr lang="zh-TW" altLang="en-US" sz="2400" b="1" kern="0" dirty="0" smtClean="0">
                <a:solidFill>
                  <a:schemeClr val="bg2">
                    <a:lumMod val="50000"/>
                  </a:schemeClr>
                </a:solidFill>
                <a:latin typeface="Arial Black" pitchFamily="34" charset="0"/>
              </a:rPr>
              <a:t> </a:t>
            </a:r>
            <a:r>
              <a:rPr lang="en-US" altLang="zh-TW" sz="2400" b="1" kern="0" dirty="0" smtClean="0">
                <a:solidFill>
                  <a:schemeClr val="bg2">
                    <a:lumMod val="50000"/>
                  </a:schemeClr>
                </a:solidFill>
                <a:latin typeface="Arial Black" pitchFamily="34" charset="0"/>
              </a:rPr>
              <a:t>binary</a:t>
            </a:r>
            <a:r>
              <a:rPr lang="zh-TW" altLang="en-US" sz="2400" b="1" kern="0" dirty="0" smtClean="0">
                <a:solidFill>
                  <a:schemeClr val="bg2">
                    <a:lumMod val="50000"/>
                  </a:schemeClr>
                </a:solidFill>
                <a:latin typeface="Arial Black" pitchFamily="34" charset="0"/>
              </a:rPr>
              <a:t> </a:t>
            </a:r>
            <a:r>
              <a:rPr lang="en-US" altLang="zh-TW" sz="2400" b="1" kern="0" dirty="0" smtClean="0">
                <a:solidFill>
                  <a:schemeClr val="bg2">
                    <a:lumMod val="50000"/>
                  </a:schemeClr>
                </a:solidFill>
                <a:latin typeface="Arial Black" pitchFamily="34" charset="0"/>
              </a:rPr>
              <a:t>code to ASSCII</a:t>
            </a:r>
            <a:r>
              <a:rPr lang="zh-TW" altLang="en-US" sz="2400" b="1" kern="0" dirty="0" smtClean="0">
                <a:solidFill>
                  <a:schemeClr val="bg2">
                    <a:lumMod val="50000"/>
                  </a:schemeClr>
                </a:solidFill>
                <a:latin typeface="Arial Black" pitchFamily="34" charset="0"/>
              </a:rPr>
              <a:t> </a:t>
            </a:r>
            <a:r>
              <a:rPr lang="en-US" altLang="zh-TW" sz="2400" b="1" kern="0" dirty="0" smtClean="0">
                <a:solidFill>
                  <a:schemeClr val="bg2">
                    <a:lumMod val="50000"/>
                  </a:schemeClr>
                </a:solidFill>
                <a:latin typeface="Arial Black" pitchFamily="34" charset="0"/>
              </a:rPr>
              <a:t>codes</a:t>
            </a:r>
          </a:p>
          <a:p>
            <a:pPr>
              <a:defRPr/>
            </a:pPr>
            <a:r>
              <a:rPr lang="en-US" altLang="zh-TW" sz="2400" b="1" kern="0" dirty="0">
                <a:latin typeface="Arial Black" pitchFamily="34" charset="0"/>
              </a:rPr>
              <a:t>	</a:t>
            </a:r>
            <a:r>
              <a:rPr lang="en-US" altLang="zh-TW" sz="2400" b="1" kern="0" dirty="0" smtClean="0">
                <a:latin typeface="Arial Black" pitchFamily="34" charset="0"/>
              </a:rPr>
              <a:t>//</a:t>
            </a:r>
            <a:r>
              <a:rPr lang="en-US" altLang="zh-TW" sz="2400" b="1" kern="0" dirty="0" smtClean="0">
                <a:solidFill>
                  <a:schemeClr val="bg2">
                    <a:lumMod val="50000"/>
                  </a:schemeClr>
                </a:solidFill>
                <a:latin typeface="Arial Black" pitchFamily="34" charset="0"/>
              </a:rPr>
              <a:t>display ASSCII</a:t>
            </a:r>
            <a:r>
              <a:rPr lang="zh-TW" altLang="en-US" sz="2400" b="1" kern="0" dirty="0" smtClean="0">
                <a:solidFill>
                  <a:schemeClr val="bg2">
                    <a:lumMod val="50000"/>
                  </a:schemeClr>
                </a:solidFill>
                <a:latin typeface="Arial Black" pitchFamily="34" charset="0"/>
              </a:rPr>
              <a:t> </a:t>
            </a:r>
            <a:r>
              <a:rPr lang="en-US" altLang="zh-TW" sz="2400" b="1" kern="0" dirty="0" smtClean="0">
                <a:solidFill>
                  <a:schemeClr val="bg2">
                    <a:lumMod val="50000"/>
                  </a:schemeClr>
                </a:solidFill>
                <a:latin typeface="Arial Black" pitchFamily="34" charset="0"/>
              </a:rPr>
              <a:t>codes on LCD</a:t>
            </a:r>
          </a:p>
          <a:p>
            <a:pPr>
              <a:defRPr/>
            </a:pPr>
            <a:endParaRPr lang="en-US" altLang="zh-TW" sz="2400" b="1" kern="0" dirty="0">
              <a:latin typeface="Arial Black" pitchFamily="34" charset="0"/>
            </a:endParaRPr>
          </a:p>
          <a:p>
            <a:pPr>
              <a:defRPr/>
            </a:pPr>
            <a:r>
              <a:rPr lang="en-US" altLang="zh-TW" sz="2400" b="1" kern="0" dirty="0" smtClean="0">
                <a:latin typeface="Arial Black" pitchFamily="34" charset="0"/>
              </a:rPr>
              <a:t>}</a:t>
            </a:r>
            <a:endParaRPr lang="en-US" altLang="zh-TW" sz="2400" b="1" dirty="0" smtClean="0">
              <a:latin typeface="Arial Black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95799" y="5356857"/>
            <a:ext cx="938840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3200" kern="0" dirty="0" smtClean="0">
                <a:latin typeface="Arial Black" pitchFamily="34" charset="0"/>
              </a:rPr>
              <a:t>void </a:t>
            </a:r>
            <a:r>
              <a:rPr lang="en-US" altLang="zh-TW" sz="3200" b="1" kern="0" dirty="0" err="1" smtClean="0">
                <a:solidFill>
                  <a:srgbClr val="0070C0"/>
                </a:solidFill>
                <a:latin typeface="Arial Black" pitchFamily="34" charset="0"/>
              </a:rPr>
              <a:t>Init_ADC</a:t>
            </a:r>
            <a:r>
              <a:rPr lang="en-US" altLang="zh-TW" sz="3200" kern="0" dirty="0" smtClean="0">
                <a:latin typeface="Arial Black" pitchFamily="34" charset="0"/>
              </a:rPr>
              <a:t>(void)</a:t>
            </a:r>
          </a:p>
          <a:p>
            <a:pPr>
              <a:defRPr/>
            </a:pPr>
            <a:r>
              <a:rPr lang="en-US" altLang="zh-TW" sz="3200" kern="0" dirty="0">
                <a:latin typeface="Arial Black" pitchFamily="34" charset="0"/>
              </a:rPr>
              <a:t>void </a:t>
            </a:r>
            <a:r>
              <a:rPr lang="en-US" altLang="zh-TW" sz="3200" b="1" kern="0" dirty="0" err="1" smtClean="0">
                <a:solidFill>
                  <a:srgbClr val="0070C0"/>
                </a:solidFill>
                <a:latin typeface="Arial Black" pitchFamily="34" charset="0"/>
              </a:rPr>
              <a:t>ADC_IRQHandler</a:t>
            </a:r>
            <a:r>
              <a:rPr lang="en-US" altLang="zh-TW" sz="3200" kern="0" dirty="0" smtClean="0">
                <a:latin typeface="Arial Black" pitchFamily="34" charset="0"/>
              </a:rPr>
              <a:t>(void)</a:t>
            </a:r>
            <a:endParaRPr lang="en-US" altLang="zh-TW" sz="3200" kern="0" dirty="0">
              <a:latin typeface="Arial Black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13015" y="305829"/>
            <a:ext cx="11158370" cy="749185"/>
          </a:xfrm>
        </p:spPr>
        <p:txBody>
          <a:bodyPr>
            <a:normAutofit/>
          </a:bodyPr>
          <a:lstStyle/>
          <a:p>
            <a:r>
              <a:rPr lang="en-US" altLang="zh-TW" b="1" dirty="0" smtClean="0">
                <a:solidFill>
                  <a:schemeClr val="tx1"/>
                </a:solidFill>
                <a:latin typeface="Arial Black" pitchFamily="34" charset="0"/>
              </a:rPr>
              <a:t>C  Codes </a:t>
            </a:r>
            <a:r>
              <a:rPr lang="en-US" altLang="zh-TW" dirty="0" smtClean="0">
                <a:latin typeface="Arial Black" pitchFamily="34" charset="0"/>
              </a:rPr>
              <a:t>:</a:t>
            </a:r>
            <a:endParaRPr lang="en-US" altLang="zh-TW" sz="28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3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投影片編號版面配置區 3"/>
          <p:cNvSpPr txBox="1">
            <a:spLocks/>
          </p:cNvSpPr>
          <p:nvPr/>
        </p:nvSpPr>
        <p:spPr>
          <a:xfrm>
            <a:off x="9782907" y="6189785"/>
            <a:ext cx="1905000" cy="4572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 eaLnBrk="1" hangingPunct="1">
              <a:defRPr/>
            </a:pPr>
            <a:r>
              <a:rPr lang="en-US" altLang="zh-TW" sz="1400" b="1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3</a:t>
            </a:r>
            <a:endParaRPr lang="en-US" altLang="zh-TW" sz="1400" b="1" dirty="0">
              <a:solidFill>
                <a:srgbClr val="0000FF"/>
              </a:solidFill>
              <a:ea typeface="新細明體" panose="02020500000000000000" pitchFamily="18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61391" y="1637663"/>
            <a:ext cx="960782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dirty="0" err="1" smtClean="0">
                <a:latin typeface="Arial Black" pitchFamily="34" charset="0"/>
              </a:rPr>
              <a:t>Keil</a:t>
            </a:r>
            <a:r>
              <a:rPr lang="en-US" altLang="zh-TW" sz="5400" dirty="0" smtClean="0">
                <a:latin typeface="Arial Black" pitchFamily="34" charset="0"/>
              </a:rPr>
              <a:t> </a:t>
            </a:r>
            <a:r>
              <a:rPr lang="zh-TW" altLang="en-US" sz="5400" dirty="0" smtClean="0">
                <a:latin typeface="Arial Black" pitchFamily="34" charset="0"/>
              </a:rPr>
              <a:t>  </a:t>
            </a:r>
            <a:r>
              <a:rPr lang="en-US" altLang="zh-TW" sz="5400" dirty="0" smtClean="0">
                <a:latin typeface="Arial Black" pitchFamily="34" charset="0"/>
              </a:rPr>
              <a:t>Demo</a:t>
            </a:r>
          </a:p>
          <a:p>
            <a:pPr algn="ctr"/>
            <a:r>
              <a:rPr lang="en-US" altLang="zh-TW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400" b="1" dirty="0" smtClean="0">
                <a:latin typeface="Arial Black" panose="020B0A04020102020204" pitchFamily="34" charset="0"/>
                <a:ea typeface="微軟正黑體" panose="020B0604030504040204" pitchFamily="34" charset="-120"/>
              </a:rPr>
              <a:t>ADC</a:t>
            </a:r>
            <a:r>
              <a:rPr lang="zh-TW" altLang="en-US" sz="4400" b="1" dirty="0" smtClean="0">
                <a:latin typeface="Arial Black" panose="020B0A04020102020204" pitchFamily="34" charset="0"/>
                <a:ea typeface="微軟正黑體" panose="020B0604030504040204" pitchFamily="34" charset="-120"/>
              </a:rPr>
              <a:t>  </a:t>
            </a:r>
            <a:r>
              <a:rPr lang="en-US" altLang="zh-TW" sz="4400" b="1" dirty="0" smtClean="0">
                <a:latin typeface="Arial Black" panose="020B0A04020102020204" pitchFamily="34" charset="0"/>
                <a:ea typeface="微軟正黑體" panose="020B0604030504040204" pitchFamily="34" charset="-120"/>
              </a:rPr>
              <a:t>VR1</a:t>
            </a:r>
            <a:r>
              <a:rPr lang="zh-TW" altLang="en-US" sz="4400" b="1" dirty="0" smtClean="0">
                <a:latin typeface="Arial Black" panose="020B0A0402010202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sz="4400" b="1" dirty="0" smtClean="0">
                <a:latin typeface="Arial Black" panose="020B0A04020102020204" pitchFamily="34" charset="0"/>
                <a:ea typeface="微軟正黑體" panose="020B0604030504040204" pitchFamily="34" charset="-120"/>
              </a:rPr>
              <a:t>&amp;</a:t>
            </a:r>
            <a:r>
              <a:rPr lang="zh-TW" altLang="en-US" sz="4400" b="1" dirty="0" smtClean="0">
                <a:latin typeface="Arial Black" panose="020B0A0402010202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sz="4400" b="1" dirty="0" smtClean="0">
                <a:latin typeface="Arial Black" panose="020B0A04020102020204" pitchFamily="34" charset="0"/>
                <a:ea typeface="微軟正黑體" panose="020B0604030504040204" pitchFamily="34" charset="-120"/>
              </a:rPr>
              <a:t>LCD</a:t>
            </a:r>
            <a:endParaRPr lang="zh-TW" altLang="en-US" sz="44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282414"/>
      </p:ext>
    </p:extLst>
  </p:cSld>
  <p:clrMapOvr>
    <a:masterClrMapping/>
  </p:clrMapOvr>
</p:sld>
</file>

<file path=ppt/theme/theme1.xml><?xml version="1.0" encoding="utf-8"?>
<a:theme xmlns:a="http://schemas.openxmlformats.org/drawingml/2006/main" name="基礎">
  <a:themeElements>
    <a:clrScheme name="暖調藍色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基礎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基準</Template>
  <TotalTime>1789</TotalTime>
  <Words>194</Words>
  <Application>Microsoft Office PowerPoint</Application>
  <PresentationFormat>寬螢幕</PresentationFormat>
  <Paragraphs>83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微軟正黑體</vt:lpstr>
      <vt:lpstr>新細明體</vt:lpstr>
      <vt:lpstr>Arial</vt:lpstr>
      <vt:lpstr>Arial Black</vt:lpstr>
      <vt:lpstr>Calibri</vt:lpstr>
      <vt:lpstr>Corbel</vt:lpstr>
      <vt:lpstr>Times New Roman</vt:lpstr>
      <vt:lpstr>基礎</vt:lpstr>
      <vt:lpstr>PowerPoint 簡報</vt:lpstr>
      <vt:lpstr>PowerPoint 簡報</vt:lpstr>
      <vt:lpstr>ADC specification</vt:lpstr>
      <vt:lpstr>SAR (Successive Approximation Register) ADC </vt:lpstr>
      <vt:lpstr>ADC Single mode</vt:lpstr>
      <vt:lpstr>ADC Single-Cycle mode </vt:lpstr>
      <vt:lpstr>ADC Continuous mode</vt:lpstr>
      <vt:lpstr>C  Codes :</vt:lpstr>
      <vt:lpstr>PowerPoint 簡報</vt:lpstr>
      <vt:lpstr>Practice VR1 connect ADC7 (GPA7) 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wang</cp:lastModifiedBy>
  <cp:revision>103</cp:revision>
  <dcterms:created xsi:type="dcterms:W3CDTF">2021-03-09T06:31:40Z</dcterms:created>
  <dcterms:modified xsi:type="dcterms:W3CDTF">2021-08-11T07:31:57Z</dcterms:modified>
</cp:coreProperties>
</file>