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DFKai-SB" panose="03000509000000000000" pitchFamily="65" charset="-120"/>
      <p:regular r:id="rId23"/>
    </p:embeddedFont>
    <p:embeddedFont>
      <p:font typeface="DFKai-SB" panose="03000509000000000000" pitchFamily="65" charset="-12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Garamond" panose="02020404030301010803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gH2wdcDoXLHdemZirkbjSo6kdL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D6745-3197-42AF-9078-47B61D475162}" v="1" dt="2023-10-27T01:37:56.703"/>
  </p1510:revLst>
</p1510:revInfo>
</file>

<file path=ppt/tableStyles.xml><?xml version="1.0" encoding="utf-8"?>
<a:tblStyleLst xmlns:a="http://schemas.openxmlformats.org/drawingml/2006/main" def="{2B4EFBC7-A9E0-40A9-BD29-45DF63F10CA8}">
  <a:tblStyle styleId="{2B4EFBC7-A9E0-40A9-BD29-45DF63F10CA8}" styleName="Table_0">
    <a:wholeTbl>
      <a:tcTxStyle b="off" i="off">
        <a:font>
          <a:latin typeface="Garamond"/>
          <a:ea typeface="Garamond"/>
          <a:cs typeface="Garamond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8F2E8"/>
          </a:solidFill>
        </a:fill>
      </a:tcStyle>
    </a:wholeTbl>
    <a:band1H>
      <a:tcTxStyle/>
      <a:tcStyle>
        <a:tcBdr/>
        <a:fill>
          <a:solidFill>
            <a:srgbClr val="F1E4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1E4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aramond"/>
          <a:ea typeface="Garamond"/>
          <a:cs typeface="Garamond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aramond"/>
          <a:ea typeface="Garamond"/>
          <a:cs typeface="Garamond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aramond"/>
          <a:ea typeface="Garamond"/>
          <a:cs typeface="Garamond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customschemas.google.com/relationships/presentationmetadata" Target="meta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38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1" descr="HD-PanelTitle-GrommetsCombin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1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21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全景圖片 (含標題)">
  <p:cSld name="全景圖片 (含標題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 txBox="1"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>
            <a:spLocks noGrp="1"/>
          </p:cNvSpPr>
          <p:nvPr>
            <p:ph type="pic" idx="2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30"/>
          <p:cNvSpPr txBox="1">
            <a:spLocks noGrp="1"/>
          </p:cNvSpPr>
          <p:nvPr>
            <p:ph type="body" idx="1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5" name="Google Shape;85;p3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1"/>
          <p:cNvSpPr txBox="1"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1"/>
          <p:cNvSpPr txBox="1"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3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4" name="Google Shape;94;p31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2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2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2"/>
          <p:cNvSpPr txBox="1">
            <a:spLocks noGrp="1"/>
          </p:cNvSpPr>
          <p:nvPr>
            <p:ph type="body" idx="2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3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32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3" name="Google Shape;103;p32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4" name="Google Shape;104;p3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3"/>
          <p:cNvSpPr txBox="1"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3"/>
          <p:cNvSpPr txBox="1"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3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4"/>
          <p:cNvSpPr txBox="1">
            <a:spLocks noGrp="1"/>
          </p:cNvSpPr>
          <p:nvPr>
            <p:ph type="body" idx="1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34"/>
          <p:cNvSpPr txBox="1">
            <a:spLocks noGrp="1"/>
          </p:cNvSpPr>
          <p:nvPr>
            <p:ph type="body" idx="2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4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19" name="Google Shape;119;p34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0" name="Google Shape;120;p34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5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5"/>
          <p:cNvSpPr txBox="1">
            <a:spLocks noGrp="1"/>
          </p:cNvSpPr>
          <p:nvPr>
            <p:ph type="body" idx="1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5"/>
          <p:cNvSpPr txBox="1">
            <a:spLocks noGrp="1"/>
          </p:cNvSpPr>
          <p:nvPr>
            <p:ph type="body" idx="2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3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8" name="Google Shape;128;p3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6"/>
          <p:cNvSpPr txBox="1">
            <a:spLocks noGrp="1"/>
          </p:cNvSpPr>
          <p:nvPr>
            <p:ph type="body" idx="1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5" name="Google Shape;135;p3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7"/>
          <p:cNvSpPr txBox="1">
            <a:spLocks noGrp="1"/>
          </p:cNvSpPr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7"/>
          <p:cNvSpPr txBox="1">
            <a:spLocks noGrp="1"/>
          </p:cNvSpPr>
          <p:nvPr>
            <p:ph type="body" idx="1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2" name="Google Shape;142;p37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2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2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23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24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24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1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2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2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body" idx="3"/>
          </p:nvPr>
        </p:nvSpPr>
        <p:spPr>
          <a:xfrm>
            <a:off x="6180671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body" idx="4"/>
          </p:nvPr>
        </p:nvSpPr>
        <p:spPr>
          <a:xfrm>
            <a:off x="6180671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5" name="Google Shape;55;p2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1" name="Google Shape;61;p2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 txBox="1"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body" idx="2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3" name="Google Shape;73;p28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>
            <a:spLocks noGrp="1"/>
          </p:cNvSpPr>
          <p:nvPr>
            <p:ph type="pic" idx="2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7" name="Google Shape;77;p29"/>
          <p:cNvSpPr txBox="1">
            <a:spLocks noGrp="1"/>
          </p:cNvSpPr>
          <p:nvPr>
            <p:ph type="body" idx="1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0" descr="HD-PanelContent-GrommetsCombined.png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0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 sz="6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LAB_3# Kernel Task Structures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Makefile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0"/>
          <p:cNvSpPr txBox="1"/>
          <p:nvPr/>
        </p:nvSpPr>
        <p:spPr>
          <a:xfrm>
            <a:off x="7197727" y="3029066"/>
            <a:ext cx="424814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obj-m：表示需要編繹成module的目標</a:t>
            </a:r>
            <a:r>
              <a:rPr lang="en-US" sz="1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檔案名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集合，編譯的方式為編譯成區塊。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KVERSION := $(shell </a:t>
            </a:r>
            <a:r>
              <a:rPr lang="en-US" sz="1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uname -r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)：取得 kernel 版本。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KERNEL_DIR = /usr/src/linux-headers-$(KVERSION)/ :編譯 kernel 需要 include kernel 目錄。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2" y="3442190"/>
            <a:ext cx="5526624" cy="148207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56430" y="3194130"/>
            <a:ext cx="6632721" cy="199465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1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Makefile</a:t>
            </a:r>
            <a:endParaRPr/>
          </a:p>
        </p:txBody>
      </p:sp>
      <p:sp>
        <p:nvSpPr>
          <p:cNvPr id="233" name="Google Shape;233;p11"/>
          <p:cNvSpPr/>
          <p:nvPr/>
        </p:nvSpPr>
        <p:spPr>
          <a:xfrm>
            <a:off x="7285522" y="2677826"/>
            <a:ext cx="4403555" cy="302727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: make的執行動作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clean : make的清除動作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C: 跟make說kernel module目錄在哪裡。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PWD : = $(shell pwd)：取得目前目錄。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= $(PWD): Makefile 從該目錄中讀取，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傳遞參數給 M。</a:t>
            </a:r>
            <a:endParaRPr/>
          </a:p>
        </p:txBody>
      </p:sp>
      <p:sp>
        <p:nvSpPr>
          <p:cNvPr id="234" name="Google Shape;234;p1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35" name="Google Shape;235;p11"/>
          <p:cNvSpPr txBox="1"/>
          <p:nvPr/>
        </p:nvSpPr>
        <p:spPr>
          <a:xfrm>
            <a:off x="1414797" y="5528381"/>
            <a:ext cx="41985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檔名只能以 Makefile 命名。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Complie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2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5000"/>
              <a:buFont typeface="Garamond"/>
              <a:buAutoNum type="arabicPeriod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Ctrl + Alt + T 開啟終端機，輸入“</a:t>
            </a:r>
            <a:r>
              <a:rPr lang="en-US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make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”指令，把 xxx.c 跟 Makefile 兩個檔案編譯。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1044"/>
              </a:spcBef>
              <a:spcAft>
                <a:spcPts val="0"/>
              </a:spcAft>
              <a:buClr>
                <a:schemeClr val="dk1"/>
              </a:buClr>
              <a:buSzPct val="115000"/>
              <a:buFont typeface="Garamond"/>
              <a:buAutoNum type="arabicPeriod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輸入 </a:t>
            </a:r>
            <a:r>
              <a:rPr lang="en-US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sudo insmod xxx.ko 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呼叫simple_init 這個 function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)</a:t>
            </a:r>
            <a:endParaRPr/>
          </a:p>
          <a:p>
            <a:pPr marL="457200" lvl="0" indent="-457200" algn="l" rtl="0">
              <a:lnSpc>
                <a:spcPct val="150000"/>
              </a:lnSpc>
              <a:spcBef>
                <a:spcPts val="1044"/>
              </a:spcBef>
              <a:spcAft>
                <a:spcPts val="0"/>
              </a:spcAft>
              <a:buClr>
                <a:schemeClr val="dk1"/>
              </a:buClr>
              <a:buSzPct val="115000"/>
              <a:buFont typeface="Garamond"/>
              <a:buAutoNum type="arabicPeriod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輸入 Linux password (此時輸入登入密碼不會顯示)</a:t>
            </a:r>
            <a:endParaRPr/>
          </a:p>
          <a:p>
            <a:pPr marL="457200" lvl="0" indent="-457200" algn="l" rtl="0">
              <a:lnSpc>
                <a:spcPct val="150000"/>
              </a:lnSpc>
              <a:spcBef>
                <a:spcPts val="1044"/>
              </a:spcBef>
              <a:spcAft>
                <a:spcPts val="0"/>
              </a:spcAft>
              <a:buClr>
                <a:schemeClr val="dk1"/>
              </a:buClr>
              <a:buSzPct val="115000"/>
              <a:buFont typeface="Garamond"/>
              <a:buAutoNum type="arabicPeriod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輸入 </a:t>
            </a:r>
            <a:r>
              <a:rPr lang="en-US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sudo rmmod xxx.ko 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呼叫simple_exit 這個 function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)</a:t>
            </a:r>
            <a:endParaRPr/>
          </a:p>
          <a:p>
            <a:pPr marL="457200" lvl="0" indent="-457200" algn="l" rtl="0">
              <a:lnSpc>
                <a:spcPct val="150000"/>
              </a:lnSpc>
              <a:spcBef>
                <a:spcPts val="1044"/>
              </a:spcBef>
              <a:spcAft>
                <a:spcPts val="0"/>
              </a:spcAft>
              <a:buClr>
                <a:schemeClr val="dk1"/>
              </a:buClr>
              <a:buSzPct val="115000"/>
              <a:buFont typeface="Garamond"/>
              <a:buAutoNum type="arabicPeriod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輸入“</a:t>
            </a:r>
            <a:r>
              <a:rPr lang="en-US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dmesg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”顯示結果。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42" name="Google Shape;242;p1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Complie</a:t>
            </a:r>
            <a:endParaRPr/>
          </a:p>
        </p:txBody>
      </p:sp>
      <p:pic>
        <p:nvPicPr>
          <p:cNvPr id="248" name="Google Shape;248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20323" y="2139695"/>
            <a:ext cx="6986618" cy="45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50" name="Google Shape;250;p13"/>
          <p:cNvSpPr txBox="1"/>
          <p:nvPr/>
        </p:nvSpPr>
        <p:spPr>
          <a:xfrm>
            <a:off x="4197755" y="4190012"/>
            <a:ext cx="75552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命名檔案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不能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以module命名，例如:kernel、 module。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Complie</a:t>
            </a:r>
            <a:endParaRPr/>
          </a:p>
        </p:txBody>
      </p:sp>
      <p:sp>
        <p:nvSpPr>
          <p:cNvPr id="256" name="Google Shape;256;p14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Ctrl + Alt + T 開啟終端機，輸入“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”指令，把 xxx.c 跟 Makefile 兩個檔案編譯。(在自己創建的資料夾底下，cd 進入資料夾。或右鍵開啟終端機)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/>
          </a:p>
        </p:txBody>
      </p:sp>
      <p:pic>
        <p:nvPicPr>
          <p:cNvPr id="257" name="Google Shape;25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3835" y="3447405"/>
            <a:ext cx="5559445" cy="3379718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4"/>
          <p:cNvSpPr/>
          <p:nvPr/>
        </p:nvSpPr>
        <p:spPr>
          <a:xfrm>
            <a:off x="3418542" y="3656063"/>
            <a:ext cx="5554738" cy="148120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59" name="Google Shape;259;p1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Complie</a:t>
            </a:r>
            <a:endParaRPr/>
          </a:p>
        </p:txBody>
      </p:sp>
      <p:pic>
        <p:nvPicPr>
          <p:cNvPr id="265" name="Google Shape;265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67881" y="2439486"/>
            <a:ext cx="7856237" cy="395471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10554" y="2504006"/>
            <a:ext cx="6459069" cy="384195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Compile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611575" y="3203553"/>
            <a:ext cx="34452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當使用 sudo insmod lab3.ko 時，會自動的呼叫simple_init 這個 function。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輸入終端機密碼。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輸入dmesg顯示結果。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16"/>
          <p:cNvSpPr/>
          <p:nvPr/>
        </p:nvSpPr>
        <p:spPr>
          <a:xfrm>
            <a:off x="1010554" y="2741028"/>
            <a:ext cx="6459069" cy="1813044"/>
          </a:xfrm>
          <a:prstGeom prst="rect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75" name="Google Shape;27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5550" y="2477714"/>
            <a:ext cx="6441246" cy="386824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10554" y="2504006"/>
            <a:ext cx="6459069" cy="384195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Compile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17"/>
          <p:cNvSpPr txBox="1"/>
          <p:nvPr/>
        </p:nvSpPr>
        <p:spPr>
          <a:xfrm>
            <a:off x="7611575" y="3203553"/>
            <a:ext cx="34452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當使用 sudo insmod lab3.ko 時，會自動的呼叫simple_init 這個 function。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輸入終端機密碼。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輸入dmesg顯示結果。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17"/>
          <p:cNvSpPr/>
          <p:nvPr/>
        </p:nvSpPr>
        <p:spPr>
          <a:xfrm>
            <a:off x="1010554" y="2741028"/>
            <a:ext cx="6459069" cy="1813044"/>
          </a:xfrm>
          <a:prstGeom prst="rect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85" name="Google Shape;28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9702" y="2477714"/>
            <a:ext cx="6452942" cy="386824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Compile</a:t>
            </a:r>
            <a:endParaRPr/>
          </a:p>
        </p:txBody>
      </p:sp>
      <p:pic>
        <p:nvPicPr>
          <p:cNvPr id="292" name="Google Shape;292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95402" y="2640590"/>
            <a:ext cx="5524718" cy="331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8"/>
          <p:cNvSpPr txBox="1"/>
          <p:nvPr/>
        </p:nvSpPr>
        <p:spPr>
          <a:xfrm>
            <a:off x="7482885" y="3699362"/>
            <a:ext cx="320304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當使用 sudo rmmod lab3.ko 時，會自動的呼叫到 simple_exit 這個 function。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94" name="Google Shape;294;p18"/>
          <p:cNvSpPr/>
          <p:nvPr/>
        </p:nvSpPr>
        <p:spPr>
          <a:xfrm>
            <a:off x="1295402" y="3127217"/>
            <a:ext cx="5524718" cy="281002"/>
          </a:xfrm>
          <a:prstGeom prst="rect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95" name="Google Shape;29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9795" y="2473217"/>
            <a:ext cx="6435932" cy="3865057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8"/>
          <p:cNvSpPr/>
          <p:nvPr/>
        </p:nvSpPr>
        <p:spPr>
          <a:xfrm>
            <a:off x="839795" y="5977313"/>
            <a:ext cx="6375652" cy="221052"/>
          </a:xfrm>
          <a:prstGeom prst="rect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97" name="Google Shape;297;p1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9"/>
          <p:cNvSpPr txBox="1">
            <a:spLocks noGrp="1"/>
          </p:cNvSpPr>
          <p:nvPr>
            <p:ph type="title"/>
          </p:nvPr>
        </p:nvSpPr>
        <p:spPr>
          <a:xfrm>
            <a:off x="1295402" y="1092466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DFKai-SB"/>
              <a:buNone/>
            </a:pPr>
            <a:r>
              <a:rPr lang="en-US" b="1" dirty="0" err="1">
                <a:latin typeface="DFKai-SB"/>
                <a:ea typeface="DFKai-SB"/>
                <a:cs typeface="DFKai-SB"/>
                <a:sym typeface="DFKai-SB"/>
              </a:rPr>
              <a:t>練習</a:t>
            </a:r>
            <a:endParaRPr dirty="0"/>
          </a:p>
        </p:txBody>
      </p:sp>
      <p:sp>
        <p:nvSpPr>
          <p:cNvPr id="303" name="Google Shape;303;p1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53F3755-0FF3-9109-218B-B306160B0ADC}"/>
              </a:ext>
            </a:extLst>
          </p:cNvPr>
          <p:cNvSpPr txBox="1">
            <a:spLocks/>
          </p:cNvSpPr>
          <p:nvPr/>
        </p:nvSpPr>
        <p:spPr>
          <a:xfrm>
            <a:off x="960664" y="2396333"/>
            <a:ext cx="10515600" cy="470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60045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20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修改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範例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程式碼，</a:t>
            </a:r>
            <a:r>
              <a:rPr lang="en-US" altLang="zh-TW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新增task_struct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的狀態、優先權、policy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，並使用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Hash Table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儲存起來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後，再將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Hash Table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列印，並將結果截圖。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(60%)</a:t>
            </a:r>
          </a:p>
          <a:p>
            <a:pPr marL="457200" lvl="1" indent="0">
              <a:buNone/>
            </a:pPr>
            <a:r>
              <a:rPr lang="zh-TW" altLang="en-US" sz="1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*要求 </a:t>
            </a:r>
            <a:r>
              <a:rPr lang="en-US" altLang="zh-TW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static DEFINE_HASHTABLE(</a:t>
            </a:r>
            <a:r>
              <a:rPr lang="en-US" altLang="zh-TW" sz="18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table_name</a:t>
            </a:r>
            <a:r>
              <a:rPr lang="en-US" altLang="zh-TW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大小</a:t>
            </a:r>
            <a:r>
              <a:rPr lang="en-US" altLang="zh-TW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), </a:t>
            </a:r>
            <a:r>
              <a:rPr lang="en-US" altLang="zh-TW" sz="18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hash_add</a:t>
            </a:r>
            <a:r>
              <a:rPr lang="en-US" altLang="zh-TW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table_name</a:t>
            </a:r>
            <a:r>
              <a:rPr lang="en-US" altLang="zh-TW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 node, key);</a:t>
            </a:r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has_delete</a:t>
            </a:r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，提示給的</a:t>
            </a:r>
            <a:r>
              <a:rPr lang="en-US" altLang="zh-TW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需要加上完整註解。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承上題，請依序列出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Policy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的常見種類，並加以解釋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。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(40%)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  <a:p>
            <a:pPr marL="0" indent="0">
              <a:buClr>
                <a:schemeClr val="tx1"/>
              </a:buClr>
              <a:buFont typeface="Arial"/>
              <a:buNone/>
            </a:pP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Font typeface="Arial"/>
              <a:buNone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作業繳交格式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練習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.c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名稱格式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HW3_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.c) +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終端機顯示結果截圖、第二題文件轉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PDF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，一同壓縮後上傳。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Font typeface="Arial"/>
              <a:buNone/>
            </a:pP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Kernel Task Structures</a:t>
            </a:r>
            <a:endParaRPr/>
          </a:p>
        </p:txBody>
      </p:sp>
      <p:pic>
        <p:nvPicPr>
          <p:cNvPr id="154" name="Google Shape;154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412213" y="2486715"/>
            <a:ext cx="5484385" cy="383788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"/>
          <p:cNvSpPr txBox="1"/>
          <p:nvPr/>
        </p:nvSpPr>
        <p:spPr>
          <a:xfrm>
            <a:off x="987832" y="3346291"/>
            <a:ext cx="4207623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 將行程列表(PCB)儲存在任務列表的循環雙向鏈結串列中，其中每個元素都以 task_struct 結構表示。任務結構包含有關特定行程的所有訊息。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3AB79EF-4610-FE6C-3329-25B1A63A4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304" y="1625914"/>
            <a:ext cx="5364945" cy="220999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10F13E3-AE9D-A205-FD86-493D2B307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83" y="182598"/>
            <a:ext cx="6325148" cy="649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6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>
            <a:spLocks noGrp="1"/>
          </p:cNvSpPr>
          <p:nvPr>
            <p:ph type="title"/>
          </p:nvPr>
        </p:nvSpPr>
        <p:spPr>
          <a:xfrm>
            <a:off x="1295401" y="998757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PCB</a:t>
            </a:r>
            <a:endParaRPr b="1"/>
          </a:p>
        </p:txBody>
      </p:sp>
      <p:pic>
        <p:nvPicPr>
          <p:cNvPr id="162" name="Google Shape;162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5989" y="2541383"/>
            <a:ext cx="5043788" cy="378284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"/>
          <p:cNvSpPr txBox="1"/>
          <p:nvPr/>
        </p:nvSpPr>
        <p:spPr>
          <a:xfrm>
            <a:off x="1295401" y="3463307"/>
            <a:ext cx="437249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 將行程列表儲存在PCB中，以 task_struct 結構表示。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PCB ( Process Control Block ): </a:t>
            </a:r>
            <a:r>
              <a:rPr lang="en-US" sz="2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是作業系統核心中一種資料結構，主要表示行程的狀態。</a:t>
            </a:r>
            <a:endParaRPr/>
          </a:p>
        </p:txBody>
      </p:sp>
      <p:sp>
        <p:nvSpPr>
          <p:cNvPr id="164" name="Google Shape;164;p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Process state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95090" y="2842953"/>
            <a:ext cx="8001819" cy="311727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task_struct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5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task_struct 結構定義在 &lt; linux/sched/signal.h &gt; 這 library 裡面。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11049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在Linux中，巨集 for_each_process( ) 可以顯示系統經歷的所有任務。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11049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當程式循環執行 for_each_process( ) 時，在 task_struct 的不同欄位可以被顯示出來。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task_struct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85" name="Google Shape;185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79954" y="2498113"/>
            <a:ext cx="6230548" cy="381818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6"/>
          <p:cNvSpPr/>
          <p:nvPr/>
        </p:nvSpPr>
        <p:spPr>
          <a:xfrm>
            <a:off x="3129584" y="2646298"/>
            <a:ext cx="5274584" cy="27146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3129584" y="3089446"/>
            <a:ext cx="5274584" cy="27146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3129584" y="3913636"/>
            <a:ext cx="5274584" cy="27146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3129584" y="5666684"/>
            <a:ext cx="5274584" cy="27146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0" name="Google Shape;190;p6"/>
          <p:cNvSpPr txBox="1"/>
          <p:nvPr/>
        </p:nvSpPr>
        <p:spPr>
          <a:xfrm>
            <a:off x="9135870" y="2597366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狀態</a:t>
            </a:r>
            <a:endParaRPr/>
          </a:p>
        </p:txBody>
      </p:sp>
      <p:sp>
        <p:nvSpPr>
          <p:cNvPr id="191" name="Google Shape;191;p6"/>
          <p:cNvSpPr txBox="1"/>
          <p:nvPr/>
        </p:nvSpPr>
        <p:spPr>
          <a:xfrm>
            <a:off x="9135870" y="3035273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優先權</a:t>
            </a:r>
            <a:endParaRPr/>
          </a:p>
        </p:txBody>
      </p:sp>
      <p:sp>
        <p:nvSpPr>
          <p:cNvPr id="192" name="Google Shape;192;p6"/>
          <p:cNvSpPr txBox="1"/>
          <p:nvPr/>
        </p:nvSpPr>
        <p:spPr>
          <a:xfrm>
            <a:off x="9210502" y="3884782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6"/>
          <p:cNvSpPr txBox="1"/>
          <p:nvPr/>
        </p:nvSpPr>
        <p:spPr>
          <a:xfrm>
            <a:off x="9210112" y="5617753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名稱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task_struct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00" name="Google Shape;200;p7"/>
          <p:cNvSpPr txBox="1"/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task_struct {</a:t>
            </a:r>
            <a:endParaRPr/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rPr lang="en-US" sz="2400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unsigned long </a:t>
            </a:r>
            <a:r>
              <a:rPr lang="en-US" sz="2400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policy</a:t>
            </a:r>
            <a:r>
              <a:rPr lang="en-US" sz="2400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rPr lang="en-US" sz="2400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};  </a:t>
            </a:r>
            <a:endParaRPr/>
          </a:p>
        </p:txBody>
      </p:sp>
      <p:graphicFrame>
        <p:nvGraphicFramePr>
          <p:cNvPr id="201" name="Google Shape;201;p7"/>
          <p:cNvGraphicFramePr/>
          <p:nvPr/>
        </p:nvGraphicFramePr>
        <p:xfrm>
          <a:off x="2031999" y="4114800"/>
          <a:ext cx="8128000" cy="1854250"/>
        </p:xfrm>
        <a:graphic>
          <a:graphicData uri="http://schemas.openxmlformats.org/drawingml/2006/table">
            <a:tbl>
              <a:tblPr firstRow="1" bandRow="1">
                <a:noFill/>
                <a:tableStyleId>{2B4EFBC7-A9E0-40A9-BD29-45DF63F10CA8}</a:tableStyleId>
              </a:tblPr>
              <a:tblGrid>
                <a:gridCol w="333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種類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功能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值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SCHED_NORMAL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用於一般行程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SCHED_FIFO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先入先出的排程方法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SCHED_RR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依序循環的排程方法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SCHED_BATCH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分時策略的排程方法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2" name="Google Shape;202;p7"/>
          <p:cNvSpPr/>
          <p:nvPr/>
        </p:nvSpPr>
        <p:spPr>
          <a:xfrm>
            <a:off x="5771529" y="3105034"/>
            <a:ext cx="42203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task_struct-&gt; 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policy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task_struct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09" name="Google Shape;209;p8"/>
          <p:cNvSpPr txBox="1"/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task_struct {</a:t>
            </a:r>
            <a:endParaRPr/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rPr lang="en-US" sz="2400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unsigned int </a:t>
            </a:r>
            <a:r>
              <a:rPr lang="en-US" sz="2400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flags</a:t>
            </a:r>
            <a:r>
              <a:rPr lang="en-US" sz="2400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rPr lang="en-US" sz="2400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};  </a:t>
            </a:r>
            <a:endParaRPr/>
          </a:p>
        </p:txBody>
      </p:sp>
      <p:graphicFrame>
        <p:nvGraphicFramePr>
          <p:cNvPr id="210" name="Google Shape;210;p8"/>
          <p:cNvGraphicFramePr/>
          <p:nvPr/>
        </p:nvGraphicFramePr>
        <p:xfrm>
          <a:off x="2485966" y="4023360"/>
          <a:ext cx="7220050" cy="2225100"/>
        </p:xfrm>
        <a:graphic>
          <a:graphicData uri="http://schemas.openxmlformats.org/drawingml/2006/table">
            <a:tbl>
              <a:tblPr firstRow="1" bandRow="1">
                <a:noFill/>
                <a:tableStyleId>{2B4EFBC7-A9E0-40A9-BD29-45DF63F10CA8}</a:tableStyleId>
              </a:tblPr>
              <a:tblGrid>
                <a:gridCol w="362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種類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功能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PF_FORKNOEXEC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行程剛創建但還沒執行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PF_SUPERPRIV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高級用戶特權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PF_DUMPCORE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關於</a:t>
                      </a: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kernel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PF_SIGNALED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行程被</a:t>
                      </a: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signal</a:t>
                      </a:r>
                      <a:r>
                        <a:rPr lang="en-US" sz="18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控制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PF_EXITING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進程關閉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1" name="Google Shape;211;p8"/>
          <p:cNvSpPr/>
          <p:nvPr/>
        </p:nvSpPr>
        <p:spPr>
          <a:xfrm>
            <a:off x="5534692" y="2556932"/>
            <a:ext cx="5467279" cy="116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用來反映一個行程的狀態訊息，但不是指運行狀態，而是用來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</a:t>
            </a: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識別行程當前的狀態。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task_struct-&gt;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flags</a:t>
            </a:r>
            <a:endParaRPr sz="24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>
            <a:spLocks noGrp="1"/>
          </p:cNvSpPr>
          <p:nvPr>
            <p:ph type="title"/>
          </p:nvPr>
        </p:nvSpPr>
        <p:spPr>
          <a:xfrm>
            <a:off x="1129148" y="275551"/>
            <a:ext cx="9601196" cy="98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Kernel code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336972" y="1157929"/>
            <a:ext cx="5185547" cy="562525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有機">
  <a:themeElements>
    <a:clrScheme name="有機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611</Words>
  <Application>Microsoft Office PowerPoint</Application>
  <PresentationFormat>寬螢幕</PresentationFormat>
  <Paragraphs>125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Arial</vt:lpstr>
      <vt:lpstr>Calibri</vt:lpstr>
      <vt:lpstr>Garamond</vt:lpstr>
      <vt:lpstr>Noto Sans Symbols</vt:lpstr>
      <vt:lpstr>DFKai-SB</vt:lpstr>
      <vt:lpstr>DFKai-SB</vt:lpstr>
      <vt:lpstr>Times New Roman</vt:lpstr>
      <vt:lpstr>有機</vt:lpstr>
      <vt:lpstr>Operating System</vt:lpstr>
      <vt:lpstr>Kernel Task Structures</vt:lpstr>
      <vt:lpstr>PCB</vt:lpstr>
      <vt:lpstr>Process state</vt:lpstr>
      <vt:lpstr>task_struct</vt:lpstr>
      <vt:lpstr>task_struct</vt:lpstr>
      <vt:lpstr>task_struct</vt:lpstr>
      <vt:lpstr>task_struct</vt:lpstr>
      <vt:lpstr>Kernel code</vt:lpstr>
      <vt:lpstr>Makefile</vt:lpstr>
      <vt:lpstr>Makefile</vt:lpstr>
      <vt:lpstr>Complie</vt:lpstr>
      <vt:lpstr>Complie</vt:lpstr>
      <vt:lpstr>Complie</vt:lpstr>
      <vt:lpstr>Complie</vt:lpstr>
      <vt:lpstr>Compile</vt:lpstr>
      <vt:lpstr>Compile</vt:lpstr>
      <vt:lpstr>Compile</vt:lpstr>
      <vt:lpstr>練習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dc:creator>LAB</dc:creator>
  <cp:lastModifiedBy>皓翔 楊</cp:lastModifiedBy>
  <cp:revision>5</cp:revision>
  <dcterms:created xsi:type="dcterms:W3CDTF">2018-09-10T07:34:12Z</dcterms:created>
  <dcterms:modified xsi:type="dcterms:W3CDTF">2023-10-27T04:35:50Z</dcterms:modified>
</cp:coreProperties>
</file>