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69" r:id="rId13"/>
    <p:sldId id="270" r:id="rId14"/>
    <p:sldId id="271" r:id="rId15"/>
    <p:sldId id="272" r:id="rId16"/>
    <p:sldId id="273" r:id="rId17"/>
    <p:sldId id="282" r:id="rId18"/>
    <p:sldId id="283" r:id="rId19"/>
    <p:sldId id="286" r:id="rId20"/>
    <p:sldId id="284" r:id="rId21"/>
    <p:sldId id="266" r:id="rId22"/>
    <p:sldId id="267" r:id="rId23"/>
    <p:sldId id="268" r:id="rId24"/>
    <p:sldId id="274" r:id="rId25"/>
    <p:sldId id="275" r:id="rId26"/>
    <p:sldId id="276" r:id="rId27"/>
    <p:sldId id="277" r:id="rId28"/>
    <p:sldId id="281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  <p:boldItalic r:id="rId38"/>
    </p:embeddedFont>
    <p:embeddedFont>
      <p:font typeface="標楷體" panose="03000509000000000000" pitchFamily="65" charset="-120"/>
      <p:regular r:id="rId39"/>
    </p:embeddedFont>
    <p:embeddedFont>
      <p:font typeface="標楷體" panose="03000509000000000000" pitchFamily="65" charset="-12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4KfUCD9KadE5wM2cPe9z27KZ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101EA-AE3A-4715-9C71-2582CF8B6E30}" v="41" dt="2023-11-10T02:49:04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3630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702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885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3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916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606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9174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7116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36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12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31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4" descr="HD-PanelTitle-GrommetsCombin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4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3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3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3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3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4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4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3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3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 descr="HD-PanelContent-GrommetsCombined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6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LAB_4# Multithread Sort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altLang="zh-TW" b="1" dirty="0">
                <a:latin typeface="Times New Roman"/>
                <a:cs typeface="Times New Roman"/>
                <a:sym typeface="Times New Roman"/>
              </a:rPr>
              <a:t>Mutex </a:t>
            </a:r>
            <a:r>
              <a:rPr lang="zh-TW" altLang="en-US" b="1" dirty="0">
                <a:latin typeface="Times New Roman"/>
                <a:cs typeface="Times New Roman"/>
                <a:sym typeface="Times New Roman"/>
              </a:rPr>
              <a:t>互斥鎖</a:t>
            </a:r>
            <a:endParaRPr b="1" dirty="0"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155" indent="0">
              <a:lnSpc>
                <a:spcPct val="15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新增互斥鎖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(Mutex)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mutex = PTHREAD_MUTEX_INITIALIZER;</a:t>
            </a:r>
            <a:endParaRPr dirty="0"/>
          </a:p>
          <a:p>
            <a:pPr marL="97155" indent="0">
              <a:lnSpc>
                <a:spcPct val="15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摧毀互斥鎖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不再使用互斥鎖時，要調用此函數已釋放相關資源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: </a:t>
            </a:r>
          </a:p>
          <a:p>
            <a:pPr marL="97155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pthread_mutex_destroy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(&amp;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parameter_name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285750" lvl="0" indent="-11049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1D362F-AA87-9648-0F39-2B3EA8FEF5B7}"/>
              </a:ext>
            </a:extLst>
          </p:cNvPr>
          <p:cNvSpPr/>
          <p:nvPr/>
        </p:nvSpPr>
        <p:spPr>
          <a:xfrm>
            <a:off x="4408714" y="3429000"/>
            <a:ext cx="816428" cy="27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30CF00-38A8-C125-879D-EFB0D83B349E}"/>
              </a:ext>
            </a:extLst>
          </p:cNvPr>
          <p:cNvSpPr txBox="1"/>
          <p:nvPr/>
        </p:nvSpPr>
        <p:spPr>
          <a:xfrm>
            <a:off x="5804807" y="2562723"/>
            <a:ext cx="1620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可自定義變數名稱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0F90C90-7185-961B-B1EA-57BFB3F3035E}"/>
              </a:ext>
            </a:extLst>
          </p:cNvPr>
          <p:cNvCxnSpPr>
            <a:stCxn id="17" idx="0"/>
            <a:endCxn id="18" idx="1"/>
          </p:cNvCxnSpPr>
          <p:nvPr/>
        </p:nvCxnSpPr>
        <p:spPr>
          <a:xfrm flipV="1">
            <a:off x="4816928" y="2716612"/>
            <a:ext cx="987879" cy="71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5A7119F-AD55-A01A-3D7C-C0F5EEB48E18}"/>
              </a:ext>
            </a:extLst>
          </p:cNvPr>
          <p:cNvSpPr/>
          <p:nvPr/>
        </p:nvSpPr>
        <p:spPr>
          <a:xfrm>
            <a:off x="5491842" y="3359604"/>
            <a:ext cx="4746172" cy="40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FF6218-3901-7C4A-D1FD-DA8E79E9AE26}"/>
              </a:ext>
            </a:extLst>
          </p:cNvPr>
          <p:cNvSpPr txBox="1"/>
          <p:nvPr/>
        </p:nvSpPr>
        <p:spPr>
          <a:xfrm>
            <a:off x="7932964" y="2949020"/>
            <a:ext cx="10823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靜態初始化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A9CA8D-06C5-F5D5-D5A8-C6DABE6D570B}"/>
              </a:ext>
            </a:extLst>
          </p:cNvPr>
          <p:cNvSpPr/>
          <p:nvPr/>
        </p:nvSpPr>
        <p:spPr>
          <a:xfrm>
            <a:off x="5491841" y="4566407"/>
            <a:ext cx="2084615" cy="40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EBBC5C4-2D7E-8332-7C73-32B50868EBDB}"/>
              </a:ext>
            </a:extLst>
          </p:cNvPr>
          <p:cNvSpPr txBox="1"/>
          <p:nvPr/>
        </p:nvSpPr>
        <p:spPr>
          <a:xfrm>
            <a:off x="7576457" y="5177199"/>
            <a:ext cx="10980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互斥鎖名稱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AAD3A56-BBD9-F5C9-8835-06899833B165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>
            <a:off x="6534149" y="4970538"/>
            <a:ext cx="1042308" cy="3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altLang="zh-TW" b="1" dirty="0">
                <a:latin typeface="Times New Roman"/>
                <a:cs typeface="Times New Roman"/>
                <a:sym typeface="Times New Roman"/>
              </a:rPr>
              <a:t>Mutex </a:t>
            </a:r>
            <a:r>
              <a:rPr lang="zh-TW" altLang="en-US" b="1" dirty="0">
                <a:latin typeface="Times New Roman"/>
                <a:cs typeface="Times New Roman"/>
                <a:sym typeface="Times New Roman"/>
              </a:rPr>
              <a:t>互斥鎖</a:t>
            </a:r>
            <a:endParaRPr b="1" dirty="0"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155" indent="0">
              <a:lnSpc>
                <a:spcPct val="15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上鎖與解鎖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請注意，這上鎖與解鎖需要一起使用，避免會有上鎖後忘記解鎖的問題產生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7155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上鎖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pthread_mutex_lock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(&amp;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parameter_name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97155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解鎖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pthread_mutex_unlock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(&amp;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parameter_name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97155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進階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上鎖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pthread_mutex_trylock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(&amp;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parameter_name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97155" indent="0">
              <a:lnSpc>
                <a:spcPct val="150000"/>
              </a:lnSpc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" indent="0">
              <a:lnSpc>
                <a:spcPct val="150000"/>
              </a:lnSpc>
              <a:buNone/>
            </a:pPr>
            <a:endParaRPr lang="en-US" altLang="zh-TW" dirty="0"/>
          </a:p>
          <a:p>
            <a:pPr marL="285750" lvl="0" indent="-11049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DA022D-64C4-11E0-121D-665F57B8A718}"/>
              </a:ext>
            </a:extLst>
          </p:cNvPr>
          <p:cNvSpPr/>
          <p:nvPr/>
        </p:nvSpPr>
        <p:spPr>
          <a:xfrm>
            <a:off x="2159454" y="4927107"/>
            <a:ext cx="7319282" cy="639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4AC391-5BFC-248C-9C98-79EC5173FAD9}"/>
              </a:ext>
            </a:extLst>
          </p:cNvPr>
          <p:cNvSpPr txBox="1"/>
          <p:nvPr/>
        </p:nvSpPr>
        <p:spPr>
          <a:xfrm>
            <a:off x="4327071" y="53312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5B7BDE-F914-4143-C3DF-721F32D3058F}"/>
              </a:ext>
            </a:extLst>
          </p:cNvPr>
          <p:cNvSpPr txBox="1"/>
          <p:nvPr/>
        </p:nvSpPr>
        <p:spPr>
          <a:xfrm>
            <a:off x="3083379" y="5685136"/>
            <a:ext cx="547143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與</a:t>
            </a:r>
            <a:r>
              <a:rPr lang="en-US" altLang="zh-TW" sz="1800" dirty="0"/>
              <a:t>’</a:t>
            </a:r>
            <a:r>
              <a:rPr lang="en-US" altLang="zh-TW" sz="1800" dirty="0" err="1"/>
              <a:t>pthread_mutex_lock</a:t>
            </a:r>
            <a:r>
              <a:rPr lang="en-US" altLang="zh-TW" sz="1800" dirty="0"/>
              <a:t>’</a:t>
            </a:r>
            <a:r>
              <a:rPr lang="zh-TW" altLang="en-US" sz="1800" dirty="0"/>
              <a:t>相似，但是如果互斥鎖已被其他執行續鎖定，這個函數會跳立即返回錯誤而不是阻塞。</a:t>
            </a:r>
          </a:p>
        </p:txBody>
      </p:sp>
    </p:spTree>
    <p:extLst>
      <p:ext uri="{BB962C8B-B14F-4D97-AF65-F5344CB8AC3E}">
        <p14:creationId xmlns:p14="http://schemas.microsoft.com/office/powerpoint/2010/main" val="149782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/>
        </p:nvSpPr>
        <p:spPr>
          <a:xfrm>
            <a:off x="3050679" y="2921168"/>
            <a:ext cx="60906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 Code</a:t>
            </a:r>
            <a:endParaRPr sz="6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626" y="72458"/>
            <a:ext cx="6034494" cy="67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742" y="73958"/>
            <a:ext cx="6880336" cy="670922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058" y="107172"/>
            <a:ext cx="6173320" cy="6659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6270" y="162603"/>
            <a:ext cx="7285876" cy="6542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/>
        </p:nvSpPr>
        <p:spPr>
          <a:xfrm>
            <a:off x="2326141" y="2921189"/>
            <a:ext cx="753971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Sample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</a:t>
            </a:r>
            <a:endParaRPr sz="6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38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D11171-F498-0882-A7FD-97E4DCEC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77" y="28575"/>
            <a:ext cx="6009741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Google Shape;253;p14">
            <a:extLst>
              <a:ext uri="{FF2B5EF4-FFF2-40B4-BE49-F238E27FC236}">
                <a16:creationId xmlns:a16="http://schemas.microsoft.com/office/drawing/2014/main" id="{74586D08-1768-01FA-DE65-866EFD31C426}"/>
              </a:ext>
            </a:extLst>
          </p:cNvPr>
          <p:cNvSpPr txBox="1"/>
          <p:nvPr/>
        </p:nvSpPr>
        <p:spPr>
          <a:xfrm>
            <a:off x="1281794" y="2980854"/>
            <a:ext cx="961480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 </a:t>
            </a:r>
            <a:r>
              <a:rPr lang="en-US" altLang="zh-TW" sz="4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pthread_mutex_trylock</a:t>
            </a:r>
            <a:r>
              <a:rPr lang="en-US" altLang="zh-TW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4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Times New Roman"/>
              <a:buNone/>
            </a:pPr>
            <a:r>
              <a:rPr lang="en-US" sz="4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multithread?</a:t>
            </a:r>
            <a:endParaRPr sz="4800"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Multithreading(多執行緒)是一個程式可以在同時間處理多個使用者或是操作多個資源，期間不互相干擾。</a:t>
            </a:r>
            <a:endParaRPr/>
          </a:p>
          <a:p>
            <a:pPr marL="285750" lvl="0" indent="-11049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070" y="4184434"/>
            <a:ext cx="3357599" cy="157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>
            <a:off x="5331902" y="4689232"/>
            <a:ext cx="18284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5451995" y="4184434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CPU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執行</a:t>
            </a:r>
            <a:endParaRPr sz="1800" b="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8220064" y="4332205"/>
            <a:ext cx="2421376" cy="127687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9E81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Process</a:t>
            </a:r>
            <a:endParaRPr sz="1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1988722" y="372883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8153" y="3617852"/>
            <a:ext cx="2585197" cy="244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5087778" y="5088004"/>
            <a:ext cx="24972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當同一個process裡面有很多個thread，稱為multithread。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22D113-B40A-1B0A-D57C-BCAACD51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17" y="394864"/>
            <a:ext cx="5849166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Linux gcc install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輸入terminal或 Ctrl + alt + T 打開 Ubuntu 的終端機。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下載gcc編譯器，在終端機上輸入: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sudo apt-get install gcc                   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(輸入Linux密碼，此時密碼不會顯示，注意不要輸入錯誤)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在終端機上輸入: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sudo apt-get install g++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25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27" y="490450"/>
            <a:ext cx="6973273" cy="416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9581" y="2197730"/>
            <a:ext cx="6992326" cy="419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79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Complier</a:t>
            </a:r>
            <a:endParaRPr sz="4800" dirty="0"/>
          </a:p>
        </p:txBody>
      </p:sp>
      <p:sp>
        <p:nvSpPr>
          <p:cNvPr id="246" name="Google Shape;246;p1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編譯Thread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指令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76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</a:t>
            </a:r>
            <a:r>
              <a:rPr lang="en-US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name.c</a:t>
            </a:r>
            <a:r>
              <a:rPr lang="en-US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-o name -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lpthread</a:t>
            </a:r>
            <a:endParaRPr sz="32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5060"/>
              <a:buNone/>
            </a:pPr>
            <a:endParaRPr sz="4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在編寫程式時新增Library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#include&lt;pthread.h&gt;</a:t>
            </a:r>
            <a:endParaRPr dirty="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183" y="3766571"/>
            <a:ext cx="6179467" cy="899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A1044B-F354-26F6-CA9D-621EA96982A9}"/>
              </a:ext>
            </a:extLst>
          </p:cNvPr>
          <p:cNvSpPr/>
          <p:nvPr/>
        </p:nvSpPr>
        <p:spPr>
          <a:xfrm>
            <a:off x="7458074" y="3028950"/>
            <a:ext cx="1628775" cy="595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AC3423-5017-9B07-ABF6-7958200A3EAE}"/>
              </a:ext>
            </a:extLst>
          </p:cNvPr>
          <p:cNvSpPr txBox="1"/>
          <p:nvPr/>
        </p:nvSpPr>
        <p:spPr>
          <a:xfrm>
            <a:off x="9620858" y="2515076"/>
            <a:ext cx="18213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code</a:t>
            </a:r>
            <a:r>
              <a:rPr lang="zh-TW" altLang="en-US" dirty="0"/>
              <a:t>有</a:t>
            </a:r>
            <a:r>
              <a:rPr lang="en-US" altLang="zh-TW" dirty="0"/>
              <a:t>thread</a:t>
            </a:r>
            <a:r>
              <a:rPr lang="zh-TW" altLang="en-US" dirty="0"/>
              <a:t>須加上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72D1A92-5A76-1835-8DBB-A562ADB2F303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flipV="1">
            <a:off x="8272462" y="2668965"/>
            <a:ext cx="1348396" cy="359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4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98" y="477956"/>
            <a:ext cx="7611537" cy="586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2556934" y="2413001"/>
            <a:ext cx="905933" cy="2286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8458201" y="3058122"/>
            <a:ext cx="2870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資料夾名稱進入資料夾所在位置。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3" y="504417"/>
            <a:ext cx="7592485" cy="58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0"/>
          <p:cNvSpPr/>
          <p:nvPr/>
        </p:nvSpPr>
        <p:spPr>
          <a:xfrm>
            <a:off x="2988734" y="2573868"/>
            <a:ext cx="3589866" cy="2286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8415866" y="2993816"/>
            <a:ext cx="28194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gcc name.c -o name -lpthread 對.c檔做編譯的動作，成功會產生一個.out的執行檔。</a:t>
            </a:r>
            <a:endParaRPr sz="2000" b="0" i="0" u="none" strike="noStrike" cap="non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13" y="490451"/>
            <a:ext cx="6963747" cy="421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2867" y="2241981"/>
            <a:ext cx="6992326" cy="419158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/>
          <p:nvPr/>
        </p:nvSpPr>
        <p:spPr>
          <a:xfrm>
            <a:off x="2319868" y="1075268"/>
            <a:ext cx="1253065" cy="2286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118963" y="1103813"/>
            <a:ext cx="3169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./filename 執行檔案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1295402" y="933690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DFKai-SB"/>
              <a:buNone/>
            </a:pPr>
            <a:r>
              <a:rPr lang="en-US" sz="4800" b="1" dirty="0" err="1">
                <a:latin typeface="DFKai-SB"/>
                <a:ea typeface="DFKai-SB"/>
                <a:cs typeface="DFKai-SB"/>
                <a:sym typeface="DFKai-SB"/>
              </a:rPr>
              <a:t>練習</a:t>
            </a:r>
            <a:endParaRPr dirty="0"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097082" y="2704173"/>
            <a:ext cx="9746913" cy="337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30"/>
              <a:buFont typeface="Garamond"/>
              <a:buAutoNum type="arabicPeriod"/>
            </a:pPr>
            <a:r>
              <a:rPr 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原本練習使用2個 thread，把練習修改成使用</a:t>
            </a:r>
            <a:r>
              <a:rPr 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5個 thread </a:t>
            </a:r>
            <a:r>
              <a:rPr lang="en-US" sz="2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去做排序</a:t>
            </a:r>
            <a:r>
              <a:rPr 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。(把序列分成</a:t>
            </a:r>
            <a:r>
              <a:rPr 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5個 </a:t>
            </a:r>
            <a:r>
              <a:rPr lang="en-US" sz="2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thread</a:t>
            </a:r>
            <a:r>
              <a:rPr lang="en-US" sz="22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，每個</a:t>
            </a:r>
            <a:r>
              <a:rPr 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 thread </a:t>
            </a:r>
            <a:r>
              <a:rPr lang="en-US" sz="22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也要做到從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小排到大</a:t>
            </a:r>
            <a:r>
              <a:rPr 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，</a:t>
            </a:r>
            <a:r>
              <a:rPr lang="en-US" sz="22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最後</a:t>
            </a:r>
            <a:r>
              <a:rPr lang="en-US" sz="2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合併起來顯示結果</a:t>
            </a:r>
            <a:r>
              <a:rPr 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。 )(60%)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30"/>
              <a:buFont typeface="Garamond"/>
              <a:buAutoNum type="arabicPeriod"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30"/>
              <a:buFont typeface="Garamond"/>
              <a:buAutoNum type="arabicPeriod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承上題，現在我們要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zh-TW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「互斥鎖」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的概念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，利用前面修改後的程式碼，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sorter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merge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的部分中加入互斥鎖，並且顯示出有成功使用的提示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，已確保最後的合併結果是正確的，結果須截圖。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</a:p>
          <a:p>
            <a:pPr marL="0" indent="0" algn="ctr">
              <a:buNone/>
            </a:pP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題目提示與要求在下一頁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作業繳交格式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兩份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名稱格式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HW4_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截圖，壓縮後上傳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6" name="Google Shape;3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1202125" y="854143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DFKai-SB"/>
              <a:buNone/>
            </a:pPr>
            <a:r>
              <a:rPr lang="en-US" sz="4800" b="1" dirty="0" err="1">
                <a:latin typeface="DFKai-SB"/>
                <a:ea typeface="DFKai-SB"/>
                <a:cs typeface="DFKai-SB"/>
                <a:sym typeface="DFKai-SB"/>
              </a:rPr>
              <a:t>練習</a:t>
            </a:r>
            <a:endParaRPr dirty="0"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849951" y="4875441"/>
            <a:ext cx="8028665" cy="13766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3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第二小題題目要求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Clr>
                <a:srgbClr val="262626"/>
              </a:buClr>
              <a:buSzPts val="253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需要明確使用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</a:p>
          <a:p>
            <a:pPr marL="800100" lvl="1" indent="-342900">
              <a:spcBef>
                <a:spcPts val="0"/>
              </a:spcBef>
              <a:buClr>
                <a:srgbClr val="262626"/>
              </a:buClr>
              <a:buSzPts val="253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目前是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哪個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thread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在哪個部分上鎖與解鎖需要明確的標示出來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Clr>
                <a:srgbClr val="262626"/>
              </a:buClr>
              <a:buSzPts val="2530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加上註解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程式碼的部分即可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6" name="Google Shape;3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EDA501A8-9076-0957-D4F1-729F4C10397A}"/>
              </a:ext>
            </a:extLst>
          </p:cNvPr>
          <p:cNvGrpSpPr/>
          <p:nvPr/>
        </p:nvGrpSpPr>
        <p:grpSpPr>
          <a:xfrm>
            <a:off x="3234155" y="2667419"/>
            <a:ext cx="7089585" cy="2063182"/>
            <a:chOff x="230425" y="3243372"/>
            <a:chExt cx="6924809" cy="1923954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9050B315-C684-6494-E0CF-A46FE67FEF88}"/>
                </a:ext>
              </a:extLst>
            </p:cNvPr>
            <p:cNvGrpSpPr/>
            <p:nvPr/>
          </p:nvGrpSpPr>
          <p:grpSpPr>
            <a:xfrm>
              <a:off x="230425" y="3243372"/>
              <a:ext cx="6924809" cy="1923954"/>
              <a:chOff x="230425" y="3243372"/>
              <a:chExt cx="6924809" cy="1923954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54FBD452-F03E-9D0F-1260-35C7B59115BA}"/>
                  </a:ext>
                </a:extLst>
              </p:cNvPr>
              <p:cNvGrpSpPr/>
              <p:nvPr/>
            </p:nvGrpSpPr>
            <p:grpSpPr>
              <a:xfrm>
                <a:off x="230425" y="3243372"/>
                <a:ext cx="6924809" cy="1923954"/>
                <a:chOff x="469817" y="3194330"/>
                <a:chExt cx="7127625" cy="2131169"/>
              </a:xfrm>
            </p:grpSpPr>
            <p:grpSp>
              <p:nvGrpSpPr>
                <p:cNvPr id="47" name="Google Shape;309;p22">
                  <a:extLst>
                    <a:ext uri="{FF2B5EF4-FFF2-40B4-BE49-F238E27FC236}">
                      <a16:creationId xmlns:a16="http://schemas.microsoft.com/office/drawing/2014/main" id="{02F5F951-0019-C426-A604-620082341372}"/>
                    </a:ext>
                  </a:extLst>
                </p:cNvPr>
                <p:cNvGrpSpPr/>
                <p:nvPr/>
              </p:nvGrpSpPr>
              <p:grpSpPr>
                <a:xfrm>
                  <a:off x="469817" y="3194330"/>
                  <a:ext cx="5757747" cy="2131169"/>
                  <a:chOff x="1425367" y="3615952"/>
                  <a:chExt cx="8746279" cy="2905777"/>
                </a:xfrm>
              </p:grpSpPr>
              <p:grpSp>
                <p:nvGrpSpPr>
                  <p:cNvPr id="52" name="Google Shape;310;p22">
                    <a:extLst>
                      <a:ext uri="{FF2B5EF4-FFF2-40B4-BE49-F238E27FC236}">
                        <a16:creationId xmlns:a16="http://schemas.microsoft.com/office/drawing/2014/main" id="{17111601-7A13-73A8-3F26-8A4FD8E4C43A}"/>
                      </a:ext>
                    </a:extLst>
                  </p:cNvPr>
                  <p:cNvGrpSpPr/>
                  <p:nvPr/>
                </p:nvGrpSpPr>
                <p:grpSpPr>
                  <a:xfrm>
                    <a:off x="1425367" y="3629574"/>
                    <a:ext cx="3393709" cy="2831559"/>
                    <a:chOff x="1641561" y="3568472"/>
                    <a:chExt cx="3393709" cy="2831559"/>
                  </a:xfrm>
                </p:grpSpPr>
                <p:sp>
                  <p:nvSpPr>
                    <p:cNvPr id="260" name="Google Shape;311;p22">
                      <a:extLst>
                        <a:ext uri="{FF2B5EF4-FFF2-40B4-BE49-F238E27FC236}">
                          <a16:creationId xmlns:a16="http://schemas.microsoft.com/office/drawing/2014/main" id="{18D47CA3-3B98-31C3-DDA6-342507DDB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84" y="3568472"/>
                      <a:ext cx="1878676" cy="43195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Sort</a:t>
                      </a:r>
                      <a:endParaRPr sz="16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261" name="Google Shape;312;p22">
                      <a:extLst>
                        <a:ext uri="{FF2B5EF4-FFF2-40B4-BE49-F238E27FC236}">
                          <a16:creationId xmlns:a16="http://schemas.microsoft.com/office/drawing/2014/main" id="{71AF9EE0-6DE1-5F74-1D7B-79D11DAE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884" y="5951757"/>
                      <a:ext cx="1878676" cy="44827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5875" cap="flat" cmpd="sng">
                      <a:solidFill>
                        <a:srgbClr val="9E813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Merger sort</a:t>
                      </a:r>
                      <a:endParaRPr sz="16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cxnSp>
                  <p:nvCxnSpPr>
                    <p:cNvPr id="262" name="Google Shape;315;p22">
                      <a:extLst>
                        <a:ext uri="{FF2B5EF4-FFF2-40B4-BE49-F238E27FC236}">
                          <a16:creationId xmlns:a16="http://schemas.microsoft.com/office/drawing/2014/main" id="{7566971C-70EC-EFBC-1779-779F71BD5F7D}"/>
                        </a:ext>
                      </a:extLst>
                    </p:cNvPr>
                    <p:cNvCxnSpPr>
                      <a:cxnSpLocks/>
                      <a:stCxn id="260" idx="2"/>
                    </p:cNvCxnSpPr>
                    <p:nvPr/>
                  </p:nvCxnSpPr>
                  <p:spPr>
                    <a:xfrm flipH="1">
                      <a:off x="2075922" y="4000424"/>
                      <a:ext cx="1188300" cy="7932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63" name="Google Shape;316;p22">
                      <a:extLst>
                        <a:ext uri="{FF2B5EF4-FFF2-40B4-BE49-F238E27FC236}">
                          <a16:creationId xmlns:a16="http://schemas.microsoft.com/office/drawing/2014/main" id="{70DF5362-3487-E351-BC96-E162FB79C0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64222" y="4000423"/>
                      <a:ext cx="1098664" cy="788477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64" name="Google Shape;317;p22">
                      <a:extLst>
                        <a:ext uri="{FF2B5EF4-FFF2-40B4-BE49-F238E27FC236}">
                          <a16:creationId xmlns:a16="http://schemas.microsoft.com/office/drawing/2014/main" id="{B1A631DB-4D73-0A8A-510C-43CDC852518A}"/>
                        </a:ext>
                      </a:extLst>
                    </p:cNvPr>
                    <p:cNvCxnSpPr>
                      <a:cxnSpLocks/>
                      <a:endCxn id="261" idx="0"/>
                    </p:cNvCxnSpPr>
                    <p:nvPr/>
                  </p:nvCxnSpPr>
                  <p:spPr>
                    <a:xfrm flipH="1">
                      <a:off x="3264286" y="5153734"/>
                      <a:ext cx="1098600" cy="7980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65" name="Google Shape;318;p22">
                      <a:extLst>
                        <a:ext uri="{FF2B5EF4-FFF2-40B4-BE49-F238E27FC236}">
                          <a16:creationId xmlns:a16="http://schemas.microsoft.com/office/drawing/2014/main" id="{DC6771D3-7459-E693-005F-28686721999A}"/>
                        </a:ext>
                      </a:extLst>
                    </p:cNvPr>
                    <p:cNvCxnSpPr>
                      <a:cxnSpLocks/>
                      <a:endCxn id="261" idx="0"/>
                    </p:cNvCxnSpPr>
                    <p:nvPr/>
                  </p:nvCxnSpPr>
                  <p:spPr>
                    <a:xfrm>
                      <a:off x="2075848" y="5158508"/>
                      <a:ext cx="1188300" cy="7932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266" name="Google Shape;311;p22">
                      <a:extLst>
                        <a:ext uri="{FF2B5EF4-FFF2-40B4-BE49-F238E27FC236}">
                          <a16:creationId xmlns:a16="http://schemas.microsoft.com/office/drawing/2014/main" id="{BAEDCCC3-DF26-434F-F477-37CBDB2C2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160" y="3568657"/>
                      <a:ext cx="1878675" cy="43195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Sort</a:t>
                      </a:r>
                      <a:endParaRPr sz="16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267" name="Google Shape;312;p22">
                      <a:extLst>
                        <a:ext uri="{FF2B5EF4-FFF2-40B4-BE49-F238E27FC236}">
                          <a16:creationId xmlns:a16="http://schemas.microsoft.com/office/drawing/2014/main" id="{30368BCB-3517-1E01-005A-B9A773552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6160" y="5932004"/>
                      <a:ext cx="1878676" cy="448274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Merger sort</a:t>
                      </a:r>
                      <a:endParaRPr sz="16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268" name="Google Shape;313;p22">
                      <a:extLst>
                        <a:ext uri="{FF2B5EF4-FFF2-40B4-BE49-F238E27FC236}">
                          <a16:creationId xmlns:a16="http://schemas.microsoft.com/office/drawing/2014/main" id="{BCE70F4E-990E-3B22-4B91-3C608E5DC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5049" y="4779025"/>
                      <a:ext cx="1060221" cy="364833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thread2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269" name="Google Shape;314;p22">
                      <a:extLst>
                        <a:ext uri="{FF2B5EF4-FFF2-40B4-BE49-F238E27FC236}">
                          <a16:creationId xmlns:a16="http://schemas.microsoft.com/office/drawing/2014/main" id="{374D0F49-A9B6-C3A3-3AEC-725F9336E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1561" y="4788900"/>
                      <a:ext cx="930332" cy="3648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thread1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</p:grpSp>
              <p:grpSp>
                <p:nvGrpSpPr>
                  <p:cNvPr id="53" name="Google Shape;320;p22">
                    <a:extLst>
                      <a:ext uri="{FF2B5EF4-FFF2-40B4-BE49-F238E27FC236}">
                        <a16:creationId xmlns:a16="http://schemas.microsoft.com/office/drawing/2014/main" id="{77F47110-2617-E17D-01EC-058757A61155}"/>
                      </a:ext>
                    </a:extLst>
                  </p:cNvPr>
                  <p:cNvGrpSpPr/>
                  <p:nvPr/>
                </p:nvGrpSpPr>
                <p:grpSpPr>
                  <a:xfrm>
                    <a:off x="5970417" y="3615952"/>
                    <a:ext cx="4201229" cy="2905777"/>
                    <a:chOff x="7025473" y="3740035"/>
                    <a:chExt cx="4201229" cy="2905777"/>
                  </a:xfrm>
                </p:grpSpPr>
                <p:sp>
                  <p:nvSpPr>
                    <p:cNvPr id="54" name="Google Shape;321;p22">
                      <a:extLst>
                        <a:ext uri="{FF2B5EF4-FFF2-40B4-BE49-F238E27FC236}">
                          <a16:creationId xmlns:a16="http://schemas.microsoft.com/office/drawing/2014/main" id="{C8A29028-A545-218C-AB1E-C17831D51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025" y="3740035"/>
                      <a:ext cx="1878676" cy="43195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Sort</a:t>
                      </a:r>
                      <a:endParaRPr sz="16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55" name="Google Shape;322;p22">
                      <a:extLst>
                        <a:ext uri="{FF2B5EF4-FFF2-40B4-BE49-F238E27FC236}">
                          <a16:creationId xmlns:a16="http://schemas.microsoft.com/office/drawing/2014/main" id="{999AE73D-6C6F-CFD1-AD78-D60F7C5F3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5473" y="4912813"/>
                      <a:ext cx="930332" cy="3648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thread1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56" name="Google Shape;323;p22">
                      <a:extLst>
                        <a:ext uri="{FF2B5EF4-FFF2-40B4-BE49-F238E27FC236}">
                          <a16:creationId xmlns:a16="http://schemas.microsoft.com/office/drawing/2014/main" id="{57BA1DCD-3A7F-AB9F-F71A-4928730A0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5772" y="4923436"/>
                      <a:ext cx="930332" cy="3648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thread2</a:t>
                      </a:r>
                      <a:endParaRPr sz="1100" b="0" i="0" u="none" strike="noStrike" cap="none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57" name="Google Shape;324;p22">
                      <a:extLst>
                        <a:ext uri="{FF2B5EF4-FFF2-40B4-BE49-F238E27FC236}">
                          <a16:creationId xmlns:a16="http://schemas.microsoft.com/office/drawing/2014/main" id="{2B9FF5AA-F27A-E1FA-27E1-406191283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6071" y="4912812"/>
                      <a:ext cx="930332" cy="3648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thread3</a:t>
                      </a:r>
                      <a:endParaRPr sz="1100" b="0" i="0" u="none" strike="noStrike" cap="none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58" name="Google Shape;325;p22">
                      <a:extLst>
                        <a:ext uri="{FF2B5EF4-FFF2-40B4-BE49-F238E27FC236}">
                          <a16:creationId xmlns:a16="http://schemas.microsoft.com/office/drawing/2014/main" id="{895F80DA-3B83-F0E0-A868-89956D3A1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6370" y="4912811"/>
                      <a:ext cx="930332" cy="3648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thread4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sp>
                  <p:nvSpPr>
                    <p:cNvPr id="59" name="Google Shape;326;p22">
                      <a:extLst>
                        <a:ext uri="{FF2B5EF4-FFF2-40B4-BE49-F238E27FC236}">
                          <a16:creationId xmlns:a16="http://schemas.microsoft.com/office/drawing/2014/main" id="{E687ABBC-B36B-3BD4-98BC-B6E0E2C48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1898" y="6197538"/>
                      <a:ext cx="1878676" cy="448274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Merger sort</a:t>
                      </a:r>
                      <a:endParaRPr sz="1600" b="0" i="0" u="none" strike="noStrike" cap="none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p:txBody>
                </p:sp>
                <p:cxnSp>
                  <p:nvCxnSpPr>
                    <p:cNvPr id="60" name="Google Shape;327;p22">
                      <a:extLst>
                        <a:ext uri="{FF2B5EF4-FFF2-40B4-BE49-F238E27FC236}">
                          <a16:creationId xmlns:a16="http://schemas.microsoft.com/office/drawing/2014/main" id="{20A69B7B-1AD9-815D-A6A0-E557B96B1F3D}"/>
                        </a:ext>
                      </a:extLst>
                    </p:cNvPr>
                    <p:cNvCxnSpPr>
                      <a:cxnSpLocks/>
                      <a:stCxn id="54" idx="2"/>
                      <a:endCxn id="55" idx="0"/>
                    </p:cNvCxnSpPr>
                    <p:nvPr/>
                  </p:nvCxnSpPr>
                  <p:spPr>
                    <a:xfrm flipH="1">
                      <a:off x="7490663" y="4171987"/>
                      <a:ext cx="2180700" cy="7407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61" name="Google Shape;328;p22">
                      <a:extLst>
                        <a:ext uri="{FF2B5EF4-FFF2-40B4-BE49-F238E27FC236}">
                          <a16:creationId xmlns:a16="http://schemas.microsoft.com/office/drawing/2014/main" id="{DEFED8BB-C383-FD82-DD46-829BD6C66454}"/>
                        </a:ext>
                      </a:extLst>
                    </p:cNvPr>
                    <p:cNvCxnSpPr>
                      <a:cxnSpLocks/>
                      <a:stCxn id="54" idx="2"/>
                      <a:endCxn id="56" idx="0"/>
                    </p:cNvCxnSpPr>
                    <p:nvPr/>
                  </p:nvCxnSpPr>
                  <p:spPr>
                    <a:xfrm flipH="1">
                      <a:off x="8580863" y="4171987"/>
                      <a:ext cx="1090500" cy="7515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62" name="Google Shape;329;p22">
                      <a:extLst>
                        <a:ext uri="{FF2B5EF4-FFF2-40B4-BE49-F238E27FC236}">
                          <a16:creationId xmlns:a16="http://schemas.microsoft.com/office/drawing/2014/main" id="{3419F2E0-A0F2-34A5-25C6-D723A0A7CC73}"/>
                        </a:ext>
                      </a:extLst>
                    </p:cNvPr>
                    <p:cNvCxnSpPr>
                      <a:cxnSpLocks/>
                      <a:stCxn id="54" idx="2"/>
                      <a:endCxn id="57" idx="0"/>
                    </p:cNvCxnSpPr>
                    <p:nvPr/>
                  </p:nvCxnSpPr>
                  <p:spPr>
                    <a:xfrm>
                      <a:off x="9671363" y="4171987"/>
                      <a:ext cx="0" cy="7407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63" name="Google Shape;330;p22">
                      <a:extLst>
                        <a:ext uri="{FF2B5EF4-FFF2-40B4-BE49-F238E27FC236}">
                          <a16:creationId xmlns:a16="http://schemas.microsoft.com/office/drawing/2014/main" id="{AFF52B72-6E9B-8140-DE84-687AE858F951}"/>
                        </a:ext>
                      </a:extLst>
                    </p:cNvPr>
                    <p:cNvCxnSpPr>
                      <a:cxnSpLocks/>
                      <a:stCxn id="54" idx="2"/>
                      <a:endCxn id="58" idx="0"/>
                    </p:cNvCxnSpPr>
                    <p:nvPr/>
                  </p:nvCxnSpPr>
                  <p:spPr>
                    <a:xfrm>
                      <a:off x="9671363" y="4171987"/>
                      <a:ext cx="1090200" cy="7407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56" name="Google Shape;331;p22">
                      <a:extLst>
                        <a:ext uri="{FF2B5EF4-FFF2-40B4-BE49-F238E27FC236}">
                          <a16:creationId xmlns:a16="http://schemas.microsoft.com/office/drawing/2014/main" id="{147538AE-1E9A-0010-0202-8BEA4D692A74}"/>
                        </a:ext>
                      </a:extLst>
                    </p:cNvPr>
                    <p:cNvCxnSpPr>
                      <a:cxnSpLocks/>
                      <a:stCxn id="55" idx="2"/>
                      <a:endCxn id="59" idx="0"/>
                    </p:cNvCxnSpPr>
                    <p:nvPr/>
                  </p:nvCxnSpPr>
                  <p:spPr>
                    <a:xfrm>
                      <a:off x="7490639" y="5277648"/>
                      <a:ext cx="2180700" cy="9198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57" name="Google Shape;332;p22">
                      <a:extLst>
                        <a:ext uri="{FF2B5EF4-FFF2-40B4-BE49-F238E27FC236}">
                          <a16:creationId xmlns:a16="http://schemas.microsoft.com/office/drawing/2014/main" id="{BB82DB52-76BB-1934-6BF4-B2FA3FCB1ECE}"/>
                        </a:ext>
                      </a:extLst>
                    </p:cNvPr>
                    <p:cNvCxnSpPr>
                      <a:cxnSpLocks/>
                      <a:stCxn id="56" idx="2"/>
                      <a:endCxn id="59" idx="0"/>
                    </p:cNvCxnSpPr>
                    <p:nvPr/>
                  </p:nvCxnSpPr>
                  <p:spPr>
                    <a:xfrm>
                      <a:off x="8580938" y="5288271"/>
                      <a:ext cx="1090200" cy="9093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58" name="Google Shape;333;p22">
                      <a:extLst>
                        <a:ext uri="{FF2B5EF4-FFF2-40B4-BE49-F238E27FC236}">
                          <a16:creationId xmlns:a16="http://schemas.microsoft.com/office/drawing/2014/main" id="{39B9AF75-7A0F-F02C-7438-C96236417FB9}"/>
                        </a:ext>
                      </a:extLst>
                    </p:cNvPr>
                    <p:cNvCxnSpPr>
                      <a:cxnSpLocks/>
                      <a:stCxn id="57" idx="2"/>
                      <a:endCxn id="59" idx="0"/>
                    </p:cNvCxnSpPr>
                    <p:nvPr/>
                  </p:nvCxnSpPr>
                  <p:spPr>
                    <a:xfrm>
                      <a:off x="9671237" y="5277647"/>
                      <a:ext cx="0" cy="9198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59" name="Google Shape;334;p22">
                      <a:extLst>
                        <a:ext uri="{FF2B5EF4-FFF2-40B4-BE49-F238E27FC236}">
                          <a16:creationId xmlns:a16="http://schemas.microsoft.com/office/drawing/2014/main" id="{8EDB5BB2-D96E-2274-88E5-204EE75CF23D}"/>
                        </a:ext>
                      </a:extLst>
                    </p:cNvPr>
                    <p:cNvCxnSpPr>
                      <a:cxnSpLocks/>
                      <a:stCxn id="58" idx="2"/>
                      <a:endCxn id="59" idx="0"/>
                    </p:cNvCxnSpPr>
                    <p:nvPr/>
                  </p:nvCxnSpPr>
                  <p:spPr>
                    <a:xfrm flipH="1">
                      <a:off x="9671336" y="5277646"/>
                      <a:ext cx="1090200" cy="919800"/>
                    </a:xfrm>
                    <a:prstGeom prst="straightConnector1">
                      <a:avLst/>
                    </a:prstGeom>
                    <a:noFill/>
                    <a:ln w="158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</p:grpSp>
            </p:grpSp>
            <p:sp>
              <p:nvSpPr>
                <p:cNvPr id="48" name="Google Shape;325;p22">
                  <a:extLst>
                    <a:ext uri="{FF2B5EF4-FFF2-40B4-BE49-F238E27FC236}">
                      <a16:creationId xmlns:a16="http://schemas.microsoft.com/office/drawing/2014/main" id="{06C0032E-1D4D-EE7B-B730-70D193990571}"/>
                    </a:ext>
                  </a:extLst>
                </p:cNvPr>
                <p:cNvSpPr/>
                <p:nvPr/>
              </p:nvSpPr>
              <p:spPr>
                <a:xfrm>
                  <a:off x="6985130" y="4062265"/>
                  <a:ext cx="612312" cy="267580"/>
                </a:xfrm>
                <a:prstGeom prst="rect">
                  <a:avLst/>
                </a:prstGeom>
                <a:solidFill>
                  <a:srgbClr val="FFFF00"/>
                </a:solidFill>
                <a:ln w="158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100" b="0" i="0" u="none" strike="noStrike" cap="none" dirty="0">
                      <a:solidFill>
                        <a:srgbClr val="FF0000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thread6</a:t>
                  </a:r>
                  <a:endParaRPr sz="1100" b="0" i="0" u="none" strike="noStrike" cap="none" dirty="0">
                    <a:solidFill>
                      <a:srgbClr val="FF0000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49" name="Google Shape;325;p22">
                  <a:extLst>
                    <a:ext uri="{FF2B5EF4-FFF2-40B4-BE49-F238E27FC236}">
                      <a16:creationId xmlns:a16="http://schemas.microsoft.com/office/drawing/2014/main" id="{01D97183-6B09-DB5A-0F4F-0E34FC424947}"/>
                    </a:ext>
                  </a:extLst>
                </p:cNvPr>
                <p:cNvSpPr/>
                <p:nvPr/>
              </p:nvSpPr>
              <p:spPr>
                <a:xfrm>
                  <a:off x="6314886" y="4062265"/>
                  <a:ext cx="612445" cy="267580"/>
                </a:xfrm>
                <a:prstGeom prst="rect">
                  <a:avLst/>
                </a:prstGeom>
                <a:solidFill>
                  <a:srgbClr val="FFFF00"/>
                </a:solidFill>
                <a:ln w="158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100" b="0" i="0" u="none" strike="noStrike" cap="none" dirty="0">
                      <a:solidFill>
                        <a:srgbClr val="FF0000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thread5</a:t>
                  </a:r>
                  <a:endParaRPr sz="1100" b="0" i="0" u="none" strike="noStrike" cap="none" dirty="0">
                    <a:solidFill>
                      <a:srgbClr val="FF0000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50" name="Google Shape;330;p22">
                  <a:extLst>
                    <a:ext uri="{FF2B5EF4-FFF2-40B4-BE49-F238E27FC236}">
                      <a16:creationId xmlns:a16="http://schemas.microsoft.com/office/drawing/2014/main" id="{69C77B29-3410-B5EB-DC89-6E2CA972F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316" y="3508848"/>
                  <a:ext cx="1359147" cy="529507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51" name="Google Shape;330;p22">
                  <a:extLst>
                    <a:ext uri="{FF2B5EF4-FFF2-40B4-BE49-F238E27FC236}">
                      <a16:creationId xmlns:a16="http://schemas.microsoft.com/office/drawing/2014/main" id="{3E83D489-CBCB-FDEC-AE9B-C518218AFA66}"/>
                    </a:ext>
                  </a:extLst>
                </p:cNvPr>
                <p:cNvCxnSpPr>
                  <a:cxnSpLocks/>
                  <a:stCxn id="54" idx="2"/>
                </p:cNvCxnSpPr>
                <p:nvPr/>
              </p:nvCxnSpPr>
              <p:spPr>
                <a:xfrm>
                  <a:off x="5203672" y="3511133"/>
                  <a:ext cx="2062320" cy="531172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cxnSp>
            <p:nvCxnSpPr>
              <p:cNvPr id="45" name="Google Shape;334;p22">
                <a:extLst>
                  <a:ext uri="{FF2B5EF4-FFF2-40B4-BE49-F238E27FC236}">
                    <a16:creationId xmlns:a16="http://schemas.microsoft.com/office/drawing/2014/main" id="{E5434F9B-970D-13BF-93D6-74E13CCE67AA}"/>
                  </a:ext>
                </a:extLst>
              </p:cNvPr>
              <p:cNvCxnSpPr>
                <a:cxnSpLocks/>
                <a:stCxn id="49" idx="2"/>
                <a:endCxn id="59" idx="0"/>
              </p:cNvCxnSpPr>
              <p:nvPr/>
            </p:nvCxnSpPr>
            <p:spPr>
              <a:xfrm flipH="1">
                <a:off x="4829497" y="4268480"/>
                <a:ext cx="1377186" cy="6020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6" name="Google Shape;334;p22">
                <a:extLst>
                  <a:ext uri="{FF2B5EF4-FFF2-40B4-BE49-F238E27FC236}">
                    <a16:creationId xmlns:a16="http://schemas.microsoft.com/office/drawing/2014/main" id="{CE2F7BA4-04ED-EE44-CFDE-C1B84AEDF23F}"/>
                  </a:ext>
                </a:extLst>
              </p:cNvPr>
              <p:cNvCxnSpPr>
                <a:cxnSpLocks/>
                <a:stCxn id="48" idx="2"/>
                <a:endCxn id="59" idx="0"/>
              </p:cNvCxnSpPr>
              <p:nvPr/>
            </p:nvCxnSpPr>
            <p:spPr>
              <a:xfrm flipH="1">
                <a:off x="4829498" y="4268480"/>
                <a:ext cx="2028293" cy="6020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2" name="箭號: 向右 41">
              <a:extLst>
                <a:ext uri="{FF2B5EF4-FFF2-40B4-BE49-F238E27FC236}">
                  <a16:creationId xmlns:a16="http://schemas.microsoft.com/office/drawing/2014/main" id="{A48A207E-D83C-F556-2B1B-7E139C096CD2}"/>
                </a:ext>
              </a:extLst>
            </p:cNvPr>
            <p:cNvSpPr/>
            <p:nvPr/>
          </p:nvSpPr>
          <p:spPr>
            <a:xfrm>
              <a:off x="2558426" y="3987035"/>
              <a:ext cx="481997" cy="3072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43" name="圖形 82" descr="徽章 1 以實心填滿">
              <a:extLst>
                <a:ext uri="{FF2B5EF4-FFF2-40B4-BE49-F238E27FC236}">
                  <a16:creationId xmlns:a16="http://schemas.microsoft.com/office/drawing/2014/main" id="{B21F428E-0C7A-8D32-7C6D-3640BD9E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8563" y="3376783"/>
              <a:ext cx="624511" cy="624511"/>
            </a:xfrm>
            <a:prstGeom prst="rect">
              <a:avLst/>
            </a:prstGeom>
          </p:spPr>
        </p:pic>
      </p:grp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217DD4AE-4083-6C66-8361-3CBA20D45B4A}"/>
              </a:ext>
            </a:extLst>
          </p:cNvPr>
          <p:cNvSpPr txBox="1"/>
          <p:nvPr/>
        </p:nvSpPr>
        <p:spPr>
          <a:xfrm>
            <a:off x="1579144" y="3394281"/>
            <a:ext cx="147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第一小題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5C2C18-FC0D-B36E-BCA8-3DB019AC5D88}"/>
              </a:ext>
            </a:extLst>
          </p:cNvPr>
          <p:cNvSpPr/>
          <p:nvPr/>
        </p:nvSpPr>
        <p:spPr>
          <a:xfrm>
            <a:off x="1579144" y="2567668"/>
            <a:ext cx="8899717" cy="22329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16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Times New Roman"/>
              <a:buNone/>
            </a:pPr>
            <a:r>
              <a:rPr lang="en-US" sz="4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multithread?</a:t>
            </a:r>
            <a:endParaRPr sz="4800"/>
          </a:p>
        </p:txBody>
      </p:sp>
      <p:pic>
        <p:nvPicPr>
          <p:cNvPr id="168" name="Google Shape;168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2" y="2884517"/>
            <a:ext cx="9922498" cy="283824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Times New Roman"/>
              <a:buNone/>
            </a:pPr>
            <a:r>
              <a:rPr lang="en-US" sz="4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multithread?</a:t>
            </a:r>
            <a:endParaRPr sz="4800"/>
          </a:p>
        </p:txBody>
      </p:sp>
      <p:pic>
        <p:nvPicPr>
          <p:cNvPr id="175" name="Google Shape;17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94728" y="2540838"/>
            <a:ext cx="6523097" cy="3776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建立thread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1079269" y="2565244"/>
            <a:ext cx="10400700" cy="4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pthred_create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const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pthread_attr_t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void *(*function)(void *), void *argument)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為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的指標，在使用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Thread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之前必須要先宣告一個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的變數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 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pthread_attr_t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attr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為該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Thread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的屬性，預設是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NULL，如果沒有其他特殊的需求直接填入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NULL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即可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void *(*function)(void *)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為 Function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pointer，這邊要放入你要執行的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Function。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void *argument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為 Function pointer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所要帶的參數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     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回傳值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如果執行成功則回傳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0，如果執行失敗則回傳錯誤代碼。</a:t>
            </a:r>
            <a:endParaRPr dirty="0"/>
          </a:p>
        </p:txBody>
      </p:sp>
      <p:sp>
        <p:nvSpPr>
          <p:cNvPr id="183" name="Google Shape;183;p5"/>
          <p:cNvSpPr/>
          <p:nvPr/>
        </p:nvSpPr>
        <p:spPr>
          <a:xfrm>
            <a:off x="3308466" y="2573556"/>
            <a:ext cx="1778923" cy="3574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148348" y="2565244"/>
            <a:ext cx="3704707" cy="3574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8906394" y="2565243"/>
            <a:ext cx="2240974" cy="3574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1079269" y="2922690"/>
            <a:ext cx="2013066" cy="3574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等待thread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int pthread_join (pthread_t thread, void **value_ptr)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pthread_t thread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為要等待的目標 Thread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marL="285750" lvl="0" indent="-123634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void **value_ptr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用來取得目標 Thread 的回傳值。</a:t>
            </a:r>
            <a:endParaRPr/>
          </a:p>
          <a:p>
            <a:pPr marL="285750" lvl="0" indent="-123634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回傳值: 如果執行成功則回傳 0，如果執行失敗則回傳錯誤代碼。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3837850" y="2556925"/>
            <a:ext cx="2400300" cy="36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357724" y="2556925"/>
            <a:ext cx="2400300" cy="36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關閉thread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void pthread_exit (void *value_ptr)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void *value_ptr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用來設定執行成功時該 Thread 會回傳的值，這個值可由 pthread_join ( )這個 Function 來取得。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回傳值: 不會回傳任何值。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altLang="zh-TW" b="1" dirty="0">
                <a:latin typeface="Times New Roman"/>
                <a:cs typeface="Times New Roman"/>
                <a:sym typeface="Times New Roman"/>
              </a:rPr>
              <a:t>Mutex </a:t>
            </a:r>
            <a:r>
              <a:rPr lang="zh-TW" altLang="en-US" b="1" dirty="0">
                <a:latin typeface="Times New Roman"/>
                <a:cs typeface="Times New Roman"/>
                <a:sym typeface="Times New Roman"/>
              </a:rPr>
              <a:t>互斥鎖</a:t>
            </a:r>
            <a:endParaRPr b="1" dirty="0"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SzPts val="276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互斥鎖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(Mutex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，全名為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Mutual Exclusion)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是一種同步機制，確保多執行緒需要同時訪問資源時，避免出現競爭條件，同一時間只允許一個執行緒可以訪問共享資源。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2760"/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鎖定和解鎖操作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鎖定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(Lock)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當執行緒造訪資源時，會</a:t>
            </a:r>
            <a:r>
              <a:rPr lang="zh-TW" altLang="en-US" sz="2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鎖定</a:t>
            </a:r>
            <a:r>
              <a:rPr lang="zh-TW" altLang="en-US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互斥鎖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，如果</a:t>
            </a:r>
            <a:r>
              <a:rPr lang="zh-TW" altLang="en-US" sz="2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已經被鎖上，該執行續會阻塞，直到被解鎖為止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解鎖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(Unlock)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當執行續</a:t>
            </a:r>
            <a:r>
              <a:rPr lang="zh-TW" altLang="en-US" sz="2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造訪完資源之後，會解鎖互斥鎖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，從而允許其他的執行緒拜訪資源。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276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 dirty="0"/>
          </a:p>
          <a:p>
            <a:pPr marL="285750" lvl="0" indent="-11049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altLang="zh-TW" b="1" dirty="0">
                <a:latin typeface="Times New Roman"/>
                <a:cs typeface="Times New Roman"/>
                <a:sym typeface="Times New Roman"/>
              </a:rPr>
              <a:t>Mutex </a:t>
            </a:r>
            <a:r>
              <a:rPr lang="zh-TW" altLang="en-US" b="1" dirty="0">
                <a:latin typeface="Times New Roman"/>
                <a:cs typeface="Times New Roman"/>
                <a:sym typeface="Times New Roman"/>
              </a:rPr>
              <a:t>互斥鎖</a:t>
            </a:r>
            <a:endParaRPr b="1" dirty="0"/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F705762-C672-188A-63D1-C902AABDD456}"/>
              </a:ext>
            </a:extLst>
          </p:cNvPr>
          <p:cNvGrpSpPr/>
          <p:nvPr/>
        </p:nvGrpSpPr>
        <p:grpSpPr>
          <a:xfrm>
            <a:off x="3008582" y="2647269"/>
            <a:ext cx="6174835" cy="2960461"/>
            <a:chOff x="2648685" y="3319620"/>
            <a:chExt cx="6354363" cy="337756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6692FF8-1E10-CF70-910F-D4FA59B51F33}"/>
                </a:ext>
              </a:extLst>
            </p:cNvPr>
            <p:cNvSpPr/>
            <p:nvPr/>
          </p:nvSpPr>
          <p:spPr>
            <a:xfrm>
              <a:off x="6096000" y="3963307"/>
              <a:ext cx="2907048" cy="20917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6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Shared Resource</a:t>
              </a:r>
              <a:endParaRPr lang="zh-TW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3D2F8DC3-5801-C10A-8B84-93BBBA3D7C34}"/>
                </a:ext>
              </a:extLst>
            </p:cNvPr>
            <p:cNvGrpSpPr/>
            <p:nvPr/>
          </p:nvGrpSpPr>
          <p:grpSpPr>
            <a:xfrm>
              <a:off x="2648685" y="5864839"/>
              <a:ext cx="1271526" cy="737799"/>
              <a:chOff x="2389998" y="3429000"/>
              <a:chExt cx="1271526" cy="737799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53B2FF9-2393-2335-D8BC-F4BC4B98DF17}"/>
                  </a:ext>
                </a:extLst>
              </p:cNvPr>
              <p:cNvSpPr/>
              <p:nvPr/>
            </p:nvSpPr>
            <p:spPr>
              <a:xfrm>
                <a:off x="2389998" y="3429000"/>
                <a:ext cx="1271526" cy="737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sp>
            <p:nvSpPr>
              <p:cNvPr id="16" name="文字方塊 6">
                <a:extLst>
                  <a:ext uri="{FF2B5EF4-FFF2-40B4-BE49-F238E27FC236}">
                    <a16:creationId xmlns:a16="http://schemas.microsoft.com/office/drawing/2014/main" id="{2873E495-9BEF-D838-B98F-79CCFECC9388}"/>
                  </a:ext>
                </a:extLst>
              </p:cNvPr>
              <p:cNvSpPr txBox="1"/>
              <p:nvPr/>
            </p:nvSpPr>
            <p:spPr>
              <a:xfrm>
                <a:off x="2603914" y="3619207"/>
                <a:ext cx="843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Thread</a:t>
                </a:r>
                <a:endParaRPr lang="zh-TW" altLang="en-US" dirty="0"/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09ADFF5-19A9-6D6D-B8BC-9838C2AE54D2}"/>
                </a:ext>
              </a:extLst>
            </p:cNvPr>
            <p:cNvGrpSpPr/>
            <p:nvPr/>
          </p:nvGrpSpPr>
          <p:grpSpPr>
            <a:xfrm>
              <a:off x="2648685" y="3321602"/>
              <a:ext cx="1271526" cy="737799"/>
              <a:chOff x="2389998" y="3429000"/>
              <a:chExt cx="1271526" cy="73779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474CDD7-6D79-0F2C-9F79-24D354CE77D6}"/>
                  </a:ext>
                </a:extLst>
              </p:cNvPr>
              <p:cNvSpPr/>
              <p:nvPr/>
            </p:nvSpPr>
            <p:spPr>
              <a:xfrm>
                <a:off x="2389998" y="3429000"/>
                <a:ext cx="1271526" cy="737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sp>
            <p:nvSpPr>
              <p:cNvPr id="14" name="文字方塊 10">
                <a:extLst>
                  <a:ext uri="{FF2B5EF4-FFF2-40B4-BE49-F238E27FC236}">
                    <a16:creationId xmlns:a16="http://schemas.microsoft.com/office/drawing/2014/main" id="{CFA5034A-76AF-158A-20DF-421249A983BF}"/>
                  </a:ext>
                </a:extLst>
              </p:cNvPr>
              <p:cNvSpPr txBox="1"/>
              <p:nvPr/>
            </p:nvSpPr>
            <p:spPr>
              <a:xfrm>
                <a:off x="2603914" y="3619207"/>
                <a:ext cx="843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Thread</a:t>
                </a:r>
                <a:endParaRPr lang="zh-TW" altLang="en-US" dirty="0"/>
              </a:p>
            </p:txBody>
          </p:sp>
        </p:grp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F2E9C8D0-125A-C0A7-EE9E-96233F19983C}"/>
                </a:ext>
              </a:extLst>
            </p:cNvPr>
            <p:cNvCxnSpPr>
              <a:cxnSpLocks/>
              <a:stCxn id="13" idx="3"/>
              <a:endCxn id="3" idx="1"/>
            </p:cNvCxnSpPr>
            <p:nvPr/>
          </p:nvCxnSpPr>
          <p:spPr>
            <a:xfrm>
              <a:off x="3920211" y="3690502"/>
              <a:ext cx="2175789" cy="1318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形 14" descr="鎖定 以實心填滿">
              <a:extLst>
                <a:ext uri="{FF2B5EF4-FFF2-40B4-BE49-F238E27FC236}">
                  <a16:creationId xmlns:a16="http://schemas.microsoft.com/office/drawing/2014/main" id="{382B05F3-618B-1045-2683-C3636C5A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25175" y="3319620"/>
              <a:ext cx="479212" cy="479212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3852D9F-CCBB-371B-9D25-7AD6B9069C4B}"/>
                </a:ext>
              </a:extLst>
            </p:cNvPr>
            <p:cNvCxnSpPr>
              <a:cxnSpLocks/>
              <a:stCxn id="3" idx="1"/>
              <a:endCxn id="15" idx="3"/>
            </p:cNvCxnSpPr>
            <p:nvPr/>
          </p:nvCxnSpPr>
          <p:spPr>
            <a:xfrm flipH="1">
              <a:off x="3920211" y="5009177"/>
              <a:ext cx="2175789" cy="122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形 20" descr="開鎖 以實心填滿">
              <a:extLst>
                <a:ext uri="{FF2B5EF4-FFF2-40B4-BE49-F238E27FC236}">
                  <a16:creationId xmlns:a16="http://schemas.microsoft.com/office/drawing/2014/main" id="{666C58B6-CD8B-A190-7789-6372655E8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5790" y="6055046"/>
              <a:ext cx="488597" cy="488597"/>
            </a:xfrm>
            <a:prstGeom prst="rect">
              <a:avLst/>
            </a:prstGeom>
          </p:spPr>
        </p:pic>
        <p:sp>
          <p:nvSpPr>
            <p:cNvPr id="10" name="文字方塊 23">
              <a:extLst>
                <a:ext uri="{FF2B5EF4-FFF2-40B4-BE49-F238E27FC236}">
                  <a16:creationId xmlns:a16="http://schemas.microsoft.com/office/drawing/2014/main" id="{753799F9-9011-FF80-4A4C-3D828A4DAB51}"/>
                </a:ext>
              </a:extLst>
            </p:cNvPr>
            <p:cNvSpPr txBox="1"/>
            <p:nvPr/>
          </p:nvSpPr>
          <p:spPr>
            <a:xfrm>
              <a:off x="4846196" y="39533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開始操作</a:t>
              </a:r>
            </a:p>
          </p:txBody>
        </p:sp>
        <p:sp>
          <p:nvSpPr>
            <p:cNvPr id="11" name="文字方塊 24">
              <a:extLst>
                <a:ext uri="{FF2B5EF4-FFF2-40B4-BE49-F238E27FC236}">
                  <a16:creationId xmlns:a16="http://schemas.microsoft.com/office/drawing/2014/main" id="{84176081-DFF1-08C8-8C9D-EC0A1F1D5B4D}"/>
                </a:ext>
              </a:extLst>
            </p:cNvPr>
            <p:cNvSpPr txBox="1"/>
            <p:nvPr/>
          </p:nvSpPr>
          <p:spPr>
            <a:xfrm>
              <a:off x="4757826" y="56214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結束操作</a:t>
              </a:r>
            </a:p>
          </p:txBody>
        </p:sp>
        <p:sp>
          <p:nvSpPr>
            <p:cNvPr id="12" name="文字方塊 26">
              <a:extLst>
                <a:ext uri="{FF2B5EF4-FFF2-40B4-BE49-F238E27FC236}">
                  <a16:creationId xmlns:a16="http://schemas.microsoft.com/office/drawing/2014/main" id="{4AB0A460-72B9-1492-AB03-018EDB03CFB3}"/>
                </a:ext>
              </a:extLst>
            </p:cNvPr>
            <p:cNvSpPr txBox="1"/>
            <p:nvPr/>
          </p:nvSpPr>
          <p:spPr>
            <a:xfrm>
              <a:off x="4545160" y="63278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860736"/>
      </p:ext>
    </p:extLst>
  </p:cSld>
  <p:clrMapOvr>
    <a:masterClrMapping/>
  </p:clrMapOvr>
</p:sld>
</file>

<file path=ppt/theme/theme1.xml><?xml version="1.0" encoding="utf-8"?>
<a:theme xmlns:a="http://schemas.openxmlformats.org/drawingml/2006/main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841</Words>
  <Application>Microsoft Office PowerPoint</Application>
  <PresentationFormat>寬螢幕</PresentationFormat>
  <Paragraphs>131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Times New Roman</vt:lpstr>
      <vt:lpstr>Arial</vt:lpstr>
      <vt:lpstr>Calibri</vt:lpstr>
      <vt:lpstr>Garamond</vt:lpstr>
      <vt:lpstr>標楷體</vt:lpstr>
      <vt:lpstr>標楷體</vt:lpstr>
      <vt:lpstr>有機</vt:lpstr>
      <vt:lpstr>Operating System</vt:lpstr>
      <vt:lpstr>What is multithread?</vt:lpstr>
      <vt:lpstr>What is multithread?</vt:lpstr>
      <vt:lpstr>What is multithread?</vt:lpstr>
      <vt:lpstr>建立thread</vt:lpstr>
      <vt:lpstr>等待thread</vt:lpstr>
      <vt:lpstr>關閉thread</vt:lpstr>
      <vt:lpstr>Mutex 互斥鎖</vt:lpstr>
      <vt:lpstr>Mutex 互斥鎖</vt:lpstr>
      <vt:lpstr>Mutex 互斥鎖</vt:lpstr>
      <vt:lpstr>Mutex 互斥鎖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Linux gcc install</vt:lpstr>
      <vt:lpstr>PowerPoint 簡報</vt:lpstr>
      <vt:lpstr>Complier</vt:lpstr>
      <vt:lpstr>PowerPoint 簡報</vt:lpstr>
      <vt:lpstr>PowerPoint 簡報</vt:lpstr>
      <vt:lpstr>PowerPoint 簡報</vt:lpstr>
      <vt:lpstr>練習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LAB</dc:creator>
  <cp:lastModifiedBy>徐葆驊</cp:lastModifiedBy>
  <cp:revision>3</cp:revision>
  <dcterms:created xsi:type="dcterms:W3CDTF">2018-09-10T07:34:12Z</dcterms:created>
  <dcterms:modified xsi:type="dcterms:W3CDTF">2023-11-11T09:22:09Z</dcterms:modified>
</cp:coreProperties>
</file>