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es, Benhur (Cognizant)" initials="DB(" lastIdx="1" clrIdx="0">
    <p:extLst>
      <p:ext uri="{19B8F6BF-5375-455C-9EA6-DF929625EA0E}">
        <p15:presenceInfo xmlns:p15="http://schemas.microsoft.com/office/powerpoint/2012/main" userId="S-1-5-21-1178368992-402679808-390482200-17172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6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1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51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3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39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3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946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1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74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85F03-B01F-4ED7-950E-7EFBFD0269C4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C20EA-6143-47D8-A442-F8F080C8C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1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nhurdavies/magic-router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rovider/Style/URI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Learn/Server-side/Express_Nodejs/route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655" y="1099360"/>
            <a:ext cx="5469592" cy="45069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7999" y="3029666"/>
            <a:ext cx="2796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Web Routing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3858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use “magic-router”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Controllers should be in directory (“controllers”).</a:t>
            </a:r>
          </a:p>
          <a:p>
            <a:r>
              <a:rPr lang="en-US" dirty="0" err="1" smtClean="0"/>
              <a:t>magicRouter.addAll</a:t>
            </a:r>
            <a:r>
              <a:rPr lang="en-US" dirty="0" smtClean="0"/>
              <a:t>(app</a:t>
            </a:r>
            <a:r>
              <a:rPr lang="en-US" dirty="0"/>
              <a:t>, options</a:t>
            </a:r>
            <a:r>
              <a:rPr lang="en-US" dirty="0" smtClean="0"/>
              <a:t>); (app =&gt; instance of Express.js)</a:t>
            </a:r>
          </a:p>
          <a:p>
            <a:pPr marL="457200" lvl="1" indent="0">
              <a:buNone/>
            </a:pPr>
            <a:r>
              <a:rPr lang="en-US" dirty="0" err="1"/>
              <a:t>magicRouter.addAll</a:t>
            </a:r>
            <a:r>
              <a:rPr lang="en-US" dirty="0"/>
              <a:t>(app, { </a:t>
            </a:r>
            <a:r>
              <a:rPr lang="en-US" dirty="0" err="1"/>
              <a:t>dirPath</a:t>
            </a:r>
            <a:r>
              <a:rPr lang="en-US" b="1" dirty="0"/>
              <a:t>:</a:t>
            </a:r>
            <a:r>
              <a:rPr lang="en-US" dirty="0"/>
              <a:t> './controllers' </a:t>
            </a:r>
            <a:r>
              <a:rPr lang="en-US" dirty="0" smtClean="0"/>
              <a:t>});</a:t>
            </a:r>
          </a:p>
          <a:p>
            <a:r>
              <a:rPr lang="en-US" dirty="0" smtClean="0"/>
              <a:t>Controller should be an Object.</a:t>
            </a:r>
          </a:p>
          <a:p>
            <a:r>
              <a:rPr lang="en-US" dirty="0" smtClean="0"/>
              <a:t>Documents =&gt; (</a:t>
            </a:r>
            <a:r>
              <a:rPr lang="en-US" dirty="0" smtClean="0">
                <a:hlinkClick r:id="rId2"/>
              </a:rPr>
              <a:t>https://github.com/benhurdavies/magic-router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0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623" y="2422525"/>
            <a:ext cx="5481918" cy="1325563"/>
          </a:xfrm>
        </p:spPr>
        <p:txBody>
          <a:bodyPr/>
          <a:lstStyle/>
          <a:p>
            <a:r>
              <a:rPr lang="en-US" dirty="0" smtClean="0"/>
              <a:t>Controller example =&gt;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965" y="194278"/>
            <a:ext cx="4867835" cy="64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8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887942"/>
            <a:ext cx="10515600" cy="320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 smtClean="0"/>
              <a:t>Hands on “magic-router”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19269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Basic </a:t>
            </a:r>
            <a:r>
              <a:rPr lang="en-US" dirty="0" smtClean="0"/>
              <a:t>Web-Routing concept</a:t>
            </a:r>
          </a:p>
          <a:p>
            <a:r>
              <a:rPr lang="en-US" dirty="0" smtClean="0"/>
              <a:t>Routing in Node.js</a:t>
            </a:r>
          </a:p>
          <a:p>
            <a:r>
              <a:rPr lang="en-US" dirty="0" smtClean="0"/>
              <a:t>MVC Architecture and commonly Node.js implementation of MVC</a:t>
            </a:r>
          </a:p>
          <a:p>
            <a:r>
              <a:rPr lang="en-US" dirty="0" smtClean="0"/>
              <a:t>Magic-router</a:t>
            </a:r>
          </a:p>
          <a:p>
            <a:r>
              <a:rPr lang="en-US" dirty="0" smtClean="0"/>
              <a:t>Hand-on with magic router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4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</a:t>
            </a:r>
            <a:r>
              <a:rPr lang="en-US" dirty="0"/>
              <a:t>the most important aspects of your website or web </a:t>
            </a:r>
            <a:r>
              <a:rPr lang="en-US" dirty="0" smtClean="0"/>
              <a:t>service</a:t>
            </a:r>
          </a:p>
          <a:p>
            <a:r>
              <a:rPr lang="en-US" dirty="0" smtClean="0"/>
              <a:t>Mechanism </a:t>
            </a:r>
            <a:r>
              <a:rPr lang="en-US" dirty="0"/>
              <a:t>by which requests (as specified by a URL and HTTP method) are routed to the code that handles </a:t>
            </a:r>
            <a:r>
              <a:rPr lang="en-US" dirty="0" smtClean="0"/>
              <a:t>them</a:t>
            </a:r>
          </a:p>
          <a:p>
            <a:r>
              <a:rPr lang="en-US" dirty="0"/>
              <a:t> </a:t>
            </a:r>
            <a:r>
              <a:rPr lang="en-US" dirty="0" smtClean="0"/>
              <a:t>Simple =&gt;</a:t>
            </a:r>
            <a:r>
              <a:rPr lang="en-US" dirty="0"/>
              <a:t> </a:t>
            </a:r>
            <a:r>
              <a:rPr lang="en-US" i="1" dirty="0" smtClean="0"/>
              <a:t>foo/about.html (HTML in the URL is being scoped out to avoid technically related information)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988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smtClean="0"/>
              <a:t>Architecture (IA)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Structural design of shared information environments; the art and science of organizing and labelling websites, intranets, online communities and software to support usability and findability; and an emerging community of practice focused on bringing principles of design and architecture to the digital landscape.</a:t>
            </a:r>
          </a:p>
          <a:p>
            <a:r>
              <a:rPr lang="en-US" dirty="0" smtClean="0"/>
              <a:t>One of the most intelligent and timeless essays on IA is by Tim Berners-Lee, who practically invented the Internet </a:t>
            </a:r>
            <a:r>
              <a:rPr lang="en-US" sz="1800" dirty="0" smtClean="0"/>
              <a:t>(</a:t>
            </a:r>
            <a:r>
              <a:rPr lang="en-US" sz="1800" dirty="0" smtClean="0">
                <a:hlinkClick r:id="rId2"/>
              </a:rPr>
              <a:t>http://www.w3.org/Provider/Style/URI.html</a:t>
            </a:r>
            <a:r>
              <a:rPr lang="en-US" sz="1800" dirty="0" smtClean="0"/>
              <a:t>)</a:t>
            </a:r>
          </a:p>
          <a:p>
            <a:r>
              <a:rPr lang="en-US" b="1" dirty="0" smtClean="0"/>
              <a:t>“It is the duty of a Webmaster to allocate URIs which you will be able to stand by in 2 years, in 20 years, in 200 years. This needs thought, and organization, and commitment.”</a:t>
            </a:r>
            <a:r>
              <a:rPr lang="en-US" b="1" dirty="0"/>
              <a:t> </a:t>
            </a:r>
            <a:r>
              <a:rPr lang="en-US" b="1" dirty="0" smtClean="0"/>
              <a:t>— Tim Berners-Lee</a:t>
            </a:r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7550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suggestions to achieve a lasting IA in 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Never expose technical details </a:t>
            </a:r>
          </a:p>
          <a:p>
            <a:r>
              <a:rPr lang="en-US" dirty="0" smtClean="0"/>
              <a:t>Avoid meaningless information</a:t>
            </a:r>
          </a:p>
          <a:p>
            <a:r>
              <a:rPr lang="en-US" dirty="0" smtClean="0"/>
              <a:t>Avoid needlessly long URLs</a:t>
            </a:r>
          </a:p>
          <a:p>
            <a:r>
              <a:rPr lang="en-US" dirty="0" smtClean="0"/>
              <a:t>Be consistent with word separators</a:t>
            </a:r>
          </a:p>
          <a:p>
            <a:r>
              <a:rPr lang="en-US" dirty="0" smtClean="0"/>
              <a:t>Never use whitespace or untypable characters</a:t>
            </a:r>
          </a:p>
          <a:p>
            <a:r>
              <a:rPr lang="en-US" dirty="0" smtClean="0"/>
              <a:t>Use lowercase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63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758544" cy="4486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Express </a:t>
            </a:r>
            <a:r>
              <a:rPr lang="en-US" dirty="0" smtClean="0"/>
              <a:t>- A minimal </a:t>
            </a:r>
            <a:r>
              <a:rPr lang="en-US" dirty="0"/>
              <a:t>and flexible Node.js web application framework that provides a robust set of features to develop web and mobile applications. It facilitates the rapid development of Node based Web </a:t>
            </a:r>
            <a:r>
              <a:rPr lang="en-US" dirty="0" smtClean="0"/>
              <a:t>applications</a:t>
            </a:r>
          </a:p>
          <a:p>
            <a:r>
              <a:rPr lang="en-US" sz="1100" dirty="0" smtClean="0"/>
              <a:t>Example : </a:t>
            </a:r>
          </a:p>
          <a:p>
            <a:pPr marL="45720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express = require('express');</a:t>
            </a:r>
          </a:p>
          <a:p>
            <a:pPr marL="45720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app = express();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 err="1" smtClean="0"/>
              <a:t>app.get</a:t>
            </a:r>
            <a:r>
              <a:rPr lang="en-US" sz="1200" dirty="0" smtClean="0"/>
              <a:t>('/', function (</a:t>
            </a:r>
            <a:r>
              <a:rPr lang="en-US" sz="1200" dirty="0" err="1" smtClean="0"/>
              <a:t>req</a:t>
            </a:r>
            <a:r>
              <a:rPr lang="en-US" sz="1200" dirty="0" smtClean="0"/>
              <a:t>, res) {</a:t>
            </a:r>
          </a:p>
          <a:p>
            <a:pPr marL="457200" lvl="1" indent="0"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res.send</a:t>
            </a:r>
            <a:r>
              <a:rPr lang="en-US" sz="1200" dirty="0" smtClean="0"/>
              <a:t>('Hello World');</a:t>
            </a:r>
          </a:p>
          <a:p>
            <a:pPr marL="457200" lvl="1" indent="0">
              <a:buNone/>
            </a:pPr>
            <a:r>
              <a:rPr lang="en-US" sz="1200" dirty="0" smtClean="0"/>
              <a:t>})</a:t>
            </a:r>
          </a:p>
          <a:p>
            <a:pPr marL="457200" lvl="1" indent="0">
              <a:buNone/>
            </a:pPr>
            <a:endParaRPr lang="en-US" sz="1200" dirty="0" smtClean="0"/>
          </a:p>
          <a:p>
            <a:pPr marL="457200" lvl="1" indent="0">
              <a:buNone/>
            </a:pPr>
            <a:r>
              <a:rPr lang="en-US" sz="1200" dirty="0" err="1" smtClean="0"/>
              <a:t>var</a:t>
            </a:r>
            <a:r>
              <a:rPr lang="en-US" sz="1200" dirty="0" smtClean="0"/>
              <a:t> server = </a:t>
            </a:r>
            <a:r>
              <a:rPr lang="en-US" sz="1200" dirty="0" err="1" smtClean="0"/>
              <a:t>app.listen</a:t>
            </a:r>
            <a:r>
              <a:rPr lang="en-US" sz="1200" dirty="0" smtClean="0"/>
              <a:t>(8081, function () {</a:t>
            </a:r>
          </a:p>
          <a:p>
            <a:pPr marL="457200" lvl="1" indent="0"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var</a:t>
            </a:r>
            <a:r>
              <a:rPr lang="en-US" sz="1200" dirty="0" smtClean="0"/>
              <a:t> host = </a:t>
            </a:r>
            <a:r>
              <a:rPr lang="en-US" sz="1200" dirty="0" err="1" smtClean="0"/>
              <a:t>server.address</a:t>
            </a:r>
            <a:r>
              <a:rPr lang="en-US" sz="1200" dirty="0" smtClean="0"/>
              <a:t>().address</a:t>
            </a:r>
          </a:p>
          <a:p>
            <a:pPr marL="457200" lvl="1" indent="0"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var</a:t>
            </a:r>
            <a:r>
              <a:rPr lang="en-US" sz="1200" dirty="0" smtClean="0"/>
              <a:t> port = </a:t>
            </a:r>
            <a:r>
              <a:rPr lang="en-US" sz="1200" dirty="0" err="1" smtClean="0"/>
              <a:t>server.address</a:t>
            </a:r>
            <a:r>
              <a:rPr lang="en-US" sz="1200" dirty="0" smtClean="0"/>
              <a:t>().port</a:t>
            </a:r>
          </a:p>
          <a:p>
            <a:pPr marL="457200" lvl="1" indent="0">
              <a:buNone/>
            </a:pPr>
            <a:r>
              <a:rPr lang="en-US" sz="1200" dirty="0" smtClean="0"/>
              <a:t>   </a:t>
            </a:r>
          </a:p>
          <a:p>
            <a:pPr marL="457200" lvl="1" indent="0">
              <a:buNone/>
            </a:pPr>
            <a:r>
              <a:rPr lang="en-US" sz="1200" dirty="0" smtClean="0"/>
              <a:t>   console.log("Example app listening at http://%s:%s", host, port)</a:t>
            </a:r>
          </a:p>
          <a:p>
            <a:pPr marL="457200" lvl="1" indent="0">
              <a:buNone/>
            </a:pPr>
            <a:r>
              <a:rPr lang="en-US" sz="1200" dirty="0" smtClean="0"/>
              <a:t>})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01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5677" y="1990161"/>
            <a:ext cx="6377765" cy="36672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5678" y="1032731"/>
            <a:ext cx="605326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Mostly used MVC structure followed in Node.js</a:t>
            </a:r>
          </a:p>
          <a:p>
            <a:pPr algn="ctr"/>
            <a:r>
              <a:rPr lang="en-US" sz="1100" dirty="0" smtClean="0"/>
              <a:t>(</a:t>
            </a:r>
            <a:r>
              <a:rPr lang="en-US" sz="1100" dirty="0" smtClean="0">
                <a:hlinkClick r:id="rId3"/>
              </a:rPr>
              <a:t>https://developer.mozilla.org/en-US/docs/Learn/Server-side/Express_Nodejs/routes</a:t>
            </a:r>
            <a:r>
              <a:rPr lang="en-US" sz="1100" dirty="0" smtClean="0"/>
              <a:t>)  </a:t>
            </a:r>
            <a:endParaRPr lang="en-US" sz="1100" dirty="0"/>
          </a:p>
        </p:txBody>
      </p:sp>
      <p:pic>
        <p:nvPicPr>
          <p:cNvPr id="6" name="Picture 2" descr="http://www.tutorialsteacher.com/Content/images/mvc/request-handling-in-mvc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33" y="3044414"/>
            <a:ext cx="5205696" cy="1624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1533" y="1199357"/>
            <a:ext cx="4594412" cy="464316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MVC Architecture</a:t>
            </a:r>
            <a:endParaRPr lang="en-US" sz="2800" b="1" dirty="0"/>
          </a:p>
        </p:txBody>
      </p:sp>
      <p:pic>
        <p:nvPicPr>
          <p:cNvPr id="3074" name="Picture 2" descr="Image result for happy face troll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02" y="4498607"/>
            <a:ext cx="1158769" cy="1158769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happy face troll imag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2161" y="4498607"/>
            <a:ext cx="1131727" cy="11317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590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“magic-router”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334" y="1825625"/>
            <a:ext cx="7598178" cy="435133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884433" y="2011680"/>
            <a:ext cx="3614569" cy="2678654"/>
            <a:chOff x="5884433" y="2011680"/>
            <a:chExt cx="3614569" cy="2678654"/>
          </a:xfrm>
        </p:grpSpPr>
        <p:sp>
          <p:nvSpPr>
            <p:cNvPr id="5" name="Rounded Rectangle 4"/>
            <p:cNvSpPr/>
            <p:nvPr/>
          </p:nvSpPr>
          <p:spPr>
            <a:xfrm>
              <a:off x="5884433" y="2011680"/>
              <a:ext cx="1785769" cy="2678654"/>
            </a:xfrm>
            <a:prstGeom prst="roundRect">
              <a:avLst>
                <a:gd name="adj" fmla="val 11438"/>
              </a:avLst>
            </a:prstGeom>
            <a:solidFill>
              <a:schemeClr val="accent6">
                <a:alpha val="50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ular Callout 5"/>
            <p:cNvSpPr/>
            <p:nvPr/>
          </p:nvSpPr>
          <p:spPr>
            <a:xfrm>
              <a:off x="7799294" y="2011680"/>
              <a:ext cx="1699708" cy="828339"/>
            </a:xfrm>
            <a:prstGeom prst="wedgeRoundRectCallout">
              <a:avLst>
                <a:gd name="adj1" fmla="val -49314"/>
                <a:gd name="adj2" fmla="val 74188"/>
                <a:gd name="adj3" fmla="val 1666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</a:t>
              </a:r>
              <a:r>
                <a:rPr lang="en-US" sz="1400" dirty="0" smtClean="0"/>
                <a:t>agic-router handle to tie router &amp; controller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60585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What/Why </a:t>
            </a:r>
            <a:r>
              <a:rPr lang="en-US" dirty="0"/>
              <a:t>-</a:t>
            </a:r>
            <a:r>
              <a:rPr lang="en-US" dirty="0" smtClean="0"/>
              <a:t> magic-router?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</a:t>
            </a:r>
            <a:r>
              <a:rPr lang="en-US" dirty="0" err="1" smtClean="0"/>
              <a:t>npm</a:t>
            </a:r>
            <a:r>
              <a:rPr lang="en-US" dirty="0" smtClean="0"/>
              <a:t> package (</a:t>
            </a:r>
            <a:r>
              <a:rPr lang="en-US" sz="1800" dirty="0" err="1"/>
              <a:t>npm</a:t>
            </a:r>
            <a:r>
              <a:rPr lang="en-US" sz="1800" dirty="0"/>
              <a:t> install </a:t>
            </a:r>
            <a:r>
              <a:rPr lang="en-US" sz="1800" b="1" dirty="0"/>
              <a:t>--</a:t>
            </a:r>
            <a:r>
              <a:rPr lang="en-US" sz="1800" dirty="0"/>
              <a:t>save magic</a:t>
            </a:r>
            <a:r>
              <a:rPr lang="en-US" sz="1800" b="1" dirty="0"/>
              <a:t>-</a:t>
            </a:r>
            <a:r>
              <a:rPr lang="en-US" sz="1800" dirty="0"/>
              <a:t>router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can be use for MVC-applications and </a:t>
            </a:r>
            <a:r>
              <a:rPr lang="en-US" dirty="0" err="1" smtClean="0"/>
              <a:t>api</a:t>
            </a:r>
            <a:r>
              <a:rPr lang="en-US" dirty="0" smtClean="0"/>
              <a:t>-applications.</a:t>
            </a:r>
          </a:p>
          <a:p>
            <a:r>
              <a:rPr lang="en-US" dirty="0" smtClean="0"/>
              <a:t>It gives routing controls to controllers.</a:t>
            </a:r>
          </a:p>
          <a:p>
            <a:r>
              <a:rPr lang="en-US" dirty="0" smtClean="0"/>
              <a:t>Have automatic/default routing.</a:t>
            </a:r>
          </a:p>
          <a:p>
            <a:r>
              <a:rPr lang="en-US" dirty="0" smtClean="0"/>
              <a:t>Will increase productivity and code readability.</a:t>
            </a:r>
          </a:p>
          <a:p>
            <a:r>
              <a:rPr lang="en-US" dirty="0" smtClean="0"/>
              <a:t>Have powerful custom routing features.</a:t>
            </a:r>
          </a:p>
          <a:p>
            <a:r>
              <a:rPr lang="en-US" dirty="0" smtClean="0"/>
              <a:t>Give consistence to the source code IA.</a:t>
            </a:r>
          </a:p>
          <a:p>
            <a:r>
              <a:rPr lang="en-US" dirty="0" smtClean="0"/>
              <a:t>It catch all errors from actions and give to global error handler.</a:t>
            </a:r>
          </a:p>
        </p:txBody>
      </p:sp>
    </p:spTree>
    <p:extLst>
      <p:ext uri="{BB962C8B-B14F-4D97-AF65-F5344CB8AC3E}">
        <p14:creationId xmlns:p14="http://schemas.microsoft.com/office/powerpoint/2010/main" val="118607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162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Agenda</vt:lpstr>
      <vt:lpstr>Routing</vt:lpstr>
      <vt:lpstr>Information Architecture (IA)</vt:lpstr>
      <vt:lpstr>Some suggestions to achieve a lasting IA in URL</vt:lpstr>
      <vt:lpstr>Node.js Routing</vt:lpstr>
      <vt:lpstr>MVC Architecture</vt:lpstr>
      <vt:lpstr>“magic-router” Approach</vt:lpstr>
      <vt:lpstr>What/Why - magic-router?</vt:lpstr>
      <vt:lpstr>How to use “magic-router”</vt:lpstr>
      <vt:lpstr>Controller example =&gt;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Davies, Benhur (Cognizant)</dc:creator>
  <cp:lastModifiedBy>Davies, Benhur (Cognizant)</cp:lastModifiedBy>
  <cp:revision>36</cp:revision>
  <dcterms:created xsi:type="dcterms:W3CDTF">2018-02-06T04:18:43Z</dcterms:created>
  <dcterms:modified xsi:type="dcterms:W3CDTF">2018-02-08T04:58:14Z</dcterms:modified>
</cp:coreProperties>
</file>