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5" r:id="rId4"/>
    <p:sldId id="278" r:id="rId5"/>
    <p:sldId id="279" r:id="rId6"/>
    <p:sldId id="263" r:id="rId7"/>
    <p:sldId id="267" r:id="rId8"/>
    <p:sldId id="269" r:id="rId9"/>
    <p:sldId id="268" r:id="rId10"/>
    <p:sldId id="277" r:id="rId11"/>
    <p:sldId id="270" r:id="rId12"/>
    <p:sldId id="271" r:id="rId13"/>
    <p:sldId id="272" r:id="rId14"/>
    <p:sldId id="259" r:id="rId15"/>
    <p:sldId id="276" r:id="rId16"/>
    <p:sldId id="281" r:id="rId17"/>
    <p:sldId id="273" r:id="rId18"/>
    <p:sldId id="282" r:id="rId19"/>
    <p:sldId id="283" r:id="rId20"/>
    <p:sldId id="280"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EA2-3E8B-48AB-9A4D-1BD4E9493F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70EE7D-B01D-456B-8341-327392A92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F4B28A-E0BA-4924-96CC-EA2D1C491EA2}"/>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AF1B6A67-8A57-4B16-8D82-FC9DD0686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38C21-A612-4E0D-9235-488F1F0E19BD}"/>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419123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1BD3-2B1C-4F1C-BD49-FF991C7158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3F3A3-33C4-42F7-91F7-19EDB4139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4E5ED-8230-4D24-9562-B0F5962077A3}"/>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13BC4BC8-8D51-483F-9250-32949E1EE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63559-FA42-48F8-9ED9-5716009C72AB}"/>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43387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4B50C-3F2E-4829-8E5F-1F7C347D17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D9086-6E91-4794-A152-9AC60D7DF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A95F1E-C9C3-448C-A6F8-50288F9987E7}"/>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CF5DC259-39A1-4C5D-AD9C-6A53E267F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9320A-BCF3-48EA-A107-20EBD7228B1E}"/>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283385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423750"/>
            <a:ext cx="12192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9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16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68730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F8F1-4C3B-4B4B-9A38-DBEC0802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DAEA7-2513-4EC3-B01F-C9FDE8E37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B9E01-AA40-4110-AB44-9CA4097F2719}"/>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26DDCEBB-88A9-448B-A1E6-022606BC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ADB54-BCDF-4B94-A0CC-F3635B867DDC}"/>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370778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E064-D10B-4937-85B3-F7B33480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F3AD8-5480-4BC1-AF8D-D41A2F938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458B9-AAC8-430D-8653-ED7281E33579}"/>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DC4A3E7D-B417-4E7D-B2A2-ED6458019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57D8C-20A0-4F60-B96E-DBF4F9DF27BC}"/>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44252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B9AC-8B25-4CEB-9FBB-FDA2F0AFEB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E9AAA-EEE9-4F80-BA80-6BE3DE55E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46B4F6-46EB-47B3-93CF-F71193270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57E1A-8D4E-4F0B-A8BE-3063214DE3D9}"/>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6" name="Footer Placeholder 5">
            <a:extLst>
              <a:ext uri="{FF2B5EF4-FFF2-40B4-BE49-F238E27FC236}">
                <a16:creationId xmlns:a16="http://schemas.microsoft.com/office/drawing/2014/main" id="{42AF9148-AB22-4CA6-A618-C3D536D10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5B0101-51F3-40AF-9CAA-968F73265D9E}"/>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198966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9504-4BCE-4E3A-927C-5E47FC7FA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29453-2AE1-4886-9B35-60F821B75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625A1-45C2-4A56-95B1-E0420F09D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BC562-A1DE-4918-A624-A7A1ECAB6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45435-44EC-4C69-931C-DDF092C065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2F6738-888E-45C3-AD1C-634FB845077A}"/>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8" name="Footer Placeholder 7">
            <a:extLst>
              <a:ext uri="{FF2B5EF4-FFF2-40B4-BE49-F238E27FC236}">
                <a16:creationId xmlns:a16="http://schemas.microsoft.com/office/drawing/2014/main" id="{215FF725-621A-46EA-B420-D8DB3E6061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74E8E5-1341-4673-89ED-79D868AC3FF8}"/>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132667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6E0E-87EC-4F19-8794-58EF63985C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5C2344-92E0-4F2F-9807-40D31A580163}"/>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4" name="Footer Placeholder 3">
            <a:extLst>
              <a:ext uri="{FF2B5EF4-FFF2-40B4-BE49-F238E27FC236}">
                <a16:creationId xmlns:a16="http://schemas.microsoft.com/office/drawing/2014/main" id="{02100CB3-86BD-49CD-BC48-3F0D93F96B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8FF126-FE3D-4B28-8438-726B8DA2E5F4}"/>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703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9F778-D55E-4F57-9B74-47DA8E69DDCF}"/>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3" name="Footer Placeholder 2">
            <a:extLst>
              <a:ext uri="{FF2B5EF4-FFF2-40B4-BE49-F238E27FC236}">
                <a16:creationId xmlns:a16="http://schemas.microsoft.com/office/drawing/2014/main" id="{B637F2EC-E3C6-4A49-AE84-A6F375285B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CDDF22-66CB-4597-9F9E-7D2E1EDC5B84}"/>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200070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3FCA-2ED5-4F26-B1A7-33B58DA63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2F47C-350E-46BF-BEB9-6765E0D3B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12CFA4-0903-4991-B8DB-5C90DA454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A6759-5CED-47F7-B8B7-90A2B36B524B}"/>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6" name="Footer Placeholder 5">
            <a:extLst>
              <a:ext uri="{FF2B5EF4-FFF2-40B4-BE49-F238E27FC236}">
                <a16:creationId xmlns:a16="http://schemas.microsoft.com/office/drawing/2014/main" id="{4B3FB378-4035-4A6C-97A5-4A785E7E4A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890E2-7F67-4E57-9B6D-65EFD5665687}"/>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174569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4BA-50CB-4FEB-A341-F55D640D1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D026D6-2500-41E0-84BD-F4F5D142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273BF4-A5CA-454A-BC52-0A760C31B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95060-6757-434F-A934-4CF074672254}"/>
              </a:ext>
            </a:extLst>
          </p:cNvPr>
          <p:cNvSpPr>
            <a:spLocks noGrp="1"/>
          </p:cNvSpPr>
          <p:nvPr>
            <p:ph type="dt" sz="half" idx="10"/>
          </p:nvPr>
        </p:nvSpPr>
        <p:spPr/>
        <p:txBody>
          <a:bodyPr/>
          <a:lstStyle/>
          <a:p>
            <a:fld id="{2E8F766F-9162-42CB-A559-42B23B06C7C0}" type="datetimeFigureOut">
              <a:rPr lang="en-IN" smtClean="0"/>
              <a:t>21-02-2021</a:t>
            </a:fld>
            <a:endParaRPr lang="en-IN"/>
          </a:p>
        </p:txBody>
      </p:sp>
      <p:sp>
        <p:nvSpPr>
          <p:cNvPr id="6" name="Footer Placeholder 5">
            <a:extLst>
              <a:ext uri="{FF2B5EF4-FFF2-40B4-BE49-F238E27FC236}">
                <a16:creationId xmlns:a16="http://schemas.microsoft.com/office/drawing/2014/main" id="{4BE1EDF0-D074-488C-B64A-903C83BF9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E85B07-5B00-48A0-9603-A5F73FC89E74}"/>
              </a:ext>
            </a:extLst>
          </p:cNvPr>
          <p:cNvSpPr>
            <a:spLocks noGrp="1"/>
          </p:cNvSpPr>
          <p:nvPr>
            <p:ph type="sldNum" sz="quarter" idx="12"/>
          </p:nvPr>
        </p:nvSpPr>
        <p:spPr/>
        <p:txBody>
          <a:bodyPr/>
          <a:lstStyle/>
          <a:p>
            <a:fld id="{AF4BC31D-3732-4E0D-98ED-3B6945A1C06A}" type="slidenum">
              <a:rPr lang="en-IN" smtClean="0"/>
              <a:t>‹#›</a:t>
            </a:fld>
            <a:endParaRPr lang="en-IN"/>
          </a:p>
        </p:txBody>
      </p:sp>
    </p:spTree>
    <p:extLst>
      <p:ext uri="{BB962C8B-B14F-4D97-AF65-F5344CB8AC3E}">
        <p14:creationId xmlns:p14="http://schemas.microsoft.com/office/powerpoint/2010/main" val="417954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F3109-6D08-444C-BD3D-5F7362C66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AFC48-0D04-4111-9C45-B5588948C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DEFAFE-45C0-45A7-89DB-1091392C7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F766F-9162-42CB-A559-42B23B06C7C0}" type="datetimeFigureOut">
              <a:rPr lang="en-IN" smtClean="0"/>
              <a:t>21-02-2021</a:t>
            </a:fld>
            <a:endParaRPr lang="en-IN"/>
          </a:p>
        </p:txBody>
      </p:sp>
      <p:sp>
        <p:nvSpPr>
          <p:cNvPr id="5" name="Footer Placeholder 4">
            <a:extLst>
              <a:ext uri="{FF2B5EF4-FFF2-40B4-BE49-F238E27FC236}">
                <a16:creationId xmlns:a16="http://schemas.microsoft.com/office/drawing/2014/main" id="{3ED02ACB-9F58-4179-A543-E20934B4D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47E1F8-724E-4BE9-853E-971623B33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BC31D-3732-4E0D-98ED-3B6945A1C06A}" type="slidenum">
              <a:rPr lang="en-IN" smtClean="0"/>
              <a:t>‹#›</a:t>
            </a:fld>
            <a:endParaRPr lang="en-IN"/>
          </a:p>
        </p:txBody>
      </p:sp>
    </p:spTree>
    <p:extLst>
      <p:ext uri="{BB962C8B-B14F-4D97-AF65-F5344CB8AC3E}">
        <p14:creationId xmlns:p14="http://schemas.microsoft.com/office/powerpoint/2010/main" val="347496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enhurpradeep1/QML-PROJECT-MS-DS/blob/main/Quantum_model.ipynb"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1079" y="4993885"/>
            <a:ext cx="6812357" cy="1323439"/>
          </a:xfrm>
          <a:prstGeom prst="rect">
            <a:avLst/>
          </a:prstGeom>
          <a:noFill/>
        </p:spPr>
        <p:txBody>
          <a:bodyPr wrap="square">
            <a:spAutoFit/>
          </a:bodyPr>
          <a:lstStyle/>
          <a:p>
            <a:pPr>
              <a:defRPr/>
            </a:pPr>
            <a:r>
              <a:rPr lang="en-US" altLang="ko-KR" sz="1600" b="1" dirty="0">
                <a:solidFill>
                  <a:schemeClr val="tx1">
                    <a:lumMod val="75000"/>
                    <a:lumOff val="25000"/>
                  </a:schemeClr>
                </a:solidFill>
                <a:latin typeface="Arial" pitchFamily="34" charset="0"/>
                <a:cs typeface="Arial" pitchFamily="34" charset="0"/>
              </a:rPr>
              <a:t>MSc DS 2019-21 </a:t>
            </a:r>
          </a:p>
          <a:p>
            <a:pPr>
              <a:defRPr/>
            </a:pPr>
            <a:r>
              <a:rPr lang="en-US" altLang="ko-KR" sz="1600" b="1" dirty="0">
                <a:solidFill>
                  <a:schemeClr val="tx1">
                    <a:lumMod val="75000"/>
                    <a:lumOff val="25000"/>
                  </a:schemeClr>
                </a:solidFill>
                <a:latin typeface="Arial" pitchFamily="34" charset="0"/>
                <a:cs typeface="Arial" pitchFamily="34" charset="0"/>
              </a:rPr>
              <a:t>Reg. No. 121922502037</a:t>
            </a:r>
          </a:p>
          <a:p>
            <a:pPr>
              <a:defRPr/>
            </a:pPr>
            <a:r>
              <a:rPr lang="en-US" altLang="ko-KR" sz="1600" b="1" dirty="0">
                <a:solidFill>
                  <a:schemeClr val="tx1">
                    <a:lumMod val="75000"/>
                    <a:lumOff val="25000"/>
                  </a:schemeClr>
                </a:solidFill>
                <a:latin typeface="Arial" pitchFamily="34" charset="0"/>
                <a:cs typeface="Arial" pitchFamily="34" charset="0"/>
              </a:rPr>
              <a:t>Date: 23-02-2021</a:t>
            </a:r>
          </a:p>
          <a:p>
            <a:pPr>
              <a:defRPr/>
            </a:pPr>
            <a:r>
              <a:rPr lang="en-US" altLang="ko-KR" sz="1600" b="1" dirty="0">
                <a:solidFill>
                  <a:schemeClr val="tx1">
                    <a:lumMod val="75000"/>
                    <a:lumOff val="25000"/>
                  </a:schemeClr>
                </a:solidFill>
                <a:latin typeface="Arial" pitchFamily="34" charset="0"/>
                <a:cs typeface="Arial" pitchFamily="34" charset="0"/>
              </a:rPr>
              <a:t>Project review I</a:t>
            </a:r>
          </a:p>
          <a:p>
            <a:pPr>
              <a:defRPr/>
            </a:pPr>
            <a:endParaRPr lang="en-US" altLang="ko-KR" sz="16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5078174" y="4107558"/>
            <a:ext cx="6480043" cy="748988"/>
          </a:xfrm>
          <a:prstGeom prst="rect">
            <a:avLst/>
          </a:prstGeom>
          <a:noFill/>
          <a:ln w="9525">
            <a:noFill/>
            <a:miter lim="800000"/>
            <a:headEnd/>
            <a:tailEnd/>
          </a:ln>
        </p:spPr>
        <p:txBody>
          <a:bodyPr wrap="square">
            <a:spAutoFit/>
          </a:bodyPr>
          <a:lstStyle/>
          <a:p>
            <a:r>
              <a:rPr lang="en-US" altLang="ko-KR" sz="4267" b="1" dirty="0">
                <a:solidFill>
                  <a:schemeClr val="tx1">
                    <a:lumMod val="75000"/>
                    <a:lumOff val="25000"/>
                  </a:schemeClr>
                </a:solidFill>
                <a:latin typeface="Arial" pitchFamily="34" charset="0"/>
                <a:ea typeface="맑은 고딕" pitchFamily="50" charset="-127"/>
                <a:cs typeface="Arial" pitchFamily="34" charset="0"/>
              </a:rPr>
              <a:t>V BENHUR PRADEEP</a:t>
            </a:r>
          </a:p>
        </p:txBody>
      </p:sp>
      <p:sp>
        <p:nvSpPr>
          <p:cNvPr id="2" name="Rectangle 1"/>
          <p:cNvSpPr/>
          <p:nvPr/>
        </p:nvSpPr>
        <p:spPr>
          <a:xfrm>
            <a:off x="4681485" y="4337044"/>
            <a:ext cx="192021" cy="16321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4" name="Picture 13">
            <a:extLst>
              <a:ext uri="{FF2B5EF4-FFF2-40B4-BE49-F238E27FC236}">
                <a16:creationId xmlns:a16="http://schemas.microsoft.com/office/drawing/2014/main" id="{41774EB3-A9AC-4AD4-B969-3914501E4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13" y="3909053"/>
            <a:ext cx="1440160" cy="1440160"/>
          </a:xfrm>
          <a:prstGeom prst="rect">
            <a:avLst/>
          </a:prstGeom>
        </p:spPr>
      </p:pic>
      <p:sp>
        <p:nvSpPr>
          <p:cNvPr id="15" name="TextBox 14">
            <a:extLst>
              <a:ext uri="{FF2B5EF4-FFF2-40B4-BE49-F238E27FC236}">
                <a16:creationId xmlns:a16="http://schemas.microsoft.com/office/drawing/2014/main" id="{1B273F22-B44F-41DA-B151-C5AF80FED946}"/>
              </a:ext>
            </a:extLst>
          </p:cNvPr>
          <p:cNvSpPr txBox="1"/>
          <p:nvPr/>
        </p:nvSpPr>
        <p:spPr>
          <a:xfrm>
            <a:off x="1103445" y="5349214"/>
            <a:ext cx="4032448" cy="420564"/>
          </a:xfrm>
          <a:prstGeom prst="rect">
            <a:avLst/>
          </a:prstGeom>
          <a:noFill/>
        </p:spPr>
        <p:txBody>
          <a:bodyPr wrap="square" rtlCol="0">
            <a:spAutoFit/>
          </a:bodyPr>
          <a:lstStyle/>
          <a:p>
            <a:r>
              <a:rPr lang="en-IN" sz="2133" b="1" dirty="0">
                <a:solidFill>
                  <a:schemeClr val="accent2"/>
                </a:solidFill>
              </a:rPr>
              <a:t>Dept. of Computer Science</a:t>
            </a:r>
          </a:p>
        </p:txBody>
      </p:sp>
      <p:sp>
        <p:nvSpPr>
          <p:cNvPr id="9" name="TextBox 8">
            <a:extLst>
              <a:ext uri="{FF2B5EF4-FFF2-40B4-BE49-F238E27FC236}">
                <a16:creationId xmlns:a16="http://schemas.microsoft.com/office/drawing/2014/main" id="{69E460FD-5E14-44C9-B46C-3CB964D79F6F}"/>
              </a:ext>
            </a:extLst>
          </p:cNvPr>
          <p:cNvSpPr txBox="1"/>
          <p:nvPr/>
        </p:nvSpPr>
        <p:spPr>
          <a:xfrm>
            <a:off x="1724732" y="2625781"/>
            <a:ext cx="7914568" cy="830997"/>
          </a:xfrm>
          <a:prstGeom prst="rect">
            <a:avLst/>
          </a:prstGeom>
          <a:noFill/>
        </p:spPr>
        <p:txBody>
          <a:bodyPr wrap="square">
            <a:spAutoFit/>
          </a:bodyPr>
          <a:lstStyle/>
          <a:p>
            <a:pPr algn="ctr">
              <a:defRPr/>
            </a:pPr>
            <a:r>
              <a:rPr lang="en-US" altLang="ko-KR" sz="2400" b="1" dirty="0">
                <a:solidFill>
                  <a:schemeClr val="tx1">
                    <a:lumMod val="75000"/>
                    <a:lumOff val="25000"/>
                  </a:schemeClr>
                </a:solidFill>
                <a:latin typeface="Arial" pitchFamily="34" charset="0"/>
                <a:cs typeface="Arial" pitchFamily="34" charset="0"/>
              </a:rPr>
              <a:t>Project Guide: Prof. K Vedavathi, HoD, </a:t>
            </a:r>
          </a:p>
          <a:p>
            <a:pPr algn="ctr">
              <a:defRPr/>
            </a:pPr>
            <a:r>
              <a:rPr lang="en-US" altLang="ko-KR" sz="2400" b="1" dirty="0">
                <a:solidFill>
                  <a:schemeClr val="tx1">
                    <a:lumMod val="75000"/>
                    <a:lumOff val="25000"/>
                  </a:schemeClr>
                </a:solidFill>
                <a:latin typeface="Arial" pitchFamily="34" charset="0"/>
                <a:cs typeface="Arial" pitchFamily="34" charset="0"/>
              </a:rPr>
              <a:t>Dept. of Computer Science</a:t>
            </a:r>
          </a:p>
        </p:txBody>
      </p:sp>
      <p:sp>
        <p:nvSpPr>
          <p:cNvPr id="8" name="Rectangle 7">
            <a:extLst>
              <a:ext uri="{FF2B5EF4-FFF2-40B4-BE49-F238E27FC236}">
                <a16:creationId xmlns:a16="http://schemas.microsoft.com/office/drawing/2014/main" id="{BF2293F0-01AD-427B-ABC2-17A26CCDAC7F}"/>
              </a:ext>
            </a:extLst>
          </p:cNvPr>
          <p:cNvSpPr/>
          <p:nvPr/>
        </p:nvSpPr>
        <p:spPr>
          <a:xfrm>
            <a:off x="1051753" y="539321"/>
            <a:ext cx="10660611" cy="1446550"/>
          </a:xfrm>
          <a:prstGeom prst="rect">
            <a:avLst/>
          </a:prstGeom>
          <a:noFill/>
        </p:spPr>
        <p:txBody>
          <a:bodyPr wrap="none" lIns="91440" tIns="45720" rIns="91440" bIns="45720">
            <a:spAutoFit/>
          </a:bodyPr>
          <a:lstStyle/>
          <a:p>
            <a:pPr algn="ctr"/>
            <a:r>
              <a:rPr lang="en-IN" sz="4400" b="1" dirty="0">
                <a:ln w="6600">
                  <a:solidFill>
                    <a:schemeClr val="accent2"/>
                  </a:solidFill>
                  <a:prstDash val="solid"/>
                </a:ln>
                <a:solidFill>
                  <a:schemeClr val="accent4">
                    <a:lumMod val="40000"/>
                    <a:lumOff val="60000"/>
                  </a:schemeClr>
                </a:solidFill>
                <a:effectLst>
                  <a:outerShdw dist="38100" dir="2700000" algn="tl" rotWithShape="0">
                    <a:schemeClr val="accent2"/>
                  </a:outerShdw>
                </a:effectLst>
                <a:latin typeface="Times New Roman" panose="02020603050405020304" pitchFamily="18" charset="0"/>
                <a:ea typeface="Calibri" panose="020F0502020204030204" pitchFamily="34" charset="0"/>
              </a:rPr>
              <a:t>Quantum Enhanced Machine Learning: </a:t>
            </a:r>
          </a:p>
          <a:p>
            <a:pPr algn="ctr"/>
            <a:r>
              <a:rPr lang="en-IN" sz="4400" b="1" dirty="0">
                <a:ln w="6600">
                  <a:solidFill>
                    <a:schemeClr val="accent2"/>
                  </a:solidFill>
                  <a:prstDash val="solid"/>
                </a:ln>
                <a:solidFill>
                  <a:schemeClr val="accent4">
                    <a:lumMod val="40000"/>
                    <a:lumOff val="60000"/>
                  </a:schemeClr>
                </a:solidFill>
                <a:effectLst>
                  <a:outerShdw dist="38100" dir="2700000" algn="tl" rotWithShape="0">
                    <a:schemeClr val="accent2"/>
                  </a:outerShdw>
                </a:effectLst>
                <a:latin typeface="Times New Roman" panose="02020603050405020304" pitchFamily="18" charset="0"/>
                <a:ea typeface="Calibri" panose="020F0502020204030204" pitchFamily="34" charset="0"/>
              </a:rPr>
              <a:t>Algorithmic Approach and Implementation</a:t>
            </a:r>
            <a:endParaRPr lang="en-US" sz="4400" b="1" dirty="0">
              <a:ln w="6600">
                <a:solidFill>
                  <a:schemeClr val="accent2"/>
                </a:solidFill>
                <a:prstDash val="solid"/>
              </a:ln>
              <a:solidFill>
                <a:schemeClr val="accent4">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5CB9-9E52-4161-9EBB-CCEAE93726E8}"/>
              </a:ext>
            </a:extLst>
          </p:cNvPr>
          <p:cNvSpPr>
            <a:spLocks noGrp="1"/>
          </p:cNvSpPr>
          <p:nvPr>
            <p:ph type="title" idx="4294967295"/>
          </p:nvPr>
        </p:nvSpPr>
        <p:spPr>
          <a:xfrm>
            <a:off x="0" y="671513"/>
            <a:ext cx="12192000" cy="1179512"/>
          </a:xfrm>
        </p:spPr>
        <p:txBody>
          <a:bodyPr/>
          <a:lstStyle/>
          <a:p>
            <a:r>
              <a:rPr lang="en-IN" sz="6000" b="1" dirty="0"/>
              <a:t>Qubit</a:t>
            </a:r>
            <a:r>
              <a:rPr lang="en-IN" dirty="0"/>
              <a:t> </a:t>
            </a:r>
          </a:p>
        </p:txBody>
      </p:sp>
      <p:sp>
        <p:nvSpPr>
          <p:cNvPr id="6" name="Content Placeholder 3">
            <a:extLst>
              <a:ext uri="{FF2B5EF4-FFF2-40B4-BE49-F238E27FC236}">
                <a16:creationId xmlns:a16="http://schemas.microsoft.com/office/drawing/2014/main" id="{1A4784F9-BF36-444E-82C8-5143A2AE4109}"/>
              </a:ext>
            </a:extLst>
          </p:cNvPr>
          <p:cNvSpPr txBox="1">
            <a:spLocks/>
          </p:cNvSpPr>
          <p:nvPr/>
        </p:nvSpPr>
        <p:spPr>
          <a:xfrm>
            <a:off x="588798" y="1948094"/>
            <a:ext cx="11329259" cy="490990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IN" sz="2800" dirty="0"/>
              <a:t>Is very Faster</a:t>
            </a:r>
          </a:p>
          <a:p>
            <a:pPr marL="342900" indent="-342900" algn="l">
              <a:buFont typeface="Arial" panose="020B0604020202020204" pitchFamily="34" charset="0"/>
              <a:buChar char="•"/>
            </a:pPr>
            <a:r>
              <a:rPr lang="en-IN" sz="2800" dirty="0"/>
              <a:t>Can solve mathematical problems or ML algorithms in seconds which that take hundreds/ thousands of years to solve if we use our conventional computing</a:t>
            </a:r>
          </a:p>
          <a:p>
            <a:pPr marL="342900" indent="-342900" algn="l">
              <a:buFont typeface="Arial" panose="020B0604020202020204" pitchFamily="34" charset="0"/>
              <a:buChar char="•"/>
            </a:pPr>
            <a:r>
              <a:rPr lang="en-IN" sz="2800" dirty="0"/>
              <a:t>Hard to create</a:t>
            </a:r>
          </a:p>
          <a:p>
            <a:pPr marL="342900" indent="-342900" algn="l">
              <a:buFont typeface="Arial" panose="020B0604020202020204" pitchFamily="34" charset="0"/>
              <a:buChar char="•"/>
            </a:pPr>
            <a:r>
              <a:rPr lang="en-IN" sz="2800" dirty="0"/>
              <a:t>May face Decoherence</a:t>
            </a:r>
          </a:p>
          <a:p>
            <a:pPr marL="342900" indent="-342900" algn="l">
              <a:buFont typeface="Arial" panose="020B0604020202020204" pitchFamily="34" charset="0"/>
              <a:buChar char="•"/>
            </a:pPr>
            <a:r>
              <a:rPr lang="en-IN" sz="2800" dirty="0"/>
              <a:t>Stored in colder environment.(at -273 </a:t>
            </a:r>
            <a:r>
              <a:rPr lang="en-IN" sz="2800" baseline="30000" dirty="0" err="1"/>
              <a:t>o</a:t>
            </a:r>
            <a:r>
              <a:rPr lang="en-IN" sz="2800" dirty="0" err="1"/>
              <a:t>C</a:t>
            </a:r>
            <a:r>
              <a:rPr lang="en-IN" sz="2800" dirty="0"/>
              <a:t>)</a:t>
            </a:r>
          </a:p>
          <a:p>
            <a:pPr marL="342900" indent="-342900" algn="l">
              <a:buFont typeface="Arial" panose="020B0604020202020204" pitchFamily="34" charset="0"/>
              <a:buChar char="•"/>
            </a:pPr>
            <a:endParaRPr lang="en-IN" dirty="0"/>
          </a:p>
          <a:p>
            <a:pPr algn="l"/>
            <a:endParaRPr lang="en-IN" dirty="0"/>
          </a:p>
        </p:txBody>
      </p:sp>
    </p:spTree>
    <p:extLst>
      <p:ext uri="{BB962C8B-B14F-4D97-AF65-F5344CB8AC3E}">
        <p14:creationId xmlns:p14="http://schemas.microsoft.com/office/powerpoint/2010/main" val="183070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CA7-63D6-4EBB-8046-6EE05D86D14D}"/>
              </a:ext>
            </a:extLst>
          </p:cNvPr>
          <p:cNvSpPr>
            <a:spLocks noGrp="1"/>
          </p:cNvSpPr>
          <p:nvPr>
            <p:ph type="title" idx="4294967295"/>
          </p:nvPr>
        </p:nvSpPr>
        <p:spPr>
          <a:xfrm>
            <a:off x="0" y="2595563"/>
            <a:ext cx="12192000" cy="1179512"/>
          </a:xfrm>
        </p:spPr>
        <p:txBody>
          <a:bodyPr/>
          <a:lstStyle/>
          <a:p>
            <a:r>
              <a:rPr lang="en-IN" b="1" dirty="0"/>
              <a:t>Is it possible to demonstrate?</a:t>
            </a:r>
            <a:endParaRPr lang="en-IN" dirty="0"/>
          </a:p>
        </p:txBody>
      </p:sp>
      <p:pic>
        <p:nvPicPr>
          <p:cNvPr id="4098" name="Picture 2">
            <a:extLst>
              <a:ext uri="{FF2B5EF4-FFF2-40B4-BE49-F238E27FC236}">
                <a16:creationId xmlns:a16="http://schemas.microsoft.com/office/drawing/2014/main" id="{1A3B735E-37A5-4EFD-9015-424940A6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85" y="3981139"/>
            <a:ext cx="1923293" cy="192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56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714A33-2E00-4E17-8BB1-64B39B37EABC}"/>
              </a:ext>
            </a:extLst>
          </p:cNvPr>
          <p:cNvSpPr txBox="1">
            <a:spLocks/>
          </p:cNvSpPr>
          <p:nvPr/>
        </p:nvSpPr>
        <p:spPr>
          <a:xfrm>
            <a:off x="0" y="452669"/>
            <a:ext cx="12192000" cy="11792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Recent work in quantum computing</a:t>
            </a:r>
            <a:endParaRPr lang="en-IN" b="1" dirty="0"/>
          </a:p>
        </p:txBody>
      </p:sp>
      <p:sp>
        <p:nvSpPr>
          <p:cNvPr id="7" name="Content Placeholder 3">
            <a:extLst>
              <a:ext uri="{FF2B5EF4-FFF2-40B4-BE49-F238E27FC236}">
                <a16:creationId xmlns:a16="http://schemas.microsoft.com/office/drawing/2014/main" id="{2FA6C58A-6483-4A79-89B6-0FD70BA0B2E8}"/>
              </a:ext>
            </a:extLst>
          </p:cNvPr>
          <p:cNvSpPr txBox="1">
            <a:spLocks/>
          </p:cNvSpPr>
          <p:nvPr/>
        </p:nvSpPr>
        <p:spPr>
          <a:xfrm>
            <a:off x="541173" y="2411015"/>
            <a:ext cx="11329259" cy="39943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3200" dirty="0"/>
              <a:t>Google quantum lab's paper(2019)</a:t>
            </a:r>
          </a:p>
          <a:p>
            <a:pPr lvl="2" indent="0">
              <a:buFont typeface="Arial" panose="020B0604020202020204" pitchFamily="34" charset="0"/>
              <a:buNone/>
            </a:pPr>
            <a:r>
              <a:rPr lang="en-US" sz="3333" b="1" dirty="0"/>
              <a:t>“QUANTUM SUPREMACY”</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Claim of 100,000,000x speed up</a:t>
            </a:r>
          </a:p>
          <a:p>
            <a:pPr algn="l"/>
            <a:endParaRPr lang="en-IN" dirty="0"/>
          </a:p>
        </p:txBody>
      </p:sp>
    </p:spTree>
    <p:extLst>
      <p:ext uri="{BB962C8B-B14F-4D97-AF65-F5344CB8AC3E}">
        <p14:creationId xmlns:p14="http://schemas.microsoft.com/office/powerpoint/2010/main" val="378096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ADFE-2232-4AF9-8B23-70AC88EC69EA}"/>
              </a:ext>
            </a:extLst>
          </p:cNvPr>
          <p:cNvSpPr>
            <a:spLocks noGrp="1"/>
          </p:cNvSpPr>
          <p:nvPr>
            <p:ph type="title" idx="4294967295"/>
          </p:nvPr>
        </p:nvSpPr>
        <p:spPr>
          <a:xfrm>
            <a:off x="0" y="2860675"/>
            <a:ext cx="12192000" cy="1179513"/>
          </a:xfrm>
        </p:spPr>
        <p:txBody>
          <a:bodyPr>
            <a:noAutofit/>
          </a:bodyPr>
          <a:lstStyle/>
          <a:p>
            <a:pPr algn="just"/>
            <a:r>
              <a:rPr lang="en-IN" dirty="0"/>
              <a:t>Now, Amazon is preparing a service that will allow to use Quantum hardware and do simulated quantum computing</a:t>
            </a:r>
          </a:p>
        </p:txBody>
      </p:sp>
    </p:spTree>
    <p:extLst>
      <p:ext uri="{BB962C8B-B14F-4D97-AF65-F5344CB8AC3E}">
        <p14:creationId xmlns:p14="http://schemas.microsoft.com/office/powerpoint/2010/main" val="250789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17500"/>
            <a:ext cx="10515600" cy="1325563"/>
          </a:xfrm>
        </p:spPr>
        <p:txBody>
          <a:bodyPr/>
          <a:lstStyle/>
          <a:p>
            <a:r>
              <a:rPr lang="en-US" b="1" dirty="0"/>
              <a:t>IBM  5 qubits processor</a:t>
            </a:r>
          </a:p>
        </p:txBody>
      </p:sp>
      <p:pic>
        <p:nvPicPr>
          <p:cNvPr id="307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368675" y="1833563"/>
            <a:ext cx="37782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87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17500"/>
            <a:ext cx="10515600" cy="1325563"/>
          </a:xfrm>
        </p:spPr>
        <p:txBody>
          <a:bodyPr/>
          <a:lstStyle/>
          <a:p>
            <a:r>
              <a:rPr lang="en-US" b="1" dirty="0"/>
              <a:t>D-Wave 2x machine</a:t>
            </a:r>
          </a:p>
        </p:txBody>
      </p:sp>
      <p:sp>
        <p:nvSpPr>
          <p:cNvPr id="3" name="TextBox 2">
            <a:extLst>
              <a:ext uri="{FF2B5EF4-FFF2-40B4-BE49-F238E27FC236}">
                <a16:creationId xmlns:a16="http://schemas.microsoft.com/office/drawing/2014/main" id="{7917D52F-9077-40B6-A226-6F3C59B321AD}"/>
              </a:ext>
            </a:extLst>
          </p:cNvPr>
          <p:cNvSpPr txBox="1"/>
          <p:nvPr/>
        </p:nvSpPr>
        <p:spPr>
          <a:xfrm>
            <a:off x="6020500" y="2625754"/>
            <a:ext cx="4488110" cy="2862322"/>
          </a:xfrm>
          <a:prstGeom prst="rect">
            <a:avLst/>
          </a:prstGeom>
          <a:noFill/>
        </p:spPr>
        <p:txBody>
          <a:bodyPr wrap="square" rtlCol="0">
            <a:spAutoFit/>
          </a:bodyPr>
          <a:lstStyle/>
          <a:p>
            <a:r>
              <a:rPr lang="en-IN" sz="2000" dirty="0"/>
              <a:t>D wave is the largest and most powerful quantum computer in existence.</a:t>
            </a:r>
          </a:p>
          <a:p>
            <a:endParaRPr lang="en-IN" sz="2000" dirty="0"/>
          </a:p>
          <a:p>
            <a:r>
              <a:rPr lang="en-IN" sz="2000" b="1" dirty="0"/>
              <a:t>“ADVANTAGE”, </a:t>
            </a:r>
            <a:r>
              <a:rPr lang="en-IN" sz="2000" dirty="0"/>
              <a:t>It’s a 5000+ qubit quantum computer!</a:t>
            </a:r>
          </a:p>
          <a:p>
            <a:endParaRPr lang="en-IN" sz="2000" dirty="0"/>
          </a:p>
          <a:p>
            <a:r>
              <a:rPr lang="en-IN" sz="2000" b="1" dirty="0"/>
              <a:t>Just imagine 2</a:t>
            </a:r>
            <a:r>
              <a:rPr lang="en-IN" sz="2000" b="1" baseline="30000" dirty="0"/>
              <a:t>5000</a:t>
            </a:r>
            <a:r>
              <a:rPr lang="en-IN" sz="2000" b="1" dirty="0"/>
              <a:t> computations!!</a:t>
            </a:r>
          </a:p>
          <a:p>
            <a:endParaRPr lang="en-IN" sz="2000" dirty="0"/>
          </a:p>
          <a:p>
            <a:endParaRPr lang="en-IN" sz="2000" dirty="0"/>
          </a:p>
        </p:txBody>
      </p:sp>
      <p:pic>
        <p:nvPicPr>
          <p:cNvPr id="5122" name="Picture 2" descr="D-Wave commercialises its first 5000+ qubit quantum computer - The Hindu">
            <a:extLst>
              <a:ext uri="{FF2B5EF4-FFF2-40B4-BE49-F238E27FC236}">
                <a16:creationId xmlns:a16="http://schemas.microsoft.com/office/drawing/2014/main" id="{F7063E16-10DD-492A-A779-08D10EFB5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985" y="1635331"/>
            <a:ext cx="3905316" cy="450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08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BA0BAE-C810-4250-B914-5B9A570EC1D2}"/>
              </a:ext>
            </a:extLst>
          </p:cNvPr>
          <p:cNvSpPr txBox="1">
            <a:spLocks/>
          </p:cNvSpPr>
          <p:nvPr/>
        </p:nvSpPr>
        <p:spPr>
          <a:xfrm>
            <a:off x="638175" y="906463"/>
            <a:ext cx="11344275" cy="11795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Developing a Quantum machine learning model</a:t>
            </a:r>
          </a:p>
          <a:p>
            <a:pPr algn="ctr"/>
            <a:r>
              <a:rPr lang="en-IN" sz="3600" b="1" dirty="0"/>
              <a:t>(QUBIT DEMONSTRATION)</a:t>
            </a:r>
            <a:endParaRPr lang="en-IN" b="1" dirty="0"/>
          </a:p>
        </p:txBody>
      </p:sp>
      <p:sp>
        <p:nvSpPr>
          <p:cNvPr id="4" name="TextBox 3">
            <a:extLst>
              <a:ext uri="{FF2B5EF4-FFF2-40B4-BE49-F238E27FC236}">
                <a16:creationId xmlns:a16="http://schemas.microsoft.com/office/drawing/2014/main" id="{2A27C432-711E-45B7-AA30-5E1458AFDA5F}"/>
              </a:ext>
            </a:extLst>
          </p:cNvPr>
          <p:cNvSpPr txBox="1"/>
          <p:nvPr/>
        </p:nvSpPr>
        <p:spPr>
          <a:xfrm>
            <a:off x="785812" y="3105833"/>
            <a:ext cx="10558463" cy="400110"/>
          </a:xfrm>
          <a:prstGeom prst="rect">
            <a:avLst/>
          </a:prstGeom>
          <a:noFill/>
        </p:spPr>
        <p:txBody>
          <a:bodyPr wrap="square" rtlCol="0">
            <a:spAutoFit/>
          </a:bodyPr>
          <a:lstStyle/>
          <a:p>
            <a:r>
              <a:rPr lang="en-IN" sz="2000" dirty="0">
                <a:hlinkClick r:id="rId2"/>
              </a:rPr>
              <a:t>https://github.com/benhurpradeep1/QML-PROJECT-MS-DS/blob/main/Quantum_model.ipynb</a:t>
            </a:r>
            <a:endParaRPr lang="en-IN" sz="2000" dirty="0"/>
          </a:p>
        </p:txBody>
      </p:sp>
    </p:spTree>
    <p:extLst>
      <p:ext uri="{BB962C8B-B14F-4D97-AF65-F5344CB8AC3E}">
        <p14:creationId xmlns:p14="http://schemas.microsoft.com/office/powerpoint/2010/main" val="181374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2ED28-D95F-4F5F-9C91-8113F74F5314}"/>
              </a:ext>
            </a:extLst>
          </p:cNvPr>
          <p:cNvSpPr txBox="1"/>
          <p:nvPr/>
        </p:nvSpPr>
        <p:spPr>
          <a:xfrm>
            <a:off x="1362075" y="1400175"/>
            <a:ext cx="9239250" cy="5078313"/>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pip install -q </a:t>
            </a:r>
            <a:r>
              <a:rPr lang="en-US" b="0" dirty="0" err="1">
                <a:solidFill>
                  <a:srgbClr val="000000"/>
                </a:solidFill>
                <a:effectLst/>
                <a:latin typeface="Courier New" panose="02070309020205020404" pitchFamily="49" charset="0"/>
              </a:rPr>
              <a:t>tensorflow</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2.3.1</a:t>
            </a:r>
            <a:endParaRPr lang="en-US" b="0" dirty="0">
              <a:solidFill>
                <a:srgbClr val="000000"/>
              </a:solidFill>
              <a:effectLst/>
              <a:latin typeface="Courier New" panose="02070309020205020404" pitchFamily="49" charset="0"/>
            </a:endParaRPr>
          </a:p>
          <a:p>
            <a:endParaRPr lang="en-IN" dirty="0"/>
          </a:p>
          <a:p>
            <a:endParaRPr lang="en-IN" dirty="0"/>
          </a:p>
          <a:p>
            <a:r>
              <a:rPr lang="en-IN" b="0" dirty="0">
                <a:solidFill>
                  <a:srgbClr val="000000"/>
                </a:solidFill>
                <a:effectLst/>
                <a:latin typeface="Courier New" panose="02070309020205020404" pitchFamily="49" charset="0"/>
              </a:rPr>
              <a:t>pip install -q </a:t>
            </a:r>
            <a:r>
              <a:rPr lang="en-IN" b="0" dirty="0" err="1">
                <a:solidFill>
                  <a:srgbClr val="000000"/>
                </a:solidFill>
                <a:effectLst/>
                <a:latin typeface="Courier New" panose="02070309020205020404" pitchFamily="49" charset="0"/>
              </a:rPr>
              <a:t>tensorflow</a:t>
            </a:r>
            <a:r>
              <a:rPr lang="en-IN" b="0" dirty="0">
                <a:solidFill>
                  <a:srgbClr val="000000"/>
                </a:solidFill>
                <a:effectLst/>
                <a:latin typeface="Courier New" panose="02070309020205020404" pitchFamily="49" charset="0"/>
              </a:rPr>
              <a:t>-quantum</a:t>
            </a:r>
          </a:p>
          <a:p>
            <a:endParaRPr lang="en-IN"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tensorflow</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tf</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tensorflow_quantum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tfq</a:t>
            </a:r>
            <a:endParaRPr lang="en-IN" b="0" dirty="0">
              <a:solidFill>
                <a:srgbClr val="000000"/>
              </a:solidFill>
              <a:effectLst/>
              <a:latin typeface="Courier New" panose="02070309020205020404" pitchFamily="49" charset="0"/>
            </a:endParaRPr>
          </a:p>
          <a:p>
            <a:br>
              <a:rPr lang="en-IN" b="0" dirty="0">
                <a:solidFill>
                  <a:srgbClr val="000000"/>
                </a:solidFill>
                <a:effectLst/>
                <a:latin typeface="Courier New" panose="02070309020205020404" pitchFamily="49" charset="0"/>
              </a:rPr>
            </a:b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cirq</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sympy</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numpy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br>
              <a:rPr lang="en-IN" b="0" dirty="0">
                <a:solidFill>
                  <a:srgbClr val="000000"/>
                </a:solidFill>
                <a:effectLst/>
                <a:latin typeface="Courier New" panose="02070309020205020404" pitchFamily="49" charset="0"/>
              </a:rPr>
            </a:br>
            <a:r>
              <a:rPr lang="en-IN" b="0" dirty="0">
                <a:solidFill>
                  <a:srgbClr val="008000"/>
                </a:solidFill>
                <a:effectLst/>
                <a:latin typeface="Courier New" panose="02070309020205020404" pitchFamily="49" charset="0"/>
              </a:rPr>
              <a:t># visualization tools</a:t>
            </a:r>
            <a:endParaRPr lang="en-IN" b="0" dirty="0">
              <a:solidFill>
                <a:srgbClr val="000000"/>
              </a:solidFill>
              <a:effectLst/>
              <a:latin typeface="Courier New" panose="02070309020205020404" pitchFamily="49" charset="0"/>
            </a:endParaRPr>
          </a:p>
          <a:p>
            <a:r>
              <a:rPr lang="en-IN" b="0" dirty="0">
                <a:solidFill>
                  <a:srgbClr val="0000FF"/>
                </a:solidFill>
                <a:effectLst/>
                <a:latin typeface="Courier New" panose="02070309020205020404" pitchFamily="49" charset="0"/>
              </a:rPr>
              <a:t>%matplotlib </a:t>
            </a:r>
            <a:r>
              <a:rPr lang="en-IN" b="0" dirty="0">
                <a:solidFill>
                  <a:srgbClr val="000000"/>
                </a:solidFill>
                <a:effectLst/>
                <a:latin typeface="Courier New" panose="02070309020205020404" pitchFamily="49" charset="0"/>
              </a:rPr>
              <a:t>inline</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matplotlib.pyplot</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cirq.contrib.svg</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SVGCircuit</a:t>
            </a:r>
            <a:endParaRPr lang="en-IN" b="0" dirty="0">
              <a:solidFill>
                <a:srgbClr val="000000"/>
              </a:solidFill>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a:p>
            <a:endParaRPr lang="en-IN" dirty="0"/>
          </a:p>
        </p:txBody>
      </p:sp>
      <p:sp>
        <p:nvSpPr>
          <p:cNvPr id="4" name="TextBox 3">
            <a:extLst>
              <a:ext uri="{FF2B5EF4-FFF2-40B4-BE49-F238E27FC236}">
                <a16:creationId xmlns:a16="http://schemas.microsoft.com/office/drawing/2014/main" id="{25953F64-894E-451D-9B3C-B2A358EF6645}"/>
              </a:ext>
            </a:extLst>
          </p:cNvPr>
          <p:cNvSpPr txBox="1"/>
          <p:nvPr/>
        </p:nvSpPr>
        <p:spPr>
          <a:xfrm>
            <a:off x="1228725" y="457200"/>
            <a:ext cx="8791575" cy="646331"/>
          </a:xfrm>
          <a:prstGeom prst="rect">
            <a:avLst/>
          </a:prstGeom>
          <a:noFill/>
        </p:spPr>
        <p:txBody>
          <a:bodyPr wrap="square" rtlCol="0">
            <a:spAutoFit/>
          </a:bodyPr>
          <a:lstStyle/>
          <a:p>
            <a:r>
              <a:rPr lang="en-IN" sz="3600" b="1" dirty="0"/>
              <a:t>Installing and Importing </a:t>
            </a:r>
            <a:r>
              <a:rPr lang="en-IN" sz="3600" b="1" dirty="0" err="1"/>
              <a:t>tensorflow</a:t>
            </a:r>
            <a:r>
              <a:rPr lang="en-IN" sz="3600" b="1" dirty="0"/>
              <a:t>-quantum</a:t>
            </a:r>
          </a:p>
        </p:txBody>
      </p:sp>
    </p:spTree>
    <p:extLst>
      <p:ext uri="{BB962C8B-B14F-4D97-AF65-F5344CB8AC3E}">
        <p14:creationId xmlns:p14="http://schemas.microsoft.com/office/powerpoint/2010/main" val="189365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51488-641A-4CDE-93FF-DB601CB40B40}"/>
              </a:ext>
            </a:extLst>
          </p:cNvPr>
          <p:cNvSpPr txBox="1"/>
          <p:nvPr/>
        </p:nvSpPr>
        <p:spPr>
          <a:xfrm>
            <a:off x="1057275" y="1088827"/>
            <a:ext cx="10487025" cy="5078313"/>
          </a:xfrm>
          <a:prstGeom prst="rect">
            <a:avLst/>
          </a:prstGeom>
          <a:noFill/>
        </p:spPr>
        <p:txBody>
          <a:bodyPr wrap="square">
            <a:spAutoFit/>
          </a:bodyPr>
          <a:lstStyle/>
          <a:p>
            <a:r>
              <a:rPr lang="en-US" dirty="0"/>
              <a:t>Before proceeding to the discussion of classical machine learning algorithms and their quantum counterparts, we have to take a look on the actual problems these methods intend to solve, as well as introduce the formalism used throughout this article. Probably the most important application is the task of pattern classification, and there are many different classical algorithms tackling this problem. Based on a set of training examples consisting of feature vectors4 and their respective class attributes, the computer has to correctly classify an unknown feature vector. For example, the feature vector 4A feature vector has entries that refer to information on a specific case, in other words a datapoint. could contain preprocessed information on patients and their correctly diagnosed disease. A machine learning algorithm then has to find the correct disease of a new patient. More precisely, given a training set T = {~</a:t>
            </a:r>
            <a:r>
              <a:rPr lang="en-US" dirty="0" err="1"/>
              <a:t>vp</a:t>
            </a:r>
            <a:r>
              <a:rPr lang="en-US" dirty="0"/>
              <a:t> , cp}p=1,...,N of N n-dimensional feature vectors ~v and their respective class c p , as well as a new n-dimensional input vector ~x, we have to find the class c x of vector ~x. Closely related to pattern classification are other tasks such as pattern completion (adding missing information to an incomplete input), associative memory (retrieving one of a number of stored memory vectors upon an input) or pattern recognition (including finding and examining the shape of patterns; this term is often used as a synonym to pattern classification). The central problem of unsupervised learning is clustering data. Given a set of feature vectors {~</a:t>
            </a:r>
            <a:r>
              <a:rPr lang="en-US" dirty="0" err="1"/>
              <a:t>vp</a:t>
            </a:r>
            <a:r>
              <a:rPr lang="en-US" dirty="0"/>
              <a:t>}, the goal is to assign each vector to one out of k different clusters so that similar inputs share the same assignment. Other problems of machine learning concern optimal strategies in terms of an unknown reward function, given a set of consecutive observations of choices and consequences. As stated above we will not concentrate on the learning of strategies here</a:t>
            </a:r>
            <a:endParaRPr lang="en-IN" dirty="0"/>
          </a:p>
        </p:txBody>
      </p:sp>
      <p:sp>
        <p:nvSpPr>
          <p:cNvPr id="7" name="TextBox 6">
            <a:extLst>
              <a:ext uri="{FF2B5EF4-FFF2-40B4-BE49-F238E27FC236}">
                <a16:creationId xmlns:a16="http://schemas.microsoft.com/office/drawing/2014/main" id="{A4396CA9-199F-4E59-87E3-24933328FA5D}"/>
              </a:ext>
            </a:extLst>
          </p:cNvPr>
          <p:cNvSpPr txBox="1"/>
          <p:nvPr/>
        </p:nvSpPr>
        <p:spPr>
          <a:xfrm>
            <a:off x="595313" y="434459"/>
            <a:ext cx="7567612" cy="523220"/>
          </a:xfrm>
          <a:prstGeom prst="rect">
            <a:avLst/>
          </a:prstGeom>
          <a:noFill/>
        </p:spPr>
        <p:txBody>
          <a:bodyPr wrap="square">
            <a:spAutoFit/>
          </a:bodyPr>
          <a:lstStyle/>
          <a:p>
            <a:r>
              <a:rPr lang="en-US" sz="2800" b="1" dirty="0"/>
              <a:t>Quantum versions of machine learning algorithms </a:t>
            </a:r>
            <a:endParaRPr lang="en-IN" sz="2800" b="1" dirty="0"/>
          </a:p>
        </p:txBody>
      </p:sp>
    </p:spTree>
    <p:extLst>
      <p:ext uri="{BB962C8B-B14F-4D97-AF65-F5344CB8AC3E}">
        <p14:creationId xmlns:p14="http://schemas.microsoft.com/office/powerpoint/2010/main" val="292269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ACA216-45A5-417D-B385-8F58A1FE0E66}"/>
              </a:ext>
            </a:extLst>
          </p:cNvPr>
          <p:cNvSpPr txBox="1"/>
          <p:nvPr/>
        </p:nvSpPr>
        <p:spPr>
          <a:xfrm>
            <a:off x="2119313" y="1329809"/>
            <a:ext cx="8005762" cy="4893647"/>
          </a:xfrm>
          <a:prstGeom prst="rect">
            <a:avLst/>
          </a:prstGeom>
          <a:noFill/>
        </p:spPr>
        <p:txBody>
          <a:bodyPr wrap="square">
            <a:spAutoFit/>
          </a:bodyPr>
          <a:lstStyle/>
          <a:p>
            <a:pPr marL="285750" indent="-285750">
              <a:buFont typeface="Wingdings" panose="05000000000000000000" pitchFamily="2" charset="2"/>
              <a:buChar char="§"/>
            </a:pPr>
            <a:r>
              <a:rPr lang="en-US" sz="2400" b="1" dirty="0"/>
              <a:t>Quantum versions of k-nearest neighbor methods</a:t>
            </a:r>
          </a:p>
          <a:p>
            <a:pPr marL="285750" indent="-285750">
              <a:buFont typeface="Wingdings" panose="05000000000000000000" pitchFamily="2" charset="2"/>
              <a:buChar char="§"/>
            </a:pPr>
            <a:endParaRPr lang="en-US" sz="2400" b="1" dirty="0"/>
          </a:p>
          <a:p>
            <a:pPr marL="285750" indent="-285750">
              <a:buFont typeface="Wingdings" panose="05000000000000000000" pitchFamily="2" charset="2"/>
              <a:buChar char="§"/>
            </a:pPr>
            <a:r>
              <a:rPr lang="en-US" sz="2400" b="1" dirty="0"/>
              <a:t>Quantum computing for support vector machines</a:t>
            </a:r>
          </a:p>
          <a:p>
            <a:pPr marL="285750" indent="-285750">
              <a:buFont typeface="Wingdings" panose="05000000000000000000" pitchFamily="2" charset="2"/>
              <a:buChar char="§"/>
            </a:pPr>
            <a:endParaRPr lang="en-IN" sz="2400" b="1" dirty="0"/>
          </a:p>
          <a:p>
            <a:pPr marL="285750" indent="-285750">
              <a:buFont typeface="Wingdings" panose="05000000000000000000" pitchFamily="2" charset="2"/>
              <a:buChar char="§"/>
            </a:pPr>
            <a:r>
              <a:rPr lang="en-IN" sz="2400" b="1" dirty="0"/>
              <a:t>Quantum algorithms for clustering</a:t>
            </a:r>
            <a:endParaRPr lang="en-US" sz="2400" b="1" dirty="0"/>
          </a:p>
          <a:p>
            <a:pPr marL="285750" indent="-285750">
              <a:buFont typeface="Wingdings" panose="05000000000000000000" pitchFamily="2" charset="2"/>
              <a:buChar char="§"/>
            </a:pPr>
            <a:endParaRPr lang="en-US" sz="2400" b="1" dirty="0"/>
          </a:p>
          <a:p>
            <a:pPr marL="285750" indent="-285750">
              <a:buFont typeface="Wingdings" panose="05000000000000000000" pitchFamily="2" charset="2"/>
              <a:buChar char="§"/>
            </a:pPr>
            <a:r>
              <a:rPr lang="en-US" sz="2400" b="1" dirty="0"/>
              <a:t>Searching for a quantum neural network model</a:t>
            </a:r>
          </a:p>
          <a:p>
            <a:pPr marL="285750" indent="-285750">
              <a:buFont typeface="Wingdings" panose="05000000000000000000" pitchFamily="2" charset="2"/>
              <a:buChar char="§"/>
            </a:pPr>
            <a:endParaRPr lang="en-US" sz="2400" b="1" dirty="0"/>
          </a:p>
          <a:p>
            <a:pPr marL="285750" indent="-285750">
              <a:buFont typeface="Wingdings" panose="05000000000000000000" pitchFamily="2" charset="2"/>
              <a:buChar char="§"/>
            </a:pPr>
            <a:r>
              <a:rPr lang="en-US" sz="2400" b="1" dirty="0"/>
              <a:t>Towards a quantum decision tree</a:t>
            </a:r>
          </a:p>
          <a:p>
            <a:pPr marL="285750" indent="-285750">
              <a:buFont typeface="Wingdings" panose="05000000000000000000" pitchFamily="2" charset="2"/>
              <a:buChar char="§"/>
            </a:pPr>
            <a:endParaRPr lang="en-US" sz="2400" b="1" dirty="0"/>
          </a:p>
          <a:p>
            <a:pPr marL="285750" indent="-285750">
              <a:buFont typeface="Wingdings" panose="05000000000000000000" pitchFamily="2" charset="2"/>
              <a:buChar char="§"/>
            </a:pPr>
            <a:r>
              <a:rPr lang="en-US" sz="2400" b="1" dirty="0"/>
              <a:t>Quantum state classification with Bayesian methods</a:t>
            </a:r>
          </a:p>
          <a:p>
            <a:pPr marL="285750" indent="-285750">
              <a:buFont typeface="Wingdings" panose="05000000000000000000" pitchFamily="2" charset="2"/>
              <a:buChar char="§"/>
            </a:pPr>
            <a:endParaRPr lang="en-IN" sz="2400" b="1" dirty="0"/>
          </a:p>
          <a:p>
            <a:pPr marL="285750" indent="-285750">
              <a:buFont typeface="Wingdings" panose="05000000000000000000" pitchFamily="2" charset="2"/>
              <a:buChar char="§"/>
            </a:pPr>
            <a:r>
              <a:rPr lang="en-IN" sz="2400" b="1" dirty="0"/>
              <a:t>Hidden quantum Markov models</a:t>
            </a:r>
          </a:p>
        </p:txBody>
      </p:sp>
      <p:sp>
        <p:nvSpPr>
          <p:cNvPr id="5" name="TextBox 4">
            <a:extLst>
              <a:ext uri="{FF2B5EF4-FFF2-40B4-BE49-F238E27FC236}">
                <a16:creationId xmlns:a16="http://schemas.microsoft.com/office/drawing/2014/main" id="{C7391E14-7083-4CC4-A54A-60E3295F08DD}"/>
              </a:ext>
            </a:extLst>
          </p:cNvPr>
          <p:cNvSpPr txBox="1"/>
          <p:nvPr/>
        </p:nvSpPr>
        <p:spPr>
          <a:xfrm>
            <a:off x="628650" y="247650"/>
            <a:ext cx="6829425" cy="769441"/>
          </a:xfrm>
          <a:prstGeom prst="rect">
            <a:avLst/>
          </a:prstGeom>
          <a:noFill/>
        </p:spPr>
        <p:txBody>
          <a:bodyPr wrap="square" rtlCol="0">
            <a:spAutoFit/>
          </a:bodyPr>
          <a:lstStyle/>
          <a:p>
            <a:r>
              <a:rPr lang="en-IN" sz="4400" b="1" dirty="0"/>
              <a:t>Implementations include:</a:t>
            </a:r>
          </a:p>
        </p:txBody>
      </p:sp>
    </p:spTree>
    <p:extLst>
      <p:ext uri="{BB962C8B-B14F-4D97-AF65-F5344CB8AC3E}">
        <p14:creationId xmlns:p14="http://schemas.microsoft.com/office/powerpoint/2010/main" val="324583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Hybrid of Quantum Computing and Machine Learning Is Spawning New Ventures  - IEEE Spectrum">
            <a:extLst>
              <a:ext uri="{FF2B5EF4-FFF2-40B4-BE49-F238E27FC236}">
                <a16:creationId xmlns:a16="http://schemas.microsoft.com/office/drawing/2014/main" id="{A33F7A8F-4682-452C-8235-A1C6477E1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46728"/>
            <a:ext cx="8534400" cy="63064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3230B-26BD-4AD7-BBC0-043368E0F1CE}"/>
              </a:ext>
            </a:extLst>
          </p:cNvPr>
          <p:cNvSpPr txBox="1"/>
          <p:nvPr/>
        </p:nvSpPr>
        <p:spPr>
          <a:xfrm>
            <a:off x="-78298" y="2944536"/>
            <a:ext cx="5729681" cy="1569660"/>
          </a:xfrm>
          <a:prstGeom prst="rect">
            <a:avLst/>
          </a:prstGeom>
          <a:noFill/>
        </p:spPr>
        <p:txBody>
          <a:bodyPr wrap="square" rtlCol="0">
            <a:spAutoFit/>
          </a:bodyPr>
          <a:lstStyle/>
          <a:p>
            <a:r>
              <a:rPr lang="en-IN" sz="3200" b="1" dirty="0"/>
              <a:t>Quantum Mechanics</a:t>
            </a:r>
          </a:p>
          <a:p>
            <a:r>
              <a:rPr lang="en-IN" sz="3200" b="1" dirty="0"/>
              <a:t> and </a:t>
            </a:r>
          </a:p>
          <a:p>
            <a:r>
              <a:rPr lang="en-IN" sz="3200" b="1" dirty="0"/>
              <a:t>Machine Learning</a:t>
            </a:r>
          </a:p>
        </p:txBody>
      </p:sp>
      <p:sp>
        <p:nvSpPr>
          <p:cNvPr id="3" name="Rectangle 2">
            <a:extLst>
              <a:ext uri="{FF2B5EF4-FFF2-40B4-BE49-F238E27FC236}">
                <a16:creationId xmlns:a16="http://schemas.microsoft.com/office/drawing/2014/main" id="{14F781CE-B51C-46C3-94E2-37DDD854F659}"/>
              </a:ext>
            </a:extLst>
          </p:cNvPr>
          <p:cNvSpPr/>
          <p:nvPr/>
        </p:nvSpPr>
        <p:spPr>
          <a:xfrm rot="20878594">
            <a:off x="1061458" y="4737659"/>
            <a:ext cx="911788" cy="1323439"/>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rgbClr val="FF0000"/>
                </a:solidFill>
                <a:effectLst/>
              </a:rPr>
              <a:t>?</a:t>
            </a:r>
            <a:endParaRPr lang="en-US" sz="5400" b="1" cap="none" spc="0" dirty="0">
              <a:ln w="22225">
                <a:solidFill>
                  <a:schemeClr val="accent2"/>
                </a:solidFill>
                <a:prstDash val="solid"/>
              </a:ln>
              <a:solidFill>
                <a:srgbClr val="FF0000"/>
              </a:solidFill>
              <a:effectLst/>
            </a:endParaRPr>
          </a:p>
        </p:txBody>
      </p:sp>
    </p:spTree>
    <p:extLst>
      <p:ext uri="{BB962C8B-B14F-4D97-AF65-F5344CB8AC3E}">
        <p14:creationId xmlns:p14="http://schemas.microsoft.com/office/powerpoint/2010/main" val="100156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8AED4C-88FF-4975-847B-5B2D3E43C7BA}"/>
              </a:ext>
            </a:extLst>
          </p:cNvPr>
          <p:cNvSpPr txBox="1">
            <a:spLocks/>
          </p:cNvSpPr>
          <p:nvPr/>
        </p:nvSpPr>
        <p:spPr>
          <a:xfrm>
            <a:off x="33556" y="394283"/>
            <a:ext cx="12192000" cy="11792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Algorithms for QML implementation:</a:t>
            </a:r>
          </a:p>
        </p:txBody>
      </p:sp>
      <p:sp>
        <p:nvSpPr>
          <p:cNvPr id="7" name="Content Placeholder 3">
            <a:extLst>
              <a:ext uri="{FF2B5EF4-FFF2-40B4-BE49-F238E27FC236}">
                <a16:creationId xmlns:a16="http://schemas.microsoft.com/office/drawing/2014/main" id="{46D3E3AC-43A7-406F-A91D-D0B08CCB91D6}"/>
              </a:ext>
            </a:extLst>
          </p:cNvPr>
          <p:cNvSpPr txBox="1">
            <a:spLocks/>
          </p:cNvSpPr>
          <p:nvPr/>
        </p:nvSpPr>
        <p:spPr>
          <a:xfrm>
            <a:off x="464926" y="1457325"/>
            <a:ext cx="11329259" cy="63551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buFont typeface="Arial" charset="0"/>
              <a:buChar char="•"/>
            </a:pPr>
            <a:r>
              <a:rPr lang="en-US" dirty="0"/>
              <a:t>Grover based algorithms: </a:t>
            </a:r>
          </a:p>
          <a:p>
            <a:pPr marL="742950" lvl="2" indent="-342900"/>
            <a:r>
              <a:rPr lang="en-US" dirty="0"/>
              <a:t>To measure min/max/mean distance or other metrics between data points.</a:t>
            </a:r>
          </a:p>
          <a:p>
            <a:pPr marL="742950" lvl="2" indent="-342900"/>
            <a:r>
              <a:rPr lang="en-US" dirty="0"/>
              <a:t>Exam: Clustering, K-NN, etc. </a:t>
            </a:r>
          </a:p>
          <a:p>
            <a:pPr marL="742950" lvl="2" indent="-342900"/>
            <a:r>
              <a:rPr lang="en-US" dirty="0"/>
              <a:t>Quadratically faster.</a:t>
            </a:r>
          </a:p>
          <a:p>
            <a:pPr marL="742950" lvl="2" indent="-342900"/>
            <a:endParaRPr lang="en-US" dirty="0"/>
          </a:p>
          <a:p>
            <a:pPr marL="342900" lvl="1" indent="-342900">
              <a:buFont typeface="Arial" charset="0"/>
              <a:buChar char="•"/>
            </a:pPr>
            <a:r>
              <a:rPr lang="en-US" dirty="0"/>
              <a:t>Quantum basic linear algebra subroutines : </a:t>
            </a:r>
          </a:p>
          <a:p>
            <a:pPr marL="742950" lvl="2" indent="-342900"/>
            <a:r>
              <a:rPr lang="en-US" dirty="0"/>
              <a:t>Exponentially faster. </a:t>
            </a:r>
          </a:p>
          <a:p>
            <a:pPr marL="342900" lvl="1" indent="-342900">
              <a:buFont typeface="Arial" charset="0"/>
              <a:buChar char="•"/>
            </a:pPr>
            <a:endParaRPr lang="en-US" dirty="0"/>
          </a:p>
          <a:p>
            <a:pPr marL="342900" lvl="1" indent="-342900">
              <a:buFont typeface="Arial" charset="0"/>
              <a:buChar char="•"/>
            </a:pPr>
            <a:r>
              <a:rPr lang="en-US" dirty="0"/>
              <a:t>Adiabatic Quantum Computing (Quantum Annealing):</a:t>
            </a:r>
          </a:p>
          <a:p>
            <a:pPr marL="685800" lvl="2" indent="-285750"/>
            <a:r>
              <a:rPr lang="en-US" dirty="0"/>
              <a:t>For optimization. </a:t>
            </a:r>
          </a:p>
          <a:p>
            <a:pPr marL="685800" lvl="2" indent="-285750"/>
            <a:r>
              <a:rPr lang="en-US" dirty="0"/>
              <a:t>Speed up unknown </a:t>
            </a:r>
          </a:p>
          <a:p>
            <a:pPr marL="0" lvl="1" indent="0">
              <a:buFont typeface="Arial" panose="020B0604020202020204" pitchFamily="34" charset="0"/>
              <a:buNone/>
            </a:pPr>
            <a:endParaRPr lang="en-US" dirty="0"/>
          </a:p>
          <a:p>
            <a:endParaRPr lang="en-US" dirty="0"/>
          </a:p>
          <a:p>
            <a:endParaRPr lang="en-IN" dirty="0"/>
          </a:p>
        </p:txBody>
      </p:sp>
    </p:spTree>
    <p:extLst>
      <p:ext uri="{BB962C8B-B14F-4D97-AF65-F5344CB8AC3E}">
        <p14:creationId xmlns:p14="http://schemas.microsoft.com/office/powerpoint/2010/main" val="7349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340100"/>
            <a:ext cx="12192000" cy="1179513"/>
          </a:xfrm>
        </p:spPr>
        <p:txBody>
          <a:bodyPr>
            <a:normAutofit fontScale="90000"/>
          </a:bodyPr>
          <a:lstStyle/>
          <a:p>
            <a:pPr algn="ctr"/>
            <a:r>
              <a:rPr lang="en-US" sz="7300" b="1" i="0" dirty="0">
                <a:solidFill>
                  <a:srgbClr val="1F1F1F"/>
                </a:solidFill>
                <a:effectLst/>
                <a:latin typeface="OpenSans"/>
              </a:rPr>
              <a:t>THANK YOU</a:t>
            </a:r>
            <a:br>
              <a:rPr lang="en-US" b="1" i="0" dirty="0">
                <a:solidFill>
                  <a:srgbClr val="1F1F1F"/>
                </a:solidFill>
                <a:effectLst/>
                <a:latin typeface="OpenSans"/>
              </a:rPr>
            </a:br>
            <a:br>
              <a:rPr lang="en-US" b="1" dirty="0"/>
            </a:br>
            <a:endParaRPr lang="en-US" b="1" i="0" dirty="0">
              <a:solidFill>
                <a:srgbClr val="1F1F1F"/>
              </a:solidFill>
              <a:effectLst/>
              <a:latin typeface="OpenSans"/>
            </a:endParaRPr>
          </a:p>
        </p:txBody>
      </p:sp>
    </p:spTree>
    <p:extLst>
      <p:ext uri="{BB962C8B-B14F-4D97-AF65-F5344CB8AC3E}">
        <p14:creationId xmlns:p14="http://schemas.microsoft.com/office/powerpoint/2010/main" val="114791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70B3-BA06-4F9C-889A-0B4BC3DB4106}"/>
              </a:ext>
            </a:extLst>
          </p:cNvPr>
          <p:cNvSpPr>
            <a:spLocks noGrp="1"/>
          </p:cNvSpPr>
          <p:nvPr>
            <p:ph type="title" idx="4294967295"/>
          </p:nvPr>
        </p:nvSpPr>
        <p:spPr>
          <a:xfrm>
            <a:off x="0" y="2617788"/>
            <a:ext cx="12192000" cy="1179512"/>
          </a:xfrm>
        </p:spPr>
        <p:txBody>
          <a:bodyPr>
            <a:normAutofit fontScale="90000"/>
          </a:bodyPr>
          <a:lstStyle/>
          <a:p>
            <a:pPr algn="ctr"/>
            <a:r>
              <a:rPr lang="en-IN" b="1" dirty="0"/>
              <a:t>Classical Computing </a:t>
            </a:r>
            <a:br>
              <a:rPr lang="en-IN" b="1" dirty="0"/>
            </a:br>
            <a:r>
              <a:rPr lang="en-IN" b="1" dirty="0"/>
              <a:t>vs </a:t>
            </a:r>
            <a:br>
              <a:rPr lang="en-IN" b="1" dirty="0"/>
            </a:br>
            <a:r>
              <a:rPr lang="en-IN" b="1" dirty="0"/>
              <a:t>Quantum Computing</a:t>
            </a:r>
          </a:p>
        </p:txBody>
      </p:sp>
      <p:pic>
        <p:nvPicPr>
          <p:cNvPr id="3074" name="Picture 2" descr="Quantum computing – More than the sum of its parts">
            <a:extLst>
              <a:ext uri="{FF2B5EF4-FFF2-40B4-BE49-F238E27FC236}">
                <a16:creationId xmlns:a16="http://schemas.microsoft.com/office/drawing/2014/main" id="{1B607D46-BB1F-425E-BAB9-C5C03CF5C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313" y="4570165"/>
            <a:ext cx="2971800"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What Does Interoperability Mean for the Future of Machine Learning? | Appen">
            <a:extLst>
              <a:ext uri="{FF2B5EF4-FFF2-40B4-BE49-F238E27FC236}">
                <a16:creationId xmlns:a16="http://schemas.microsoft.com/office/drawing/2014/main" id="{34077573-1588-4230-8285-405559882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76" y="326939"/>
            <a:ext cx="2811274" cy="15818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6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7E08-D96D-4492-8C12-24829BBEBFAE}"/>
              </a:ext>
            </a:extLst>
          </p:cNvPr>
          <p:cNvSpPr>
            <a:spLocks noGrp="1"/>
          </p:cNvSpPr>
          <p:nvPr>
            <p:ph type="title" idx="4294967295"/>
          </p:nvPr>
        </p:nvSpPr>
        <p:spPr>
          <a:xfrm>
            <a:off x="0" y="0"/>
            <a:ext cx="12192000" cy="1179513"/>
          </a:xfrm>
        </p:spPr>
        <p:txBody>
          <a:bodyPr/>
          <a:lstStyle/>
          <a:p>
            <a:r>
              <a:rPr lang="en-IN" dirty="0"/>
              <a:t> 	</a:t>
            </a:r>
          </a:p>
        </p:txBody>
      </p:sp>
      <p:pic>
        <p:nvPicPr>
          <p:cNvPr id="10" name="Picture 9">
            <a:extLst>
              <a:ext uri="{FF2B5EF4-FFF2-40B4-BE49-F238E27FC236}">
                <a16:creationId xmlns:a16="http://schemas.microsoft.com/office/drawing/2014/main" id="{363CF490-3CC4-42F1-916E-9E6BC3C2B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0" y="941982"/>
            <a:ext cx="11954312" cy="538047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9801CC60-433D-41E9-BC21-38841481CFDA}"/>
              </a:ext>
            </a:extLst>
          </p:cNvPr>
          <p:cNvSpPr txBox="1"/>
          <p:nvPr/>
        </p:nvSpPr>
        <p:spPr>
          <a:xfrm>
            <a:off x="394283" y="212374"/>
            <a:ext cx="5251508" cy="646331"/>
          </a:xfrm>
          <a:prstGeom prst="rect">
            <a:avLst/>
          </a:prstGeom>
          <a:noFill/>
        </p:spPr>
        <p:txBody>
          <a:bodyPr wrap="square" rtlCol="0">
            <a:spAutoFit/>
          </a:bodyPr>
          <a:lstStyle/>
          <a:p>
            <a:r>
              <a:rPr lang="en-IN" sz="3600" b="1" dirty="0"/>
              <a:t>An example: </a:t>
            </a:r>
            <a:r>
              <a:rPr lang="en-IN" sz="3200" b="1" dirty="0"/>
              <a:t>Optimization</a:t>
            </a:r>
            <a:endParaRPr lang="en-IN" b="1" dirty="0"/>
          </a:p>
        </p:txBody>
      </p:sp>
      <p:sp>
        <p:nvSpPr>
          <p:cNvPr id="12" name="TextBox 11">
            <a:extLst>
              <a:ext uri="{FF2B5EF4-FFF2-40B4-BE49-F238E27FC236}">
                <a16:creationId xmlns:a16="http://schemas.microsoft.com/office/drawing/2014/main" id="{B33F3126-40D4-40B1-B54B-830E875FE729}"/>
              </a:ext>
            </a:extLst>
          </p:cNvPr>
          <p:cNvSpPr txBox="1"/>
          <p:nvPr/>
        </p:nvSpPr>
        <p:spPr>
          <a:xfrm>
            <a:off x="7083105" y="6405737"/>
            <a:ext cx="5108895" cy="338554"/>
          </a:xfrm>
          <a:prstGeom prst="rect">
            <a:avLst/>
          </a:prstGeom>
          <a:noFill/>
        </p:spPr>
        <p:txBody>
          <a:bodyPr wrap="square" rtlCol="0">
            <a:spAutoFit/>
          </a:bodyPr>
          <a:lstStyle/>
          <a:p>
            <a:pPr algn="r"/>
            <a:r>
              <a:rPr lang="en-IN" sz="1600" i="1" dirty="0"/>
              <a:t>A picture taken in classroom of Gitam University</a:t>
            </a:r>
          </a:p>
        </p:txBody>
      </p:sp>
    </p:spTree>
    <p:extLst>
      <p:ext uri="{BB962C8B-B14F-4D97-AF65-F5344CB8AC3E}">
        <p14:creationId xmlns:p14="http://schemas.microsoft.com/office/powerpoint/2010/main" val="210104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F350-E815-4837-AFBA-E1B46377F7EF}"/>
              </a:ext>
            </a:extLst>
          </p:cNvPr>
          <p:cNvSpPr>
            <a:spLocks noGrp="1"/>
          </p:cNvSpPr>
          <p:nvPr>
            <p:ph type="title" idx="4294967295"/>
          </p:nvPr>
        </p:nvSpPr>
        <p:spPr>
          <a:xfrm>
            <a:off x="0" y="2541588"/>
            <a:ext cx="12192000" cy="1179512"/>
          </a:xfrm>
        </p:spPr>
        <p:txBody>
          <a:bodyPr/>
          <a:lstStyle/>
          <a:p>
            <a:pPr algn="ctr"/>
            <a:r>
              <a:rPr lang="en-IN" b="1" dirty="0"/>
              <a:t>Another example of a molecule</a:t>
            </a:r>
          </a:p>
        </p:txBody>
      </p:sp>
    </p:spTree>
    <p:extLst>
      <p:ext uri="{BB962C8B-B14F-4D97-AF65-F5344CB8AC3E}">
        <p14:creationId xmlns:p14="http://schemas.microsoft.com/office/powerpoint/2010/main" val="38918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340100"/>
            <a:ext cx="12192000" cy="1179513"/>
          </a:xfrm>
        </p:spPr>
        <p:txBody>
          <a:bodyPr>
            <a:normAutofit fontScale="90000"/>
          </a:bodyPr>
          <a:lstStyle/>
          <a:p>
            <a:pPr algn="ctr"/>
            <a:br>
              <a:rPr lang="en-US" b="1" i="0" dirty="0">
                <a:solidFill>
                  <a:srgbClr val="1F1F1F"/>
                </a:solidFill>
                <a:effectLst/>
                <a:latin typeface="OpenSans"/>
              </a:rPr>
            </a:br>
            <a:br>
              <a:rPr lang="en-US" b="1" dirty="0"/>
            </a:br>
            <a:endParaRPr lang="en-US" b="1" i="0" dirty="0">
              <a:solidFill>
                <a:srgbClr val="1F1F1F"/>
              </a:solidFill>
              <a:effectLst/>
              <a:latin typeface="OpenSans"/>
            </a:endParaRPr>
          </a:p>
        </p:txBody>
      </p:sp>
      <p:sp>
        <p:nvSpPr>
          <p:cNvPr id="2" name="TextBox 1">
            <a:extLst>
              <a:ext uri="{FF2B5EF4-FFF2-40B4-BE49-F238E27FC236}">
                <a16:creationId xmlns:a16="http://schemas.microsoft.com/office/drawing/2014/main" id="{0C6CAAA8-857A-4AA8-B3BE-62655B63C73D}"/>
              </a:ext>
            </a:extLst>
          </p:cNvPr>
          <p:cNvSpPr txBox="1"/>
          <p:nvPr/>
        </p:nvSpPr>
        <p:spPr>
          <a:xfrm>
            <a:off x="1585518" y="654341"/>
            <a:ext cx="9695057" cy="3016210"/>
          </a:xfrm>
          <a:prstGeom prst="rect">
            <a:avLst/>
          </a:prstGeom>
          <a:noFill/>
        </p:spPr>
        <p:txBody>
          <a:bodyPr wrap="square" rtlCol="0">
            <a:spAutoFit/>
          </a:bodyPr>
          <a:lstStyle/>
          <a:p>
            <a:endParaRPr lang="en-IN" sz="4000" b="1" dirty="0"/>
          </a:p>
          <a:p>
            <a:r>
              <a:rPr lang="en-IN" sz="4000" b="1" dirty="0"/>
              <a:t>QUANTUM COMPUTER?</a:t>
            </a:r>
          </a:p>
          <a:p>
            <a:endParaRPr lang="en-IN" dirty="0"/>
          </a:p>
          <a:p>
            <a:endParaRPr lang="en-IN" dirty="0"/>
          </a:p>
          <a:p>
            <a:endParaRPr lang="en-IN" dirty="0"/>
          </a:p>
          <a:p>
            <a:r>
              <a:rPr lang="en-US" altLang="en-US" sz="2800" dirty="0"/>
              <a:t>Performs calculations based on the laws of quantum mechanics, which is the behavior of particles at the sub-atomic level.</a:t>
            </a:r>
            <a:endParaRPr lang="en-IN" sz="2800" dirty="0"/>
          </a:p>
        </p:txBody>
      </p:sp>
      <p:pic>
        <p:nvPicPr>
          <p:cNvPr id="1026" name="Picture 2" descr="Why are scientists so excited about a recently claimed quantum computing  milestone?">
            <a:extLst>
              <a:ext uri="{FF2B5EF4-FFF2-40B4-BE49-F238E27FC236}">
                <a16:creationId xmlns:a16="http://schemas.microsoft.com/office/drawing/2014/main" id="{930BC2CB-182E-40D1-8653-18E35C29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249" y="3835039"/>
            <a:ext cx="4000850" cy="25327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1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5379DA5-C9EF-4968-86EA-CA83637A0E41}"/>
              </a:ext>
            </a:extLst>
          </p:cNvPr>
          <p:cNvGraphicFramePr>
            <a:graphicFrameLocks noGrp="1"/>
          </p:cNvGraphicFramePr>
          <p:nvPr>
            <p:ph idx="4294967295"/>
            <p:extLst>
              <p:ext uri="{D42A27DB-BD31-4B8C-83A1-F6EECF244321}">
                <p14:modId xmlns:p14="http://schemas.microsoft.com/office/powerpoint/2010/main" val="3277762785"/>
              </p:ext>
            </p:extLst>
          </p:nvPr>
        </p:nvGraphicFramePr>
        <p:xfrm>
          <a:off x="438150" y="1316038"/>
          <a:ext cx="11329988" cy="4389120"/>
        </p:xfrm>
        <a:graphic>
          <a:graphicData uri="http://schemas.openxmlformats.org/drawingml/2006/table">
            <a:tbl>
              <a:tblPr firstRow="1" bandRow="1">
                <a:tableStyleId>{0E3FDE45-AF77-4B5C-9715-49D594BDF05E}</a:tableStyleId>
              </a:tblPr>
              <a:tblGrid>
                <a:gridCol w="5664994">
                  <a:extLst>
                    <a:ext uri="{9D8B030D-6E8A-4147-A177-3AD203B41FA5}">
                      <a16:colId xmlns:a16="http://schemas.microsoft.com/office/drawing/2014/main" val="2066321421"/>
                    </a:ext>
                  </a:extLst>
                </a:gridCol>
                <a:gridCol w="5664994">
                  <a:extLst>
                    <a:ext uri="{9D8B030D-6E8A-4147-A177-3AD203B41FA5}">
                      <a16:colId xmlns:a16="http://schemas.microsoft.com/office/drawing/2014/main" val="4282759506"/>
                    </a:ext>
                  </a:extLst>
                </a:gridCol>
              </a:tblGrid>
              <a:tr h="370840">
                <a:tc>
                  <a:txBody>
                    <a:bodyPr/>
                    <a:lstStyle/>
                    <a:p>
                      <a:pPr algn="ctr"/>
                      <a:r>
                        <a:rPr lang="en-IN" b="1" dirty="0">
                          <a:solidFill>
                            <a:srgbClr val="00008B"/>
                          </a:solidFill>
                          <a:effectLst/>
                        </a:rPr>
                        <a:t>Classical Computing: (bit is the basic unit)</a:t>
                      </a:r>
                    </a:p>
                    <a:p>
                      <a:endParaRPr lang="en-IN" b="1" dirty="0">
                        <a:solidFill>
                          <a:srgbClr val="00008B"/>
                        </a:solidFill>
                      </a:endParaRPr>
                    </a:p>
                    <a:p>
                      <a:pPr marL="285750" indent="-285750" algn="l">
                        <a:buFont typeface="Arial" panose="020B0604020202020204" pitchFamily="34" charset="0"/>
                        <a:buChar cha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Quantum Computing: (Qubit is the fundamental unit)</a:t>
                      </a:r>
                    </a:p>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9393456"/>
                  </a:ext>
                </a:extLst>
              </a:tr>
              <a:tr h="370840">
                <a:tc>
                  <a:txBody>
                    <a:bodyPr/>
                    <a:lstStyle/>
                    <a:p>
                      <a:pPr marL="285750" indent="-285750" algn="l">
                        <a:buFont typeface="Arial" panose="020B0604020202020204" pitchFamily="34" charset="0"/>
                        <a:buChar char="•"/>
                      </a:pPr>
                      <a:r>
                        <a:rPr lang="en-US" sz="1800" b="0" dirty="0">
                          <a:solidFill>
                            <a:srgbClr val="00008B"/>
                          </a:solidFill>
                          <a:effectLst/>
                        </a:rPr>
                        <a:t>Information is stored in bits, </a:t>
                      </a:r>
                    </a:p>
                    <a:p>
                      <a:pPr algn="l"/>
                      <a:r>
                        <a:rPr lang="en-US" sz="1800" b="0" dirty="0">
                          <a:solidFill>
                            <a:srgbClr val="00008B"/>
                          </a:solidFill>
                          <a:effectLst/>
                        </a:rPr>
                        <a:t>which take the discrete values 0 and 1.</a:t>
                      </a:r>
                      <a:endParaRPr lang="en-US" sz="1800" b="0" i="0" dirty="0">
                        <a:solidFill>
                          <a:srgbClr val="00008B"/>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Information is stored in quantum bits, or </a:t>
                      </a:r>
                      <a:r>
                        <a:rPr lang="en-US" sz="1800" b="0" i="1" kern="1200" dirty="0" err="1">
                          <a:solidFill>
                            <a:schemeClr val="tx1"/>
                          </a:solidFill>
                          <a:effectLst/>
                          <a:latin typeface="+mn-lt"/>
                          <a:ea typeface="+mn-ea"/>
                          <a:cs typeface="+mn-cs"/>
                        </a:rPr>
                        <a:t>qbits</a:t>
                      </a:r>
                      <a:r>
                        <a:rPr lang="en-US" sz="1800" b="0" i="0" kern="1200" dirty="0">
                          <a:solidFill>
                            <a:schemeClr val="tx1"/>
                          </a:solidFill>
                          <a:effectLst/>
                          <a:latin typeface="+mn-lt"/>
                          <a:ea typeface="+mn-ea"/>
                          <a:cs typeface="+mn-cs"/>
                        </a:rPr>
                        <a:t>. A </a:t>
                      </a:r>
                      <a:r>
                        <a:rPr lang="en-US" sz="1800" b="0" i="0" kern="1200" dirty="0" err="1">
                          <a:solidFill>
                            <a:schemeClr val="tx1"/>
                          </a:solidFill>
                          <a:effectLst/>
                          <a:latin typeface="+mn-lt"/>
                          <a:ea typeface="+mn-ea"/>
                          <a:cs typeface="+mn-cs"/>
                        </a:rPr>
                        <a:t>qbit</a:t>
                      </a:r>
                      <a:r>
                        <a:rPr lang="en-US" sz="1800" b="0" i="0" kern="1200" dirty="0">
                          <a:solidFill>
                            <a:schemeClr val="tx1"/>
                          </a:solidFill>
                          <a:effectLst/>
                          <a:latin typeface="+mn-lt"/>
                          <a:ea typeface="+mn-ea"/>
                          <a:cs typeface="+mn-cs"/>
                        </a:rPr>
                        <a:t> can be in states labelled </a:t>
                      </a:r>
                      <a:r>
                        <a:rPr lang="en-US" sz="1800" b="0" i="1" kern="1200" dirty="0">
                          <a:solidFill>
                            <a:schemeClr val="tx1"/>
                          </a:solidFill>
                          <a:effectLst/>
                          <a:latin typeface="+mn-lt"/>
                          <a:ea typeface="+mn-ea"/>
                          <a:cs typeface="+mn-cs"/>
                        </a:rPr>
                        <a:t>|0}</a:t>
                      </a:r>
                      <a:r>
                        <a:rPr lang="en-US" sz="1800" b="0" i="0" kern="1200" dirty="0">
                          <a:solidFill>
                            <a:schemeClr val="tx1"/>
                          </a:solidFill>
                          <a:effectLst/>
                          <a:latin typeface="+mn-lt"/>
                          <a:ea typeface="+mn-ea"/>
                          <a:cs typeface="+mn-cs"/>
                        </a:rPr>
                        <a:t> and </a:t>
                      </a:r>
                      <a:r>
                        <a:rPr lang="en-US" sz="1800" b="0" i="1" kern="1200" dirty="0">
                          <a:solidFill>
                            <a:schemeClr val="tx1"/>
                          </a:solidFill>
                          <a:effectLst/>
                          <a:latin typeface="+mn-lt"/>
                          <a:ea typeface="+mn-ea"/>
                          <a:cs typeface="+mn-cs"/>
                        </a:rPr>
                        <a:t>|1}</a:t>
                      </a:r>
                      <a:r>
                        <a:rPr lang="en-US" sz="1800" b="0" i="0" kern="1200" dirty="0">
                          <a:solidFill>
                            <a:schemeClr val="tx1"/>
                          </a:solidFill>
                          <a:effectLst/>
                          <a:latin typeface="+mn-lt"/>
                          <a:ea typeface="+mn-ea"/>
                          <a:cs typeface="+mn-cs"/>
                        </a:rPr>
                        <a:t>, but it can also be in a </a:t>
                      </a:r>
                      <a:r>
                        <a:rPr lang="en-US" sz="1800" b="0" i="1" kern="1200" dirty="0">
                          <a:solidFill>
                            <a:schemeClr val="tx1"/>
                          </a:solidFill>
                          <a:effectLst/>
                          <a:latin typeface="+mn-lt"/>
                          <a:ea typeface="+mn-ea"/>
                          <a:cs typeface="+mn-cs"/>
                        </a:rPr>
                        <a:t>superposition</a:t>
                      </a:r>
                      <a:r>
                        <a:rPr lang="en-US" sz="1800" b="0" i="0" kern="1200" dirty="0">
                          <a:solidFill>
                            <a:schemeClr val="tx1"/>
                          </a:solidFill>
                          <a:effectLst/>
                          <a:latin typeface="+mn-lt"/>
                          <a:ea typeface="+mn-ea"/>
                          <a:cs typeface="+mn-cs"/>
                        </a:rPr>
                        <a:t> of these states, </a:t>
                      </a:r>
                      <a:r>
                        <a:rPr lang="en-US" sz="1800" b="0" i="1" kern="1200" dirty="0">
                          <a:solidFill>
                            <a:schemeClr val="tx1"/>
                          </a:solidFill>
                          <a:effectLst/>
                          <a:latin typeface="+mn-lt"/>
                          <a:ea typeface="+mn-ea"/>
                          <a:cs typeface="+mn-cs"/>
                        </a:rPr>
                        <a:t>a|0} + b|1}</a:t>
                      </a:r>
                      <a:r>
                        <a:rPr lang="en-US" sz="1800" b="0" i="0" kern="1200" dirty="0">
                          <a:solidFill>
                            <a:schemeClr val="tx1"/>
                          </a:solidFill>
                          <a:effectLst/>
                          <a:latin typeface="+mn-lt"/>
                          <a:ea typeface="+mn-ea"/>
                          <a:cs typeface="+mn-cs"/>
                        </a:rPr>
                        <a:t>, where a and b are complex numbers. If we think of the state of a </a:t>
                      </a:r>
                      <a:r>
                        <a:rPr lang="en-US" sz="1800" b="0" i="0" kern="1200" dirty="0" err="1">
                          <a:solidFill>
                            <a:schemeClr val="tx1"/>
                          </a:solidFill>
                          <a:effectLst/>
                          <a:latin typeface="+mn-lt"/>
                          <a:ea typeface="+mn-ea"/>
                          <a:cs typeface="+mn-cs"/>
                        </a:rPr>
                        <a:t>qbit</a:t>
                      </a:r>
                      <a:r>
                        <a:rPr lang="en-US" sz="1800" b="0" i="0" kern="1200" dirty="0">
                          <a:solidFill>
                            <a:schemeClr val="tx1"/>
                          </a:solidFill>
                          <a:effectLst/>
                          <a:latin typeface="+mn-lt"/>
                          <a:ea typeface="+mn-ea"/>
                          <a:cs typeface="+mn-cs"/>
                        </a:rPr>
                        <a:t> as a vector, then superposition of states is just vector addition.</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603458"/>
                  </a:ext>
                </a:extLst>
              </a:tr>
              <a:tr h="370840">
                <a:tc>
                  <a:txBody>
                    <a:bodyPr/>
                    <a:lstStyle/>
                    <a:p>
                      <a:pPr marL="285750" indent="-285750" algn="l">
                        <a:buFont typeface="Arial" panose="020B0604020202020204" pitchFamily="34" charset="0"/>
                        <a:buChar char="•"/>
                      </a:pPr>
                      <a:r>
                        <a:rPr lang="en-US" sz="1800" b="0" dirty="0">
                          <a:solidFill>
                            <a:srgbClr val="00008B"/>
                          </a:solidFill>
                          <a:effectLst/>
                        </a:rPr>
                        <a:t>If storing one number takes 64 bits, </a:t>
                      </a:r>
                    </a:p>
                    <a:p>
                      <a:pPr algn="l"/>
                      <a:r>
                        <a:rPr lang="en-US" sz="1800" b="0" dirty="0">
                          <a:solidFill>
                            <a:srgbClr val="00008B"/>
                          </a:solidFill>
                          <a:effectLst/>
                        </a:rPr>
                        <a:t>then storing N numbers takes N times 64 bits</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For every extra </a:t>
                      </a:r>
                      <a:r>
                        <a:rPr lang="en-US" sz="1800" b="0" i="0" kern="1200" dirty="0" err="1">
                          <a:solidFill>
                            <a:schemeClr val="tx1"/>
                          </a:solidFill>
                          <a:effectLst/>
                          <a:latin typeface="+mn-lt"/>
                          <a:ea typeface="+mn-ea"/>
                          <a:cs typeface="+mn-cs"/>
                        </a:rPr>
                        <a:t>qbit</a:t>
                      </a:r>
                      <a:r>
                        <a:rPr lang="en-US" sz="1800" b="0" i="0" kern="1200" dirty="0">
                          <a:solidFill>
                            <a:schemeClr val="tx1"/>
                          </a:solidFill>
                          <a:effectLst/>
                          <a:latin typeface="+mn-lt"/>
                          <a:ea typeface="+mn-ea"/>
                          <a:cs typeface="+mn-cs"/>
                        </a:rPr>
                        <a:t> you get, you can store twice as many numbers. For example, with 3 </a:t>
                      </a:r>
                      <a:r>
                        <a:rPr lang="en-US" sz="1800" b="0" i="0" kern="1200" dirty="0" err="1">
                          <a:solidFill>
                            <a:schemeClr val="tx1"/>
                          </a:solidFill>
                          <a:effectLst/>
                          <a:latin typeface="+mn-lt"/>
                          <a:ea typeface="+mn-ea"/>
                          <a:cs typeface="+mn-cs"/>
                        </a:rPr>
                        <a:t>qbits</a:t>
                      </a:r>
                      <a:r>
                        <a:rPr lang="en-US" sz="1800" b="0" i="0" kern="1200" dirty="0">
                          <a:solidFill>
                            <a:schemeClr val="tx1"/>
                          </a:solidFill>
                          <a:effectLst/>
                          <a:latin typeface="+mn-lt"/>
                          <a:ea typeface="+mn-ea"/>
                          <a:cs typeface="+mn-cs"/>
                        </a:rPr>
                        <a:t>, you get coefficients for </a:t>
                      </a:r>
                      <a:r>
                        <a:rPr lang="en-US" sz="1800" b="0" i="1" kern="1200" dirty="0">
                          <a:solidFill>
                            <a:schemeClr val="tx1"/>
                          </a:solidFill>
                          <a:effectLst/>
                          <a:latin typeface="+mn-lt"/>
                          <a:ea typeface="+mn-ea"/>
                          <a:cs typeface="+mn-cs"/>
                        </a:rPr>
                        <a:t>|000}, |001}, |010}, |011}, |100}, |101}, |110}</a:t>
                      </a:r>
                      <a:r>
                        <a:rPr lang="en-US" sz="1800" b="0" i="0" kern="1200" dirty="0">
                          <a:solidFill>
                            <a:schemeClr val="tx1"/>
                          </a:solidFill>
                          <a:effectLst/>
                          <a:latin typeface="+mn-lt"/>
                          <a:ea typeface="+mn-ea"/>
                          <a:cs typeface="+mn-cs"/>
                        </a:rPr>
                        <a:t> and </a:t>
                      </a:r>
                      <a:r>
                        <a:rPr lang="en-US" sz="1800" b="0" i="1" kern="1200" dirty="0">
                          <a:solidFill>
                            <a:schemeClr val="tx1"/>
                          </a:solidFill>
                          <a:effectLst/>
                          <a:latin typeface="+mn-lt"/>
                          <a:ea typeface="+mn-ea"/>
                          <a:cs typeface="+mn-cs"/>
                        </a:rPr>
                        <a:t>|111}</a:t>
                      </a:r>
                      <a:r>
                        <a:rPr lang="en-US" sz="1800" b="0" i="0" kern="1200" dirty="0">
                          <a:solidFill>
                            <a:schemeClr val="tx1"/>
                          </a:solidFill>
                          <a:effectLst/>
                          <a:latin typeface="+mn-lt"/>
                          <a:ea typeface="+mn-ea"/>
                          <a:cs typeface="+mn-cs"/>
                        </a:rPr>
                        <a:t>.</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3308147"/>
                  </a:ext>
                </a:extLst>
              </a:tr>
            </a:tbl>
          </a:graphicData>
        </a:graphic>
      </p:graphicFrame>
    </p:spTree>
    <p:extLst>
      <p:ext uri="{BB962C8B-B14F-4D97-AF65-F5344CB8AC3E}">
        <p14:creationId xmlns:p14="http://schemas.microsoft.com/office/powerpoint/2010/main" val="244129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BEF31-BFB0-4BD9-9F51-96A0610D6785}"/>
              </a:ext>
            </a:extLst>
          </p:cNvPr>
          <p:cNvSpPr>
            <a:spLocks noGrp="1"/>
          </p:cNvSpPr>
          <p:nvPr>
            <p:ph type="body" sz="quarter" idx="10"/>
          </p:nvPr>
        </p:nvSpPr>
        <p:spPr>
          <a:xfrm>
            <a:off x="323529" y="2387384"/>
            <a:ext cx="11573197" cy="724247"/>
          </a:xfrm>
        </p:spPr>
        <p:txBody>
          <a:bodyPr>
            <a:normAutofit fontScale="85000" lnSpcReduction="20000"/>
          </a:bodyPr>
          <a:lstStyle/>
          <a:p>
            <a:r>
              <a:rPr lang="en-US" sz="3200" dirty="0"/>
              <a:t>A basic unit of memory that uses superposition of "quantum" effect to store the probability of information. It represents both "1" and "0" at the same time.</a:t>
            </a:r>
            <a:endParaRPr lang="en-IN" sz="2800" dirty="0"/>
          </a:p>
        </p:txBody>
      </p:sp>
      <p:sp>
        <p:nvSpPr>
          <p:cNvPr id="2" name="Title 1">
            <a:extLst>
              <a:ext uri="{FF2B5EF4-FFF2-40B4-BE49-F238E27FC236}">
                <a16:creationId xmlns:a16="http://schemas.microsoft.com/office/drawing/2014/main" id="{9AB3085C-12B3-439D-9058-A79F5AE3A188}"/>
              </a:ext>
            </a:extLst>
          </p:cNvPr>
          <p:cNvSpPr>
            <a:spLocks noGrp="1"/>
          </p:cNvSpPr>
          <p:nvPr>
            <p:ph type="title" idx="4294967295"/>
          </p:nvPr>
        </p:nvSpPr>
        <p:spPr>
          <a:xfrm>
            <a:off x="0" y="171450"/>
            <a:ext cx="12192000" cy="1179513"/>
          </a:xfrm>
        </p:spPr>
        <p:txBody>
          <a:bodyPr/>
          <a:lstStyle/>
          <a:p>
            <a:r>
              <a:rPr lang="en-IN" dirty="0"/>
              <a:t>Qubit(Quantum bit)</a:t>
            </a:r>
          </a:p>
        </p:txBody>
      </p:sp>
      <p:pic>
        <p:nvPicPr>
          <p:cNvPr id="5" name="Picture 4">
            <a:extLst>
              <a:ext uri="{FF2B5EF4-FFF2-40B4-BE49-F238E27FC236}">
                <a16:creationId xmlns:a16="http://schemas.microsoft.com/office/drawing/2014/main" id="{64BF0514-C6A0-43A7-8B99-FB787F7169C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873" y="3429000"/>
            <a:ext cx="2653963" cy="2586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70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7738C9-9B58-4E80-8ED8-5E5D8A2C25C8}"/>
              </a:ext>
            </a:extLst>
          </p:cNvPr>
          <p:cNvSpPr txBox="1">
            <a:spLocks/>
          </p:cNvSpPr>
          <p:nvPr/>
        </p:nvSpPr>
        <p:spPr>
          <a:xfrm>
            <a:off x="0" y="0"/>
            <a:ext cx="12192000" cy="11792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t>Fundamental Quantum effects :</a:t>
            </a:r>
          </a:p>
        </p:txBody>
      </p:sp>
      <p:sp>
        <p:nvSpPr>
          <p:cNvPr id="7" name="Content Placeholder 2">
            <a:extLst>
              <a:ext uri="{FF2B5EF4-FFF2-40B4-BE49-F238E27FC236}">
                <a16:creationId xmlns:a16="http://schemas.microsoft.com/office/drawing/2014/main" id="{8D24B3E5-F01A-44BE-8937-25380730B375}"/>
              </a:ext>
            </a:extLst>
          </p:cNvPr>
          <p:cNvSpPr txBox="1">
            <a:spLocks/>
          </p:cNvSpPr>
          <p:nvPr/>
        </p:nvSpPr>
        <p:spPr>
          <a:xfrm>
            <a:off x="493826" y="2186813"/>
            <a:ext cx="11329259" cy="2484373"/>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en-IN" sz="5800" u="sng"/>
              <a:t>Superposition</a:t>
            </a:r>
          </a:p>
          <a:p>
            <a:r>
              <a:rPr lang="en-US" sz="4400"/>
              <a:t>T</a:t>
            </a:r>
            <a:r>
              <a:rPr lang="en-US" sz="4400">
                <a:latin typeface="Arial" panose="020B0604020202020204" pitchFamily="34" charset="0"/>
              </a:rPr>
              <a:t>he number of computations that a quantum computer could undertake is </a:t>
            </a:r>
            <a:r>
              <a:rPr lang="en-US" sz="5900">
                <a:latin typeface="Arial" panose="020B0604020202020204" pitchFamily="34" charset="0"/>
              </a:rPr>
              <a:t>2</a:t>
            </a:r>
            <a:r>
              <a:rPr lang="en-US" sz="5900" baseline="30000">
                <a:latin typeface="Arial" panose="020B0604020202020204" pitchFamily="34" charset="0"/>
              </a:rPr>
              <a:t>n</a:t>
            </a:r>
            <a:r>
              <a:rPr lang="en-US" sz="4400">
                <a:latin typeface="Arial" panose="020B0604020202020204" pitchFamily="34" charset="0"/>
              </a:rPr>
              <a:t>, where n is the number of qubits used</a:t>
            </a:r>
            <a:endParaRPr lang="en-IN" sz="4400"/>
          </a:p>
          <a:p>
            <a:pPr marL="571500" indent="-571500"/>
            <a:endParaRPr lang="en-IN" sz="4800"/>
          </a:p>
          <a:p>
            <a:pPr marL="571500" indent="-571500"/>
            <a:r>
              <a:rPr lang="en-IN" sz="5900" u="sng"/>
              <a:t>Entanglement</a:t>
            </a:r>
          </a:p>
          <a:p>
            <a:r>
              <a:rPr lang="en-US" sz="4000">
                <a:latin typeface="Arial" panose="020B0604020202020204" pitchFamily="34" charset="0"/>
              </a:rPr>
              <a:t>Quantum entanglement allows qubits that are separated by incredible distances to interact with each other instantaneously </a:t>
            </a:r>
            <a:endParaRPr lang="en-IN" sz="4000" dirty="0"/>
          </a:p>
        </p:txBody>
      </p:sp>
    </p:spTree>
    <p:extLst>
      <p:ext uri="{BB962C8B-B14F-4D97-AF65-F5344CB8AC3E}">
        <p14:creationId xmlns:p14="http://schemas.microsoft.com/office/powerpoint/2010/main" val="392613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1034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OpenSans</vt:lpstr>
      <vt:lpstr>Times New Roman</vt:lpstr>
      <vt:lpstr>Wingdings</vt:lpstr>
      <vt:lpstr>Office Theme</vt:lpstr>
      <vt:lpstr>PowerPoint Presentation</vt:lpstr>
      <vt:lpstr>PowerPoint Presentation</vt:lpstr>
      <vt:lpstr>Classical Computing  vs  Quantum Computing</vt:lpstr>
      <vt:lpstr>  </vt:lpstr>
      <vt:lpstr>Another example of a molecule</vt:lpstr>
      <vt:lpstr>  </vt:lpstr>
      <vt:lpstr>PowerPoint Presentation</vt:lpstr>
      <vt:lpstr>Qubit(Quantum bit)</vt:lpstr>
      <vt:lpstr>PowerPoint Presentation</vt:lpstr>
      <vt:lpstr>Qubit </vt:lpstr>
      <vt:lpstr>Is it possible to demonstrate?</vt:lpstr>
      <vt:lpstr>PowerPoint Presentation</vt:lpstr>
      <vt:lpstr>Now, Amazon is preparing a service that will allow to use Quantum hardware and do simulated quantum computing</vt:lpstr>
      <vt:lpstr>IBM  5 qubits processor</vt:lpstr>
      <vt:lpstr>D-Wave 2x machine</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benhur pradeep</dc:creator>
  <cp:lastModifiedBy>benhur pradeep</cp:lastModifiedBy>
  <cp:revision>37</cp:revision>
  <dcterms:created xsi:type="dcterms:W3CDTF">2021-02-20T10:57:16Z</dcterms:created>
  <dcterms:modified xsi:type="dcterms:W3CDTF">2021-02-21T11:21:54Z</dcterms:modified>
</cp:coreProperties>
</file>