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78" r:id="rId6"/>
    <p:sldId id="263" r:id="rId7"/>
    <p:sldId id="264" r:id="rId8"/>
    <p:sldId id="262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1BE-B510-4B39-89CB-0E486652D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0481E-A914-4D18-B207-E67A07ED3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81D0-042F-4AEB-A4EF-57ED64B7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5CF9B-A6B8-4256-80EB-5874C182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D6A7-3CB0-4C5A-A367-2831645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1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1423-48F9-4C40-AF63-3CC1B16D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74354-B2C4-4B14-8C42-DA887A7A3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61C2-DF5A-4E00-B16D-DE0CA2DD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91AB-DA00-463B-8B23-F9DC873A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2B06-C7B6-4275-89FF-21D3BCE2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8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F5BEE-4B03-44EB-9652-963886C83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2E32E-F64E-4914-81F9-DC0C31691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4C17-EC4E-4A9F-96DE-81B1A259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4084-C0C0-46DA-A13D-0865F632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A232-8284-469C-AC18-07F6EBCB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2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23750"/>
            <a:ext cx="1219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3235-21CB-41A5-AD71-701FDD25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147A-2501-47CD-98A9-F5AC2567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0313-4123-45A1-84D8-0EBC938F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5356-FA80-4D85-A7A2-95302359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BE1A-1BC4-45C6-82E7-6CEA7353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7854-F8C3-4090-85FA-1204D891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005B7-7697-4D07-8678-28F425B6F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8B91-FA10-46F6-B356-E24FAC65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1038A-B1A1-4033-8895-62C4487E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56AA-34DF-4D76-AD7D-C2686BC4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7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256D-1E69-4A0E-B548-5F843970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1E76-AF66-473C-BAC6-5CB60AC38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D62AA-54D4-4AD9-BA1B-1164EE377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013DD-39AC-409B-8C63-5E0CA5B7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3C624-7247-4A1B-9981-E5933DB9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293C-7954-408B-9FF2-F37DD26C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7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0ECC-9B19-49D5-BF01-FBCAA77F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7CDF5-78FC-4882-9F4D-F8240FCC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FFBD9-34CA-4D53-A8F3-C302BFB66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0C86D-A597-45E1-AEE7-C507C4D43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72EA2-68A0-412D-B6B0-0DBCA1976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619E1-680C-4D59-A1CA-515F422E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05FA7-2FA3-4353-AD95-8B98833C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B0F02-36A0-497C-89D5-358A2C91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9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E366-1CD2-4753-A846-F254D4D3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5460C-54BF-4C52-94F4-776E789D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D187C-44DA-4EAA-A6C7-8DA8B7D1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02E57-B984-4123-BF58-9E006D44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8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45CEF-9512-41D0-B952-3A699EA5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7CDBD-EEB7-491E-BDB0-7ECE3097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FFEAC-2B5F-4621-8D49-37219A1B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2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891F-5CD1-4884-88DF-4064A69C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AC05-984D-47CE-8976-656CC2EE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4C27B-5BCC-467A-A951-AACE49B0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015C7-C4A2-473F-8D68-1526850D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5542A-3F6F-45E3-B62C-70BE81E2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7946B-A6BD-4292-B5E2-973BAA87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1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A641-3A4A-4957-9016-623D2696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0D4B1-9C51-4E26-81EE-3014CB75A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AF4D5-A08D-4A41-A5AE-F48D8EA6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D56C-5072-4D5D-A7C5-25AECD40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6507C-9F49-4DCD-B473-CB336667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67ACD-57E0-46BD-BC0E-D77CE363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D80A8-B141-4163-86F8-0A869F95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B1375-84C1-4B84-ADF5-9BE27AE8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4C3F-A4D8-454C-A8B1-0A7FA7E6E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07813-76A3-4348-B752-79669EC64245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DBEC9-B049-4E02-836A-0EE2BB973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87DB-354A-4F41-9AA8-C24DF9E12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98F6-32DD-4033-B774-C101F79F4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quantum/api_docs/python/tfq/layers/PQC" TargetMode="External"/><Relationship Id="rId2" Type="http://schemas.openxmlformats.org/officeDocument/2006/relationships/hyperlink" Target="https://www.tensorflow.org/quantum/api_docs/python/tfq/layers/AddCircuit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quantum/concepts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1079" y="4993885"/>
            <a:ext cx="68123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MSc DS 2019-21 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Reg. No. 121922502037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Date: 16-03-2021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Project review II</a:t>
            </a:r>
          </a:p>
          <a:p>
            <a:pPr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78174" y="4107558"/>
            <a:ext cx="648004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2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 BENHUR PRADEEP</a:t>
            </a:r>
          </a:p>
        </p:txBody>
      </p:sp>
      <p:sp>
        <p:nvSpPr>
          <p:cNvPr id="2" name="Rectangle 1"/>
          <p:cNvSpPr/>
          <p:nvPr/>
        </p:nvSpPr>
        <p:spPr>
          <a:xfrm>
            <a:off x="4843410" y="4295776"/>
            <a:ext cx="176265" cy="1749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774EB3-A9AC-4AD4-B969-3914501E4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38" y="3909053"/>
            <a:ext cx="1440160" cy="1440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273F22-B44F-41DA-B151-C5AF80FED946}"/>
              </a:ext>
            </a:extLst>
          </p:cNvPr>
          <p:cNvSpPr txBox="1"/>
          <p:nvPr/>
        </p:nvSpPr>
        <p:spPr>
          <a:xfrm>
            <a:off x="760545" y="5349214"/>
            <a:ext cx="403244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33" b="1" dirty="0">
                <a:solidFill>
                  <a:schemeClr val="accent2"/>
                </a:solidFill>
              </a:rPr>
              <a:t>Dept. of Computer Science</a:t>
            </a:r>
          </a:p>
          <a:p>
            <a:pPr algn="ctr"/>
            <a:r>
              <a:rPr lang="en-IN" sz="2133" b="1" dirty="0">
                <a:solidFill>
                  <a:schemeClr val="accent2"/>
                </a:solidFill>
              </a:rPr>
              <a:t>GITAM Deemed to be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460FD-5E14-44C9-B46C-3CB964D79F6F}"/>
              </a:ext>
            </a:extLst>
          </p:cNvPr>
          <p:cNvSpPr txBox="1"/>
          <p:nvPr/>
        </p:nvSpPr>
        <p:spPr>
          <a:xfrm>
            <a:off x="1724732" y="2625781"/>
            <a:ext cx="7914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Project Guide: Prof. K Vedavathi, HoD, </a:t>
            </a:r>
          </a:p>
          <a:p>
            <a:pPr algn="ctr"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Dept. of Computer Science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293F0-01AD-427B-ABC2-17A26CCDAC7F}"/>
              </a:ext>
            </a:extLst>
          </p:cNvPr>
          <p:cNvSpPr/>
          <p:nvPr/>
        </p:nvSpPr>
        <p:spPr>
          <a:xfrm>
            <a:off x="1051753" y="539321"/>
            <a:ext cx="1066061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1" dirty="0">
                <a:ln w="6600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CC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Quantum Enhanced Machine Learning: </a:t>
            </a:r>
          </a:p>
          <a:p>
            <a:pPr algn="ctr"/>
            <a:r>
              <a:rPr lang="en-IN" sz="4400" b="1" dirty="0">
                <a:ln w="6600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CC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Algorithmic Approach and Implementation</a:t>
            </a:r>
            <a:endParaRPr lang="en-US" sz="4400" b="1" dirty="0">
              <a:ln w="66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rgbClr val="CC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5D017D-7530-4844-A4DA-515A4B32D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Quantum Convolutional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EDFB4-330A-4EE1-BF1E-C44A4FD14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0" t="18750" r="25938" b="11389"/>
          <a:stretch/>
        </p:blipFill>
        <p:spPr>
          <a:xfrm>
            <a:off x="2638424" y="1323975"/>
            <a:ext cx="6391275" cy="47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2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0C7F32-D457-4AEE-B6C0-44ED8A304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651216"/>
          </a:xfrm>
        </p:spPr>
        <p:txBody>
          <a:bodyPr>
            <a:noAutofit/>
          </a:bodyPr>
          <a:lstStyle/>
          <a:p>
            <a:pPr algn="l"/>
            <a:r>
              <a:rPr lang="en-IN" sz="5000" b="1" i="0" dirty="0">
                <a:solidFill>
                  <a:srgbClr val="202124"/>
                </a:solidFill>
                <a:effectLst/>
              </a:rPr>
              <a:t>	Building blocks for TensorFlow</a:t>
            </a:r>
          </a:p>
          <a:p>
            <a:pPr algn="l"/>
            <a:endParaRPr lang="en-IN" sz="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68C52-DC0B-4B3D-90AD-D1DF5361F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5" t="26806" r="17969" b="15277"/>
          <a:stretch/>
        </p:blipFill>
        <p:spPr>
          <a:xfrm>
            <a:off x="2257425" y="1752599"/>
            <a:ext cx="7620000" cy="440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9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CF4DF2-B541-4748-821D-6E75D79BE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64" y="491909"/>
            <a:ext cx="12020871" cy="803491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rgbClr val="202124"/>
                </a:solidFill>
              </a:rPr>
              <a:t>To S</a:t>
            </a:r>
            <a:r>
              <a:rPr lang="en-US" sz="5000" b="1" i="0" dirty="0">
                <a:solidFill>
                  <a:srgbClr val="202124"/>
                </a:solidFill>
                <a:effectLst/>
              </a:rPr>
              <a:t>olve the problem with TensorFlow Quantum implement the following:</a:t>
            </a:r>
            <a:endParaRPr lang="en-IN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71DCE-96DE-4417-9963-0B74BBCD3586}"/>
              </a:ext>
            </a:extLst>
          </p:cNvPr>
          <p:cNvSpPr txBox="1"/>
          <p:nvPr/>
        </p:nvSpPr>
        <p:spPr>
          <a:xfrm>
            <a:off x="747712" y="2415686"/>
            <a:ext cx="10396537" cy="3034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input to the model is a circuit tensor-either an empty circuit or an 	X gate on a particular qubit indicating an excitation.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rest of the model's quantum components are constructed with </a:t>
            </a:r>
            <a:r>
              <a:rPr lang="en-US" sz="2400" b="1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tfq.layers.AddCircuit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layers.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inference a </a:t>
            </a:r>
            <a:r>
              <a:rPr lang="en-US" sz="2400" b="1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tfq.layers.PQC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layer is used. This reads ⟨Z^⟩ and compares 	it to a label of 1 for an excited state, or -1 for a non-excited state.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3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EC3A8B-077D-4B81-B2B9-7879339D8E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	</a:t>
            </a:r>
            <a:r>
              <a:rPr lang="en-IN" b="1" i="0" dirty="0">
                <a:solidFill>
                  <a:srgbClr val="202124"/>
                </a:solidFill>
                <a:effectLst/>
              </a:rPr>
              <a:t>Cluster state circuit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C7445-4931-42A2-B321-F9F92BD62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0" t="21945" r="27500" b="36527"/>
          <a:stretch/>
        </p:blipFill>
        <p:spPr>
          <a:xfrm>
            <a:off x="2857499" y="2381250"/>
            <a:ext cx="5895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0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BA429-7E34-40E5-B1C9-510F83952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t="34027" r="52969" b="55412"/>
          <a:stretch/>
        </p:blipFill>
        <p:spPr>
          <a:xfrm>
            <a:off x="3889970" y="764169"/>
            <a:ext cx="3457575" cy="724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CB335B-CB4A-4537-A9AD-FC88945066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4" t="69999" r="10001" b="15279"/>
          <a:stretch/>
        </p:blipFill>
        <p:spPr>
          <a:xfrm>
            <a:off x="323529" y="2327341"/>
            <a:ext cx="10590458" cy="1192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F2E89-694F-4C87-AEEC-7DFBC25D02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54861" r="9609" b="22639"/>
          <a:stretch/>
        </p:blipFill>
        <p:spPr>
          <a:xfrm>
            <a:off x="1846187" y="4391024"/>
            <a:ext cx="9067800" cy="1543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9E0EF4-0EED-42F6-BA50-C9252871A41C}"/>
              </a:ext>
            </a:extLst>
          </p:cNvPr>
          <p:cNvSpPr txBox="1"/>
          <p:nvPr/>
        </p:nvSpPr>
        <p:spPr>
          <a:xfrm>
            <a:off x="962025" y="95250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02124"/>
                </a:solidFill>
                <a:latin typeface="Roboto"/>
              </a:rPr>
              <a:t>O</a:t>
            </a:r>
            <a:r>
              <a:rPr lang="en-IN" b="1" i="0" dirty="0">
                <a:solidFill>
                  <a:srgbClr val="202124"/>
                </a:solidFill>
                <a:effectLst/>
                <a:latin typeface="Roboto"/>
              </a:rPr>
              <a:t>ne-qubit unitary circuit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E6FE9-A1E1-4535-AA34-2997193F1A04}"/>
              </a:ext>
            </a:extLst>
          </p:cNvPr>
          <p:cNvSpPr txBox="1"/>
          <p:nvPr/>
        </p:nvSpPr>
        <p:spPr>
          <a:xfrm>
            <a:off x="962025" y="1788003"/>
            <a:ext cx="37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Roboto"/>
              </a:rPr>
              <a:t>Two-qubit unitary circuit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B06ED-2F03-4DB4-8A26-67AFD2387D75}"/>
              </a:ext>
            </a:extLst>
          </p:cNvPr>
          <p:cNvSpPr txBox="1"/>
          <p:nvPr/>
        </p:nvSpPr>
        <p:spPr>
          <a:xfrm>
            <a:off x="962025" y="3869153"/>
            <a:ext cx="36861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en-IN" b="1" dirty="0">
                <a:solidFill>
                  <a:srgbClr val="202124"/>
                </a:solidFill>
                <a:latin typeface="Roboto"/>
              </a:rPr>
              <a:t>T</a:t>
            </a:r>
            <a:r>
              <a:rPr lang="en-IN" b="1" i="0" dirty="0">
                <a:solidFill>
                  <a:srgbClr val="202124"/>
                </a:solidFill>
                <a:effectLst/>
                <a:latin typeface="Roboto"/>
              </a:rPr>
              <a:t>wo-qubit pooling circuit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54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DF7DF0-CB7E-4F22-9110-C2C298C73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Quantum convolutional and Pool Circuit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32C6D-AC1A-4213-ACD5-0681D9AF51FE}"/>
              </a:ext>
            </a:extLst>
          </p:cNvPr>
          <p:cNvSpPr txBox="1"/>
          <p:nvPr/>
        </p:nvSpPr>
        <p:spPr>
          <a:xfrm>
            <a:off x="2414588" y="2782669"/>
            <a:ext cx="80438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https://github.com/benhurpradeep1/QML-PROJECT-MS-DS/blob/main/CNNQUANTUM.ipynb</a:t>
            </a:r>
          </a:p>
        </p:txBody>
      </p:sp>
    </p:spTree>
    <p:extLst>
      <p:ext uri="{BB962C8B-B14F-4D97-AF65-F5344CB8AC3E}">
        <p14:creationId xmlns:p14="http://schemas.microsoft.com/office/powerpoint/2010/main" val="211390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C78F3D-7B2D-4FA2-B385-7DB2AEDC8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b="1" dirty="0"/>
              <a:t>	Training a Quantum CNN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16C49-4D6E-4822-89A5-DC6B7353D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8563" r="53203" b="27361"/>
          <a:stretch/>
        </p:blipFill>
        <p:spPr>
          <a:xfrm>
            <a:off x="2638425" y="1590674"/>
            <a:ext cx="5555759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1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E02DB7-317E-4AFE-BD35-70971B3B6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b="1" dirty="0"/>
              <a:t>	Proposed Algorithm For Q 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9EDCE-2DD4-4708-B9CE-3637FC1E5217}"/>
              </a:ext>
            </a:extLst>
          </p:cNvPr>
          <p:cNvSpPr txBox="1"/>
          <p:nvPr/>
        </p:nvSpPr>
        <p:spPr>
          <a:xfrm>
            <a:off x="476251" y="1734235"/>
            <a:ext cx="112109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2929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d</a:t>
            </a:r>
            <a:r>
              <a:rPr lang="en-IN" sz="24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evelop a quantum analogue of the </a:t>
            </a:r>
            <a:r>
              <a:rPr lang="en-IN" sz="2400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IN" sz="24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-means algorithm, called </a:t>
            </a:r>
            <a:r>
              <a:rPr lang="en-IN" sz="2400" b="1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q-means</a:t>
            </a:r>
            <a:r>
              <a:rPr lang="en-IN" sz="24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The steps are done in quantum superposition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spc="-5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29292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IN" sz="24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his is purely a </a:t>
            </a:r>
            <a:r>
              <a:rPr lang="en-IN" sz="24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theoretical algorithm</a:t>
            </a:r>
            <a:r>
              <a:rPr lang="en-IN" sz="24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that has not yet been tested on an actual quantum computer nor a classical simulator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spc="-5" dirty="0">
              <a:solidFill>
                <a:srgbClr val="29292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6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591EAB-AE10-4669-B35F-4A3E4705F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b="1" dirty="0"/>
              <a:t>	Alg.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0E0A9-FF01-493B-BC9A-D31BB15AE75E}"/>
              </a:ext>
            </a:extLst>
          </p:cNvPr>
          <p:cNvSpPr txBox="1"/>
          <p:nvPr/>
        </p:nvSpPr>
        <p:spPr>
          <a:xfrm>
            <a:off x="552449" y="1483312"/>
            <a:ext cx="11344277" cy="3667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IN" sz="18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1 - We start in a quantum superposition of </a:t>
            </a:r>
            <a:r>
              <a:rPr lang="en-IN" sz="1800" b="1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all vectors</a:t>
            </a:r>
            <a:r>
              <a:rPr lang="en-IN" sz="18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in the dataset, and we compute </a:t>
            </a:r>
            <a:r>
              <a:rPr lang="en-IN" sz="1800" b="1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simultaneously all distances </a:t>
            </a:r>
            <a:r>
              <a:rPr lang="en-IN" sz="18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to each one of the k centroids.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br>
              <a:rPr lang="en-IN" sz="18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IN" sz="18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2 - We can then </a:t>
            </a:r>
            <a:r>
              <a:rPr lang="en-IN" sz="1800" b="1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label all vectors simultaneously</a:t>
            </a:r>
            <a:r>
              <a:rPr lang="en-IN" sz="18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by choosing their closest centroid. All labels are written in a quantum state, in superposition too.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br>
              <a:rPr lang="en-IN" sz="18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IN" sz="18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3 - We then </a:t>
            </a:r>
            <a:r>
              <a:rPr lang="en-IN" sz="1800" b="1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measure and  label qubits</a:t>
            </a:r>
            <a:r>
              <a:rPr lang="en-IN" sz="18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 Quantum physics tells us that we will randomly see only one label : it means that the remaining quantum state is a superposition of </a:t>
            </a:r>
            <a:r>
              <a:rPr lang="en-IN" sz="1800" b="1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all vectors with that label </a:t>
            </a:r>
            <a:r>
              <a:rPr lang="en-IN" sz="18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br>
              <a:rPr lang="en-IN" sz="18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C73800-76FC-4595-86AB-E92A29DE0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b="1" dirty="0"/>
              <a:t>	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434E-743B-4231-BE1C-00774BD4D396}"/>
              </a:ext>
            </a:extLst>
          </p:cNvPr>
          <p:cNvSpPr txBox="1"/>
          <p:nvPr/>
        </p:nvSpPr>
        <p:spPr>
          <a:xfrm>
            <a:off x="1000125" y="2098270"/>
            <a:ext cx="10629900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IN" sz="20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4 - Using quantum matrix multiplication, we can obtain a quantum state describing the </a:t>
            </a:r>
            <a:r>
              <a:rPr lang="en-IN" sz="2000" b="1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new centroid</a:t>
            </a:r>
            <a:r>
              <a:rPr lang="en-IN" sz="20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br>
              <a:rPr lang="en-IN" sz="20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IN" sz="20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5 - We perform tomography to </a:t>
            </a:r>
            <a:r>
              <a:rPr lang="en-IN" sz="2000" b="1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retrieve</a:t>
            </a:r>
            <a:r>
              <a:rPr lang="en-IN" sz="20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the classical version of the new centroid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br>
              <a:rPr lang="en-IN" sz="20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IN" sz="20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6 - We redo the last steps until we have the </a:t>
            </a:r>
            <a:r>
              <a:rPr lang="en-IN" sz="2000" b="1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k</a:t>
            </a:r>
            <a:r>
              <a:rPr lang="en-IN" sz="2000" i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new centroids.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3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830AC4-C697-42DA-9076-774C788E29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91884"/>
            <a:ext cx="9058275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TensorFlow Quantum library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7932C-4762-47EC-8804-737074C6C5AB}"/>
              </a:ext>
            </a:extLst>
          </p:cNvPr>
          <p:cNvSpPr txBox="1"/>
          <p:nvPr/>
        </p:nvSpPr>
        <p:spPr>
          <a:xfrm>
            <a:off x="1276172" y="2108265"/>
            <a:ext cx="9658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TensorFlow Quantum (TFQ) is a </a:t>
            </a:r>
            <a:r>
              <a:rPr lang="en-IN" sz="2400" b="0" i="0" u="none" strike="noStrike" dirty="0">
                <a:solidFill>
                  <a:srgbClr val="1A73E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quantum machine learning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library for rapid prototyping of hybrid quantum-classical ML models.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in quantum algorithms and applications can leverage Google’s quantum computing frameworks, all from within TensorFlow.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52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60382-F3CB-436C-8182-7C898153B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b="1" dirty="0"/>
              <a:t>	Regarding Research Publication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BFAAA-D511-43CA-A963-CDE969084B40}"/>
              </a:ext>
            </a:extLst>
          </p:cNvPr>
          <p:cNvSpPr txBox="1"/>
          <p:nvPr/>
        </p:nvSpPr>
        <p:spPr>
          <a:xfrm>
            <a:off x="323529" y="2580918"/>
            <a:ext cx="117636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Will publish in either Scopus indexed or UGC approved journal according to their constraints. </a:t>
            </a: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(Madam has guided me how to start with the work, will ensure to accomplish the work)</a:t>
            </a:r>
          </a:p>
        </p:txBody>
      </p:sp>
    </p:spTree>
    <p:extLst>
      <p:ext uri="{BB962C8B-B14F-4D97-AF65-F5344CB8AC3E}">
        <p14:creationId xmlns:p14="http://schemas.microsoft.com/office/powerpoint/2010/main" val="411944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75BAB-25B2-4F35-801A-197842048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675" y="1711109"/>
            <a:ext cx="11520649" cy="2775166"/>
          </a:xfrm>
        </p:spPr>
        <p:txBody>
          <a:bodyPr>
            <a:normAutofit/>
          </a:bodyPr>
          <a:lstStyle/>
          <a:p>
            <a:r>
              <a:rPr lang="en-IN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169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E05A8-5A62-4E85-8414-BD1D94B6D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	</a:t>
            </a:r>
            <a:r>
              <a:rPr lang="en-US" b="1" dirty="0" err="1"/>
              <a:t>Cirq</a:t>
            </a:r>
            <a:r>
              <a:rPr lang="en-US" b="1" dirty="0"/>
              <a:t>: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C31C7E-0CE5-4280-879E-3F4673F45AF2}"/>
              </a:ext>
            </a:extLst>
          </p:cNvPr>
          <p:cNvSpPr txBox="1">
            <a:spLocks/>
          </p:cNvSpPr>
          <p:nvPr/>
        </p:nvSpPr>
        <p:spPr>
          <a:xfrm>
            <a:off x="161925" y="1844824"/>
            <a:ext cx="11734801" cy="22604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Cirq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software library for writing, manipulating, and optimizing quantum circuits and then running them against quantum computers and simulators.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Cirq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attempts to expose the details of hardware, instead of abstracting them away, because, in the Noisy Intermediate-Scale Quantum (NISQ) regime, these details determine whether or not it is possible to execute a circuit at all.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5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A93ADD-975C-4F10-83EC-4700B83C65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	Quantum Circuits:</a:t>
            </a:r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1D19E3-8A90-4286-B242-831E30F67B38}"/>
              </a:ext>
            </a:extLst>
          </p:cNvPr>
          <p:cNvSpPr txBox="1">
            <a:spLocks/>
          </p:cNvSpPr>
          <p:nvPr/>
        </p:nvSpPr>
        <p:spPr>
          <a:xfrm>
            <a:off x="323529" y="1063756"/>
            <a:ext cx="11329259" cy="3994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</a:rPr>
              <a:t>We define a Quantum Circuit using </a:t>
            </a:r>
            <a:r>
              <a:rPr lang="en-US" sz="2800" dirty="0" err="1">
                <a:latin typeface="Arial" panose="020B0604020202020204" pitchFamily="34" charset="0"/>
              </a:rPr>
              <a:t>Cirq</a:t>
            </a:r>
            <a:endParaRPr lang="en-I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2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F3A638-A70A-432D-BF6B-91520DF1B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2" y="2387384"/>
            <a:ext cx="11492074" cy="1213066"/>
          </a:xfrm>
        </p:spPr>
        <p:txBody>
          <a:bodyPr>
            <a:normAutofit/>
          </a:bodyPr>
          <a:lstStyle/>
          <a:p>
            <a:r>
              <a:rPr lang="en-IN" sz="28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https://github.com/benhurpradeep1/QML-PROJECT-MS-DS/blob/main/Quantum_model_(1).ipynb</a:t>
            </a:r>
          </a:p>
        </p:txBody>
      </p:sp>
    </p:spTree>
    <p:extLst>
      <p:ext uri="{BB962C8B-B14F-4D97-AF65-F5344CB8AC3E}">
        <p14:creationId xmlns:p14="http://schemas.microsoft.com/office/powerpoint/2010/main" val="182062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75863-88F8-4688-B050-CC298C4BD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51" y="2357481"/>
            <a:ext cx="8281298" cy="317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FB3449F-6137-403F-93CB-F9184B574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EA9EDD-C9A5-4C52-9F77-E2DA1C4F3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0839771" cy="1698841"/>
          </a:xfrm>
        </p:spPr>
        <p:txBody>
          <a:bodyPr>
            <a:normAutofit/>
          </a:bodyPr>
          <a:lstStyle/>
          <a:p>
            <a:r>
              <a:rPr lang="en-US" altLang="en-US" sz="5000" b="1" dirty="0"/>
              <a:t>The full </a:t>
            </a:r>
            <a:r>
              <a:rPr lang="en-US" altLang="en-US" sz="5000" b="1" dirty="0" err="1"/>
              <a:t>Keras</a:t>
            </a:r>
            <a:r>
              <a:rPr lang="en-US" altLang="en-US" sz="5000" b="1" dirty="0"/>
              <a:t> model is built from the 	Dense layer and TFQ layer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375572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416B5-34A6-496A-9F12-E8072F33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6" y="1314800"/>
            <a:ext cx="4469686" cy="32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91EE87E-ACAB-4811-9A6F-E4AD883A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811" y="1314799"/>
            <a:ext cx="4539163" cy="32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5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313068-AADF-41F0-A2BC-EF98A17F1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91884"/>
            <a:ext cx="11573197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	Steps involved:</a:t>
            </a:r>
            <a:endParaRPr lang="en-IN" b="1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84FCA75-178C-4931-A009-9322CDE2D66E}"/>
              </a:ext>
            </a:extLst>
          </p:cNvPr>
          <p:cNvSpPr txBox="1">
            <a:spLocks/>
          </p:cNvSpPr>
          <p:nvPr/>
        </p:nvSpPr>
        <p:spPr>
          <a:xfrm>
            <a:off x="693573" y="1820465"/>
            <a:ext cx="11329259" cy="3994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Import code libraries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Define quantum circuits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Develop a neural network to control it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Connect the controller and quantum circuit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Create inputs for both controller and quantum circuit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sz="2400" dirty="0">
                <a:latin typeface="Arial" panose="020B0604020202020204" pitchFamily="34" charset="0"/>
              </a:rPr>
              <a:t>Combine them by creating layers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sz="2400" dirty="0">
                <a:latin typeface="Arial" panose="020B0604020202020204" pitchFamily="34" charset="0"/>
              </a:rPr>
              <a:t>Mis calibrate our circuit input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sz="2400" dirty="0">
                <a:latin typeface="Arial" panose="020B0604020202020204" pitchFamily="34" charset="0"/>
              </a:rPr>
              <a:t>Check whether our qubit produce the correct output for our input data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sz="2400" dirty="0">
                <a:latin typeface="Arial" panose="020B0604020202020204" pitchFamily="34" charset="0"/>
              </a:rPr>
              <a:t>Train the qubit to learn more than 2 data points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4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E70672-75F2-4B35-A104-9D1D41D37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304" y="270475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Build a Quantum CNN</a:t>
            </a:r>
          </a:p>
        </p:txBody>
      </p:sp>
    </p:spTree>
    <p:extLst>
      <p:ext uri="{BB962C8B-B14F-4D97-AF65-F5344CB8AC3E}">
        <p14:creationId xmlns:p14="http://schemas.microsoft.com/office/powerpoint/2010/main" val="39799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660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benhur pradeep</dc:creator>
  <cp:lastModifiedBy>benhur pradeep</cp:lastModifiedBy>
  <cp:revision>75</cp:revision>
  <dcterms:created xsi:type="dcterms:W3CDTF">2021-03-12T17:27:12Z</dcterms:created>
  <dcterms:modified xsi:type="dcterms:W3CDTF">2021-03-16T04:50:04Z</dcterms:modified>
</cp:coreProperties>
</file>