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8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6" r:id="rId24"/>
    <p:sldId id="297" r:id="rId25"/>
    <p:sldId id="298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3254" autoAdjust="0"/>
  </p:normalViewPr>
  <p:slideViewPr>
    <p:cSldViewPr>
      <p:cViewPr varScale="1">
        <p:scale>
          <a:sx n="84" d="100"/>
          <a:sy n="84" d="100"/>
        </p:scale>
        <p:origin x="-7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88E4-E755-4229-976F-FD19AA94AE62}" type="datetimeFigureOut">
              <a:rPr lang="en-AU" smtClean="0"/>
              <a:t>26/04/2014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9560A-FEF5-40D0-833B-B5B03AFCF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560A-FEF5-40D0-833B-B5B03AFCF1A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6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69C06D-4ED8-42C6-905D-CA84CA1B6CBF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April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14372C-B5AB-4C39-B273-B99224EB4DD5}" type="datetime2">
              <a:rPr lang="en-US" smtClean="0"/>
              <a:t>Friday, April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B82477-D5D3-4181-8C11-75D0F2433A87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3E253B-1893-4367-8BAE-DF4BC10DC578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92EB412-E790-42EA-81FE-2925D3A43D91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385921-A91A-409C-921C-0E0EC1E750EC}" type="datetime2">
              <a:rPr lang="en-US" smtClean="0"/>
              <a:t>Friday, April 25,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153" y="1700808"/>
            <a:ext cx="6477000" cy="1828800"/>
          </a:xfrm>
        </p:spPr>
        <p:txBody>
          <a:bodyPr>
            <a:normAutofit/>
          </a:bodyPr>
          <a:lstStyle/>
          <a:p>
            <a:r>
              <a:rPr lang="en-AU" sz="4800" cap="none" dirty="0" smtClean="0"/>
              <a:t>Milestones:</a:t>
            </a:r>
            <a:br>
              <a:rPr lang="en-AU" sz="4800" cap="none" dirty="0" smtClean="0"/>
            </a:br>
            <a:endParaRPr lang="en-AU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6021289"/>
            <a:ext cx="6984776" cy="836712"/>
          </a:xfrm>
          <a:solidFill>
            <a:schemeClr val="tx1"/>
          </a:solidFill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AU" sz="1600" dirty="0" smtClean="0">
                <a:solidFill>
                  <a:schemeClr val="bg2"/>
                </a:solidFill>
              </a:rPr>
              <a:t>Ben Hutchison</a:t>
            </a:r>
          </a:p>
          <a:p>
            <a:r>
              <a:rPr lang="en-AU" sz="1600" dirty="0" smtClean="0">
                <a:solidFill>
                  <a:schemeClr val="bg2"/>
                </a:solidFill>
              </a:rPr>
              <a:t>Melbourne Scala, 2014</a:t>
            </a:r>
            <a:endParaRPr lang="en-AU" sz="16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 Reflection API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Scala 2.10 introduced a far more extensive reflection API than that exposed by Java, including </a:t>
            </a:r>
            <a:r>
              <a:rPr lang="en-AU" sz="3100" dirty="0" err="1" smtClean="0">
                <a:solidFill>
                  <a:schemeClr val="accent6">
                    <a:lumMod val="50000"/>
                  </a:schemeClr>
                </a:solidFill>
              </a:rPr>
              <a:t>eg</a:t>
            </a:r>
            <a:endParaRPr lang="en-AU" sz="31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Universe: The root of a reflection API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Context: described where a macro was invoked, and gateway to compile-time reflection API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Expr[T]: An abstract-syntax-tree (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ie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parsed &amp; type-checked code) of an expression which at runtime evaluates to type T</a:t>
            </a:r>
            <a:endParaRPr lang="en-AU" sz="1600" dirty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A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 Reflection: Two Worlds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There are two Universes in reflection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Compile-time</a:t>
            </a:r>
          </a:p>
          <a:p>
            <a:pPr lvl="2"/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Exposed to macros</a:t>
            </a:r>
          </a:p>
          <a:p>
            <a:pPr lvl="2"/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Models the entire structure of Scala source code via massive ASTs</a:t>
            </a:r>
          </a:p>
          <a:p>
            <a:pPr marL="685800" lvl="2" indent="0">
              <a:buNone/>
            </a:pPr>
            <a:endParaRPr lang="en-AU" sz="2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A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 Reflection: Two Worlds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200" dirty="0" smtClean="0">
                <a:solidFill>
                  <a:schemeClr val="accent6">
                    <a:lumMod val="50000"/>
                  </a:schemeClr>
                </a:solidFill>
              </a:rPr>
              <a:t>There are two Universes in reflection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Compile-time</a:t>
            </a:r>
          </a:p>
          <a:p>
            <a:pPr lvl="2"/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Exposed to macros</a:t>
            </a:r>
          </a:p>
          <a:p>
            <a:pPr lvl="2"/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Models the entire structure of Scala source code via massive ASTs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Runtime</a:t>
            </a:r>
          </a:p>
          <a:p>
            <a:pPr lvl="2"/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As Java, programs can introspect while running</a:t>
            </a:r>
          </a:p>
          <a:p>
            <a:pPr lvl="2"/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Classes, Objects, Methods &amp; Fields, but not ASTs</a:t>
            </a:r>
          </a:p>
          <a:p>
            <a:pPr lvl="2"/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Work in terms of Types, rather than the Classes used by Java API</a:t>
            </a:r>
          </a:p>
          <a:p>
            <a:pPr lvl="2"/>
            <a:r>
              <a:rPr lang="en-AU" sz="2400" dirty="0" err="1" smtClean="0">
                <a:solidFill>
                  <a:schemeClr val="accent6">
                    <a:lumMod val="50000"/>
                  </a:schemeClr>
                </a:solidFill>
              </a:rPr>
              <a:t>TypeTags</a:t>
            </a:r>
            <a:r>
              <a:rPr lang="en-AU" sz="2400" dirty="0" smtClean="0">
                <a:solidFill>
                  <a:schemeClr val="accent6">
                    <a:lumMod val="50000"/>
                  </a:schemeClr>
                </a:solidFill>
              </a:rPr>
              <a:t> replace Manifests in 2.10 as the way to preserve erased generic types at runtime</a:t>
            </a:r>
            <a:endParaRPr lang="en-AU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AU" sz="2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A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best to work with ASTs?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AU" sz="4200" dirty="0" smtClean="0"/>
              <a:t>A challenging problem for the Reflection &amp; Macro designers</a:t>
            </a:r>
          </a:p>
          <a:p>
            <a:r>
              <a:rPr lang="en-AU" sz="4200" dirty="0" smtClean="0"/>
              <a:t>Option 1: Raw Reflection API</a:t>
            </a:r>
          </a:p>
          <a:p>
            <a:pPr lvl="1"/>
            <a:r>
              <a:rPr lang="en-AU" sz="4200" dirty="0" smtClean="0"/>
              <a:t>Staggeringly verbose</a:t>
            </a:r>
            <a:endParaRPr lang="en-AU" sz="4200" dirty="0" smtClean="0">
              <a:sym typeface="Wingdings" panose="05000000000000000000" pitchFamily="2" charset="2"/>
            </a:endParaRPr>
          </a:p>
          <a:p>
            <a:pPr lvl="1"/>
            <a:r>
              <a:rPr lang="en-AU" sz="4200" dirty="0" smtClean="0">
                <a:sym typeface="Wingdings" panose="05000000000000000000" pitchFamily="2" charset="2"/>
              </a:rPr>
              <a:t>An small excerpt from the AST generated by the </a:t>
            </a:r>
            <a:r>
              <a:rPr lang="en-AU" sz="4200" dirty="0" err="1" smtClean="0">
                <a:sym typeface="Wingdings" panose="05000000000000000000" pitchFamily="2" charset="2"/>
              </a:rPr>
              <a:t>utest</a:t>
            </a:r>
            <a:r>
              <a:rPr lang="en-AU" sz="4200" dirty="0" smtClean="0">
                <a:sym typeface="Wingdings" panose="05000000000000000000" pitchFamily="2" charset="2"/>
              </a:rPr>
              <a:t> smart asserts:</a:t>
            </a:r>
            <a:endParaRPr lang="en-AU" sz="4200" dirty="0" smtClean="0"/>
          </a:p>
          <a:p>
            <a:pPr marL="0" indent="0">
              <a:buNone/>
            </a:pPr>
            <a:endParaRPr lang="en-AU" sz="25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U" sz="4300" dirty="0" smtClean="0">
                <a:solidFill>
                  <a:schemeClr val="accent6">
                    <a:lumMod val="50000"/>
                  </a:schemeClr>
                </a:solidFill>
              </a:rPr>
              <a:t>Apply(Select(Select(Select(</a:t>
            </a:r>
            <a:r>
              <a:rPr lang="en-AU" sz="4300" dirty="0" err="1" smtClean="0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 smtClean="0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utest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("framework")),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TestThunkTree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("create")), List(Block(List(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ValDef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(Modifiers(),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("$ret$macro$150"),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(), Apply(Select(Select(Select(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utest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utest.asserts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utest.asserts.Asserts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assertImpl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List(Apply(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TypeApply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(Select(Apply(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TypeApply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(Select(Select(This(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scala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scala.Predef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ArrowAssoc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List(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())), List(Literal(Constant(""no state during pickle"-{assert(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pickleState.refs.isEmpty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)}")))),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minus$greater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List(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())), List(Function(List(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ValDef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(Modifiers(PARAM),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("$log$macro$120"),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EmptyTree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)), Select(Select(Block(List(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ValDef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(Modifiers(),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("$temp$macro$121"),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TypeTree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pickleState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"))), Apply(Select(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("$log$macro$120")),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("apply")), List(Apply(Select(Select(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utest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utest.LoggedValue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("apply")), List(Literal(Constant("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pickleState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Literal(Constant("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prickle.PickleState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("$temp$macro$121"))))))),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("$temp$macro$121"))),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("refs")),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isEmpty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"))))))))), Apply(Select(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scala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("Tuple2")), List(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("$ret$macro$150")), Apply(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Seq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List())))))), Apply(Select(Select(Select(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Ident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utest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("framework")),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TestThunkTree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")), </a:t>
            </a:r>
            <a:r>
              <a:rPr lang="en-AU" sz="4300" dirty="0" err="1">
                <a:solidFill>
                  <a:schemeClr val="accent6">
                    <a:lumMod val="50000"/>
                  </a:schemeClr>
                </a:solidFill>
              </a:rPr>
              <a:t>TermName</a:t>
            </a:r>
            <a:r>
              <a:rPr lang="en-AU" sz="4300" dirty="0">
                <a:solidFill>
                  <a:schemeClr val="accent6">
                    <a:lumMod val="50000"/>
                  </a:schemeClr>
                </a:solidFill>
              </a:rPr>
              <a:t>("create")), </a:t>
            </a:r>
            <a:endParaRPr lang="en-AU" sz="43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best to work with ASTs?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sz="3600" dirty="0" smtClean="0"/>
              <a:t>Option </a:t>
            </a:r>
            <a:r>
              <a:rPr lang="en-AU" sz="3600" dirty="0"/>
              <a:t>2</a:t>
            </a:r>
            <a:r>
              <a:rPr lang="en-AU" sz="3600" dirty="0" smtClean="0"/>
              <a:t>: Reify</a:t>
            </a:r>
          </a:p>
          <a:p>
            <a:pPr lvl="1"/>
            <a:r>
              <a:rPr lang="en-AU" sz="3600" dirty="0" smtClean="0"/>
              <a:t>Write code as normal Scala expression of type T</a:t>
            </a:r>
          </a:p>
          <a:p>
            <a:pPr lvl="1"/>
            <a:r>
              <a:rPr lang="en-AU" sz="3600" dirty="0" smtClean="0"/>
              <a:t>Pass it to the reify macro</a:t>
            </a:r>
          </a:p>
          <a:p>
            <a:pPr lvl="1"/>
            <a:r>
              <a:rPr lang="en-AU" sz="3600" dirty="0" smtClean="0"/>
              <a:t>Instead of running the code, reify returns an Expr[T]</a:t>
            </a:r>
          </a:p>
          <a:p>
            <a:pPr marL="0" indent="0">
              <a:buNone/>
            </a:pPr>
            <a:endParaRPr lang="en-AU" sz="25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U" dirty="0" err="1"/>
              <a:t>scala</a:t>
            </a:r>
            <a:r>
              <a:rPr lang="en-AU" dirty="0"/>
              <a:t>&gt; </a:t>
            </a:r>
            <a:r>
              <a:rPr lang="en-AU" dirty="0" err="1"/>
              <a:t>val</a:t>
            </a:r>
            <a:r>
              <a:rPr lang="en-AU" dirty="0"/>
              <a:t> expr = </a:t>
            </a:r>
            <a:r>
              <a:rPr lang="en-AU" dirty="0" smtClean="0"/>
              <a:t>reify </a:t>
            </a:r>
            <a:r>
              <a:rPr lang="en-AU" dirty="0"/>
              <a:t>{ 1 to 3 map (_+1) }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expr</a:t>
            </a:r>
            <a:r>
              <a:rPr lang="en-AU" dirty="0"/>
              <a:t>: </a:t>
            </a:r>
            <a:r>
              <a:rPr lang="en-AU" dirty="0" err="1"/>
              <a:t>reflect.runtime.universe.Expr</a:t>
            </a:r>
            <a:r>
              <a:rPr lang="en-AU" dirty="0"/>
              <a:t>[</a:t>
            </a:r>
            <a:r>
              <a:rPr lang="en-AU" dirty="0" err="1"/>
              <a:t>scala.collection.immutable.IndexedSeq</a:t>
            </a:r>
            <a:r>
              <a:rPr lang="en-AU" dirty="0"/>
              <a:t>[</a:t>
            </a:r>
            <a:r>
              <a:rPr lang="en-AU" dirty="0" err="1"/>
              <a:t>Int</a:t>
            </a:r>
            <a:r>
              <a:rPr lang="en-AU" dirty="0"/>
              <a:t>]]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scala</a:t>
            </a:r>
            <a:r>
              <a:rPr lang="en-AU" dirty="0"/>
              <a:t>&gt; </a:t>
            </a:r>
            <a:r>
              <a:rPr lang="en-AU" dirty="0" err="1" smtClean="0"/>
              <a:t>showRaw</a:t>
            </a:r>
            <a:r>
              <a:rPr lang="en-AU" dirty="0" smtClean="0"/>
              <a:t> </a:t>
            </a:r>
            <a:r>
              <a:rPr lang="en-AU" dirty="0" err="1"/>
              <a:t>expr.tree</a:t>
            </a:r>
            <a:r>
              <a:rPr lang="en-AU" dirty="0"/>
              <a:t>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Apply(Apply(Select(Apply(Select(Apply(Select(Select(This(</a:t>
            </a:r>
            <a:r>
              <a:rPr lang="en-AU" dirty="0" err="1" smtClean="0"/>
              <a:t>newTypeName</a:t>
            </a:r>
            <a:r>
              <a:rPr lang="en-AU" dirty="0"/>
              <a:t>("</a:t>
            </a:r>
            <a:r>
              <a:rPr lang="en-AU" dirty="0" err="1"/>
              <a:t>scala</a:t>
            </a:r>
            <a:r>
              <a:rPr lang="en-AU" dirty="0"/>
              <a:t>")), </a:t>
            </a:r>
            <a:r>
              <a:rPr lang="en-AU" dirty="0" err="1"/>
              <a:t>newTermName</a:t>
            </a:r>
            <a:r>
              <a:rPr lang="en-AU" dirty="0"/>
              <a:t>("</a:t>
            </a:r>
            <a:r>
              <a:rPr lang="en-AU" dirty="0" err="1"/>
              <a:t>Predef</a:t>
            </a:r>
            <a:r>
              <a:rPr lang="en-AU" dirty="0"/>
              <a:t>")), </a:t>
            </a:r>
            <a:r>
              <a:rPr lang="en-AU" dirty="0" err="1"/>
              <a:t>newTermName</a:t>
            </a:r>
            <a:r>
              <a:rPr lang="en-AU" dirty="0"/>
              <a:t>("</a:t>
            </a:r>
            <a:r>
              <a:rPr lang="en-AU" dirty="0" err="1"/>
              <a:t>intWrapper</a:t>
            </a:r>
            <a:r>
              <a:rPr lang="en-AU" dirty="0"/>
              <a:t>")), List(Literal(Constant(1)))), </a:t>
            </a:r>
            <a:r>
              <a:rPr lang="en-AU" dirty="0" err="1"/>
              <a:t>newTermName</a:t>
            </a:r>
            <a:r>
              <a:rPr lang="en-AU" dirty="0"/>
              <a:t>("to")), List(Literal(Constant(3)))), </a:t>
            </a:r>
            <a:r>
              <a:rPr lang="en-AU" dirty="0" err="1"/>
              <a:t>newTermName</a:t>
            </a:r>
            <a:r>
              <a:rPr lang="en-AU" dirty="0"/>
              <a:t>("map")), List(Function(List(</a:t>
            </a:r>
            <a:r>
              <a:rPr lang="en-AU" dirty="0" err="1"/>
              <a:t>ValDef</a:t>
            </a:r>
            <a:r>
              <a:rPr lang="en-AU" dirty="0"/>
              <a:t>(Modifiers(&lt;</a:t>
            </a:r>
            <a:r>
              <a:rPr lang="en-AU" dirty="0" err="1"/>
              <a:t>param</a:t>
            </a:r>
            <a:r>
              <a:rPr lang="en-AU" dirty="0"/>
              <a:t>&gt; &lt;synthetic&gt;), </a:t>
            </a:r>
            <a:r>
              <a:rPr lang="en-AU" dirty="0" err="1"/>
              <a:t>newTermName</a:t>
            </a:r>
            <a:r>
              <a:rPr lang="en-AU" dirty="0"/>
              <a:t>("x$1"), </a:t>
            </a:r>
            <a:r>
              <a:rPr lang="en-AU" dirty="0" err="1"/>
              <a:t>TypeTree</a:t>
            </a:r>
            <a:r>
              <a:rPr lang="en-AU" dirty="0"/>
              <a:t>(), </a:t>
            </a:r>
            <a:r>
              <a:rPr lang="en-AU" dirty="0" err="1"/>
              <a:t>EmptyTree</a:t>
            </a:r>
            <a:r>
              <a:rPr lang="en-AU" dirty="0"/>
              <a:t>)), Apply(Select(</a:t>
            </a:r>
            <a:r>
              <a:rPr lang="en-AU" dirty="0" err="1"/>
              <a:t>Ident</a:t>
            </a:r>
            <a:r>
              <a:rPr lang="en-AU" dirty="0"/>
              <a:t>(</a:t>
            </a:r>
            <a:r>
              <a:rPr lang="en-AU" dirty="0" err="1"/>
              <a:t>newTermName</a:t>
            </a:r>
            <a:r>
              <a:rPr lang="en-AU" dirty="0"/>
              <a:t>("x$1")), </a:t>
            </a:r>
            <a:r>
              <a:rPr lang="en-AU" dirty="0" err="1"/>
              <a:t>newTermName</a:t>
            </a:r>
            <a:r>
              <a:rPr lang="en-AU" dirty="0"/>
              <a:t>("$plus")), List(Literal(Constant(1))))))), List(Select(Select(This(</a:t>
            </a:r>
            <a:r>
              <a:rPr lang="en-AU" dirty="0" err="1"/>
              <a:t>newTypeName</a:t>
            </a:r>
            <a:r>
              <a:rPr lang="en-AU" dirty="0"/>
              <a:t>("immutable")), </a:t>
            </a:r>
            <a:r>
              <a:rPr lang="en-AU" dirty="0" err="1"/>
              <a:t>newTermName</a:t>
            </a:r>
            <a:r>
              <a:rPr lang="en-AU" dirty="0"/>
              <a:t>("</a:t>
            </a:r>
            <a:r>
              <a:rPr lang="en-AU" dirty="0" err="1"/>
              <a:t>IndexedSeq</a:t>
            </a:r>
            <a:r>
              <a:rPr lang="en-AU" dirty="0"/>
              <a:t>")), </a:t>
            </a:r>
            <a:r>
              <a:rPr lang="en-AU" dirty="0" err="1"/>
              <a:t>newTermName</a:t>
            </a:r>
            <a:r>
              <a:rPr lang="en-AU" dirty="0"/>
              <a:t>("</a:t>
            </a:r>
            <a:r>
              <a:rPr lang="en-AU" dirty="0" err="1"/>
              <a:t>canBuildFrom</a:t>
            </a:r>
            <a:r>
              <a:rPr lang="en-AU" dirty="0"/>
              <a:t>"))))</a:t>
            </a:r>
            <a:endParaRPr lang="en-AU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best to work with ASTs?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3600" dirty="0" smtClean="0"/>
              <a:t>Why not Reify?</a:t>
            </a:r>
          </a:p>
          <a:p>
            <a:pPr lvl="1"/>
            <a:r>
              <a:rPr lang="en-AU" sz="3600" dirty="0" smtClean="0"/>
              <a:t>After initial enthusiasm, people are finding that reify can be limited and brittle</a:t>
            </a:r>
          </a:p>
          <a:p>
            <a:pPr lvl="1"/>
            <a:endParaRPr lang="en-AU" sz="3600" dirty="0" smtClean="0"/>
          </a:p>
          <a:p>
            <a:r>
              <a:rPr lang="en-AU" sz="2800" i="1" dirty="0" smtClean="0"/>
              <a:t>“</a:t>
            </a:r>
            <a:r>
              <a:rPr lang="en-AU" sz="2800" i="1" dirty="0"/>
              <a:t>The main weakness of reify, the </a:t>
            </a:r>
            <a:r>
              <a:rPr lang="en-AU" sz="2800" i="1" dirty="0" smtClean="0"/>
              <a:t>officially </a:t>
            </a:r>
            <a:r>
              <a:rPr lang="en-AU" sz="2800" i="1" dirty="0"/>
              <a:t>advertised way to compose </a:t>
            </a:r>
            <a:r>
              <a:rPr lang="en-AU" sz="2800" i="1" dirty="0" smtClean="0"/>
              <a:t>trees, is </a:t>
            </a:r>
            <a:r>
              <a:rPr lang="en-AU" sz="2800" i="1" dirty="0"/>
              <a:t>that it only works with </a:t>
            </a:r>
            <a:r>
              <a:rPr lang="en-AU" sz="2800" i="1" dirty="0" err="1"/>
              <a:t>typechecked</a:t>
            </a:r>
            <a:r>
              <a:rPr lang="en-AU" sz="2800" i="1" dirty="0"/>
              <a:t> trees. Whenever one can't have a </a:t>
            </a:r>
            <a:r>
              <a:rPr lang="en-AU" sz="2800" i="1" dirty="0" err="1" smtClean="0"/>
              <a:t>typechecked</a:t>
            </a:r>
            <a:r>
              <a:rPr lang="en-AU" sz="2800" i="1" dirty="0" smtClean="0"/>
              <a:t> tree </a:t>
            </a:r>
            <a:r>
              <a:rPr lang="en-AU" sz="2800" i="1" dirty="0"/>
              <a:t>(e.g. a tree doesn't make sense on it's own but is </a:t>
            </a:r>
            <a:r>
              <a:rPr lang="en-AU" sz="2800" i="1" dirty="0" smtClean="0"/>
              <a:t>fine </a:t>
            </a:r>
            <a:r>
              <a:rPr lang="en-AU" sz="2800" i="1" dirty="0"/>
              <a:t>in </a:t>
            </a:r>
            <a:r>
              <a:rPr lang="en-AU" sz="2800" i="1" dirty="0" smtClean="0"/>
              <a:t>some context</a:t>
            </a:r>
            <a:r>
              <a:rPr lang="en-AU" sz="2800" i="1" dirty="0"/>
              <a:t>), then one has to resort to fully manual </a:t>
            </a:r>
            <a:r>
              <a:rPr lang="en-AU" sz="2800" i="1" dirty="0" smtClean="0"/>
              <a:t>tree construction </a:t>
            </a:r>
            <a:r>
              <a:rPr lang="en-AU" sz="2800" i="1" dirty="0"/>
              <a:t>for code </a:t>
            </a:r>
            <a:r>
              <a:rPr lang="en-AU" sz="2800" i="1" dirty="0" smtClean="0"/>
              <a:t>generation”</a:t>
            </a:r>
          </a:p>
          <a:p>
            <a:pPr marL="0" indent="0">
              <a:buNone/>
            </a:pPr>
            <a:endParaRPr lang="en-AU" sz="25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best to work with ASTs?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3600" dirty="0" smtClean="0"/>
              <a:t>Option 3: </a:t>
            </a:r>
            <a:r>
              <a:rPr lang="en-AU" sz="3600" dirty="0" err="1" smtClean="0"/>
              <a:t>Quasiquotes</a:t>
            </a:r>
            <a:endParaRPr lang="en-AU" sz="3600" dirty="0" smtClean="0"/>
          </a:p>
          <a:p>
            <a:pPr lvl="1"/>
            <a:r>
              <a:rPr lang="en-AU" sz="3300" dirty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en-AU" sz="3300" dirty="0" smtClean="0">
                <a:solidFill>
                  <a:schemeClr val="accent5">
                    <a:lumMod val="50000"/>
                  </a:schemeClr>
                </a:solidFill>
              </a:rPr>
              <a:t>"""</a:t>
            </a:r>
            <a:r>
              <a:rPr lang="en-AU" sz="3300" dirty="0" err="1" smtClean="0">
                <a:solidFill>
                  <a:schemeClr val="accent5">
                    <a:lumMod val="50000"/>
                  </a:schemeClr>
                </a:solidFill>
              </a:rPr>
              <a:t>val</a:t>
            </a:r>
            <a:r>
              <a:rPr lang="en-AU" sz="33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AU" sz="3300" dirty="0">
                <a:solidFill>
                  <a:schemeClr val="accent5">
                    <a:lumMod val="50000"/>
                  </a:schemeClr>
                </a:solidFill>
              </a:rPr>
              <a:t>result = </a:t>
            </a:r>
            <a:r>
              <a:rPr lang="en-AU" sz="3300" dirty="0" smtClean="0">
                <a:solidFill>
                  <a:schemeClr val="accent5">
                    <a:lumMod val="50000"/>
                  </a:schemeClr>
                </a:solidFill>
              </a:rPr>
              <a:t>new </a:t>
            </a:r>
            <a:r>
              <a:rPr lang="en-AU" sz="3300" dirty="0" smtClean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AU" sz="3300" dirty="0" err="1" smtClean="0">
                <a:solidFill>
                  <a:schemeClr val="accent1">
                    <a:lumMod val="50000"/>
                  </a:schemeClr>
                </a:solidFill>
              </a:rPr>
              <a:t>tpe</a:t>
            </a:r>
            <a:r>
              <a:rPr lang="en-AU" sz="33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AU" sz="3300" dirty="0">
                <a:solidFill>
                  <a:schemeClr val="accent1">
                    <a:lumMod val="50000"/>
                  </a:schemeClr>
                </a:solidFill>
              </a:rPr>
              <a:t>..$</a:t>
            </a:r>
            <a:r>
              <a:rPr lang="en-AU" sz="3300" dirty="0" err="1">
                <a:solidFill>
                  <a:schemeClr val="accent1">
                    <a:lumMod val="50000"/>
                  </a:schemeClr>
                </a:solidFill>
              </a:rPr>
              <a:t>unpickledFields</a:t>
            </a:r>
            <a:r>
              <a:rPr lang="en-AU" sz="3300" dirty="0" smtClean="0">
                <a:solidFill>
                  <a:schemeClr val="accent5">
                    <a:lumMod val="50000"/>
                  </a:schemeClr>
                </a:solidFill>
              </a:rPr>
              <a:t>)”””</a:t>
            </a:r>
          </a:p>
          <a:p>
            <a:pPr lvl="1"/>
            <a:r>
              <a:rPr lang="en-AU" sz="3300" dirty="0" smtClean="0"/>
              <a:t>Write and splice together </a:t>
            </a:r>
            <a:r>
              <a:rPr lang="en-AU" sz="3300" dirty="0" err="1" smtClean="0"/>
              <a:t>quasiquoted</a:t>
            </a:r>
            <a:r>
              <a:rPr lang="en-AU" sz="3300" dirty="0" smtClean="0"/>
              <a:t> fragments of Scala code</a:t>
            </a:r>
          </a:p>
          <a:p>
            <a:pPr lvl="1"/>
            <a:r>
              <a:rPr lang="en-AU" sz="3300" dirty="0" smtClean="0"/>
              <a:t>Evaluate to parsed </a:t>
            </a:r>
            <a:r>
              <a:rPr lang="en-AU" sz="3300" i="1" dirty="0" smtClean="0"/>
              <a:t>but not type-checked</a:t>
            </a:r>
            <a:r>
              <a:rPr lang="en-AU" sz="3300" dirty="0" smtClean="0"/>
              <a:t> trees</a:t>
            </a:r>
          </a:p>
          <a:p>
            <a:pPr lvl="1"/>
            <a:r>
              <a:rPr lang="en-AU" sz="3300" dirty="0" smtClean="0"/>
              <a:t>q operator is actually a </a:t>
            </a:r>
            <a:r>
              <a:rPr lang="en-AU" sz="3300" dirty="0" err="1" smtClean="0"/>
              <a:t>def</a:t>
            </a:r>
            <a:r>
              <a:rPr lang="en-AU" sz="3300" dirty="0" smtClean="0"/>
              <a:t> macro itself</a:t>
            </a:r>
          </a:p>
          <a:p>
            <a:pPr lvl="1"/>
            <a:endParaRPr lang="en-AU" sz="3300" dirty="0" smtClean="0"/>
          </a:p>
          <a:p>
            <a:r>
              <a:rPr lang="en-AU" sz="3600" dirty="0" smtClean="0"/>
              <a:t>Part of Scala 2.11 core</a:t>
            </a:r>
          </a:p>
          <a:p>
            <a:pPr lvl="1"/>
            <a:r>
              <a:rPr lang="en-AU" sz="3300" dirty="0" smtClean="0"/>
              <a:t>Getting wide adoption</a:t>
            </a:r>
          </a:p>
        </p:txBody>
      </p:sp>
    </p:spTree>
    <p:extLst>
      <p:ext uri="{BB962C8B-B14F-4D97-AF65-F5344CB8AC3E}">
        <p14:creationId xmlns:p14="http://schemas.microsoft.com/office/powerpoint/2010/main" val="41363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Hook </a:t>
            </a:r>
            <a:r>
              <a:rPr lang="en-AU" sz="3600" dirty="0" err="1" smtClean="0"/>
              <a:t>def</a:t>
            </a:r>
            <a:r>
              <a:rPr lang="en-AU" sz="3600" dirty="0" smtClean="0"/>
              <a:t> macros up to methods invoked implicitly</a:t>
            </a:r>
          </a:p>
          <a:p>
            <a:pPr marL="365760" lvl="1" indent="0">
              <a:buNone/>
            </a:pPr>
            <a:endParaRPr lang="en-AU" sz="1600" dirty="0" smtClean="0">
              <a:latin typeface="Lucida Console" panose="020B0609040504020204" pitchFamily="49" charset="0"/>
            </a:endParaRPr>
          </a:p>
          <a:p>
            <a:pPr marL="365760" lvl="1" indent="0">
              <a:buNone/>
            </a:pPr>
            <a:r>
              <a:rPr lang="en-AU" sz="1600" dirty="0" smtClean="0">
                <a:latin typeface="Lucida Console" panose="020B0609040504020204" pitchFamily="49" charset="0"/>
              </a:rPr>
              <a:t>implicit </a:t>
            </a:r>
            <a:r>
              <a:rPr lang="en-AU" sz="1600" dirty="0" err="1" smtClean="0">
                <a:latin typeface="Lucida Console" panose="020B0609040504020204" pitchFamily="49" charset="0"/>
              </a:rPr>
              <a:t>def</a:t>
            </a:r>
            <a:r>
              <a:rPr lang="en-AU" sz="1600" dirty="0" smtClean="0">
                <a:latin typeface="Lucida Console" panose="020B0609040504020204" pitchFamily="49" charset="0"/>
              </a:rPr>
              <a:t> </a:t>
            </a:r>
            <a:r>
              <a:rPr lang="en-AU" sz="1600" dirty="0" err="1" smtClean="0">
                <a:latin typeface="Lucida Console" panose="020B0609040504020204" pitchFamily="49" charset="0"/>
              </a:rPr>
              <a:t>materializeUnpickler</a:t>
            </a:r>
            <a:r>
              <a:rPr lang="en-AU" sz="1600" dirty="0" smtClean="0">
                <a:latin typeface="Lucida Console" panose="020B0609040504020204" pitchFamily="49" charset="0"/>
              </a:rPr>
              <a:t>[T]: </a:t>
            </a:r>
            <a:r>
              <a:rPr lang="en-AU" sz="1600" dirty="0" err="1" smtClean="0">
                <a:latin typeface="Lucida Console" panose="020B0609040504020204" pitchFamily="49" charset="0"/>
              </a:rPr>
              <a:t>Unpickler</a:t>
            </a:r>
            <a:r>
              <a:rPr lang="en-AU" sz="1600" dirty="0" smtClean="0">
                <a:latin typeface="Lucida Console" panose="020B0609040504020204" pitchFamily="49" charset="0"/>
              </a:rPr>
              <a:t>[T] =</a:t>
            </a:r>
          </a:p>
          <a:p>
            <a:pPr marL="365760" lvl="1" indent="0">
              <a:buNone/>
            </a:pPr>
            <a:r>
              <a:rPr lang="en-AU" sz="1600" dirty="0" smtClean="0">
                <a:latin typeface="Lucida Console" panose="020B0609040504020204" pitchFamily="49" charset="0"/>
              </a:rPr>
              <a:t>    macro </a:t>
            </a:r>
            <a:r>
              <a:rPr lang="en-AU" sz="1600" dirty="0" err="1" smtClean="0">
                <a:latin typeface="Lucida Console" panose="020B0609040504020204" pitchFamily="49" charset="0"/>
              </a:rPr>
              <a:t>PicklerMaterializersImpl.materializeUnpickler</a:t>
            </a:r>
            <a:r>
              <a:rPr lang="en-AU" sz="1600" dirty="0" smtClean="0">
                <a:latin typeface="Lucida Console" panose="020B0609040504020204" pitchFamily="49" charset="0"/>
              </a:rPr>
              <a:t>[T]</a:t>
            </a:r>
          </a:p>
          <a:p>
            <a:pPr marL="365760" lvl="1" indent="0">
              <a:buNone/>
            </a:pPr>
            <a:endParaRPr lang="en-AU" sz="1600" dirty="0" smtClean="0">
              <a:latin typeface="Lucida Console" panose="020B0609040504020204" pitchFamily="49" charset="0"/>
            </a:endParaRPr>
          </a:p>
          <a:p>
            <a:r>
              <a:rPr lang="en-AU" sz="3200" dirty="0" smtClean="0"/>
              <a:t>One of the expanding set of macro </a:t>
            </a:r>
            <a:r>
              <a:rPr lang="en-AU" sz="3200" dirty="0" err="1" smtClean="0"/>
              <a:t>flavors</a:t>
            </a:r>
            <a:r>
              <a:rPr lang="en-AU" sz="3200" dirty="0" smtClean="0"/>
              <a:t> being developed</a:t>
            </a:r>
          </a:p>
          <a:p>
            <a:pPr lvl="1"/>
            <a:r>
              <a:rPr lang="en-AU" dirty="0" smtClean="0"/>
              <a:t>We won’t cover any others tonight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20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 Case Study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Lets look at a practical problem in more detail </a:t>
            </a:r>
          </a:p>
          <a:p>
            <a:pPr lvl="1"/>
            <a:r>
              <a:rPr lang="en-AU" sz="3300" dirty="0" smtClean="0"/>
              <a:t>Understand why implicit macros are useful</a:t>
            </a:r>
          </a:p>
          <a:p>
            <a:pPr lvl="1"/>
            <a:endParaRPr lang="en-AU" sz="3300" i="1" dirty="0"/>
          </a:p>
        </p:txBody>
      </p:sp>
    </p:spTree>
    <p:extLst>
      <p:ext uri="{BB962C8B-B14F-4D97-AF65-F5344CB8AC3E}">
        <p14:creationId xmlns:p14="http://schemas.microsoft.com/office/powerpoint/2010/main" val="9226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 Case Study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7123446" cy="26019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1560" y="1628800"/>
            <a:ext cx="79928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/>
              <a:t>Problem</a:t>
            </a:r>
          </a:p>
          <a:p>
            <a:pPr lvl="1"/>
            <a:r>
              <a:rPr lang="en-AU" sz="3300" dirty="0"/>
              <a:t>Communication between </a:t>
            </a:r>
            <a:r>
              <a:rPr lang="en-AU" sz="3300" dirty="0" err="1"/>
              <a:t>ScalaJS</a:t>
            </a:r>
            <a:r>
              <a:rPr lang="en-AU" sz="3300" dirty="0"/>
              <a:t> clients and Scala servers</a:t>
            </a:r>
            <a:endParaRPr lang="en-AU" sz="3300" dirty="0"/>
          </a:p>
        </p:txBody>
      </p:sp>
    </p:spTree>
    <p:extLst>
      <p:ext uri="{BB962C8B-B14F-4D97-AF65-F5344CB8AC3E}">
        <p14:creationId xmlns:p14="http://schemas.microsoft.com/office/powerpoint/2010/main" val="34236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Milestones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Melbourne Scala turns 5</a:t>
            </a:r>
          </a:p>
          <a:p>
            <a:pPr lvl="1"/>
            <a:r>
              <a:rPr lang="en-AU" sz="25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First meeting April 2009 at Internet Business Systems</a:t>
            </a:r>
          </a:p>
          <a:p>
            <a:pPr lvl="1"/>
            <a:r>
              <a:rPr lang="en-AU" sz="25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Special thanks to all our presenters</a:t>
            </a:r>
          </a:p>
          <a:p>
            <a:pPr lvl="1"/>
            <a:r>
              <a:rPr lang="en-AU" sz="250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Thanks to everyone who has come </a:t>
            </a:r>
            <a:r>
              <a:rPr lang="en-AU" sz="25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along over the years</a:t>
            </a:r>
            <a:endParaRPr lang="en-AU" sz="2500" dirty="0" smtClean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  <a:p>
            <a:pPr lvl="1"/>
            <a:endParaRPr lang="en-AU" sz="2500" dirty="0" smtClean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Scala 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turns 2.11.0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2003:		1.0.0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…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Feb 2008:	 	2.7.0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August 2010:	2.8.0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May 2011: 		2.9.0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Jan 2013: 		2.10._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April 2014: 		2.11.0</a:t>
            </a:r>
            <a:endParaRPr lang="en-AU" sz="280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 Case Study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7123446" cy="2601923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 lnSpcReduction="10000"/>
          </a:bodyPr>
          <a:lstStyle/>
          <a:p>
            <a:r>
              <a:rPr lang="en-AU" sz="3600" dirty="0" smtClean="0"/>
              <a:t>Want to serialize (aka ‘Pickle’) objects between client and server</a:t>
            </a:r>
          </a:p>
          <a:p>
            <a:pPr lvl="1"/>
            <a:r>
              <a:rPr lang="en-AU" sz="3000" dirty="0" smtClean="0"/>
              <a:t>Without hand-maintaining JSON encoding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7773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 Case Study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51440" cy="4495800"/>
          </a:xfrm>
        </p:spPr>
        <p:txBody>
          <a:bodyPr>
            <a:normAutofit/>
          </a:bodyPr>
          <a:lstStyle/>
          <a:p>
            <a:r>
              <a:rPr lang="en-AU" sz="3200" dirty="0" err="1" smtClean="0"/>
              <a:t>ScalaJS</a:t>
            </a:r>
            <a:r>
              <a:rPr lang="en-AU" sz="3200" dirty="0" smtClean="0"/>
              <a:t> doesn’t support reflection</a:t>
            </a:r>
          </a:p>
          <a:p>
            <a:pPr lvl="1"/>
            <a:r>
              <a:rPr lang="en-AU" sz="2800" dirty="0" smtClean="0"/>
              <a:t>because </a:t>
            </a:r>
            <a:r>
              <a:rPr lang="en-AU" sz="2800" dirty="0" err="1" smtClean="0"/>
              <a:t>Javascript</a:t>
            </a:r>
            <a:r>
              <a:rPr lang="en-AU" sz="2800" dirty="0" smtClean="0"/>
              <a:t> doesn’t support reflection</a:t>
            </a:r>
          </a:p>
          <a:p>
            <a:r>
              <a:rPr lang="en-AU" sz="3200" dirty="0" smtClean="0"/>
              <a:t>But it does support macros!	</a:t>
            </a:r>
          </a:p>
          <a:p>
            <a:endParaRPr lang="en-AU" sz="3200" dirty="0" smtClean="0"/>
          </a:p>
          <a:p>
            <a:pPr lvl="1"/>
            <a:endParaRPr lang="en-AU" sz="3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84984"/>
            <a:ext cx="36195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6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 Case Study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600" dirty="0" smtClean="0"/>
              <a:t>De/Serialization without reflection can be achieved via </a:t>
            </a:r>
            <a:r>
              <a:rPr lang="en-AU" sz="3600" dirty="0" err="1" smtClean="0"/>
              <a:t>typeclasses</a:t>
            </a:r>
            <a:endParaRPr lang="en-AU" sz="3600" dirty="0" smtClean="0"/>
          </a:p>
          <a:p>
            <a:pPr lvl="1"/>
            <a:r>
              <a:rPr lang="en-AU" sz="2800" dirty="0" err="1" smtClean="0"/>
              <a:t>Pickler</a:t>
            </a:r>
            <a:r>
              <a:rPr lang="en-AU" sz="2800" dirty="0" smtClean="0"/>
              <a:t>[T] converts </a:t>
            </a:r>
            <a:r>
              <a:rPr lang="en-AU" sz="2800" dirty="0" err="1" smtClean="0"/>
              <a:t>Ts</a:t>
            </a:r>
            <a:r>
              <a:rPr lang="en-AU" sz="2800" dirty="0" smtClean="0"/>
              <a:t> into </a:t>
            </a:r>
            <a:r>
              <a:rPr lang="en-AU" sz="2800" dirty="0" err="1" smtClean="0"/>
              <a:t>json</a:t>
            </a:r>
            <a:endParaRPr lang="en-AU" sz="2800" dirty="0" smtClean="0"/>
          </a:p>
          <a:p>
            <a:pPr lvl="1"/>
            <a:r>
              <a:rPr lang="en-AU" sz="2800" dirty="0" err="1" smtClean="0"/>
              <a:t>Unpickler</a:t>
            </a:r>
            <a:r>
              <a:rPr lang="en-AU" sz="2800" dirty="0" smtClean="0"/>
              <a:t>[T] reconstitutes </a:t>
            </a:r>
            <a:r>
              <a:rPr lang="en-AU" sz="2800" dirty="0" err="1" smtClean="0"/>
              <a:t>json</a:t>
            </a:r>
            <a:r>
              <a:rPr lang="en-AU" sz="2800" dirty="0" smtClean="0"/>
              <a:t> into </a:t>
            </a:r>
            <a:r>
              <a:rPr lang="en-AU" sz="2800" dirty="0" err="1" smtClean="0"/>
              <a:t>Ts</a:t>
            </a:r>
            <a:endParaRPr lang="en-AU" sz="2800" dirty="0" smtClean="0"/>
          </a:p>
          <a:p>
            <a:pPr lvl="1"/>
            <a:endParaRPr lang="en-AU" sz="2800" dirty="0"/>
          </a:p>
          <a:p>
            <a:r>
              <a:rPr lang="en-AU" sz="3100" dirty="0" smtClean="0"/>
              <a:t>Implicit macros can generate </a:t>
            </a:r>
            <a:r>
              <a:rPr lang="en-AU" sz="3100" dirty="0" err="1" smtClean="0"/>
              <a:t>Pickler</a:t>
            </a:r>
            <a:r>
              <a:rPr lang="en-AU" sz="3100" dirty="0" smtClean="0"/>
              <a:t>/</a:t>
            </a:r>
            <a:r>
              <a:rPr lang="en-AU" sz="3100" dirty="0" err="1" smtClean="0"/>
              <a:t>Unpickler</a:t>
            </a:r>
            <a:r>
              <a:rPr lang="en-AU" sz="3100" dirty="0" smtClean="0"/>
              <a:t> </a:t>
            </a:r>
            <a:r>
              <a:rPr lang="en-AU" sz="3100" dirty="0" err="1" smtClean="0"/>
              <a:t>typeclasses</a:t>
            </a:r>
            <a:r>
              <a:rPr lang="en-AU" sz="3100" dirty="0" smtClean="0"/>
              <a:t> auto-magically</a:t>
            </a:r>
          </a:p>
          <a:p>
            <a:pPr lvl="1"/>
            <a:r>
              <a:rPr lang="en-AU" sz="2800" dirty="0" smtClean="0"/>
              <a:t>Dubbed </a:t>
            </a:r>
            <a:r>
              <a:rPr lang="en-AU" sz="2800" i="1" dirty="0" smtClean="0"/>
              <a:t>materialization</a:t>
            </a:r>
          </a:p>
          <a:p>
            <a:pPr marL="365760" lvl="1" indent="0">
              <a:buNone/>
            </a:pPr>
            <a:endParaRPr lang="en-AU" sz="3300" i="1" dirty="0"/>
          </a:p>
        </p:txBody>
      </p:sp>
    </p:spTree>
    <p:extLst>
      <p:ext uri="{BB962C8B-B14F-4D97-AF65-F5344CB8AC3E}">
        <p14:creationId xmlns:p14="http://schemas.microsoft.com/office/powerpoint/2010/main" val="32049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 Case Study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3600" dirty="0" smtClean="0"/>
              <a:t>Materialization is a recursive process</a:t>
            </a:r>
          </a:p>
          <a:p>
            <a:pPr lvl="1"/>
            <a:r>
              <a:rPr lang="en-AU" sz="3300" dirty="0" smtClean="0"/>
              <a:t>Types are queried for type of their fields</a:t>
            </a:r>
          </a:p>
          <a:p>
            <a:pPr lvl="1"/>
            <a:r>
              <a:rPr lang="en-AU" sz="3300" dirty="0" smtClean="0"/>
              <a:t>Then </a:t>
            </a:r>
            <a:r>
              <a:rPr lang="en-AU" sz="3300" dirty="0" err="1" smtClean="0"/>
              <a:t>Picklers</a:t>
            </a:r>
            <a:r>
              <a:rPr lang="en-AU" sz="3300" dirty="0" smtClean="0"/>
              <a:t> for these field are materialized</a:t>
            </a:r>
            <a:endParaRPr lang="en-AU" sz="3600" dirty="0" smtClean="0"/>
          </a:p>
          <a:p>
            <a:pPr marL="0" indent="0">
              <a:buNone/>
            </a:pPr>
            <a:endParaRPr lang="en-AU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case class Address(street: String)</a:t>
            </a:r>
            <a:endParaRPr lang="en-AU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case class Person(name: String, address: Address)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case class Meeting(p1: Person, p2: Person)</a:t>
            </a:r>
          </a:p>
          <a:p>
            <a:pPr marL="0" indent="0">
              <a:buNone/>
            </a:pPr>
            <a:endParaRPr lang="en-AU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val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 err="1" smtClean="0">
                <a:latin typeface="Lucida Console" panose="020B0609040504020204" pitchFamily="49" charset="0"/>
              </a:rPr>
              <a:t>json</a:t>
            </a:r>
            <a:r>
              <a:rPr lang="en-AU" sz="2000" dirty="0" smtClean="0">
                <a:latin typeface="Lucida Console" panose="020B0609040504020204" pitchFamily="49" charset="0"/>
              </a:rPr>
              <a:t> = Pickle(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  Meeting(</a:t>
            </a:r>
          </a:p>
          <a:p>
            <a:pPr marL="0" indent="0">
              <a:buNone/>
            </a:pPr>
            <a:r>
              <a:rPr lang="en-AU" sz="2000" dirty="0">
                <a:latin typeface="Lucida Console" panose="020B0609040504020204" pitchFamily="49" charset="0"/>
              </a:rPr>
              <a:t> </a:t>
            </a:r>
            <a:r>
              <a:rPr lang="en-AU" sz="2000" dirty="0" smtClean="0">
                <a:latin typeface="Lucida Console" panose="020B0609040504020204" pitchFamily="49" charset="0"/>
              </a:rPr>
              <a:t>  Person(“Ben”, Address(“Royal </a:t>
            </a:r>
            <a:r>
              <a:rPr lang="en-AU" sz="2000" dirty="0" err="1" smtClean="0">
                <a:latin typeface="Lucida Console" panose="020B0609040504020204" pitchFamily="49" charset="0"/>
              </a:rPr>
              <a:t>Crt</a:t>
            </a:r>
            <a:r>
              <a:rPr lang="en-AU" sz="2000" dirty="0" smtClean="0">
                <a:latin typeface="Lucida Console" panose="020B0609040504020204" pitchFamily="49" charset="0"/>
              </a:rPr>
              <a:t>”)),</a:t>
            </a:r>
          </a:p>
          <a:p>
            <a:pPr marL="0" indent="0">
              <a:buNone/>
            </a:pPr>
            <a:r>
              <a:rPr lang="en-AU" sz="2000" dirty="0">
                <a:latin typeface="Lucida Console" panose="020B0609040504020204" pitchFamily="49" charset="0"/>
              </a:rPr>
              <a:t> </a:t>
            </a:r>
            <a:r>
              <a:rPr lang="en-AU" sz="2000" dirty="0" smtClean="0">
                <a:latin typeface="Lucida Console" panose="020B0609040504020204" pitchFamily="49" charset="0"/>
              </a:rPr>
              <a:t>  Person(“Santa”, Address(“North Pole”))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))</a:t>
            </a:r>
          </a:p>
          <a:p>
            <a:pPr marL="365760" lvl="1" indent="0">
              <a:buNone/>
            </a:pPr>
            <a:endParaRPr lang="en-AU" sz="3300" i="1" dirty="0"/>
          </a:p>
        </p:txBody>
      </p:sp>
    </p:spTree>
    <p:extLst>
      <p:ext uri="{BB962C8B-B14F-4D97-AF65-F5344CB8AC3E}">
        <p14:creationId xmlns:p14="http://schemas.microsoft.com/office/powerpoint/2010/main" val="19627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Macros Case Study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Working code:</a:t>
            </a:r>
          </a:p>
          <a:p>
            <a:pPr marL="0" indent="0"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	https</a:t>
            </a:r>
            <a:r>
              <a:rPr lang="en-AU" sz="2000" dirty="0">
                <a:latin typeface="Lucida Console" panose="020B0609040504020204" pitchFamily="49" charset="0"/>
              </a:rPr>
              <a:t>://github.com/benhutchison/prickle</a:t>
            </a:r>
            <a:endParaRPr lang="en-AU" sz="2000" dirty="0" smtClean="0">
              <a:latin typeface="Lucida Console" panose="020B0609040504020204" pitchFamily="49" charset="0"/>
            </a:endParaRPr>
          </a:p>
          <a:p>
            <a:pPr marL="365760" lvl="1" indent="0">
              <a:buNone/>
            </a:pPr>
            <a:endParaRPr lang="en-AU" sz="3300" i="1" dirty="0"/>
          </a:p>
        </p:txBody>
      </p:sp>
    </p:spTree>
    <p:extLst>
      <p:ext uri="{BB962C8B-B14F-4D97-AF65-F5344CB8AC3E}">
        <p14:creationId xmlns:p14="http://schemas.microsoft.com/office/powerpoint/2010/main" val="30768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Macros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sz="2800" dirty="0" smtClean="0"/>
              <a:t>Debug Macro execution</a:t>
            </a:r>
          </a:p>
          <a:p>
            <a:pPr lvl="1"/>
            <a:r>
              <a:rPr lang="en-AU" sz="2800" dirty="0" smtClean="0"/>
              <a:t>Run SBT in debug mode</a:t>
            </a:r>
          </a:p>
          <a:p>
            <a:pPr lvl="1"/>
            <a:r>
              <a:rPr lang="en-AU" sz="2800" dirty="0" smtClean="0"/>
              <a:t>Remote debug from IDE and set breakpoint in macro</a:t>
            </a:r>
          </a:p>
          <a:p>
            <a:pPr marL="36576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&gt; cat ~/bin/</a:t>
            </a:r>
            <a:r>
              <a:rPr lang="en-AU" sz="1800" dirty="0" err="1" smtClean="0">
                <a:latin typeface="Lucida Console" panose="020B0609040504020204" pitchFamily="49" charset="0"/>
              </a:rPr>
              <a:t>sbt</a:t>
            </a:r>
            <a:r>
              <a:rPr lang="en-AU" sz="1800" dirty="0" smtClean="0">
                <a:latin typeface="Lucida Console" panose="020B0609040504020204" pitchFamily="49" charset="0"/>
              </a:rPr>
              <a:t>-debug</a:t>
            </a:r>
          </a:p>
          <a:p>
            <a:pPr marL="365760" lvl="1" indent="0">
              <a:buNone/>
            </a:pPr>
            <a:r>
              <a:rPr lang="en-AU" sz="1800" dirty="0" smtClean="0">
                <a:latin typeface="Lucida Console" panose="020B0609040504020204" pitchFamily="49" charset="0"/>
              </a:rPr>
              <a:t>java -</a:t>
            </a:r>
            <a:r>
              <a:rPr lang="en-AU" sz="1800" dirty="0" err="1" smtClean="0">
                <a:latin typeface="Lucida Console" panose="020B0609040504020204" pitchFamily="49" charset="0"/>
              </a:rPr>
              <a:t>agentlib:jdwp</a:t>
            </a:r>
            <a:r>
              <a:rPr lang="en-AU" sz="1800" dirty="0" smtClean="0">
                <a:latin typeface="Lucida Console" panose="020B0609040504020204" pitchFamily="49" charset="0"/>
              </a:rPr>
              <a:t>=transport=</a:t>
            </a:r>
            <a:r>
              <a:rPr lang="en-AU" sz="1800" dirty="0" err="1" smtClean="0">
                <a:latin typeface="Lucida Console" panose="020B0609040504020204" pitchFamily="49" charset="0"/>
              </a:rPr>
              <a:t>dt_socket,server</a:t>
            </a:r>
            <a:r>
              <a:rPr lang="en-AU" sz="1800" dirty="0" smtClean="0">
                <a:latin typeface="Lucida Console" panose="020B0609040504020204" pitchFamily="49" charset="0"/>
              </a:rPr>
              <a:t>=</a:t>
            </a:r>
            <a:r>
              <a:rPr lang="en-AU" sz="1800" dirty="0" err="1" smtClean="0">
                <a:latin typeface="Lucida Console" panose="020B0609040504020204" pitchFamily="49" charset="0"/>
              </a:rPr>
              <a:t>y,suspend</a:t>
            </a:r>
            <a:r>
              <a:rPr lang="en-AU" sz="1800" dirty="0" smtClean="0">
                <a:latin typeface="Lucida Console" panose="020B0609040504020204" pitchFamily="49" charset="0"/>
              </a:rPr>
              <a:t>=</a:t>
            </a:r>
            <a:r>
              <a:rPr lang="en-AU" sz="1800" dirty="0" err="1" smtClean="0">
                <a:latin typeface="Lucida Console" panose="020B0609040504020204" pitchFamily="49" charset="0"/>
              </a:rPr>
              <a:t>n,address</a:t>
            </a:r>
            <a:r>
              <a:rPr lang="en-AU" sz="1800" dirty="0" smtClean="0">
                <a:latin typeface="Lucida Console" panose="020B0609040504020204" pitchFamily="49" charset="0"/>
              </a:rPr>
              <a:t>=5006 </a:t>
            </a:r>
          </a:p>
          <a:p>
            <a:pPr marL="365760" lvl="1" indent="0">
              <a:buNone/>
            </a:pPr>
            <a:r>
              <a:rPr lang="en-AU" sz="1800" dirty="0">
                <a:latin typeface="Lucida Console" panose="020B0609040504020204" pitchFamily="49" charset="0"/>
              </a:rPr>
              <a:t> -server </a:t>
            </a:r>
            <a:r>
              <a:rPr lang="en-AU" sz="1800" dirty="0" smtClean="0">
                <a:latin typeface="Lucida Console" panose="020B0609040504020204" pitchFamily="49" charset="0"/>
              </a:rPr>
              <a:t>-</a:t>
            </a:r>
            <a:r>
              <a:rPr lang="en-AU" sz="1800" dirty="0">
                <a:latin typeface="Lucida Console" panose="020B0609040504020204" pitchFamily="49" charset="0"/>
              </a:rPr>
              <a:t>jar </a:t>
            </a:r>
            <a:r>
              <a:rPr lang="en-AU" sz="1800" dirty="0" smtClean="0">
                <a:latin typeface="Lucida Console" panose="020B0609040504020204" pitchFamily="49" charset="0"/>
              </a:rPr>
              <a:t>sbt-launch.jar</a:t>
            </a:r>
          </a:p>
          <a:p>
            <a:pPr marL="365760" lvl="1" indent="0">
              <a:buNone/>
            </a:pPr>
            <a:endParaRPr lang="en-AU" sz="1000" dirty="0">
              <a:latin typeface="Lucida Console" panose="020B0609040504020204" pitchFamily="49" charset="0"/>
            </a:endParaRPr>
          </a:p>
          <a:p>
            <a:r>
              <a:rPr lang="en-AU" sz="3100" dirty="0" smtClean="0"/>
              <a:t>Debug Code with Macro substituted</a:t>
            </a:r>
          </a:p>
          <a:p>
            <a:pPr lvl="1"/>
            <a:r>
              <a:rPr lang="en-AU" sz="3000" dirty="0" smtClean="0"/>
              <a:t>More difficult</a:t>
            </a:r>
          </a:p>
          <a:p>
            <a:pPr lvl="1"/>
            <a:r>
              <a:rPr lang="en-AU" sz="3000" dirty="0" smtClean="0"/>
              <a:t>In my </a:t>
            </a:r>
            <a:r>
              <a:rPr lang="en-AU" sz="3000" dirty="0" err="1" smtClean="0"/>
              <a:t>build.sbt</a:t>
            </a:r>
            <a:r>
              <a:rPr lang="en-AU" sz="3000" dirty="0" smtClean="0"/>
              <a:t>:</a:t>
            </a:r>
          </a:p>
          <a:p>
            <a:pPr marL="365760" lvl="1" indent="0">
              <a:buNone/>
            </a:pPr>
            <a:endParaRPr lang="en-AU" sz="2300" dirty="0" smtClean="0">
              <a:latin typeface="Lucida Console" panose="020B0609040504020204" pitchFamily="49" charset="0"/>
            </a:endParaRPr>
          </a:p>
          <a:p>
            <a:pPr marL="365760" lvl="1" indent="0">
              <a:buNone/>
            </a:pPr>
            <a:r>
              <a:rPr lang="en-AU" sz="2300" dirty="0" smtClean="0">
                <a:latin typeface="Lucida Console" panose="020B0609040504020204" pitchFamily="49" charset="0"/>
              </a:rPr>
              <a:t>//</a:t>
            </a:r>
            <a:r>
              <a:rPr lang="en-AU" sz="2300" dirty="0" err="1">
                <a:latin typeface="Lucida Console" panose="020B0609040504020204" pitchFamily="49" charset="0"/>
              </a:rPr>
              <a:t>scalacOptions</a:t>
            </a:r>
            <a:r>
              <a:rPr lang="en-AU" sz="2300" dirty="0">
                <a:latin typeface="Lucida Console" panose="020B0609040504020204" pitchFamily="49" charset="0"/>
              </a:rPr>
              <a:t> ++= </a:t>
            </a:r>
            <a:r>
              <a:rPr lang="en-AU" sz="2300" dirty="0" err="1">
                <a:latin typeface="Lucida Console" panose="020B0609040504020204" pitchFamily="49" charset="0"/>
              </a:rPr>
              <a:t>Seq</a:t>
            </a:r>
            <a:r>
              <a:rPr lang="en-AU" sz="2300" dirty="0">
                <a:latin typeface="Lucida Console" panose="020B0609040504020204" pitchFamily="49" charset="0"/>
              </a:rPr>
              <a:t>("-</a:t>
            </a:r>
            <a:r>
              <a:rPr lang="en-AU" sz="2300" dirty="0" err="1">
                <a:latin typeface="Lucida Console" panose="020B0609040504020204" pitchFamily="49" charset="0"/>
              </a:rPr>
              <a:t>Ymacro</a:t>
            </a:r>
            <a:r>
              <a:rPr lang="en-AU" sz="2300" dirty="0">
                <a:latin typeface="Lucida Console" panose="020B0609040504020204" pitchFamily="49" charset="0"/>
              </a:rPr>
              <a:t>-debug-</a:t>
            </a:r>
            <a:r>
              <a:rPr lang="en-AU" sz="2300" dirty="0" err="1">
                <a:latin typeface="Lucida Console" panose="020B0609040504020204" pitchFamily="49" charset="0"/>
              </a:rPr>
              <a:t>lite</a:t>
            </a:r>
            <a:r>
              <a:rPr lang="en-AU" sz="2300" dirty="0">
                <a:latin typeface="Lucida Console" panose="020B0609040504020204" pitchFamily="49" charset="0"/>
              </a:rPr>
              <a:t>")</a:t>
            </a:r>
          </a:p>
          <a:p>
            <a:pPr marL="365760" lvl="1" indent="0">
              <a:buNone/>
            </a:pPr>
            <a:endParaRPr lang="en-AU" sz="2300" dirty="0">
              <a:latin typeface="Lucida Console" panose="020B0609040504020204" pitchFamily="49" charset="0"/>
            </a:endParaRPr>
          </a:p>
          <a:p>
            <a:pPr marL="365760" lvl="1" indent="0">
              <a:buNone/>
            </a:pPr>
            <a:r>
              <a:rPr lang="en-AU" sz="2300" dirty="0">
                <a:latin typeface="Lucida Console" panose="020B0609040504020204" pitchFamily="49" charset="0"/>
              </a:rPr>
              <a:t>//</a:t>
            </a:r>
            <a:r>
              <a:rPr lang="en-AU" sz="2300" dirty="0" err="1">
                <a:latin typeface="Lucida Console" panose="020B0609040504020204" pitchFamily="49" charset="0"/>
              </a:rPr>
              <a:t>scalacOptions</a:t>
            </a:r>
            <a:r>
              <a:rPr lang="en-AU" sz="2300" dirty="0">
                <a:latin typeface="Lucida Console" panose="020B0609040504020204" pitchFamily="49" charset="0"/>
              </a:rPr>
              <a:t> ++= </a:t>
            </a:r>
            <a:r>
              <a:rPr lang="en-AU" sz="2300" dirty="0" err="1">
                <a:latin typeface="Lucida Console" panose="020B0609040504020204" pitchFamily="49" charset="0"/>
              </a:rPr>
              <a:t>Seq</a:t>
            </a:r>
            <a:r>
              <a:rPr lang="en-AU" sz="2300" dirty="0">
                <a:latin typeface="Lucida Console" panose="020B0609040504020204" pitchFamily="49" charset="0"/>
              </a:rPr>
              <a:t>("-</a:t>
            </a:r>
            <a:r>
              <a:rPr lang="en-AU" sz="2300" dirty="0" err="1">
                <a:latin typeface="Lucida Console" panose="020B0609040504020204" pitchFamily="49" charset="0"/>
              </a:rPr>
              <a:t>Xlog</a:t>
            </a:r>
            <a:r>
              <a:rPr lang="en-AU" sz="2300" dirty="0">
                <a:latin typeface="Lucida Console" panose="020B0609040504020204" pitchFamily="49" charset="0"/>
              </a:rPr>
              <a:t>-implicits")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6444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27222" y="2037785"/>
            <a:ext cx="6477000" cy="1828800"/>
          </a:xfrm>
        </p:spPr>
        <p:txBody>
          <a:bodyPr/>
          <a:lstStyle/>
          <a:p>
            <a:r>
              <a:rPr lang="en-AU" cap="none" dirty="0" smtClean="0">
                <a:latin typeface="+mn-lt"/>
              </a:rPr>
              <a:t>Thank you</a:t>
            </a:r>
            <a:endParaRPr lang="en-AU" cap="none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7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153" y="1700808"/>
            <a:ext cx="6477000" cy="1828800"/>
          </a:xfrm>
        </p:spPr>
        <p:txBody>
          <a:bodyPr>
            <a:normAutofit/>
          </a:bodyPr>
          <a:lstStyle/>
          <a:p>
            <a:r>
              <a:rPr lang="en-AU" sz="4800" cap="none" dirty="0" smtClean="0"/>
              <a:t>Scala Macros</a:t>
            </a:r>
            <a:endParaRPr lang="en-AU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6021289"/>
            <a:ext cx="6984776" cy="836712"/>
          </a:xfrm>
          <a:solidFill>
            <a:schemeClr val="tx1"/>
          </a:solidFill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AU" sz="1600" dirty="0" smtClean="0">
                <a:solidFill>
                  <a:schemeClr val="bg2"/>
                </a:solidFill>
              </a:rPr>
              <a:t>Ben Hutchison</a:t>
            </a:r>
          </a:p>
          <a:p>
            <a:r>
              <a:rPr lang="en-AU" sz="1600" dirty="0" smtClean="0">
                <a:solidFill>
                  <a:schemeClr val="bg2"/>
                </a:solidFill>
              </a:rPr>
              <a:t>Melbourne Scala, 2014</a:t>
            </a:r>
            <a:endParaRPr lang="en-AU" sz="16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dirty="0" smtClean="0"/>
              <a:t>Macros: </a:t>
            </a:r>
            <a:r>
              <a:rPr lang="en-AU" sz="3600" dirty="0" smtClean="0"/>
              <a:t>Code </a:t>
            </a:r>
            <a:r>
              <a:rPr lang="en-AU" sz="3600" dirty="0"/>
              <a:t>that runs during </a:t>
            </a:r>
            <a:r>
              <a:rPr lang="en-AU" sz="3600" dirty="0" smtClean="0"/>
              <a:t>compilation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Code generation</a:t>
            </a:r>
          </a:p>
          <a:p>
            <a:pPr lvl="2"/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eg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generate assert statements that capture and log variables in scope if the assert fails</a:t>
            </a:r>
          </a:p>
          <a:p>
            <a:pPr lvl="2"/>
            <a:endParaRPr lang="en-AU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Code 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customisation</a:t>
            </a:r>
          </a:p>
          <a:p>
            <a:pPr lvl="2"/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eg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 Performance: loop over 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generic A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rray[T] using unboxed primitives, if T is an </a:t>
            </a:r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 or Double</a:t>
            </a:r>
          </a:p>
          <a:p>
            <a:pPr lvl="2"/>
            <a:endParaRPr lang="en-AU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Static Analysis &amp; Checks</a:t>
            </a:r>
          </a:p>
          <a:p>
            <a:pPr lvl="2"/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eg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 Strongly typed </a:t>
            </a:r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printf</a:t>
            </a:r>
            <a:endParaRPr lang="en-AU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AU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Domain Specific Languages</a:t>
            </a:r>
          </a:p>
          <a:p>
            <a:pPr lvl="2"/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eg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async</a:t>
            </a:r>
            <a:r>
              <a:rPr lang="en-AU" dirty="0" smtClean="0">
                <a:solidFill>
                  <a:schemeClr val="accent6">
                    <a:lumMod val="50000"/>
                  </a:schemeClr>
                </a:solidFill>
              </a:rPr>
              <a:t> (SIP-22) - Similar to C#/.NET await keyword, it uses continuations to eliminate </a:t>
            </a:r>
            <a:r>
              <a:rPr lang="en-AU" dirty="0" err="1" smtClean="0">
                <a:solidFill>
                  <a:schemeClr val="accent6">
                    <a:lumMod val="50000"/>
                  </a:schemeClr>
                </a:solidFill>
              </a:rPr>
              <a:t>callbacks</a:t>
            </a:r>
            <a:endParaRPr lang="en-AU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Macros are convenient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More </a:t>
            </a:r>
            <a:r>
              <a:rPr lang="en-AU" sz="3100" dirty="0">
                <a:solidFill>
                  <a:schemeClr val="accent6">
                    <a:lumMod val="50000"/>
                  </a:schemeClr>
                </a:solidFill>
              </a:rPr>
              <a:t>lightweight way to extend the compiler than plugins</a:t>
            </a:r>
          </a:p>
          <a:p>
            <a:pPr lvl="1"/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Macros live 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the application 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codebase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Invoked automatically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No passing extra flags to 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scala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compiler</a:t>
            </a:r>
            <a:endParaRPr lang="en-A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Macros: Consuming </a:t>
            </a:r>
            <a:r>
              <a:rPr lang="en-AU" sz="4800" dirty="0" smtClean="0"/>
              <a:t>&gt; Writing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Writing macros is not, and probably will never be, super-easy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It’s not something the average Scala developer is going to do often</a:t>
            </a:r>
          </a:p>
          <a:p>
            <a:pPr lvl="1"/>
            <a:endParaRPr lang="en-AU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But you will benefit (a lot!) from macros even if you never write one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Enable better APIs, libraries and tools</a:t>
            </a:r>
          </a:p>
          <a:p>
            <a:pPr lvl="2"/>
            <a:r>
              <a:rPr lang="en-AU" sz="2500" dirty="0" err="1" smtClean="0">
                <a:solidFill>
                  <a:schemeClr val="accent6">
                    <a:lumMod val="50000"/>
                  </a:schemeClr>
                </a:solidFill>
              </a:rPr>
              <a:t>ScalaMock</a:t>
            </a:r>
            <a:endParaRPr lang="en-AU" sz="25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AU" sz="2500" dirty="0" smtClean="0">
                <a:solidFill>
                  <a:schemeClr val="accent6">
                    <a:lumMod val="50000"/>
                  </a:schemeClr>
                </a:solidFill>
              </a:rPr>
              <a:t>Scala Pickling serialisation library</a:t>
            </a:r>
          </a:p>
          <a:p>
            <a:pPr lvl="2"/>
            <a:r>
              <a:rPr lang="en-AU" sz="2500" dirty="0" err="1" smtClean="0">
                <a:solidFill>
                  <a:schemeClr val="accent6">
                    <a:lumMod val="50000"/>
                  </a:schemeClr>
                </a:solidFill>
              </a:rPr>
              <a:t>uTest</a:t>
            </a:r>
            <a:r>
              <a:rPr lang="en-AU" sz="2500" dirty="0" smtClean="0">
                <a:solidFill>
                  <a:schemeClr val="accent6">
                    <a:lumMod val="50000"/>
                  </a:schemeClr>
                </a:solidFill>
              </a:rPr>
              <a:t> macro-powered smart asserts</a:t>
            </a:r>
          </a:p>
          <a:p>
            <a:endParaRPr lang="en-AU" sz="31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A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Macros in 2.10.0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AU" sz="3100" dirty="0" err="1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 Macros”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The first 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flavor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of macro to come out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Transforms the body of a 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expression</a:t>
            </a:r>
          </a:p>
          <a:p>
            <a:pPr marL="365760" lvl="1" indent="0">
              <a:buNone/>
            </a:pPr>
            <a:endParaRPr lang="en-AU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log(severity: Severity,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msg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: String): Unit = macro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impl</a:t>
            </a:r>
            <a:endParaRPr lang="en-AU" sz="1900" dirty="0" smtClean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AU" sz="1900" dirty="0" smtClean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impl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(c: Context)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	(severity: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c.Expr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[Severity],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msg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c.Expr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[String]): 							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c.Expr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[Unit] = {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	import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c.universe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._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	reify {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		if (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Config.loggingEnabled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	  	  Config.logger.log(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severity.splice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AU" sz="19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msg.splice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A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Macros in 2.10.0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AU" sz="3100" dirty="0" err="1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 Macros”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The first 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flavor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of macro to come out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Transforms the body of a 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expression</a:t>
            </a:r>
            <a:endParaRPr lang="en-AU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AU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Example: </a:t>
            </a:r>
            <a:r>
              <a:rPr lang="en-AU" sz="3100" dirty="0" err="1" smtClean="0">
                <a:solidFill>
                  <a:schemeClr val="accent6">
                    <a:lumMod val="50000"/>
                  </a:schemeClr>
                </a:solidFill>
              </a:rPr>
              <a:t>uTest</a:t>
            </a:r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 smart asserts</a:t>
            </a:r>
          </a:p>
          <a:p>
            <a:pPr marL="0" indent="0">
              <a:buNone/>
            </a:pP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assert(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areEqual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(expected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, actual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info] 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utest.AssertionError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: (assert(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areEqual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(expected, actual))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[info] expected: P = {"foo":"bar","#id":"1","person":{"#id":"2","name":"Ben"},"starsign":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null…}</a:t>
            </a:r>
            <a:endParaRPr lang="en-AU" sz="2800" dirty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[info] actual: P = {"#id":"1","person":{"#id":"2","name":"Ben"},"starsign":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null…}</a:t>
            </a:r>
          </a:p>
        </p:txBody>
      </p:sp>
    </p:spTree>
    <p:extLst>
      <p:ext uri="{BB962C8B-B14F-4D97-AF65-F5344CB8AC3E}">
        <p14:creationId xmlns:p14="http://schemas.microsoft.com/office/powerpoint/2010/main" val="40844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Def</a:t>
            </a:r>
            <a:r>
              <a:rPr lang="en-AU" dirty="0" smtClean="0"/>
              <a:t> Macros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The macro returns the implementation of the </a:t>
            </a:r>
            <a:r>
              <a:rPr lang="en-AU" sz="3100" dirty="0" err="1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endParaRPr lang="en-AU" sz="31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The signature of the </a:t>
            </a:r>
            <a:r>
              <a:rPr lang="en-AU" sz="3100" dirty="0" err="1" smtClean="0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 cannot be changed by the macro, but </a:t>
            </a:r>
            <a:r>
              <a:rPr lang="en-AU" sz="3100" dirty="0">
                <a:solidFill>
                  <a:schemeClr val="accent6">
                    <a:lumMod val="50000"/>
                  </a:schemeClr>
                </a:solidFill>
              </a:rPr>
              <a:t>the internals can be </a:t>
            </a:r>
            <a:endParaRPr lang="en-AU" sz="31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eg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Seq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[Boolean] =&gt; Unit</a:t>
            </a:r>
          </a:p>
          <a:p>
            <a:r>
              <a:rPr lang="en-AU" sz="3100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AU" sz="3100" dirty="0" smtClean="0">
                <a:solidFill>
                  <a:schemeClr val="accent6">
                    <a:lumMod val="50000"/>
                  </a:schemeClr>
                </a:solidFill>
              </a:rPr>
              <a:t>uns once at each code site where the macro is invoked</a:t>
            </a:r>
          </a:p>
          <a:p>
            <a:pPr lvl="1"/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Can read the AST (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</a:rPr>
              <a:t>ie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 code) at the invocation site</a:t>
            </a:r>
          </a:p>
          <a:p>
            <a:pPr lvl="1"/>
            <a:endParaRPr lang="en-AU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assert(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areEqual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(expected, actual))</a:t>
            </a:r>
          </a:p>
          <a:p>
            <a:pPr marL="0" indent="0">
              <a:buNone/>
            </a:pPr>
            <a:endParaRPr lang="en-AU" sz="2800" dirty="0" smtClean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assert(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exprs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: Boolean*): Unit = macro </a:t>
            </a: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Asserts.assertProxy</a:t>
            </a:r>
            <a:endParaRPr lang="en-AU" sz="2800" dirty="0" smtClean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AU" sz="2800" dirty="0" smtClean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AU" sz="2800" dirty="0" err="1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assertProxy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(c: Context)(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exprs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c.Expr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[Boolean]*): 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c.Expr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[Unit] = {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   import 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c.universe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._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TraceLogger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(c)(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q"utest.asserts.Asserts.assertImpl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", </a:t>
            </a:r>
            <a:r>
              <a:rPr lang="en-AU" sz="2800" dirty="0" err="1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exprs</a:t>
            </a: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:_*)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  }</a:t>
            </a:r>
            <a:endParaRPr lang="en-AU" sz="2800" dirty="0" smtClean="0">
              <a:solidFill>
                <a:schemeClr val="accent6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1392</Words>
  <Application>Microsoft Office PowerPoint</Application>
  <PresentationFormat>On-screen Show (4:3)</PresentationFormat>
  <Paragraphs>240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Milestones: </vt:lpstr>
      <vt:lpstr>Milestones</vt:lpstr>
      <vt:lpstr>Scala Macros</vt:lpstr>
      <vt:lpstr>Macros: Code that runs during compilation</vt:lpstr>
      <vt:lpstr>Macros are convenient</vt:lpstr>
      <vt:lpstr>Macros: Consuming &gt; Writing</vt:lpstr>
      <vt:lpstr>Macros in 2.10.0</vt:lpstr>
      <vt:lpstr>Macros in 2.10.0</vt:lpstr>
      <vt:lpstr>Def Macros</vt:lpstr>
      <vt:lpstr>Scala Reflection API</vt:lpstr>
      <vt:lpstr>Scala Reflection: Two Worlds</vt:lpstr>
      <vt:lpstr>Scala Reflection: Two Worlds</vt:lpstr>
      <vt:lpstr>How best to work with ASTs?</vt:lpstr>
      <vt:lpstr>How best to work with ASTs?</vt:lpstr>
      <vt:lpstr>How best to work with ASTs?</vt:lpstr>
      <vt:lpstr>How best to work with ASTs?</vt:lpstr>
      <vt:lpstr>Implicit Macros</vt:lpstr>
      <vt:lpstr>Implicit Macros Case Study</vt:lpstr>
      <vt:lpstr>Implicit Macros Case Study</vt:lpstr>
      <vt:lpstr>Implicit Macros Case Study</vt:lpstr>
      <vt:lpstr>Implicit Macros Case Study</vt:lpstr>
      <vt:lpstr>Implicit Macros Case Study</vt:lpstr>
      <vt:lpstr>Implicit Macros Case Study</vt:lpstr>
      <vt:lpstr>Implicit Macros Case Study</vt:lpstr>
      <vt:lpstr>Debugging Macros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Typeclass-driven Polymorphism in Scala</dc:title>
  <dc:creator>ben</dc:creator>
  <cp:lastModifiedBy>ben</cp:lastModifiedBy>
  <cp:revision>59</cp:revision>
  <dcterms:created xsi:type="dcterms:W3CDTF">2013-04-26T00:45:52Z</dcterms:created>
  <dcterms:modified xsi:type="dcterms:W3CDTF">2014-04-26T07:28:46Z</dcterms:modified>
</cp:coreProperties>
</file>